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60" r:id="rId4"/>
    <p:sldId id="264" r:id="rId5"/>
    <p:sldId id="265" r:id="rId6"/>
    <p:sldId id="266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Credit card lead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8797-55F2-468B-B510-9B1CE352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602E-DAE6-461D-A2C1-1B0C2BB6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problem</a:t>
            </a:r>
          </a:p>
          <a:p>
            <a:r>
              <a:rPr lang="en-US" dirty="0"/>
              <a:t>Target feature : </a:t>
            </a:r>
            <a:r>
              <a:rPr lang="en-US" dirty="0" err="1"/>
              <a:t>Is_Lead</a:t>
            </a:r>
            <a:endParaRPr lang="en-US" dirty="0"/>
          </a:p>
          <a:p>
            <a:r>
              <a:rPr lang="en-US" dirty="0"/>
              <a:t>Features : </a:t>
            </a:r>
            <a:r>
              <a:rPr lang="en-GB" dirty="0" err="1"/>
              <a:t>Gender,Age</a:t>
            </a:r>
            <a:r>
              <a:rPr lang="en-GB" dirty="0"/>
              <a:t>, </a:t>
            </a:r>
            <a:r>
              <a:rPr lang="en-GB" dirty="0" err="1"/>
              <a:t>Region_Code</a:t>
            </a:r>
            <a:r>
              <a:rPr lang="en-GB" dirty="0"/>
              <a:t>, Occupation, </a:t>
            </a:r>
            <a:r>
              <a:rPr lang="en-GB" dirty="0" err="1"/>
              <a:t>Channel_Code</a:t>
            </a:r>
            <a:r>
              <a:rPr lang="en-GB" dirty="0"/>
              <a:t>, Vintage, </a:t>
            </a:r>
            <a:r>
              <a:rPr lang="en-GB" dirty="0" err="1"/>
              <a:t>Credit_Product</a:t>
            </a:r>
            <a:r>
              <a:rPr lang="en-GB" dirty="0"/>
              <a:t>, </a:t>
            </a:r>
            <a:r>
              <a:rPr lang="en-GB" dirty="0" err="1"/>
              <a:t>Avg_Account_Balance</a:t>
            </a:r>
            <a:r>
              <a:rPr lang="en-GB" dirty="0"/>
              <a:t>, </a:t>
            </a:r>
            <a:r>
              <a:rPr lang="en-GB" dirty="0" err="1"/>
              <a:t>Is_Active</a:t>
            </a:r>
            <a:r>
              <a:rPr lang="en-GB" dirty="0"/>
              <a:t>.</a:t>
            </a:r>
          </a:p>
          <a:p>
            <a:r>
              <a:rPr lang="en-GB" dirty="0"/>
              <a:t>Objective: Identify the customers who will show higher intent towards recommended credit card.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6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251E-D063-48CB-96E7-5AAB02A1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AB6B-7941-481B-B302-3C108DFE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4062370" cy="3634486"/>
          </a:xfrm>
        </p:spPr>
        <p:txBody>
          <a:bodyPr/>
          <a:lstStyle/>
          <a:p>
            <a:r>
              <a:rPr lang="en-US" dirty="0"/>
              <a:t>Male customers are higher than female customers as shown in the chart</a:t>
            </a:r>
          </a:p>
          <a:p>
            <a:r>
              <a:rPr lang="en-US" dirty="0"/>
              <a:t>Most of the customers of the bank are in the age group of 20-30 &amp; 45-55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1850A-C6EC-4FF6-95CA-8068099D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90" y="2202133"/>
            <a:ext cx="6981328" cy="32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DB32-0B5E-4C44-A900-51BC3E25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1694F-A4C7-4602-AF96-F92FBCAA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785938" cy="3634486"/>
          </a:xfrm>
        </p:spPr>
        <p:txBody>
          <a:bodyPr/>
          <a:lstStyle/>
          <a:p>
            <a:r>
              <a:rPr lang="en-US" dirty="0"/>
              <a:t>Average balance of customers whose occupation is Entrepreneur are highest among other occupation customers</a:t>
            </a:r>
          </a:p>
          <a:p>
            <a:r>
              <a:rPr lang="en-US" dirty="0"/>
              <a:t>The train data has imbalance since the customers who opted is very less compared to the customers who didn’t opt.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E0FEC-8F29-4697-B4B4-628EB9CE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70" y="2340864"/>
            <a:ext cx="6539037" cy="326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5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4B5E-D400-445D-972F-DFAEA2FF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DE11-1009-4037-B066-7B720FAC7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3729"/>
            <a:ext cx="11029615" cy="739471"/>
          </a:xfrm>
        </p:spPr>
        <p:txBody>
          <a:bodyPr/>
          <a:lstStyle/>
          <a:p>
            <a:r>
              <a:rPr lang="en-US" dirty="0"/>
              <a:t>We can observe most of the customers are from region RG268 &amp; RG261 has least number of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73C08-7B12-4380-BDB7-E019A094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62" y="2882058"/>
            <a:ext cx="100584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4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52D3-D172-4A7C-AB5F-75AE2BF6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6109-1EFF-4985-B8B7-C3203403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4316811" cy="3634486"/>
          </a:xfrm>
        </p:spPr>
        <p:txBody>
          <a:bodyPr/>
          <a:lstStyle/>
          <a:p>
            <a:r>
              <a:rPr lang="en-US" dirty="0"/>
              <a:t>We can observe from the chart that most of the customers of the bank are self employed whereas Entrepreneurs are the very less in number.</a:t>
            </a:r>
          </a:p>
          <a:p>
            <a:r>
              <a:rPr lang="en-US" dirty="0"/>
              <a:t>We can see almost same average annual balance distribution between male and female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A0206-92C8-4C7D-AE69-253C8F894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193" y="2417185"/>
            <a:ext cx="6701252" cy="329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6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379E-F7A4-492F-A0AA-BA050570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9382-635C-454A-98D9-36E9FB34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Checked for null values in train dataset.</a:t>
            </a:r>
          </a:p>
          <a:p>
            <a:r>
              <a:rPr lang="en-US" dirty="0"/>
              <a:t>Assumed ‘No’ value for </a:t>
            </a:r>
            <a:r>
              <a:rPr lang="en-US" dirty="0" err="1"/>
              <a:t>credit_product</a:t>
            </a:r>
            <a:r>
              <a:rPr lang="en-US" dirty="0"/>
              <a:t> where there was NAN.</a:t>
            </a:r>
          </a:p>
          <a:p>
            <a:r>
              <a:rPr lang="en-US" dirty="0"/>
              <a:t>Deleted duplicate values.</a:t>
            </a:r>
          </a:p>
          <a:p>
            <a:r>
              <a:rPr lang="en-US" dirty="0"/>
              <a:t>Target encoded Region code and Vintage features</a:t>
            </a:r>
          </a:p>
          <a:p>
            <a:r>
              <a:rPr lang="en-US" dirty="0"/>
              <a:t>Feature engineered </a:t>
            </a:r>
          </a:p>
          <a:p>
            <a:pPr lvl="1"/>
            <a:r>
              <a:rPr lang="en-US" dirty="0" err="1"/>
              <a:t>Age_bins</a:t>
            </a:r>
            <a:r>
              <a:rPr lang="en-US" dirty="0"/>
              <a:t>(divided age in to 4 bins [0-25],(25-50],(50-75],(75-100])</a:t>
            </a:r>
          </a:p>
          <a:p>
            <a:pPr lvl="1"/>
            <a:r>
              <a:rPr lang="en-US" dirty="0" err="1"/>
              <a:t>Vintage_years</a:t>
            </a:r>
            <a:r>
              <a:rPr lang="en-US" dirty="0"/>
              <a:t> (Added a feature by dividing vintage months with 12 months)</a:t>
            </a:r>
          </a:p>
          <a:p>
            <a:r>
              <a:rPr lang="en-US" dirty="0"/>
              <a:t>Divided categorical columns and numerical values</a:t>
            </a:r>
          </a:p>
          <a:p>
            <a:r>
              <a:rPr lang="en-US" dirty="0" err="1"/>
              <a:t>Dummyfied</a:t>
            </a:r>
            <a:r>
              <a:rPr lang="en-US" dirty="0"/>
              <a:t> the categorical columns</a:t>
            </a:r>
          </a:p>
          <a:p>
            <a:r>
              <a:rPr lang="en-US" dirty="0"/>
              <a:t>Split the train data in 70:30 %</a:t>
            </a:r>
          </a:p>
        </p:txBody>
      </p:sp>
    </p:spTree>
    <p:extLst>
      <p:ext uri="{BB962C8B-B14F-4D97-AF65-F5344CB8AC3E}">
        <p14:creationId xmlns:p14="http://schemas.microsoft.com/office/powerpoint/2010/main" val="1744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4A00-EAE5-490C-8EFA-CA71AAE4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E63F-6F06-480F-9671-B0CDA6BDE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with ML models such as</a:t>
            </a:r>
          </a:p>
          <a:p>
            <a:pPr lvl="1"/>
            <a:r>
              <a:rPr lang="en-US" dirty="0"/>
              <a:t>Naïve Bayes classifier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 err="1"/>
              <a:t>RandomForest</a:t>
            </a:r>
            <a:endParaRPr lang="en-US" dirty="0"/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ANN</a:t>
            </a:r>
          </a:p>
          <a:p>
            <a:pPr lvl="1"/>
            <a:r>
              <a:rPr lang="en-US" dirty="0" err="1"/>
              <a:t>AutoML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9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A590-F937-4DA1-8282-EE15676B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653EC-C0BB-4549-88D8-4A96BD7F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performed better than other models</a:t>
            </a:r>
          </a:p>
          <a:p>
            <a:r>
              <a:rPr lang="en-US" dirty="0"/>
              <a:t>Fine tuned the models with the hyperparameters </a:t>
            </a:r>
          </a:p>
          <a:p>
            <a:r>
              <a:rPr lang="en-US" dirty="0" err="1"/>
              <a:t>GridsearchCV</a:t>
            </a:r>
            <a:r>
              <a:rPr lang="en-US" dirty="0"/>
              <a:t> was used to find the best parameters for Random forest and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6256693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333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Credit card lead prediction</vt:lpstr>
      <vt:lpstr>Problem statement</vt:lpstr>
      <vt:lpstr>Exploratory data analysis</vt:lpstr>
      <vt:lpstr>Exploratory data analysis</vt:lpstr>
      <vt:lpstr>Exploratory data analysis</vt:lpstr>
      <vt:lpstr>Exploratory data analysis</vt:lpstr>
      <vt:lpstr>Data preprocessing</vt:lpstr>
      <vt:lpstr>Model Building</vt:lpstr>
      <vt:lpstr>Model building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2021-05-30T16:58:57Z</dcterms:created>
  <dcterms:modified xsi:type="dcterms:W3CDTF">2021-05-30T17:31:39Z</dcterms:modified>
</cp:coreProperties>
</file>