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4" r:id="rId6"/>
    <p:sldId id="265" r:id="rId7"/>
    <p:sldId id="258" r:id="rId8"/>
    <p:sldId id="261" r:id="rId9"/>
    <p:sldId id="259" r:id="rId10"/>
    <p:sldId id="260" r:id="rId11"/>
    <p:sldId id="262" r:id="rId12"/>
    <p:sldId id="277" r:id="rId13"/>
    <p:sldId id="264" r:id="rId14"/>
    <p:sldId id="263" r:id="rId15"/>
    <p:sldId id="266" r:id="rId16"/>
    <p:sldId id="267" r:id="rId17"/>
    <p:sldId id="268" r:id="rId18"/>
    <p:sldId id="279" r:id="rId19"/>
    <p:sldId id="272" r:id="rId20"/>
    <p:sldId id="273" r:id="rId21"/>
    <p:sldId id="275" r:id="rId22"/>
    <p:sldId id="270" r:id="rId23"/>
    <p:sldId id="271" r:id="rId24"/>
    <p:sldId id="276"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92" d="100"/>
          <a:sy n="92" d="100"/>
        </p:scale>
        <p:origin x="10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2015</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 Sales data from Jan to Dec 2015</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 Sales data from Jan to Dec 2018</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 Sales forecast for the year 2019 from Jan to Aug</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EF39AB9B-0073-44F8-9E6A-42E009D14F10}">
      <dgm:prSet/>
      <dgm:spPr/>
      <dgm:t>
        <a:bodyPr/>
        <a:lstStyle/>
        <a:p>
          <a:r>
            <a:rPr lang="en-US" dirty="0"/>
            <a:t>2016</a:t>
          </a:r>
        </a:p>
      </dgm:t>
    </dgm:pt>
    <dgm:pt modelId="{453ADA00-C7A8-4638-86AC-6A4348BD3C61}" type="parTrans" cxnId="{3B42B5BE-0F0B-4506-8F84-BF6FC5124C7F}">
      <dgm:prSet/>
      <dgm:spPr/>
      <dgm:t>
        <a:bodyPr/>
        <a:lstStyle/>
        <a:p>
          <a:endParaRPr lang="en-US"/>
        </a:p>
      </dgm:t>
    </dgm:pt>
    <dgm:pt modelId="{35212CF2-C637-4095-B3D9-3CD74EC5C805}" type="sibTrans" cxnId="{3B42B5BE-0F0B-4506-8F84-BF6FC5124C7F}">
      <dgm:prSet/>
      <dgm:spPr/>
      <dgm:t>
        <a:bodyPr/>
        <a:lstStyle/>
        <a:p>
          <a:endParaRPr lang="en-US"/>
        </a:p>
      </dgm:t>
    </dgm:pt>
    <dgm:pt modelId="{D8CBBE4C-9CA3-4A9B-93F3-591911D600AE}">
      <dgm:prSet/>
      <dgm:spPr/>
      <dgm:t>
        <a:bodyPr/>
        <a:lstStyle/>
        <a:p>
          <a:r>
            <a:rPr lang="en-US" dirty="0"/>
            <a:t>2017</a:t>
          </a:r>
        </a:p>
      </dgm:t>
    </dgm:pt>
    <dgm:pt modelId="{4711F902-6349-405A-91D9-A2F298835DFE}" type="parTrans" cxnId="{48462913-38EE-4CA4-ABE7-5A2F9A0D2240}">
      <dgm:prSet/>
      <dgm:spPr/>
      <dgm:t>
        <a:bodyPr/>
        <a:lstStyle/>
        <a:p>
          <a:endParaRPr lang="en-US"/>
        </a:p>
      </dgm:t>
    </dgm:pt>
    <dgm:pt modelId="{EB22176A-15D0-4C00-9F69-A550F3F51A91}" type="sibTrans" cxnId="{48462913-38EE-4CA4-ABE7-5A2F9A0D2240}">
      <dgm:prSet/>
      <dgm:spPr/>
      <dgm:t>
        <a:bodyPr/>
        <a:lstStyle/>
        <a:p>
          <a:endParaRPr lang="en-US"/>
        </a:p>
      </dgm:t>
    </dgm:pt>
    <dgm:pt modelId="{F97C9F72-EB4F-4BCB-8A3C-0C2ACCCB41EC}">
      <dgm:prSet/>
      <dgm:spPr/>
      <dgm:t>
        <a:bodyPr/>
        <a:lstStyle/>
        <a:p>
          <a:r>
            <a:rPr lang="en-US" dirty="0"/>
            <a:t>- Sales data from Jan to Dec 2017</a:t>
          </a:r>
        </a:p>
      </dgm:t>
    </dgm:pt>
    <dgm:pt modelId="{A43FAD26-8ACA-4160-A39A-54C3736FC9E4}" type="parTrans" cxnId="{F01793B5-3C15-4D75-ABFE-393520466396}">
      <dgm:prSet/>
      <dgm:spPr/>
      <dgm:t>
        <a:bodyPr/>
        <a:lstStyle/>
        <a:p>
          <a:endParaRPr lang="en-US"/>
        </a:p>
      </dgm:t>
    </dgm:pt>
    <dgm:pt modelId="{8B903E74-00E6-4855-9C14-338D90AE8DCC}" type="sibTrans" cxnId="{F01793B5-3C15-4D75-ABFE-393520466396}">
      <dgm:prSet/>
      <dgm:spPr/>
      <dgm:t>
        <a:bodyPr/>
        <a:lstStyle/>
        <a:p>
          <a:endParaRPr lang="en-US"/>
        </a:p>
      </dgm:t>
    </dgm:pt>
    <dgm:pt modelId="{ACD9E5CB-1B73-4210-8715-862835AB306B}">
      <dgm:prSet/>
      <dgm:spPr/>
      <dgm:t>
        <a:bodyPr/>
        <a:lstStyle/>
        <a:p>
          <a:r>
            <a:rPr lang="en-US" dirty="0"/>
            <a:t>- Sales data from Jan to Dec 2016</a:t>
          </a:r>
        </a:p>
      </dgm:t>
    </dgm:pt>
    <dgm:pt modelId="{044CC808-C277-4FA4-A8F3-CEDEF2112BF7}" type="parTrans" cxnId="{80744AD9-A083-4E1F-AE29-616449866980}">
      <dgm:prSet/>
      <dgm:spPr/>
      <dgm:t>
        <a:bodyPr/>
        <a:lstStyle/>
        <a:p>
          <a:endParaRPr lang="en-US"/>
        </a:p>
      </dgm:t>
    </dgm:pt>
    <dgm:pt modelId="{A1F60251-CEBB-492D-971B-0186A0825383}" type="sibTrans" cxnId="{80744AD9-A083-4E1F-AE29-616449866980}">
      <dgm:prSet/>
      <dgm:spPr/>
      <dgm:t>
        <a:bodyPr/>
        <a:lstStyle/>
        <a:p>
          <a:endParaRPr lang="en-US"/>
        </a:p>
      </dgm:t>
    </dgm:pt>
    <dgm:pt modelId="{7347D3E2-C8D7-4798-A1F7-BCF06EB87A88}">
      <dgm:prSet/>
      <dgm:spPr/>
      <dgm:t>
        <a:bodyPr/>
        <a:lstStyle/>
        <a:p>
          <a:r>
            <a:rPr lang="en-US" b="0" i="0" dirty="0"/>
            <a:t>- 14783796 </a:t>
          </a:r>
          <a:r>
            <a:rPr lang="en-US" dirty="0"/>
            <a:t> rows of data available</a:t>
          </a:r>
        </a:p>
      </dgm:t>
    </dgm:pt>
    <dgm:pt modelId="{72D40E38-DACE-4D99-9AB5-5DADC6BB3008}" type="parTrans" cxnId="{2322DBEB-ADC6-4417-8CBE-47846ACD1BC0}">
      <dgm:prSet/>
      <dgm:spPr/>
      <dgm:t>
        <a:bodyPr/>
        <a:lstStyle/>
        <a:p>
          <a:endParaRPr lang="en-US"/>
        </a:p>
      </dgm:t>
    </dgm:pt>
    <dgm:pt modelId="{4A2AB716-0E00-4C63-B4F8-E29BBAA51705}" type="sibTrans" cxnId="{2322DBEB-ADC6-4417-8CBE-47846ACD1BC0}">
      <dgm:prSet/>
      <dgm:spPr/>
      <dgm:t>
        <a:bodyPr/>
        <a:lstStyle/>
        <a:p>
          <a:endParaRPr lang="en-US"/>
        </a:p>
      </dgm:t>
    </dgm:pt>
    <dgm:pt modelId="{BA3C0DE7-D281-482C-BD15-C3F1C27C777D}">
      <dgm:prSet/>
      <dgm:spPr/>
      <dgm:t>
        <a:bodyPr/>
        <a:lstStyle/>
        <a:p>
          <a:r>
            <a:rPr lang="en-US" b="0" i="0" dirty="0"/>
            <a:t>- 19894529 rows of data available</a:t>
          </a:r>
          <a:endParaRPr lang="en-US" dirty="0"/>
        </a:p>
      </dgm:t>
    </dgm:pt>
    <dgm:pt modelId="{AF0A0FF7-5755-47B9-957E-A5F4C1CB7A00}" type="parTrans" cxnId="{7CC160D5-FCBA-48E6-9717-3C1F38C7DA4B}">
      <dgm:prSet/>
      <dgm:spPr/>
      <dgm:t>
        <a:bodyPr/>
        <a:lstStyle/>
        <a:p>
          <a:endParaRPr lang="en-US"/>
        </a:p>
      </dgm:t>
    </dgm:pt>
    <dgm:pt modelId="{56B95945-244D-4DD7-BC5F-A89583D0CBCE}" type="sibTrans" cxnId="{7CC160D5-FCBA-48E6-9717-3C1F38C7DA4B}">
      <dgm:prSet/>
      <dgm:spPr/>
      <dgm:t>
        <a:bodyPr/>
        <a:lstStyle/>
        <a:p>
          <a:endParaRPr lang="en-US"/>
        </a:p>
      </dgm:t>
    </dgm:pt>
    <dgm:pt modelId="{FD98E7CC-CDB0-48FB-AA9C-CB4D38176670}">
      <dgm:prSet/>
      <dgm:spPr/>
      <dgm:t>
        <a:bodyPr/>
        <a:lstStyle/>
        <a:p>
          <a:r>
            <a:rPr lang="en-US" b="0" i="0" dirty="0"/>
            <a:t>- 25254347 rows of data available</a:t>
          </a:r>
          <a:endParaRPr lang="en-US" dirty="0"/>
        </a:p>
      </dgm:t>
    </dgm:pt>
    <dgm:pt modelId="{57693A02-1572-4862-9DAE-0F050DDA6EEE}" type="parTrans" cxnId="{32D3E750-4220-4428-9772-6778A27D0738}">
      <dgm:prSet/>
      <dgm:spPr/>
      <dgm:t>
        <a:bodyPr/>
        <a:lstStyle/>
        <a:p>
          <a:endParaRPr lang="en-US"/>
        </a:p>
      </dgm:t>
    </dgm:pt>
    <dgm:pt modelId="{91516A2F-6E25-4CDB-AAEF-C06019199E43}" type="sibTrans" cxnId="{32D3E750-4220-4428-9772-6778A27D0738}">
      <dgm:prSet/>
      <dgm:spPr/>
      <dgm:t>
        <a:bodyPr/>
        <a:lstStyle/>
        <a:p>
          <a:endParaRPr lang="en-US"/>
        </a:p>
      </dgm:t>
    </dgm:pt>
    <dgm:pt modelId="{CA4E8B49-2BAF-4062-8151-D9303097E960}">
      <dgm:prSet/>
      <dgm:spPr/>
      <dgm:t>
        <a:bodyPr/>
        <a:lstStyle/>
        <a:p>
          <a:r>
            <a:rPr lang="en-US" b="0" i="0" dirty="0"/>
            <a:t>- 32233160 rows of data available</a:t>
          </a:r>
          <a:endParaRPr lang="en-US" dirty="0"/>
        </a:p>
      </dgm:t>
    </dgm:pt>
    <dgm:pt modelId="{0EF59EE2-9065-4E12-BFE0-377A3C1DFDD6}" type="parTrans" cxnId="{410D89E2-8FBE-45DF-A0FB-4B1A45AC51E9}">
      <dgm:prSet/>
      <dgm:spPr/>
      <dgm:t>
        <a:bodyPr/>
        <a:lstStyle/>
        <a:p>
          <a:endParaRPr lang="en-US"/>
        </a:p>
      </dgm:t>
    </dgm:pt>
    <dgm:pt modelId="{8E49D814-8C1E-4789-B9D4-60CDCD8BF29E}" type="sibTrans" cxnId="{410D89E2-8FBE-45DF-A0FB-4B1A45AC51E9}">
      <dgm:prSet/>
      <dgm:spPr/>
      <dgm:t>
        <a:bodyPr/>
        <a:lstStyle/>
        <a:p>
          <a:endParaRPr lang="en-US"/>
        </a:p>
      </dgm:t>
    </dgm:pt>
    <dgm:pt modelId="{9CA7A365-C855-40C3-8409-B1B1326CFF05}">
      <dgm:prSet/>
      <dgm:spPr/>
      <dgm:t>
        <a:bodyPr/>
        <a:lstStyle/>
        <a:p>
          <a:r>
            <a:rPr lang="en-US" dirty="0"/>
            <a:t>- Total </a:t>
          </a:r>
          <a:r>
            <a:rPr lang="en-US" b="0" i="0" dirty="0"/>
            <a:t>101688779 rows of sales data is available to build the models</a:t>
          </a:r>
          <a:endParaRPr lang="en-US" dirty="0"/>
        </a:p>
      </dgm:t>
    </dgm:pt>
    <dgm:pt modelId="{3AD313BB-3C38-4F32-B123-06A41310DACB}" type="parTrans" cxnId="{F0D4AD8C-32D4-410F-8BC1-1B6432F8ED9C}">
      <dgm:prSet/>
      <dgm:spPr/>
      <dgm:t>
        <a:bodyPr/>
        <a:lstStyle/>
        <a:p>
          <a:endParaRPr lang="en-US"/>
        </a:p>
      </dgm:t>
    </dgm:pt>
    <dgm:pt modelId="{E48B546D-7A7A-4A85-9BE5-5E0F43D13E6F}" type="sibTrans" cxnId="{F0D4AD8C-32D4-410F-8BC1-1B6432F8ED9C}">
      <dgm:prSet/>
      <dgm:spPr/>
      <dgm:t>
        <a:bodyPr/>
        <a:lstStyle/>
        <a:p>
          <a:endParaRPr lang="en-US"/>
        </a:p>
      </dgm:t>
    </dgm:pt>
    <dgm:pt modelId="{C5191FB8-C47C-4469-B24F-371759484BE8}">
      <dgm:prSet/>
      <dgm:spPr/>
      <dgm:t>
        <a:bodyPr/>
        <a:lstStyle/>
        <a:p>
          <a:r>
            <a:rPr lang="en-US" dirty="0"/>
            <a:t>- </a:t>
          </a:r>
          <a:r>
            <a:rPr lang="en-US" b="0" i="0" dirty="0"/>
            <a:t>23517680 rows of test data was given to forecast the sales in the year 2019</a:t>
          </a:r>
          <a:endParaRPr lang="en-US" dirty="0"/>
        </a:p>
      </dgm:t>
    </dgm:pt>
    <dgm:pt modelId="{1A6A6238-E62C-45E8-A291-A03E9AE56BBF}" type="parTrans" cxnId="{C67C5405-9672-45F1-A2C7-488BD5ECBD52}">
      <dgm:prSet/>
      <dgm:spPr/>
      <dgm:t>
        <a:bodyPr/>
        <a:lstStyle/>
        <a:p>
          <a:endParaRPr lang="en-US"/>
        </a:p>
      </dgm:t>
    </dgm:pt>
    <dgm:pt modelId="{A52ED74E-90B8-4C5D-A4C4-2D72A617648C}" type="sibTrans" cxnId="{C67C5405-9672-45F1-A2C7-488BD5ECBD52}">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5">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5">
        <dgm:presLayoutVars>
          <dgm:bulletEnabled val="1"/>
        </dgm:presLayoutVars>
      </dgm:prSet>
      <dgm:spPr/>
    </dgm:pt>
    <dgm:pt modelId="{122B38A3-0442-4747-820C-1F37877E2B0E}" type="pres">
      <dgm:prSet presAssocID="{8DB5D7D5-6A1C-4ABC-8850-759A9D876047}" presName="ConnectLine1" presStyleLbl="sibTrans1D1" presStyleIdx="0" presStyleCnt="5"/>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5"/>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7E48E1E2-1915-420A-8BB9-D40651FCAC7B}" type="pres">
      <dgm:prSet presAssocID="{EF39AB9B-0073-44F8-9E6A-42E009D14F10}" presName="composite1" presStyleCnt="0"/>
      <dgm:spPr/>
    </dgm:pt>
    <dgm:pt modelId="{6C8CFAEB-13EC-48A1-B465-C01E21D43472}" type="pres">
      <dgm:prSet presAssocID="{EF39AB9B-0073-44F8-9E6A-42E009D14F10}" presName="parent1" presStyleLbl="alignNode1" presStyleIdx="1" presStyleCnt="5">
        <dgm:presLayoutVars>
          <dgm:chMax val="1"/>
          <dgm:chPref val="1"/>
          <dgm:bulletEnabled val="1"/>
        </dgm:presLayoutVars>
      </dgm:prSet>
      <dgm:spPr/>
    </dgm:pt>
    <dgm:pt modelId="{BF8ADF37-3CC6-4A23-A4BD-FB72EC184A69}" type="pres">
      <dgm:prSet presAssocID="{EF39AB9B-0073-44F8-9E6A-42E009D14F10}" presName="Childtext1" presStyleLbl="revTx" presStyleIdx="1" presStyleCnt="5">
        <dgm:presLayoutVars>
          <dgm:bulletEnabled val="1"/>
        </dgm:presLayoutVars>
      </dgm:prSet>
      <dgm:spPr/>
    </dgm:pt>
    <dgm:pt modelId="{2ECA946B-45A7-47C9-8578-8D31A76661DE}" type="pres">
      <dgm:prSet presAssocID="{EF39AB9B-0073-44F8-9E6A-42E009D14F10}" presName="ConnectLine1" presStyleLbl="sibTrans1D1" presStyleIdx="1" presStyleCnt="5"/>
      <dgm:spPr>
        <a:noFill/>
        <a:ln w="12700" cap="rnd" cmpd="sng" algn="ctr">
          <a:solidFill>
            <a:schemeClr val="accent1">
              <a:shade val="90000"/>
              <a:hueOff val="111553"/>
              <a:satOff val="-2150"/>
              <a:lumOff val="7031"/>
              <a:alphaOff val="0"/>
            </a:schemeClr>
          </a:solidFill>
          <a:prstDash val="dash"/>
        </a:ln>
        <a:effectLst/>
      </dgm:spPr>
    </dgm:pt>
    <dgm:pt modelId="{F5417C86-10DD-4D94-AC76-E95F401934C0}" type="pres">
      <dgm:prSet presAssocID="{EF39AB9B-0073-44F8-9E6A-42E009D14F10}" presName="ConnectLineEnd1" presStyleLbl="lnNode1" presStyleIdx="1" presStyleCnt="5"/>
      <dgm:spPr/>
    </dgm:pt>
    <dgm:pt modelId="{B7CAE5A4-8019-4C1A-AFD8-3A0222955D50}" type="pres">
      <dgm:prSet presAssocID="{EF39AB9B-0073-44F8-9E6A-42E009D14F10}" presName="EmptyPane1" presStyleCnt="0"/>
      <dgm:spPr/>
    </dgm:pt>
    <dgm:pt modelId="{860D1773-86A3-46A8-9B83-A7CCC82B0AA2}" type="pres">
      <dgm:prSet presAssocID="{35212CF2-C637-4095-B3D9-3CD74EC5C805}" presName="spaceBetweenRectangles1" presStyleCnt="0"/>
      <dgm:spPr/>
    </dgm:pt>
    <dgm:pt modelId="{9896CAB1-6A04-4518-A9A5-CB7F5B2B64AF}" type="pres">
      <dgm:prSet presAssocID="{D8CBBE4C-9CA3-4A9B-93F3-591911D600AE}" presName="composite1" presStyleCnt="0"/>
      <dgm:spPr/>
    </dgm:pt>
    <dgm:pt modelId="{FFC7D2F9-CE18-4A90-A37A-FBE65A9F37C7}" type="pres">
      <dgm:prSet presAssocID="{D8CBBE4C-9CA3-4A9B-93F3-591911D600AE}" presName="parent1" presStyleLbl="alignNode1" presStyleIdx="2" presStyleCnt="5">
        <dgm:presLayoutVars>
          <dgm:chMax val="1"/>
          <dgm:chPref val="1"/>
          <dgm:bulletEnabled val="1"/>
        </dgm:presLayoutVars>
      </dgm:prSet>
      <dgm:spPr/>
    </dgm:pt>
    <dgm:pt modelId="{AD3329DD-6FBF-4B22-8E09-79859B2329A5}" type="pres">
      <dgm:prSet presAssocID="{D8CBBE4C-9CA3-4A9B-93F3-591911D600AE}" presName="Childtext1" presStyleLbl="revTx" presStyleIdx="2" presStyleCnt="5">
        <dgm:presLayoutVars>
          <dgm:bulletEnabled val="1"/>
        </dgm:presLayoutVars>
      </dgm:prSet>
      <dgm:spPr/>
    </dgm:pt>
    <dgm:pt modelId="{A46E39FD-352A-4A5A-A1DB-A22DE2A456F5}" type="pres">
      <dgm:prSet presAssocID="{D8CBBE4C-9CA3-4A9B-93F3-591911D600AE}" presName="ConnectLine1" presStyleLbl="sibTrans1D1" presStyleIdx="2" presStyleCnt="5"/>
      <dgm:spPr>
        <a:noFill/>
        <a:ln w="12700" cap="rnd" cmpd="sng" algn="ctr">
          <a:solidFill>
            <a:schemeClr val="accent1">
              <a:shade val="90000"/>
              <a:hueOff val="223106"/>
              <a:satOff val="-4301"/>
              <a:lumOff val="14062"/>
              <a:alphaOff val="0"/>
            </a:schemeClr>
          </a:solidFill>
          <a:prstDash val="dash"/>
        </a:ln>
        <a:effectLst/>
      </dgm:spPr>
    </dgm:pt>
    <dgm:pt modelId="{679E47C0-B9EA-4717-A0CC-3BCF3686EFD3}" type="pres">
      <dgm:prSet presAssocID="{D8CBBE4C-9CA3-4A9B-93F3-591911D600AE}" presName="ConnectLineEnd1" presStyleLbl="lnNode1" presStyleIdx="2" presStyleCnt="5"/>
      <dgm:spPr/>
    </dgm:pt>
    <dgm:pt modelId="{60FA0626-D8C8-4DF7-B922-0A06E2ECF677}" type="pres">
      <dgm:prSet presAssocID="{D8CBBE4C-9CA3-4A9B-93F3-591911D600AE}" presName="EmptyPane1" presStyleCnt="0"/>
      <dgm:spPr/>
    </dgm:pt>
    <dgm:pt modelId="{D82C1CBD-7E8F-4DCE-9E49-39C39163FA6B}" type="pres">
      <dgm:prSet presAssocID="{EB22176A-15D0-4C00-9F69-A550F3F51A91}"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3" presStyleCnt="5">
        <dgm:presLayoutVars>
          <dgm:chMax val="1"/>
          <dgm:chPref val="1"/>
          <dgm:bulletEnabled val="1"/>
        </dgm:presLayoutVars>
      </dgm:prSet>
      <dgm:spPr/>
    </dgm:pt>
    <dgm:pt modelId="{DF65791B-462E-4589-B98D-F60587330CA8}" type="pres">
      <dgm:prSet presAssocID="{C5146535-FD3D-4589-98A3-623B8DA4B8DB}" presName="Childtext1" presStyleLbl="revTx" presStyleIdx="3" presStyleCnt="5">
        <dgm:presLayoutVars>
          <dgm:bulletEnabled val="1"/>
        </dgm:presLayoutVars>
      </dgm:prSet>
      <dgm:spPr/>
    </dgm:pt>
    <dgm:pt modelId="{DBA410EB-5F61-4F46-92D9-C5B0AA59EE15}" type="pres">
      <dgm:prSet presAssocID="{C5146535-FD3D-4589-98A3-623B8DA4B8DB}" presName="ConnectLine1" presStyleLbl="sibTrans1D1" presStyleIdx="3" presStyleCnt="5"/>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3" presStyleCnt="5"/>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4" presStyleCnt="5">
        <dgm:presLayoutVars>
          <dgm:chMax val="1"/>
          <dgm:chPref val="1"/>
          <dgm:bulletEnabled val="1"/>
        </dgm:presLayoutVars>
      </dgm:prSet>
      <dgm:spPr/>
    </dgm:pt>
    <dgm:pt modelId="{B4723E2A-4FF1-452A-BD25-8EC364F15A6F}" type="pres">
      <dgm:prSet presAssocID="{09C152DA-7620-4852-8162-A77EC3609F3F}" presName="Childtext1" presStyleLbl="revTx" presStyleIdx="4" presStyleCnt="5">
        <dgm:presLayoutVars>
          <dgm:bulletEnabled val="1"/>
        </dgm:presLayoutVars>
      </dgm:prSet>
      <dgm:spPr/>
    </dgm:pt>
    <dgm:pt modelId="{440E9361-37D2-4157-AF38-7B49AD23708B}" type="pres">
      <dgm:prSet presAssocID="{09C152DA-7620-4852-8162-A77EC3609F3F}" presName="ConnectLine1" presStyleLbl="sibTrans1D1" presStyleIdx="4" presStyleCnt="5"/>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4" presStyleCnt="5"/>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C67C5405-9672-45F1-A2C7-488BD5ECBD52}" srcId="{09C152DA-7620-4852-8162-A77EC3609F3F}" destId="{C5191FB8-C47C-4469-B24F-371759484BE8}" srcOrd="2" destOrd="0" parTransId="{1A6A6238-E62C-45E8-A291-A03E9AE56BBF}" sibTransId="{A52ED74E-90B8-4C5D-A4C4-2D72A617648C}"/>
    <dgm:cxn modelId="{BB258606-7339-426A-B80D-1335BE2EB4D8}" type="presOf" srcId="{EF39AB9B-0073-44F8-9E6A-42E009D14F10}" destId="{6C8CFAEB-13EC-48A1-B465-C01E21D43472}"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48462913-38EE-4CA4-ABE7-5A2F9A0D2240}" srcId="{6A70FD8F-0050-42E3-8B3A-6ED7CFB9852E}" destId="{D8CBBE4C-9CA3-4A9B-93F3-591911D600AE}" srcOrd="2" destOrd="0" parTransId="{4711F902-6349-405A-91D9-A2F298835DFE}" sibTransId="{EB22176A-15D0-4C00-9F69-A550F3F51A91}"/>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99007230-81E0-4A50-807B-08F98226F448}" type="presOf" srcId="{D8CBBE4C-9CA3-4A9B-93F3-591911D600AE}" destId="{FFC7D2F9-CE18-4A90-A37A-FBE65A9F37C7}"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32D3E750-4220-4428-9772-6778A27D0738}" srcId="{D8CBBE4C-9CA3-4A9B-93F3-591911D600AE}" destId="{FD98E7CC-CDB0-48FB-AA9C-CB4D38176670}" srcOrd="1" destOrd="0" parTransId="{57693A02-1572-4862-9DAE-0F050DDA6EEE}" sibTransId="{91516A2F-6E25-4CDB-AAEF-C06019199E43}"/>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3" destOrd="0" parTransId="{20848F78-EC70-4162-96CE-CC68006930F0}" sibTransId="{7A3CCAF8-AC3A-401E-AEDD-44BBC1AA9C31}"/>
    <dgm:cxn modelId="{23ECAC8B-17A4-4883-AA0E-06D66B7E788A}" srcId="{6A70FD8F-0050-42E3-8B3A-6ED7CFB9852E}" destId="{09C152DA-7620-4852-8162-A77EC3609F3F}" srcOrd="4" destOrd="0" parTransId="{9F6D14C0-6C82-4CBD-8D6D-B0E117B6F2ED}" sibTransId="{0AE8D36D-0F0F-4206-AE39-0A2D73987B68}"/>
    <dgm:cxn modelId="{F0D4AD8C-32D4-410F-8BC1-1B6432F8ED9C}" srcId="{09C152DA-7620-4852-8162-A77EC3609F3F}" destId="{9CA7A365-C855-40C3-8409-B1B1326CFF05}" srcOrd="1" destOrd="0" parTransId="{3AD313BB-3C38-4F32-B123-06A41310DACB}" sibTransId="{E48B546D-7A7A-4A85-9BE5-5E0F43D13E6F}"/>
    <dgm:cxn modelId="{1BFF868F-00E7-441C-AC6C-B6337F8F3A14}" type="presOf" srcId="{F97C9F72-EB4F-4BCB-8A3C-0C2ACCCB41EC}" destId="{AD3329DD-6FBF-4B22-8E09-79859B2329A5}" srcOrd="0" destOrd="0"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75217F9C-D855-419B-BEF7-7F575AF7F761}" type="presOf" srcId="{CA4E8B49-2BAF-4062-8151-D9303097E960}" destId="{DF65791B-462E-4589-B98D-F60587330CA8}" srcOrd="0" destOrd="1"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01793B5-3C15-4D75-ABFE-393520466396}" srcId="{D8CBBE4C-9CA3-4A9B-93F3-591911D600AE}" destId="{F97C9F72-EB4F-4BCB-8A3C-0C2ACCCB41EC}" srcOrd="0" destOrd="0" parTransId="{A43FAD26-8ACA-4160-A39A-54C3736FC9E4}" sibTransId="{8B903E74-00E6-4855-9C14-338D90AE8DCC}"/>
    <dgm:cxn modelId="{F068FBB6-5143-48FC-AB60-34120CDC8D4F}" type="presOf" srcId="{ACD9E5CB-1B73-4210-8715-862835AB306B}" destId="{BF8ADF37-3CC6-4A23-A4BD-FB72EC184A69}" srcOrd="0" destOrd="0" presId="urn:microsoft.com/office/officeart/2016/7/layout/RoundedRectangleTimeline"/>
    <dgm:cxn modelId="{3B42B5BE-0F0B-4506-8F84-BF6FC5124C7F}" srcId="{6A70FD8F-0050-42E3-8B3A-6ED7CFB9852E}" destId="{EF39AB9B-0073-44F8-9E6A-42E009D14F10}" srcOrd="1" destOrd="0" parTransId="{453ADA00-C7A8-4638-86AC-6A4348BD3C61}" sibTransId="{35212CF2-C637-4095-B3D9-3CD74EC5C805}"/>
    <dgm:cxn modelId="{F2C6F3BF-2F5C-43E4-B3F8-76457E67D5BA}" type="presOf" srcId="{C5191FB8-C47C-4469-B24F-371759484BE8}" destId="{B4723E2A-4FF1-452A-BD25-8EC364F15A6F}" srcOrd="0" destOrd="2" presId="urn:microsoft.com/office/officeart/2016/7/layout/RoundedRectangleTimeline"/>
    <dgm:cxn modelId="{D903A1C2-7540-44C0-89A8-BB9B0EA02392}" type="presOf" srcId="{7347D3E2-C8D7-4798-A1F7-BCF06EB87A88}" destId="{5A1B764B-0DC5-47CD-BDEA-9E67799496EC}" srcOrd="0" destOrd="1" presId="urn:microsoft.com/office/officeart/2016/7/layout/RoundedRectangleTimeline"/>
    <dgm:cxn modelId="{7CC160D5-FCBA-48E6-9717-3C1F38C7DA4B}" srcId="{EF39AB9B-0073-44F8-9E6A-42E009D14F10}" destId="{BA3C0DE7-D281-482C-BD15-C3F1C27C777D}" srcOrd="1" destOrd="0" parTransId="{AF0A0FF7-5755-47B9-957E-A5F4C1CB7A00}" sibTransId="{56B95945-244D-4DD7-BC5F-A89583D0CBCE}"/>
    <dgm:cxn modelId="{C0DA5FD6-5915-4E12-A93F-70111D8A537C}" type="presOf" srcId="{9CA7A365-C855-40C3-8409-B1B1326CFF05}" destId="{B4723E2A-4FF1-452A-BD25-8EC364F15A6F}" srcOrd="0" destOrd="1" presId="urn:microsoft.com/office/officeart/2016/7/layout/RoundedRectangleTimeline"/>
    <dgm:cxn modelId="{4D1200D7-F8FD-435B-BF56-AE1692DBD7CD}" type="presOf" srcId="{BA3C0DE7-D281-482C-BD15-C3F1C27C777D}" destId="{BF8ADF37-3CC6-4A23-A4BD-FB72EC184A69}" srcOrd="0" destOrd="1" presId="urn:microsoft.com/office/officeart/2016/7/layout/RoundedRectangleTimeline"/>
    <dgm:cxn modelId="{80744AD9-A083-4E1F-AE29-616449866980}" srcId="{EF39AB9B-0073-44F8-9E6A-42E009D14F10}" destId="{ACD9E5CB-1B73-4210-8715-862835AB306B}" srcOrd="0" destOrd="0" parTransId="{044CC808-C277-4FA4-A8F3-CEDEF2112BF7}" sibTransId="{A1F60251-CEBB-492D-971B-0186A0825383}"/>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410D89E2-8FBE-45DF-A0FB-4B1A45AC51E9}" srcId="{C5146535-FD3D-4589-98A3-623B8DA4B8DB}" destId="{CA4E8B49-2BAF-4062-8151-D9303097E960}" srcOrd="1" destOrd="0" parTransId="{0EF59EE2-9065-4E12-BFE0-377A3C1DFDD6}" sibTransId="{8E49D814-8C1E-4789-B9D4-60CDCD8BF29E}"/>
    <dgm:cxn modelId="{2322DBEB-ADC6-4417-8CBE-47846ACD1BC0}" srcId="{8DB5D7D5-6A1C-4ABC-8850-759A9D876047}" destId="{7347D3E2-C8D7-4798-A1F7-BCF06EB87A88}" srcOrd="1" destOrd="0" parTransId="{72D40E38-DACE-4D99-9AB5-5DADC6BB3008}" sibTransId="{4A2AB716-0E00-4C63-B4F8-E29BBAA51705}"/>
    <dgm:cxn modelId="{0A55DCF1-DC71-4ECD-BE50-D7FF4E3E47DB}" type="presOf" srcId="{FD98E7CC-CDB0-48FB-AA9C-CB4D38176670}" destId="{AD3329DD-6FBF-4B22-8E09-79859B2329A5}" srcOrd="0" destOrd="1"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DC606270-BE66-4AAD-911E-C7C6F72060AD}" type="presParOf" srcId="{AB52B3CC-6563-466D-BFC3-9B6B5AFA0881}" destId="{7E48E1E2-1915-420A-8BB9-D40651FCAC7B}" srcOrd="2" destOrd="0" presId="urn:microsoft.com/office/officeart/2016/7/layout/RoundedRectangleTimeline"/>
    <dgm:cxn modelId="{6BCC5D8A-2792-448C-B2B5-0014041DC053}" type="presParOf" srcId="{7E48E1E2-1915-420A-8BB9-D40651FCAC7B}" destId="{6C8CFAEB-13EC-48A1-B465-C01E21D43472}" srcOrd="0" destOrd="0" presId="urn:microsoft.com/office/officeart/2016/7/layout/RoundedRectangleTimeline"/>
    <dgm:cxn modelId="{823E2C37-14B2-4640-B01D-E445397CB2C6}" type="presParOf" srcId="{7E48E1E2-1915-420A-8BB9-D40651FCAC7B}" destId="{BF8ADF37-3CC6-4A23-A4BD-FB72EC184A69}" srcOrd="1" destOrd="0" presId="urn:microsoft.com/office/officeart/2016/7/layout/RoundedRectangleTimeline"/>
    <dgm:cxn modelId="{A017671C-24B9-49F1-9032-4FECF3FAC1D1}" type="presParOf" srcId="{7E48E1E2-1915-420A-8BB9-D40651FCAC7B}" destId="{2ECA946B-45A7-47C9-8578-8D31A76661DE}" srcOrd="2" destOrd="0" presId="urn:microsoft.com/office/officeart/2016/7/layout/RoundedRectangleTimeline"/>
    <dgm:cxn modelId="{161B6B00-DC7F-4CAC-95A1-77A04F5E096D}" type="presParOf" srcId="{7E48E1E2-1915-420A-8BB9-D40651FCAC7B}" destId="{F5417C86-10DD-4D94-AC76-E95F401934C0}" srcOrd="3" destOrd="0" presId="urn:microsoft.com/office/officeart/2016/7/layout/RoundedRectangleTimeline"/>
    <dgm:cxn modelId="{C5DBB962-7FF2-49AD-9032-C8E2E741BA93}" type="presParOf" srcId="{7E48E1E2-1915-420A-8BB9-D40651FCAC7B}" destId="{B7CAE5A4-8019-4C1A-AFD8-3A0222955D50}" srcOrd="4" destOrd="0" presId="urn:microsoft.com/office/officeart/2016/7/layout/RoundedRectangleTimeline"/>
    <dgm:cxn modelId="{765FBA11-74F6-4394-95EE-4F8B46D04990}" type="presParOf" srcId="{AB52B3CC-6563-466D-BFC3-9B6B5AFA0881}" destId="{860D1773-86A3-46A8-9B83-A7CCC82B0AA2}" srcOrd="3" destOrd="0" presId="urn:microsoft.com/office/officeart/2016/7/layout/RoundedRectangleTimeline"/>
    <dgm:cxn modelId="{32189852-1F49-4E1A-B22D-B87F275A6735}" type="presParOf" srcId="{AB52B3CC-6563-466D-BFC3-9B6B5AFA0881}" destId="{9896CAB1-6A04-4518-A9A5-CB7F5B2B64AF}" srcOrd="4" destOrd="0" presId="urn:microsoft.com/office/officeart/2016/7/layout/RoundedRectangleTimeline"/>
    <dgm:cxn modelId="{CFCD432A-3038-4D8F-9408-293F803469CA}" type="presParOf" srcId="{9896CAB1-6A04-4518-A9A5-CB7F5B2B64AF}" destId="{FFC7D2F9-CE18-4A90-A37A-FBE65A9F37C7}" srcOrd="0" destOrd="0" presId="urn:microsoft.com/office/officeart/2016/7/layout/RoundedRectangleTimeline"/>
    <dgm:cxn modelId="{4B1D2E4E-019E-4150-8B00-7A3EB7450F23}" type="presParOf" srcId="{9896CAB1-6A04-4518-A9A5-CB7F5B2B64AF}" destId="{AD3329DD-6FBF-4B22-8E09-79859B2329A5}" srcOrd="1" destOrd="0" presId="urn:microsoft.com/office/officeart/2016/7/layout/RoundedRectangleTimeline"/>
    <dgm:cxn modelId="{3AD819B5-D58C-423F-9829-E5743001638C}" type="presParOf" srcId="{9896CAB1-6A04-4518-A9A5-CB7F5B2B64AF}" destId="{A46E39FD-352A-4A5A-A1DB-A22DE2A456F5}" srcOrd="2" destOrd="0" presId="urn:microsoft.com/office/officeart/2016/7/layout/RoundedRectangleTimeline"/>
    <dgm:cxn modelId="{072901A2-9020-4965-A5A4-9003E439DF0F}" type="presParOf" srcId="{9896CAB1-6A04-4518-A9A5-CB7F5B2B64AF}" destId="{679E47C0-B9EA-4717-A0CC-3BCF3686EFD3}" srcOrd="3" destOrd="0" presId="urn:microsoft.com/office/officeart/2016/7/layout/RoundedRectangleTimeline"/>
    <dgm:cxn modelId="{75DF0856-2999-4A0E-92D7-CD9EEF19D162}" type="presParOf" srcId="{9896CAB1-6A04-4518-A9A5-CB7F5B2B64AF}" destId="{60FA0626-D8C8-4DF7-B922-0A06E2ECF677}" srcOrd="4" destOrd="0" presId="urn:microsoft.com/office/officeart/2016/7/layout/RoundedRectangleTimeline"/>
    <dgm:cxn modelId="{33C47232-D44C-4C9A-A694-736A6891DEB5}" type="presParOf" srcId="{AB52B3CC-6563-466D-BFC3-9B6B5AFA0881}" destId="{D82C1CBD-7E8F-4DCE-9E49-39C39163FA6B}" srcOrd="5" destOrd="0" presId="urn:microsoft.com/office/officeart/2016/7/layout/RoundedRectangleTimeline"/>
    <dgm:cxn modelId="{38B07C9C-D21D-4E2B-A78B-C30877B2689A}" type="presParOf" srcId="{AB52B3CC-6563-466D-BFC3-9B6B5AFA0881}" destId="{218D9CD7-D48D-464C-9A1C-0F322EC540B3}" srcOrd="6"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7" destOrd="0" presId="urn:microsoft.com/office/officeart/2016/7/layout/RoundedRectangleTimeline"/>
    <dgm:cxn modelId="{1F4A4777-E935-453F-A5B9-015C6946FC6A}" type="presParOf" srcId="{AB52B3CC-6563-466D-BFC3-9B6B5AFA0881}" destId="{3E3E944D-A6EC-4962-9AC1-C585A4F97BDA}" srcOrd="8"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442643" y="844232"/>
          <a:ext cx="363378" cy="1945321"/>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2015</a:t>
          </a:r>
        </a:p>
      </dsp:txBody>
      <dsp:txXfrm rot="5400000">
        <a:off x="669411" y="1652943"/>
        <a:ext cx="1927582" cy="327900"/>
      </dsp:txXfrm>
    </dsp:sp>
    <dsp:sp modelId="{5A1B764B-0DC5-47CD-BDEA-9E67799496EC}">
      <dsp:nvSpPr>
        <dsp:cNvPr id="0" name=""/>
        <dsp:cNvSpPr/>
      </dsp:nvSpPr>
      <dsp:spPr>
        <a:xfrm>
          <a:off x="3231"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 Sales data from Jan to Dec 2015</a:t>
          </a:r>
        </a:p>
        <a:p>
          <a:pPr marL="0" lvl="0" indent="0" algn="ctr" defTabSz="488950">
            <a:lnSpc>
              <a:spcPct val="90000"/>
            </a:lnSpc>
            <a:spcBef>
              <a:spcPct val="0"/>
            </a:spcBef>
            <a:spcAft>
              <a:spcPct val="35000"/>
            </a:spcAft>
            <a:buNone/>
          </a:pPr>
          <a:r>
            <a:rPr lang="en-US" sz="1100" b="0" i="0" kern="1200" dirty="0"/>
            <a:t>- 14783796 </a:t>
          </a:r>
          <a:r>
            <a:rPr lang="en-US" sz="1100" kern="1200" dirty="0"/>
            <a:t> rows of data available</a:t>
          </a:r>
        </a:p>
      </dsp:txBody>
      <dsp:txXfrm>
        <a:off x="3231" y="0"/>
        <a:ext cx="3242202" cy="1271825"/>
      </dsp:txXfrm>
    </dsp:sp>
    <dsp:sp modelId="{122B38A3-0442-4747-820C-1F37877E2B0E}">
      <dsp:nvSpPr>
        <dsp:cNvPr id="0" name=""/>
        <dsp:cNvSpPr/>
      </dsp:nvSpPr>
      <dsp:spPr>
        <a:xfrm>
          <a:off x="1624332"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587994"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CFAEB-13EC-48A1-B465-C01E21D43472}">
      <dsp:nvSpPr>
        <dsp:cNvPr id="0" name=""/>
        <dsp:cNvSpPr/>
      </dsp:nvSpPr>
      <dsp:spPr>
        <a:xfrm>
          <a:off x="2596993" y="1635204"/>
          <a:ext cx="1945321" cy="363378"/>
        </a:xfrm>
        <a:prstGeom prst="rect">
          <a:avLst/>
        </a:prstGeom>
        <a:solidFill>
          <a:schemeClr val="accent1">
            <a:shade val="80000"/>
            <a:hueOff val="111548"/>
            <a:satOff val="-2264"/>
            <a:lumOff val="7669"/>
            <a:alphaOff val="0"/>
          </a:schemeClr>
        </a:solidFill>
        <a:ln w="22225" cap="rnd" cmpd="sng" algn="ctr">
          <a:solidFill>
            <a:schemeClr val="accent1">
              <a:shade val="80000"/>
              <a:hueOff val="111548"/>
              <a:satOff val="-2264"/>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2016</a:t>
          </a:r>
        </a:p>
      </dsp:txBody>
      <dsp:txXfrm>
        <a:off x="2596993" y="1635204"/>
        <a:ext cx="1945321" cy="363378"/>
      </dsp:txXfrm>
    </dsp:sp>
    <dsp:sp modelId="{BF8ADF37-3CC6-4A23-A4BD-FB72EC184A69}">
      <dsp:nvSpPr>
        <dsp:cNvPr id="0" name=""/>
        <dsp:cNvSpPr/>
      </dsp:nvSpPr>
      <dsp:spPr>
        <a:xfrm>
          <a:off x="1948552"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 Sales data from Jan to Dec 2016</a:t>
          </a:r>
        </a:p>
        <a:p>
          <a:pPr marL="0" lvl="0" indent="0" algn="ctr" defTabSz="488950">
            <a:lnSpc>
              <a:spcPct val="90000"/>
            </a:lnSpc>
            <a:spcBef>
              <a:spcPct val="0"/>
            </a:spcBef>
            <a:spcAft>
              <a:spcPct val="35000"/>
            </a:spcAft>
            <a:buNone/>
          </a:pPr>
          <a:r>
            <a:rPr lang="en-US" sz="1100" b="0" i="0" kern="1200" dirty="0"/>
            <a:t>- 19894529 rows of data available</a:t>
          </a:r>
          <a:endParaRPr lang="en-US" sz="1100" kern="1200" dirty="0"/>
        </a:p>
      </dsp:txBody>
      <dsp:txXfrm>
        <a:off x="1948552" y="2361961"/>
        <a:ext cx="3242202" cy="1271825"/>
      </dsp:txXfrm>
    </dsp:sp>
    <dsp:sp modelId="{2ECA946B-45A7-47C9-8578-8D31A76661DE}">
      <dsp:nvSpPr>
        <dsp:cNvPr id="0" name=""/>
        <dsp:cNvSpPr/>
      </dsp:nvSpPr>
      <dsp:spPr>
        <a:xfrm>
          <a:off x="3569653" y="1998582"/>
          <a:ext cx="0" cy="290702"/>
        </a:xfrm>
        <a:prstGeom prst="line">
          <a:avLst/>
        </a:prstGeom>
        <a:noFill/>
        <a:ln w="12700" cap="rnd" cmpd="sng" algn="ctr">
          <a:solidFill>
            <a:schemeClr val="accent1">
              <a:shade val="90000"/>
              <a:hueOff val="111553"/>
              <a:satOff val="-2150"/>
              <a:lumOff val="7031"/>
              <a:alphaOff val="0"/>
            </a:schemeClr>
          </a:solidFill>
          <a:prstDash val="dash"/>
        </a:ln>
        <a:effectLst/>
      </dsp:spPr>
      <dsp:style>
        <a:lnRef idx="1">
          <a:scrgbClr r="0" g="0" b="0"/>
        </a:lnRef>
        <a:fillRef idx="0">
          <a:scrgbClr r="0" g="0" b="0"/>
        </a:fillRef>
        <a:effectRef idx="0">
          <a:scrgbClr r="0" g="0" b="0"/>
        </a:effectRef>
        <a:fontRef idx="minor"/>
      </dsp:style>
    </dsp:sp>
    <dsp:sp modelId="{F5417C86-10DD-4D94-AC76-E95F401934C0}">
      <dsp:nvSpPr>
        <dsp:cNvPr id="0" name=""/>
        <dsp:cNvSpPr/>
      </dsp:nvSpPr>
      <dsp:spPr>
        <a:xfrm>
          <a:off x="3533315" y="2289285"/>
          <a:ext cx="72675" cy="72675"/>
        </a:xfrm>
        <a:prstGeom prst="ellipse">
          <a:avLst/>
        </a:prstGeom>
        <a:solidFill>
          <a:schemeClr val="accent1">
            <a:shade val="80000"/>
            <a:hueOff val="111548"/>
            <a:satOff val="-2264"/>
            <a:lumOff val="766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C7D2F9-CE18-4A90-A37A-FBE65A9F37C7}">
      <dsp:nvSpPr>
        <dsp:cNvPr id="0" name=""/>
        <dsp:cNvSpPr/>
      </dsp:nvSpPr>
      <dsp:spPr>
        <a:xfrm>
          <a:off x="4542314" y="1635204"/>
          <a:ext cx="1945321"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a:off x="4542314" y="1635204"/>
        <a:ext cx="1945321" cy="363378"/>
      </dsp:txXfrm>
    </dsp:sp>
    <dsp:sp modelId="{AD3329DD-6FBF-4B22-8E09-79859B2329A5}">
      <dsp:nvSpPr>
        <dsp:cNvPr id="0" name=""/>
        <dsp:cNvSpPr/>
      </dsp:nvSpPr>
      <dsp:spPr>
        <a:xfrm>
          <a:off x="3893873"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 Sales data from Jan to Dec 2017</a:t>
          </a:r>
        </a:p>
        <a:p>
          <a:pPr marL="0" lvl="0" indent="0" algn="ctr" defTabSz="488950">
            <a:lnSpc>
              <a:spcPct val="90000"/>
            </a:lnSpc>
            <a:spcBef>
              <a:spcPct val="0"/>
            </a:spcBef>
            <a:spcAft>
              <a:spcPct val="35000"/>
            </a:spcAft>
            <a:buNone/>
          </a:pPr>
          <a:r>
            <a:rPr lang="en-US" sz="1100" b="0" i="0" kern="1200" dirty="0"/>
            <a:t>- 25254347 rows of data available</a:t>
          </a:r>
          <a:endParaRPr lang="en-US" sz="1100" kern="1200" dirty="0"/>
        </a:p>
      </dsp:txBody>
      <dsp:txXfrm>
        <a:off x="3893873" y="0"/>
        <a:ext cx="3242202" cy="1271825"/>
      </dsp:txXfrm>
    </dsp:sp>
    <dsp:sp modelId="{A46E39FD-352A-4A5A-A1DB-A22DE2A456F5}">
      <dsp:nvSpPr>
        <dsp:cNvPr id="0" name=""/>
        <dsp:cNvSpPr/>
      </dsp:nvSpPr>
      <dsp:spPr>
        <a:xfrm>
          <a:off x="5514974" y="1344501"/>
          <a:ext cx="0" cy="290702"/>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679E47C0-B9EA-4717-A0CC-3BCF3686EFD3}">
      <dsp:nvSpPr>
        <dsp:cNvPr id="0" name=""/>
        <dsp:cNvSpPr/>
      </dsp:nvSpPr>
      <dsp:spPr>
        <a:xfrm>
          <a:off x="5478637" y="127182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6487635" y="1635204"/>
          <a:ext cx="1945321" cy="363378"/>
        </a:xfrm>
        <a:prstGeom prst="rect">
          <a:avLst/>
        </a:prstGeom>
        <a:solidFill>
          <a:schemeClr val="accent1">
            <a:shade val="80000"/>
            <a:hueOff val="334644"/>
            <a:satOff val="-6793"/>
            <a:lumOff val="23008"/>
            <a:alphaOff val="0"/>
          </a:schemeClr>
        </a:solidFill>
        <a:ln w="22225" cap="rnd" cmpd="sng" algn="ctr">
          <a:solidFill>
            <a:schemeClr val="accent1">
              <a:shade val="80000"/>
              <a:hueOff val="334644"/>
              <a:satOff val="-6793"/>
              <a:lumOff val="230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6487635" y="1635204"/>
        <a:ext cx="1945321" cy="363378"/>
      </dsp:txXfrm>
    </dsp:sp>
    <dsp:sp modelId="{DF65791B-462E-4589-B98D-F60587330CA8}">
      <dsp:nvSpPr>
        <dsp:cNvPr id="0" name=""/>
        <dsp:cNvSpPr/>
      </dsp:nvSpPr>
      <dsp:spPr>
        <a:xfrm>
          <a:off x="5839195"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 Sales data from Jan to Dec 2018</a:t>
          </a:r>
        </a:p>
        <a:p>
          <a:pPr marL="0" lvl="0" indent="0" algn="ctr" defTabSz="488950">
            <a:lnSpc>
              <a:spcPct val="90000"/>
            </a:lnSpc>
            <a:spcBef>
              <a:spcPct val="0"/>
            </a:spcBef>
            <a:spcAft>
              <a:spcPct val="35000"/>
            </a:spcAft>
            <a:buNone/>
          </a:pPr>
          <a:r>
            <a:rPr lang="en-US" sz="1100" b="0" i="0" kern="1200" dirty="0"/>
            <a:t>- 32233160 rows of data available</a:t>
          </a:r>
          <a:endParaRPr lang="en-US" sz="1100" kern="1200" dirty="0"/>
        </a:p>
      </dsp:txBody>
      <dsp:txXfrm>
        <a:off x="5839195" y="2361961"/>
        <a:ext cx="3242202" cy="1271825"/>
      </dsp:txXfrm>
    </dsp:sp>
    <dsp:sp modelId="{DBA410EB-5F61-4F46-92D9-C5B0AA59EE15}">
      <dsp:nvSpPr>
        <dsp:cNvPr id="0" name=""/>
        <dsp:cNvSpPr/>
      </dsp:nvSpPr>
      <dsp:spPr>
        <a:xfrm>
          <a:off x="7460296"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7423958" y="2289285"/>
          <a:ext cx="72675" cy="72675"/>
        </a:xfrm>
        <a:prstGeom prst="ellipse">
          <a:avLst/>
        </a:prstGeom>
        <a:solidFill>
          <a:schemeClr val="accent1">
            <a:shade val="80000"/>
            <a:hueOff val="334644"/>
            <a:satOff val="-6793"/>
            <a:lumOff val="2300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9223928" y="844232"/>
          <a:ext cx="363378" cy="1945321"/>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8432957" y="1652943"/>
        <a:ext cx="1927582" cy="327900"/>
      </dsp:txXfrm>
    </dsp:sp>
    <dsp:sp modelId="{B4723E2A-4FF1-452A-BD25-8EC364F15A6F}">
      <dsp:nvSpPr>
        <dsp:cNvPr id="0" name=""/>
        <dsp:cNvSpPr/>
      </dsp:nvSpPr>
      <dsp:spPr>
        <a:xfrm>
          <a:off x="7784516"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 Sales forecast for the year 2019 from Jan to Aug</a:t>
          </a:r>
        </a:p>
        <a:p>
          <a:pPr marL="0" lvl="0" indent="0" algn="ctr" defTabSz="488950">
            <a:lnSpc>
              <a:spcPct val="90000"/>
            </a:lnSpc>
            <a:spcBef>
              <a:spcPct val="0"/>
            </a:spcBef>
            <a:spcAft>
              <a:spcPct val="35000"/>
            </a:spcAft>
            <a:buNone/>
          </a:pPr>
          <a:r>
            <a:rPr lang="en-US" sz="1100" kern="1200" dirty="0"/>
            <a:t>- Total </a:t>
          </a:r>
          <a:r>
            <a:rPr lang="en-US" sz="1100" b="0" i="0" kern="1200" dirty="0"/>
            <a:t>101688779 rows of sales data is available to build the models</a:t>
          </a:r>
          <a:endParaRPr lang="en-US" sz="1100" kern="1200" dirty="0"/>
        </a:p>
        <a:p>
          <a:pPr marL="0" lvl="0" indent="0" algn="ctr" defTabSz="488950">
            <a:lnSpc>
              <a:spcPct val="90000"/>
            </a:lnSpc>
            <a:spcBef>
              <a:spcPct val="0"/>
            </a:spcBef>
            <a:spcAft>
              <a:spcPct val="35000"/>
            </a:spcAft>
            <a:buNone/>
          </a:pPr>
          <a:r>
            <a:rPr lang="en-US" sz="1100" kern="1200" dirty="0"/>
            <a:t>- </a:t>
          </a:r>
          <a:r>
            <a:rPr lang="en-US" sz="1100" b="0" i="0" kern="1200" dirty="0"/>
            <a:t>23517680 rows of test data was given to forecast the sales in the year 2019</a:t>
          </a:r>
          <a:endParaRPr lang="en-US" sz="1100" kern="1200" dirty="0"/>
        </a:p>
      </dsp:txBody>
      <dsp:txXfrm>
        <a:off x="7784516" y="0"/>
        <a:ext cx="3242202" cy="1271825"/>
      </dsp:txXfrm>
    </dsp:sp>
    <dsp:sp modelId="{440E9361-37D2-4157-AF38-7B49AD23708B}">
      <dsp:nvSpPr>
        <dsp:cNvPr id="0" name=""/>
        <dsp:cNvSpPr/>
      </dsp:nvSpPr>
      <dsp:spPr>
        <a:xfrm>
          <a:off x="9405617"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9369279"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Sales prediction for small basket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1AF5912-EFCD-46AD-B6BE-615A98E6BABD}"/>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000" dirty="0">
                <a:solidFill>
                  <a:srgbClr val="FFFFFF"/>
                </a:solidFill>
              </a:rPr>
              <a:t>Categorization of states with respect to sales from 2015 to 2018</a:t>
            </a:r>
          </a:p>
        </p:txBody>
      </p:sp>
      <p:pic>
        <p:nvPicPr>
          <p:cNvPr id="4" name="Content Placeholder 3">
            <a:extLst>
              <a:ext uri="{FF2B5EF4-FFF2-40B4-BE49-F238E27FC236}">
                <a16:creationId xmlns:a16="http://schemas.microsoft.com/office/drawing/2014/main" id="{8540D35C-7A2D-464C-AF15-D38FB0BCB2FC}"/>
              </a:ext>
            </a:extLst>
          </p:cNvPr>
          <p:cNvPicPr>
            <a:picLocks noGrp="1" noChangeAspect="1"/>
          </p:cNvPicPr>
          <p:nvPr>
            <p:ph idx="1"/>
          </p:nvPr>
        </p:nvPicPr>
        <p:blipFill>
          <a:blip r:embed="rId2"/>
          <a:stretch>
            <a:fillRect/>
          </a:stretch>
        </p:blipFill>
        <p:spPr>
          <a:xfrm>
            <a:off x="5481363" y="618067"/>
            <a:ext cx="5332244" cy="5598157"/>
          </a:xfrm>
          <a:prstGeom prst="rect">
            <a:avLst/>
          </a:prstGeom>
        </p:spPr>
      </p:pic>
    </p:spTree>
    <p:extLst>
      <p:ext uri="{BB962C8B-B14F-4D97-AF65-F5344CB8AC3E}">
        <p14:creationId xmlns:p14="http://schemas.microsoft.com/office/powerpoint/2010/main" val="406395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61A53-FCD1-475C-976A-33E84C44663D}"/>
              </a:ext>
            </a:extLst>
          </p:cNvPr>
          <p:cNvSpPr>
            <a:spLocks noGrp="1"/>
          </p:cNvSpPr>
          <p:nvPr>
            <p:ph type="title"/>
          </p:nvPr>
        </p:nvSpPr>
        <p:spPr>
          <a:xfrm>
            <a:off x="581192" y="1073231"/>
            <a:ext cx="3219127" cy="4711539"/>
          </a:xfrm>
        </p:spPr>
        <p:txBody>
          <a:bodyPr anchor="ctr">
            <a:normAutofit/>
          </a:bodyPr>
          <a:lstStyle/>
          <a:p>
            <a:r>
              <a:rPr lang="en-US" dirty="0">
                <a:solidFill>
                  <a:schemeClr val="bg1">
                    <a:lumMod val="85000"/>
                    <a:lumOff val="15000"/>
                  </a:schemeClr>
                </a:solidFill>
              </a:rPr>
              <a:t>Data preprocessing</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2EF1772-C2D5-47A4-897D-E02F8507F43F}"/>
              </a:ext>
            </a:extLst>
          </p:cNvPr>
          <p:cNvSpPr>
            <a:spLocks noGrp="1"/>
          </p:cNvSpPr>
          <p:nvPr>
            <p:ph idx="1"/>
          </p:nvPr>
        </p:nvSpPr>
        <p:spPr>
          <a:xfrm>
            <a:off x="4702629" y="1073231"/>
            <a:ext cx="6541841" cy="4711539"/>
          </a:xfrm>
        </p:spPr>
        <p:txBody>
          <a:bodyPr>
            <a:normAutofit fontScale="92500" lnSpcReduction="20000"/>
          </a:bodyPr>
          <a:lstStyle/>
          <a:p>
            <a:pPr>
              <a:lnSpc>
                <a:spcPct val="90000"/>
              </a:lnSpc>
            </a:pPr>
            <a:r>
              <a:rPr lang="en-US" dirty="0">
                <a:solidFill>
                  <a:srgbClr val="FFFFFF"/>
                </a:solidFill>
              </a:rPr>
              <a:t>Observed outliers in the unit sales column in train data.</a:t>
            </a:r>
          </a:p>
          <a:p>
            <a:pPr>
              <a:lnSpc>
                <a:spcPct val="90000"/>
              </a:lnSpc>
            </a:pPr>
            <a:r>
              <a:rPr lang="en-US" dirty="0">
                <a:solidFill>
                  <a:srgbClr val="FFFFFF"/>
                </a:solidFill>
              </a:rPr>
              <a:t>Removed outliers using quantile cut method</a:t>
            </a:r>
          </a:p>
          <a:p>
            <a:pPr>
              <a:lnSpc>
                <a:spcPct val="90000"/>
              </a:lnSpc>
            </a:pPr>
            <a:r>
              <a:rPr lang="en-US" dirty="0">
                <a:solidFill>
                  <a:srgbClr val="FFFFFF"/>
                </a:solidFill>
              </a:rPr>
              <a:t>All records grater than Q3+1.5IQR and Q1-1.5IQR values removed from the train data set.</a:t>
            </a:r>
          </a:p>
          <a:p>
            <a:pPr>
              <a:lnSpc>
                <a:spcPct val="90000"/>
              </a:lnSpc>
            </a:pPr>
            <a:r>
              <a:rPr lang="en-US" dirty="0">
                <a:solidFill>
                  <a:srgbClr val="FFFFFF"/>
                </a:solidFill>
              </a:rPr>
              <a:t>Observed negative values in the sales , hence converted negative values to positive values.</a:t>
            </a:r>
          </a:p>
          <a:p>
            <a:pPr>
              <a:lnSpc>
                <a:spcPct val="90000"/>
              </a:lnSpc>
            </a:pPr>
            <a:r>
              <a:rPr lang="en-US" dirty="0">
                <a:solidFill>
                  <a:srgbClr val="FFFFFF"/>
                </a:solidFill>
              </a:rPr>
              <a:t>Replaced the null values of on promotion with FALSE assuming no data as no promotion on the particular day</a:t>
            </a:r>
          </a:p>
          <a:p>
            <a:pPr>
              <a:lnSpc>
                <a:spcPct val="90000"/>
              </a:lnSpc>
            </a:pPr>
            <a:r>
              <a:rPr lang="en-US" dirty="0">
                <a:solidFill>
                  <a:srgbClr val="FFFFFF"/>
                </a:solidFill>
              </a:rPr>
              <a:t>Removed the values for the months of sept, oct, Nov &amp; December</a:t>
            </a:r>
          </a:p>
          <a:p>
            <a:pPr>
              <a:lnSpc>
                <a:spcPct val="90000"/>
              </a:lnSpc>
            </a:pPr>
            <a:r>
              <a:rPr lang="en-US" dirty="0">
                <a:solidFill>
                  <a:srgbClr val="FFFFFF"/>
                </a:solidFill>
              </a:rPr>
              <a:t>Apart from target value all other features are of categorical data types hence approached with 2 methods as following for converting the categorical to numeric data.</a:t>
            </a:r>
          </a:p>
          <a:p>
            <a:pPr lvl="1">
              <a:lnSpc>
                <a:spcPct val="90000"/>
              </a:lnSpc>
            </a:pPr>
            <a:r>
              <a:rPr lang="en-US" sz="1700" dirty="0" err="1">
                <a:solidFill>
                  <a:srgbClr val="FFFFFF"/>
                </a:solidFill>
              </a:rPr>
              <a:t>Dummfication</a:t>
            </a:r>
            <a:endParaRPr lang="en-US" sz="1700" dirty="0">
              <a:solidFill>
                <a:srgbClr val="FFFFFF"/>
              </a:solidFill>
            </a:endParaRPr>
          </a:p>
          <a:p>
            <a:pPr lvl="1">
              <a:lnSpc>
                <a:spcPct val="90000"/>
              </a:lnSpc>
            </a:pPr>
            <a:r>
              <a:rPr lang="en-US" sz="1700" dirty="0">
                <a:solidFill>
                  <a:srgbClr val="FFFFFF"/>
                </a:solidFill>
              </a:rPr>
              <a:t>Target encoding with mean target value</a:t>
            </a:r>
          </a:p>
          <a:p>
            <a:pPr>
              <a:lnSpc>
                <a:spcPct val="90000"/>
              </a:lnSpc>
            </a:pPr>
            <a:r>
              <a:rPr lang="en-US" dirty="0">
                <a:solidFill>
                  <a:srgbClr val="FFFFFF"/>
                </a:solidFill>
              </a:rPr>
              <a:t>Issues with </a:t>
            </a:r>
            <a:r>
              <a:rPr lang="en-US" dirty="0" err="1">
                <a:solidFill>
                  <a:srgbClr val="FFFFFF"/>
                </a:solidFill>
              </a:rPr>
              <a:t>dummfying</a:t>
            </a:r>
            <a:r>
              <a:rPr lang="en-US" dirty="0">
                <a:solidFill>
                  <a:srgbClr val="FFFFFF"/>
                </a:solidFill>
              </a:rPr>
              <a:t> the categorical data created huge number of features and was increasing the complexity of the models</a:t>
            </a:r>
          </a:p>
          <a:p>
            <a:pPr>
              <a:lnSpc>
                <a:spcPct val="90000"/>
              </a:lnSpc>
            </a:pPr>
            <a:r>
              <a:rPr lang="en-US" dirty="0">
                <a:solidFill>
                  <a:srgbClr val="FFFFFF"/>
                </a:solidFill>
              </a:rPr>
              <a:t>Target encoding approach was much efficient by keeping the dimensionality same as the augmented train data.</a:t>
            </a:r>
          </a:p>
        </p:txBody>
      </p:sp>
    </p:spTree>
    <p:extLst>
      <p:ext uri="{BB962C8B-B14F-4D97-AF65-F5344CB8AC3E}">
        <p14:creationId xmlns:p14="http://schemas.microsoft.com/office/powerpoint/2010/main" val="234461020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62C797EF-06B2-4728-8B27-ED2058E2B2BC}"/>
              </a:ext>
            </a:extLst>
          </p:cNvPr>
          <p:cNvPicPr>
            <a:picLocks noChangeAspect="1"/>
          </p:cNvPicPr>
          <p:nvPr/>
        </p:nvPicPr>
        <p:blipFill>
          <a:blip r:embed="rId2"/>
          <a:stretch>
            <a:fillRect/>
          </a:stretch>
        </p:blipFill>
        <p:spPr>
          <a:xfrm>
            <a:off x="720636" y="1537234"/>
            <a:ext cx="5476375" cy="3983997"/>
          </a:xfrm>
          <a:prstGeom prst="rect">
            <a:avLst/>
          </a:prstGeom>
        </p:spPr>
      </p:pic>
      <p:sp>
        <p:nvSpPr>
          <p:cNvPr id="25" name="Rectangle 24">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861A53-FCD1-475C-976A-33E84C44663D}"/>
              </a:ext>
            </a:extLst>
          </p:cNvPr>
          <p:cNvSpPr>
            <a:spLocks noGrp="1"/>
          </p:cNvSpPr>
          <p:nvPr>
            <p:ph type="title"/>
          </p:nvPr>
        </p:nvSpPr>
        <p:spPr>
          <a:xfrm>
            <a:off x="6873606" y="938022"/>
            <a:ext cx="4597758" cy="1188720"/>
          </a:xfrm>
        </p:spPr>
        <p:txBody>
          <a:bodyPr>
            <a:normAutofit/>
          </a:bodyPr>
          <a:lstStyle/>
          <a:p>
            <a:r>
              <a:rPr lang="en-US">
                <a:solidFill>
                  <a:srgbClr val="FFFFFF"/>
                </a:solidFill>
              </a:rPr>
              <a:t>Data preprocessing</a:t>
            </a:r>
          </a:p>
        </p:txBody>
      </p:sp>
      <p:sp>
        <p:nvSpPr>
          <p:cNvPr id="3" name="Content Placeholder 2">
            <a:extLst>
              <a:ext uri="{FF2B5EF4-FFF2-40B4-BE49-F238E27FC236}">
                <a16:creationId xmlns:a16="http://schemas.microsoft.com/office/drawing/2014/main" id="{72EF1772-C2D5-47A4-897D-E02F8507F43F}"/>
              </a:ext>
            </a:extLst>
          </p:cNvPr>
          <p:cNvSpPr>
            <a:spLocks noGrp="1"/>
          </p:cNvSpPr>
          <p:nvPr>
            <p:ph idx="1"/>
          </p:nvPr>
        </p:nvSpPr>
        <p:spPr>
          <a:xfrm>
            <a:off x="6873606" y="2340864"/>
            <a:ext cx="4597758" cy="3793237"/>
          </a:xfrm>
        </p:spPr>
        <p:txBody>
          <a:bodyPr>
            <a:normAutofit fontScale="92500" lnSpcReduction="10000"/>
          </a:bodyPr>
          <a:lstStyle/>
          <a:p>
            <a:pPr>
              <a:lnSpc>
                <a:spcPct val="90000"/>
              </a:lnSpc>
            </a:pPr>
            <a:r>
              <a:rPr lang="en-US" dirty="0">
                <a:solidFill>
                  <a:srgbClr val="FFFFFF"/>
                </a:solidFill>
              </a:rPr>
              <a:t>Following features were used from the augmented train dataset</a:t>
            </a:r>
          </a:p>
          <a:p>
            <a:pPr lvl="1">
              <a:lnSpc>
                <a:spcPct val="90000"/>
              </a:lnSpc>
            </a:pPr>
            <a:r>
              <a:rPr lang="en-US" dirty="0" err="1">
                <a:solidFill>
                  <a:srgbClr val="FFFFFF"/>
                </a:solidFill>
              </a:rPr>
              <a:t>locationId</a:t>
            </a:r>
            <a:r>
              <a:rPr lang="en-US" dirty="0">
                <a:solidFill>
                  <a:srgbClr val="FFFFFF"/>
                </a:solidFill>
              </a:rPr>
              <a:t> </a:t>
            </a:r>
          </a:p>
          <a:p>
            <a:pPr lvl="1">
              <a:lnSpc>
                <a:spcPct val="90000"/>
              </a:lnSpc>
            </a:pPr>
            <a:r>
              <a:rPr lang="en-US" dirty="0" err="1">
                <a:solidFill>
                  <a:srgbClr val="FFFFFF"/>
                </a:solidFill>
              </a:rPr>
              <a:t>category_of_item</a:t>
            </a:r>
            <a:r>
              <a:rPr lang="en-US" dirty="0">
                <a:solidFill>
                  <a:srgbClr val="FFFFFF"/>
                </a:solidFill>
              </a:rPr>
              <a:t> </a:t>
            </a:r>
          </a:p>
          <a:p>
            <a:pPr lvl="1">
              <a:lnSpc>
                <a:spcPct val="90000"/>
              </a:lnSpc>
            </a:pPr>
            <a:r>
              <a:rPr lang="en-US" dirty="0">
                <a:solidFill>
                  <a:srgbClr val="FFFFFF"/>
                </a:solidFill>
              </a:rPr>
              <a:t>month </a:t>
            </a:r>
          </a:p>
          <a:p>
            <a:pPr lvl="1">
              <a:lnSpc>
                <a:spcPct val="90000"/>
              </a:lnSpc>
            </a:pPr>
            <a:r>
              <a:rPr lang="en-US" dirty="0" err="1">
                <a:solidFill>
                  <a:srgbClr val="FFFFFF"/>
                </a:solidFill>
              </a:rPr>
              <a:t>item_id</a:t>
            </a:r>
            <a:r>
              <a:rPr lang="en-US" dirty="0">
                <a:solidFill>
                  <a:srgbClr val="FFFFFF"/>
                </a:solidFill>
              </a:rPr>
              <a:t> </a:t>
            </a:r>
          </a:p>
          <a:p>
            <a:pPr lvl="1">
              <a:lnSpc>
                <a:spcPct val="90000"/>
              </a:lnSpc>
            </a:pPr>
            <a:r>
              <a:rPr lang="en-US" dirty="0" err="1">
                <a:solidFill>
                  <a:srgbClr val="FFFFFF"/>
                </a:solidFill>
              </a:rPr>
              <a:t>onpromotion</a:t>
            </a:r>
            <a:r>
              <a:rPr lang="en-US" dirty="0">
                <a:solidFill>
                  <a:srgbClr val="FFFFFF"/>
                </a:solidFill>
              </a:rPr>
              <a:t> </a:t>
            </a:r>
          </a:p>
          <a:p>
            <a:pPr lvl="1">
              <a:lnSpc>
                <a:spcPct val="90000"/>
              </a:lnSpc>
            </a:pPr>
            <a:r>
              <a:rPr lang="en-US" dirty="0">
                <a:solidFill>
                  <a:srgbClr val="FFFFFF"/>
                </a:solidFill>
              </a:rPr>
              <a:t>city </a:t>
            </a:r>
          </a:p>
          <a:p>
            <a:pPr lvl="1">
              <a:lnSpc>
                <a:spcPct val="90000"/>
              </a:lnSpc>
            </a:pPr>
            <a:r>
              <a:rPr lang="en-US" dirty="0">
                <a:solidFill>
                  <a:srgbClr val="FFFFFF"/>
                </a:solidFill>
              </a:rPr>
              <a:t>state </a:t>
            </a:r>
          </a:p>
          <a:p>
            <a:pPr lvl="1">
              <a:lnSpc>
                <a:spcPct val="90000"/>
              </a:lnSpc>
            </a:pPr>
            <a:r>
              <a:rPr lang="en-US" dirty="0">
                <a:solidFill>
                  <a:srgbClr val="FFFFFF"/>
                </a:solidFill>
              </a:rPr>
              <a:t>type </a:t>
            </a:r>
          </a:p>
          <a:p>
            <a:pPr lvl="1">
              <a:lnSpc>
                <a:spcPct val="90000"/>
              </a:lnSpc>
            </a:pPr>
            <a:r>
              <a:rPr lang="en-US" dirty="0">
                <a:solidFill>
                  <a:srgbClr val="FFFFFF"/>
                </a:solidFill>
              </a:rPr>
              <a:t>class </a:t>
            </a:r>
          </a:p>
          <a:p>
            <a:pPr lvl="1">
              <a:lnSpc>
                <a:spcPct val="90000"/>
              </a:lnSpc>
            </a:pPr>
            <a:r>
              <a:rPr lang="en-US" dirty="0" err="1">
                <a:solidFill>
                  <a:srgbClr val="FFFFFF"/>
                </a:solidFill>
              </a:rPr>
              <a:t>dayofweek</a:t>
            </a:r>
            <a:r>
              <a:rPr lang="en-US" dirty="0">
                <a:solidFill>
                  <a:srgbClr val="FFFFFF"/>
                </a:solidFill>
              </a:rPr>
              <a:t> </a:t>
            </a:r>
          </a:p>
          <a:p>
            <a:pPr lvl="1">
              <a:lnSpc>
                <a:spcPct val="90000"/>
              </a:lnSpc>
            </a:pPr>
            <a:r>
              <a:rPr lang="en-US" dirty="0">
                <a:solidFill>
                  <a:srgbClr val="FFFFFF"/>
                </a:solidFill>
              </a:rPr>
              <a:t>Lag_1</a:t>
            </a:r>
          </a:p>
          <a:p>
            <a:pPr lvl="1">
              <a:lnSpc>
                <a:spcPct val="90000"/>
              </a:lnSpc>
            </a:pPr>
            <a:r>
              <a:rPr lang="en-US" dirty="0">
                <a:solidFill>
                  <a:srgbClr val="FFFFFF"/>
                </a:solidFill>
              </a:rPr>
              <a:t>Lag_2</a:t>
            </a:r>
          </a:p>
        </p:txBody>
      </p:sp>
    </p:spTree>
    <p:extLst>
      <p:ext uri="{BB962C8B-B14F-4D97-AF65-F5344CB8AC3E}">
        <p14:creationId xmlns:p14="http://schemas.microsoft.com/office/powerpoint/2010/main" val="422044582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ADAB-401E-46D7-AEA6-829AEEF5F266}"/>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084C7BAF-A655-4583-A290-88FB15DF59C5}"/>
              </a:ext>
            </a:extLst>
          </p:cNvPr>
          <p:cNvSpPr>
            <a:spLocks noGrp="1"/>
          </p:cNvSpPr>
          <p:nvPr>
            <p:ph idx="1"/>
          </p:nvPr>
        </p:nvSpPr>
        <p:spPr/>
        <p:txBody>
          <a:bodyPr>
            <a:normAutofit/>
          </a:bodyPr>
          <a:lstStyle/>
          <a:p>
            <a:r>
              <a:rPr lang="en-US" dirty="0"/>
              <a:t>Built Timeseries, Decision tree, ANN, </a:t>
            </a:r>
            <a:r>
              <a:rPr lang="en-US" dirty="0" err="1"/>
              <a:t>XGBoost</a:t>
            </a:r>
            <a:r>
              <a:rPr lang="en-US" dirty="0"/>
              <a:t> &amp; </a:t>
            </a:r>
            <a:r>
              <a:rPr lang="en-US" dirty="0" err="1"/>
              <a:t>RandomForest</a:t>
            </a:r>
            <a:r>
              <a:rPr lang="en-US" dirty="0"/>
              <a:t> models to train the data after preprocessing.</a:t>
            </a:r>
          </a:p>
          <a:p>
            <a:r>
              <a:rPr lang="en-US" dirty="0"/>
              <a:t>Created multiple files for EDA, model building &amp; predictions</a:t>
            </a:r>
          </a:p>
          <a:p>
            <a:r>
              <a:rPr lang="en-US" dirty="0"/>
              <a:t>Decision Tree model and ANN model performed the best among all models.</a:t>
            </a:r>
          </a:p>
          <a:p>
            <a:r>
              <a:rPr lang="en-US" dirty="0"/>
              <a:t>Tuned the ANN model using different learning rates from [1,0.01] and using multilayer </a:t>
            </a:r>
            <a:r>
              <a:rPr lang="en-US" dirty="0" err="1"/>
              <a:t>perceptrons</a:t>
            </a:r>
            <a:r>
              <a:rPr lang="en-US" dirty="0"/>
              <a:t>. Tried with tanh &amp; </a:t>
            </a:r>
            <a:r>
              <a:rPr lang="en-US" dirty="0" err="1"/>
              <a:t>relu</a:t>
            </a:r>
            <a:r>
              <a:rPr lang="en-US" dirty="0"/>
              <a:t> activation function</a:t>
            </a:r>
          </a:p>
          <a:p>
            <a:r>
              <a:rPr lang="en-US" dirty="0"/>
              <a:t>Timeseries (auto ARIMA, SARIMA) performed bad among all the models</a:t>
            </a:r>
          </a:p>
          <a:p>
            <a:r>
              <a:rPr lang="en-US" dirty="0"/>
              <a:t>The model after training was saved to a pickle file and transferred to prediction for predicting the values for test data.</a:t>
            </a:r>
          </a:p>
          <a:p>
            <a:r>
              <a:rPr lang="en-US" dirty="0"/>
              <a:t>Improved prediction score (MAPE ) with every submission.</a:t>
            </a:r>
          </a:p>
        </p:txBody>
      </p:sp>
    </p:spTree>
    <p:extLst>
      <p:ext uri="{BB962C8B-B14F-4D97-AF65-F5344CB8AC3E}">
        <p14:creationId xmlns:p14="http://schemas.microsoft.com/office/powerpoint/2010/main" val="3906374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8618-B83D-4017-8F4F-DF9FD8D0F23D}"/>
              </a:ext>
            </a:extLst>
          </p:cNvPr>
          <p:cNvSpPr>
            <a:spLocks noGrp="1"/>
          </p:cNvSpPr>
          <p:nvPr>
            <p:ph type="title"/>
          </p:nvPr>
        </p:nvSpPr>
        <p:spPr/>
        <p:txBody>
          <a:bodyPr/>
          <a:lstStyle/>
          <a:p>
            <a:r>
              <a:rPr lang="en-US" dirty="0"/>
              <a:t>Prediction &amp; results</a:t>
            </a:r>
          </a:p>
        </p:txBody>
      </p:sp>
      <p:sp>
        <p:nvSpPr>
          <p:cNvPr id="3" name="Content Placeholder 2">
            <a:extLst>
              <a:ext uri="{FF2B5EF4-FFF2-40B4-BE49-F238E27FC236}">
                <a16:creationId xmlns:a16="http://schemas.microsoft.com/office/drawing/2014/main" id="{022B25C8-7E1F-4A2E-832C-C5334ED1578F}"/>
              </a:ext>
            </a:extLst>
          </p:cNvPr>
          <p:cNvSpPr>
            <a:spLocks noGrp="1"/>
          </p:cNvSpPr>
          <p:nvPr>
            <p:ph idx="1"/>
          </p:nvPr>
        </p:nvSpPr>
        <p:spPr/>
        <p:txBody>
          <a:bodyPr/>
          <a:lstStyle/>
          <a:p>
            <a:r>
              <a:rPr lang="en-US" dirty="0"/>
              <a:t>Used test file and augmented the test file with the additional data provided.</a:t>
            </a:r>
          </a:p>
          <a:p>
            <a:r>
              <a:rPr lang="en-US" dirty="0"/>
              <a:t>Applied target encoder for preprocessing test data.</a:t>
            </a:r>
          </a:p>
          <a:p>
            <a:r>
              <a:rPr lang="en-US" dirty="0"/>
              <a:t>Predicted the sales based on the trained model.</a:t>
            </a:r>
          </a:p>
          <a:p>
            <a:r>
              <a:rPr lang="en-US" dirty="0"/>
              <a:t>Exported results csv and checked for the MAPE.</a:t>
            </a:r>
          </a:p>
          <a:p>
            <a:r>
              <a:rPr lang="en-US" dirty="0"/>
              <a:t>I was able to achieve MAPE of 83.75 as the best attempt.</a:t>
            </a:r>
          </a:p>
          <a:p>
            <a:r>
              <a:rPr lang="en-US" dirty="0"/>
              <a:t>Could have improved with additional features.</a:t>
            </a:r>
          </a:p>
          <a:p>
            <a:endParaRPr lang="en-US" dirty="0"/>
          </a:p>
          <a:p>
            <a:endParaRPr lang="en-US" dirty="0"/>
          </a:p>
        </p:txBody>
      </p:sp>
    </p:spTree>
    <p:extLst>
      <p:ext uri="{BB962C8B-B14F-4D97-AF65-F5344CB8AC3E}">
        <p14:creationId xmlns:p14="http://schemas.microsoft.com/office/powerpoint/2010/main" val="267559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31CCB8E-126E-433A-930E-7478F80E4EFB}"/>
              </a:ext>
            </a:extLst>
          </p:cNvPr>
          <p:cNvSpPr>
            <a:spLocks noGrp="1"/>
          </p:cNvSpPr>
          <p:nvPr>
            <p:ph type="title"/>
          </p:nvPr>
        </p:nvSpPr>
        <p:spPr>
          <a:xfrm>
            <a:off x="601255" y="702155"/>
            <a:ext cx="3409783" cy="1300365"/>
          </a:xfrm>
        </p:spPr>
        <p:txBody>
          <a:bodyPr>
            <a:normAutofit/>
          </a:bodyPr>
          <a:lstStyle/>
          <a:p>
            <a:pPr>
              <a:lnSpc>
                <a:spcPct val="90000"/>
              </a:lnSpc>
            </a:pPr>
            <a:r>
              <a:rPr lang="en-US" dirty="0">
                <a:solidFill>
                  <a:srgbClr val="FFFFFF"/>
                </a:solidFill>
              </a:rPr>
              <a:t>Yearly sales prediction </a:t>
            </a:r>
          </a:p>
        </p:txBody>
      </p:sp>
      <p:sp>
        <p:nvSpPr>
          <p:cNvPr id="3" name="Content Placeholder 2">
            <a:extLst>
              <a:ext uri="{FF2B5EF4-FFF2-40B4-BE49-F238E27FC236}">
                <a16:creationId xmlns:a16="http://schemas.microsoft.com/office/drawing/2014/main" id="{A17768FE-E887-42D3-99F7-80C8854E8A62}"/>
              </a:ext>
            </a:extLst>
          </p:cNvPr>
          <p:cNvSpPr>
            <a:spLocks noGrp="1"/>
          </p:cNvSpPr>
          <p:nvPr>
            <p:ph idx="1"/>
          </p:nvPr>
        </p:nvSpPr>
        <p:spPr>
          <a:xfrm>
            <a:off x="601255" y="2177142"/>
            <a:ext cx="3409782" cy="3823607"/>
          </a:xfrm>
        </p:spPr>
        <p:txBody>
          <a:bodyPr>
            <a:normAutofit/>
          </a:bodyPr>
          <a:lstStyle/>
          <a:p>
            <a:r>
              <a:rPr lang="en-US" dirty="0">
                <a:solidFill>
                  <a:srgbClr val="FFFFFF"/>
                </a:solidFill>
              </a:rPr>
              <a:t>It is estimated that the total sales from Jan till Aug 2019 is expected to be 108401233.413.</a:t>
            </a:r>
          </a:p>
          <a:p>
            <a:r>
              <a:rPr lang="en-US" dirty="0">
                <a:solidFill>
                  <a:srgbClr val="FFFFFF"/>
                </a:solidFill>
              </a:rPr>
              <a:t>Sales is expected to increase by 219% from the year 2015 during the period [Jan, Aug]</a:t>
            </a:r>
          </a:p>
          <a:p>
            <a:r>
              <a:rPr lang="en-US" dirty="0">
                <a:solidFill>
                  <a:srgbClr val="FFFFFF"/>
                </a:solidFill>
              </a:rPr>
              <a:t>Only 9% increase is expected for the year 2019 as compared to 2018 sales which was 208%</a:t>
            </a:r>
          </a:p>
          <a:p>
            <a:endParaRPr lang="en-US" dirty="0">
              <a:solidFill>
                <a:srgbClr val="FFFFFF"/>
              </a:solidFill>
            </a:endParaRPr>
          </a:p>
          <a:p>
            <a:endParaRPr lang="en-US" dirty="0">
              <a:solidFill>
                <a:srgbClr val="FFFFFF"/>
              </a:solidFill>
            </a:endParaRPr>
          </a:p>
        </p:txBody>
      </p:sp>
      <p:pic>
        <p:nvPicPr>
          <p:cNvPr id="5" name="Picture 4">
            <a:extLst>
              <a:ext uri="{FF2B5EF4-FFF2-40B4-BE49-F238E27FC236}">
                <a16:creationId xmlns:a16="http://schemas.microsoft.com/office/drawing/2014/main" id="{C3529A94-052E-43E2-A37F-1F8F73F17782}"/>
              </a:ext>
            </a:extLst>
          </p:cNvPr>
          <p:cNvPicPr>
            <a:picLocks noChangeAspect="1"/>
          </p:cNvPicPr>
          <p:nvPr/>
        </p:nvPicPr>
        <p:blipFill>
          <a:blip r:embed="rId2"/>
          <a:stretch>
            <a:fillRect/>
          </a:stretch>
        </p:blipFill>
        <p:spPr>
          <a:xfrm>
            <a:off x="4592231" y="1089043"/>
            <a:ext cx="6831503" cy="4662500"/>
          </a:xfrm>
          <a:prstGeom prst="rect">
            <a:avLst/>
          </a:prstGeom>
        </p:spPr>
      </p:pic>
    </p:spTree>
    <p:extLst>
      <p:ext uri="{BB962C8B-B14F-4D97-AF65-F5344CB8AC3E}">
        <p14:creationId xmlns:p14="http://schemas.microsoft.com/office/powerpoint/2010/main" val="286466736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7A84EA7-7CAB-49CD-A9C5-0EB8A00EAEA5}"/>
              </a:ext>
            </a:extLst>
          </p:cNvPr>
          <p:cNvSpPr>
            <a:spLocks noGrp="1"/>
          </p:cNvSpPr>
          <p:nvPr>
            <p:ph type="title"/>
          </p:nvPr>
        </p:nvSpPr>
        <p:spPr>
          <a:xfrm>
            <a:off x="601255" y="702155"/>
            <a:ext cx="3409783" cy="1300365"/>
          </a:xfrm>
        </p:spPr>
        <p:txBody>
          <a:bodyPr>
            <a:normAutofit fontScale="90000"/>
          </a:bodyPr>
          <a:lstStyle/>
          <a:p>
            <a:r>
              <a:rPr lang="en-US" dirty="0">
                <a:solidFill>
                  <a:srgbClr val="FFFFFF"/>
                </a:solidFill>
              </a:rPr>
              <a:t>Sales base on business type and cluster for 2019</a:t>
            </a:r>
          </a:p>
        </p:txBody>
      </p:sp>
      <p:sp>
        <p:nvSpPr>
          <p:cNvPr id="3" name="Content Placeholder 2">
            <a:extLst>
              <a:ext uri="{FF2B5EF4-FFF2-40B4-BE49-F238E27FC236}">
                <a16:creationId xmlns:a16="http://schemas.microsoft.com/office/drawing/2014/main" id="{4F824209-1507-4D46-8581-447C84FFE3F8}"/>
              </a:ext>
            </a:extLst>
          </p:cNvPr>
          <p:cNvSpPr>
            <a:spLocks noGrp="1"/>
          </p:cNvSpPr>
          <p:nvPr>
            <p:ph idx="1"/>
          </p:nvPr>
        </p:nvSpPr>
        <p:spPr>
          <a:xfrm>
            <a:off x="601255" y="2177142"/>
            <a:ext cx="3409782" cy="3823607"/>
          </a:xfrm>
        </p:spPr>
        <p:txBody>
          <a:bodyPr>
            <a:normAutofit/>
          </a:bodyPr>
          <a:lstStyle/>
          <a:p>
            <a:r>
              <a:rPr lang="en-US" dirty="0">
                <a:solidFill>
                  <a:srgbClr val="FFFFFF"/>
                </a:solidFill>
              </a:rPr>
              <a:t>We can observe the clusters that have highest sale for each type of business units.</a:t>
            </a:r>
          </a:p>
          <a:p>
            <a:r>
              <a:rPr lang="en-US" dirty="0">
                <a:solidFill>
                  <a:srgbClr val="FFFFFF"/>
                </a:solidFill>
              </a:rPr>
              <a:t>It is estimated that for type A business unit, cluster 14 has highest sales</a:t>
            </a:r>
          </a:p>
          <a:p>
            <a:r>
              <a:rPr lang="en-US" dirty="0">
                <a:solidFill>
                  <a:srgbClr val="FFFFFF"/>
                </a:solidFill>
              </a:rPr>
              <a:t>Similarly for Type B,C,D &amp; E has highest sales in the cluster 6,3,8  &amp; 10 respectively</a:t>
            </a:r>
          </a:p>
        </p:txBody>
      </p:sp>
      <p:pic>
        <p:nvPicPr>
          <p:cNvPr id="4" name="Picture 3">
            <a:extLst>
              <a:ext uri="{FF2B5EF4-FFF2-40B4-BE49-F238E27FC236}">
                <a16:creationId xmlns:a16="http://schemas.microsoft.com/office/drawing/2014/main" id="{D4B929FA-A032-4DBE-B897-D8BFD6AB4016}"/>
              </a:ext>
            </a:extLst>
          </p:cNvPr>
          <p:cNvPicPr>
            <a:picLocks noChangeAspect="1"/>
          </p:cNvPicPr>
          <p:nvPr/>
        </p:nvPicPr>
        <p:blipFill>
          <a:blip r:embed="rId2"/>
          <a:stretch>
            <a:fillRect/>
          </a:stretch>
        </p:blipFill>
        <p:spPr>
          <a:xfrm>
            <a:off x="4950564" y="936141"/>
            <a:ext cx="6114837" cy="4968305"/>
          </a:xfrm>
          <a:prstGeom prst="rect">
            <a:avLst/>
          </a:prstGeom>
        </p:spPr>
      </p:pic>
    </p:spTree>
    <p:extLst>
      <p:ext uri="{BB962C8B-B14F-4D97-AF65-F5344CB8AC3E}">
        <p14:creationId xmlns:p14="http://schemas.microsoft.com/office/powerpoint/2010/main" val="309569969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7DE76C5-F83C-4CD6-835D-3EA59FA1CA19}"/>
              </a:ext>
            </a:extLst>
          </p:cNvPr>
          <p:cNvSpPr>
            <a:spLocks noGrp="1"/>
          </p:cNvSpPr>
          <p:nvPr>
            <p:ph type="title"/>
          </p:nvPr>
        </p:nvSpPr>
        <p:spPr>
          <a:xfrm>
            <a:off x="601255" y="702155"/>
            <a:ext cx="3409783" cy="1300365"/>
          </a:xfrm>
        </p:spPr>
        <p:txBody>
          <a:bodyPr>
            <a:normAutofit fontScale="90000"/>
          </a:bodyPr>
          <a:lstStyle/>
          <a:p>
            <a:r>
              <a:rPr lang="en-US" dirty="0">
                <a:solidFill>
                  <a:srgbClr val="FFFFFF"/>
                </a:solidFill>
              </a:rPr>
              <a:t>Sales estimation based on business type</a:t>
            </a:r>
          </a:p>
        </p:txBody>
      </p:sp>
      <p:sp>
        <p:nvSpPr>
          <p:cNvPr id="3" name="Content Placeholder 2">
            <a:extLst>
              <a:ext uri="{FF2B5EF4-FFF2-40B4-BE49-F238E27FC236}">
                <a16:creationId xmlns:a16="http://schemas.microsoft.com/office/drawing/2014/main" id="{F7F59035-40E3-445A-A5F5-A21FDE4577C6}"/>
              </a:ext>
            </a:extLst>
          </p:cNvPr>
          <p:cNvSpPr>
            <a:spLocks noGrp="1"/>
          </p:cNvSpPr>
          <p:nvPr>
            <p:ph idx="1"/>
          </p:nvPr>
        </p:nvSpPr>
        <p:spPr>
          <a:xfrm>
            <a:off x="601255" y="2177142"/>
            <a:ext cx="3409782" cy="3823607"/>
          </a:xfrm>
        </p:spPr>
        <p:txBody>
          <a:bodyPr>
            <a:normAutofit/>
          </a:bodyPr>
          <a:lstStyle/>
          <a:p>
            <a:r>
              <a:rPr lang="en-US" dirty="0">
                <a:solidFill>
                  <a:srgbClr val="FFFFFF"/>
                </a:solidFill>
              </a:rPr>
              <a:t>Business type D has highest sales estimation among all business type units in the year 2019.</a:t>
            </a:r>
          </a:p>
          <a:p>
            <a:r>
              <a:rPr lang="en-US" dirty="0">
                <a:solidFill>
                  <a:srgbClr val="FFFFFF"/>
                </a:solidFill>
              </a:rPr>
              <a:t>This is mainly because type D has many clusters which contribute to the sales significantly</a:t>
            </a:r>
          </a:p>
          <a:p>
            <a:endParaRPr lang="en-US" dirty="0">
              <a:solidFill>
                <a:srgbClr val="FFFFFF"/>
              </a:solidFill>
            </a:endParaRPr>
          </a:p>
        </p:txBody>
      </p:sp>
      <p:pic>
        <p:nvPicPr>
          <p:cNvPr id="4" name="Picture 3">
            <a:extLst>
              <a:ext uri="{FF2B5EF4-FFF2-40B4-BE49-F238E27FC236}">
                <a16:creationId xmlns:a16="http://schemas.microsoft.com/office/drawing/2014/main" id="{BCCA516D-BE01-4620-80BA-8C3CE76311FB}"/>
              </a:ext>
            </a:extLst>
          </p:cNvPr>
          <p:cNvPicPr>
            <a:picLocks noChangeAspect="1"/>
          </p:cNvPicPr>
          <p:nvPr/>
        </p:nvPicPr>
        <p:blipFill>
          <a:blip r:embed="rId2"/>
          <a:stretch>
            <a:fillRect/>
          </a:stretch>
        </p:blipFill>
        <p:spPr>
          <a:xfrm>
            <a:off x="4592231" y="1490394"/>
            <a:ext cx="6831503" cy="3859798"/>
          </a:xfrm>
          <a:prstGeom prst="rect">
            <a:avLst/>
          </a:prstGeom>
        </p:spPr>
      </p:pic>
    </p:spTree>
    <p:extLst>
      <p:ext uri="{BB962C8B-B14F-4D97-AF65-F5344CB8AC3E}">
        <p14:creationId xmlns:p14="http://schemas.microsoft.com/office/powerpoint/2010/main" val="46693753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1">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268706-8D0A-42C5-9EC0-DDF0D52FDD83}"/>
              </a:ext>
            </a:extLst>
          </p:cNvPr>
          <p:cNvPicPr>
            <a:picLocks noChangeAspect="1"/>
          </p:cNvPicPr>
          <p:nvPr/>
        </p:nvPicPr>
        <p:blipFill>
          <a:blip r:embed="rId2"/>
          <a:stretch>
            <a:fillRect/>
          </a:stretch>
        </p:blipFill>
        <p:spPr>
          <a:xfrm>
            <a:off x="644423" y="541064"/>
            <a:ext cx="5128197" cy="3435892"/>
          </a:xfrm>
          <a:prstGeom prst="rect">
            <a:avLst/>
          </a:prstGeom>
        </p:spPr>
      </p:pic>
      <p:cxnSp>
        <p:nvCxnSpPr>
          <p:cNvPr id="35" name="Straight Connector 23">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A987EB1-525C-49DF-87F4-50C4C5B374AA}"/>
              </a:ext>
            </a:extLst>
          </p:cNvPr>
          <p:cNvPicPr>
            <a:picLocks noChangeAspect="1"/>
          </p:cNvPicPr>
          <p:nvPr/>
        </p:nvPicPr>
        <p:blipFill>
          <a:blip r:embed="rId3"/>
          <a:stretch>
            <a:fillRect/>
          </a:stretch>
        </p:blipFill>
        <p:spPr>
          <a:xfrm>
            <a:off x="6417735" y="541064"/>
            <a:ext cx="4997660" cy="3435892"/>
          </a:xfrm>
          <a:prstGeom prst="rect">
            <a:avLst/>
          </a:prstGeom>
        </p:spPr>
      </p:pic>
      <p:sp>
        <p:nvSpPr>
          <p:cNvPr id="26" name="Rectangle 25">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9EA40E-2775-4195-9B78-E923B513FB1F}"/>
              </a:ext>
            </a:extLst>
          </p:cNvPr>
          <p:cNvSpPr>
            <a:spLocks noGrp="1"/>
          </p:cNvSpPr>
          <p:nvPr>
            <p:ph type="title"/>
          </p:nvPr>
        </p:nvSpPr>
        <p:spPr>
          <a:xfrm>
            <a:off x="679600" y="4596992"/>
            <a:ext cx="3353432" cy="1607013"/>
          </a:xfrm>
        </p:spPr>
        <p:txBody>
          <a:bodyPr anchor="ctr">
            <a:normAutofit/>
          </a:bodyPr>
          <a:lstStyle/>
          <a:p>
            <a:pPr>
              <a:lnSpc>
                <a:spcPct val="90000"/>
              </a:lnSpc>
            </a:pPr>
            <a:r>
              <a:rPr lang="en-US" sz="2600">
                <a:solidFill>
                  <a:srgbClr val="FFFFFF"/>
                </a:solidFill>
              </a:rPr>
              <a:t>Top 10 items sold in 2019 in cluster 14 and its weekly rate of sales</a:t>
            </a:r>
          </a:p>
        </p:txBody>
      </p:sp>
      <p:sp>
        <p:nvSpPr>
          <p:cNvPr id="3" name="Content Placeholder 2">
            <a:extLst>
              <a:ext uri="{FF2B5EF4-FFF2-40B4-BE49-F238E27FC236}">
                <a16:creationId xmlns:a16="http://schemas.microsoft.com/office/drawing/2014/main" id="{793FB349-8BF2-43E4-BE31-568E75A1210F}"/>
              </a:ext>
            </a:extLst>
          </p:cNvPr>
          <p:cNvSpPr>
            <a:spLocks noGrp="1"/>
          </p:cNvSpPr>
          <p:nvPr>
            <p:ph idx="1"/>
          </p:nvPr>
        </p:nvSpPr>
        <p:spPr>
          <a:xfrm>
            <a:off x="4271491" y="4596992"/>
            <a:ext cx="7240909" cy="1607012"/>
          </a:xfrm>
        </p:spPr>
        <p:txBody>
          <a:bodyPr>
            <a:normAutofit/>
          </a:bodyPr>
          <a:lstStyle/>
          <a:p>
            <a:r>
              <a:rPr lang="en-US">
                <a:solidFill>
                  <a:srgbClr val="FFFFFF"/>
                </a:solidFill>
              </a:rPr>
              <a:t>Item_502331 has highest weekly rate of sales In the year 2019</a:t>
            </a:r>
          </a:p>
          <a:p>
            <a:r>
              <a:rPr lang="en-US">
                <a:solidFill>
                  <a:srgbClr val="FFFFFF"/>
                </a:solidFill>
              </a:rPr>
              <a:t>Item_1333307 has lowest weekly rate of sales in the year 2019 </a:t>
            </a:r>
            <a:endParaRPr lang="en-US" dirty="0">
              <a:solidFill>
                <a:srgbClr val="FFFFFF"/>
              </a:solidFill>
            </a:endParaRPr>
          </a:p>
        </p:txBody>
      </p:sp>
    </p:spTree>
    <p:extLst>
      <p:ext uri="{BB962C8B-B14F-4D97-AF65-F5344CB8AC3E}">
        <p14:creationId xmlns:p14="http://schemas.microsoft.com/office/powerpoint/2010/main" val="63533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1CCBC52-5126-4448-AB21-4346CAD5A39F}"/>
              </a:ext>
            </a:extLst>
          </p:cNvPr>
          <p:cNvSpPr>
            <a:spLocks noGrp="1"/>
          </p:cNvSpPr>
          <p:nvPr>
            <p:ph type="title"/>
          </p:nvPr>
        </p:nvSpPr>
        <p:spPr>
          <a:xfrm>
            <a:off x="601255" y="702155"/>
            <a:ext cx="3409783" cy="1300365"/>
          </a:xfrm>
        </p:spPr>
        <p:txBody>
          <a:bodyPr>
            <a:normAutofit/>
          </a:bodyPr>
          <a:lstStyle/>
          <a:p>
            <a:r>
              <a:rPr lang="en-US">
                <a:solidFill>
                  <a:srgbClr val="FFFFFF"/>
                </a:solidFill>
              </a:rPr>
              <a:t>Analysis of predictions</a:t>
            </a:r>
          </a:p>
        </p:txBody>
      </p:sp>
      <p:sp>
        <p:nvSpPr>
          <p:cNvPr id="3" name="Content Placeholder 2">
            <a:extLst>
              <a:ext uri="{FF2B5EF4-FFF2-40B4-BE49-F238E27FC236}">
                <a16:creationId xmlns:a16="http://schemas.microsoft.com/office/drawing/2014/main" id="{5A7D59AF-667D-4E04-82B1-3F47389A70EE}"/>
              </a:ext>
            </a:extLst>
          </p:cNvPr>
          <p:cNvSpPr>
            <a:spLocks noGrp="1"/>
          </p:cNvSpPr>
          <p:nvPr>
            <p:ph idx="1"/>
          </p:nvPr>
        </p:nvSpPr>
        <p:spPr>
          <a:xfrm>
            <a:off x="601255" y="2177142"/>
            <a:ext cx="3409782" cy="3823607"/>
          </a:xfrm>
        </p:spPr>
        <p:txBody>
          <a:bodyPr>
            <a:normAutofit/>
          </a:bodyPr>
          <a:lstStyle/>
          <a:p>
            <a:r>
              <a:rPr lang="en-US" dirty="0">
                <a:solidFill>
                  <a:srgbClr val="FFFFFF"/>
                </a:solidFill>
              </a:rPr>
              <a:t>We can observe that Andhra Pradesh is seeing low sales for the year 2019 as compared the past data</a:t>
            </a:r>
          </a:p>
        </p:txBody>
      </p:sp>
      <p:pic>
        <p:nvPicPr>
          <p:cNvPr id="4" name="Picture 3">
            <a:extLst>
              <a:ext uri="{FF2B5EF4-FFF2-40B4-BE49-F238E27FC236}">
                <a16:creationId xmlns:a16="http://schemas.microsoft.com/office/drawing/2014/main" id="{BC769C2E-4C0C-4853-AD81-8969D820E1FA}"/>
              </a:ext>
            </a:extLst>
          </p:cNvPr>
          <p:cNvPicPr>
            <a:picLocks noChangeAspect="1"/>
          </p:cNvPicPr>
          <p:nvPr/>
        </p:nvPicPr>
        <p:blipFill>
          <a:blip r:embed="rId2"/>
          <a:stretch>
            <a:fillRect/>
          </a:stretch>
        </p:blipFill>
        <p:spPr>
          <a:xfrm>
            <a:off x="5629407" y="936141"/>
            <a:ext cx="4757151" cy="4968305"/>
          </a:xfrm>
          <a:prstGeom prst="rect">
            <a:avLst/>
          </a:prstGeom>
        </p:spPr>
      </p:pic>
    </p:spTree>
    <p:extLst>
      <p:ext uri="{BB962C8B-B14F-4D97-AF65-F5344CB8AC3E}">
        <p14:creationId xmlns:p14="http://schemas.microsoft.com/office/powerpoint/2010/main" val="33525147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28EC-762B-466D-8713-E9D02D5CA9A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82F6ABB-E1BB-4C52-820F-9C0DA52067C1}"/>
              </a:ext>
            </a:extLst>
          </p:cNvPr>
          <p:cNvSpPr>
            <a:spLocks noGrp="1"/>
          </p:cNvSpPr>
          <p:nvPr>
            <p:ph idx="1"/>
          </p:nvPr>
        </p:nvSpPr>
        <p:spPr/>
        <p:txBody>
          <a:bodyPr/>
          <a:lstStyle/>
          <a:p>
            <a:r>
              <a:rPr lang="en-US" dirty="0"/>
              <a:t>Sales forecast for the year 2019 for a company called small basket</a:t>
            </a:r>
          </a:p>
          <a:p>
            <a:r>
              <a:rPr lang="en-US" dirty="0"/>
              <a:t>Objective : To help the management and operation team take right decision based on the estimates for the year 2019</a:t>
            </a:r>
          </a:p>
          <a:p>
            <a:r>
              <a:rPr lang="en-US" dirty="0"/>
              <a:t>Tasks : </a:t>
            </a:r>
          </a:p>
          <a:p>
            <a:pPr lvl="1"/>
            <a:r>
              <a:rPr lang="en-US" dirty="0"/>
              <a:t>To collect and explore the past data </a:t>
            </a:r>
          </a:p>
          <a:p>
            <a:pPr lvl="1"/>
            <a:r>
              <a:rPr lang="en-US" dirty="0"/>
              <a:t>Preprocess the data</a:t>
            </a:r>
          </a:p>
          <a:p>
            <a:pPr lvl="1"/>
            <a:r>
              <a:rPr lang="en-US" dirty="0"/>
              <a:t>Build an ML model &amp; tune the model</a:t>
            </a:r>
          </a:p>
          <a:p>
            <a:pPr lvl="1"/>
            <a:r>
              <a:rPr lang="en-US" dirty="0"/>
              <a:t>Predict/forecast sales for year 2019</a:t>
            </a:r>
          </a:p>
          <a:p>
            <a:pPr lvl="1"/>
            <a:r>
              <a:rPr lang="en-US" dirty="0"/>
              <a:t>Data analysis / insights</a:t>
            </a:r>
          </a:p>
        </p:txBody>
      </p:sp>
    </p:spTree>
    <p:extLst>
      <p:ext uri="{BB962C8B-B14F-4D97-AF65-F5344CB8AC3E}">
        <p14:creationId xmlns:p14="http://schemas.microsoft.com/office/powerpoint/2010/main" val="396233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9A20D18-0661-4822-883F-2A16DD5EC630}"/>
              </a:ext>
            </a:extLst>
          </p:cNvPr>
          <p:cNvSpPr>
            <a:spLocks noGrp="1"/>
          </p:cNvSpPr>
          <p:nvPr>
            <p:ph type="title"/>
          </p:nvPr>
        </p:nvSpPr>
        <p:spPr>
          <a:xfrm>
            <a:off x="601255" y="702155"/>
            <a:ext cx="3409783" cy="1300365"/>
          </a:xfrm>
        </p:spPr>
        <p:txBody>
          <a:bodyPr>
            <a:normAutofit/>
          </a:bodyPr>
          <a:lstStyle/>
          <a:p>
            <a:r>
              <a:rPr lang="en-US" dirty="0">
                <a:solidFill>
                  <a:srgbClr val="FFFFFF"/>
                </a:solidFill>
              </a:rPr>
              <a:t>Expansion plans</a:t>
            </a:r>
          </a:p>
        </p:txBody>
      </p:sp>
      <p:sp>
        <p:nvSpPr>
          <p:cNvPr id="3" name="Content Placeholder 2">
            <a:extLst>
              <a:ext uri="{FF2B5EF4-FFF2-40B4-BE49-F238E27FC236}">
                <a16:creationId xmlns:a16="http://schemas.microsoft.com/office/drawing/2014/main" id="{EA212D56-2E18-4FF0-83DB-1A29CC17BF4B}"/>
              </a:ext>
            </a:extLst>
          </p:cNvPr>
          <p:cNvSpPr>
            <a:spLocks noGrp="1"/>
          </p:cNvSpPr>
          <p:nvPr>
            <p:ph idx="1"/>
          </p:nvPr>
        </p:nvSpPr>
        <p:spPr>
          <a:xfrm>
            <a:off x="601255" y="2177142"/>
            <a:ext cx="3409782" cy="3823607"/>
          </a:xfrm>
        </p:spPr>
        <p:txBody>
          <a:bodyPr>
            <a:normAutofit/>
          </a:bodyPr>
          <a:lstStyle/>
          <a:p>
            <a:r>
              <a:rPr lang="en-US" dirty="0">
                <a:solidFill>
                  <a:srgbClr val="FFFFFF"/>
                </a:solidFill>
              </a:rPr>
              <a:t>From the sales plot company can expand in  the states where there are no sales and states like Kerala, Odisha, Rajasthan etc., which has good transport infrastructure to support.</a:t>
            </a:r>
          </a:p>
          <a:p>
            <a:r>
              <a:rPr lang="en-US" dirty="0">
                <a:solidFill>
                  <a:srgbClr val="FFFFFF"/>
                </a:solidFill>
              </a:rPr>
              <a:t>It is observed that, there was no expansion plan since 5 years with respect to states</a:t>
            </a:r>
          </a:p>
          <a:p>
            <a:endParaRPr lang="en-US" dirty="0">
              <a:solidFill>
                <a:srgbClr val="FFFFFF"/>
              </a:solidFill>
            </a:endParaRPr>
          </a:p>
        </p:txBody>
      </p:sp>
      <p:pic>
        <p:nvPicPr>
          <p:cNvPr id="4" name="Picture 3" descr="Map&#10;&#10;Description automatically generated">
            <a:extLst>
              <a:ext uri="{FF2B5EF4-FFF2-40B4-BE49-F238E27FC236}">
                <a16:creationId xmlns:a16="http://schemas.microsoft.com/office/drawing/2014/main" id="{5ACDAE52-FE6A-444F-8DBF-32882499F753}"/>
              </a:ext>
            </a:extLst>
          </p:cNvPr>
          <p:cNvPicPr>
            <a:picLocks noChangeAspect="1"/>
          </p:cNvPicPr>
          <p:nvPr/>
        </p:nvPicPr>
        <p:blipFill>
          <a:blip r:embed="rId2"/>
          <a:stretch>
            <a:fillRect/>
          </a:stretch>
        </p:blipFill>
        <p:spPr>
          <a:xfrm>
            <a:off x="5790876" y="936141"/>
            <a:ext cx="4434212" cy="4968305"/>
          </a:xfrm>
          <a:prstGeom prst="rect">
            <a:avLst/>
          </a:prstGeom>
        </p:spPr>
      </p:pic>
    </p:spTree>
    <p:extLst>
      <p:ext uri="{BB962C8B-B14F-4D97-AF65-F5344CB8AC3E}">
        <p14:creationId xmlns:p14="http://schemas.microsoft.com/office/powerpoint/2010/main" val="303715318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3606-2515-4681-931F-5ED867D45290}"/>
              </a:ext>
            </a:extLst>
          </p:cNvPr>
          <p:cNvSpPr>
            <a:spLocks noGrp="1"/>
          </p:cNvSpPr>
          <p:nvPr>
            <p:ph type="title"/>
          </p:nvPr>
        </p:nvSpPr>
        <p:spPr/>
        <p:txBody>
          <a:bodyPr/>
          <a:lstStyle/>
          <a:p>
            <a:r>
              <a:rPr lang="en-US" dirty="0"/>
              <a:t>Take away points</a:t>
            </a:r>
          </a:p>
        </p:txBody>
      </p:sp>
      <p:sp>
        <p:nvSpPr>
          <p:cNvPr id="3" name="Content Placeholder 2">
            <a:extLst>
              <a:ext uri="{FF2B5EF4-FFF2-40B4-BE49-F238E27FC236}">
                <a16:creationId xmlns:a16="http://schemas.microsoft.com/office/drawing/2014/main" id="{D16337F5-768B-41EB-92E8-2B12A45F2E82}"/>
              </a:ext>
            </a:extLst>
          </p:cNvPr>
          <p:cNvSpPr>
            <a:spLocks noGrp="1"/>
          </p:cNvSpPr>
          <p:nvPr>
            <p:ph idx="1"/>
          </p:nvPr>
        </p:nvSpPr>
        <p:spPr/>
        <p:txBody>
          <a:bodyPr/>
          <a:lstStyle/>
          <a:p>
            <a:r>
              <a:rPr lang="en-US" dirty="0"/>
              <a:t>Data Handling</a:t>
            </a:r>
          </a:p>
          <a:p>
            <a:r>
              <a:rPr lang="en-US" dirty="0"/>
              <a:t>Transferring files &amp; models between multiple </a:t>
            </a:r>
            <a:r>
              <a:rPr lang="en-US" dirty="0" err="1"/>
              <a:t>ipynb</a:t>
            </a:r>
            <a:r>
              <a:rPr lang="en-US" dirty="0"/>
              <a:t> files</a:t>
            </a:r>
          </a:p>
          <a:p>
            <a:r>
              <a:rPr lang="en-US" dirty="0"/>
              <a:t>usage of </a:t>
            </a:r>
            <a:r>
              <a:rPr lang="en-US" dirty="0" err="1"/>
              <a:t>Pyspark</a:t>
            </a:r>
            <a:r>
              <a:rPr lang="en-US" dirty="0"/>
              <a:t> to work on big data</a:t>
            </a:r>
          </a:p>
          <a:p>
            <a:r>
              <a:rPr lang="en-US" dirty="0"/>
              <a:t>Usage of new python libraries</a:t>
            </a:r>
          </a:p>
          <a:p>
            <a:r>
              <a:rPr lang="en-US" dirty="0"/>
              <a:t>Timeseries &amp; forecasting problems</a:t>
            </a:r>
          </a:p>
          <a:p>
            <a:endParaRPr lang="en-US" dirty="0"/>
          </a:p>
          <a:p>
            <a:endParaRPr lang="en-US" dirty="0"/>
          </a:p>
        </p:txBody>
      </p:sp>
    </p:spTree>
    <p:extLst>
      <p:ext uri="{BB962C8B-B14F-4D97-AF65-F5344CB8AC3E}">
        <p14:creationId xmlns:p14="http://schemas.microsoft.com/office/powerpoint/2010/main" val="1979202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6">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C212C-D3C2-48AA-A52B-D759DF0B9B53}"/>
              </a:ext>
            </a:extLst>
          </p:cNvPr>
          <p:cNvSpPr>
            <a:spLocks noGrp="1"/>
          </p:cNvSpPr>
          <p:nvPr>
            <p:ph type="title"/>
          </p:nvPr>
        </p:nvSpPr>
        <p:spPr>
          <a:xfrm>
            <a:off x="4579243" y="1419225"/>
            <a:ext cx="6798608" cy="2346136"/>
          </a:xfrm>
        </p:spPr>
        <p:txBody>
          <a:bodyPr vert="horz" lIns="91440" tIns="45720" rIns="91440" bIns="45720" rtlCol="0" anchor="b">
            <a:normAutofit/>
          </a:bodyPr>
          <a:lstStyle/>
          <a:p>
            <a:r>
              <a:rPr lang="en-US" sz="4400" dirty="0"/>
              <a:t>Thank you</a:t>
            </a:r>
          </a:p>
        </p:txBody>
      </p:sp>
      <p:sp>
        <p:nvSpPr>
          <p:cNvPr id="3" name="Content Placeholder 2">
            <a:extLst>
              <a:ext uri="{FF2B5EF4-FFF2-40B4-BE49-F238E27FC236}">
                <a16:creationId xmlns:a16="http://schemas.microsoft.com/office/drawing/2014/main" id="{5236E1CC-DBDC-4881-A5D9-7E36636C416B}"/>
              </a:ext>
            </a:extLst>
          </p:cNvPr>
          <p:cNvSpPr>
            <a:spLocks noGrp="1"/>
          </p:cNvSpPr>
          <p:nvPr>
            <p:ph idx="1"/>
          </p:nvPr>
        </p:nvSpPr>
        <p:spPr>
          <a:xfrm>
            <a:off x="4579243" y="3829878"/>
            <a:ext cx="6798608" cy="1408872"/>
          </a:xfrm>
        </p:spPr>
        <p:txBody>
          <a:bodyPr vert="horz" lIns="91440" tIns="45720" rIns="91440" bIns="45720" rtlCol="0" anchor="t">
            <a:normAutofit/>
          </a:bodyPr>
          <a:lstStyle/>
          <a:p>
            <a:pPr marL="0" indent="0">
              <a:buNone/>
            </a:pPr>
            <a:endParaRPr lang="en-US" sz="2000" kern="1200" cap="all" dirty="0">
              <a:solidFill>
                <a:schemeClr val="accent1"/>
              </a:solidFill>
              <a:latin typeface="+mn-lt"/>
              <a:ea typeface="+mn-ea"/>
              <a:cs typeface="+mn-cs"/>
            </a:endParaRPr>
          </a:p>
        </p:txBody>
      </p:sp>
      <p:sp>
        <p:nvSpPr>
          <p:cNvPr id="29" name="Rectangle 28">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Smiling Face with No Fill">
            <a:extLst>
              <a:ext uri="{FF2B5EF4-FFF2-40B4-BE49-F238E27FC236}">
                <a16:creationId xmlns:a16="http://schemas.microsoft.com/office/drawing/2014/main" id="{E9331997-8858-4FA1-9DA4-7A156454CE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366477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9387-A201-452B-A657-7D76BEA101E7}"/>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D40B688-D2B3-4B15-AD51-2D8CE991E4C2}"/>
              </a:ext>
            </a:extLst>
          </p:cNvPr>
          <p:cNvSpPr>
            <a:spLocks noGrp="1"/>
          </p:cNvSpPr>
          <p:nvPr>
            <p:ph idx="1"/>
          </p:nvPr>
        </p:nvSpPr>
        <p:spPr>
          <a:xfrm>
            <a:off x="4016364" y="1476296"/>
            <a:ext cx="2380122" cy="3634486"/>
          </a:xfrm>
        </p:spPr>
        <p:txBody>
          <a:bodyPr/>
          <a:lstStyle/>
          <a:p>
            <a:r>
              <a:rPr lang="en-US" dirty="0"/>
              <a:t>Location data:</a:t>
            </a:r>
          </a:p>
          <a:p>
            <a:pPr lvl="1"/>
            <a:r>
              <a:rPr lang="en-US" dirty="0"/>
              <a:t>Location Id</a:t>
            </a:r>
          </a:p>
          <a:p>
            <a:pPr lvl="1"/>
            <a:r>
              <a:rPr lang="en-US" dirty="0"/>
              <a:t>City</a:t>
            </a:r>
          </a:p>
          <a:p>
            <a:pPr lvl="1"/>
            <a:r>
              <a:rPr lang="en-US" dirty="0"/>
              <a:t>State</a:t>
            </a:r>
          </a:p>
          <a:p>
            <a:pPr lvl="1"/>
            <a:r>
              <a:rPr lang="en-US" dirty="0"/>
              <a:t>Type</a:t>
            </a:r>
          </a:p>
          <a:p>
            <a:pPr lvl="1"/>
            <a:r>
              <a:rPr lang="en-US" dirty="0"/>
              <a:t>Cluster</a:t>
            </a:r>
          </a:p>
        </p:txBody>
      </p:sp>
      <p:sp>
        <p:nvSpPr>
          <p:cNvPr id="4" name="Content Placeholder 2">
            <a:extLst>
              <a:ext uri="{FF2B5EF4-FFF2-40B4-BE49-F238E27FC236}">
                <a16:creationId xmlns:a16="http://schemas.microsoft.com/office/drawing/2014/main" id="{F72F34F9-3500-44D1-8CFC-BEC399F25B51}"/>
              </a:ext>
            </a:extLst>
          </p:cNvPr>
          <p:cNvSpPr txBox="1">
            <a:spLocks/>
          </p:cNvSpPr>
          <p:nvPr/>
        </p:nvSpPr>
        <p:spPr>
          <a:xfrm>
            <a:off x="739366" y="1476296"/>
            <a:ext cx="2380122"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Train data:</a:t>
            </a:r>
          </a:p>
          <a:p>
            <a:pPr lvl="1"/>
            <a:r>
              <a:rPr lang="en-US" dirty="0"/>
              <a:t>Date</a:t>
            </a:r>
          </a:p>
          <a:p>
            <a:pPr lvl="1"/>
            <a:r>
              <a:rPr lang="en-US" dirty="0"/>
              <a:t>Location Id</a:t>
            </a:r>
          </a:p>
          <a:p>
            <a:pPr lvl="1"/>
            <a:r>
              <a:rPr lang="en-US" dirty="0"/>
              <a:t>Item Id</a:t>
            </a:r>
          </a:p>
          <a:p>
            <a:pPr lvl="1"/>
            <a:r>
              <a:rPr lang="en-US" dirty="0"/>
              <a:t>Unit sales</a:t>
            </a:r>
          </a:p>
          <a:p>
            <a:pPr lvl="1"/>
            <a:r>
              <a:rPr lang="en-US" dirty="0"/>
              <a:t>On promotion details</a:t>
            </a:r>
          </a:p>
        </p:txBody>
      </p:sp>
      <p:sp>
        <p:nvSpPr>
          <p:cNvPr id="5" name="Content Placeholder 2">
            <a:extLst>
              <a:ext uri="{FF2B5EF4-FFF2-40B4-BE49-F238E27FC236}">
                <a16:creationId xmlns:a16="http://schemas.microsoft.com/office/drawing/2014/main" id="{57321F45-8F79-4088-91FA-9DE8A453E166}"/>
              </a:ext>
            </a:extLst>
          </p:cNvPr>
          <p:cNvSpPr txBox="1">
            <a:spLocks/>
          </p:cNvSpPr>
          <p:nvPr/>
        </p:nvSpPr>
        <p:spPr>
          <a:xfrm>
            <a:off x="6915206" y="1476296"/>
            <a:ext cx="2380122"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Item data:</a:t>
            </a:r>
          </a:p>
          <a:p>
            <a:pPr lvl="1"/>
            <a:r>
              <a:rPr lang="en-US" dirty="0"/>
              <a:t>Item Id</a:t>
            </a:r>
          </a:p>
          <a:p>
            <a:pPr lvl="1"/>
            <a:r>
              <a:rPr lang="en-US" dirty="0"/>
              <a:t>Category of item</a:t>
            </a:r>
          </a:p>
          <a:p>
            <a:pPr lvl="1"/>
            <a:r>
              <a:rPr lang="en-US" dirty="0"/>
              <a:t>perishable</a:t>
            </a:r>
          </a:p>
          <a:p>
            <a:pPr lvl="1"/>
            <a:r>
              <a:rPr lang="en-US" dirty="0"/>
              <a:t>class</a:t>
            </a:r>
          </a:p>
          <a:p>
            <a:pPr marL="324000" lvl="1" indent="0">
              <a:buNone/>
            </a:pPr>
            <a:endParaRPr lang="en-US" dirty="0"/>
          </a:p>
        </p:txBody>
      </p:sp>
      <p:sp>
        <p:nvSpPr>
          <p:cNvPr id="6" name="Content Placeholder 2">
            <a:extLst>
              <a:ext uri="{FF2B5EF4-FFF2-40B4-BE49-F238E27FC236}">
                <a16:creationId xmlns:a16="http://schemas.microsoft.com/office/drawing/2014/main" id="{788D2B87-7C32-44D7-B8EB-768A4C304CE5}"/>
              </a:ext>
            </a:extLst>
          </p:cNvPr>
          <p:cNvSpPr txBox="1">
            <a:spLocks/>
          </p:cNvSpPr>
          <p:nvPr/>
        </p:nvSpPr>
        <p:spPr>
          <a:xfrm>
            <a:off x="9072512" y="1476296"/>
            <a:ext cx="2380122"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transaction data:</a:t>
            </a:r>
          </a:p>
          <a:p>
            <a:pPr lvl="1"/>
            <a:r>
              <a:rPr lang="en-US" dirty="0"/>
              <a:t>Date</a:t>
            </a:r>
          </a:p>
          <a:p>
            <a:pPr lvl="1"/>
            <a:r>
              <a:rPr lang="en-US" dirty="0"/>
              <a:t>Location Identifier</a:t>
            </a:r>
          </a:p>
          <a:p>
            <a:pPr lvl="1"/>
            <a:r>
              <a:rPr lang="en-US" dirty="0"/>
              <a:t>Transactions</a:t>
            </a:r>
          </a:p>
          <a:p>
            <a:pPr marL="324000" lvl="1" indent="0">
              <a:buNone/>
            </a:pPr>
            <a:endParaRPr lang="en-US" dirty="0"/>
          </a:p>
          <a:p>
            <a:pPr marL="324000" lvl="1" indent="0">
              <a:buNone/>
            </a:pPr>
            <a:endParaRPr lang="en-US" dirty="0"/>
          </a:p>
        </p:txBody>
      </p:sp>
      <p:sp>
        <p:nvSpPr>
          <p:cNvPr id="8" name="Content Placeholder 2">
            <a:extLst>
              <a:ext uri="{FF2B5EF4-FFF2-40B4-BE49-F238E27FC236}">
                <a16:creationId xmlns:a16="http://schemas.microsoft.com/office/drawing/2014/main" id="{0F68ECC9-0ED5-4C5F-A7D8-B3D8B80655F7}"/>
              </a:ext>
            </a:extLst>
          </p:cNvPr>
          <p:cNvSpPr txBox="1">
            <a:spLocks/>
          </p:cNvSpPr>
          <p:nvPr/>
        </p:nvSpPr>
        <p:spPr>
          <a:xfrm>
            <a:off x="444722" y="4458250"/>
            <a:ext cx="11302556" cy="207873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dirty="0"/>
              <a:t>Above data was augmented with the original train data to get more features. The target variable was identified as </a:t>
            </a:r>
            <a:r>
              <a:rPr lang="en-US" dirty="0" err="1"/>
              <a:t>unit_sales</a:t>
            </a:r>
            <a:r>
              <a:rPr lang="en-US" dirty="0"/>
              <a:t> for forecasting the sales data.</a:t>
            </a:r>
          </a:p>
          <a:p>
            <a:pPr lvl="1"/>
            <a:r>
              <a:rPr lang="en-US" dirty="0"/>
              <a:t>Forecast model is regression model.</a:t>
            </a:r>
          </a:p>
          <a:p>
            <a:pPr lvl="1"/>
            <a:r>
              <a:rPr lang="en-US" dirty="0"/>
              <a:t>Models that can be used for forecast are Time series, Linear Regression, Decision Tree, ANN, </a:t>
            </a:r>
            <a:r>
              <a:rPr lang="en-US" dirty="0" err="1"/>
              <a:t>XGBoost</a:t>
            </a:r>
            <a:r>
              <a:rPr lang="en-US" dirty="0"/>
              <a:t> &amp; LSTM.</a:t>
            </a:r>
          </a:p>
          <a:p>
            <a:pPr lvl="1"/>
            <a:r>
              <a:rPr lang="en-US" dirty="0"/>
              <a:t>Data volume is huge; hence memory management has to be done for preprocessing, model building and predictions.</a:t>
            </a:r>
          </a:p>
          <a:p>
            <a:pPr lvl="1"/>
            <a:r>
              <a:rPr lang="en-US" dirty="0"/>
              <a:t>Bigdata Hadoop cluster can be used to process the complete data and to build the model.</a:t>
            </a:r>
          </a:p>
        </p:txBody>
      </p:sp>
    </p:spTree>
    <p:extLst>
      <p:ext uri="{BB962C8B-B14F-4D97-AF65-F5344CB8AC3E}">
        <p14:creationId xmlns:p14="http://schemas.microsoft.com/office/powerpoint/2010/main" val="305721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EDA(Exploratory data analysis)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24172015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40C4AD-2D11-4B71-AB90-4603F826B1A1}"/>
              </a:ext>
            </a:extLst>
          </p:cNvPr>
          <p:cNvSpPr>
            <a:spLocks noGrp="1"/>
          </p:cNvSpPr>
          <p:nvPr>
            <p:ph type="title"/>
          </p:nvPr>
        </p:nvSpPr>
        <p:spPr>
          <a:xfrm>
            <a:off x="672280" y="944752"/>
            <a:ext cx="3259016" cy="1462692"/>
          </a:xfrm>
        </p:spPr>
        <p:txBody>
          <a:bodyPr>
            <a:normAutofit/>
          </a:bodyPr>
          <a:lstStyle/>
          <a:p>
            <a:r>
              <a:rPr lang="en-US" dirty="0">
                <a:solidFill>
                  <a:srgbClr val="FFFFFF"/>
                </a:solidFill>
              </a:rPr>
              <a:t>Data exploration( yearly sales)</a:t>
            </a: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1654BF7-223E-4CF4-BE82-AD76200BF487}"/>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We can observe from the data that sales shows consistent</a:t>
            </a:r>
          </a:p>
          <a:p>
            <a:r>
              <a:rPr lang="en-US" dirty="0">
                <a:solidFill>
                  <a:srgbClr val="FFFFFF"/>
                </a:solidFill>
              </a:rPr>
              <a:t>We observe 203% growth in the sales from the year 2015 to year 2018</a:t>
            </a:r>
          </a:p>
        </p:txBody>
      </p:sp>
      <p:pic>
        <p:nvPicPr>
          <p:cNvPr id="5" name="Picture 4">
            <a:extLst>
              <a:ext uri="{FF2B5EF4-FFF2-40B4-BE49-F238E27FC236}">
                <a16:creationId xmlns:a16="http://schemas.microsoft.com/office/drawing/2014/main" id="{CDBD0A47-17DD-4570-A3C1-A3EDBF75341F}"/>
              </a:ext>
            </a:extLst>
          </p:cNvPr>
          <p:cNvPicPr>
            <a:picLocks noChangeAspect="1"/>
          </p:cNvPicPr>
          <p:nvPr/>
        </p:nvPicPr>
        <p:blipFill>
          <a:blip r:embed="rId2"/>
          <a:stretch>
            <a:fillRect/>
          </a:stretch>
        </p:blipFill>
        <p:spPr>
          <a:xfrm>
            <a:off x="4241830" y="601200"/>
            <a:ext cx="7842894" cy="5391038"/>
          </a:xfrm>
          <a:prstGeom prst="rect">
            <a:avLst/>
          </a:prstGeom>
        </p:spPr>
      </p:pic>
    </p:spTree>
    <p:extLst>
      <p:ext uri="{BB962C8B-B14F-4D97-AF65-F5344CB8AC3E}">
        <p14:creationId xmlns:p14="http://schemas.microsoft.com/office/powerpoint/2010/main" val="4743407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409EAB-93AF-4833-9229-A62D6D50CC7D}"/>
              </a:ext>
            </a:extLst>
          </p:cNvPr>
          <p:cNvSpPr>
            <a:spLocks noGrp="1"/>
          </p:cNvSpPr>
          <p:nvPr>
            <p:ph type="title"/>
          </p:nvPr>
        </p:nvSpPr>
        <p:spPr>
          <a:xfrm>
            <a:off x="591223" y="876777"/>
            <a:ext cx="3409783" cy="1300365"/>
          </a:xfrm>
        </p:spPr>
        <p:txBody>
          <a:bodyPr vert="horz" lIns="91440" tIns="45720" rIns="91440" bIns="45720" rtlCol="0">
            <a:normAutofit fontScale="90000"/>
          </a:bodyPr>
          <a:lstStyle/>
          <a:p>
            <a:pPr>
              <a:lnSpc>
                <a:spcPct val="90000"/>
              </a:lnSpc>
            </a:pPr>
            <a:r>
              <a:rPr lang="en-US" dirty="0">
                <a:solidFill>
                  <a:srgbClr val="FFFFFF"/>
                </a:solidFill>
              </a:rPr>
              <a:t>Data exploration (State wise sales data from 2015 to 2018)</a:t>
            </a:r>
          </a:p>
        </p:txBody>
      </p:sp>
      <p:sp>
        <p:nvSpPr>
          <p:cNvPr id="6" name="Content Placeholder 5">
            <a:extLst>
              <a:ext uri="{FF2B5EF4-FFF2-40B4-BE49-F238E27FC236}">
                <a16:creationId xmlns:a16="http://schemas.microsoft.com/office/drawing/2014/main" id="{8FBE429A-FB2E-472E-B9BA-1CB2FD03ADB8}"/>
              </a:ext>
            </a:extLst>
          </p:cNvPr>
          <p:cNvSpPr>
            <a:spLocks noGrp="1"/>
          </p:cNvSpPr>
          <p:nvPr>
            <p:ph idx="1"/>
          </p:nvPr>
        </p:nvSpPr>
        <p:spPr>
          <a:xfrm>
            <a:off x="601255" y="2177142"/>
            <a:ext cx="3409782" cy="3823607"/>
          </a:xfrm>
        </p:spPr>
        <p:txBody>
          <a:bodyPr>
            <a:normAutofit/>
          </a:bodyPr>
          <a:lstStyle/>
          <a:p>
            <a:r>
              <a:rPr lang="en-US" dirty="0">
                <a:solidFill>
                  <a:srgbClr val="FFFFFF"/>
                </a:solidFill>
              </a:rPr>
              <a:t>We can observe Karnataka has the highest monthly sales among other states.</a:t>
            </a:r>
          </a:p>
          <a:p>
            <a:r>
              <a:rPr lang="en-US" dirty="0">
                <a:solidFill>
                  <a:srgbClr val="FFFFFF"/>
                </a:solidFill>
              </a:rPr>
              <a:t>Maharashtra has second highest sales from 2015 to 2018</a:t>
            </a:r>
          </a:p>
        </p:txBody>
      </p:sp>
      <p:pic>
        <p:nvPicPr>
          <p:cNvPr id="8" name="Picture 7">
            <a:extLst>
              <a:ext uri="{FF2B5EF4-FFF2-40B4-BE49-F238E27FC236}">
                <a16:creationId xmlns:a16="http://schemas.microsoft.com/office/drawing/2014/main" id="{0225A87B-2AC3-4B48-B94C-BC1266611602}"/>
              </a:ext>
            </a:extLst>
          </p:cNvPr>
          <p:cNvPicPr>
            <a:picLocks noChangeAspect="1"/>
          </p:cNvPicPr>
          <p:nvPr/>
        </p:nvPicPr>
        <p:blipFill>
          <a:blip r:embed="rId2"/>
          <a:stretch>
            <a:fillRect/>
          </a:stretch>
        </p:blipFill>
        <p:spPr>
          <a:xfrm>
            <a:off x="4592231" y="1123200"/>
            <a:ext cx="6831503" cy="4594186"/>
          </a:xfrm>
          <a:prstGeom prst="rect">
            <a:avLst/>
          </a:prstGeom>
        </p:spPr>
      </p:pic>
    </p:spTree>
    <p:extLst>
      <p:ext uri="{BB962C8B-B14F-4D97-AF65-F5344CB8AC3E}">
        <p14:creationId xmlns:p14="http://schemas.microsoft.com/office/powerpoint/2010/main" val="1356687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4B23E1-CFE1-45C4-AD35-C970FCD5EFF3}"/>
              </a:ext>
            </a:extLst>
          </p:cNvPr>
          <p:cNvSpPr>
            <a:spLocks noGrp="1"/>
          </p:cNvSpPr>
          <p:nvPr>
            <p:ph type="title"/>
          </p:nvPr>
        </p:nvSpPr>
        <p:spPr>
          <a:xfrm>
            <a:off x="672280" y="944752"/>
            <a:ext cx="3259016" cy="1462692"/>
          </a:xfrm>
        </p:spPr>
        <p:txBody>
          <a:bodyPr>
            <a:normAutofit/>
          </a:bodyPr>
          <a:lstStyle/>
          <a:p>
            <a:r>
              <a:rPr lang="en-US" dirty="0">
                <a:solidFill>
                  <a:srgbClr val="FFFFFF"/>
                </a:solidFill>
              </a:rPr>
              <a:t>Cluster wise sales data from 2015 to 2018</a:t>
            </a: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CD08EB5-7D70-4B57-8E2C-652995CD42D5}"/>
              </a:ext>
            </a:extLst>
          </p:cNvPr>
          <p:cNvSpPr>
            <a:spLocks noGrp="1"/>
          </p:cNvSpPr>
          <p:nvPr>
            <p:ph idx="1"/>
          </p:nvPr>
        </p:nvSpPr>
        <p:spPr>
          <a:xfrm>
            <a:off x="671513" y="2536031"/>
            <a:ext cx="3123783" cy="3671936"/>
          </a:xfrm>
        </p:spPr>
        <p:txBody>
          <a:bodyPr anchor="t">
            <a:normAutofit lnSpcReduction="10000"/>
          </a:bodyPr>
          <a:lstStyle/>
          <a:p>
            <a:r>
              <a:rPr lang="en-US" dirty="0">
                <a:solidFill>
                  <a:srgbClr val="FFFFFF"/>
                </a:solidFill>
              </a:rPr>
              <a:t>We can observe cluster no.14 has high sales from 2015 to 2018</a:t>
            </a:r>
          </a:p>
          <a:p>
            <a:r>
              <a:rPr lang="en-US" dirty="0">
                <a:solidFill>
                  <a:srgbClr val="FFFFFF"/>
                </a:solidFill>
              </a:rPr>
              <a:t>Also we can observe cluster no. 6 under performs among other clusters till sept 2017 and in subsequent month the sales increases significantly.</a:t>
            </a:r>
          </a:p>
          <a:p>
            <a:r>
              <a:rPr lang="en-US" dirty="0">
                <a:solidFill>
                  <a:srgbClr val="FFFFFF"/>
                </a:solidFill>
              </a:rPr>
              <a:t>For cluster No. 1 &amp; 16 we observe sudden drop of sales by the end of 2018</a:t>
            </a:r>
          </a:p>
        </p:txBody>
      </p:sp>
      <p:pic>
        <p:nvPicPr>
          <p:cNvPr id="4" name="Picture 3">
            <a:extLst>
              <a:ext uri="{FF2B5EF4-FFF2-40B4-BE49-F238E27FC236}">
                <a16:creationId xmlns:a16="http://schemas.microsoft.com/office/drawing/2014/main" id="{9F8C23E9-C60D-4766-BF04-468BE53AC280}"/>
              </a:ext>
            </a:extLst>
          </p:cNvPr>
          <p:cNvPicPr>
            <a:picLocks noChangeAspect="1"/>
          </p:cNvPicPr>
          <p:nvPr/>
        </p:nvPicPr>
        <p:blipFill rotWithShape="1">
          <a:blip r:embed="rId2"/>
          <a:srcRect l="55" r="8245" b="-1"/>
          <a:stretch/>
        </p:blipFill>
        <p:spPr>
          <a:xfrm>
            <a:off x="4241830" y="601200"/>
            <a:ext cx="7503636" cy="5789365"/>
          </a:xfrm>
          <a:prstGeom prst="rect">
            <a:avLst/>
          </a:prstGeom>
        </p:spPr>
      </p:pic>
    </p:spTree>
    <p:extLst>
      <p:ext uri="{BB962C8B-B14F-4D97-AF65-F5344CB8AC3E}">
        <p14:creationId xmlns:p14="http://schemas.microsoft.com/office/powerpoint/2010/main" val="1745906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18690B0-4C4C-4CFC-B5E3-0B51603FDDA5}"/>
              </a:ext>
            </a:extLst>
          </p:cNvPr>
          <p:cNvSpPr>
            <a:spLocks noGrp="1"/>
          </p:cNvSpPr>
          <p:nvPr>
            <p:ph type="title"/>
          </p:nvPr>
        </p:nvSpPr>
        <p:spPr>
          <a:xfrm>
            <a:off x="672280" y="944752"/>
            <a:ext cx="3259016" cy="1462692"/>
          </a:xfrm>
        </p:spPr>
        <p:txBody>
          <a:bodyPr>
            <a:normAutofit/>
          </a:bodyPr>
          <a:lstStyle/>
          <a:p>
            <a:r>
              <a:rPr lang="en-US" dirty="0">
                <a:solidFill>
                  <a:srgbClr val="FFFFFF"/>
                </a:solidFill>
              </a:rPr>
              <a:t>Business unit wise sales data</a:t>
            </a: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21E17EA-D44E-4439-AEC0-4067A798E5BE}"/>
              </a:ext>
            </a:extLst>
          </p:cNvPr>
          <p:cNvSpPr>
            <a:spLocks noGrp="1"/>
          </p:cNvSpPr>
          <p:nvPr>
            <p:ph idx="1"/>
          </p:nvPr>
        </p:nvSpPr>
        <p:spPr>
          <a:xfrm>
            <a:off x="671513" y="2536031"/>
            <a:ext cx="3123783" cy="3671936"/>
          </a:xfrm>
        </p:spPr>
        <p:txBody>
          <a:bodyPr anchor="t">
            <a:normAutofit/>
          </a:bodyPr>
          <a:lstStyle/>
          <a:p>
            <a:r>
              <a:rPr lang="en-US" dirty="0">
                <a:solidFill>
                  <a:srgbClr val="FFFFFF"/>
                </a:solidFill>
              </a:rPr>
              <a:t>We can observer business type D consistently performs better than other business units</a:t>
            </a:r>
          </a:p>
          <a:p>
            <a:r>
              <a:rPr lang="en-US" dirty="0">
                <a:solidFill>
                  <a:srgbClr val="FFFFFF"/>
                </a:solidFill>
              </a:rPr>
              <a:t>Type E business unit does not perform well from 2015 to 2018</a:t>
            </a:r>
          </a:p>
        </p:txBody>
      </p:sp>
      <p:pic>
        <p:nvPicPr>
          <p:cNvPr id="5" name="Picture 4">
            <a:extLst>
              <a:ext uri="{FF2B5EF4-FFF2-40B4-BE49-F238E27FC236}">
                <a16:creationId xmlns:a16="http://schemas.microsoft.com/office/drawing/2014/main" id="{8DBD62DD-4734-4899-A42E-824E7D1298E5}"/>
              </a:ext>
            </a:extLst>
          </p:cNvPr>
          <p:cNvPicPr>
            <a:picLocks noChangeAspect="1"/>
          </p:cNvPicPr>
          <p:nvPr/>
        </p:nvPicPr>
        <p:blipFill>
          <a:blip r:embed="rId2"/>
          <a:stretch>
            <a:fillRect/>
          </a:stretch>
        </p:blipFill>
        <p:spPr>
          <a:xfrm>
            <a:off x="4241830" y="601200"/>
            <a:ext cx="7630944" cy="5072677"/>
          </a:xfrm>
          <a:prstGeom prst="rect">
            <a:avLst/>
          </a:prstGeom>
        </p:spPr>
      </p:pic>
    </p:spTree>
    <p:extLst>
      <p:ext uri="{BB962C8B-B14F-4D97-AF65-F5344CB8AC3E}">
        <p14:creationId xmlns:p14="http://schemas.microsoft.com/office/powerpoint/2010/main" val="12907800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1">
            <a:extLst>
              <a:ext uri="{FF2B5EF4-FFF2-40B4-BE49-F238E27FC236}">
                <a16:creationId xmlns:a16="http://schemas.microsoft.com/office/drawing/2014/main" id="{BFBC75CB-7D0F-4FA6-8CF0-B4D3F6B60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23">
            <a:extLst>
              <a:ext uri="{FF2B5EF4-FFF2-40B4-BE49-F238E27FC236}">
                <a16:creationId xmlns:a16="http://schemas.microsoft.com/office/drawing/2014/main" id="{BB2B7FE1-7C65-43D0-B408-6986D65BAA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5" name="Rectangle 24">
              <a:extLst>
                <a:ext uri="{FF2B5EF4-FFF2-40B4-BE49-F238E27FC236}">
                  <a16:creationId xmlns:a16="http://schemas.microsoft.com/office/drawing/2014/main" id="{A7E90FFC-D91A-4F4A-88DC-42BF266F8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8038FB0B-EBC4-4A9F-9698-4C81FC8CA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288569E-6AA2-448C-8650-AB2618BB2413}"/>
              </a:ext>
            </a:extLst>
          </p:cNvPr>
          <p:cNvSpPr>
            <a:spLocks noGrp="1"/>
          </p:cNvSpPr>
          <p:nvPr>
            <p:ph type="title"/>
          </p:nvPr>
        </p:nvSpPr>
        <p:spPr>
          <a:xfrm>
            <a:off x="584200" y="1006956"/>
            <a:ext cx="3412067" cy="1372177"/>
          </a:xfrm>
        </p:spPr>
        <p:txBody>
          <a:bodyPr anchor="ctr">
            <a:normAutofit/>
          </a:bodyPr>
          <a:lstStyle/>
          <a:p>
            <a:r>
              <a:rPr lang="en-US" dirty="0">
                <a:solidFill>
                  <a:srgbClr val="FFFFFF"/>
                </a:solidFill>
              </a:rPr>
              <a:t>Presence of small basket in cities</a:t>
            </a:r>
          </a:p>
        </p:txBody>
      </p:sp>
      <p:sp>
        <p:nvSpPr>
          <p:cNvPr id="3" name="Content Placeholder 2">
            <a:extLst>
              <a:ext uri="{FF2B5EF4-FFF2-40B4-BE49-F238E27FC236}">
                <a16:creationId xmlns:a16="http://schemas.microsoft.com/office/drawing/2014/main" id="{9B5A27C5-7A2A-4908-BDF9-26C5D0CD8990}"/>
              </a:ext>
            </a:extLst>
          </p:cNvPr>
          <p:cNvSpPr>
            <a:spLocks noGrp="1"/>
          </p:cNvSpPr>
          <p:nvPr>
            <p:ph idx="1"/>
          </p:nvPr>
        </p:nvSpPr>
        <p:spPr>
          <a:xfrm>
            <a:off x="581193" y="2438399"/>
            <a:ext cx="3415074" cy="3564467"/>
          </a:xfrm>
        </p:spPr>
        <p:txBody>
          <a:bodyPr>
            <a:normAutofit/>
          </a:bodyPr>
          <a:lstStyle/>
          <a:p>
            <a:r>
              <a:rPr lang="en-US">
                <a:solidFill>
                  <a:srgbClr val="FFFFFF"/>
                </a:solidFill>
              </a:rPr>
              <a:t>The plot shows the cities in which the company is operating currently</a:t>
            </a:r>
            <a:endParaRPr lang="en-US" dirty="0">
              <a:solidFill>
                <a:srgbClr val="FFFFFF"/>
              </a:solidFill>
            </a:endParaRPr>
          </a:p>
        </p:txBody>
      </p:sp>
      <p:pic>
        <p:nvPicPr>
          <p:cNvPr id="4" name="Picture 3">
            <a:extLst>
              <a:ext uri="{FF2B5EF4-FFF2-40B4-BE49-F238E27FC236}">
                <a16:creationId xmlns:a16="http://schemas.microsoft.com/office/drawing/2014/main" id="{3E100B42-11BF-4133-81FA-0E0D10FF8CB3}"/>
              </a:ext>
            </a:extLst>
          </p:cNvPr>
          <p:cNvPicPr>
            <a:picLocks noChangeAspect="1"/>
          </p:cNvPicPr>
          <p:nvPr/>
        </p:nvPicPr>
        <p:blipFill>
          <a:blip r:embed="rId2"/>
          <a:stretch>
            <a:fillRect/>
          </a:stretch>
        </p:blipFill>
        <p:spPr>
          <a:xfrm>
            <a:off x="4461935" y="1485654"/>
            <a:ext cx="3480900" cy="4047558"/>
          </a:xfrm>
          <a:prstGeom prst="rect">
            <a:avLst/>
          </a:prstGeom>
        </p:spPr>
      </p:pic>
      <p:pic>
        <p:nvPicPr>
          <p:cNvPr id="5" name="Picture 4">
            <a:extLst>
              <a:ext uri="{FF2B5EF4-FFF2-40B4-BE49-F238E27FC236}">
                <a16:creationId xmlns:a16="http://schemas.microsoft.com/office/drawing/2014/main" id="{30C4E534-66F2-49F1-9B14-A7E78DFAB11F}"/>
              </a:ext>
            </a:extLst>
          </p:cNvPr>
          <p:cNvPicPr>
            <a:picLocks noChangeAspect="1"/>
          </p:cNvPicPr>
          <p:nvPr/>
        </p:nvPicPr>
        <p:blipFill>
          <a:blip r:embed="rId3"/>
          <a:stretch>
            <a:fillRect/>
          </a:stretch>
        </p:blipFill>
        <p:spPr>
          <a:xfrm>
            <a:off x="8021367" y="1485654"/>
            <a:ext cx="3916012" cy="4047558"/>
          </a:xfrm>
          <a:prstGeom prst="rect">
            <a:avLst/>
          </a:prstGeom>
        </p:spPr>
      </p:pic>
    </p:spTree>
    <p:extLst>
      <p:ext uri="{BB962C8B-B14F-4D97-AF65-F5344CB8AC3E}">
        <p14:creationId xmlns:p14="http://schemas.microsoft.com/office/powerpoint/2010/main" val="5710514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1233</TotalTime>
  <Words>1152</Words>
  <Application>Microsoft Office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Franklin Gothic Book</vt:lpstr>
      <vt:lpstr>Franklin Gothic Demi</vt:lpstr>
      <vt:lpstr>Wingdings 2</vt:lpstr>
      <vt:lpstr>DividendVTI</vt:lpstr>
      <vt:lpstr>Sales prediction for small basket</vt:lpstr>
      <vt:lpstr>Problem statement</vt:lpstr>
      <vt:lpstr>Data collection</vt:lpstr>
      <vt:lpstr>EDA(Exploratory data analysis)</vt:lpstr>
      <vt:lpstr>Data exploration( yearly sales)</vt:lpstr>
      <vt:lpstr>Data exploration (State wise sales data from 2015 to 2018)</vt:lpstr>
      <vt:lpstr>Cluster wise sales data from 2015 to 2018</vt:lpstr>
      <vt:lpstr>Business unit wise sales data</vt:lpstr>
      <vt:lpstr>Presence of small basket in cities</vt:lpstr>
      <vt:lpstr>Categorization of states with respect to sales from 2015 to 2018</vt:lpstr>
      <vt:lpstr>Data preprocessing</vt:lpstr>
      <vt:lpstr>Data preprocessing</vt:lpstr>
      <vt:lpstr>Model building</vt:lpstr>
      <vt:lpstr>Prediction &amp; results</vt:lpstr>
      <vt:lpstr>Yearly sales prediction </vt:lpstr>
      <vt:lpstr>Sales base on business type and cluster for 2019</vt:lpstr>
      <vt:lpstr>Sales estimation based on business type</vt:lpstr>
      <vt:lpstr>Top 10 items sold in 2019 in cluster 14 and its weekly rate of sales</vt:lpstr>
      <vt:lpstr>Analysis of predictions</vt:lpstr>
      <vt:lpstr>Expansion plans</vt:lpstr>
      <vt:lpstr>Take away points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prediction for small basket</dc:title>
  <dc:creator>Kiran, Mukesh</dc:creator>
  <cp:lastModifiedBy>Kiran, Mukesh</cp:lastModifiedBy>
  <cp:revision>23</cp:revision>
  <dcterms:created xsi:type="dcterms:W3CDTF">2021-05-07T12:56:52Z</dcterms:created>
  <dcterms:modified xsi:type="dcterms:W3CDTF">2021-06-08T04:19:17Z</dcterms:modified>
</cp:coreProperties>
</file>