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s/comment1.xml" ContentType="application/vnd.openxmlformats-officedocument.presentationml.comments+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Mukesh Gupta" initials="MG" lastIdx="6"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comments" Target="comments/comment1.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0-09-18T17:21:27.156" idx="1">
    <p:pos x="4032" y="768"/>
    <p:text/>
    <p:extLst>
      <p:ext uri="{C676402C-5697-4E1C-873F-D02D1690AC5C}">
        <p15:threadingInfo xmlns:p15="http://schemas.microsoft.com/office/powerpoint/2012/main" timeZoneBias="-330"/>
      </p:ext>
    </p:extLst>
  </p:cm>
  <p:cm authorId="0" dt="2020-09-18T17:24:10.187" idx="2">
    <p:pos x="4032" y="1491"/>
    <p:text/>
    <p:extLst>
      <p:ext uri="{C676402C-5697-4E1C-873F-D02D1690AC5C}">
        <p15:threadingInfo xmlns:p15="http://schemas.microsoft.com/office/powerpoint/2012/main" timeZoneBias="-330"/>
      </p:ext>
    </p:extLst>
  </p:cm>
  <p:cm authorId="0" dt="2020-09-18T17:27:14.760" idx="3">
    <p:pos x="4032" y="2208"/>
    <p:text/>
    <p:extLst>
      <p:ext uri="{C676402C-5697-4E1C-873F-D02D1690AC5C}">
        <p15:threadingInfo xmlns:p15="http://schemas.microsoft.com/office/powerpoint/2012/main" timeZoneBias="-330"/>
      </p:ext>
    </p:extLst>
  </p:cm>
  <p:cm authorId="0" dt="2020-09-18T17:27:21.152" idx="4">
    <p:pos x="4032" y="2924"/>
    <p:text/>
    <p:extLst>
      <p:ext uri="{C676402C-5697-4E1C-873F-D02D1690AC5C}">
        <p15:threadingInfo xmlns:p15="http://schemas.microsoft.com/office/powerpoint/2012/main" timeZoneBias="-330"/>
      </p:ext>
    </p:extLst>
  </p:cm>
  <p:cm authorId="0" dt="2020-09-18T17:27:29.107" idx="5">
    <p:pos x="4032" y="3641"/>
    <p:text/>
    <p:extLst>
      <p:ext uri="{C676402C-5697-4E1C-873F-D02D1690AC5C}">
        <p15:threadingInfo xmlns:p15="http://schemas.microsoft.com/office/powerpoint/2012/main" timeZoneBias="-330"/>
      </p:ext>
    </p:extLst>
  </p:cm>
  <p:cm authorId="0" dt="2020-09-18T17:27:37.279" idx="6">
    <p:pos x="4032" y="4358"/>
    <p:text/>
    <p:extLst>
      <p:ext uri="{C676402C-5697-4E1C-873F-D02D1690AC5C}">
        <p15:threadingInfo xmlns:p15="http://schemas.microsoft.com/office/powerpoint/2012/main" timeZoneBias="-33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7" name="Shape 117"/>
          <p:cNvSpPr/>
          <p:nvPr>
            <p:ph type="sldImg"/>
          </p:nvPr>
        </p:nvSpPr>
        <p:spPr>
          <a:xfrm>
            <a:off x="1143000" y="685800"/>
            <a:ext cx="4572000" cy="3429000"/>
          </a:xfrm>
          <a:prstGeom prst="rect">
            <a:avLst/>
          </a:prstGeom>
        </p:spPr>
        <p:txBody>
          <a:bodyPr/>
          <a:lstStyle/>
          <a:p>
            <a:pPr/>
          </a:p>
        </p:txBody>
      </p:sp>
      <p:sp>
        <p:nvSpPr>
          <p:cNvPr id="118" name="Shape 1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8"/>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0" name="Line"/>
          <p:cNvSpPr/>
          <p:nvPr/>
        </p:nvSpPr>
        <p:spPr>
          <a:xfrm>
            <a:off x="866986" y="1733973"/>
            <a:ext cx="11595949" cy="1"/>
          </a:xfrm>
          <a:prstGeom prst="line">
            <a:avLst/>
          </a:prstGeom>
          <a:ln w="76200">
            <a:solidFill>
              <a:srgbClr val="993300"/>
            </a:solidFill>
          </a:ln>
        </p:spPr>
        <p:txBody>
          <a:bodyPr lIns="45718" tIns="45718" rIns="45718" bIns="45718"/>
          <a:lstStyle/>
          <a:p>
            <a:pPr/>
          </a:p>
        </p:txBody>
      </p:sp>
      <p:sp>
        <p:nvSpPr>
          <p:cNvPr id="111" name="Slide Number"/>
          <p:cNvSpPr txBox="1"/>
          <p:nvPr>
            <p:ph type="sldNum" sz="quarter" idx="2"/>
          </p:nvPr>
        </p:nvSpPr>
        <p:spPr>
          <a:xfrm>
            <a:off x="9861973" y="8873407"/>
            <a:ext cx="574547" cy="663447"/>
          </a:xfrm>
          <a:prstGeom prst="rect">
            <a:avLst/>
          </a:prstGeom>
        </p:spPr>
        <p:txBody>
          <a:bodyPr lIns="65022" tIns="65022" rIns="65022" bIns="65022" anchor="b"/>
          <a:lstStyle>
            <a:lvl1pPr algn="l" defTabSz="1300480">
              <a:defRPr sz="3400">
                <a:latin typeface="Times"/>
                <a:ea typeface="Times"/>
                <a:cs typeface="Times"/>
                <a:sym typeface="Time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8"/>
            <a:ext cx="9753604" cy="650579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2"/>
            <a:ext cx="12401550" cy="8267703"/>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4"/>
            <a:ext cx="9429750" cy="6286505"/>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2"/>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omments" Target="../comments/commen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number_abs.htm" TargetMode="External"/><Relationship Id="rId3" Type="http://schemas.openxmlformats.org/officeDocument/2006/relationships/hyperlink" Target="http://www.tutorialspoint.com/python/number_ceil.htm" TargetMode="External"/><Relationship Id="rId4" Type="http://schemas.openxmlformats.org/officeDocument/2006/relationships/hyperlink" Target="http://www.tutorialspoint.com/python/number_cmp.htm" TargetMode="External"/><Relationship Id="rId5" Type="http://schemas.openxmlformats.org/officeDocument/2006/relationships/hyperlink" Target="http://www.tutorialspoint.com/python/number_exp.htm" TargetMode="External"/><Relationship Id="rId6" Type="http://schemas.openxmlformats.org/officeDocument/2006/relationships/hyperlink" Target="http://www.tutorialspoint.com/python/number_fabs.htm" TargetMode="External"/><Relationship Id="rId7" Type="http://schemas.openxmlformats.org/officeDocument/2006/relationships/hyperlink" Target="http://www.tutorialspoint.com/python/number_floor.htm" TargetMode="External"/><Relationship Id="rId8" Type="http://schemas.openxmlformats.org/officeDocument/2006/relationships/hyperlink" Target="http://www.tutorialspoint.com/python/number_log.htm" TargetMode="External"/><Relationship Id="rId9" Type="http://schemas.openxmlformats.org/officeDocument/2006/relationships/hyperlink" Target="http://www.tutorialspoint.com/python/number_log10.htm" TargetMode="External"/><Relationship Id="rId10" Type="http://schemas.openxmlformats.org/officeDocument/2006/relationships/hyperlink" Target="http://www.tutorialspoint.com/python/number_max.htm" TargetMode="External"/><Relationship Id="rId11" Type="http://schemas.openxmlformats.org/officeDocument/2006/relationships/hyperlink" Target="http://www.tutorialspoint.com/python/number_min.htm" TargetMode="External"/><Relationship Id="rId12" Type="http://schemas.openxmlformats.org/officeDocument/2006/relationships/hyperlink" Target="http://www.tutorialspoint.com/python/number_modf.htm" TargetMode="External"/><Relationship Id="rId13" Type="http://schemas.openxmlformats.org/officeDocument/2006/relationships/hyperlink" Target="http://www.tutorialspoint.com/python/number_pow.htm" TargetMode="External"/><Relationship Id="rId14" Type="http://schemas.openxmlformats.org/officeDocument/2006/relationships/hyperlink" Target="http://www.tutorialspoint.com/python/number_round.htm" TargetMode="External"/><Relationship Id="rId15" Type="http://schemas.openxmlformats.org/officeDocument/2006/relationships/hyperlink" Target="http://www.tutorialspoint.com/python/number_sqrt.htm" TargetMode="Externa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number_choice.htm" TargetMode="External"/><Relationship Id="rId3" Type="http://schemas.openxmlformats.org/officeDocument/2006/relationships/hyperlink" Target="http://www.tutorialspoint.com/python/number_randrange.htm" TargetMode="External"/><Relationship Id="rId4" Type="http://schemas.openxmlformats.org/officeDocument/2006/relationships/hyperlink" Target="http://www.tutorialspoint.com/python/number_random.htm" TargetMode="External"/><Relationship Id="rId5" Type="http://schemas.openxmlformats.org/officeDocument/2006/relationships/hyperlink" Target="http://www.tutorialspoint.com/python/number_seed.htm" TargetMode="External"/><Relationship Id="rId6" Type="http://schemas.openxmlformats.org/officeDocument/2006/relationships/hyperlink" Target="http://www.tutorialspoint.com/python/number_shuffle.htm" TargetMode="External"/><Relationship Id="rId7" Type="http://schemas.openxmlformats.org/officeDocument/2006/relationships/hyperlink" Target="http://www.tutorialspoint.com/python/number_uniform.htm"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number_acos.htm" TargetMode="External"/><Relationship Id="rId3" Type="http://schemas.openxmlformats.org/officeDocument/2006/relationships/hyperlink" Target="http://www.tutorialspoint.com/python/number_asin.htm" TargetMode="External"/><Relationship Id="rId4" Type="http://schemas.openxmlformats.org/officeDocument/2006/relationships/hyperlink" Target="http://www.tutorialspoint.com/python/number_atan.htm" TargetMode="External"/><Relationship Id="rId5" Type="http://schemas.openxmlformats.org/officeDocument/2006/relationships/hyperlink" Target="http://www.tutorialspoint.com/python/number_atan2.htm" TargetMode="External"/><Relationship Id="rId6" Type="http://schemas.openxmlformats.org/officeDocument/2006/relationships/hyperlink" Target="http://www.tutorialspoint.com/python/number_cos.htm" TargetMode="External"/><Relationship Id="rId7" Type="http://schemas.openxmlformats.org/officeDocument/2006/relationships/hyperlink" Target="http://www.tutorialspoint.com/python/number_hypot.htm" TargetMode="External"/><Relationship Id="rId8" Type="http://schemas.openxmlformats.org/officeDocument/2006/relationships/hyperlink" Target="http://www.tutorialspoint.com/python/number_sin.htm" TargetMode="External"/><Relationship Id="rId9" Type="http://schemas.openxmlformats.org/officeDocument/2006/relationships/hyperlink" Target="http://www.tutorialspoint.com/python/number_tan.htm" TargetMode="External"/><Relationship Id="rId10" Type="http://schemas.openxmlformats.org/officeDocument/2006/relationships/hyperlink" Target="http://www.tutorialspoint.com/python/number_degrees.htm" TargetMode="External"/><Relationship Id="rId11" Type="http://schemas.openxmlformats.org/officeDocument/2006/relationships/hyperlink" Target="http://www.tutorialspoint.com/python/number_radians.htm" TargetMode="Externa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string_capitalize.htm" TargetMode="External"/><Relationship Id="rId3" Type="http://schemas.openxmlformats.org/officeDocument/2006/relationships/hyperlink" Target="http://www.tutorialspoint.com/python/string_center.htm" TargetMode="External"/><Relationship Id="rId4" Type="http://schemas.openxmlformats.org/officeDocument/2006/relationships/hyperlink" Target="http://www.tutorialspoint.com/python/string_count.htm" TargetMode="External"/><Relationship Id="rId5" Type="http://schemas.openxmlformats.org/officeDocument/2006/relationships/hyperlink" Target="http://www.tutorialspoint.com/python/string_decode.htm" TargetMode="External"/><Relationship Id="rId6" Type="http://schemas.openxmlformats.org/officeDocument/2006/relationships/hyperlink" Target="http://www.tutorialspoint.com/python/string_encode.htm" TargetMode="External"/><Relationship Id="rId7" Type="http://schemas.openxmlformats.org/officeDocument/2006/relationships/hyperlink" Target="http://www.tutorialspoint.com/python/string_endswith.htm" TargetMode="External"/><Relationship Id="rId8" Type="http://schemas.openxmlformats.org/officeDocument/2006/relationships/hyperlink" Target="http://www.tutorialspoint.com/python/string_expandtabs.htm" TargetMode="Externa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string_find.htm" TargetMode="External"/><Relationship Id="rId3" Type="http://schemas.openxmlformats.org/officeDocument/2006/relationships/hyperlink" Target="http://www.tutorialspoint.com/python/string_index.htm" TargetMode="External"/><Relationship Id="rId4" Type="http://schemas.openxmlformats.org/officeDocument/2006/relationships/hyperlink" Target="http://www.tutorialspoint.com/python/string_isa1num.htm" TargetMode="External"/><Relationship Id="rId5" Type="http://schemas.openxmlformats.org/officeDocument/2006/relationships/hyperlink" Target="http://www.tutorialspoint.com/python/string_isalpha.htm" TargetMode="External"/><Relationship Id="rId6" Type="http://schemas.openxmlformats.org/officeDocument/2006/relationships/hyperlink" Target="http://www.tutorialspoint.com/python/string_isdigit.htm" TargetMode="External"/><Relationship Id="rId7" Type="http://schemas.openxmlformats.org/officeDocument/2006/relationships/hyperlink" Target="http://www.tutorialspoint.com/python/string_islower.htm" TargetMode="External"/><Relationship Id="rId8" Type="http://schemas.openxmlformats.org/officeDocument/2006/relationships/hyperlink" Target="http://www.tutorialspoint.com/python/string_isnumeric.htm" TargetMode="External"/><Relationship Id="rId9" Type="http://schemas.openxmlformats.org/officeDocument/2006/relationships/hyperlink" Target="http://www.tutorialspoint.com/python/string_isspace.ht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string_istitle.htm" TargetMode="External"/><Relationship Id="rId3" Type="http://schemas.openxmlformats.org/officeDocument/2006/relationships/hyperlink" Target="http://www.tutorialspoint.com/python/string_isupper.htm" TargetMode="External"/><Relationship Id="rId4" Type="http://schemas.openxmlformats.org/officeDocument/2006/relationships/hyperlink" Target="http://www.tutorialspoint.com/python/string_join.htm" TargetMode="External"/><Relationship Id="rId5" Type="http://schemas.openxmlformats.org/officeDocument/2006/relationships/hyperlink" Target="http://www.tutorialspoint.com/python/string_len.htm" TargetMode="External"/><Relationship Id="rId6" Type="http://schemas.openxmlformats.org/officeDocument/2006/relationships/hyperlink" Target="http://www.tutorialspoint.com/python/string_ljust.htm" TargetMode="External"/><Relationship Id="rId7" Type="http://schemas.openxmlformats.org/officeDocument/2006/relationships/hyperlink" Target="http://www.tutorialspoint.com/python/string_lower.htm" TargetMode="External"/><Relationship Id="rId8" Type="http://schemas.openxmlformats.org/officeDocument/2006/relationships/hyperlink" Target="http://www.tutorialspoint.com/python/string_lstrip.htm" TargetMode="External"/><Relationship Id="rId9" Type="http://schemas.openxmlformats.org/officeDocument/2006/relationships/hyperlink" Target="http://www.tutorialspoint.com/python/string_maketrans.htm" TargetMode="External"/><Relationship Id="rId10" Type="http://schemas.openxmlformats.org/officeDocument/2006/relationships/hyperlink" Target="http://www.tutorialspoint.com/python/string_max.htm" TargetMode="Externa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string_min.htm" TargetMode="External"/><Relationship Id="rId3" Type="http://schemas.openxmlformats.org/officeDocument/2006/relationships/hyperlink" Target="http://www.tutorialspoint.com/python/string_replace.htm" TargetMode="External"/><Relationship Id="rId4" Type="http://schemas.openxmlformats.org/officeDocument/2006/relationships/hyperlink" Target="http://www.tutorialspoint.com/python/string_rfind.htm" TargetMode="External"/><Relationship Id="rId5" Type="http://schemas.openxmlformats.org/officeDocument/2006/relationships/hyperlink" Target="http://www.tutorialspoint.com/python/string_rindex.htm" TargetMode="External"/><Relationship Id="rId6" Type="http://schemas.openxmlformats.org/officeDocument/2006/relationships/hyperlink" Target="http://www.tutorialspoint.com/python/string_rjust.htm" TargetMode="External"/><Relationship Id="rId7" Type="http://schemas.openxmlformats.org/officeDocument/2006/relationships/hyperlink" Target="http://www.tutorialspoint.com/python/string_rstrip.htm" TargetMode="External"/><Relationship Id="rId8" Type="http://schemas.openxmlformats.org/officeDocument/2006/relationships/hyperlink" Target="http://www.tutorialspoint.com/python/string_split.htm" TargetMode="External"/><Relationship Id="rId9" Type="http://schemas.openxmlformats.org/officeDocument/2006/relationships/hyperlink" Target="http://www.tutorialspoint.com/python/string_splitlines.htm" TargetMode="Externa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ww.tutorialspoint.com/python/string_startswith.htm" TargetMode="External"/><Relationship Id="rId3" Type="http://schemas.openxmlformats.org/officeDocument/2006/relationships/hyperlink" Target="http://www.tutorialspoint.com/python/string_strip.htm" TargetMode="External"/><Relationship Id="rId4" Type="http://schemas.openxmlformats.org/officeDocument/2006/relationships/hyperlink" Target="http://www.tutorialspoint.com/python/string_swapcase.htm" TargetMode="External"/><Relationship Id="rId5" Type="http://schemas.openxmlformats.org/officeDocument/2006/relationships/hyperlink" Target="http://www.tutorialspoint.com/python/string_title.htm" TargetMode="External"/><Relationship Id="rId6" Type="http://schemas.openxmlformats.org/officeDocument/2006/relationships/hyperlink" Target="http://www.tutorialspoint.com/python/string_translate.htm" TargetMode="External"/><Relationship Id="rId7" Type="http://schemas.openxmlformats.org/officeDocument/2006/relationships/hyperlink" Target="http://www.tutorialspoint.com/python/string_upper.htm" TargetMode="External"/><Relationship Id="rId8" Type="http://schemas.openxmlformats.org/officeDocument/2006/relationships/hyperlink" Target="http://www.tutorialspoint.com/python/string_zfill.htm" TargetMode="External"/><Relationship Id="rId9" Type="http://schemas.openxmlformats.org/officeDocument/2006/relationships/hyperlink" Target="http://www.tutorialspoint.com/python/string_isdecimal.htm" TargetMode="Externa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tutorialspoint.com/python/list_cmp.htm" TargetMode="External"/><Relationship Id="rId3" Type="http://schemas.openxmlformats.org/officeDocument/2006/relationships/hyperlink" Target="https://www.tutorialspoint.com/python/list_len.htm" TargetMode="External"/><Relationship Id="rId4" Type="http://schemas.openxmlformats.org/officeDocument/2006/relationships/hyperlink" Target="https://www.tutorialspoint.com/python/list_max.htm" TargetMode="External"/><Relationship Id="rId5" Type="http://schemas.openxmlformats.org/officeDocument/2006/relationships/hyperlink" Target="https://www.tutorialspoint.com/python/list_min.htm" TargetMode="External"/><Relationship Id="rId6" Type="http://schemas.openxmlformats.org/officeDocument/2006/relationships/hyperlink" Target="https://www.tutorialspoint.com/python/list_list.htm" TargetMode="Externa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tutorialspoint.com/python/list_append.htm" TargetMode="External"/><Relationship Id="rId3" Type="http://schemas.openxmlformats.org/officeDocument/2006/relationships/hyperlink" Target="https://www.tutorialspoint.com/python/list_count.htm" TargetMode="External"/><Relationship Id="rId4" Type="http://schemas.openxmlformats.org/officeDocument/2006/relationships/hyperlink" Target="https://www.tutorialspoint.com/python/list_extend.htm" TargetMode="External"/><Relationship Id="rId5" Type="http://schemas.openxmlformats.org/officeDocument/2006/relationships/hyperlink" Target="https://www.tutorialspoint.com/python/list_index.htm" TargetMode="External"/><Relationship Id="rId6" Type="http://schemas.openxmlformats.org/officeDocument/2006/relationships/hyperlink" Target="https://www.tutorialspoint.com/python/list_insert.htm" TargetMode="External"/><Relationship Id="rId7" Type="http://schemas.openxmlformats.org/officeDocument/2006/relationships/hyperlink" Target="https://www.tutorialspoint.com/python/list_pop.htm" TargetMode="External"/><Relationship Id="rId8" Type="http://schemas.openxmlformats.org/officeDocument/2006/relationships/hyperlink" Target="https://www.tutorialspoint.com/python/list_remove.htm" TargetMode="External"/><Relationship Id="rId9" Type="http://schemas.openxmlformats.org/officeDocument/2006/relationships/hyperlink" Target="https://www.tutorialspoint.com/python/list_reverse.htm" TargetMode="External"/><Relationship Id="rId10" Type="http://schemas.openxmlformats.org/officeDocument/2006/relationships/hyperlink" Target="https://www.tutorialspoint.com/python/list_sort.htm" TargetMode="Externa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tutorialspoint.com/python/tuple_cmp.htm" TargetMode="External"/><Relationship Id="rId3" Type="http://schemas.openxmlformats.org/officeDocument/2006/relationships/hyperlink" Target="https://www.tutorialspoint.com/python/tuple_len.htm" TargetMode="External"/><Relationship Id="rId4" Type="http://schemas.openxmlformats.org/officeDocument/2006/relationships/hyperlink" Target="https://www.tutorialspoint.com/python/tuple_max.htm" TargetMode="External"/><Relationship Id="rId5" Type="http://schemas.openxmlformats.org/officeDocument/2006/relationships/hyperlink" Target="https://www.tutorialspoint.com/python/tuple_min.htm" TargetMode="External"/><Relationship Id="rId6" Type="http://schemas.openxmlformats.org/officeDocument/2006/relationships/hyperlink" Target="https://www.tutorialspoint.com/python/tuple_tuple.htm" TargetMode="Externa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tutorialspoint.com/python/dictionary_cmp.htm" TargetMode="External"/><Relationship Id="rId3" Type="http://schemas.openxmlformats.org/officeDocument/2006/relationships/hyperlink" Target="https://www.tutorialspoint.com/python/dictionary_len.htm" TargetMode="External"/><Relationship Id="rId4" Type="http://schemas.openxmlformats.org/officeDocument/2006/relationships/hyperlink" Target="https://www.tutorialspoint.com/python/dictionary_str.htm" TargetMode="External"/><Relationship Id="rId5" Type="http://schemas.openxmlformats.org/officeDocument/2006/relationships/hyperlink" Target="https://www.tutorialspoint.com/python/dictionary_type.htm" TargetMode="Externa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tutorialspoint.com/python/dictionary_clear.htm" TargetMode="External"/><Relationship Id="rId3" Type="http://schemas.openxmlformats.org/officeDocument/2006/relationships/hyperlink" Target="https://www.tutorialspoint.com/python/dictionary_copy.htm" TargetMode="External"/><Relationship Id="rId4" Type="http://schemas.openxmlformats.org/officeDocument/2006/relationships/hyperlink" Target="https://www.tutorialspoint.com/python/dictionary_fromkeys.htm" TargetMode="External"/><Relationship Id="rId5" Type="http://schemas.openxmlformats.org/officeDocument/2006/relationships/hyperlink" Target="https://www.tutorialspoint.com/python/dictionary_get.htm" TargetMode="External"/><Relationship Id="rId6" Type="http://schemas.openxmlformats.org/officeDocument/2006/relationships/hyperlink" Target="https://www.tutorialspoint.com/python/dictionary_has_key.htm" TargetMode="External"/><Relationship Id="rId7" Type="http://schemas.openxmlformats.org/officeDocument/2006/relationships/hyperlink" Target="https://www.tutorialspoint.com/python/dictionary_items.htm" TargetMode="External"/><Relationship Id="rId8" Type="http://schemas.openxmlformats.org/officeDocument/2006/relationships/hyperlink" Target="https://www.tutorialspoint.com/python/dictionary_keys.htm" TargetMode="External"/><Relationship Id="rId9" Type="http://schemas.openxmlformats.org/officeDocument/2006/relationships/hyperlink" Target="https://www.tutorialspoint.com/python/dictionary_setdefault.htm" TargetMode="External"/><Relationship Id="rId10" Type="http://schemas.openxmlformats.org/officeDocument/2006/relationships/hyperlink" Target="https://www.tutorialspoint.com/python/dictionary_update.htm" TargetMode="External"/><Relationship Id="rId11" Type="http://schemas.openxmlformats.org/officeDocument/2006/relationships/hyperlink" Target="https://www.tutorialspoint.com/python/dictionary_values.htm" TargetMode="External"/></Relationships>

</file>

<file path=ppt/slides/_rels/slide6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Basics of Python"/>
          <p:cNvSpPr txBox="1"/>
          <p:nvPr>
            <p:ph type="ctrTitle"/>
          </p:nvPr>
        </p:nvSpPr>
        <p:spPr>
          <a:xfrm>
            <a:off x="1269998" y="1638299"/>
            <a:ext cx="10084896" cy="801592"/>
          </a:xfrm>
          <a:prstGeom prst="rect">
            <a:avLst/>
          </a:prstGeom>
        </p:spPr>
        <p:txBody>
          <a:bodyPr/>
          <a:lstStyle>
            <a:lvl1pPr defTabSz="338835">
              <a:defRPr sz="4100">
                <a:solidFill>
                  <a:srgbClr val="0076BA"/>
                </a:solidFill>
              </a:defRPr>
            </a:lvl1pPr>
          </a:lstStyle>
          <a:p>
            <a:pPr/>
            <a:r>
              <a:t>Basics of Python</a:t>
            </a:r>
          </a:p>
        </p:txBody>
      </p:sp>
      <p:sp>
        <p:nvSpPr>
          <p:cNvPr id="121" name="Python is a high-level, interpreted, interactive and object-oriented scripting language.…"/>
          <p:cNvSpPr txBox="1"/>
          <p:nvPr>
            <p:ph type="subTitle" idx="1"/>
          </p:nvPr>
        </p:nvSpPr>
        <p:spPr>
          <a:xfrm>
            <a:off x="1269998" y="2717055"/>
            <a:ext cx="11071577" cy="5638406"/>
          </a:xfrm>
          <a:prstGeom prst="rect">
            <a:avLst/>
          </a:prstGeom>
        </p:spPr>
        <p:txBody>
          <a:bodyPr/>
          <a:lstStyle/>
          <a:p>
            <a:pPr marL="426719" indent="-426719" algn="l" defTabSz="355600">
              <a:buClr>
                <a:srgbClr val="454545"/>
              </a:buClr>
              <a:buSzPct val="145000"/>
              <a:buFont typeface="Menlo"/>
              <a:buChar char="•"/>
              <a:defRPr sz="2000">
                <a:solidFill>
                  <a:srgbClr val="454545"/>
                </a:solidFill>
              </a:defRPr>
            </a:pPr>
            <a:r>
              <a:t>Python is a high-level, interpreted, interactive and object-oriented scripting language.</a:t>
            </a:r>
          </a:p>
          <a:p>
            <a:pPr marL="426719" indent="-426719" algn="l" defTabSz="355600">
              <a:buClr>
                <a:srgbClr val="454545"/>
              </a:buClr>
              <a:buSzPct val="145000"/>
              <a:buFont typeface="Menlo"/>
              <a:buChar char="•"/>
              <a:defRPr sz="2000">
                <a:solidFill>
                  <a:srgbClr val="454545"/>
                </a:solidFill>
              </a:defRPr>
            </a:pPr>
          </a:p>
          <a:p>
            <a:pPr marL="426719" indent="-426719" algn="l" defTabSz="355600">
              <a:buClr>
                <a:srgbClr val="454545"/>
              </a:buClr>
              <a:buSzPct val="145000"/>
              <a:buFont typeface="Menlo"/>
              <a:buChar char="•"/>
              <a:defRPr sz="2000">
                <a:solidFill>
                  <a:srgbClr val="454545"/>
                </a:solidFill>
              </a:defRPr>
            </a:pPr>
            <a:r>
              <a:t>It is easy to learn and it does not require any compilation before its execution</a:t>
            </a:r>
          </a:p>
          <a:p>
            <a:pPr marL="426719" indent="-426719" algn="l" defTabSz="355600">
              <a:buClr>
                <a:srgbClr val="454545"/>
              </a:buClr>
              <a:buSzPct val="145000"/>
              <a:buFont typeface="Menlo"/>
              <a:buChar char="•"/>
              <a:defRPr sz="2000">
                <a:solidFill>
                  <a:srgbClr val="454545"/>
                </a:solidFill>
              </a:defRPr>
            </a:pP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r>
              <a:t>It supports functional and structured programming methods as well as OOP.</a:t>
            </a: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r>
              <a:t>It can be used as a scripting language or can be compiled to byte-code for building large applications.</a:t>
            </a: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r>
              <a:t>It provides very high-level dynamic data types and supports dynamic type checking.</a:t>
            </a: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r>
              <a:t>It supports automatic garbage collection.</a:t>
            </a: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p>
          <a:p>
            <a:pPr marL="426719" indent="-426719" algn="l" defTabSz="355600">
              <a:buClr>
                <a:srgbClr val="454545"/>
              </a:buClr>
              <a:buSzPct val="145000"/>
              <a:buFont typeface="Menlo"/>
              <a:buChar char="•"/>
              <a:defRPr sz="2000">
                <a:solidFill>
                  <a:srgbClr val="454545"/>
                </a:solidFill>
                <a:latin typeface="Arial"/>
                <a:ea typeface="Arial"/>
                <a:cs typeface="Arial"/>
                <a:sym typeface="Arial"/>
              </a:defRPr>
            </a:pPr>
            <a:r>
              <a:t>It can be easily integrated with C, C++, COM, ActiveX, CORBA, and Java.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ext Placeholder 1"/>
          <p:cNvSpPr txBox="1"/>
          <p:nvPr>
            <p:ph type="body" idx="1"/>
          </p:nvPr>
        </p:nvSpPr>
        <p:spPr>
          <a:xfrm>
            <a:off x="1117600" y="838200"/>
            <a:ext cx="11099800" cy="7213600"/>
          </a:xfrm>
          <a:prstGeom prst="rect">
            <a:avLst/>
          </a:prstGeom>
        </p:spPr>
        <p:txBody>
          <a:bodyPr anchor="t"/>
          <a:lstStyle/>
          <a:p>
            <a:pPr marL="0" indent="0">
              <a:lnSpc>
                <a:spcPct val="90000"/>
              </a:lnSpc>
              <a:spcBef>
                <a:spcPts val="0"/>
              </a:spcBef>
              <a:buSzTx/>
              <a:buNone/>
              <a:defRPr sz="2900">
                <a:solidFill>
                  <a:srgbClr val="0070C0"/>
                </a:solidFill>
              </a:defRPr>
            </a:pPr>
            <a:r>
              <a:t>Basic Operators in Python</a:t>
            </a:r>
          </a:p>
          <a:p>
            <a:pPr marL="0" indent="0">
              <a:lnSpc>
                <a:spcPct val="90000"/>
              </a:lnSpc>
              <a:spcBef>
                <a:spcPts val="0"/>
              </a:spcBef>
              <a:buSzTx/>
              <a:buNone/>
              <a:defRPr sz="2900">
                <a:solidFill>
                  <a:srgbClr val="0070C0"/>
                </a:solidFill>
              </a:defRPr>
            </a:pPr>
            <a:r>
              <a:t>Arithmetic Operator:  </a:t>
            </a:r>
          </a:p>
        </p:txBody>
      </p:sp>
      <p:graphicFrame>
        <p:nvGraphicFramePr>
          <p:cNvPr id="144" name="Table"/>
          <p:cNvGraphicFramePr/>
          <p:nvPr/>
        </p:nvGraphicFramePr>
        <p:xfrm>
          <a:off x="2298700" y="2633661"/>
          <a:ext cx="9125992" cy="56973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94055"/>
                <a:gridCol w="5032089"/>
                <a:gridCol w="2899847"/>
              </a:tblGrid>
              <a:tr h="645136">
                <a:tc>
                  <a:txBody>
                    <a:bodyPr/>
                    <a:lstStyle/>
                    <a:p>
                      <a:pPr defTabSz="914400">
                        <a:defRPr sz="1800"/>
                      </a:pPr>
                      <a:r>
                        <a:rPr b="1" sz="16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645136">
                <a:tc>
                  <a:txBody>
                    <a:bodyPr/>
                    <a:lstStyle/>
                    <a:p>
                      <a:pPr algn="l" defTabSz="914400">
                        <a:defRPr sz="1800"/>
                      </a:pPr>
                      <a:r>
                        <a:rPr sz="1600">
                          <a:latin typeface="Verdana"/>
                          <a:ea typeface="Verdana"/>
                          <a:cs typeface="Verdana"/>
                          <a:sym typeface="Verdana"/>
                        </a:rPr>
                        <a:t>+</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Addition - Adds values on either side of the operator</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a + b will give 30</a:t>
                      </a:r>
                    </a:p>
                  </a:txBody>
                  <a:tcPr marL="0" marR="0" marT="0" marB="0" anchor="t" anchorCtr="0" horzOverflow="overflow">
                    <a:lnT w="38100">
                      <a:solidFill>
                        <a:srgbClr val="FFFFFF"/>
                      </a:solidFill>
                    </a:lnT>
                    <a:solidFill>
                      <a:srgbClr val="E7F3F4"/>
                    </a:solidFill>
                  </a:tcPr>
                </a:tc>
              </a:tr>
              <a:tr h="631024">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Subtraction - Subtracts right hand operand from left hand operand</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 - b will give -10</a:t>
                      </a:r>
                    </a:p>
                  </a:txBody>
                  <a:tcPr marL="0" marR="0" marT="0" marB="0" anchor="t" anchorCtr="0" horzOverflow="overflow">
                    <a:solidFill>
                      <a:srgbClr val="F3F9FA"/>
                    </a:solidFill>
                  </a:tcPr>
                </a:tc>
              </a:tr>
              <a:tr h="631024">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Multiplication - Multiplies values on either side of the operator</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a * b will give 200</a:t>
                      </a:r>
                    </a:p>
                  </a:txBody>
                  <a:tcPr marL="0" marR="0" marT="0" marB="0" anchor="t" anchorCtr="0" horzOverflow="overflow">
                    <a:solidFill>
                      <a:srgbClr val="E7F3F4"/>
                    </a:solidFill>
                  </a:tcPr>
                </a:tc>
              </a:tr>
              <a:tr h="631024">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Division - Divides left hand operand by right hand operand</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b / a will give 2</a:t>
                      </a:r>
                    </a:p>
                  </a:txBody>
                  <a:tcPr marL="0" marR="0" marT="0" marB="0" anchor="t" anchorCtr="0" horzOverflow="overflow">
                    <a:solidFill>
                      <a:srgbClr val="F3F9FA"/>
                    </a:solidFill>
                  </a:tcPr>
                </a:tc>
              </a:tr>
              <a:tr h="633040">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Modulus - Divides left hand operand by right hand operand and returns remainder</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b % a will give 0</a:t>
                      </a:r>
                    </a:p>
                  </a:txBody>
                  <a:tcPr marL="0" marR="0" marT="0" marB="0" anchor="t" anchorCtr="0" horzOverflow="overflow">
                    <a:solidFill>
                      <a:srgbClr val="E7F3F4"/>
                    </a:solidFill>
                  </a:tcPr>
                </a:tc>
              </a:tr>
              <a:tr h="631024">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Exponent - Performs exponential (power) calculation on operators</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a**b will give 10 to the power 20</a:t>
                      </a:r>
                    </a:p>
                  </a:txBody>
                  <a:tcPr marL="0" marR="0" marT="0" marB="0" anchor="t" anchorCtr="0" horzOverflow="overflow">
                    <a:solidFill>
                      <a:srgbClr val="F3F9FA"/>
                    </a:solidFill>
                  </a:tcPr>
                </a:tc>
              </a:tr>
              <a:tr h="1249951">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Floor Division - The division of operands where the result is the quotient in which the digits after the decimal point are removed.</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9//2 is equal to 4 and 9.0//2.0 is equal to 4.0</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ext Placeholder 1"/>
          <p:cNvSpPr txBox="1"/>
          <p:nvPr>
            <p:ph type="body" idx="1"/>
          </p:nvPr>
        </p:nvSpPr>
        <p:spPr>
          <a:xfrm>
            <a:off x="1117600" y="838200"/>
            <a:ext cx="11099800" cy="7213600"/>
          </a:xfrm>
          <a:prstGeom prst="rect">
            <a:avLst/>
          </a:prstGeom>
        </p:spPr>
        <p:txBody>
          <a:bodyPr anchor="t"/>
          <a:lstStyle/>
          <a:p>
            <a:pPr marL="0" indent="0">
              <a:lnSpc>
                <a:spcPct val="90000"/>
              </a:lnSpc>
              <a:spcBef>
                <a:spcPts val="0"/>
              </a:spcBef>
              <a:buSzTx/>
              <a:buNone/>
              <a:defRPr sz="2900">
                <a:solidFill>
                  <a:srgbClr val="0070C0"/>
                </a:solidFill>
              </a:defRPr>
            </a:pPr>
            <a:r>
              <a:t>Basic Operators in Python</a:t>
            </a:r>
          </a:p>
          <a:p>
            <a:pPr marL="0" indent="0">
              <a:lnSpc>
                <a:spcPct val="90000"/>
              </a:lnSpc>
              <a:spcBef>
                <a:spcPts val="0"/>
              </a:spcBef>
              <a:buSzTx/>
              <a:buNone/>
              <a:defRPr sz="2900">
                <a:solidFill>
                  <a:srgbClr val="0070C0"/>
                </a:solidFill>
              </a:defRPr>
            </a:pPr>
            <a:r>
              <a:t>Arithmetic Operator:  </a:t>
            </a:r>
          </a:p>
          <a:p>
            <a:pPr marL="0" indent="0">
              <a:lnSpc>
                <a:spcPct val="90000"/>
              </a:lnSpc>
              <a:spcBef>
                <a:spcPts val="0"/>
              </a:spcBef>
              <a:buSzTx/>
              <a:buNone/>
              <a:defRPr b="1" sz="1800">
                <a:solidFill>
                  <a:srgbClr val="002060"/>
                </a:solidFill>
                <a:latin typeface="Menlo"/>
                <a:ea typeface="Menlo"/>
                <a:cs typeface="Menlo"/>
                <a:sym typeface="Menlo"/>
              </a:defRPr>
            </a:pPr>
            <a:r>
              <a:t>#addition (+)</a:t>
            </a:r>
          </a:p>
          <a:p>
            <a:pPr marL="0" indent="0">
              <a:lnSpc>
                <a:spcPct val="90000"/>
              </a:lnSpc>
              <a:spcBef>
                <a:spcPts val="0"/>
              </a:spcBef>
              <a:buSzTx/>
              <a:buNone/>
              <a:defRPr sz="1800">
                <a:solidFill>
                  <a:srgbClr val="002060"/>
                </a:solidFill>
                <a:latin typeface="Menlo"/>
                <a:ea typeface="Menlo"/>
                <a:cs typeface="Menlo"/>
                <a:sym typeface="Menlo"/>
              </a:defRPr>
            </a:pPr>
            <a:r>
              <a:t>a = 10</a:t>
            </a:r>
          </a:p>
          <a:p>
            <a:pPr marL="0" indent="0">
              <a:lnSpc>
                <a:spcPct val="90000"/>
              </a:lnSpc>
              <a:spcBef>
                <a:spcPts val="0"/>
              </a:spcBef>
              <a:buSzTx/>
              <a:buNone/>
              <a:defRPr sz="1800">
                <a:solidFill>
                  <a:srgbClr val="002060"/>
                </a:solidFill>
                <a:latin typeface="Menlo"/>
                <a:ea typeface="Menlo"/>
                <a:cs typeface="Menlo"/>
                <a:sym typeface="Menlo"/>
              </a:defRPr>
            </a:pPr>
            <a:r>
              <a:t>b = 20 </a:t>
            </a:r>
          </a:p>
          <a:p>
            <a:pPr marL="0" indent="0">
              <a:lnSpc>
                <a:spcPct val="90000"/>
              </a:lnSpc>
              <a:spcBef>
                <a:spcPts val="0"/>
              </a:spcBef>
              <a:buSzTx/>
              <a:buNone/>
              <a:defRPr sz="1800">
                <a:solidFill>
                  <a:srgbClr val="002060"/>
                </a:solidFill>
                <a:latin typeface="Menlo"/>
                <a:ea typeface="Menlo"/>
                <a:cs typeface="Menlo"/>
                <a:sym typeface="Menlo"/>
              </a:defRPr>
            </a:pPr>
            <a:r>
              <a:t>result = a + b</a:t>
            </a:r>
          </a:p>
          <a:p>
            <a:pPr marL="0" indent="0">
              <a:lnSpc>
                <a:spcPct val="90000"/>
              </a:lnSpc>
              <a:spcBef>
                <a:spcPts val="0"/>
              </a:spcBef>
              <a:buSzTx/>
              <a:buNone/>
              <a:defRPr sz="1800">
                <a:solidFill>
                  <a:srgbClr val="002060"/>
                </a:solidFill>
                <a:latin typeface="Menlo"/>
                <a:ea typeface="Menlo"/>
                <a:cs typeface="Menlo"/>
                <a:sym typeface="Menlo"/>
              </a:defRPr>
            </a:pPr>
            <a:r>
              <a:t>print("Addition a + b = ",result)</a:t>
            </a:r>
          </a:p>
          <a:p>
            <a:pPr marL="0" indent="0">
              <a:lnSpc>
                <a:spcPct val="90000"/>
              </a:lnSpc>
              <a:spcBef>
                <a:spcPts val="0"/>
              </a:spcBef>
              <a:buSzTx/>
              <a:buNone/>
              <a:defRPr sz="1800">
                <a:solidFill>
                  <a:srgbClr val="002060"/>
                </a:solidFill>
              </a:defRPr>
            </a:pPr>
            <a:r>
              <a:t>Output:</a:t>
            </a:r>
          </a:p>
          <a:p>
            <a:pPr marL="0" indent="0">
              <a:lnSpc>
                <a:spcPct val="90000"/>
              </a:lnSpc>
              <a:spcBef>
                <a:spcPts val="0"/>
              </a:spcBef>
              <a:buSzTx/>
              <a:buNone/>
              <a:defRPr sz="1800">
                <a:solidFill>
                  <a:srgbClr val="002060"/>
                </a:solidFill>
                <a:latin typeface="Menlo"/>
                <a:ea typeface="Menlo"/>
                <a:cs typeface="Menlo"/>
                <a:sym typeface="Menlo"/>
              </a:defRPr>
            </a:pPr>
            <a:r>
              <a:t>Addition a + b =  30</a:t>
            </a:r>
          </a:p>
          <a:p>
            <a:pPr marL="0" indent="0">
              <a:lnSpc>
                <a:spcPct val="90000"/>
              </a:lnSpc>
              <a:spcBef>
                <a:spcPts val="0"/>
              </a:spcBef>
              <a:buSzTx/>
              <a:buNone/>
              <a:defRPr sz="1800">
                <a:solidFill>
                  <a:srgbClr val="002060"/>
                </a:solidFill>
              </a:defRPr>
            </a:pPr>
          </a:p>
          <a:p>
            <a:pPr marL="0" indent="0">
              <a:lnSpc>
                <a:spcPct val="90000"/>
              </a:lnSpc>
              <a:spcBef>
                <a:spcPts val="0"/>
              </a:spcBef>
              <a:buSzTx/>
              <a:buNone/>
              <a:defRPr b="1" sz="1800">
                <a:solidFill>
                  <a:srgbClr val="002060"/>
                </a:solidFill>
                <a:latin typeface="Menlo"/>
                <a:ea typeface="Menlo"/>
                <a:cs typeface="Menlo"/>
                <a:sym typeface="Menlo"/>
              </a:defRPr>
            </a:pPr>
            <a:r>
              <a:t>#Subtraction (-)</a:t>
            </a:r>
          </a:p>
          <a:p>
            <a:pPr marL="0" indent="0">
              <a:lnSpc>
                <a:spcPct val="90000"/>
              </a:lnSpc>
              <a:spcBef>
                <a:spcPts val="0"/>
              </a:spcBef>
              <a:buSzTx/>
              <a:buNone/>
              <a:defRPr sz="1800">
                <a:solidFill>
                  <a:srgbClr val="002060"/>
                </a:solidFill>
                <a:latin typeface="Menlo"/>
                <a:ea typeface="Menlo"/>
                <a:cs typeface="Menlo"/>
                <a:sym typeface="Menlo"/>
              </a:defRPr>
            </a:pPr>
            <a:r>
              <a:t>a = 20</a:t>
            </a:r>
          </a:p>
          <a:p>
            <a:pPr marL="0" indent="0">
              <a:lnSpc>
                <a:spcPct val="90000"/>
              </a:lnSpc>
              <a:spcBef>
                <a:spcPts val="0"/>
              </a:spcBef>
              <a:buSzTx/>
              <a:buNone/>
              <a:defRPr sz="1800">
                <a:solidFill>
                  <a:srgbClr val="002060"/>
                </a:solidFill>
                <a:latin typeface="Menlo"/>
                <a:ea typeface="Menlo"/>
                <a:cs typeface="Menlo"/>
                <a:sym typeface="Menlo"/>
              </a:defRPr>
            </a:pPr>
            <a:r>
              <a:t>b = 10 </a:t>
            </a:r>
          </a:p>
          <a:p>
            <a:pPr marL="0" indent="0">
              <a:lnSpc>
                <a:spcPct val="90000"/>
              </a:lnSpc>
              <a:spcBef>
                <a:spcPts val="0"/>
              </a:spcBef>
              <a:buSzTx/>
              <a:buNone/>
              <a:defRPr sz="1800">
                <a:solidFill>
                  <a:srgbClr val="002060"/>
                </a:solidFill>
                <a:latin typeface="Menlo"/>
                <a:ea typeface="Menlo"/>
                <a:cs typeface="Menlo"/>
                <a:sym typeface="Menlo"/>
              </a:defRPr>
            </a:pPr>
            <a:r>
              <a:t>result = a - b</a:t>
            </a:r>
          </a:p>
          <a:p>
            <a:pPr marL="0" indent="0">
              <a:lnSpc>
                <a:spcPct val="90000"/>
              </a:lnSpc>
              <a:spcBef>
                <a:spcPts val="0"/>
              </a:spcBef>
              <a:buSzTx/>
              <a:buNone/>
              <a:defRPr sz="1800">
                <a:solidFill>
                  <a:srgbClr val="002060"/>
                </a:solidFill>
                <a:latin typeface="Menlo"/>
                <a:ea typeface="Menlo"/>
                <a:cs typeface="Menlo"/>
                <a:sym typeface="Menlo"/>
              </a:defRPr>
            </a:pPr>
            <a:r>
              <a:t>print(“Subtraction a - b = ",result)</a:t>
            </a:r>
          </a:p>
          <a:p>
            <a:pPr marL="0" indent="0">
              <a:lnSpc>
                <a:spcPct val="90000"/>
              </a:lnSpc>
              <a:spcBef>
                <a:spcPts val="0"/>
              </a:spcBef>
              <a:buSzTx/>
              <a:buNone/>
              <a:defRPr sz="1800">
                <a:solidFill>
                  <a:srgbClr val="002060"/>
                </a:solidFill>
              </a:defRPr>
            </a:pPr>
            <a:r>
              <a:t>Output:</a:t>
            </a:r>
          </a:p>
          <a:p>
            <a:pPr marL="0" indent="0">
              <a:lnSpc>
                <a:spcPct val="90000"/>
              </a:lnSpc>
              <a:spcBef>
                <a:spcPts val="0"/>
              </a:spcBef>
              <a:buSzTx/>
              <a:buNone/>
              <a:defRPr sz="1800">
                <a:solidFill>
                  <a:srgbClr val="002060"/>
                </a:solidFill>
                <a:latin typeface="Menlo"/>
                <a:ea typeface="Menlo"/>
                <a:cs typeface="Menlo"/>
                <a:sym typeface="Menlo"/>
              </a:defRPr>
            </a:pPr>
            <a:r>
              <a:t>Subtraction a - b =  10</a:t>
            </a:r>
          </a:p>
          <a:p>
            <a:pPr marL="0" indent="0">
              <a:lnSpc>
                <a:spcPct val="90000"/>
              </a:lnSpc>
              <a:spcBef>
                <a:spcPts val="0"/>
              </a:spcBef>
              <a:buSzTx/>
              <a:buNone/>
              <a:defRPr sz="1800">
                <a:solidFill>
                  <a:srgbClr val="002060"/>
                </a:solidFill>
              </a:defRPr>
            </a:pPr>
          </a:p>
          <a:p>
            <a:pPr marL="0" indent="0">
              <a:lnSpc>
                <a:spcPct val="90000"/>
              </a:lnSpc>
              <a:spcBef>
                <a:spcPts val="0"/>
              </a:spcBef>
              <a:buSzTx/>
              <a:buNone/>
              <a:defRPr b="1" sz="1800">
                <a:solidFill>
                  <a:srgbClr val="002060"/>
                </a:solidFill>
                <a:latin typeface="Menlo"/>
                <a:ea typeface="Menlo"/>
                <a:cs typeface="Menlo"/>
                <a:sym typeface="Menlo"/>
              </a:defRPr>
            </a:pPr>
            <a:r>
              <a:t>#Multiplication (*)</a:t>
            </a:r>
          </a:p>
          <a:p>
            <a:pPr marL="0" indent="0">
              <a:lnSpc>
                <a:spcPct val="90000"/>
              </a:lnSpc>
              <a:spcBef>
                <a:spcPts val="0"/>
              </a:spcBef>
              <a:buSzTx/>
              <a:buNone/>
              <a:defRPr sz="1800">
                <a:solidFill>
                  <a:srgbClr val="002060"/>
                </a:solidFill>
                <a:latin typeface="Menlo"/>
                <a:ea typeface="Menlo"/>
                <a:cs typeface="Menlo"/>
                <a:sym typeface="Menlo"/>
              </a:defRPr>
            </a:pPr>
            <a:r>
              <a:t>a = 10</a:t>
            </a:r>
          </a:p>
          <a:p>
            <a:pPr marL="0" indent="0">
              <a:lnSpc>
                <a:spcPct val="90000"/>
              </a:lnSpc>
              <a:spcBef>
                <a:spcPts val="0"/>
              </a:spcBef>
              <a:buSzTx/>
              <a:buNone/>
              <a:defRPr sz="1800">
                <a:solidFill>
                  <a:srgbClr val="002060"/>
                </a:solidFill>
                <a:latin typeface="Menlo"/>
                <a:ea typeface="Menlo"/>
                <a:cs typeface="Menlo"/>
                <a:sym typeface="Menlo"/>
              </a:defRPr>
            </a:pPr>
            <a:r>
              <a:t>b = 20 </a:t>
            </a:r>
          </a:p>
          <a:p>
            <a:pPr marL="0" indent="0">
              <a:lnSpc>
                <a:spcPct val="90000"/>
              </a:lnSpc>
              <a:spcBef>
                <a:spcPts val="0"/>
              </a:spcBef>
              <a:buSzTx/>
              <a:buNone/>
              <a:defRPr sz="1800">
                <a:solidFill>
                  <a:srgbClr val="002060"/>
                </a:solidFill>
                <a:latin typeface="Menlo"/>
                <a:ea typeface="Menlo"/>
                <a:cs typeface="Menlo"/>
                <a:sym typeface="Menlo"/>
              </a:defRPr>
            </a:pPr>
            <a:r>
              <a:t>result = a * b</a:t>
            </a:r>
          </a:p>
          <a:p>
            <a:pPr marL="0" indent="0">
              <a:lnSpc>
                <a:spcPct val="90000"/>
              </a:lnSpc>
              <a:spcBef>
                <a:spcPts val="0"/>
              </a:spcBef>
              <a:buSzTx/>
              <a:buNone/>
              <a:defRPr sz="1800">
                <a:solidFill>
                  <a:srgbClr val="002060"/>
                </a:solidFill>
                <a:latin typeface="Menlo"/>
                <a:ea typeface="Menlo"/>
                <a:cs typeface="Menlo"/>
                <a:sym typeface="Menlo"/>
              </a:defRPr>
            </a:pPr>
            <a:r>
              <a:t>print(“Multiplication a * b = ",result)</a:t>
            </a:r>
          </a:p>
          <a:p>
            <a:pPr marL="0" indent="0">
              <a:lnSpc>
                <a:spcPct val="90000"/>
              </a:lnSpc>
              <a:spcBef>
                <a:spcPts val="0"/>
              </a:spcBef>
              <a:buSzTx/>
              <a:buNone/>
              <a:defRPr sz="1800">
                <a:solidFill>
                  <a:srgbClr val="002060"/>
                </a:solidFill>
              </a:defRPr>
            </a:pPr>
            <a:r>
              <a:t>Output:</a:t>
            </a:r>
          </a:p>
          <a:p>
            <a:pPr marL="0" indent="0">
              <a:lnSpc>
                <a:spcPct val="90000"/>
              </a:lnSpc>
              <a:spcBef>
                <a:spcPts val="0"/>
              </a:spcBef>
              <a:buSzTx/>
              <a:buNone/>
              <a:defRPr sz="1800">
                <a:solidFill>
                  <a:srgbClr val="002060"/>
                </a:solidFill>
                <a:latin typeface="Menlo"/>
                <a:ea typeface="Menlo"/>
                <a:cs typeface="Menlo"/>
                <a:sym typeface="Menlo"/>
              </a:defRPr>
            </a:pPr>
            <a:r>
              <a:t>Multiplication a * b =  200</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ext Placeholder 1"/>
          <p:cNvSpPr txBox="1"/>
          <p:nvPr>
            <p:ph type="body" idx="1"/>
          </p:nvPr>
        </p:nvSpPr>
        <p:spPr>
          <a:prstGeom prst="rect">
            <a:avLst/>
          </a:prstGeom>
        </p:spPr>
        <p:txBody>
          <a:bodyPr anchor="t"/>
          <a:lstStyle/>
          <a:p>
            <a:pPr marL="0" indent="0">
              <a:lnSpc>
                <a:spcPct val="80000"/>
              </a:lnSpc>
              <a:spcBef>
                <a:spcPts val="0"/>
              </a:spcBef>
              <a:buSzTx/>
              <a:buNone/>
              <a:defRPr b="1" sz="1600">
                <a:solidFill>
                  <a:srgbClr val="002060"/>
                </a:solidFill>
                <a:latin typeface="Menlo"/>
                <a:ea typeface="Menlo"/>
                <a:cs typeface="Menlo"/>
                <a:sym typeface="Menlo"/>
              </a:defRPr>
            </a:pPr>
            <a:r>
              <a:t>#Division (+)</a:t>
            </a:r>
          </a:p>
          <a:p>
            <a:pPr marL="0" indent="0">
              <a:lnSpc>
                <a:spcPct val="80000"/>
              </a:lnSpc>
              <a:spcBef>
                <a:spcPts val="0"/>
              </a:spcBef>
              <a:buSzTx/>
              <a:buNone/>
              <a:defRPr sz="1600">
                <a:solidFill>
                  <a:srgbClr val="002060"/>
                </a:solidFill>
                <a:latin typeface="Menlo"/>
                <a:ea typeface="Menlo"/>
                <a:cs typeface="Menlo"/>
                <a:sym typeface="Menlo"/>
              </a:defRPr>
            </a:pPr>
            <a:r>
              <a:t>a = 8</a:t>
            </a:r>
          </a:p>
          <a:p>
            <a:pPr marL="0" indent="0">
              <a:lnSpc>
                <a:spcPct val="80000"/>
              </a:lnSpc>
              <a:spcBef>
                <a:spcPts val="0"/>
              </a:spcBef>
              <a:buSzTx/>
              <a:buNone/>
              <a:defRPr sz="1600">
                <a:solidFill>
                  <a:srgbClr val="002060"/>
                </a:solidFill>
                <a:latin typeface="Menlo"/>
                <a:ea typeface="Menlo"/>
                <a:cs typeface="Menlo"/>
                <a:sym typeface="Menlo"/>
              </a:defRPr>
            </a:pPr>
            <a:r>
              <a:t>b = 2 </a:t>
            </a:r>
          </a:p>
          <a:p>
            <a:pPr marL="0" indent="0">
              <a:lnSpc>
                <a:spcPct val="80000"/>
              </a:lnSpc>
              <a:spcBef>
                <a:spcPts val="0"/>
              </a:spcBef>
              <a:buSzTx/>
              <a:buNone/>
              <a:defRPr sz="1600">
                <a:solidFill>
                  <a:srgbClr val="002060"/>
                </a:solidFill>
                <a:latin typeface="Menlo"/>
                <a:ea typeface="Menlo"/>
                <a:cs typeface="Menlo"/>
                <a:sym typeface="Menlo"/>
              </a:defRPr>
            </a:pPr>
            <a:r>
              <a:t>result = a / b</a:t>
            </a:r>
          </a:p>
          <a:p>
            <a:pPr marL="0" indent="0">
              <a:lnSpc>
                <a:spcPct val="80000"/>
              </a:lnSpc>
              <a:spcBef>
                <a:spcPts val="0"/>
              </a:spcBef>
              <a:buSzTx/>
              <a:buNone/>
              <a:defRPr sz="1600">
                <a:solidFill>
                  <a:srgbClr val="002060"/>
                </a:solidFill>
                <a:latin typeface="Menlo"/>
                <a:ea typeface="Menlo"/>
                <a:cs typeface="Menlo"/>
                <a:sym typeface="Menlo"/>
              </a:defRPr>
            </a:pPr>
            <a:r>
              <a:t>print(“Division a / b = ",result)</a:t>
            </a:r>
          </a:p>
          <a:p>
            <a:pPr marL="0" indent="0">
              <a:lnSpc>
                <a:spcPct val="80000"/>
              </a:lnSpc>
              <a:spcBef>
                <a:spcPts val="0"/>
              </a:spcBef>
              <a:buSzTx/>
              <a:buNone/>
              <a:defRPr sz="1600">
                <a:solidFill>
                  <a:srgbClr val="002060"/>
                </a:solidFill>
              </a:defRPr>
            </a:pPr>
            <a:r>
              <a:t>Output:</a:t>
            </a:r>
          </a:p>
          <a:p>
            <a:pPr marL="0" indent="0">
              <a:lnSpc>
                <a:spcPct val="80000"/>
              </a:lnSpc>
              <a:spcBef>
                <a:spcPts val="0"/>
              </a:spcBef>
              <a:buSzTx/>
              <a:buNone/>
              <a:defRPr sz="1600">
                <a:solidFill>
                  <a:srgbClr val="002060"/>
                </a:solidFill>
                <a:latin typeface="Menlo"/>
                <a:ea typeface="Menlo"/>
                <a:cs typeface="Menlo"/>
                <a:sym typeface="Menlo"/>
              </a:defRPr>
            </a:pPr>
            <a:r>
              <a:t>Division a / b =  4</a:t>
            </a:r>
          </a:p>
          <a:p>
            <a:pPr marL="0" indent="0">
              <a:lnSpc>
                <a:spcPct val="80000"/>
              </a:lnSpc>
              <a:spcBef>
                <a:spcPts val="0"/>
              </a:spcBef>
              <a:buSzTx/>
              <a:buNone/>
              <a:defRPr sz="2400">
                <a:solidFill>
                  <a:srgbClr val="002060"/>
                </a:solidFill>
              </a:defRPr>
            </a:pPr>
          </a:p>
          <a:p>
            <a:pPr marL="0" indent="0">
              <a:lnSpc>
                <a:spcPct val="80000"/>
              </a:lnSpc>
              <a:spcBef>
                <a:spcPts val="0"/>
              </a:spcBef>
              <a:buSzTx/>
              <a:buNone/>
              <a:defRPr sz="2500">
                <a:solidFill>
                  <a:srgbClr val="002060"/>
                </a:solidFill>
                <a:latin typeface="Arial"/>
                <a:ea typeface="Arial"/>
                <a:cs typeface="Arial"/>
                <a:sym typeface="Arial"/>
              </a:defRPr>
            </a:pPr>
            <a:r>
              <a:t>Modulus:</a:t>
            </a:r>
            <a:r>
              <a:rPr>
                <a:solidFill>
                  <a:srgbClr val="000000"/>
                </a:solidFill>
              </a:rPr>
              <a:t> Divides left hand operand by right hand operand and returns remainder</a:t>
            </a:r>
            <a:endParaRPr sz="2800"/>
          </a:p>
          <a:p>
            <a:pPr marL="0" indent="0">
              <a:lnSpc>
                <a:spcPct val="80000"/>
              </a:lnSpc>
              <a:spcBef>
                <a:spcPts val="0"/>
              </a:spcBef>
              <a:buSzTx/>
              <a:buNone/>
              <a:defRPr sz="2400">
                <a:solidFill>
                  <a:srgbClr val="002060"/>
                </a:solidFill>
              </a:defRPr>
            </a:pPr>
          </a:p>
          <a:p>
            <a:pPr marL="0" indent="0">
              <a:lnSpc>
                <a:spcPct val="80000"/>
              </a:lnSpc>
              <a:spcBef>
                <a:spcPts val="0"/>
              </a:spcBef>
              <a:buSzTx/>
              <a:buNone/>
              <a:defRPr b="1" sz="1600">
                <a:solidFill>
                  <a:srgbClr val="002060"/>
                </a:solidFill>
                <a:latin typeface="Menlo"/>
                <a:ea typeface="Menlo"/>
                <a:cs typeface="Menlo"/>
                <a:sym typeface="Menlo"/>
              </a:defRPr>
            </a:pPr>
            <a:r>
              <a:t>#Modulus ( %)</a:t>
            </a:r>
          </a:p>
          <a:p>
            <a:pPr marL="0" indent="0">
              <a:lnSpc>
                <a:spcPct val="80000"/>
              </a:lnSpc>
              <a:spcBef>
                <a:spcPts val="0"/>
              </a:spcBef>
              <a:buSzTx/>
              <a:buNone/>
              <a:defRPr sz="1600">
                <a:solidFill>
                  <a:srgbClr val="002060"/>
                </a:solidFill>
                <a:latin typeface="Menlo"/>
                <a:ea typeface="Menlo"/>
                <a:cs typeface="Menlo"/>
                <a:sym typeface="Menlo"/>
              </a:defRPr>
            </a:pPr>
            <a:r>
              <a:t>a = 9</a:t>
            </a:r>
          </a:p>
          <a:p>
            <a:pPr marL="0" indent="0">
              <a:lnSpc>
                <a:spcPct val="80000"/>
              </a:lnSpc>
              <a:spcBef>
                <a:spcPts val="0"/>
              </a:spcBef>
              <a:buSzTx/>
              <a:buNone/>
              <a:defRPr sz="1600">
                <a:solidFill>
                  <a:srgbClr val="002060"/>
                </a:solidFill>
                <a:latin typeface="Menlo"/>
                <a:ea typeface="Menlo"/>
                <a:cs typeface="Menlo"/>
                <a:sym typeface="Menlo"/>
              </a:defRPr>
            </a:pPr>
            <a:r>
              <a:t>b = 2</a:t>
            </a:r>
          </a:p>
          <a:p>
            <a:pPr marL="0" indent="0">
              <a:lnSpc>
                <a:spcPct val="80000"/>
              </a:lnSpc>
              <a:spcBef>
                <a:spcPts val="0"/>
              </a:spcBef>
              <a:buSzTx/>
              <a:buNone/>
              <a:defRPr sz="1600">
                <a:solidFill>
                  <a:srgbClr val="002060"/>
                </a:solidFill>
                <a:latin typeface="Menlo"/>
                <a:ea typeface="Menlo"/>
                <a:cs typeface="Menlo"/>
                <a:sym typeface="Menlo"/>
              </a:defRPr>
            </a:pPr>
            <a:r>
              <a:t>result = a % b</a:t>
            </a:r>
          </a:p>
          <a:p>
            <a:pPr marL="0" indent="0">
              <a:lnSpc>
                <a:spcPct val="80000"/>
              </a:lnSpc>
              <a:spcBef>
                <a:spcPts val="0"/>
              </a:spcBef>
              <a:buSzTx/>
              <a:buNone/>
              <a:defRPr sz="1600">
                <a:solidFill>
                  <a:srgbClr val="002060"/>
                </a:solidFill>
                <a:latin typeface="Menlo"/>
                <a:ea typeface="Menlo"/>
                <a:cs typeface="Menlo"/>
                <a:sym typeface="Menlo"/>
              </a:defRPr>
            </a:pPr>
            <a:r>
              <a:t>print(“Modulus a % b = ",result)</a:t>
            </a:r>
          </a:p>
          <a:p>
            <a:pPr marL="0" indent="0">
              <a:lnSpc>
                <a:spcPct val="80000"/>
              </a:lnSpc>
              <a:spcBef>
                <a:spcPts val="0"/>
              </a:spcBef>
              <a:buSzTx/>
              <a:buNone/>
              <a:defRPr sz="1600">
                <a:solidFill>
                  <a:srgbClr val="002060"/>
                </a:solidFill>
              </a:defRPr>
            </a:pPr>
            <a:r>
              <a:t>Output:</a:t>
            </a:r>
          </a:p>
          <a:p>
            <a:pPr marL="0" indent="0">
              <a:lnSpc>
                <a:spcPct val="80000"/>
              </a:lnSpc>
              <a:spcBef>
                <a:spcPts val="0"/>
              </a:spcBef>
              <a:buSzTx/>
              <a:buNone/>
              <a:defRPr sz="1600">
                <a:solidFill>
                  <a:srgbClr val="002060"/>
                </a:solidFill>
                <a:latin typeface="Menlo"/>
                <a:ea typeface="Menlo"/>
                <a:cs typeface="Menlo"/>
                <a:sym typeface="Menlo"/>
              </a:defRPr>
            </a:pPr>
            <a:r>
              <a:t>Modulus a % b =  1</a:t>
            </a:r>
          </a:p>
          <a:p>
            <a:pPr marL="0" indent="0">
              <a:lnSpc>
                <a:spcPct val="80000"/>
              </a:lnSpc>
              <a:spcBef>
                <a:spcPts val="0"/>
              </a:spcBef>
              <a:buSzTx/>
              <a:buNone/>
              <a:defRPr sz="2900">
                <a:solidFill>
                  <a:srgbClr val="002060"/>
                </a:solidFill>
                <a:latin typeface="Menlo"/>
                <a:ea typeface="Menlo"/>
                <a:cs typeface="Menlo"/>
                <a:sym typeface="Menlo"/>
              </a:defRPr>
            </a:pPr>
          </a:p>
          <a:p>
            <a:pPr marL="0" indent="0" defTabSz="914400">
              <a:spcBef>
                <a:spcPts val="0"/>
              </a:spcBef>
              <a:buSzTx/>
              <a:buNone/>
              <a:defRPr b="1" sz="1800">
                <a:latin typeface="Verdana"/>
                <a:ea typeface="Verdana"/>
                <a:cs typeface="Verdana"/>
                <a:sym typeface="Verdana"/>
              </a:defRPr>
            </a:pPr>
            <a:r>
              <a:t>Floor Division -</a:t>
            </a:r>
            <a:r>
              <a:rPr b="0"/>
              <a:t> The division of operands where the result is the quotient in which the digits after the decimal point are removed.</a:t>
            </a:r>
          </a:p>
          <a:p>
            <a:pPr marL="0" indent="0">
              <a:lnSpc>
                <a:spcPct val="80000"/>
              </a:lnSpc>
              <a:spcBef>
                <a:spcPts val="0"/>
              </a:spcBef>
              <a:buSzTx/>
              <a:buNone/>
              <a:defRPr sz="2400">
                <a:solidFill>
                  <a:srgbClr val="002060"/>
                </a:solidFill>
              </a:defRPr>
            </a:pPr>
          </a:p>
          <a:p>
            <a:pPr marL="0" indent="0">
              <a:lnSpc>
                <a:spcPct val="80000"/>
              </a:lnSpc>
              <a:spcBef>
                <a:spcPts val="0"/>
              </a:spcBef>
              <a:buSzTx/>
              <a:buNone/>
              <a:defRPr b="1" sz="1700">
                <a:solidFill>
                  <a:srgbClr val="002060"/>
                </a:solidFill>
                <a:latin typeface="Menlo"/>
                <a:ea typeface="Menlo"/>
                <a:cs typeface="Menlo"/>
                <a:sym typeface="Menlo"/>
              </a:defRPr>
            </a:pPr>
            <a:r>
              <a:t>#Floor Division (*)</a:t>
            </a:r>
          </a:p>
          <a:p>
            <a:pPr marL="0" indent="0">
              <a:lnSpc>
                <a:spcPct val="80000"/>
              </a:lnSpc>
              <a:spcBef>
                <a:spcPts val="0"/>
              </a:spcBef>
              <a:buSzTx/>
              <a:buNone/>
              <a:defRPr sz="1700">
                <a:solidFill>
                  <a:srgbClr val="002060"/>
                </a:solidFill>
                <a:latin typeface="Menlo"/>
                <a:ea typeface="Menlo"/>
                <a:cs typeface="Menlo"/>
                <a:sym typeface="Menlo"/>
              </a:defRPr>
            </a:pPr>
            <a:r>
              <a:t>a = 9</a:t>
            </a:r>
          </a:p>
          <a:p>
            <a:pPr marL="0" indent="0">
              <a:lnSpc>
                <a:spcPct val="80000"/>
              </a:lnSpc>
              <a:spcBef>
                <a:spcPts val="0"/>
              </a:spcBef>
              <a:buSzTx/>
              <a:buNone/>
              <a:defRPr sz="1700">
                <a:solidFill>
                  <a:srgbClr val="002060"/>
                </a:solidFill>
                <a:latin typeface="Menlo"/>
                <a:ea typeface="Menlo"/>
                <a:cs typeface="Menlo"/>
                <a:sym typeface="Menlo"/>
              </a:defRPr>
            </a:pPr>
            <a:r>
              <a:t>b = 2 </a:t>
            </a:r>
          </a:p>
          <a:p>
            <a:pPr marL="0" indent="0">
              <a:lnSpc>
                <a:spcPct val="80000"/>
              </a:lnSpc>
              <a:spcBef>
                <a:spcPts val="0"/>
              </a:spcBef>
              <a:buSzTx/>
              <a:buNone/>
              <a:defRPr sz="1700">
                <a:solidFill>
                  <a:srgbClr val="002060"/>
                </a:solidFill>
                <a:latin typeface="Menlo"/>
                <a:ea typeface="Menlo"/>
                <a:cs typeface="Menlo"/>
                <a:sym typeface="Menlo"/>
              </a:defRPr>
            </a:pPr>
            <a:r>
              <a:t>result = a // b</a:t>
            </a:r>
          </a:p>
          <a:p>
            <a:pPr marL="0" indent="0">
              <a:lnSpc>
                <a:spcPct val="80000"/>
              </a:lnSpc>
              <a:spcBef>
                <a:spcPts val="0"/>
              </a:spcBef>
              <a:buSzTx/>
              <a:buNone/>
              <a:defRPr sz="1700">
                <a:solidFill>
                  <a:srgbClr val="002060"/>
                </a:solidFill>
                <a:latin typeface="Menlo"/>
                <a:ea typeface="Menlo"/>
                <a:cs typeface="Menlo"/>
                <a:sym typeface="Menlo"/>
              </a:defRPr>
            </a:pPr>
            <a:r>
              <a:t>print(“Floor Division a // b = ",result)</a:t>
            </a:r>
          </a:p>
          <a:p>
            <a:pPr marL="0" indent="0">
              <a:lnSpc>
                <a:spcPct val="80000"/>
              </a:lnSpc>
              <a:spcBef>
                <a:spcPts val="0"/>
              </a:spcBef>
              <a:buSzTx/>
              <a:buNone/>
              <a:defRPr sz="1700">
                <a:solidFill>
                  <a:srgbClr val="002060"/>
                </a:solidFill>
              </a:defRPr>
            </a:pPr>
            <a:r>
              <a:t>Output:</a:t>
            </a:r>
          </a:p>
          <a:p>
            <a:pPr marL="0" indent="0">
              <a:lnSpc>
                <a:spcPct val="80000"/>
              </a:lnSpc>
              <a:spcBef>
                <a:spcPts val="0"/>
              </a:spcBef>
              <a:buSzTx/>
              <a:buNone/>
              <a:defRPr sz="1700">
                <a:solidFill>
                  <a:srgbClr val="002060"/>
                </a:solidFill>
                <a:latin typeface="Menlo"/>
                <a:ea typeface="Menlo"/>
                <a:cs typeface="Menlo"/>
                <a:sym typeface="Menlo"/>
              </a:defRPr>
            </a:pPr>
            <a:r>
              <a:t>Floor Division a // b =  4</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ext Placeholder 1"/>
          <p:cNvSpPr txBox="1"/>
          <p:nvPr>
            <p:ph type="body" idx="1"/>
          </p:nvPr>
        </p:nvSpPr>
        <p:spPr>
          <a:prstGeom prst="rect">
            <a:avLst/>
          </a:prstGeom>
        </p:spPr>
        <p:txBody>
          <a:bodyPr anchor="t"/>
          <a:lstStyle>
            <a:lvl1pPr marL="0" indent="0" defTabSz="914400">
              <a:spcBef>
                <a:spcPts val="0"/>
              </a:spcBef>
              <a:buSzTx/>
              <a:buNone/>
              <a:defRPr b="1" sz="3600">
                <a:solidFill>
                  <a:srgbClr val="666699"/>
                </a:solidFill>
                <a:latin typeface="Lucida Sans Unicode"/>
                <a:ea typeface="Lucida Sans Unicode"/>
                <a:cs typeface="Lucida Sans Unicode"/>
                <a:sym typeface="Lucida Sans Unicode"/>
              </a:defRPr>
            </a:lvl1pPr>
          </a:lstStyle>
          <a:p>
            <a:pPr/>
            <a:r>
              <a:t>Python Comparison Operators:</a:t>
            </a:r>
          </a:p>
        </p:txBody>
      </p:sp>
      <p:graphicFrame>
        <p:nvGraphicFramePr>
          <p:cNvPr id="151" name="Table"/>
          <p:cNvGraphicFramePr/>
          <p:nvPr/>
        </p:nvGraphicFramePr>
        <p:xfrm>
          <a:off x="2133600" y="2501900"/>
          <a:ext cx="9218612" cy="57500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47707"/>
                <a:gridCol w="5600092"/>
                <a:gridCol w="2670813"/>
              </a:tblGrid>
              <a:tr h="591434">
                <a:tc>
                  <a:txBody>
                    <a:bodyPr/>
                    <a:lstStyle/>
                    <a:p>
                      <a:pPr defTabSz="914400">
                        <a:defRPr sz="1800"/>
                      </a:pPr>
                      <a:r>
                        <a:rPr b="1" sz="14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591434">
                <a:tc>
                  <a:txBody>
                    <a:bodyPr/>
                    <a:lstStyle/>
                    <a:p>
                      <a:pPr algn="l" defTabSz="914400">
                        <a:defRPr sz="1800"/>
                      </a:pPr>
                      <a:r>
                        <a:rPr sz="1400">
                          <a:latin typeface="Verdana"/>
                          <a:ea typeface="Verdana"/>
                          <a:cs typeface="Verdana"/>
                          <a:sym typeface="Verdana"/>
                        </a:rPr>
                        <a:t>==</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400">
                          <a:latin typeface="Verdana"/>
                          <a:ea typeface="Verdana"/>
                          <a:cs typeface="Verdana"/>
                          <a:sym typeface="Verdana"/>
                        </a:rPr>
                        <a:t>Checks if the value of two operands are equal or not, if yes then condition becomes true.</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400">
                          <a:latin typeface="Verdana"/>
                          <a:ea typeface="Verdana"/>
                          <a:cs typeface="Verdana"/>
                          <a:sym typeface="Verdana"/>
                        </a:rPr>
                        <a:t>(a == b) is not true.</a:t>
                      </a:r>
                    </a:p>
                  </a:txBody>
                  <a:tcPr marL="0" marR="0" marT="0" marB="0" anchor="t" anchorCtr="0" horzOverflow="overflow">
                    <a:lnT w="38100">
                      <a:solidFill>
                        <a:srgbClr val="FFFFFF"/>
                      </a:solidFill>
                    </a:lnT>
                    <a:solidFill>
                      <a:srgbClr val="E7F3F4"/>
                    </a:solidFill>
                  </a:tcPr>
                </a:tc>
              </a:tr>
              <a:tr h="575005">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Checks if the value of two operands are equal or not, if values are not equal then condition becomes true.</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(a != b) is true.</a:t>
                      </a:r>
                    </a:p>
                  </a:txBody>
                  <a:tcPr marL="0" marR="0" marT="0" marB="0" anchor="t" anchorCtr="0" horzOverflow="overflow">
                    <a:solidFill>
                      <a:srgbClr val="F3F9FA"/>
                    </a:solidFill>
                  </a:tcPr>
                </a:tc>
              </a:tr>
              <a:tr h="575005">
                <a:tc>
                  <a:txBody>
                    <a:bodyPr/>
                    <a:lstStyle/>
                    <a:p>
                      <a:pPr algn="l" defTabSz="914400">
                        <a:defRPr sz="1800"/>
                      </a:pPr>
                      <a:r>
                        <a:rPr sz="1400">
                          <a:latin typeface="Verdana"/>
                          <a:ea typeface="Verdana"/>
                          <a:cs typeface="Verdana"/>
                          <a:sym typeface="Verdana"/>
                        </a:rPr>
                        <a:t>&lt;&gt;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Checks if the value of two operands are equal or not, if values are not equal then condition becomes true.</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(a &lt;&gt; b) is true. This is similar to != operator.</a:t>
                      </a:r>
                    </a:p>
                  </a:txBody>
                  <a:tcPr marL="0" marR="0" marT="0" marB="0" anchor="t" anchorCtr="0" horzOverflow="overflow">
                    <a:solidFill>
                      <a:srgbClr val="E7F3F4"/>
                    </a:solidFill>
                  </a:tcPr>
                </a:tc>
              </a:tr>
              <a:tr h="854293">
                <a:tc>
                  <a:txBody>
                    <a:bodyPr/>
                    <a:lstStyle/>
                    <a:p>
                      <a:pPr algn="l" defTabSz="914400">
                        <a:defRPr sz="1800"/>
                      </a:pPr>
                      <a:r>
                        <a:rPr sz="1400">
                          <a:latin typeface="Verdana"/>
                          <a:ea typeface="Verdana"/>
                          <a:cs typeface="Verdana"/>
                          <a:sym typeface="Verdana"/>
                        </a:rPr>
                        <a:t>&gt;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Checks if the value of left operand is greater than the value of right operand, if yes then condition becomes true.</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(a &gt; b) is not true.</a:t>
                      </a:r>
                    </a:p>
                  </a:txBody>
                  <a:tcPr marL="0" marR="0" marT="0" marB="0" anchor="t" anchorCtr="0" horzOverflow="overflow">
                    <a:solidFill>
                      <a:srgbClr val="F3F9FA"/>
                    </a:solidFill>
                  </a:tcPr>
                </a:tc>
              </a:tr>
              <a:tr h="854293">
                <a:tc>
                  <a:txBody>
                    <a:bodyPr/>
                    <a:lstStyle/>
                    <a:p>
                      <a:pPr algn="l" defTabSz="914400">
                        <a:defRPr sz="1800"/>
                      </a:pPr>
                      <a:r>
                        <a:rPr sz="1400">
                          <a:latin typeface="Verdana"/>
                          <a:ea typeface="Verdana"/>
                          <a:cs typeface="Verdana"/>
                          <a:sym typeface="Verdana"/>
                        </a:rPr>
                        <a:t>&lt;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Checks if the value of left operand is less than the value of right operand, if yes then condition becomes true.</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(a &lt; b) is true.</a:t>
                      </a:r>
                    </a:p>
                  </a:txBody>
                  <a:tcPr marL="0" marR="0" marT="0" marB="0" anchor="t" anchorCtr="0" horzOverflow="overflow">
                    <a:solidFill>
                      <a:srgbClr val="E7F3F4"/>
                    </a:solidFill>
                  </a:tcPr>
                </a:tc>
              </a:tr>
              <a:tr h="854293">
                <a:tc>
                  <a:txBody>
                    <a:bodyPr/>
                    <a:lstStyle/>
                    <a:p>
                      <a:pPr algn="l" defTabSz="914400">
                        <a:defRPr sz="1800"/>
                      </a:pPr>
                      <a:r>
                        <a:rPr sz="1400">
                          <a:latin typeface="Verdana"/>
                          <a:ea typeface="Verdana"/>
                          <a:cs typeface="Verdana"/>
                          <a:sym typeface="Verdana"/>
                        </a:rPr>
                        <a:t>&gt;=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Checks if the value of left operand is greater than or equal to the value of right operand, if yes then condition becomes true.</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(a &gt;= b) is not true.</a:t>
                      </a:r>
                    </a:p>
                  </a:txBody>
                  <a:tcPr marL="0" marR="0" marT="0" marB="0" anchor="t" anchorCtr="0" horzOverflow="overflow">
                    <a:solidFill>
                      <a:srgbClr val="F3F9FA"/>
                    </a:solidFill>
                  </a:tcPr>
                </a:tc>
              </a:tr>
              <a:tr h="854293">
                <a:tc>
                  <a:txBody>
                    <a:bodyPr/>
                    <a:lstStyle/>
                    <a:p>
                      <a:pPr algn="l" defTabSz="914400">
                        <a:defRPr sz="1800"/>
                      </a:pPr>
                      <a:r>
                        <a:rPr sz="1400">
                          <a:latin typeface="Verdana"/>
                          <a:ea typeface="Verdana"/>
                          <a:cs typeface="Verdana"/>
                          <a:sym typeface="Verdana"/>
                        </a:rPr>
                        <a:t>&lt;=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Checks if the value of left operand is less than or equal to the value of right operand, if yes then condition becomes true.</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(a &lt;= b) is true.</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ext Placeholder 1"/>
          <p:cNvSpPr txBox="1"/>
          <p:nvPr>
            <p:ph type="body" idx="1"/>
          </p:nvPr>
        </p:nvSpPr>
        <p:spPr>
          <a:prstGeom prst="rect">
            <a:avLst/>
          </a:prstGeom>
        </p:spPr>
        <p:txBody>
          <a:bodyPr anchor="t"/>
          <a:lstStyle/>
          <a:p>
            <a:pPr marL="0" indent="0" defTabSz="479044">
              <a:lnSpc>
                <a:spcPct val="80000"/>
              </a:lnSpc>
              <a:spcBef>
                <a:spcPts val="0"/>
              </a:spcBef>
              <a:buSzTx/>
              <a:buNone/>
              <a:defRPr b="1" sz="1300">
                <a:solidFill>
                  <a:srgbClr val="002060"/>
                </a:solidFill>
                <a:latin typeface="Menlo"/>
                <a:ea typeface="Menlo"/>
                <a:cs typeface="Menlo"/>
                <a:sym typeface="Menlo"/>
              </a:defRPr>
            </a:pPr>
            <a:r>
              <a:t>Examples:</a:t>
            </a:r>
          </a:p>
          <a:p>
            <a:pPr marL="0" indent="0" defTabSz="479044">
              <a:lnSpc>
                <a:spcPct val="80000"/>
              </a:lnSpc>
              <a:spcBef>
                <a:spcPts val="0"/>
              </a:spcBef>
              <a:buSzTx/>
              <a:buNone/>
              <a:defRPr b="1" sz="1100">
                <a:solidFill>
                  <a:srgbClr val="002060"/>
                </a:solidFill>
                <a:latin typeface="Menlo"/>
                <a:ea typeface="Menlo"/>
                <a:cs typeface="Menlo"/>
                <a:sym typeface="Menlo"/>
              </a:defRPr>
            </a:pPr>
            <a:r>
              <a:t># Equal to (==)</a:t>
            </a:r>
          </a:p>
          <a:p>
            <a:pPr marL="0" indent="0" defTabSz="479044">
              <a:lnSpc>
                <a:spcPct val="80000"/>
              </a:lnSpc>
              <a:spcBef>
                <a:spcPts val="0"/>
              </a:spcBef>
              <a:buSzTx/>
              <a:buNone/>
              <a:defRPr b="1" sz="1100">
                <a:solidFill>
                  <a:srgbClr val="002060"/>
                </a:solidFill>
                <a:latin typeface="Menlo"/>
                <a:ea typeface="Menlo"/>
                <a:cs typeface="Menlo"/>
                <a:sym typeface="Menlo"/>
              </a:defRPr>
            </a:pPr>
            <a:r>
              <a:t>i = 2</a:t>
            </a:r>
          </a:p>
          <a:p>
            <a:pPr marL="0" indent="0" defTabSz="479044">
              <a:lnSpc>
                <a:spcPct val="80000"/>
              </a:lnSpc>
              <a:spcBef>
                <a:spcPts val="0"/>
              </a:spcBef>
              <a:buSzTx/>
              <a:buNone/>
              <a:defRPr b="1" sz="1100">
                <a:solidFill>
                  <a:srgbClr val="002060"/>
                </a:solidFill>
                <a:latin typeface="Menlo"/>
                <a:ea typeface="Menlo"/>
                <a:cs typeface="Menlo"/>
                <a:sym typeface="Menlo"/>
              </a:defRPr>
            </a:pPr>
            <a:r>
              <a:t>j = 3</a:t>
            </a:r>
          </a:p>
          <a:p>
            <a:pPr marL="0" indent="0" defTabSz="479044">
              <a:lnSpc>
                <a:spcPct val="80000"/>
              </a:lnSpc>
              <a:spcBef>
                <a:spcPts val="0"/>
              </a:spcBef>
              <a:buSzTx/>
              <a:buNone/>
              <a:defRPr b="1" sz="1100">
                <a:solidFill>
                  <a:srgbClr val="002060"/>
                </a:solidFill>
                <a:latin typeface="Menlo"/>
                <a:ea typeface="Menlo"/>
                <a:cs typeface="Menlo"/>
                <a:sym typeface="Menlo"/>
              </a:defRPr>
            </a:pPr>
            <a:r>
              <a:t>k = i == j</a:t>
            </a:r>
          </a:p>
          <a:p>
            <a:pPr marL="0" indent="0" defTabSz="479044">
              <a:lnSpc>
                <a:spcPct val="80000"/>
              </a:lnSpc>
              <a:spcBef>
                <a:spcPts val="0"/>
              </a:spcBef>
              <a:buSzTx/>
              <a:buNone/>
              <a:defRPr b="1" sz="11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100">
                <a:solidFill>
                  <a:srgbClr val="002060"/>
                </a:solidFill>
                <a:latin typeface="Menlo"/>
                <a:ea typeface="Menlo"/>
                <a:cs typeface="Menlo"/>
                <a:sym typeface="Menlo"/>
              </a:defRPr>
            </a:pPr>
            <a:r>
              <a:t>O/P -</a:t>
            </a:r>
          </a:p>
          <a:p>
            <a:pPr marL="0" indent="0" defTabSz="479044">
              <a:lnSpc>
                <a:spcPct val="80000"/>
              </a:lnSpc>
              <a:spcBef>
                <a:spcPts val="0"/>
              </a:spcBef>
              <a:buSzTx/>
              <a:buNone/>
              <a:defRPr b="1" sz="1100">
                <a:solidFill>
                  <a:srgbClr val="002060"/>
                </a:solidFill>
                <a:latin typeface="Menlo"/>
                <a:ea typeface="Menlo"/>
                <a:cs typeface="Menlo"/>
                <a:sym typeface="Menlo"/>
              </a:defRPr>
            </a:pPr>
            <a:r>
              <a:t>False</a:t>
            </a:r>
          </a:p>
          <a:p>
            <a:pPr marL="0" indent="0" defTabSz="479044">
              <a:lnSpc>
                <a:spcPct val="80000"/>
              </a:lnSpc>
              <a:spcBef>
                <a:spcPts val="0"/>
              </a:spcBef>
              <a:buSzTx/>
              <a:buNone/>
              <a:defRPr b="1" sz="1300">
                <a:solidFill>
                  <a:srgbClr val="002060"/>
                </a:solidFill>
                <a:latin typeface="Menlo"/>
                <a:ea typeface="Menlo"/>
                <a:cs typeface="Menlo"/>
                <a:sym typeface="Menlo"/>
              </a:defRPr>
            </a:pPr>
          </a:p>
          <a:p>
            <a:pPr marL="0" indent="0" defTabSz="479044">
              <a:lnSpc>
                <a:spcPct val="80000"/>
              </a:lnSpc>
              <a:spcBef>
                <a:spcPts val="0"/>
              </a:spcBef>
              <a:buSzTx/>
              <a:buNone/>
              <a:defRPr b="1" sz="1200">
                <a:solidFill>
                  <a:srgbClr val="002060"/>
                </a:solidFill>
                <a:latin typeface="Menlo"/>
                <a:ea typeface="Menlo"/>
                <a:cs typeface="Menlo"/>
                <a:sym typeface="Menlo"/>
              </a:defRPr>
            </a:pPr>
            <a:r>
              <a:t>#Not Equal to ( !=)</a:t>
            </a:r>
          </a:p>
          <a:p>
            <a:pPr marL="0" indent="0" defTabSz="479044">
              <a:lnSpc>
                <a:spcPct val="80000"/>
              </a:lnSpc>
              <a:spcBef>
                <a:spcPts val="0"/>
              </a:spcBef>
              <a:buSzTx/>
              <a:buNone/>
              <a:defRPr b="1" sz="1200">
                <a:solidFill>
                  <a:srgbClr val="002060"/>
                </a:solidFill>
                <a:latin typeface="Menlo"/>
                <a:ea typeface="Menlo"/>
                <a:cs typeface="Menlo"/>
                <a:sym typeface="Menlo"/>
              </a:defRPr>
            </a:pPr>
            <a:r>
              <a:t>i = 2</a:t>
            </a:r>
          </a:p>
          <a:p>
            <a:pPr marL="0" indent="0" defTabSz="479044">
              <a:lnSpc>
                <a:spcPct val="80000"/>
              </a:lnSpc>
              <a:spcBef>
                <a:spcPts val="0"/>
              </a:spcBef>
              <a:buSzTx/>
              <a:buNone/>
              <a:defRPr b="1" sz="1200">
                <a:solidFill>
                  <a:srgbClr val="002060"/>
                </a:solidFill>
                <a:latin typeface="Menlo"/>
                <a:ea typeface="Menlo"/>
                <a:cs typeface="Menlo"/>
                <a:sym typeface="Menlo"/>
              </a:defRPr>
            </a:pPr>
            <a:r>
              <a:t>j = 3</a:t>
            </a:r>
          </a:p>
          <a:p>
            <a:pPr marL="0" indent="0" defTabSz="479044">
              <a:lnSpc>
                <a:spcPct val="80000"/>
              </a:lnSpc>
              <a:spcBef>
                <a:spcPts val="0"/>
              </a:spcBef>
              <a:buSzTx/>
              <a:buNone/>
              <a:defRPr b="1" sz="1200">
                <a:solidFill>
                  <a:srgbClr val="002060"/>
                </a:solidFill>
                <a:latin typeface="Menlo"/>
                <a:ea typeface="Menlo"/>
                <a:cs typeface="Menlo"/>
                <a:sym typeface="Menlo"/>
              </a:defRPr>
            </a:pPr>
            <a:r>
              <a:t>k = i != j</a:t>
            </a:r>
          </a:p>
          <a:p>
            <a:pPr marL="0" indent="0" defTabSz="479044">
              <a:lnSpc>
                <a:spcPct val="80000"/>
              </a:lnSpc>
              <a:spcBef>
                <a:spcPts val="0"/>
              </a:spcBef>
              <a:buSzTx/>
              <a:buNone/>
              <a:defRPr b="1" sz="12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200">
                <a:solidFill>
                  <a:srgbClr val="002060"/>
                </a:solidFill>
                <a:latin typeface="Menlo"/>
                <a:ea typeface="Menlo"/>
                <a:cs typeface="Menlo"/>
                <a:sym typeface="Menlo"/>
              </a:defRPr>
            </a:pPr>
            <a:r>
              <a:t>O/P-</a:t>
            </a:r>
          </a:p>
          <a:p>
            <a:pPr marL="0" indent="0" defTabSz="479044">
              <a:lnSpc>
                <a:spcPct val="80000"/>
              </a:lnSpc>
              <a:spcBef>
                <a:spcPts val="0"/>
              </a:spcBef>
              <a:buSzTx/>
              <a:buNone/>
              <a:defRPr b="1" sz="1200">
                <a:solidFill>
                  <a:srgbClr val="002060"/>
                </a:solidFill>
                <a:latin typeface="Menlo"/>
                <a:ea typeface="Menlo"/>
                <a:cs typeface="Menlo"/>
                <a:sym typeface="Menlo"/>
              </a:defRPr>
            </a:pPr>
            <a:r>
              <a:t>True</a:t>
            </a:r>
          </a:p>
          <a:p>
            <a:pPr marL="0" indent="0" defTabSz="479044">
              <a:lnSpc>
                <a:spcPct val="80000"/>
              </a:lnSpc>
              <a:spcBef>
                <a:spcPts val="0"/>
              </a:spcBef>
              <a:buSzTx/>
              <a:buNone/>
              <a:defRPr b="1" sz="1200">
                <a:solidFill>
                  <a:srgbClr val="002060"/>
                </a:solidFill>
                <a:latin typeface="Menlo"/>
                <a:ea typeface="Menlo"/>
                <a:cs typeface="Menlo"/>
                <a:sym typeface="Menlo"/>
              </a:defRPr>
            </a:pPr>
          </a:p>
          <a:p>
            <a:pPr marL="0" indent="0" defTabSz="479044">
              <a:lnSpc>
                <a:spcPct val="80000"/>
              </a:lnSpc>
              <a:spcBef>
                <a:spcPts val="0"/>
              </a:spcBef>
              <a:buSzTx/>
              <a:buNone/>
              <a:defRPr b="1" sz="1200">
                <a:solidFill>
                  <a:srgbClr val="002060"/>
                </a:solidFill>
                <a:latin typeface="Menlo"/>
                <a:ea typeface="Menlo"/>
                <a:cs typeface="Menlo"/>
                <a:sym typeface="Menlo"/>
              </a:defRPr>
            </a:pPr>
            <a:r>
              <a:t>#Greater Than (&gt;)</a:t>
            </a:r>
          </a:p>
          <a:p>
            <a:pPr marL="0" indent="0" defTabSz="479044">
              <a:lnSpc>
                <a:spcPct val="80000"/>
              </a:lnSpc>
              <a:spcBef>
                <a:spcPts val="0"/>
              </a:spcBef>
              <a:buSzTx/>
              <a:buNone/>
              <a:defRPr b="1" sz="1200">
                <a:solidFill>
                  <a:srgbClr val="002060"/>
                </a:solidFill>
                <a:latin typeface="Menlo"/>
                <a:ea typeface="Menlo"/>
                <a:cs typeface="Menlo"/>
                <a:sym typeface="Menlo"/>
              </a:defRPr>
            </a:pPr>
            <a:r>
              <a:t>i = 2</a:t>
            </a:r>
          </a:p>
          <a:p>
            <a:pPr marL="0" indent="0" defTabSz="479044">
              <a:lnSpc>
                <a:spcPct val="80000"/>
              </a:lnSpc>
              <a:spcBef>
                <a:spcPts val="0"/>
              </a:spcBef>
              <a:buSzTx/>
              <a:buNone/>
              <a:defRPr b="1" sz="1200">
                <a:solidFill>
                  <a:srgbClr val="002060"/>
                </a:solidFill>
                <a:latin typeface="Menlo"/>
                <a:ea typeface="Menlo"/>
                <a:cs typeface="Menlo"/>
                <a:sym typeface="Menlo"/>
              </a:defRPr>
            </a:pPr>
            <a:r>
              <a:t>j = 3</a:t>
            </a:r>
          </a:p>
          <a:p>
            <a:pPr marL="0" indent="0" defTabSz="479044">
              <a:lnSpc>
                <a:spcPct val="80000"/>
              </a:lnSpc>
              <a:spcBef>
                <a:spcPts val="0"/>
              </a:spcBef>
              <a:buSzTx/>
              <a:buNone/>
              <a:defRPr b="1" sz="1200">
                <a:solidFill>
                  <a:srgbClr val="002060"/>
                </a:solidFill>
                <a:latin typeface="Menlo"/>
                <a:ea typeface="Menlo"/>
                <a:cs typeface="Menlo"/>
                <a:sym typeface="Menlo"/>
              </a:defRPr>
            </a:pPr>
            <a:r>
              <a:t>k = i &gt; j</a:t>
            </a:r>
          </a:p>
          <a:p>
            <a:pPr marL="0" indent="0" defTabSz="479044">
              <a:lnSpc>
                <a:spcPct val="80000"/>
              </a:lnSpc>
              <a:spcBef>
                <a:spcPts val="0"/>
              </a:spcBef>
              <a:buSzTx/>
              <a:buNone/>
              <a:defRPr b="1" sz="12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200">
                <a:solidFill>
                  <a:srgbClr val="002060"/>
                </a:solidFill>
                <a:latin typeface="Menlo"/>
                <a:ea typeface="Menlo"/>
                <a:cs typeface="Menlo"/>
                <a:sym typeface="Menlo"/>
              </a:defRPr>
            </a:pPr>
            <a:r>
              <a:t>O/P-</a:t>
            </a:r>
          </a:p>
          <a:p>
            <a:pPr marL="0" indent="0" defTabSz="479044">
              <a:lnSpc>
                <a:spcPct val="80000"/>
              </a:lnSpc>
              <a:spcBef>
                <a:spcPts val="0"/>
              </a:spcBef>
              <a:buSzTx/>
              <a:buNone/>
              <a:defRPr b="1" sz="1200">
                <a:solidFill>
                  <a:srgbClr val="002060"/>
                </a:solidFill>
                <a:latin typeface="Menlo"/>
                <a:ea typeface="Menlo"/>
                <a:cs typeface="Menlo"/>
                <a:sym typeface="Menlo"/>
              </a:defRPr>
            </a:pPr>
            <a:r>
              <a:t>False</a:t>
            </a:r>
          </a:p>
          <a:p>
            <a:pPr marL="0" indent="0" defTabSz="479044">
              <a:lnSpc>
                <a:spcPct val="80000"/>
              </a:lnSpc>
              <a:spcBef>
                <a:spcPts val="0"/>
              </a:spcBef>
              <a:buSzTx/>
              <a:buNone/>
              <a:defRPr b="1" sz="1200">
                <a:solidFill>
                  <a:srgbClr val="002060"/>
                </a:solidFill>
                <a:latin typeface="Menlo"/>
                <a:ea typeface="Menlo"/>
                <a:cs typeface="Menlo"/>
                <a:sym typeface="Menlo"/>
              </a:defRPr>
            </a:pPr>
          </a:p>
          <a:p>
            <a:pPr marL="0" indent="0" defTabSz="479044">
              <a:lnSpc>
                <a:spcPct val="80000"/>
              </a:lnSpc>
              <a:spcBef>
                <a:spcPts val="0"/>
              </a:spcBef>
              <a:buSzTx/>
              <a:buNone/>
              <a:defRPr b="1" sz="1200">
                <a:solidFill>
                  <a:srgbClr val="002060"/>
                </a:solidFill>
                <a:latin typeface="Menlo"/>
                <a:ea typeface="Menlo"/>
                <a:cs typeface="Menlo"/>
                <a:sym typeface="Menlo"/>
              </a:defRPr>
            </a:pPr>
            <a:r>
              <a:t>#Less Than ( &lt; )</a:t>
            </a:r>
          </a:p>
          <a:p>
            <a:pPr marL="0" indent="0" defTabSz="479044">
              <a:lnSpc>
                <a:spcPct val="80000"/>
              </a:lnSpc>
              <a:spcBef>
                <a:spcPts val="0"/>
              </a:spcBef>
              <a:buSzTx/>
              <a:buNone/>
              <a:defRPr b="1" sz="1200">
                <a:solidFill>
                  <a:srgbClr val="002060"/>
                </a:solidFill>
                <a:latin typeface="Menlo"/>
                <a:ea typeface="Menlo"/>
                <a:cs typeface="Menlo"/>
                <a:sym typeface="Menlo"/>
              </a:defRPr>
            </a:pPr>
            <a:r>
              <a:t>i = 2</a:t>
            </a:r>
          </a:p>
          <a:p>
            <a:pPr marL="0" indent="0" defTabSz="479044">
              <a:lnSpc>
                <a:spcPct val="80000"/>
              </a:lnSpc>
              <a:spcBef>
                <a:spcPts val="0"/>
              </a:spcBef>
              <a:buSzTx/>
              <a:buNone/>
              <a:defRPr b="1" sz="1200">
                <a:solidFill>
                  <a:srgbClr val="002060"/>
                </a:solidFill>
                <a:latin typeface="Menlo"/>
                <a:ea typeface="Menlo"/>
                <a:cs typeface="Menlo"/>
                <a:sym typeface="Menlo"/>
              </a:defRPr>
            </a:pPr>
            <a:r>
              <a:t>j = 3</a:t>
            </a:r>
          </a:p>
          <a:p>
            <a:pPr marL="0" indent="0" defTabSz="479044">
              <a:lnSpc>
                <a:spcPct val="80000"/>
              </a:lnSpc>
              <a:spcBef>
                <a:spcPts val="0"/>
              </a:spcBef>
              <a:buSzTx/>
              <a:buNone/>
              <a:defRPr b="1" sz="1200">
                <a:solidFill>
                  <a:srgbClr val="002060"/>
                </a:solidFill>
                <a:latin typeface="Menlo"/>
                <a:ea typeface="Menlo"/>
                <a:cs typeface="Menlo"/>
                <a:sym typeface="Menlo"/>
              </a:defRPr>
            </a:pPr>
            <a:r>
              <a:t>k = i &lt; j</a:t>
            </a:r>
          </a:p>
          <a:p>
            <a:pPr marL="0" indent="0" defTabSz="479044">
              <a:lnSpc>
                <a:spcPct val="80000"/>
              </a:lnSpc>
              <a:spcBef>
                <a:spcPts val="0"/>
              </a:spcBef>
              <a:buSzTx/>
              <a:buNone/>
              <a:defRPr b="1" sz="12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200">
                <a:solidFill>
                  <a:srgbClr val="002060"/>
                </a:solidFill>
                <a:latin typeface="Menlo"/>
                <a:ea typeface="Menlo"/>
                <a:cs typeface="Menlo"/>
                <a:sym typeface="Menlo"/>
              </a:defRPr>
            </a:pPr>
            <a:r>
              <a:t>O/P-</a:t>
            </a:r>
          </a:p>
          <a:p>
            <a:pPr marL="0" indent="0" defTabSz="479044">
              <a:lnSpc>
                <a:spcPct val="80000"/>
              </a:lnSpc>
              <a:spcBef>
                <a:spcPts val="0"/>
              </a:spcBef>
              <a:buSzTx/>
              <a:buNone/>
              <a:defRPr b="1" sz="1200">
                <a:solidFill>
                  <a:srgbClr val="002060"/>
                </a:solidFill>
                <a:latin typeface="Menlo"/>
                <a:ea typeface="Menlo"/>
                <a:cs typeface="Menlo"/>
                <a:sym typeface="Menlo"/>
              </a:defRPr>
            </a:pPr>
            <a:r>
              <a:t>True</a:t>
            </a:r>
          </a:p>
          <a:p>
            <a:pPr marL="0" indent="0" defTabSz="479044">
              <a:lnSpc>
                <a:spcPct val="80000"/>
              </a:lnSpc>
              <a:spcBef>
                <a:spcPts val="0"/>
              </a:spcBef>
              <a:buSzTx/>
              <a:buNone/>
              <a:defRPr b="1" sz="1200">
                <a:solidFill>
                  <a:srgbClr val="002060"/>
                </a:solidFill>
                <a:latin typeface="Menlo"/>
                <a:ea typeface="Menlo"/>
                <a:cs typeface="Menlo"/>
                <a:sym typeface="Menlo"/>
              </a:defRPr>
            </a:pPr>
          </a:p>
          <a:p>
            <a:pPr marL="0" indent="0" defTabSz="479044">
              <a:lnSpc>
                <a:spcPct val="80000"/>
              </a:lnSpc>
              <a:spcBef>
                <a:spcPts val="0"/>
              </a:spcBef>
              <a:buSzTx/>
              <a:buNone/>
              <a:defRPr b="1" sz="1200">
                <a:solidFill>
                  <a:srgbClr val="002060"/>
                </a:solidFill>
                <a:latin typeface="Menlo"/>
                <a:ea typeface="Menlo"/>
                <a:cs typeface="Menlo"/>
                <a:sym typeface="Menlo"/>
              </a:defRPr>
            </a:pPr>
            <a:r>
              <a:t>#Greater and Equal to (&gt;=)</a:t>
            </a:r>
          </a:p>
          <a:p>
            <a:pPr marL="0" indent="0" defTabSz="479044">
              <a:lnSpc>
                <a:spcPct val="80000"/>
              </a:lnSpc>
              <a:spcBef>
                <a:spcPts val="0"/>
              </a:spcBef>
              <a:buSzTx/>
              <a:buNone/>
              <a:defRPr b="1" sz="1200">
                <a:solidFill>
                  <a:srgbClr val="002060"/>
                </a:solidFill>
                <a:latin typeface="Menlo"/>
                <a:ea typeface="Menlo"/>
                <a:cs typeface="Menlo"/>
                <a:sym typeface="Menlo"/>
              </a:defRPr>
            </a:pPr>
            <a:r>
              <a:t>i = 2</a:t>
            </a:r>
          </a:p>
          <a:p>
            <a:pPr marL="0" indent="0" defTabSz="479044">
              <a:lnSpc>
                <a:spcPct val="80000"/>
              </a:lnSpc>
              <a:spcBef>
                <a:spcPts val="0"/>
              </a:spcBef>
              <a:buSzTx/>
              <a:buNone/>
              <a:defRPr b="1" sz="1200">
                <a:solidFill>
                  <a:srgbClr val="002060"/>
                </a:solidFill>
                <a:latin typeface="Menlo"/>
                <a:ea typeface="Menlo"/>
                <a:cs typeface="Menlo"/>
                <a:sym typeface="Menlo"/>
              </a:defRPr>
            </a:pPr>
            <a:r>
              <a:t>j = 3</a:t>
            </a:r>
          </a:p>
          <a:p>
            <a:pPr marL="0" indent="0" defTabSz="479044">
              <a:lnSpc>
                <a:spcPct val="80000"/>
              </a:lnSpc>
              <a:spcBef>
                <a:spcPts val="0"/>
              </a:spcBef>
              <a:buSzTx/>
              <a:buNone/>
              <a:defRPr b="1" sz="1200">
                <a:solidFill>
                  <a:srgbClr val="002060"/>
                </a:solidFill>
                <a:latin typeface="Menlo"/>
                <a:ea typeface="Menlo"/>
                <a:cs typeface="Menlo"/>
                <a:sym typeface="Menlo"/>
              </a:defRPr>
            </a:pPr>
            <a:r>
              <a:t>k = i &gt;= j</a:t>
            </a:r>
          </a:p>
          <a:p>
            <a:pPr marL="0" indent="0" defTabSz="479044">
              <a:lnSpc>
                <a:spcPct val="80000"/>
              </a:lnSpc>
              <a:spcBef>
                <a:spcPts val="0"/>
              </a:spcBef>
              <a:buSzTx/>
              <a:buNone/>
              <a:defRPr b="1" sz="12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200">
                <a:solidFill>
                  <a:srgbClr val="002060"/>
                </a:solidFill>
                <a:latin typeface="Menlo"/>
                <a:ea typeface="Menlo"/>
                <a:cs typeface="Menlo"/>
                <a:sym typeface="Menlo"/>
              </a:defRPr>
            </a:pPr>
            <a:r>
              <a:t>O/P-</a:t>
            </a:r>
          </a:p>
          <a:p>
            <a:pPr marL="0" indent="0" defTabSz="479044">
              <a:lnSpc>
                <a:spcPct val="80000"/>
              </a:lnSpc>
              <a:spcBef>
                <a:spcPts val="0"/>
              </a:spcBef>
              <a:buSzTx/>
              <a:buNone/>
              <a:defRPr b="1" sz="1200">
                <a:solidFill>
                  <a:srgbClr val="002060"/>
                </a:solidFill>
                <a:latin typeface="Menlo"/>
                <a:ea typeface="Menlo"/>
                <a:cs typeface="Menlo"/>
                <a:sym typeface="Menlo"/>
              </a:defRPr>
            </a:pPr>
            <a:r>
              <a:t>False</a:t>
            </a:r>
          </a:p>
          <a:p>
            <a:pPr marL="0" indent="0" defTabSz="479044">
              <a:lnSpc>
                <a:spcPct val="80000"/>
              </a:lnSpc>
              <a:spcBef>
                <a:spcPts val="0"/>
              </a:spcBef>
              <a:buSzTx/>
              <a:buNone/>
              <a:defRPr b="1" sz="1200">
                <a:solidFill>
                  <a:srgbClr val="002060"/>
                </a:solidFill>
                <a:latin typeface="Menlo"/>
                <a:ea typeface="Menlo"/>
                <a:cs typeface="Menlo"/>
                <a:sym typeface="Menlo"/>
              </a:defRPr>
            </a:pPr>
          </a:p>
          <a:p>
            <a:pPr marL="0" indent="0" defTabSz="479044">
              <a:lnSpc>
                <a:spcPct val="80000"/>
              </a:lnSpc>
              <a:spcBef>
                <a:spcPts val="0"/>
              </a:spcBef>
              <a:buSzTx/>
              <a:buNone/>
              <a:defRPr b="1" sz="1200">
                <a:solidFill>
                  <a:srgbClr val="002060"/>
                </a:solidFill>
                <a:latin typeface="Menlo"/>
                <a:ea typeface="Menlo"/>
                <a:cs typeface="Menlo"/>
                <a:sym typeface="Menlo"/>
              </a:defRPr>
            </a:pPr>
            <a:r>
              <a:t>#Less and Equal to (&lt;=)</a:t>
            </a:r>
          </a:p>
          <a:p>
            <a:pPr marL="0" indent="0" defTabSz="479044">
              <a:lnSpc>
                <a:spcPct val="80000"/>
              </a:lnSpc>
              <a:spcBef>
                <a:spcPts val="0"/>
              </a:spcBef>
              <a:buSzTx/>
              <a:buNone/>
              <a:defRPr b="1" sz="1200">
                <a:solidFill>
                  <a:srgbClr val="002060"/>
                </a:solidFill>
                <a:latin typeface="Menlo"/>
                <a:ea typeface="Menlo"/>
                <a:cs typeface="Menlo"/>
                <a:sym typeface="Menlo"/>
              </a:defRPr>
            </a:pPr>
            <a:r>
              <a:t>i = 2</a:t>
            </a:r>
          </a:p>
          <a:p>
            <a:pPr marL="0" indent="0" defTabSz="479044">
              <a:lnSpc>
                <a:spcPct val="80000"/>
              </a:lnSpc>
              <a:spcBef>
                <a:spcPts val="0"/>
              </a:spcBef>
              <a:buSzTx/>
              <a:buNone/>
              <a:defRPr b="1" sz="1200">
                <a:solidFill>
                  <a:srgbClr val="002060"/>
                </a:solidFill>
                <a:latin typeface="Menlo"/>
                <a:ea typeface="Menlo"/>
                <a:cs typeface="Menlo"/>
                <a:sym typeface="Menlo"/>
              </a:defRPr>
            </a:pPr>
            <a:r>
              <a:t>j = 3</a:t>
            </a:r>
          </a:p>
          <a:p>
            <a:pPr marL="0" indent="0" defTabSz="479044">
              <a:lnSpc>
                <a:spcPct val="80000"/>
              </a:lnSpc>
              <a:spcBef>
                <a:spcPts val="0"/>
              </a:spcBef>
              <a:buSzTx/>
              <a:buNone/>
              <a:defRPr b="1" sz="1200">
                <a:solidFill>
                  <a:srgbClr val="002060"/>
                </a:solidFill>
                <a:latin typeface="Menlo"/>
                <a:ea typeface="Menlo"/>
                <a:cs typeface="Menlo"/>
                <a:sym typeface="Menlo"/>
              </a:defRPr>
            </a:pPr>
            <a:r>
              <a:t>k = i &lt;= j</a:t>
            </a:r>
          </a:p>
          <a:p>
            <a:pPr marL="0" indent="0" defTabSz="479044">
              <a:lnSpc>
                <a:spcPct val="80000"/>
              </a:lnSpc>
              <a:spcBef>
                <a:spcPts val="0"/>
              </a:spcBef>
              <a:buSzTx/>
              <a:buNone/>
              <a:defRPr b="1" sz="1200">
                <a:solidFill>
                  <a:srgbClr val="002060"/>
                </a:solidFill>
                <a:latin typeface="Menlo"/>
                <a:ea typeface="Menlo"/>
                <a:cs typeface="Menlo"/>
                <a:sym typeface="Menlo"/>
              </a:defRPr>
            </a:pPr>
            <a:r>
              <a:t>print(k)</a:t>
            </a:r>
          </a:p>
          <a:p>
            <a:pPr marL="0" indent="0" defTabSz="479044">
              <a:lnSpc>
                <a:spcPct val="80000"/>
              </a:lnSpc>
              <a:spcBef>
                <a:spcPts val="0"/>
              </a:spcBef>
              <a:buSzTx/>
              <a:buNone/>
              <a:defRPr b="1" sz="1200">
                <a:solidFill>
                  <a:srgbClr val="002060"/>
                </a:solidFill>
                <a:latin typeface="Menlo"/>
                <a:ea typeface="Menlo"/>
                <a:cs typeface="Menlo"/>
                <a:sym typeface="Menlo"/>
              </a:defRPr>
            </a:pPr>
            <a:r>
              <a:t>O/P-</a:t>
            </a:r>
          </a:p>
          <a:p>
            <a:pPr marL="0" indent="0" defTabSz="479044">
              <a:lnSpc>
                <a:spcPct val="80000"/>
              </a:lnSpc>
              <a:spcBef>
                <a:spcPts val="0"/>
              </a:spcBef>
              <a:buSzTx/>
              <a:buNone/>
              <a:defRPr b="1" sz="1200">
                <a:solidFill>
                  <a:srgbClr val="002060"/>
                </a:solidFill>
                <a:latin typeface="Menlo"/>
                <a:ea typeface="Menlo"/>
                <a:cs typeface="Menlo"/>
                <a:sym typeface="Menlo"/>
              </a:defRPr>
            </a:pPr>
            <a:r>
              <a:t>True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ext Placeholder 1"/>
          <p:cNvSpPr txBox="1"/>
          <p:nvPr>
            <p:ph type="body" idx="1"/>
          </p:nvPr>
        </p:nvSpPr>
        <p:spPr>
          <a:prstGeom prst="rect">
            <a:avLst/>
          </a:prstGeom>
        </p:spPr>
        <p:txBody>
          <a:bodyPr anchor="t"/>
          <a:lstStyle>
            <a:lvl1pPr marL="0" indent="0" defTabSz="914400">
              <a:spcBef>
                <a:spcPts val="0"/>
              </a:spcBef>
              <a:buSzTx/>
              <a:buNone/>
              <a:defRPr b="1" sz="3600">
                <a:solidFill>
                  <a:srgbClr val="666699"/>
                </a:solidFill>
                <a:latin typeface="Lucida Sans Unicode"/>
                <a:ea typeface="Lucida Sans Unicode"/>
                <a:cs typeface="Lucida Sans Unicode"/>
                <a:sym typeface="Lucida Sans Unicode"/>
              </a:defRPr>
            </a:lvl1pPr>
          </a:lstStyle>
          <a:p>
            <a:pPr/>
            <a:r>
              <a:t>Python Assignment Operators:</a:t>
            </a:r>
          </a:p>
        </p:txBody>
      </p:sp>
      <p:graphicFrame>
        <p:nvGraphicFramePr>
          <p:cNvPr id="156" name="Table"/>
          <p:cNvGraphicFramePr/>
          <p:nvPr/>
        </p:nvGraphicFramePr>
        <p:xfrm>
          <a:off x="1498600" y="2374900"/>
          <a:ext cx="10100120" cy="60448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32723"/>
                <a:gridCol w="6513162"/>
                <a:gridCol w="2454235"/>
              </a:tblGrid>
              <a:tr h="528992">
                <a:tc>
                  <a:txBody>
                    <a:bodyPr/>
                    <a:lstStyle/>
                    <a:p>
                      <a:pPr defTabSz="914400">
                        <a:defRPr sz="1800"/>
                      </a:pPr>
                      <a:r>
                        <a:rPr b="1" sz="14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778794">
                <a:tc>
                  <a:txBody>
                    <a:bodyPr/>
                    <a:lstStyle/>
                    <a:p>
                      <a:pPr algn="l" defTabSz="914400">
                        <a:defRPr sz="1800"/>
                      </a:pPr>
                      <a:r>
                        <a:rPr sz="1400">
                          <a:latin typeface="Verdana"/>
                          <a:ea typeface="Verdana"/>
                          <a:cs typeface="Verdana"/>
                          <a:sym typeface="Verdana"/>
                        </a:rPr>
                        <a:t>=</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400">
                          <a:latin typeface="Verdana"/>
                          <a:ea typeface="Verdana"/>
                          <a:cs typeface="Verdana"/>
                          <a:sym typeface="Verdana"/>
                        </a:rPr>
                        <a:t>Simple assignment operator, Assigns values from right side operands to left side operand</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400">
                          <a:latin typeface="Verdana"/>
                          <a:ea typeface="Verdana"/>
                          <a:cs typeface="Verdana"/>
                          <a:sym typeface="Verdana"/>
                        </a:rPr>
                        <a:t>c = a + b will assigne value of a + b into c</a:t>
                      </a:r>
                    </a:p>
                  </a:txBody>
                  <a:tcPr marL="0" marR="0" marT="0" marB="0" anchor="t" anchorCtr="0" horzOverflow="overflow">
                    <a:lnT w="38100">
                      <a:solidFill>
                        <a:srgbClr val="FFFFFF"/>
                      </a:solidFill>
                    </a:lnT>
                    <a:solidFill>
                      <a:srgbClr val="E7F3F4"/>
                    </a:solidFill>
                  </a:tcPr>
                </a:tc>
              </a:tr>
              <a:tr h="528992">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Add AND assignment operator, It adds right operand to the left operand and assign the result to left operand</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F3F9FA"/>
                    </a:solidFill>
                  </a:tcPr>
                </a:tc>
              </a:tr>
              <a:tr h="787978">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Subtract AND assignment operator, It subtracts right operand from the left operand and assign the result to left operand</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E7F3F4"/>
                    </a:solidFill>
                  </a:tcPr>
                </a:tc>
              </a:tr>
              <a:tr h="787978">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Multiply AND assignment operator, It multiplies right operand with the left operand and assign the result to left operand</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F3F9FA"/>
                    </a:solidFill>
                  </a:tcPr>
                </a:tc>
              </a:tr>
              <a:tr h="786141">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Divide AND assignment operator, It divides left operand with the right operand and assign the result to left operand</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E7F3F4"/>
                    </a:solidFill>
                  </a:tcPr>
                </a:tc>
              </a:tr>
              <a:tr h="528992">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Modulus AND assignment operator, It takes modulus using two operands and assign the result to left operand</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F3F9FA"/>
                    </a:solidFill>
                  </a:tcPr>
                </a:tc>
              </a:tr>
              <a:tr h="787978">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Exponent AND assignment operator, Performs exponential (power) calculation on operators and assign value to the left operand</a:t>
                      </a:r>
                    </a:p>
                  </a:txBody>
                  <a:tcPr marL="0" marR="0" marT="0" marB="0" anchor="t" anchorCtr="0" horzOverflow="overflow">
                    <a:solidFill>
                      <a:srgbClr val="E7F3F4"/>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E7F3F4"/>
                    </a:solidFill>
                  </a:tcPr>
                </a:tc>
              </a:tr>
              <a:tr h="528992">
                <a:tc>
                  <a:txBody>
                    <a:bodyPr/>
                    <a:lstStyle/>
                    <a:p>
                      <a:pPr algn="l" defTabSz="914400">
                        <a:defRPr sz="1800"/>
                      </a:pPr>
                      <a:r>
                        <a:rPr sz="14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Floor Division and assigns a value, Performs floor division on operators and assign value to the left operand</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c //= a is equivalent to c = c // a</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ext Placeholder 1"/>
          <p:cNvSpPr txBox="1"/>
          <p:nvPr>
            <p:ph type="body" idx="1"/>
          </p:nvPr>
        </p:nvSpPr>
        <p:spPr>
          <a:prstGeom prst="rect">
            <a:avLst/>
          </a:prstGeom>
        </p:spPr>
        <p:txBody>
          <a:bodyPr anchor="t"/>
          <a:lstStyle>
            <a:lvl1pPr marL="0" indent="0" defTabSz="914400">
              <a:spcBef>
                <a:spcPts val="0"/>
              </a:spcBef>
              <a:buSzTx/>
              <a:buNone/>
              <a:defRPr b="1" sz="3600">
                <a:solidFill>
                  <a:srgbClr val="666699"/>
                </a:solidFill>
                <a:latin typeface="Lucida Sans Unicode"/>
                <a:ea typeface="Lucida Sans Unicode"/>
                <a:cs typeface="Lucida Sans Unicode"/>
                <a:sym typeface="Lucida Sans Unicode"/>
              </a:defRPr>
            </a:lvl1pPr>
          </a:lstStyle>
          <a:p>
            <a:pPr/>
            <a:r>
              <a:t>Python Bitwise Operators:</a:t>
            </a:r>
          </a:p>
        </p:txBody>
      </p:sp>
      <p:graphicFrame>
        <p:nvGraphicFramePr>
          <p:cNvPr id="159" name="Table"/>
          <p:cNvGraphicFramePr/>
          <p:nvPr/>
        </p:nvGraphicFramePr>
        <p:xfrm>
          <a:off x="1371600" y="2374900"/>
          <a:ext cx="10540552" cy="59919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82118"/>
                <a:gridCol w="5844917"/>
                <a:gridCol w="3513517"/>
              </a:tblGrid>
              <a:tr h="679693">
                <a:tc>
                  <a:txBody>
                    <a:bodyPr/>
                    <a:lstStyle/>
                    <a:p>
                      <a:pPr defTabSz="914400">
                        <a:defRPr sz="1800"/>
                      </a:pPr>
                      <a:r>
                        <a:rPr b="1" sz="16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679693">
                <a:tc>
                  <a:txBody>
                    <a:bodyPr/>
                    <a:lstStyle/>
                    <a:p>
                      <a:pPr algn="l" defTabSz="914400">
                        <a:defRPr sz="1800"/>
                      </a:pPr>
                      <a:r>
                        <a:rPr sz="1600">
                          <a:latin typeface="Verdana"/>
                          <a:ea typeface="Verdana"/>
                          <a:cs typeface="Verdana"/>
                          <a:sym typeface="Verdana"/>
                        </a:rPr>
                        <a:t>&amp;</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Binary AND Operator copies a bit to the result if it exists in both operands.</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(a &amp; b) will give 12 which is 0000 1100</a:t>
                      </a:r>
                    </a:p>
                  </a:txBody>
                  <a:tcPr marL="0" marR="0" marT="0" marB="0" anchor="t" anchorCtr="0" horzOverflow="overflow">
                    <a:lnT w="38100">
                      <a:solidFill>
                        <a:srgbClr val="FFFFFF"/>
                      </a:solidFill>
                    </a:lnT>
                    <a:solidFill>
                      <a:srgbClr val="E7F3F4"/>
                    </a:solidFill>
                  </a:tcPr>
                </a:tc>
              </a:tr>
              <a:tr h="666949">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Binary OR Operator copies a bit if it exists in either operand.</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 | b) will give 61 which is 0011 1101</a:t>
                      </a:r>
                    </a:p>
                  </a:txBody>
                  <a:tcPr marL="0" marR="0" marT="0" marB="0" anchor="t" anchorCtr="0" horzOverflow="overflow">
                    <a:solidFill>
                      <a:srgbClr val="F3F9FA"/>
                    </a:solidFill>
                  </a:tcPr>
                </a:tc>
              </a:tr>
              <a:tr h="664825">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Binary XOR Operator copies the bit if it is set in one operand but not both.</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(a ^ b) will give 49 which is 0011 0001</a:t>
                      </a:r>
                    </a:p>
                  </a:txBody>
                  <a:tcPr marL="0" marR="0" marT="0" marB="0" anchor="t" anchorCtr="0" horzOverflow="overflow">
                    <a:solidFill>
                      <a:srgbClr val="E7F3F4"/>
                    </a:solidFill>
                  </a:tcPr>
                </a:tc>
              </a:tr>
              <a:tr h="664825">
                <a:tc>
                  <a:txBody>
                    <a:bodyPr/>
                    <a:lstStyle/>
                    <a:p>
                      <a:pPr algn="l" defTabSz="914400">
                        <a:defRPr sz="1800"/>
                      </a:pPr>
                      <a:r>
                        <a:rPr sz="16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Binary Ones Complement Operator is unary and has the effect of 'flipping' bits.</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 ) will give -60 which is 1100 0011</a:t>
                      </a:r>
                    </a:p>
                  </a:txBody>
                  <a:tcPr marL="0" marR="0" marT="0" marB="0" anchor="t" anchorCtr="0" horzOverflow="overflow">
                    <a:solidFill>
                      <a:srgbClr val="F3F9FA"/>
                    </a:solidFill>
                  </a:tcPr>
                </a:tc>
              </a:tr>
              <a:tr h="1316906">
                <a:tc>
                  <a:txBody>
                    <a:bodyPr/>
                    <a:lstStyle/>
                    <a:p>
                      <a:pPr algn="l" defTabSz="914400">
                        <a:defRPr sz="1800"/>
                      </a:pPr>
                      <a:r>
                        <a:rPr sz="1600">
                          <a:latin typeface="Verdana"/>
                          <a:ea typeface="Verdana"/>
                          <a:cs typeface="Verdana"/>
                          <a:sym typeface="Verdana"/>
                        </a:rPr>
                        <a:t>&lt;&lt;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Binary Left Shift Operator. The left operands value is moved left by the number of bits specified by the right operand.</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a &lt;&lt; 2 will give 240 which is 1111 0000</a:t>
                      </a:r>
                    </a:p>
                  </a:txBody>
                  <a:tcPr marL="0" marR="0" marT="0" marB="0" anchor="t" anchorCtr="0" horzOverflow="overflow">
                    <a:solidFill>
                      <a:srgbClr val="E7F3F4"/>
                    </a:solidFill>
                  </a:tcPr>
                </a:tc>
              </a:tr>
              <a:tr h="1319030">
                <a:tc>
                  <a:txBody>
                    <a:bodyPr/>
                    <a:lstStyle/>
                    <a:p>
                      <a:pPr algn="l" defTabSz="914400">
                        <a:defRPr sz="1800"/>
                      </a:pPr>
                      <a:r>
                        <a:rPr sz="1600">
                          <a:latin typeface="Verdana"/>
                          <a:ea typeface="Verdana"/>
                          <a:cs typeface="Verdana"/>
                          <a:sym typeface="Verdana"/>
                        </a:rPr>
                        <a:t>&gt;&gt;</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Binary Right Shift Operator. The left operands value is moved right by the number of bits specified by the right operand.</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 &gt;&gt; 2 will give 15 which is 0000 1111</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ext Placeholder 1"/>
          <p:cNvSpPr txBox="1"/>
          <p:nvPr>
            <p:ph type="body" idx="1"/>
          </p:nvPr>
        </p:nvSpPr>
        <p:spPr>
          <a:prstGeom prst="rect">
            <a:avLst/>
          </a:prstGeom>
        </p:spPr>
        <p:txBody>
          <a:bodyPr anchor="t"/>
          <a:lstStyle>
            <a:lvl1pPr marL="0" indent="0" defTabSz="914400">
              <a:spcBef>
                <a:spcPts val="0"/>
              </a:spcBef>
              <a:buSzTx/>
              <a:buNone/>
              <a:defRPr b="1" sz="3600">
                <a:solidFill>
                  <a:srgbClr val="666699"/>
                </a:solidFill>
                <a:latin typeface="Lucida Sans Unicode"/>
                <a:ea typeface="Lucida Sans Unicode"/>
                <a:cs typeface="Lucida Sans Unicode"/>
                <a:sym typeface="Lucida Sans Unicode"/>
              </a:defRPr>
            </a:lvl1pPr>
          </a:lstStyle>
          <a:p>
            <a:pPr/>
            <a:r>
              <a:t>Python Logical Operators:</a:t>
            </a:r>
          </a:p>
        </p:txBody>
      </p:sp>
      <p:graphicFrame>
        <p:nvGraphicFramePr>
          <p:cNvPr id="162" name="Table"/>
          <p:cNvGraphicFramePr/>
          <p:nvPr/>
        </p:nvGraphicFramePr>
        <p:xfrm>
          <a:off x="1358900" y="2590800"/>
          <a:ext cx="10615513" cy="349501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91314"/>
                <a:gridCol w="5985694"/>
                <a:gridCol w="3538504"/>
              </a:tblGrid>
              <a:tr h="595213">
                <a:tc>
                  <a:txBody>
                    <a:bodyPr/>
                    <a:lstStyle/>
                    <a:p>
                      <a:pPr defTabSz="914400">
                        <a:defRPr sz="1800"/>
                      </a:pPr>
                      <a:r>
                        <a:rPr b="1" sz="16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6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877940">
                <a:tc>
                  <a:txBody>
                    <a:bodyPr/>
                    <a:lstStyle/>
                    <a:p>
                      <a:pPr algn="l" defTabSz="914400">
                        <a:defRPr sz="1800"/>
                      </a:pPr>
                      <a:r>
                        <a:rPr sz="1600">
                          <a:latin typeface="Verdana"/>
                          <a:ea typeface="Verdana"/>
                          <a:cs typeface="Verdana"/>
                          <a:sym typeface="Verdana"/>
                        </a:rPr>
                        <a:t>and</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Called Logical AND operator. If both the operands are true then then condition becomes true.</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600">
                          <a:latin typeface="Verdana"/>
                          <a:ea typeface="Verdana"/>
                          <a:cs typeface="Verdana"/>
                          <a:sym typeface="Verdana"/>
                        </a:rPr>
                        <a:t>(a and b) is true.</a:t>
                      </a:r>
                    </a:p>
                  </a:txBody>
                  <a:tcPr marL="0" marR="0" marT="0" marB="0" anchor="t" anchorCtr="0" horzOverflow="overflow">
                    <a:lnT w="38100">
                      <a:solidFill>
                        <a:srgbClr val="FFFFFF"/>
                      </a:solidFill>
                    </a:lnT>
                    <a:solidFill>
                      <a:srgbClr val="E7F3F4"/>
                    </a:solidFill>
                  </a:tcPr>
                </a:tc>
              </a:tr>
              <a:tr h="868639">
                <a:tc>
                  <a:txBody>
                    <a:bodyPr/>
                    <a:lstStyle/>
                    <a:p>
                      <a:pPr algn="l" defTabSz="914400">
                        <a:defRPr sz="1800"/>
                      </a:pPr>
                      <a:r>
                        <a:rPr sz="1600">
                          <a:latin typeface="Verdana"/>
                          <a:ea typeface="Verdana"/>
                          <a:cs typeface="Verdana"/>
                          <a:sym typeface="Verdana"/>
                        </a:rPr>
                        <a:t>or</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Called Logical OR Operator. If any of the two operands are non zero then then condition becomes true.</a:t>
                      </a:r>
                    </a:p>
                  </a:txBody>
                  <a:tcPr marL="0" marR="0" marT="0" marB="0" anchor="t" anchorCtr="0" horzOverflow="overflow">
                    <a:solidFill>
                      <a:srgbClr val="F3F9FA"/>
                    </a:solidFill>
                  </a:tcPr>
                </a:tc>
                <a:tc>
                  <a:txBody>
                    <a:bodyPr/>
                    <a:lstStyle/>
                    <a:p>
                      <a:pPr algn="l" defTabSz="914400">
                        <a:defRPr sz="1800"/>
                      </a:pPr>
                      <a:r>
                        <a:rPr sz="1600">
                          <a:latin typeface="Verdana"/>
                          <a:ea typeface="Verdana"/>
                          <a:cs typeface="Verdana"/>
                          <a:sym typeface="Verdana"/>
                        </a:rPr>
                        <a:t>(a or b) is true.</a:t>
                      </a:r>
                    </a:p>
                  </a:txBody>
                  <a:tcPr marL="0" marR="0" marT="0" marB="0" anchor="t" anchorCtr="0" horzOverflow="overflow">
                    <a:solidFill>
                      <a:srgbClr val="F3F9FA"/>
                    </a:solidFill>
                  </a:tcPr>
                </a:tc>
              </a:tr>
              <a:tr h="1153226">
                <a:tc>
                  <a:txBody>
                    <a:bodyPr/>
                    <a:lstStyle/>
                    <a:p>
                      <a:pPr algn="l" defTabSz="914400">
                        <a:defRPr sz="1800"/>
                      </a:pPr>
                      <a:r>
                        <a:rPr sz="1600">
                          <a:latin typeface="Verdana"/>
                          <a:ea typeface="Verdana"/>
                          <a:cs typeface="Verdana"/>
                          <a:sym typeface="Verdana"/>
                        </a:rPr>
                        <a:t>not</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Called Logical NOT Operator. Use to reverses the logical state of its operand. If a condition is true then Logical NOT operator will make false.</a:t>
                      </a:r>
                    </a:p>
                  </a:txBody>
                  <a:tcPr marL="0" marR="0" marT="0" marB="0" anchor="t" anchorCtr="0" horzOverflow="overflow">
                    <a:solidFill>
                      <a:srgbClr val="E7F3F4"/>
                    </a:solidFill>
                  </a:tcPr>
                </a:tc>
                <a:tc>
                  <a:txBody>
                    <a:bodyPr/>
                    <a:lstStyle/>
                    <a:p>
                      <a:pPr algn="l" defTabSz="914400">
                        <a:defRPr sz="1800"/>
                      </a:pPr>
                      <a:r>
                        <a:rPr sz="1600">
                          <a:latin typeface="Verdana"/>
                          <a:ea typeface="Verdana"/>
                          <a:cs typeface="Verdana"/>
                          <a:sym typeface="Verdana"/>
                        </a:rPr>
                        <a:t>not(a and b) is false.</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ext Placeholder 1"/>
          <p:cNvSpPr txBox="1"/>
          <p:nvPr>
            <p:ph type="body" idx="1"/>
          </p:nvPr>
        </p:nvSpPr>
        <p:spPr>
          <a:prstGeom prst="rect">
            <a:avLst/>
          </a:prstGeom>
        </p:spPr>
        <p:txBody>
          <a:bodyPr anchor="t"/>
          <a:lstStyle/>
          <a:p>
            <a:pPr marL="0" indent="0" defTabSz="914400">
              <a:spcBef>
                <a:spcPts val="0"/>
              </a:spcBef>
              <a:buSzTx/>
              <a:buNone/>
              <a:defRPr b="1" sz="3600">
                <a:solidFill>
                  <a:srgbClr val="666699"/>
                </a:solidFill>
                <a:latin typeface="Lucida Sans Unicode"/>
                <a:ea typeface="Lucida Sans Unicode"/>
                <a:cs typeface="Lucida Sans Unicode"/>
                <a:sym typeface="Lucida Sans Unicode"/>
              </a:defRPr>
            </a:pPr>
            <a:r>
              <a:t>Python Membership Operators:</a:t>
            </a:r>
          </a:p>
          <a:p>
            <a:pPr marL="342900" indent="-342900" defTabSz="914400">
              <a:spcBef>
                <a:spcPts val="400"/>
              </a:spcBef>
              <a:buSzTx/>
              <a:buNone/>
              <a:defRPr sz="2000">
                <a:solidFill>
                  <a:srgbClr val="333399"/>
                </a:solidFill>
                <a:latin typeface="Lucida Sans Unicode"/>
                <a:ea typeface="Lucida Sans Unicode"/>
                <a:cs typeface="Lucida Sans Unicode"/>
                <a:sym typeface="Lucida Sans Unicode"/>
              </a:defRPr>
            </a:pPr>
          </a:p>
          <a:p>
            <a:pPr marL="342900" indent="-342900" defTabSz="914400">
              <a:spcBef>
                <a:spcPts val="400"/>
              </a:spcBef>
              <a:buSzTx/>
              <a:buNone/>
              <a:defRPr sz="2000">
                <a:solidFill>
                  <a:srgbClr val="333399"/>
                </a:solidFill>
                <a:latin typeface="Lucida Sans Unicode"/>
                <a:ea typeface="Lucida Sans Unicode"/>
                <a:cs typeface="Lucida Sans Unicode"/>
                <a:sym typeface="Lucida Sans Unicode"/>
              </a:defRPr>
            </a:pPr>
            <a:r>
              <a:t>In addition to the operators discussed previously, Python has membership operators, which test for membership in a sequence, such as strings, lists, or tuples.</a:t>
            </a:r>
          </a:p>
        </p:txBody>
      </p:sp>
      <p:graphicFrame>
        <p:nvGraphicFramePr>
          <p:cNvPr id="165" name="Table"/>
          <p:cNvGraphicFramePr/>
          <p:nvPr/>
        </p:nvGraphicFramePr>
        <p:xfrm>
          <a:off x="1689100" y="3733800"/>
          <a:ext cx="10292555" cy="32459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3305"/>
                <a:gridCol w="5588398"/>
                <a:gridCol w="3430851"/>
              </a:tblGrid>
              <a:tr h="694281">
                <a:tc>
                  <a:txBody>
                    <a:bodyPr/>
                    <a:lstStyle/>
                    <a:p>
                      <a:pPr defTabSz="914400">
                        <a:defRPr sz="1800"/>
                      </a:pPr>
                      <a:r>
                        <a:rPr b="1" sz="1400">
                          <a:latin typeface="Verdana"/>
                          <a:ea typeface="Verdana"/>
                          <a:cs typeface="Verdana"/>
                          <a:sym typeface="Verdana"/>
                        </a:rPr>
                        <a:t>Operator</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Description</a:t>
                      </a:r>
                    </a:p>
                  </a:txBody>
                  <a:tcPr marL="0" marR="0" marT="0" marB="0" anchor="ctr" anchorCtr="0" horzOverflow="overflow">
                    <a:lnB w="38100">
                      <a:solidFill>
                        <a:srgbClr val="FFFFFF"/>
                      </a:solidFill>
                    </a:lnB>
                    <a:solidFill>
                      <a:srgbClr val="BBE0E3"/>
                    </a:solidFill>
                  </a:tcPr>
                </a:tc>
                <a:tc>
                  <a:txBody>
                    <a:bodyPr/>
                    <a:lstStyle/>
                    <a:p>
                      <a:pPr defTabSz="914400">
                        <a:defRPr sz="1800"/>
                      </a:pPr>
                      <a:r>
                        <a:rPr b="1" sz="1400">
                          <a:latin typeface="Verdana"/>
                          <a:ea typeface="Verdana"/>
                          <a:cs typeface="Verdana"/>
                          <a:sym typeface="Verdana"/>
                        </a:rPr>
                        <a:t>Example</a:t>
                      </a:r>
                    </a:p>
                  </a:txBody>
                  <a:tcPr marL="0" marR="0" marT="0" marB="0" anchor="ctr" anchorCtr="0" horzOverflow="overflow">
                    <a:lnB w="38100">
                      <a:solidFill>
                        <a:srgbClr val="FFFFFF"/>
                      </a:solidFill>
                    </a:lnB>
                    <a:solidFill>
                      <a:srgbClr val="BBE0E3"/>
                    </a:solidFill>
                  </a:tcPr>
                </a:tc>
              </a:tr>
              <a:tr h="1275854">
                <a:tc>
                  <a:txBody>
                    <a:bodyPr/>
                    <a:lstStyle/>
                    <a:p>
                      <a:pPr algn="l" defTabSz="914400">
                        <a:defRPr sz="1800"/>
                      </a:pPr>
                      <a:r>
                        <a:rPr sz="1400">
                          <a:latin typeface="Verdana"/>
                          <a:ea typeface="Verdana"/>
                          <a:cs typeface="Verdana"/>
                          <a:sym typeface="Verdana"/>
                        </a:rPr>
                        <a:t>in</a:t>
                      </a:r>
                    </a:p>
                  </a:txBody>
                  <a:tcPr marL="0" marR="0" marT="0" marB="0" anchor="t" anchorCtr="0" horzOverflow="overflow">
                    <a:lnT w="38100">
                      <a:solidFill>
                        <a:srgbClr val="FFFFFF"/>
                      </a:solidFill>
                    </a:lnT>
                    <a:solidFill>
                      <a:srgbClr val="E7F3F4"/>
                    </a:solidFill>
                  </a:tcPr>
                </a:tc>
                <a:tc>
                  <a:txBody>
                    <a:bodyPr/>
                    <a:lstStyle/>
                    <a:p>
                      <a:pPr algn="l" defTabSz="914400">
                        <a:defRPr sz="1800"/>
                      </a:pPr>
                      <a:r>
                        <a:rPr sz="1400">
                          <a:latin typeface="Verdana"/>
                          <a:ea typeface="Verdana"/>
                          <a:cs typeface="Verdana"/>
                          <a:sym typeface="Verdana"/>
                        </a:rPr>
                        <a:t>Evaluates to true if it finds a variable in the specified sequence and false otherwise.</a:t>
                      </a:r>
                    </a:p>
                  </a:txBody>
                  <a:tcPr marL="0" marR="0" marT="0" marB="0" anchor="t" anchorCtr="0" horzOverflow="overflow">
                    <a:lnT w="38100">
                      <a:solidFill>
                        <a:srgbClr val="FFFFFF"/>
                      </a:solidFill>
                    </a:lnT>
                    <a:solidFill>
                      <a:srgbClr val="E7F3F4"/>
                    </a:solidFill>
                  </a:tcPr>
                </a:tc>
                <a:tc>
                  <a:txBody>
                    <a:bodyPr/>
                    <a:lstStyle/>
                    <a:p>
                      <a:pPr algn="l" defTabSz="914400">
                        <a:defRPr sz="1400">
                          <a:latin typeface="Verdana"/>
                          <a:ea typeface="Verdana"/>
                          <a:cs typeface="Verdana"/>
                          <a:sym typeface="Verdana"/>
                        </a:defRPr>
                      </a:pPr>
                      <a:r>
                        <a:t>x in y, here </a:t>
                      </a:r>
                      <a:r>
                        <a:rPr b="1"/>
                        <a:t>in</a:t>
                      </a:r>
                      <a:r>
                        <a:t> results in a 1 if x is a member of sequence y.</a:t>
                      </a:r>
                    </a:p>
                  </a:txBody>
                  <a:tcPr marL="0" marR="0" marT="0" marB="0" anchor="t" anchorCtr="0" horzOverflow="overflow">
                    <a:lnT w="38100">
                      <a:solidFill>
                        <a:srgbClr val="FFFFFF"/>
                      </a:solidFill>
                    </a:lnT>
                    <a:solidFill>
                      <a:srgbClr val="E7F3F4"/>
                    </a:solidFill>
                  </a:tcPr>
                </a:tc>
              </a:tr>
              <a:tr h="1275854">
                <a:tc>
                  <a:txBody>
                    <a:bodyPr/>
                    <a:lstStyle/>
                    <a:p>
                      <a:pPr algn="l" defTabSz="914400">
                        <a:defRPr sz="1800"/>
                      </a:pPr>
                      <a:r>
                        <a:rPr sz="1400">
                          <a:latin typeface="Verdana"/>
                          <a:ea typeface="Verdana"/>
                          <a:cs typeface="Verdana"/>
                          <a:sym typeface="Verdana"/>
                        </a:rPr>
                        <a:t>not in</a:t>
                      </a:r>
                    </a:p>
                  </a:txBody>
                  <a:tcPr marL="0" marR="0" marT="0" marB="0" anchor="t" anchorCtr="0" horzOverflow="overflow">
                    <a:solidFill>
                      <a:srgbClr val="F3F9FA"/>
                    </a:solidFill>
                  </a:tcPr>
                </a:tc>
                <a:tc>
                  <a:txBody>
                    <a:bodyPr/>
                    <a:lstStyle/>
                    <a:p>
                      <a:pPr algn="l" defTabSz="914400">
                        <a:defRPr sz="1800"/>
                      </a:pPr>
                      <a:r>
                        <a:rPr sz="1400">
                          <a:latin typeface="Verdana"/>
                          <a:ea typeface="Verdana"/>
                          <a:cs typeface="Verdana"/>
                          <a:sym typeface="Verdana"/>
                        </a:rPr>
                        <a:t>Evaluates to true if it does not finds a variable in the specified sequence and false otherwise.</a:t>
                      </a:r>
                    </a:p>
                  </a:txBody>
                  <a:tcPr marL="0" marR="0" marT="0" marB="0" anchor="t" anchorCtr="0" horzOverflow="overflow">
                    <a:solidFill>
                      <a:srgbClr val="F3F9FA"/>
                    </a:solidFill>
                  </a:tcPr>
                </a:tc>
                <a:tc>
                  <a:txBody>
                    <a:bodyPr/>
                    <a:lstStyle/>
                    <a:p>
                      <a:pPr algn="l" defTabSz="914400">
                        <a:defRPr sz="1400">
                          <a:latin typeface="Verdana"/>
                          <a:ea typeface="Verdana"/>
                          <a:cs typeface="Verdana"/>
                          <a:sym typeface="Verdana"/>
                        </a:defRPr>
                      </a:pPr>
                      <a:r>
                        <a:t>x not in y, here </a:t>
                      </a:r>
                      <a:r>
                        <a:rPr b="1"/>
                        <a:t>not in</a:t>
                      </a:r>
                      <a:r>
                        <a:t> results in a 1 if x is a member of sequence y.</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ext Placeholder 1"/>
          <p:cNvSpPr txBox="1"/>
          <p:nvPr>
            <p:ph type="body" idx="1"/>
          </p:nvPr>
        </p:nvSpPr>
        <p:spPr>
          <a:prstGeom prst="rect">
            <a:avLst/>
          </a:prstGeom>
        </p:spPr>
        <p:txBody>
          <a:bodyPr anchor="t"/>
          <a:lstStyle>
            <a:lvl1pPr marL="0" indent="0" defTabSz="914400">
              <a:spcBef>
                <a:spcPts val="0"/>
              </a:spcBef>
              <a:buSzTx/>
              <a:buNone/>
              <a:defRPr b="1" sz="3600">
                <a:solidFill>
                  <a:srgbClr val="666699"/>
                </a:solidFill>
                <a:latin typeface="Lucida Sans Unicode"/>
                <a:ea typeface="Lucida Sans Unicode"/>
                <a:cs typeface="Lucida Sans Unicode"/>
                <a:sym typeface="Lucida Sans Unicode"/>
              </a:defRPr>
            </a:lvl1pPr>
          </a:lstStyle>
          <a:p>
            <a:pPr/>
            <a:r>
              <a:t>Python - IF...ELIF...ELSE Statement</a:t>
            </a:r>
          </a:p>
        </p:txBody>
      </p:sp>
      <p:sp>
        <p:nvSpPr>
          <p:cNvPr id="168" name="In any language it is very essential to make a decision. It could be a stand alone decision, multiple choice decision, nested or embedded decision etc…"/>
          <p:cNvSpPr txBox="1"/>
          <p:nvPr/>
        </p:nvSpPr>
        <p:spPr>
          <a:xfrm>
            <a:off x="990599" y="2108199"/>
            <a:ext cx="10030770" cy="568111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36041" indent="-336041" algn="l" defTabSz="896111">
              <a:spcBef>
                <a:spcPts val="400"/>
              </a:spcBef>
              <a:buSzPct val="100000"/>
              <a:buChar char="•"/>
              <a:defRPr sz="1900">
                <a:solidFill>
                  <a:srgbClr val="333399"/>
                </a:solidFill>
                <a:latin typeface="Lucida Sans Unicode"/>
                <a:ea typeface="Lucida Sans Unicode"/>
                <a:cs typeface="Lucida Sans Unicode"/>
                <a:sym typeface="Lucida Sans Unicode"/>
              </a:defRPr>
            </a:pPr>
            <a:r>
              <a:t>In any language it is very essential to make a decision. It could be a stand alone decision, multiple choice decision, nested or embedded decision etc</a:t>
            </a:r>
          </a:p>
          <a:p>
            <a:pPr marL="336041" indent="-336041" algn="l" defTabSz="896111">
              <a:spcBef>
                <a:spcPts val="400"/>
              </a:spcBef>
              <a:buSzPct val="100000"/>
              <a:buChar char="•"/>
              <a:defRPr sz="1900">
                <a:solidFill>
                  <a:srgbClr val="333399"/>
                </a:solidFill>
                <a:latin typeface="Lucida Sans Unicode"/>
                <a:ea typeface="Lucida Sans Unicode"/>
                <a:cs typeface="Lucida Sans Unicode"/>
                <a:sym typeface="Lucida Sans Unicode"/>
              </a:defRPr>
            </a:pPr>
            <a:r>
              <a:t>These decisions are made by if statements </a:t>
            </a:r>
          </a:p>
          <a:p>
            <a:pPr marL="336041" indent="-336041" algn="l" defTabSz="896111">
              <a:spcBef>
                <a:spcPts val="400"/>
              </a:spcBef>
              <a:buSzPct val="100000"/>
              <a:buChar char="•"/>
              <a:defRPr sz="1900">
                <a:solidFill>
                  <a:srgbClr val="333399"/>
                </a:solidFill>
                <a:latin typeface="Lucida Sans Unicode"/>
                <a:ea typeface="Lucida Sans Unicode"/>
                <a:cs typeface="Lucida Sans Unicode"/>
                <a:sym typeface="Lucida Sans Unicode"/>
              </a:defRPr>
            </a:pPr>
            <a:r>
              <a:t>The syntax of the if statement is:</a:t>
            </a:r>
          </a:p>
          <a:p>
            <a:pPr marL="336041" indent="-336041" algn="l" defTabSz="896111">
              <a:spcBef>
                <a:spcPts val="400"/>
              </a:spcBef>
              <a:defRPr sz="1900">
                <a:solidFill>
                  <a:srgbClr val="333399"/>
                </a:solidFill>
                <a:latin typeface="Lucida Sans Unicode"/>
                <a:ea typeface="Lucida Sans Unicode"/>
                <a:cs typeface="Lucida Sans Unicode"/>
                <a:sym typeface="Lucida Sans Unicode"/>
              </a:defRPr>
            </a:pPr>
            <a:r>
              <a:t>	</a:t>
            </a:r>
            <a:r>
              <a:rPr b="1">
                <a:latin typeface="Courier New"/>
                <a:ea typeface="Courier New"/>
                <a:cs typeface="Courier New"/>
                <a:sym typeface="Courier New"/>
              </a:rPr>
              <a:t>if expression: </a:t>
            </a:r>
            <a:endParaRPr b="1">
              <a:latin typeface="Courier New"/>
              <a:ea typeface="Courier New"/>
              <a:cs typeface="Courier New"/>
              <a:sym typeface="Courier New"/>
            </a:endParaRPr>
          </a:p>
          <a:p>
            <a:pPr marL="336041" indent="-336041" algn="l" defTabSz="896111">
              <a:spcBef>
                <a:spcPts val="400"/>
              </a:spcBef>
              <a:defRPr b="1" sz="1900">
                <a:solidFill>
                  <a:srgbClr val="333399"/>
                </a:solidFill>
                <a:latin typeface="Courier New"/>
                <a:ea typeface="Courier New"/>
                <a:cs typeface="Courier New"/>
                <a:sym typeface="Courier New"/>
              </a:defRPr>
            </a:pPr>
            <a:r>
              <a:t>		statement(s) </a:t>
            </a:r>
          </a:p>
          <a:p>
            <a:pPr marL="336041" indent="-336041" algn="l" defTabSz="896111">
              <a:spcBef>
                <a:spcPts val="400"/>
              </a:spcBef>
              <a:defRPr sz="1900">
                <a:solidFill>
                  <a:srgbClr val="333399"/>
                </a:solidFill>
                <a:latin typeface="Courier New"/>
                <a:ea typeface="Courier New"/>
                <a:cs typeface="Courier New"/>
                <a:sym typeface="Courier New"/>
              </a:defRPr>
            </a:pPr>
            <a:r>
              <a:t>Example:</a:t>
            </a:r>
          </a:p>
          <a:p>
            <a:pPr marL="336041" indent="-336041" algn="l" defTabSz="896111">
              <a:spcBef>
                <a:spcPts val="400"/>
              </a:spcBef>
              <a:defRPr sz="1900">
                <a:solidFill>
                  <a:srgbClr val="333399"/>
                </a:solidFill>
                <a:latin typeface="Courier New"/>
                <a:ea typeface="Courier New"/>
                <a:cs typeface="Courier New"/>
                <a:sym typeface="Courier New"/>
              </a:defRPr>
            </a:pPr>
            <a:r>
              <a:t>	var1 = 100</a:t>
            </a:r>
          </a:p>
          <a:p>
            <a:pPr marL="336041" indent="-336041" algn="l" defTabSz="896111">
              <a:spcBef>
                <a:spcPts val="400"/>
              </a:spcBef>
              <a:defRPr sz="1900">
                <a:solidFill>
                  <a:srgbClr val="333399"/>
                </a:solidFill>
                <a:latin typeface="Courier New"/>
                <a:ea typeface="Courier New"/>
                <a:cs typeface="Courier New"/>
                <a:sym typeface="Courier New"/>
              </a:defRPr>
            </a:pPr>
            <a:r>
              <a:t>	if var1:</a:t>
            </a:r>
          </a:p>
          <a:p>
            <a:pPr marL="336041" indent="-336041" algn="l" defTabSz="896111">
              <a:spcBef>
                <a:spcPts val="400"/>
              </a:spcBef>
              <a:defRPr sz="1900">
                <a:solidFill>
                  <a:srgbClr val="333399"/>
                </a:solidFill>
                <a:latin typeface="Courier New"/>
                <a:ea typeface="Courier New"/>
                <a:cs typeface="Courier New"/>
                <a:sym typeface="Courier New"/>
              </a:defRPr>
            </a:pPr>
            <a:r>
              <a:t>   	print (“1 - Got a true expression value”)</a:t>
            </a:r>
          </a:p>
          <a:p>
            <a:pPr marL="336041" indent="-336041" algn="l" defTabSz="896111">
              <a:spcBef>
                <a:spcPts val="400"/>
              </a:spcBef>
              <a:defRPr sz="1900">
                <a:solidFill>
                  <a:srgbClr val="333399"/>
                </a:solidFill>
                <a:latin typeface="Courier New"/>
                <a:ea typeface="Courier New"/>
                <a:cs typeface="Courier New"/>
                <a:sym typeface="Courier New"/>
              </a:defRPr>
            </a:pPr>
            <a:r>
              <a:t>   	print (var1)</a:t>
            </a:r>
          </a:p>
          <a:p>
            <a:pPr marL="336041" indent="-336041" algn="l" defTabSz="896111">
              <a:spcBef>
                <a:spcPts val="400"/>
              </a:spcBef>
              <a:defRPr sz="1900">
                <a:solidFill>
                  <a:srgbClr val="333399"/>
                </a:solidFill>
                <a:latin typeface="Courier New"/>
                <a:ea typeface="Courier New"/>
                <a:cs typeface="Courier New"/>
                <a:sym typeface="Courier New"/>
              </a:defRPr>
            </a:pPr>
            <a:r>
              <a:t>	var2 = 0</a:t>
            </a:r>
          </a:p>
          <a:p>
            <a:pPr marL="336041" indent="-336041" algn="l" defTabSz="896111">
              <a:spcBef>
                <a:spcPts val="400"/>
              </a:spcBef>
              <a:defRPr sz="1900">
                <a:solidFill>
                  <a:srgbClr val="333399"/>
                </a:solidFill>
                <a:latin typeface="Courier New"/>
                <a:ea typeface="Courier New"/>
                <a:cs typeface="Courier New"/>
                <a:sym typeface="Courier New"/>
              </a:defRPr>
            </a:pPr>
            <a:r>
              <a:t>	if var2:</a:t>
            </a:r>
          </a:p>
          <a:p>
            <a:pPr marL="336041" indent="-336041" algn="l" defTabSz="896111">
              <a:spcBef>
                <a:spcPts val="400"/>
              </a:spcBef>
              <a:defRPr sz="1900">
                <a:solidFill>
                  <a:srgbClr val="333399"/>
                </a:solidFill>
                <a:latin typeface="Courier New"/>
                <a:ea typeface="Courier New"/>
                <a:cs typeface="Courier New"/>
                <a:sym typeface="Courier New"/>
              </a:defRPr>
            </a:pPr>
            <a:r>
              <a:t>   	print (“2 - Got a true expression value”)</a:t>
            </a:r>
          </a:p>
          <a:p>
            <a:pPr marL="336041" indent="-336041" algn="l" defTabSz="896111">
              <a:spcBef>
                <a:spcPts val="400"/>
              </a:spcBef>
              <a:defRPr sz="1900">
                <a:solidFill>
                  <a:srgbClr val="333399"/>
                </a:solidFill>
                <a:latin typeface="Courier New"/>
                <a:ea typeface="Courier New"/>
                <a:cs typeface="Courier New"/>
                <a:sym typeface="Courier New"/>
              </a:defRPr>
            </a:pPr>
            <a:r>
              <a:t>   	print (var2)</a:t>
            </a:r>
          </a:p>
          <a:p>
            <a:pPr marL="336041" indent="-336041" algn="l" defTabSz="896111">
              <a:spcBef>
                <a:spcPts val="400"/>
              </a:spcBef>
              <a:defRPr sz="1900">
                <a:solidFill>
                  <a:srgbClr val="333399"/>
                </a:solidFill>
                <a:latin typeface="Courier New"/>
                <a:ea typeface="Courier New"/>
                <a:cs typeface="Courier New"/>
                <a:sym typeface="Courier New"/>
              </a:defRPr>
            </a:pPr>
            <a:r>
              <a:t>print (“Good bye!”)</a:t>
            </a:r>
          </a:p>
        </p:txBody>
      </p:sp>
      <p:sp>
        <p:nvSpPr>
          <p:cNvPr id="169" name="if expression:…"/>
          <p:cNvSpPr txBox="1"/>
          <p:nvPr/>
        </p:nvSpPr>
        <p:spPr>
          <a:xfrm>
            <a:off x="6134100" y="3644900"/>
            <a:ext cx="3429000" cy="1123313"/>
          </a:xfrm>
          <a:prstGeom prst="rect">
            <a:avLst/>
          </a:prstGeom>
          <a:ln w="15875">
            <a:solidFill>
              <a:srgbClr val="BBE0E3"/>
            </a:solidFill>
          </a:ln>
          <a:extLst>
            <a:ext uri="{C572A759-6A51-4108-AA02-DFA0A04FC94B}">
              <ma14:wrappingTextBoxFlag xmlns:ma14="http://schemas.microsoft.com/office/mac/drawingml/2011/main" val="1"/>
            </a:ext>
          </a:extLst>
        </p:spPr>
        <p:txBody>
          <a:bodyPr lIns="45718" tIns="45718" rIns="45718" bIns="45718">
            <a:spAutoFit/>
          </a:bodyPr>
          <a:lstStyle/>
          <a:p>
            <a:pPr algn="l" defTabSz="914400">
              <a:defRPr b="1" sz="1800">
                <a:solidFill>
                  <a:srgbClr val="00B0F0"/>
                </a:solidFill>
                <a:latin typeface="Courier New"/>
                <a:ea typeface="Courier New"/>
                <a:cs typeface="Courier New"/>
                <a:sym typeface="Courier New"/>
              </a:defRPr>
            </a:pPr>
            <a:r>
              <a:t>if expression:</a:t>
            </a:r>
          </a:p>
          <a:p>
            <a:pPr algn="l" defTabSz="914400">
              <a:defRPr b="1" sz="1800">
                <a:solidFill>
                  <a:srgbClr val="00B0F0"/>
                </a:solidFill>
                <a:latin typeface="Courier New"/>
                <a:ea typeface="Courier New"/>
                <a:cs typeface="Courier New"/>
                <a:sym typeface="Courier New"/>
              </a:defRPr>
            </a:pPr>
            <a:r>
              <a:t>   statement(s)</a:t>
            </a:r>
          </a:p>
          <a:p>
            <a:pPr algn="l" defTabSz="914400">
              <a:defRPr b="1" sz="1800">
                <a:solidFill>
                  <a:srgbClr val="00B0F0"/>
                </a:solidFill>
                <a:latin typeface="Courier New"/>
                <a:ea typeface="Courier New"/>
                <a:cs typeface="Courier New"/>
                <a:sym typeface="Courier New"/>
              </a:defRPr>
            </a:pPr>
            <a:r>
              <a:t>else:</a:t>
            </a:r>
          </a:p>
          <a:p>
            <a:pPr algn="l" defTabSz="914400">
              <a:defRPr b="1" sz="1800">
                <a:solidFill>
                  <a:srgbClr val="00B0F0"/>
                </a:solidFill>
                <a:latin typeface="Courier New"/>
                <a:ea typeface="Courier New"/>
                <a:cs typeface="Courier New"/>
                <a:sym typeface="Courier New"/>
              </a:defRPr>
            </a:pPr>
            <a:r>
              <a:t>   statement(s)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Programming With Python"/>
          <p:cNvSpPr txBox="1"/>
          <p:nvPr>
            <p:ph type="title"/>
          </p:nvPr>
        </p:nvSpPr>
        <p:spPr>
          <a:xfrm>
            <a:off x="952499" y="254000"/>
            <a:ext cx="9019731" cy="852984"/>
          </a:xfrm>
          <a:prstGeom prst="rect">
            <a:avLst/>
          </a:prstGeom>
        </p:spPr>
        <p:txBody>
          <a:bodyPr/>
          <a:lstStyle>
            <a:lvl1pPr defTabSz="362204">
              <a:defRPr sz="4400">
                <a:solidFill>
                  <a:srgbClr val="0076BA"/>
                </a:solidFill>
              </a:defRPr>
            </a:lvl1pPr>
          </a:lstStyle>
          <a:p>
            <a:pPr/>
            <a:r>
              <a:t>Programming With Python</a:t>
            </a:r>
          </a:p>
        </p:txBody>
      </p:sp>
      <p:sp>
        <p:nvSpPr>
          <p:cNvPr id="124" name="Python Has two mode of programming…"/>
          <p:cNvSpPr txBox="1"/>
          <p:nvPr>
            <p:ph type="body" idx="1"/>
          </p:nvPr>
        </p:nvSpPr>
        <p:spPr>
          <a:xfrm>
            <a:off x="952500" y="1357311"/>
            <a:ext cx="10908457" cy="7519990"/>
          </a:xfrm>
          <a:prstGeom prst="rect">
            <a:avLst/>
          </a:prstGeom>
        </p:spPr>
        <p:txBody>
          <a:bodyPr anchor="t"/>
          <a:lstStyle/>
          <a:p>
            <a:pPr marL="435609" indent="-435609" defTabSz="572516">
              <a:lnSpc>
                <a:spcPct val="80000"/>
              </a:lnSpc>
              <a:spcBef>
                <a:spcPts val="4100"/>
              </a:spcBef>
              <a:defRPr sz="1900">
                <a:latin typeface="Arial"/>
                <a:ea typeface="Arial"/>
                <a:cs typeface="Arial"/>
                <a:sym typeface="Arial"/>
              </a:defRPr>
            </a:pPr>
            <a:r>
              <a:t>Python Has two mode of programming </a:t>
            </a:r>
          </a:p>
          <a:p>
            <a:pPr marL="622300" indent="-622300" defTabSz="572516">
              <a:lnSpc>
                <a:spcPct val="80000"/>
              </a:lnSpc>
              <a:spcBef>
                <a:spcPts val="4100"/>
              </a:spcBef>
              <a:buSzPct val="100000"/>
              <a:buAutoNum type="arabicPeriod" startAt="1"/>
              <a:defRPr sz="1900">
                <a:latin typeface="Arial"/>
                <a:ea typeface="Arial"/>
                <a:cs typeface="Arial"/>
                <a:sym typeface="Arial"/>
              </a:defRPr>
            </a:pPr>
            <a:r>
              <a:t>Interactive Mode Programming </a:t>
            </a:r>
          </a:p>
          <a:p>
            <a:pPr marL="0" indent="0" defTabSz="572516">
              <a:lnSpc>
                <a:spcPct val="96000"/>
              </a:lnSpc>
              <a:spcBef>
                <a:spcPts val="4100"/>
              </a:spcBef>
              <a:buSzTx/>
              <a:buNone/>
              <a:defRPr sz="1900">
                <a:latin typeface="Arial"/>
                <a:ea typeface="Arial"/>
                <a:cs typeface="Arial"/>
                <a:sym typeface="Arial"/>
              </a:defRPr>
            </a:pPr>
            <a:r>
              <a:t>invoking the interpreter without passing a script file as a parameter brings up the following prompt</a:t>
            </a:r>
          </a:p>
          <a:p>
            <a:pPr marL="0" indent="0" defTabSz="448055">
              <a:lnSpc>
                <a:spcPts val="3600"/>
              </a:lnSpc>
              <a:spcBef>
                <a:spcPts val="0"/>
              </a:spcBef>
              <a:buSzTx/>
              <a:buNone/>
              <a:defRPr sz="2300">
                <a:ln w="3175" cap="flat">
                  <a:solidFill>
                    <a:srgbClr val="000000"/>
                  </a:solidFill>
                  <a:prstDash val="solid"/>
                  <a:miter lim="400000"/>
                </a:ln>
                <a:solidFill>
                  <a:srgbClr val="5E5E5E"/>
                </a:solidFill>
                <a:latin typeface="Menlo"/>
                <a:ea typeface="Menlo"/>
                <a:cs typeface="Menlo"/>
                <a:sym typeface="Menlo"/>
              </a:defRPr>
            </a:pPr>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 python</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Python 3.7.6 (default, Jan  8 2020, 13:42:34) </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[Clang 4.0.1 (tags/RELEASE_401/final)] :: Anaconda, Inc. on darwin</a:t>
            </a:r>
            <a:endParaRPr sz="23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Type "help", "copyright", "credits" or "license" for more information.</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&gt;&gt;&gt; </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&gt;&gt;&gt; print("Hello World")</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Hello World</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2100">
                <a:solidFill>
                  <a:srgbClr val="5E5E5E"/>
                </a:solidFill>
                <a:latin typeface="Menlo"/>
                <a:ea typeface="Menlo"/>
                <a:cs typeface="Menlo"/>
                <a:sym typeface="Menlo"/>
              </a:defRPr>
            </a:pPr>
            <a:r>
              <a:t>&gt;&gt;&gt; </a:t>
            </a:r>
            <a:endParaRPr sz="1100"/>
          </a:p>
          <a:p>
            <a:pPr marL="0" indent="0" defTabSz="914400">
              <a:lnSpc>
                <a:spcPct val="80000"/>
              </a:lnSpc>
              <a:spcBef>
                <a:spcPts val="0"/>
              </a:spcBef>
              <a:buSzTx/>
              <a:buNone/>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1100">
                <a:latin typeface="Menlo"/>
                <a:ea typeface="Menlo"/>
                <a:cs typeface="Menlo"/>
                <a:sym typeface="Menlo"/>
              </a:defRPr>
            </a:pPr>
          </a:p>
          <a:p>
            <a:pPr marL="0" indent="0" defTabSz="572516">
              <a:lnSpc>
                <a:spcPct val="80000"/>
              </a:lnSpc>
              <a:spcBef>
                <a:spcPts val="4100"/>
              </a:spcBef>
              <a:buSzTx/>
              <a:buNone/>
              <a:defRPr sz="1900">
                <a:latin typeface="Arial"/>
                <a:ea typeface="Arial"/>
                <a:cs typeface="Arial"/>
                <a:sym typeface="Arial"/>
              </a:defRPr>
            </a:pPr>
            <a:r>
              <a:t>In this mode Interpreter is always active for inputs</a:t>
            </a:r>
          </a:p>
          <a:p>
            <a:pPr marL="622300" indent="-622300" defTabSz="572516">
              <a:lnSpc>
                <a:spcPct val="8000"/>
              </a:lnSpc>
              <a:spcBef>
                <a:spcPts val="4100"/>
              </a:spcBef>
              <a:buSzPct val="100000"/>
              <a:buAutoNum type="arabicPeriod" startAt="2"/>
              <a:defRPr sz="1900">
                <a:latin typeface="Arial"/>
                <a:ea typeface="Arial"/>
                <a:cs typeface="Arial"/>
                <a:sym typeface="Arial"/>
              </a:defRPr>
            </a:pPr>
            <a:r>
              <a:t>Script Mode Programming </a:t>
            </a:r>
          </a:p>
          <a:p>
            <a:pPr marL="0" indent="0" defTabSz="572516">
              <a:lnSpc>
                <a:spcPct val="80000"/>
              </a:lnSpc>
              <a:spcBef>
                <a:spcPts val="4100"/>
              </a:spcBef>
              <a:buSzTx/>
              <a:buNone/>
              <a:defRPr sz="1900">
                <a:latin typeface="Arial"/>
                <a:ea typeface="Arial"/>
                <a:cs typeface="Arial"/>
                <a:sym typeface="Arial"/>
              </a:defRPr>
            </a:pPr>
            <a:r>
              <a:t>In this mode we write all Program in a script file with an extension of .py and run with the help of interpreter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ext Placeholder 1"/>
          <p:cNvSpPr txBox="1"/>
          <p:nvPr>
            <p:ph type="body" idx="1"/>
          </p:nvPr>
        </p:nvSpPr>
        <p:spPr>
          <a:prstGeom prst="rect">
            <a:avLst/>
          </a:prstGeom>
        </p:spPr>
        <p:txBody>
          <a:bodyPr anchor="t"/>
          <a:lstStyle/>
          <a:p>
            <a:pPr marL="342900" indent="-342900" defTabSz="914400">
              <a:spcBef>
                <a:spcPts val="300"/>
              </a:spcBef>
              <a:buSzTx/>
              <a:buNone/>
              <a:defRPr sz="1600">
                <a:solidFill>
                  <a:srgbClr val="333399"/>
                </a:solidFill>
                <a:latin typeface="Courier New"/>
                <a:ea typeface="Courier New"/>
                <a:cs typeface="Courier New"/>
                <a:sym typeface="Courier New"/>
              </a:defRPr>
            </a:pPr>
            <a:r>
              <a:t>var1 = 100</a:t>
            </a:r>
          </a:p>
          <a:p>
            <a:pPr marL="342900" indent="-342900" defTabSz="914400">
              <a:spcBef>
                <a:spcPts val="300"/>
              </a:spcBef>
              <a:buSzTx/>
              <a:buNone/>
              <a:defRPr sz="1600">
                <a:solidFill>
                  <a:srgbClr val="333399"/>
                </a:solidFill>
                <a:latin typeface="Courier New"/>
                <a:ea typeface="Courier New"/>
                <a:cs typeface="Courier New"/>
                <a:sym typeface="Courier New"/>
              </a:defRPr>
            </a:pPr>
            <a:r>
              <a:t>if var1:</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(“1 - Got a true expression value”)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(var1)</a:t>
            </a:r>
          </a:p>
          <a:p>
            <a:pPr marL="342900" indent="-342900" defTabSz="914400">
              <a:spcBef>
                <a:spcPts val="300"/>
              </a:spcBef>
              <a:buSzTx/>
              <a:buNone/>
              <a:defRPr sz="1600">
                <a:solidFill>
                  <a:srgbClr val="333399"/>
                </a:solidFill>
                <a:latin typeface="Courier New"/>
                <a:ea typeface="Courier New"/>
                <a:cs typeface="Courier New"/>
                <a:sym typeface="Courier New"/>
              </a:defRPr>
            </a:pPr>
            <a:r>
              <a:t>else: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(“1 - Got a false expression value”)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(var1)</a:t>
            </a:r>
          </a:p>
          <a:p>
            <a:pPr marL="342900" indent="-342900" defTabSz="914400">
              <a:spcBef>
                <a:spcPts val="600"/>
              </a:spcBef>
              <a:buSzTx/>
              <a:buNone/>
              <a:defRPr sz="1600">
                <a:solidFill>
                  <a:srgbClr val="333399"/>
                </a:solidFill>
                <a:latin typeface="Courier New"/>
                <a:ea typeface="Courier New"/>
                <a:cs typeface="Courier New"/>
                <a:sym typeface="Courier New"/>
              </a:defRPr>
            </a:pPr>
          </a:p>
          <a:p>
            <a:pPr marL="342900" indent="-342900" defTabSz="914400">
              <a:spcBef>
                <a:spcPts val="300"/>
              </a:spcBef>
              <a:buSzTx/>
              <a:buNone/>
              <a:defRPr sz="1600">
                <a:solidFill>
                  <a:srgbClr val="333399"/>
                </a:solidFill>
                <a:latin typeface="Courier New"/>
                <a:ea typeface="Courier New"/>
                <a:cs typeface="Courier New"/>
                <a:sym typeface="Courier New"/>
              </a:defRPr>
            </a:pPr>
            <a:r>
              <a:t>var2 = 0</a:t>
            </a:r>
          </a:p>
          <a:p>
            <a:pPr marL="342900" indent="-342900" defTabSz="914400">
              <a:spcBef>
                <a:spcPts val="300"/>
              </a:spcBef>
              <a:buSzTx/>
              <a:buNone/>
              <a:defRPr sz="1600">
                <a:solidFill>
                  <a:srgbClr val="333399"/>
                </a:solidFill>
                <a:latin typeface="Courier New"/>
                <a:ea typeface="Courier New"/>
                <a:cs typeface="Courier New"/>
                <a:sym typeface="Courier New"/>
              </a:defRPr>
            </a:pPr>
            <a:r>
              <a:t>if var2:</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(“2 - Got a true expression value”)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(var2)</a:t>
            </a:r>
          </a:p>
          <a:p>
            <a:pPr marL="342900" indent="-342900" defTabSz="914400">
              <a:spcBef>
                <a:spcPts val="300"/>
              </a:spcBef>
              <a:buSzTx/>
              <a:buNone/>
              <a:defRPr sz="1600">
                <a:solidFill>
                  <a:srgbClr val="333399"/>
                </a:solidFill>
                <a:latin typeface="Courier New"/>
                <a:ea typeface="Courier New"/>
                <a:cs typeface="Courier New"/>
                <a:sym typeface="Courier New"/>
              </a:defRPr>
            </a:pPr>
            <a:r>
              <a:t>else: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(“2 - Got a false expression value”)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(var2)</a:t>
            </a:r>
          </a:p>
          <a:p>
            <a:pPr marL="342900" indent="-342900" defTabSz="914400">
              <a:spcBef>
                <a:spcPts val="300"/>
              </a:spcBef>
              <a:buSzTx/>
              <a:buNone/>
              <a:defRPr sz="16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ext Placeholder 1"/>
          <p:cNvSpPr txBox="1"/>
          <p:nvPr>
            <p:ph type="body" idx="1"/>
          </p:nvPr>
        </p:nvSpPr>
        <p:spPr>
          <a:prstGeom prst="rect">
            <a:avLst/>
          </a:prstGeom>
        </p:spPr>
        <p:txBody>
          <a:bodyPr anchor="t"/>
          <a:lstStyle/>
          <a:p>
            <a:pPr marL="0" indent="0" defTabSz="914400">
              <a:spcBef>
                <a:spcPts val="0"/>
              </a:spcBef>
              <a:buSzTx/>
              <a:buNone/>
              <a:defRPr b="1" sz="3600">
                <a:solidFill>
                  <a:srgbClr val="666699"/>
                </a:solidFill>
                <a:latin typeface="Lucida Sans Unicode"/>
                <a:ea typeface="Lucida Sans Unicode"/>
                <a:cs typeface="Lucida Sans Unicode"/>
                <a:sym typeface="Lucida Sans Unicode"/>
              </a:defRPr>
            </a:pPr>
            <a:r>
              <a:t>The Nested </a:t>
            </a:r>
            <a:r>
              <a:rPr b="0" i="1"/>
              <a:t>if...elif...else</a:t>
            </a:r>
            <a:r>
              <a:t> Construct</a:t>
            </a:r>
          </a:p>
          <a:p>
            <a:pPr marL="0" indent="0" defTabSz="914400">
              <a:spcBef>
                <a:spcPts val="0"/>
              </a:spcBef>
              <a:buSzTx/>
              <a:buNone/>
              <a:defRPr b="1" sz="3600">
                <a:solidFill>
                  <a:srgbClr val="666699"/>
                </a:solidFill>
                <a:latin typeface="Lucida Sans Unicode"/>
                <a:ea typeface="Lucida Sans Unicode"/>
                <a:cs typeface="Lucida Sans Unicode"/>
                <a:sym typeface="Lucida Sans Unicode"/>
              </a:defRPr>
            </a:pPr>
          </a:p>
          <a:p>
            <a:pPr marL="342900" indent="-342900" defTabSz="914400">
              <a:spcBef>
                <a:spcPts val="300"/>
              </a:spcBef>
              <a:buSzTx/>
              <a:buNone/>
              <a:defRPr sz="1600">
                <a:solidFill>
                  <a:srgbClr val="333399"/>
                </a:solidFill>
                <a:latin typeface="Courier New"/>
                <a:ea typeface="Courier New"/>
                <a:cs typeface="Courier New"/>
                <a:sym typeface="Courier New"/>
              </a:defRPr>
            </a:pPr>
            <a:r>
              <a:t>Example:</a:t>
            </a:r>
          </a:p>
          <a:p>
            <a:pPr marL="342900" indent="-342900" defTabSz="914400">
              <a:spcBef>
                <a:spcPts val="300"/>
              </a:spcBef>
              <a:buSzTx/>
              <a:buNone/>
              <a:defRPr sz="1600">
                <a:solidFill>
                  <a:srgbClr val="333399"/>
                </a:solidFill>
                <a:latin typeface="Courier New"/>
                <a:ea typeface="Courier New"/>
                <a:cs typeface="Courier New"/>
                <a:sym typeface="Courier New"/>
              </a:defRPr>
            </a:pPr>
            <a:r>
              <a:t>var = 100</a:t>
            </a:r>
          </a:p>
          <a:p>
            <a:pPr marL="342900" indent="-342900" defTabSz="914400">
              <a:spcBef>
                <a:spcPts val="300"/>
              </a:spcBef>
              <a:buSzTx/>
              <a:buNone/>
              <a:defRPr sz="1600">
                <a:solidFill>
                  <a:srgbClr val="333399"/>
                </a:solidFill>
                <a:latin typeface="Courier New"/>
                <a:ea typeface="Courier New"/>
                <a:cs typeface="Courier New"/>
                <a:sym typeface="Courier New"/>
              </a:defRPr>
            </a:pPr>
            <a:r>
              <a:t>if var &lt; 200:</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"Expression value is less than 200"</a:t>
            </a:r>
          </a:p>
          <a:p>
            <a:pPr marL="342900" indent="-342900" defTabSz="914400">
              <a:spcBef>
                <a:spcPts val="300"/>
              </a:spcBef>
              <a:buSzTx/>
              <a:buNone/>
              <a:defRPr sz="1600">
                <a:solidFill>
                  <a:srgbClr val="333399"/>
                </a:solidFill>
                <a:latin typeface="Courier New"/>
                <a:ea typeface="Courier New"/>
                <a:cs typeface="Courier New"/>
                <a:sym typeface="Courier New"/>
              </a:defRPr>
            </a:pPr>
            <a:r>
              <a:t>   if var == 150:</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"Which is 150"</a:t>
            </a:r>
          </a:p>
          <a:p>
            <a:pPr marL="342900" indent="-342900" defTabSz="914400">
              <a:spcBef>
                <a:spcPts val="300"/>
              </a:spcBef>
              <a:buSzTx/>
              <a:buNone/>
              <a:defRPr sz="1600">
                <a:solidFill>
                  <a:srgbClr val="333399"/>
                </a:solidFill>
                <a:latin typeface="Courier New"/>
                <a:ea typeface="Courier New"/>
                <a:cs typeface="Courier New"/>
                <a:sym typeface="Courier New"/>
              </a:defRPr>
            </a:pPr>
            <a:r>
              <a:t>   elif var == 100:</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"Which is 100"</a:t>
            </a:r>
          </a:p>
          <a:p>
            <a:pPr marL="342900" indent="-342900" defTabSz="914400">
              <a:spcBef>
                <a:spcPts val="300"/>
              </a:spcBef>
              <a:buSzTx/>
              <a:buNone/>
              <a:defRPr sz="1600">
                <a:solidFill>
                  <a:srgbClr val="333399"/>
                </a:solidFill>
                <a:latin typeface="Courier New"/>
                <a:ea typeface="Courier New"/>
                <a:cs typeface="Courier New"/>
                <a:sym typeface="Courier New"/>
              </a:defRPr>
            </a:pPr>
            <a:r>
              <a:t>   elif var == 50:</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"Which is 50"</a:t>
            </a:r>
          </a:p>
          <a:p>
            <a:pPr marL="342900" indent="-342900" defTabSz="914400">
              <a:spcBef>
                <a:spcPts val="300"/>
              </a:spcBef>
              <a:buSzTx/>
              <a:buNone/>
              <a:defRPr sz="1600">
                <a:solidFill>
                  <a:srgbClr val="333399"/>
                </a:solidFill>
                <a:latin typeface="Courier New"/>
                <a:ea typeface="Courier New"/>
                <a:cs typeface="Courier New"/>
                <a:sym typeface="Courier New"/>
              </a:defRPr>
            </a:pPr>
            <a:r>
              <a:t>elif var &lt; 50:</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"Expression value is less than 50"</a:t>
            </a:r>
          </a:p>
          <a:p>
            <a:pPr marL="342900" indent="-342900" defTabSz="914400">
              <a:spcBef>
                <a:spcPts val="300"/>
              </a:spcBef>
              <a:buSzTx/>
              <a:buNone/>
              <a:defRPr sz="1600">
                <a:solidFill>
                  <a:srgbClr val="333399"/>
                </a:solidFill>
                <a:latin typeface="Courier New"/>
                <a:ea typeface="Courier New"/>
                <a:cs typeface="Courier New"/>
                <a:sym typeface="Courier New"/>
              </a:defRPr>
            </a:pPr>
            <a:r>
              <a:t>else:</a:t>
            </a:r>
          </a:p>
          <a:p>
            <a:pPr marL="342900" indent="-342900" defTabSz="914400">
              <a:spcBef>
                <a:spcPts val="300"/>
              </a:spcBef>
              <a:buSzTx/>
              <a:buNone/>
              <a:defRPr sz="1600">
                <a:solidFill>
                  <a:srgbClr val="333399"/>
                </a:solidFill>
                <a:latin typeface="Courier New"/>
                <a:ea typeface="Courier New"/>
                <a:cs typeface="Courier New"/>
                <a:sym typeface="Courier New"/>
              </a:defRPr>
            </a:pPr>
            <a:r>
              <a:t>   print "Could not find true expression"</a:t>
            </a:r>
          </a:p>
          <a:p>
            <a:pPr marL="342900" indent="-342900" defTabSz="914400">
              <a:spcBef>
                <a:spcPts val="600"/>
              </a:spcBef>
              <a:buSzTx/>
              <a:buNone/>
              <a:defRPr sz="1600">
                <a:solidFill>
                  <a:srgbClr val="333399"/>
                </a:solidFill>
                <a:latin typeface="Courier New"/>
                <a:ea typeface="Courier New"/>
                <a:cs typeface="Courier New"/>
                <a:sym typeface="Courier New"/>
              </a:defRPr>
            </a:pPr>
          </a:p>
          <a:p>
            <a:pPr marL="342900" indent="-342900" defTabSz="914400">
              <a:spcBef>
                <a:spcPts val="300"/>
              </a:spcBef>
              <a:buSzTx/>
              <a:buNone/>
              <a:defRPr sz="16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5. Python - while Loop Statement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5. Python - while Loop Statements</a:t>
            </a:r>
          </a:p>
        </p:txBody>
      </p:sp>
      <p:sp>
        <p:nvSpPr>
          <p:cNvPr id="176" name="The while loop is one of the looping constructs available in Python. The while loop continues until the expression becomes false. The expression has to be a logical expression and must return either a true or a false value…"/>
          <p:cNvSpPr txBox="1"/>
          <p:nvPr>
            <p:ph type="body" idx="4294967295"/>
          </p:nvPr>
        </p:nvSpPr>
        <p:spPr>
          <a:xfrm>
            <a:off x="866986" y="2275838"/>
            <a:ext cx="11595949" cy="6502404"/>
          </a:xfrm>
          <a:prstGeom prst="rect">
            <a:avLst/>
          </a:prstGeom>
        </p:spPr>
        <p:txBody>
          <a:bodyPr lIns="65022" tIns="65022" rIns="65022" bIns="65022" anchor="t"/>
          <a:lstStyle/>
          <a:p>
            <a:pPr marL="475259" indent="-475259" defTabSz="1287474">
              <a:spcBef>
                <a:spcPts val="600"/>
              </a:spcBef>
              <a:buSzPct val="100000"/>
              <a:defRPr sz="2700">
                <a:solidFill>
                  <a:srgbClr val="333399"/>
                </a:solidFill>
                <a:latin typeface="Lucida Sans Unicode"/>
                <a:ea typeface="Lucida Sans Unicode"/>
                <a:cs typeface="Lucida Sans Unicode"/>
                <a:sym typeface="Lucida Sans Unicode"/>
              </a:defRPr>
            </a:pPr>
            <a:r>
              <a:t>The </a:t>
            </a:r>
            <a:r>
              <a:rPr b="1"/>
              <a:t>while</a:t>
            </a:r>
            <a:r>
              <a:t> loop is one of the looping constructs available in Python. The </a:t>
            </a:r>
            <a:r>
              <a:rPr b="1"/>
              <a:t>while</a:t>
            </a:r>
            <a:r>
              <a:t> loop continues until the expression becomes false. The expression has to be a logical expression and must return either a </a:t>
            </a:r>
            <a:r>
              <a:rPr i="1"/>
              <a:t>true</a:t>
            </a:r>
            <a:r>
              <a:t> or a </a:t>
            </a:r>
            <a:r>
              <a:rPr i="1"/>
              <a:t>false</a:t>
            </a:r>
            <a:r>
              <a:t> value</a:t>
            </a: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The syntax of the while loop is:</a:t>
            </a: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while expression:</a:t>
            </a:r>
            <a:endParaRPr>
              <a:latin typeface="Courier New"/>
              <a:ea typeface="Courier New"/>
              <a:cs typeface="Courier New"/>
              <a:sym typeface="Courier New"/>
            </a:endParaRPr>
          </a:p>
          <a:p>
            <a:pPr marL="482802" indent="-482802" defTabSz="1287474">
              <a:spcBef>
                <a:spcPts val="600"/>
              </a:spcBef>
              <a:buSzTx/>
              <a:buNone/>
              <a:defRPr sz="2700">
                <a:solidFill>
                  <a:srgbClr val="333399"/>
                </a:solidFill>
                <a:latin typeface="Courier New"/>
                <a:ea typeface="Courier New"/>
                <a:cs typeface="Courier New"/>
                <a:sym typeface="Courier New"/>
              </a:defRPr>
            </a:pPr>
            <a:r>
              <a:t>   	statement(s)</a:t>
            </a:r>
          </a:p>
          <a:p>
            <a:pPr marL="482802" indent="-482802" defTabSz="1287474">
              <a:spcBef>
                <a:spcPts val="600"/>
              </a:spcBef>
              <a:buSzTx/>
              <a:buNone/>
              <a:defRPr b="1" sz="2700">
                <a:solidFill>
                  <a:srgbClr val="FF0000"/>
                </a:solidFill>
                <a:latin typeface="Courier New"/>
                <a:ea typeface="Courier New"/>
                <a:cs typeface="Courier New"/>
                <a:sym typeface="Courier New"/>
              </a:defRPr>
            </a:pPr>
            <a:r>
              <a:t>Example:</a:t>
            </a:r>
          </a:p>
          <a:p>
            <a:pPr marL="482802" indent="-482802" defTabSz="1287474">
              <a:spcBef>
                <a:spcPts val="600"/>
              </a:spcBef>
              <a:buSzTx/>
              <a:buNone/>
              <a:defRPr sz="2700">
                <a:solidFill>
                  <a:srgbClr val="333399"/>
                </a:solidFill>
                <a:latin typeface="Courier New"/>
                <a:ea typeface="Courier New"/>
                <a:cs typeface="Courier New"/>
                <a:sym typeface="Courier New"/>
              </a:defRPr>
            </a:pPr>
            <a:r>
              <a:t>	count = 0</a:t>
            </a:r>
          </a:p>
          <a:p>
            <a:pPr marL="482802" indent="-482802" defTabSz="1287474">
              <a:spcBef>
                <a:spcPts val="600"/>
              </a:spcBef>
              <a:buSzTx/>
              <a:buNone/>
              <a:defRPr sz="2700">
                <a:solidFill>
                  <a:srgbClr val="333399"/>
                </a:solidFill>
                <a:latin typeface="Courier New"/>
                <a:ea typeface="Courier New"/>
                <a:cs typeface="Courier New"/>
                <a:sym typeface="Courier New"/>
              </a:defRPr>
            </a:pPr>
            <a:r>
              <a:t>	while (count &lt; 9):</a:t>
            </a:r>
          </a:p>
          <a:p>
            <a:pPr marL="482802" indent="-482802" defTabSz="1287474">
              <a:spcBef>
                <a:spcPts val="600"/>
              </a:spcBef>
              <a:buSzTx/>
              <a:buNone/>
              <a:defRPr sz="2700">
                <a:solidFill>
                  <a:srgbClr val="333399"/>
                </a:solidFill>
                <a:latin typeface="Courier New"/>
                <a:ea typeface="Courier New"/>
                <a:cs typeface="Courier New"/>
                <a:sym typeface="Courier New"/>
              </a:defRPr>
            </a:pPr>
            <a:r>
              <a:t>   	print 'The count is:', count</a:t>
            </a:r>
          </a:p>
          <a:p>
            <a:pPr marL="482802" indent="-482802" defTabSz="1287474">
              <a:spcBef>
                <a:spcPts val="600"/>
              </a:spcBef>
              <a:buSzTx/>
              <a:buNone/>
              <a:defRPr sz="2700">
                <a:solidFill>
                  <a:srgbClr val="333399"/>
                </a:solidFill>
                <a:latin typeface="Courier New"/>
                <a:ea typeface="Courier New"/>
                <a:cs typeface="Courier New"/>
                <a:sym typeface="Courier New"/>
              </a:defRPr>
            </a:pPr>
            <a:r>
              <a:t>   	count = count + 1</a:t>
            </a:r>
          </a:p>
          <a:p>
            <a:pPr marL="482802" indent="-482802" defTabSz="1287474">
              <a:spcBef>
                <a:spcPts val="600"/>
              </a:spcBef>
              <a:buSzTx/>
              <a:buNone/>
              <a:defRPr sz="2700">
                <a:solidFill>
                  <a:srgbClr val="333399"/>
                </a:solidFill>
                <a:latin typeface="Courier New"/>
                <a:ea typeface="Courier New"/>
                <a:cs typeface="Courier New"/>
                <a:sym typeface="Courier New"/>
              </a:defRPr>
            </a:pPr>
            <a:r>
              <a:t>	print "Good bye!"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he Infinite Loop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The Infinite Loops:</a:t>
            </a:r>
          </a:p>
        </p:txBody>
      </p:sp>
      <p:sp>
        <p:nvSpPr>
          <p:cNvPr id="179" name="You must use caution when using while loops because of the possibility that this condition never resolves to a false value. This results in a loop that never ends. Such a loop is called an infinite loop.…"/>
          <p:cNvSpPr txBox="1"/>
          <p:nvPr>
            <p:ph type="body" idx="4294967295"/>
          </p:nvPr>
        </p:nvSpPr>
        <p:spPr>
          <a:xfrm>
            <a:off x="866986" y="1950718"/>
            <a:ext cx="11595949" cy="6827523"/>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You must use caution when using while loops because of the possibility that this condition never resolves to a false value. This results in a loop that never ends. Such a loop is called an infinite loop.</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An infinite loop might be useful in client/server programming where the server needs to run continuously so that client programs can communicate with it as and when required.</a:t>
            </a:r>
          </a:p>
          <a:p>
            <a:pPr marL="480059" indent="-480059" defTabSz="1300480">
              <a:spcBef>
                <a:spcPts val="900"/>
              </a:spcBef>
              <a:buSzPct val="100000"/>
              <a:defRPr sz="2800">
                <a:solidFill>
                  <a:srgbClr val="333399"/>
                </a:solidFill>
                <a:latin typeface="Lucida Sans Unicode"/>
                <a:ea typeface="Lucida Sans Unicode"/>
                <a:cs typeface="Lucida Sans Unicode"/>
                <a:sym typeface="Lucida Sans Unicode"/>
              </a:defRPr>
            </a:pP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Following loop will continue till you enter CTRL+C :</a:t>
            </a:r>
          </a:p>
          <a:p>
            <a:pPr marL="487680" indent="-487680" defTabSz="1300480">
              <a:spcBef>
                <a:spcPts val="600"/>
              </a:spcBef>
              <a:buSzTx/>
              <a:buNone/>
              <a:defRPr sz="2800">
                <a:solidFill>
                  <a:srgbClr val="333399"/>
                </a:solidFill>
                <a:latin typeface="Courier New"/>
                <a:ea typeface="Courier New"/>
                <a:cs typeface="Courier New"/>
                <a:sym typeface="Courier New"/>
              </a:defRPr>
            </a:pPr>
            <a:r>
              <a:t>while var == 1 :  # This constructs an infinite loop</a:t>
            </a:r>
          </a:p>
          <a:p>
            <a:pPr marL="487680" indent="-487680" defTabSz="1300480">
              <a:spcBef>
                <a:spcPts val="600"/>
              </a:spcBef>
              <a:buSzTx/>
              <a:buNone/>
              <a:defRPr sz="2800">
                <a:solidFill>
                  <a:srgbClr val="333399"/>
                </a:solidFill>
                <a:latin typeface="Courier New"/>
                <a:ea typeface="Courier New"/>
                <a:cs typeface="Courier New"/>
                <a:sym typeface="Courier New"/>
              </a:defRPr>
            </a:pPr>
            <a:r>
              <a:t>   num = raw_input("Enter a number  :")</a:t>
            </a:r>
          </a:p>
          <a:p>
            <a:pPr marL="487680" indent="-487680" defTabSz="1300480">
              <a:spcBef>
                <a:spcPts val="600"/>
              </a:spcBef>
              <a:buSzTx/>
              <a:buNone/>
              <a:defRPr sz="2800">
                <a:solidFill>
                  <a:srgbClr val="333399"/>
                </a:solidFill>
                <a:latin typeface="Courier New"/>
                <a:ea typeface="Courier New"/>
                <a:cs typeface="Courier New"/>
                <a:sym typeface="Courier New"/>
              </a:defRPr>
            </a:pPr>
            <a:r>
              <a:t>   print "You entered: ", num</a:t>
            </a:r>
          </a:p>
          <a:p>
            <a:pPr marL="487680" indent="-487680" defTabSz="1300480">
              <a:spcBef>
                <a:spcPts val="600"/>
              </a:spcBef>
              <a:buSzTx/>
              <a:buNone/>
              <a:defRPr sz="28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6. Python - for Loop Statement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6. Python - for Loop Statements</a:t>
            </a:r>
          </a:p>
        </p:txBody>
      </p:sp>
      <p:sp>
        <p:nvSpPr>
          <p:cNvPr id="182" name="The for loop in Python has the ability to iterate over the items of any sequence, such as a list or a string.…"/>
          <p:cNvSpPr txBox="1"/>
          <p:nvPr>
            <p:ph type="body" idx="4294967295"/>
          </p:nvPr>
        </p:nvSpPr>
        <p:spPr>
          <a:xfrm>
            <a:off x="866986" y="1950718"/>
            <a:ext cx="11595949" cy="6827523"/>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a:t>
            </a:r>
            <a:r>
              <a:rPr b="1"/>
              <a:t>for</a:t>
            </a:r>
            <a:r>
              <a:t> loop in Python has the ability to iterate over the items of any sequence, such as a list or a string.</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syntax of the loop look is:</a:t>
            </a: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for iterating_var in sequence: </a:t>
            </a:r>
            <a:endParaRPr>
              <a:latin typeface="Courier New"/>
              <a:ea typeface="Courier New"/>
              <a:cs typeface="Courier New"/>
              <a:sym typeface="Courier New"/>
            </a:endParaRPr>
          </a:p>
          <a:p>
            <a:pPr marL="487680" indent="-487680" defTabSz="1300480">
              <a:spcBef>
                <a:spcPts val="600"/>
              </a:spcBef>
              <a:buSzTx/>
              <a:buNone/>
              <a:defRPr sz="2800">
                <a:solidFill>
                  <a:srgbClr val="333399"/>
                </a:solidFill>
                <a:latin typeface="Courier New"/>
                <a:ea typeface="Courier New"/>
                <a:cs typeface="Courier New"/>
                <a:sym typeface="Courier New"/>
              </a:defRPr>
            </a:pPr>
            <a:r>
              <a:t>		statements(s)</a:t>
            </a:r>
          </a:p>
          <a:p>
            <a:pPr marL="487680" indent="-487680" defTabSz="1300480">
              <a:spcBef>
                <a:spcPts val="600"/>
              </a:spcBef>
              <a:buSzTx/>
              <a:buNone/>
              <a:defRPr b="1" sz="2800">
                <a:solidFill>
                  <a:srgbClr val="FF0000"/>
                </a:solidFill>
                <a:latin typeface="Courier New"/>
                <a:ea typeface="Courier New"/>
                <a:cs typeface="Courier New"/>
                <a:sym typeface="Courier New"/>
              </a:defRPr>
            </a:pPr>
            <a:r>
              <a:t>Example:</a:t>
            </a:r>
          </a:p>
          <a:p>
            <a:pPr marL="487680" indent="-487680" defTabSz="1300480">
              <a:spcBef>
                <a:spcPts val="600"/>
              </a:spcBef>
              <a:buSzTx/>
              <a:buNone/>
              <a:defRPr sz="2800">
                <a:solidFill>
                  <a:srgbClr val="333399"/>
                </a:solidFill>
                <a:latin typeface="Courier New"/>
                <a:ea typeface="Courier New"/>
                <a:cs typeface="Courier New"/>
                <a:sym typeface="Courier New"/>
              </a:defRPr>
            </a:pPr>
            <a:r>
              <a:t>for letter in 'Python':     # First Example</a:t>
            </a:r>
          </a:p>
          <a:p>
            <a:pPr marL="487680" indent="-487680" defTabSz="1300480">
              <a:spcBef>
                <a:spcPts val="600"/>
              </a:spcBef>
              <a:buSzTx/>
              <a:buNone/>
              <a:defRPr sz="2800">
                <a:solidFill>
                  <a:srgbClr val="333399"/>
                </a:solidFill>
                <a:latin typeface="Courier New"/>
                <a:ea typeface="Courier New"/>
                <a:cs typeface="Courier New"/>
                <a:sym typeface="Courier New"/>
              </a:defRPr>
            </a:pPr>
            <a:r>
              <a:t>   print 'Current Letter :', letter</a:t>
            </a:r>
          </a:p>
          <a:p>
            <a:pPr marL="487680" indent="-487680" defTabSz="1300480">
              <a:spcBef>
                <a:spcPts val="900"/>
              </a:spcBef>
              <a:buSzTx/>
              <a:buNone/>
              <a:defRPr sz="2800">
                <a:solidFill>
                  <a:srgbClr val="333399"/>
                </a:solidFill>
                <a:latin typeface="Courier New"/>
                <a:ea typeface="Courier New"/>
                <a:cs typeface="Courier New"/>
                <a:sym typeface="Courier New"/>
              </a:defRPr>
            </a:pPr>
          </a:p>
          <a:p>
            <a:pPr marL="487680" indent="-487680" defTabSz="1300480">
              <a:spcBef>
                <a:spcPts val="600"/>
              </a:spcBef>
              <a:buSzTx/>
              <a:buNone/>
              <a:defRPr sz="2800">
                <a:solidFill>
                  <a:srgbClr val="333399"/>
                </a:solidFill>
                <a:latin typeface="Courier New"/>
                <a:ea typeface="Courier New"/>
                <a:cs typeface="Courier New"/>
                <a:sym typeface="Courier New"/>
              </a:defRPr>
            </a:pPr>
            <a:r>
              <a:t>fruits = ['banana', 'apple',  'mango']</a:t>
            </a:r>
          </a:p>
          <a:p>
            <a:pPr marL="487680" indent="-487680" defTabSz="1300480">
              <a:spcBef>
                <a:spcPts val="600"/>
              </a:spcBef>
              <a:buSzTx/>
              <a:buNone/>
              <a:defRPr sz="2800">
                <a:solidFill>
                  <a:srgbClr val="333399"/>
                </a:solidFill>
                <a:latin typeface="Courier New"/>
                <a:ea typeface="Courier New"/>
                <a:cs typeface="Courier New"/>
                <a:sym typeface="Courier New"/>
              </a:defRPr>
            </a:pPr>
            <a:r>
              <a:t>for fruit in fruits:        # Second Example</a:t>
            </a:r>
          </a:p>
          <a:p>
            <a:pPr marL="487680" indent="-487680" defTabSz="1300480">
              <a:spcBef>
                <a:spcPts val="600"/>
              </a:spcBef>
              <a:buSzTx/>
              <a:buNone/>
              <a:defRPr sz="2800">
                <a:solidFill>
                  <a:srgbClr val="333399"/>
                </a:solidFill>
                <a:latin typeface="Courier New"/>
                <a:ea typeface="Courier New"/>
                <a:cs typeface="Courier New"/>
                <a:sym typeface="Courier New"/>
              </a:defRPr>
            </a:pPr>
            <a:r>
              <a:t>   print 'Current fruit :', fruit</a:t>
            </a:r>
          </a:p>
          <a:p>
            <a:pPr marL="487680" indent="-487680" defTabSz="1300480">
              <a:spcBef>
                <a:spcPts val="600"/>
              </a:spcBef>
              <a:buSzTx/>
              <a:buNone/>
              <a:defRPr sz="28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itle"/>
          <p:cNvSpPr txBox="1"/>
          <p:nvPr>
            <p:ph type="title" idx="4294967295"/>
          </p:nvPr>
        </p:nvSpPr>
        <p:spPr>
          <a:xfrm>
            <a:off x="866986" y="541866"/>
            <a:ext cx="11595949" cy="1625601"/>
          </a:xfrm>
          <a:prstGeom prst="rect">
            <a:avLst/>
          </a:prstGeom>
        </p:spPr>
        <p:txBody>
          <a:bodyPr lIns="65022" tIns="65022" rIns="65022" bIns="65022" anchor="t"/>
          <a:lstStyle/>
          <a:p>
            <a:pPr algn="l" defTabSz="1300480">
              <a:defRPr sz="5000">
                <a:solidFill>
                  <a:srgbClr val="666699"/>
                </a:solidFill>
                <a:latin typeface="Lucida Sans Unicode"/>
                <a:ea typeface="Lucida Sans Unicode"/>
                <a:cs typeface="Lucida Sans Unicode"/>
                <a:sym typeface="Lucida Sans Unicode"/>
              </a:defRPr>
            </a:pPr>
          </a:p>
        </p:txBody>
      </p:sp>
      <p:sp>
        <p:nvSpPr>
          <p:cNvPr id="185" name="Iterating by Sequence Index:…"/>
          <p:cNvSpPr txBox="1"/>
          <p:nvPr>
            <p:ph type="body" idx="4294967295"/>
          </p:nvPr>
        </p:nvSpPr>
        <p:spPr>
          <a:xfrm>
            <a:off x="866986" y="2275838"/>
            <a:ext cx="11595949" cy="6502404"/>
          </a:xfrm>
          <a:prstGeom prst="rect">
            <a:avLst/>
          </a:prstGeom>
        </p:spPr>
        <p:txBody>
          <a:bodyPr lIns="65022" tIns="65022" rIns="65022" bIns="65022" anchor="t"/>
          <a:lstStyle/>
          <a:p>
            <a:pPr marL="487680" indent="-487680" defTabSz="1300480">
              <a:spcBef>
                <a:spcPts val="600"/>
              </a:spcBef>
              <a:buSzTx/>
              <a:buNone/>
              <a:defRPr b="1" sz="2800">
                <a:solidFill>
                  <a:srgbClr val="333399"/>
                </a:solidFill>
                <a:latin typeface="Lucida Sans Unicode"/>
                <a:ea typeface="Lucida Sans Unicode"/>
                <a:cs typeface="Lucida Sans Unicode"/>
                <a:sym typeface="Lucida Sans Unicode"/>
              </a:defRPr>
            </a:pPr>
            <a:r>
              <a:t>Iterating by Sequence Index:</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An alternative way of iterating through each item is by index offset into the sequence itself:</a:t>
            </a:r>
          </a:p>
          <a:p>
            <a:pPr marL="480059" indent="-480059" defTabSz="1300480">
              <a:spcBef>
                <a:spcPts val="900"/>
              </a:spcBef>
              <a:buSzPct val="100000"/>
              <a:defRPr b="1" sz="2800">
                <a:solidFill>
                  <a:srgbClr val="333399"/>
                </a:solidFill>
                <a:latin typeface="Lucida Sans Unicode"/>
                <a:ea typeface="Lucida Sans Unicode"/>
                <a:cs typeface="Lucida Sans Unicode"/>
                <a:sym typeface="Lucida Sans Unicode"/>
              </a:defRPr>
            </a:pPr>
          </a:p>
          <a:p>
            <a:pPr marL="480059" indent="-480059" defTabSz="1300480">
              <a:spcBef>
                <a:spcPts val="600"/>
              </a:spcBef>
              <a:buSzPct val="100000"/>
              <a:defRPr b="1" sz="2800">
                <a:solidFill>
                  <a:srgbClr val="333399"/>
                </a:solidFill>
                <a:latin typeface="Lucida Sans Unicode"/>
                <a:ea typeface="Lucida Sans Unicode"/>
                <a:cs typeface="Lucida Sans Unicode"/>
                <a:sym typeface="Lucida Sans Unicode"/>
              </a:defRPr>
            </a:pPr>
            <a:r>
              <a:t>Example:</a:t>
            </a:r>
          </a:p>
          <a:p>
            <a:pPr marL="487680" indent="-487680" defTabSz="1300480">
              <a:spcBef>
                <a:spcPts val="600"/>
              </a:spcBef>
              <a:buSzTx/>
              <a:buNone/>
              <a:defRPr sz="2800">
                <a:solidFill>
                  <a:srgbClr val="333399"/>
                </a:solidFill>
                <a:latin typeface="Courier New"/>
                <a:ea typeface="Courier New"/>
                <a:cs typeface="Courier New"/>
                <a:sym typeface="Courier New"/>
              </a:defRPr>
            </a:pPr>
            <a:r>
              <a:t>fruits = ['banana', 'apple',  'mango']</a:t>
            </a:r>
          </a:p>
          <a:p>
            <a:pPr marL="487680" indent="-487680" defTabSz="1300480">
              <a:spcBef>
                <a:spcPts val="600"/>
              </a:spcBef>
              <a:buSzTx/>
              <a:buNone/>
              <a:defRPr sz="2800">
                <a:solidFill>
                  <a:srgbClr val="333399"/>
                </a:solidFill>
                <a:latin typeface="Courier New"/>
                <a:ea typeface="Courier New"/>
                <a:cs typeface="Courier New"/>
                <a:sym typeface="Courier New"/>
              </a:defRPr>
            </a:pPr>
            <a:r>
              <a:t>for index in range(len(fruits)):</a:t>
            </a:r>
          </a:p>
          <a:p>
            <a:pPr marL="487680" indent="-487680" defTabSz="1300480">
              <a:spcBef>
                <a:spcPts val="600"/>
              </a:spcBef>
              <a:buSzTx/>
              <a:buNone/>
              <a:defRPr sz="2800">
                <a:solidFill>
                  <a:srgbClr val="333399"/>
                </a:solidFill>
                <a:latin typeface="Courier New"/>
                <a:ea typeface="Courier New"/>
                <a:cs typeface="Courier New"/>
                <a:sym typeface="Courier New"/>
              </a:defRPr>
            </a:pPr>
            <a:r>
              <a:t>   print 'Current fruit :', fruits[index]</a:t>
            </a:r>
          </a:p>
          <a:p>
            <a:pPr marL="487680" indent="-487680" defTabSz="1300480">
              <a:spcBef>
                <a:spcPts val="900"/>
              </a:spcBef>
              <a:buSzTx/>
              <a:buNone/>
              <a:defRPr sz="2800">
                <a:solidFill>
                  <a:srgbClr val="333399"/>
                </a:solidFill>
                <a:latin typeface="Courier New"/>
                <a:ea typeface="Courier New"/>
                <a:cs typeface="Courier New"/>
                <a:sym typeface="Courier New"/>
              </a:defRPr>
            </a:pPr>
          </a:p>
          <a:p>
            <a:pPr marL="487680" indent="-487680" defTabSz="1300480">
              <a:spcBef>
                <a:spcPts val="600"/>
              </a:spcBef>
              <a:buSzTx/>
              <a:buNone/>
              <a:defRPr sz="28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7. Python break,continue and pass Statements"/>
          <p:cNvSpPr txBox="1"/>
          <p:nvPr>
            <p:ph type="title" idx="4294967295"/>
          </p:nvPr>
        </p:nvSpPr>
        <p:spPr>
          <a:xfrm>
            <a:off x="866986" y="541866"/>
            <a:ext cx="11595949" cy="1625601"/>
          </a:xfrm>
          <a:prstGeom prst="rect">
            <a:avLst/>
          </a:prstGeom>
        </p:spPr>
        <p:txBody>
          <a:bodyPr lIns="65022" tIns="65022" rIns="65022" bIns="65022" anchor="t"/>
          <a:lstStyle/>
          <a:p>
            <a:pPr algn="l" defTabSz="1300480">
              <a:defRPr b="1" sz="3800">
                <a:solidFill>
                  <a:srgbClr val="666699"/>
                </a:solidFill>
                <a:latin typeface="Lucida Sans Unicode"/>
                <a:ea typeface="Lucida Sans Unicode"/>
                <a:cs typeface="Lucida Sans Unicode"/>
                <a:sym typeface="Lucida Sans Unicode"/>
              </a:defRPr>
            </a:pPr>
            <a:r>
              <a:t>7. Python </a:t>
            </a:r>
            <a:r>
              <a:rPr b="0" i="1"/>
              <a:t>break,continue and pass</a:t>
            </a:r>
            <a:r>
              <a:t> Statements</a:t>
            </a:r>
          </a:p>
        </p:txBody>
      </p:sp>
      <p:sp>
        <p:nvSpPr>
          <p:cNvPr id="188" name="The break Statement:…"/>
          <p:cNvSpPr txBox="1"/>
          <p:nvPr>
            <p:ph type="body" idx="4294967295"/>
          </p:nvPr>
        </p:nvSpPr>
        <p:spPr>
          <a:xfrm>
            <a:off x="866986" y="1950718"/>
            <a:ext cx="11595949" cy="6827523"/>
          </a:xfrm>
          <a:prstGeom prst="rect">
            <a:avLst/>
          </a:prstGeom>
        </p:spPr>
        <p:txBody>
          <a:bodyPr lIns="65022" tIns="65022" rIns="65022" bIns="65022" anchor="t"/>
          <a:lstStyle/>
          <a:p>
            <a:pPr marL="448665" indent="-448665" defTabSz="1196441">
              <a:spcBef>
                <a:spcPts val="600"/>
              </a:spcBef>
              <a:buSzTx/>
              <a:buNone/>
              <a:defRPr b="1" sz="2500">
                <a:solidFill>
                  <a:srgbClr val="333399"/>
                </a:solidFill>
                <a:latin typeface="Lucida Sans Unicode"/>
                <a:ea typeface="Lucida Sans Unicode"/>
                <a:cs typeface="Lucida Sans Unicode"/>
                <a:sym typeface="Lucida Sans Unicode"/>
              </a:defRPr>
            </a:pPr>
            <a:r>
              <a:t>The </a:t>
            </a:r>
            <a:r>
              <a:rPr b="0" i="1"/>
              <a:t>break</a:t>
            </a:r>
            <a:r>
              <a:t> Statement:</a:t>
            </a:r>
          </a:p>
          <a:p>
            <a:pPr marL="441655" indent="-441655" defTabSz="1196441">
              <a:spcBef>
                <a:spcPts val="600"/>
              </a:spcBef>
              <a:buSzPct val="100000"/>
              <a:defRPr sz="2500">
                <a:solidFill>
                  <a:srgbClr val="333399"/>
                </a:solidFill>
                <a:latin typeface="Lucida Sans Unicode"/>
                <a:ea typeface="Lucida Sans Unicode"/>
                <a:cs typeface="Lucida Sans Unicode"/>
                <a:sym typeface="Lucida Sans Unicode"/>
              </a:defRPr>
            </a:pPr>
            <a:r>
              <a:t>The </a:t>
            </a:r>
            <a:r>
              <a:rPr b="1"/>
              <a:t>break</a:t>
            </a:r>
            <a:r>
              <a:t> statement in Python terminates the current loop and resumes execution at the next statement, just like the traditional break found in C.</a:t>
            </a:r>
          </a:p>
          <a:p>
            <a:pPr marL="448665" indent="-448665" defTabSz="1196441">
              <a:spcBef>
                <a:spcPts val="500"/>
              </a:spcBef>
              <a:buSzTx/>
              <a:buNone/>
              <a:defRPr b="1" sz="2200">
                <a:solidFill>
                  <a:srgbClr val="FF0000"/>
                </a:solidFill>
                <a:latin typeface="Lucida Sans Unicode"/>
                <a:ea typeface="Lucida Sans Unicode"/>
                <a:cs typeface="Lucida Sans Unicode"/>
                <a:sym typeface="Lucida Sans Unicode"/>
              </a:defRPr>
            </a:pPr>
            <a:r>
              <a:t>Example:</a:t>
            </a:r>
          </a:p>
          <a:p>
            <a:pPr marL="448665" indent="-448665" defTabSz="1196441">
              <a:spcBef>
                <a:spcPts val="500"/>
              </a:spcBef>
              <a:buSzTx/>
              <a:buNone/>
              <a:defRPr sz="2200">
                <a:solidFill>
                  <a:srgbClr val="333399"/>
                </a:solidFill>
                <a:latin typeface="Courier New"/>
                <a:ea typeface="Courier New"/>
                <a:cs typeface="Courier New"/>
                <a:sym typeface="Courier New"/>
              </a:defRPr>
            </a:pPr>
            <a:r>
              <a:t>for letter in 'Python':     # First Example</a:t>
            </a:r>
          </a:p>
          <a:p>
            <a:pPr marL="448665" indent="-448665" defTabSz="1196441">
              <a:spcBef>
                <a:spcPts val="500"/>
              </a:spcBef>
              <a:buSzTx/>
              <a:buNone/>
              <a:defRPr sz="2200">
                <a:solidFill>
                  <a:srgbClr val="333399"/>
                </a:solidFill>
                <a:latin typeface="Courier New"/>
                <a:ea typeface="Courier New"/>
                <a:cs typeface="Courier New"/>
                <a:sym typeface="Courier New"/>
              </a:defRPr>
            </a:pPr>
            <a:r>
              <a:t>   if letter == 'h':</a:t>
            </a:r>
          </a:p>
          <a:p>
            <a:pPr marL="448665" indent="-448665" defTabSz="1196441">
              <a:spcBef>
                <a:spcPts val="500"/>
              </a:spcBef>
              <a:buSzTx/>
              <a:buNone/>
              <a:defRPr sz="2200">
                <a:solidFill>
                  <a:srgbClr val="333399"/>
                </a:solidFill>
                <a:latin typeface="Courier New"/>
                <a:ea typeface="Courier New"/>
                <a:cs typeface="Courier New"/>
                <a:sym typeface="Courier New"/>
              </a:defRPr>
            </a:pPr>
            <a:r>
              <a:t>      	break</a:t>
            </a:r>
          </a:p>
          <a:p>
            <a:pPr marL="448665" indent="-448665" defTabSz="1196441">
              <a:spcBef>
                <a:spcPts val="500"/>
              </a:spcBef>
              <a:buSzTx/>
              <a:buNone/>
              <a:defRPr sz="2200">
                <a:solidFill>
                  <a:srgbClr val="333399"/>
                </a:solidFill>
                <a:latin typeface="Courier New"/>
                <a:ea typeface="Courier New"/>
                <a:cs typeface="Courier New"/>
                <a:sym typeface="Courier New"/>
              </a:defRPr>
            </a:pPr>
            <a:r>
              <a:t>   print 'Current Letter :', letter</a:t>
            </a:r>
          </a:p>
          <a:p>
            <a:pPr marL="448665" indent="-448665" defTabSz="1196441">
              <a:spcBef>
                <a:spcPts val="500"/>
              </a:spcBef>
              <a:buSzTx/>
              <a:buNone/>
              <a:defRPr sz="2200">
                <a:solidFill>
                  <a:srgbClr val="333399"/>
                </a:solidFill>
                <a:latin typeface="Courier New"/>
                <a:ea typeface="Courier New"/>
                <a:cs typeface="Courier New"/>
                <a:sym typeface="Courier New"/>
              </a:defRPr>
            </a:pPr>
            <a:r>
              <a:t>var = 10                    # Second Example</a:t>
            </a:r>
          </a:p>
          <a:p>
            <a:pPr marL="448665" indent="-448665" defTabSz="1196441">
              <a:spcBef>
                <a:spcPts val="500"/>
              </a:spcBef>
              <a:buSzTx/>
              <a:buNone/>
              <a:defRPr sz="2200">
                <a:solidFill>
                  <a:srgbClr val="333399"/>
                </a:solidFill>
                <a:latin typeface="Courier New"/>
                <a:ea typeface="Courier New"/>
                <a:cs typeface="Courier New"/>
                <a:sym typeface="Courier New"/>
              </a:defRPr>
            </a:pPr>
            <a:r>
              <a:t>while var &gt; 0:              </a:t>
            </a:r>
          </a:p>
          <a:p>
            <a:pPr marL="448665" indent="-448665" defTabSz="1196441">
              <a:spcBef>
                <a:spcPts val="500"/>
              </a:spcBef>
              <a:buSzTx/>
              <a:buNone/>
              <a:defRPr sz="2200">
                <a:solidFill>
                  <a:srgbClr val="333399"/>
                </a:solidFill>
                <a:latin typeface="Courier New"/>
                <a:ea typeface="Courier New"/>
                <a:cs typeface="Courier New"/>
                <a:sym typeface="Courier New"/>
              </a:defRPr>
            </a:pPr>
            <a:r>
              <a:t>   print 'Current variable value :', var</a:t>
            </a:r>
          </a:p>
          <a:p>
            <a:pPr marL="448665" indent="-448665" defTabSz="1196441">
              <a:spcBef>
                <a:spcPts val="500"/>
              </a:spcBef>
              <a:buSzTx/>
              <a:buNone/>
              <a:defRPr sz="2200">
                <a:solidFill>
                  <a:srgbClr val="333399"/>
                </a:solidFill>
                <a:latin typeface="Courier New"/>
                <a:ea typeface="Courier New"/>
                <a:cs typeface="Courier New"/>
                <a:sym typeface="Courier New"/>
              </a:defRPr>
            </a:pPr>
            <a:r>
              <a:t>   var = var -1</a:t>
            </a:r>
          </a:p>
          <a:p>
            <a:pPr marL="448665" indent="-448665" defTabSz="1196441">
              <a:spcBef>
                <a:spcPts val="500"/>
              </a:spcBef>
              <a:buSzTx/>
              <a:buNone/>
              <a:defRPr sz="2200">
                <a:solidFill>
                  <a:srgbClr val="333399"/>
                </a:solidFill>
                <a:latin typeface="Courier New"/>
                <a:ea typeface="Courier New"/>
                <a:cs typeface="Courier New"/>
                <a:sym typeface="Courier New"/>
              </a:defRPr>
            </a:pPr>
            <a:r>
              <a:t>   if var == 5:</a:t>
            </a:r>
          </a:p>
          <a:p>
            <a:pPr marL="448665" indent="-448665" defTabSz="1196441">
              <a:spcBef>
                <a:spcPts val="500"/>
              </a:spcBef>
              <a:buSzTx/>
              <a:buNone/>
              <a:defRPr sz="2200">
                <a:solidFill>
                  <a:srgbClr val="333399"/>
                </a:solidFill>
                <a:latin typeface="Courier New"/>
                <a:ea typeface="Courier New"/>
                <a:cs typeface="Courier New"/>
                <a:sym typeface="Courier New"/>
              </a:defRPr>
            </a:pPr>
            <a:r>
              <a:t>      	break</a:t>
            </a:r>
          </a:p>
          <a:p>
            <a:pPr marL="448665" indent="-448665" defTabSz="1196441">
              <a:spcBef>
                <a:spcPts val="500"/>
              </a:spcBef>
              <a:buSzTx/>
              <a:buNone/>
              <a:defRPr sz="22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Rectangle"/>
          <p:cNvSpPr/>
          <p:nvPr/>
        </p:nvSpPr>
        <p:spPr>
          <a:xfrm>
            <a:off x="-1" y="1408852"/>
            <a:ext cx="13004802" cy="541868"/>
          </a:xfrm>
          <a:prstGeom prst="rect">
            <a:avLst/>
          </a:prstGeom>
          <a:solidFill>
            <a:srgbClr val="FFFFFF"/>
          </a:solidFill>
          <a:ln w="12700">
            <a:miter lim="400000"/>
          </a:ln>
        </p:spPr>
        <p:txBody>
          <a:bodyPr lIns="50800" tIns="50800" rIns="50800" bIns="50800"/>
          <a:lstStyle/>
          <a:p>
            <a:pPr algn="l" defTabSz="1300480">
              <a:defRPr>
                <a:latin typeface="Lucida Sans Unicode"/>
                <a:ea typeface="Lucida Sans Unicode"/>
                <a:cs typeface="Lucida Sans Unicode"/>
                <a:sym typeface="Lucida Sans Unicode"/>
              </a:defRPr>
            </a:pPr>
          </a:p>
        </p:txBody>
      </p:sp>
      <p:sp>
        <p:nvSpPr>
          <p:cNvPr id="191" name="The continue Statement:…"/>
          <p:cNvSpPr txBox="1"/>
          <p:nvPr>
            <p:ph type="body" idx="4294967295"/>
          </p:nvPr>
        </p:nvSpPr>
        <p:spPr>
          <a:xfrm>
            <a:off x="866986" y="1192106"/>
            <a:ext cx="11595949" cy="7586134"/>
          </a:xfrm>
          <a:prstGeom prst="rect">
            <a:avLst/>
          </a:prstGeom>
        </p:spPr>
        <p:txBody>
          <a:bodyPr lIns="65022" tIns="65022" rIns="65022" bIns="65022" anchor="t"/>
          <a:lstStyle/>
          <a:p>
            <a:pPr marL="487680" indent="-487680" defTabSz="1300480">
              <a:spcBef>
                <a:spcPts val="600"/>
              </a:spcBef>
              <a:buSzTx/>
              <a:buNone/>
              <a:defRPr b="1" sz="2800">
                <a:solidFill>
                  <a:srgbClr val="333399"/>
                </a:solidFill>
                <a:latin typeface="Lucida Sans Unicode"/>
                <a:ea typeface="Lucida Sans Unicode"/>
                <a:cs typeface="Lucida Sans Unicode"/>
                <a:sym typeface="Lucida Sans Unicode"/>
              </a:defRPr>
            </a:pPr>
            <a:r>
              <a:t>The </a:t>
            </a:r>
            <a:r>
              <a:rPr b="0" i="1"/>
              <a:t>continue</a:t>
            </a:r>
            <a:r>
              <a:t> Statement:</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a:t>
            </a:r>
            <a:r>
              <a:rPr b="1"/>
              <a:t>continue</a:t>
            </a:r>
            <a:r>
              <a:t> statement in Python returns the control to the beginning of the while loop. The </a:t>
            </a:r>
            <a:r>
              <a:rPr b="1"/>
              <a:t>continue</a:t>
            </a:r>
            <a:r>
              <a:t> statement rejects all the remaining statements in the current iteration of the loop and moves the control back to the top of the loop.</a:t>
            </a:r>
          </a:p>
          <a:p>
            <a:pPr marL="487680" indent="-487680" defTabSz="1300480">
              <a:spcBef>
                <a:spcPts val="600"/>
              </a:spcBef>
              <a:buSzTx/>
              <a:buNone/>
              <a:defRPr b="1" sz="2800">
                <a:solidFill>
                  <a:srgbClr val="FF0000"/>
                </a:solidFill>
                <a:latin typeface="Lucida Sans Unicode"/>
                <a:ea typeface="Lucida Sans Unicode"/>
                <a:cs typeface="Lucida Sans Unicode"/>
                <a:sym typeface="Lucida Sans Unicode"/>
              </a:defRPr>
            </a:pPr>
            <a:r>
              <a:t>Example:</a:t>
            </a:r>
          </a:p>
          <a:p>
            <a:pPr marL="487680" indent="-487680" defTabSz="1300480">
              <a:spcBef>
                <a:spcPts val="500"/>
              </a:spcBef>
              <a:buSzTx/>
              <a:buNone/>
              <a:defRPr sz="2200">
                <a:solidFill>
                  <a:srgbClr val="333399"/>
                </a:solidFill>
                <a:latin typeface="Courier New"/>
                <a:ea typeface="Courier New"/>
                <a:cs typeface="Courier New"/>
                <a:sym typeface="Courier New"/>
              </a:defRPr>
            </a:pPr>
            <a:r>
              <a:t>for letter in 'Python':     # First Example</a:t>
            </a:r>
          </a:p>
          <a:p>
            <a:pPr marL="487680" indent="-487680" defTabSz="1300480">
              <a:spcBef>
                <a:spcPts val="500"/>
              </a:spcBef>
              <a:buSzTx/>
              <a:buNone/>
              <a:defRPr sz="2200">
                <a:solidFill>
                  <a:srgbClr val="333399"/>
                </a:solidFill>
                <a:latin typeface="Courier New"/>
                <a:ea typeface="Courier New"/>
                <a:cs typeface="Courier New"/>
                <a:sym typeface="Courier New"/>
              </a:defRPr>
            </a:pPr>
            <a:r>
              <a:t>   if letter == 'h':</a:t>
            </a:r>
          </a:p>
          <a:p>
            <a:pPr marL="487680" indent="-487680" defTabSz="1300480">
              <a:spcBef>
                <a:spcPts val="500"/>
              </a:spcBef>
              <a:buSzTx/>
              <a:buNone/>
              <a:defRPr sz="2200">
                <a:solidFill>
                  <a:srgbClr val="333399"/>
                </a:solidFill>
                <a:latin typeface="Courier New"/>
                <a:ea typeface="Courier New"/>
                <a:cs typeface="Courier New"/>
                <a:sym typeface="Courier New"/>
              </a:defRPr>
            </a:pPr>
            <a:r>
              <a:t>      continue</a:t>
            </a:r>
          </a:p>
          <a:p>
            <a:pPr marL="487680" indent="-487680" defTabSz="1300480">
              <a:spcBef>
                <a:spcPts val="500"/>
              </a:spcBef>
              <a:buSzTx/>
              <a:buNone/>
              <a:defRPr sz="2200">
                <a:solidFill>
                  <a:srgbClr val="333399"/>
                </a:solidFill>
                <a:latin typeface="Courier New"/>
                <a:ea typeface="Courier New"/>
                <a:cs typeface="Courier New"/>
                <a:sym typeface="Courier New"/>
              </a:defRPr>
            </a:pPr>
            <a:r>
              <a:t>   print 'Current Letter :', letter</a:t>
            </a:r>
          </a:p>
          <a:p>
            <a:pPr marL="487680" indent="-487680" defTabSz="1300480">
              <a:spcBef>
                <a:spcPts val="500"/>
              </a:spcBef>
              <a:buSzTx/>
              <a:buNone/>
              <a:defRPr sz="2200">
                <a:solidFill>
                  <a:srgbClr val="333399"/>
                </a:solidFill>
                <a:latin typeface="Courier New"/>
                <a:ea typeface="Courier New"/>
                <a:cs typeface="Courier New"/>
                <a:sym typeface="Courier New"/>
              </a:defRPr>
            </a:pPr>
            <a:r>
              <a:t>var = 10                    # Second Example</a:t>
            </a:r>
          </a:p>
          <a:p>
            <a:pPr marL="487680" indent="-487680" defTabSz="1300480">
              <a:spcBef>
                <a:spcPts val="500"/>
              </a:spcBef>
              <a:buSzTx/>
              <a:buNone/>
              <a:defRPr sz="2200">
                <a:solidFill>
                  <a:srgbClr val="333399"/>
                </a:solidFill>
                <a:latin typeface="Courier New"/>
                <a:ea typeface="Courier New"/>
                <a:cs typeface="Courier New"/>
                <a:sym typeface="Courier New"/>
              </a:defRPr>
            </a:pPr>
            <a:r>
              <a:t>while var &gt; 0:              </a:t>
            </a:r>
          </a:p>
          <a:p>
            <a:pPr marL="487680" indent="-487680" defTabSz="1300480">
              <a:spcBef>
                <a:spcPts val="500"/>
              </a:spcBef>
              <a:buSzTx/>
              <a:buNone/>
              <a:defRPr sz="2200">
                <a:solidFill>
                  <a:srgbClr val="333399"/>
                </a:solidFill>
                <a:latin typeface="Courier New"/>
                <a:ea typeface="Courier New"/>
                <a:cs typeface="Courier New"/>
                <a:sym typeface="Courier New"/>
              </a:defRPr>
            </a:pPr>
            <a:r>
              <a:t>   var = var -1</a:t>
            </a:r>
          </a:p>
          <a:p>
            <a:pPr marL="487680" indent="-487680" defTabSz="1300480">
              <a:spcBef>
                <a:spcPts val="500"/>
              </a:spcBef>
              <a:buSzTx/>
              <a:buNone/>
              <a:defRPr sz="2200">
                <a:solidFill>
                  <a:srgbClr val="333399"/>
                </a:solidFill>
                <a:latin typeface="Courier New"/>
                <a:ea typeface="Courier New"/>
                <a:cs typeface="Courier New"/>
                <a:sym typeface="Courier New"/>
              </a:defRPr>
            </a:pPr>
            <a:r>
              <a:t>   if var == 5:</a:t>
            </a:r>
          </a:p>
          <a:p>
            <a:pPr marL="487680" indent="-487680" defTabSz="1300480">
              <a:spcBef>
                <a:spcPts val="500"/>
              </a:spcBef>
              <a:buSzTx/>
              <a:buNone/>
              <a:defRPr sz="2200">
                <a:solidFill>
                  <a:srgbClr val="333399"/>
                </a:solidFill>
                <a:latin typeface="Courier New"/>
                <a:ea typeface="Courier New"/>
                <a:cs typeface="Courier New"/>
                <a:sym typeface="Courier New"/>
              </a:defRPr>
            </a:pPr>
            <a:r>
              <a:t>      continue</a:t>
            </a:r>
          </a:p>
          <a:p>
            <a:pPr marL="487680" indent="-487680" defTabSz="1300480">
              <a:spcBef>
                <a:spcPts val="500"/>
              </a:spcBef>
              <a:buSzTx/>
              <a:buNone/>
              <a:defRPr sz="2200">
                <a:solidFill>
                  <a:srgbClr val="333399"/>
                </a:solidFill>
                <a:latin typeface="Courier New"/>
                <a:ea typeface="Courier New"/>
                <a:cs typeface="Courier New"/>
                <a:sym typeface="Courier New"/>
              </a:defRPr>
            </a:pPr>
            <a:r>
              <a:t>   print 'Current variable value :', var</a:t>
            </a:r>
          </a:p>
          <a:p>
            <a:pPr marL="487680" indent="-487680" defTabSz="1300480">
              <a:spcBef>
                <a:spcPts val="500"/>
              </a:spcBef>
              <a:buSzTx/>
              <a:buNone/>
              <a:defRPr sz="22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he else Statement Used with Loops"/>
          <p:cNvSpPr txBox="1"/>
          <p:nvPr>
            <p:ph type="title" idx="4294967295"/>
          </p:nvPr>
        </p:nvSpPr>
        <p:spPr>
          <a:xfrm>
            <a:off x="866986" y="541866"/>
            <a:ext cx="11595949" cy="866988"/>
          </a:xfrm>
          <a:prstGeom prst="rect">
            <a:avLst/>
          </a:prstGeom>
        </p:spPr>
        <p:txBody>
          <a:bodyPr lIns="65022" tIns="65022" rIns="65022" bIns="65022" anchor="t"/>
          <a:lstStyle/>
          <a:p>
            <a:pPr algn="l" defTabSz="1300480">
              <a:defRPr b="1" sz="3800">
                <a:solidFill>
                  <a:srgbClr val="666699"/>
                </a:solidFill>
                <a:latin typeface="Lucida Sans Unicode"/>
                <a:ea typeface="Lucida Sans Unicode"/>
                <a:cs typeface="Lucida Sans Unicode"/>
                <a:sym typeface="Lucida Sans Unicode"/>
              </a:defRPr>
            </a:pPr>
            <a:r>
              <a:t>The </a:t>
            </a:r>
            <a:r>
              <a:rPr b="0" i="1"/>
              <a:t>else</a:t>
            </a:r>
            <a:r>
              <a:t> Statement Used with Loops</a:t>
            </a:r>
          </a:p>
        </p:txBody>
      </p:sp>
      <p:sp>
        <p:nvSpPr>
          <p:cNvPr id="194" name="Python supports to have an else statement associated with a loop statements.…"/>
          <p:cNvSpPr txBox="1"/>
          <p:nvPr>
            <p:ph type="body" idx="4294967295"/>
          </p:nvPr>
        </p:nvSpPr>
        <p:spPr>
          <a:xfrm>
            <a:off x="866986" y="1950718"/>
            <a:ext cx="12137815" cy="6827523"/>
          </a:xfrm>
          <a:prstGeom prst="rect">
            <a:avLst/>
          </a:prstGeom>
        </p:spPr>
        <p:txBody>
          <a:bodyPr lIns="65022" tIns="65022" rIns="65022" bIns="65022" anchor="t"/>
          <a:lstStyle/>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Python supports to have an </a:t>
            </a:r>
            <a:r>
              <a:rPr b="1"/>
              <a:t>else</a:t>
            </a:r>
            <a:r>
              <a:t> statement associated with a loop statements.</a:t>
            </a:r>
          </a:p>
          <a:p>
            <a:pPr marL="457200" indent="-457200" defTabSz="1300480">
              <a:spcBef>
                <a:spcPts val="600"/>
              </a:spcBef>
              <a:buSzPct val="100000"/>
              <a:defRPr sz="2400">
                <a:solidFill>
                  <a:srgbClr val="333399"/>
                </a:solidFill>
                <a:latin typeface="Lucida Sans Unicode"/>
                <a:ea typeface="Lucida Sans Unicode"/>
                <a:cs typeface="Lucida Sans Unicode"/>
                <a:sym typeface="Lucida Sans Unicode"/>
              </a:defRPr>
            </a:pPr>
            <a:r>
              <a:t>If the </a:t>
            </a:r>
            <a:r>
              <a:rPr b="1"/>
              <a:t>else</a:t>
            </a:r>
            <a:r>
              <a:t> statement is used with a </a:t>
            </a:r>
            <a:r>
              <a:rPr b="1"/>
              <a:t>for</a:t>
            </a:r>
            <a:r>
              <a:t> loop, the </a:t>
            </a:r>
            <a:r>
              <a:rPr b="1"/>
              <a:t>else</a:t>
            </a:r>
            <a:r>
              <a:t> statement is executed when the loop has exhausted iterating the list.</a:t>
            </a:r>
          </a:p>
          <a:p>
            <a:pPr marL="457200" indent="-457200" defTabSz="1300480">
              <a:spcBef>
                <a:spcPts val="600"/>
              </a:spcBef>
              <a:buSzPct val="100000"/>
              <a:defRPr sz="2400">
                <a:solidFill>
                  <a:srgbClr val="333399"/>
                </a:solidFill>
                <a:latin typeface="Lucida Sans Unicode"/>
                <a:ea typeface="Lucida Sans Unicode"/>
                <a:cs typeface="Lucida Sans Unicode"/>
                <a:sym typeface="Lucida Sans Unicode"/>
              </a:defRPr>
            </a:pPr>
            <a:r>
              <a:t>If the </a:t>
            </a:r>
            <a:r>
              <a:rPr b="1"/>
              <a:t>else</a:t>
            </a:r>
            <a:r>
              <a:t> statement is used with a </a:t>
            </a:r>
            <a:r>
              <a:rPr b="1"/>
              <a:t>while</a:t>
            </a:r>
            <a:r>
              <a:t> loop, the </a:t>
            </a:r>
            <a:r>
              <a:rPr b="1"/>
              <a:t>else</a:t>
            </a:r>
            <a:r>
              <a:t> statement is executed when the condition becomes false.</a:t>
            </a:r>
          </a:p>
          <a:p>
            <a:pPr marL="487680" indent="-487680" defTabSz="1300480">
              <a:spcBef>
                <a:spcPts val="600"/>
              </a:spcBef>
              <a:buSzTx/>
              <a:buNone/>
              <a:defRPr b="1" sz="2400">
                <a:solidFill>
                  <a:srgbClr val="FF0000"/>
                </a:solidFill>
                <a:latin typeface="Courier New"/>
                <a:ea typeface="Courier New"/>
                <a:cs typeface="Courier New"/>
                <a:sym typeface="Courier New"/>
              </a:defRPr>
            </a:pPr>
            <a:r>
              <a:t>Example:</a:t>
            </a:r>
          </a:p>
          <a:p>
            <a:pPr marL="487680" indent="-487680" defTabSz="1300480">
              <a:spcBef>
                <a:spcPts val="500"/>
              </a:spcBef>
              <a:buSzTx/>
              <a:buNone/>
              <a:defRPr sz="2200">
                <a:solidFill>
                  <a:srgbClr val="333399"/>
                </a:solidFill>
                <a:latin typeface="Courier New"/>
                <a:ea typeface="Courier New"/>
                <a:cs typeface="Courier New"/>
                <a:sym typeface="Courier New"/>
              </a:defRPr>
            </a:pPr>
            <a:r>
              <a:t>for num in range(10,20):  #to iterate between 10 to 20</a:t>
            </a:r>
          </a:p>
          <a:p>
            <a:pPr marL="487680" indent="-487680" defTabSz="1300480">
              <a:spcBef>
                <a:spcPts val="500"/>
              </a:spcBef>
              <a:buSzTx/>
              <a:buNone/>
              <a:defRPr sz="2200">
                <a:solidFill>
                  <a:srgbClr val="333399"/>
                </a:solidFill>
                <a:latin typeface="Courier New"/>
                <a:ea typeface="Courier New"/>
                <a:cs typeface="Courier New"/>
                <a:sym typeface="Courier New"/>
              </a:defRPr>
            </a:pPr>
            <a:r>
              <a:t>   for i in range(2,num): #to iterate on the factors of the number</a:t>
            </a:r>
          </a:p>
          <a:p>
            <a:pPr marL="487680" indent="-487680" defTabSz="1300480">
              <a:spcBef>
                <a:spcPts val="500"/>
              </a:spcBef>
              <a:buSzTx/>
              <a:buNone/>
              <a:defRPr sz="2200">
                <a:solidFill>
                  <a:srgbClr val="333399"/>
                </a:solidFill>
                <a:latin typeface="Courier New"/>
                <a:ea typeface="Courier New"/>
                <a:cs typeface="Courier New"/>
                <a:sym typeface="Courier New"/>
              </a:defRPr>
            </a:pPr>
            <a:r>
              <a:t>      if num%i == 0:      #to determine the first factor</a:t>
            </a:r>
          </a:p>
          <a:p>
            <a:pPr marL="487680" indent="-487680" defTabSz="1300480">
              <a:spcBef>
                <a:spcPts val="500"/>
              </a:spcBef>
              <a:buSzTx/>
              <a:buNone/>
              <a:defRPr sz="2200">
                <a:solidFill>
                  <a:srgbClr val="333399"/>
                </a:solidFill>
                <a:latin typeface="Courier New"/>
                <a:ea typeface="Courier New"/>
                <a:cs typeface="Courier New"/>
                <a:sym typeface="Courier New"/>
              </a:defRPr>
            </a:pPr>
            <a:r>
              <a:t>         j=num/i #to calculate the second factor</a:t>
            </a:r>
          </a:p>
          <a:p>
            <a:pPr marL="487680" indent="-487680" defTabSz="1300480">
              <a:spcBef>
                <a:spcPts val="500"/>
              </a:spcBef>
              <a:buSzTx/>
              <a:buNone/>
              <a:defRPr sz="2200">
                <a:solidFill>
                  <a:srgbClr val="333399"/>
                </a:solidFill>
                <a:latin typeface="Courier New"/>
                <a:ea typeface="Courier New"/>
                <a:cs typeface="Courier New"/>
                <a:sym typeface="Courier New"/>
              </a:defRPr>
            </a:pPr>
            <a:r>
              <a:t>         print '%d equals %d * %d' % (num,i,j)</a:t>
            </a:r>
          </a:p>
          <a:p>
            <a:pPr marL="487680" indent="-487680" defTabSz="1300480">
              <a:spcBef>
                <a:spcPts val="500"/>
              </a:spcBef>
              <a:buSzTx/>
              <a:buNone/>
              <a:defRPr sz="2200">
                <a:solidFill>
                  <a:srgbClr val="333399"/>
                </a:solidFill>
                <a:latin typeface="Courier New"/>
                <a:ea typeface="Courier New"/>
                <a:cs typeface="Courier New"/>
                <a:sym typeface="Courier New"/>
              </a:defRPr>
            </a:pPr>
            <a:r>
              <a:t>         break #to move to the next number, the #first FOR</a:t>
            </a:r>
          </a:p>
          <a:p>
            <a:pPr marL="487680" indent="-487680" defTabSz="1300480">
              <a:spcBef>
                <a:spcPts val="500"/>
              </a:spcBef>
              <a:buSzTx/>
              <a:buNone/>
              <a:defRPr sz="2200">
                <a:solidFill>
                  <a:srgbClr val="333399"/>
                </a:solidFill>
                <a:latin typeface="Courier New"/>
                <a:ea typeface="Courier New"/>
                <a:cs typeface="Courier New"/>
                <a:sym typeface="Courier New"/>
              </a:defRPr>
            </a:pPr>
            <a:r>
              <a:t>   else:        # else part of the loop</a:t>
            </a:r>
          </a:p>
          <a:p>
            <a:pPr marL="487680" indent="-487680" defTabSz="1300480">
              <a:spcBef>
                <a:spcPts val="500"/>
              </a:spcBef>
              <a:buSzTx/>
              <a:buNone/>
              <a:defRPr sz="2200">
                <a:solidFill>
                  <a:srgbClr val="333399"/>
                </a:solidFill>
                <a:latin typeface="Courier New"/>
                <a:ea typeface="Courier New"/>
                <a:cs typeface="Courier New"/>
                <a:sym typeface="Courier New"/>
              </a:defRPr>
            </a:pPr>
            <a:r>
              <a:t>      print num, 'is a prime number'</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he pass Statement:"/>
          <p:cNvSpPr txBox="1"/>
          <p:nvPr>
            <p:ph type="title" idx="4294967295"/>
          </p:nvPr>
        </p:nvSpPr>
        <p:spPr>
          <a:xfrm>
            <a:off x="866986" y="541866"/>
            <a:ext cx="11595949" cy="1625601"/>
          </a:xfrm>
          <a:prstGeom prst="rect">
            <a:avLst/>
          </a:prstGeom>
        </p:spPr>
        <p:txBody>
          <a:bodyPr lIns="65022" tIns="65022" rIns="65022" bIns="65022" anchor="t"/>
          <a:lstStyle/>
          <a:p>
            <a:pPr algn="l" defTabSz="1300480">
              <a:defRPr b="1" sz="5000">
                <a:solidFill>
                  <a:srgbClr val="666699"/>
                </a:solidFill>
                <a:latin typeface="Lucida Sans Unicode"/>
                <a:ea typeface="Lucida Sans Unicode"/>
                <a:cs typeface="Lucida Sans Unicode"/>
                <a:sym typeface="Lucida Sans Unicode"/>
              </a:defRPr>
            </a:pPr>
            <a:r>
              <a:t>The </a:t>
            </a:r>
            <a:r>
              <a:rPr b="0" i="1"/>
              <a:t>pass</a:t>
            </a:r>
            <a:r>
              <a:t> Statement:</a:t>
            </a:r>
          </a:p>
        </p:txBody>
      </p:sp>
      <p:sp>
        <p:nvSpPr>
          <p:cNvPr id="197" name="The pass statement in Python is used when a statement is required syntactically but you do not want any command or code to execute.…"/>
          <p:cNvSpPr txBox="1"/>
          <p:nvPr>
            <p:ph type="body" idx="4294967295"/>
          </p:nvPr>
        </p:nvSpPr>
        <p:spPr>
          <a:xfrm>
            <a:off x="866986" y="1842345"/>
            <a:ext cx="11595949" cy="6935897"/>
          </a:xfrm>
          <a:prstGeom prst="rect">
            <a:avLst/>
          </a:prstGeom>
        </p:spPr>
        <p:txBody>
          <a:bodyPr lIns="65022" tIns="65022" rIns="65022" bIns="65022" anchor="t"/>
          <a:lstStyle/>
          <a:p>
            <a:pPr marL="470458" indent="-470458" defTabSz="1274469">
              <a:spcBef>
                <a:spcPts val="600"/>
              </a:spcBef>
              <a:buSzPct val="100000"/>
              <a:defRPr sz="2700">
                <a:solidFill>
                  <a:srgbClr val="333399"/>
                </a:solidFill>
                <a:latin typeface="Lucida Sans Unicode"/>
                <a:ea typeface="Lucida Sans Unicode"/>
                <a:cs typeface="Lucida Sans Unicode"/>
                <a:sym typeface="Lucida Sans Unicode"/>
              </a:defRPr>
            </a:pPr>
            <a:r>
              <a:t>The </a:t>
            </a:r>
            <a:r>
              <a:rPr b="1"/>
              <a:t>pass</a:t>
            </a:r>
            <a:r>
              <a:t> statement in Python is used when a statement is required syntactically but you do not want any command or code to execute.</a:t>
            </a:r>
          </a:p>
          <a:p>
            <a:pPr marL="470458" indent="-470458" defTabSz="1274469">
              <a:spcBef>
                <a:spcPts val="600"/>
              </a:spcBef>
              <a:buSzPct val="100000"/>
              <a:defRPr sz="2700">
                <a:solidFill>
                  <a:srgbClr val="333399"/>
                </a:solidFill>
                <a:latin typeface="Lucida Sans Unicode"/>
                <a:ea typeface="Lucida Sans Unicode"/>
                <a:cs typeface="Lucida Sans Unicode"/>
                <a:sym typeface="Lucida Sans Unicode"/>
              </a:defRPr>
            </a:pPr>
            <a:r>
              <a:t>The </a:t>
            </a:r>
            <a:r>
              <a:rPr b="1"/>
              <a:t>pass</a:t>
            </a:r>
            <a:r>
              <a:t> statement is a </a:t>
            </a:r>
            <a:r>
              <a:rPr i="1"/>
              <a:t>null</a:t>
            </a:r>
            <a:r>
              <a:t> operation; nothing happens when it executes. The </a:t>
            </a:r>
            <a:r>
              <a:rPr b="1"/>
              <a:t>pass</a:t>
            </a:r>
            <a:r>
              <a:t> is also useful in places where your code will eventually go, but has not been written yet (e.g., in stubs for example):</a:t>
            </a:r>
          </a:p>
          <a:p>
            <a:pPr marL="477926" indent="-477926" defTabSz="1274469">
              <a:spcBef>
                <a:spcPts val="600"/>
              </a:spcBef>
              <a:buSzTx/>
              <a:buNone/>
              <a:defRPr b="1" sz="2700">
                <a:solidFill>
                  <a:srgbClr val="FF0000"/>
                </a:solidFill>
                <a:latin typeface="Lucida Sans Unicode"/>
                <a:ea typeface="Lucida Sans Unicode"/>
                <a:cs typeface="Lucida Sans Unicode"/>
                <a:sym typeface="Lucida Sans Unicode"/>
              </a:defRPr>
            </a:pPr>
            <a:r>
              <a:t>Example:</a:t>
            </a:r>
          </a:p>
          <a:p>
            <a:pPr marL="477926" indent="-477926" defTabSz="1274469">
              <a:spcBef>
                <a:spcPts val="600"/>
              </a:spcBef>
              <a:buSzTx/>
              <a:buNone/>
              <a:defRPr sz="2700">
                <a:solidFill>
                  <a:srgbClr val="333399"/>
                </a:solidFill>
                <a:latin typeface="Courier New"/>
                <a:ea typeface="Courier New"/>
                <a:cs typeface="Courier New"/>
                <a:sym typeface="Courier New"/>
              </a:defRPr>
            </a:pPr>
            <a:r>
              <a:t>for letter in 'Python': </a:t>
            </a:r>
          </a:p>
          <a:p>
            <a:pPr marL="477926" indent="-477926" defTabSz="1274469">
              <a:spcBef>
                <a:spcPts val="600"/>
              </a:spcBef>
              <a:buSzTx/>
              <a:buNone/>
              <a:defRPr sz="2700">
                <a:solidFill>
                  <a:srgbClr val="333399"/>
                </a:solidFill>
                <a:latin typeface="Courier New"/>
                <a:ea typeface="Courier New"/>
                <a:cs typeface="Courier New"/>
                <a:sym typeface="Courier New"/>
              </a:defRPr>
            </a:pPr>
            <a:r>
              <a:t>   if letter == 'h':</a:t>
            </a:r>
          </a:p>
          <a:p>
            <a:pPr marL="477926" indent="-477926" defTabSz="1274469">
              <a:spcBef>
                <a:spcPts val="600"/>
              </a:spcBef>
              <a:buSzTx/>
              <a:buNone/>
              <a:defRPr sz="2700">
                <a:solidFill>
                  <a:srgbClr val="333399"/>
                </a:solidFill>
                <a:latin typeface="Courier New"/>
                <a:ea typeface="Courier New"/>
                <a:cs typeface="Courier New"/>
                <a:sym typeface="Courier New"/>
              </a:defRPr>
            </a:pPr>
            <a:r>
              <a:t>      pass</a:t>
            </a:r>
          </a:p>
          <a:p>
            <a:pPr marL="477926" indent="-477926" defTabSz="1274469">
              <a:spcBef>
                <a:spcPts val="600"/>
              </a:spcBef>
              <a:buSzTx/>
              <a:buNone/>
              <a:defRPr sz="2700">
                <a:solidFill>
                  <a:srgbClr val="333399"/>
                </a:solidFill>
                <a:latin typeface="Courier New"/>
                <a:ea typeface="Courier New"/>
                <a:cs typeface="Courier New"/>
                <a:sym typeface="Courier New"/>
              </a:defRPr>
            </a:pPr>
            <a:r>
              <a:t>      print 'This is pass block'</a:t>
            </a:r>
          </a:p>
          <a:p>
            <a:pPr marL="477926" indent="-477926" defTabSz="1274469">
              <a:spcBef>
                <a:spcPts val="600"/>
              </a:spcBef>
              <a:buSzTx/>
              <a:buNone/>
              <a:defRPr sz="2700">
                <a:solidFill>
                  <a:srgbClr val="333399"/>
                </a:solidFill>
                <a:latin typeface="Courier New"/>
                <a:ea typeface="Courier New"/>
                <a:cs typeface="Courier New"/>
                <a:sym typeface="Courier New"/>
              </a:defRPr>
            </a:pPr>
            <a:r>
              <a:t>   print 'Current Letter :', letter</a:t>
            </a:r>
          </a:p>
          <a:p>
            <a:pPr marL="477926" indent="-477926" defTabSz="1274469">
              <a:spcBef>
                <a:spcPts val="600"/>
              </a:spcBef>
              <a:buSzTx/>
              <a:buNone/>
              <a:defRPr sz="2700">
                <a:solidFill>
                  <a:srgbClr val="333399"/>
                </a:solidFill>
                <a:latin typeface="Courier New"/>
                <a:ea typeface="Courier New"/>
                <a:cs typeface="Courier New"/>
                <a:sym typeface="Courier New"/>
              </a:defRPr>
            </a:pPr>
            <a:r>
              <a:t>print "Good bye!"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ext Placeholder 1"/>
          <p:cNvSpPr txBox="1"/>
          <p:nvPr>
            <p:ph type="body" idx="1"/>
          </p:nvPr>
        </p:nvSpPr>
        <p:spPr>
          <a:prstGeom prst="rect">
            <a:avLst/>
          </a:prstGeom>
        </p:spPr>
        <p:txBody>
          <a:bodyPr anchor="t"/>
          <a:lstStyle/>
          <a:p>
            <a:pPr>
              <a:defRPr>
                <a:latin typeface="Arial"/>
                <a:ea typeface="Arial"/>
                <a:cs typeface="Arial"/>
                <a:sym typeface="Arial"/>
              </a:defRPr>
            </a:pPr>
            <a:r>
              <a:t>$ vi myPython.py</a:t>
            </a:r>
          </a:p>
          <a:p>
            <a:pPr marL="0" indent="0">
              <a:buSzTx/>
              <a:buNone/>
              <a:defRPr>
                <a:latin typeface="Arial"/>
                <a:ea typeface="Arial"/>
                <a:cs typeface="Arial"/>
                <a:sym typeface="Arial"/>
              </a:defRPr>
            </a:pPr>
            <a:r>
              <a:t> #!/usr/bin/python</a:t>
            </a:r>
          </a:p>
          <a:p>
            <a:pPr marL="0" indent="0">
              <a:buSzTx/>
              <a:buNone/>
              <a:defRPr>
                <a:latin typeface="Arial"/>
                <a:ea typeface="Arial"/>
                <a:cs typeface="Arial"/>
                <a:sym typeface="Arial"/>
              </a:defRPr>
            </a:pPr>
            <a:r>
              <a:t>print ("Hello, Python!“)</a:t>
            </a:r>
          </a:p>
          <a:p>
            <a:pPr marL="0" indent="0">
              <a:buSzTx/>
              <a:buNone/>
              <a:defRPr>
                <a:latin typeface="Arial"/>
                <a:ea typeface="Arial"/>
                <a:cs typeface="Arial"/>
                <a:sym typeface="Arial"/>
              </a:defRPr>
            </a:pPr>
            <a:r>
              <a:t>$python myPython</a:t>
            </a:r>
          </a:p>
          <a:p>
            <a:pPr marL="0" indent="0">
              <a:buSzTx/>
              <a:buNone/>
              <a:defRPr>
                <a:latin typeface="Arial"/>
                <a:ea typeface="Arial"/>
                <a:cs typeface="Arial"/>
                <a:sym typeface="Arial"/>
              </a:defRPr>
            </a:pPr>
            <a:r>
              <a:t>Hello, Python!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8. Python - Number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8. Python - Numbers</a:t>
            </a:r>
          </a:p>
        </p:txBody>
      </p:sp>
      <p:sp>
        <p:nvSpPr>
          <p:cNvPr id="200" name="Number data types store numeric values. They are immutable data types, which means that changing the value of a number data type results in a newly allocated object.…"/>
          <p:cNvSpPr txBox="1"/>
          <p:nvPr>
            <p:ph type="body" idx="4294967295"/>
          </p:nvPr>
        </p:nvSpPr>
        <p:spPr>
          <a:xfrm>
            <a:off x="866986" y="1950718"/>
            <a:ext cx="11595949" cy="6827523"/>
          </a:xfrm>
          <a:prstGeom prst="rect">
            <a:avLst/>
          </a:prstGeom>
        </p:spPr>
        <p:txBody>
          <a:bodyPr lIns="65022" tIns="65022" rIns="65022" bIns="65022" anchor="t"/>
          <a:lstStyle/>
          <a:p>
            <a:pPr marL="475259" indent="-475259" defTabSz="1287474">
              <a:spcBef>
                <a:spcPts val="600"/>
              </a:spcBef>
              <a:buSzPct val="100000"/>
              <a:defRPr sz="2700">
                <a:solidFill>
                  <a:srgbClr val="333399"/>
                </a:solidFill>
                <a:latin typeface="Lucida Sans Unicode"/>
                <a:ea typeface="Lucida Sans Unicode"/>
                <a:cs typeface="Lucida Sans Unicode"/>
                <a:sym typeface="Lucida Sans Unicode"/>
              </a:defRPr>
            </a:pPr>
            <a:r>
              <a:t>Number data types store numeric values. They are immutable data types, which means that changing the value of a number data type results in a newly allocated object.</a:t>
            </a:r>
          </a:p>
          <a:p>
            <a:pPr marL="475259" indent="-475259" defTabSz="1287474">
              <a:spcBef>
                <a:spcPts val="600"/>
              </a:spcBef>
              <a:buSzPct val="100000"/>
              <a:defRPr sz="2700">
                <a:solidFill>
                  <a:srgbClr val="333399"/>
                </a:solidFill>
                <a:latin typeface="Lucida Sans Unicode"/>
                <a:ea typeface="Lucida Sans Unicode"/>
                <a:cs typeface="Lucida Sans Unicode"/>
                <a:sym typeface="Lucida Sans Unicode"/>
              </a:defRPr>
            </a:pPr>
            <a:r>
              <a:t>Number objects are created when you assign a value to them. For example:</a:t>
            </a: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var1 = 1 </a:t>
            </a:r>
            <a:endParaRPr>
              <a:latin typeface="Courier New"/>
              <a:ea typeface="Courier New"/>
              <a:cs typeface="Courier New"/>
              <a:sym typeface="Courier New"/>
            </a:endParaRPr>
          </a:p>
          <a:p>
            <a:pPr marL="482802" indent="-482802" defTabSz="1287474">
              <a:spcBef>
                <a:spcPts val="600"/>
              </a:spcBef>
              <a:buSzTx/>
              <a:buNone/>
              <a:defRPr sz="2700">
                <a:solidFill>
                  <a:srgbClr val="333399"/>
                </a:solidFill>
                <a:latin typeface="Courier New"/>
                <a:ea typeface="Courier New"/>
                <a:cs typeface="Courier New"/>
                <a:sym typeface="Courier New"/>
              </a:defRPr>
            </a:pPr>
            <a:r>
              <a:t>	var2 = 10 </a:t>
            </a:r>
          </a:p>
          <a:p>
            <a:pPr marL="475259" indent="-475259" defTabSz="1287474">
              <a:spcBef>
                <a:spcPts val="600"/>
              </a:spcBef>
              <a:buSzPct val="100000"/>
              <a:defRPr sz="2700">
                <a:solidFill>
                  <a:srgbClr val="333399"/>
                </a:solidFill>
                <a:latin typeface="Lucida Sans Unicode"/>
                <a:ea typeface="Lucida Sans Unicode"/>
                <a:cs typeface="Lucida Sans Unicode"/>
                <a:sym typeface="Lucida Sans Unicode"/>
              </a:defRPr>
            </a:pPr>
            <a:r>
              <a:t>You can also delete the reference to a number object by using the </a:t>
            </a:r>
            <a:r>
              <a:rPr b="1"/>
              <a:t>del</a:t>
            </a:r>
            <a:r>
              <a:t> statement. The syntax of the del statement is:</a:t>
            </a: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del var1[,var2[,var3[....,varN]]]] </a:t>
            </a:r>
            <a:endParaRPr>
              <a:latin typeface="Courier New"/>
              <a:ea typeface="Courier New"/>
              <a:cs typeface="Courier New"/>
              <a:sym typeface="Courier New"/>
            </a:endParaRP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You can delete a single object or multiple objects by using the del statement. For example:</a:t>
            </a:r>
          </a:p>
          <a:p>
            <a:pPr marL="482802" indent="-482802" defTabSz="1287474">
              <a:spcBef>
                <a:spcPts val="600"/>
              </a:spcBef>
              <a:buSzTx/>
              <a:buNone/>
              <a:defRPr sz="27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del var del var_a, var_b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p:cNvSpPr txBox="1"/>
          <p:nvPr>
            <p:ph type="title" idx="4294967295"/>
          </p:nvPr>
        </p:nvSpPr>
        <p:spPr>
          <a:xfrm>
            <a:off x="866986" y="541866"/>
            <a:ext cx="11595949" cy="1625601"/>
          </a:xfrm>
          <a:prstGeom prst="rect">
            <a:avLst/>
          </a:prstGeom>
        </p:spPr>
        <p:txBody>
          <a:bodyPr lIns="65022" tIns="65022" rIns="65022" bIns="65022" anchor="t"/>
          <a:lstStyle/>
          <a:p>
            <a:pPr algn="l" defTabSz="1300480">
              <a:defRPr sz="5000">
                <a:solidFill>
                  <a:srgbClr val="666699"/>
                </a:solidFill>
                <a:latin typeface="Lucida Sans Unicode"/>
                <a:ea typeface="Lucida Sans Unicode"/>
                <a:cs typeface="Lucida Sans Unicode"/>
                <a:sym typeface="Lucida Sans Unicode"/>
              </a:defRPr>
            </a:pPr>
          </a:p>
        </p:txBody>
      </p:sp>
      <p:sp>
        <p:nvSpPr>
          <p:cNvPr id="203" name="Python supports four different numerical types:…"/>
          <p:cNvSpPr txBox="1"/>
          <p:nvPr>
            <p:ph type="body" idx="4294967295"/>
          </p:nvPr>
        </p:nvSpPr>
        <p:spPr>
          <a:xfrm>
            <a:off x="866986" y="1950718"/>
            <a:ext cx="11595949" cy="7261016"/>
          </a:xfrm>
          <a:prstGeom prst="rect">
            <a:avLst/>
          </a:prstGeom>
        </p:spPr>
        <p:txBody>
          <a:bodyPr lIns="65022" tIns="65022" rIns="65022" bIns="65022" anchor="t"/>
          <a:lstStyle/>
          <a:p>
            <a:pPr marL="487680" indent="-487680" defTabSz="1300480">
              <a:spcBef>
                <a:spcPts val="900"/>
              </a:spcBef>
              <a:buSzTx/>
              <a:buNone/>
              <a:defRPr sz="2800">
                <a:solidFill>
                  <a:srgbClr val="333399"/>
                </a:solidFill>
                <a:latin typeface="Courier New"/>
                <a:ea typeface="Courier New"/>
                <a:cs typeface="Courier New"/>
                <a:sym typeface="Courier New"/>
              </a:defRPr>
            </a:pPr>
          </a:p>
          <a:p>
            <a:pPr marL="487680" indent="-487680" defTabSz="1300480">
              <a:spcBef>
                <a:spcPts val="500"/>
              </a:spcBef>
              <a:buSzTx/>
              <a:buNone/>
              <a:defRPr sz="2200">
                <a:solidFill>
                  <a:srgbClr val="333399"/>
                </a:solidFill>
                <a:latin typeface="Lucida Sans Unicode"/>
                <a:ea typeface="Lucida Sans Unicode"/>
                <a:cs typeface="Lucida Sans Unicode"/>
                <a:sym typeface="Lucida Sans Unicode"/>
              </a:defRPr>
            </a:pPr>
            <a:r>
              <a:t>Python supports four different numerical types:</a:t>
            </a:r>
          </a:p>
          <a:p>
            <a:pPr marL="471487" indent="-471487" defTabSz="1300480">
              <a:spcBef>
                <a:spcPts val="500"/>
              </a:spcBef>
              <a:buSzPct val="100000"/>
              <a:defRPr b="1" sz="2200">
                <a:solidFill>
                  <a:srgbClr val="333399"/>
                </a:solidFill>
                <a:latin typeface="Lucida Sans Unicode"/>
                <a:ea typeface="Lucida Sans Unicode"/>
                <a:cs typeface="Lucida Sans Unicode"/>
                <a:sym typeface="Lucida Sans Unicode"/>
              </a:defRPr>
            </a:pPr>
            <a:r>
              <a:t>int (signed integers)</a:t>
            </a:r>
            <a:r>
              <a:rPr b="0"/>
              <a:t>: often called just integers or ints, are positive or negative whole numbers with no decimal point.</a:t>
            </a:r>
          </a:p>
          <a:p>
            <a:pPr marL="471487" indent="-471487" defTabSz="1300480">
              <a:spcBef>
                <a:spcPts val="500"/>
              </a:spcBef>
              <a:buSzPct val="100000"/>
              <a:defRPr b="1" sz="2200">
                <a:solidFill>
                  <a:srgbClr val="333399"/>
                </a:solidFill>
                <a:latin typeface="Lucida Sans Unicode"/>
                <a:ea typeface="Lucida Sans Unicode"/>
                <a:cs typeface="Lucida Sans Unicode"/>
                <a:sym typeface="Lucida Sans Unicode"/>
              </a:defRPr>
            </a:pPr>
            <a:r>
              <a:t>long (long integers )</a:t>
            </a:r>
            <a:r>
              <a:rPr b="0"/>
              <a:t>: or longs, are integers of unlimited size, written like integers and followed by an uppercase or lowercase L.</a:t>
            </a:r>
          </a:p>
          <a:p>
            <a:pPr marL="471487" indent="-471487" defTabSz="1300480">
              <a:spcBef>
                <a:spcPts val="500"/>
              </a:spcBef>
              <a:buSzPct val="100000"/>
              <a:defRPr b="1" sz="2200">
                <a:solidFill>
                  <a:srgbClr val="333399"/>
                </a:solidFill>
                <a:latin typeface="Lucida Sans Unicode"/>
                <a:ea typeface="Lucida Sans Unicode"/>
                <a:cs typeface="Lucida Sans Unicode"/>
                <a:sym typeface="Lucida Sans Unicode"/>
              </a:defRPr>
            </a:pPr>
            <a:r>
              <a:t>float (floating point real values)</a:t>
            </a:r>
            <a:r>
              <a:rPr b="0"/>
              <a:t> : or floats, represent real numbers and are written with a decimal point dividing the integer and fractional parts. Floats may also be in scientific notation, with E or e indicating the power of 10 (2.5e2 = 2.5 x 10</a:t>
            </a:r>
            <a:r>
              <a:rPr b="0" baseline="30544"/>
              <a:t>2</a:t>
            </a:r>
            <a:r>
              <a:rPr b="0"/>
              <a:t> = 250).</a:t>
            </a:r>
          </a:p>
          <a:p>
            <a:pPr marL="471487" indent="-471487" defTabSz="1300480">
              <a:spcBef>
                <a:spcPts val="500"/>
              </a:spcBef>
              <a:buSzPct val="100000"/>
              <a:defRPr b="1" sz="2200">
                <a:solidFill>
                  <a:srgbClr val="333399"/>
                </a:solidFill>
                <a:latin typeface="Lucida Sans Unicode"/>
                <a:ea typeface="Lucida Sans Unicode"/>
                <a:cs typeface="Lucida Sans Unicode"/>
                <a:sym typeface="Lucida Sans Unicode"/>
              </a:defRPr>
            </a:pPr>
            <a:r>
              <a:t>complex (complex numbers)</a:t>
            </a:r>
            <a:r>
              <a:rPr b="0"/>
              <a:t> : are of the form a + bJ, where a and b are floats and J (or j) represents the square root of -1 (which is an imaginary number). a is the real part of the number, and b is the imaginary part. Complex numbers are not used much in Python programming.</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05" name="Table"/>
          <p:cNvGraphicFramePr/>
          <p:nvPr/>
        </p:nvGraphicFramePr>
        <p:xfrm>
          <a:off x="866986" y="1950718"/>
          <a:ext cx="11908366" cy="42112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07352"/>
                <a:gridCol w="4546831"/>
                <a:gridCol w="2977091"/>
                <a:gridCol w="2977091"/>
              </a:tblGrid>
              <a:tr h="431823">
                <a:tc>
                  <a:txBody>
                    <a:bodyPr/>
                    <a:lstStyle/>
                    <a:p>
                      <a:pPr defTabSz="1300480">
                        <a:defRPr sz="1800"/>
                      </a:pPr>
                      <a:r>
                        <a:rPr b="1" sz="2200">
                          <a:latin typeface="Verdana"/>
                          <a:ea typeface="Verdana"/>
                          <a:cs typeface="Verdana"/>
                          <a:sym typeface="Verdana"/>
                        </a:rPr>
                        <a:t>int</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long</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float</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complex</a:t>
                      </a:r>
                    </a:p>
                  </a:txBody>
                  <a:tcPr marL="0" marR="0" marT="0" marB="0" anchor="ctr" anchorCtr="0" horzOverflow="overflow">
                    <a:lnB w="50800">
                      <a:solidFill>
                        <a:srgbClr val="FFFFFF"/>
                      </a:solidFill>
                    </a:lnB>
                    <a:solidFill>
                      <a:srgbClr val="BBE0E3"/>
                    </a:solidFill>
                  </a:tcPr>
                </a:tc>
              </a:tr>
              <a:tr h="429979">
                <a:tc>
                  <a:txBody>
                    <a:bodyPr/>
                    <a:lstStyle/>
                    <a:p>
                      <a:pPr algn="l" defTabSz="1300480">
                        <a:defRPr sz="1800"/>
                      </a:pPr>
                      <a:r>
                        <a:rPr sz="2200">
                          <a:latin typeface="Verdana"/>
                          <a:ea typeface="Verdana"/>
                          <a:cs typeface="Verdana"/>
                          <a:sym typeface="Verdana"/>
                        </a:rPr>
                        <a:t>10</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51924361L</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0</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3.14j</a:t>
                      </a:r>
                    </a:p>
                  </a:txBody>
                  <a:tcPr marL="0" marR="0" marT="0" marB="0" anchor="t" anchorCtr="0" horzOverflow="overflow">
                    <a:lnT w="50800">
                      <a:solidFill>
                        <a:srgbClr val="FFFFFF"/>
                      </a:solidFill>
                    </a:lnT>
                    <a:solidFill>
                      <a:srgbClr val="E7F3F4"/>
                    </a:solidFill>
                  </a:tcPr>
                </a:tc>
              </a:tr>
              <a:tr h="431823">
                <a:tc>
                  <a:txBody>
                    <a:bodyPr/>
                    <a:lstStyle/>
                    <a:p>
                      <a:pPr algn="l" defTabSz="1300480">
                        <a:defRPr sz="1800"/>
                      </a:pPr>
                      <a:r>
                        <a:rPr sz="2200">
                          <a:latin typeface="Verdana"/>
                          <a:ea typeface="Verdana"/>
                          <a:cs typeface="Verdana"/>
                          <a:sym typeface="Verdana"/>
                        </a:rPr>
                        <a:t>100</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-0x19323L</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15.2</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45.j</a:t>
                      </a:r>
                    </a:p>
                  </a:txBody>
                  <a:tcPr marL="0" marR="0" marT="0" marB="0" anchor="t" anchorCtr="0" horzOverflow="overflow">
                    <a:solidFill>
                      <a:srgbClr val="F3F9FA"/>
                    </a:solidFill>
                  </a:tcPr>
                </a:tc>
              </a:tr>
              <a:tr h="429979">
                <a:tc>
                  <a:txBody>
                    <a:bodyPr/>
                    <a:lstStyle/>
                    <a:p>
                      <a:pPr algn="l" defTabSz="1300480">
                        <a:defRPr sz="1800"/>
                      </a:pPr>
                      <a:r>
                        <a:rPr sz="2200">
                          <a:latin typeface="Verdana"/>
                          <a:ea typeface="Verdana"/>
                          <a:cs typeface="Verdana"/>
                          <a:sym typeface="Verdana"/>
                        </a:rPr>
                        <a:t>-786</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0122L</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-21.9</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9.322e-36j</a:t>
                      </a:r>
                    </a:p>
                  </a:txBody>
                  <a:tcPr marL="0" marR="0" marT="0" marB="0" anchor="t" anchorCtr="0" horzOverflow="overflow">
                    <a:solidFill>
                      <a:srgbClr val="E7F3F4"/>
                    </a:solidFill>
                  </a:tcPr>
                </a:tc>
              </a:tr>
              <a:tr h="811978">
                <a:tc>
                  <a:txBody>
                    <a:bodyPr/>
                    <a:lstStyle/>
                    <a:p>
                      <a:pPr algn="l" defTabSz="1300480">
                        <a:defRPr sz="1800"/>
                      </a:pPr>
                      <a:r>
                        <a:rPr sz="2200">
                          <a:latin typeface="Verdana"/>
                          <a:ea typeface="Verdana"/>
                          <a:cs typeface="Verdana"/>
                          <a:sym typeface="Verdana"/>
                        </a:rPr>
                        <a:t>80</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0xDEFABCECBDAECBFBAEl</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32.3+e18</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.876j</a:t>
                      </a:r>
                    </a:p>
                  </a:txBody>
                  <a:tcPr marL="0" marR="0" marT="0" marB="0" anchor="t" anchorCtr="0" horzOverflow="overflow">
                    <a:solidFill>
                      <a:srgbClr val="F3F9FA"/>
                    </a:solidFill>
                  </a:tcPr>
                </a:tc>
              </a:tr>
              <a:tr h="431823">
                <a:tc>
                  <a:txBody>
                    <a:bodyPr/>
                    <a:lstStyle/>
                    <a:p>
                      <a:pPr algn="l" defTabSz="1300480">
                        <a:defRPr sz="1800"/>
                      </a:pPr>
                      <a:r>
                        <a:rPr sz="2200">
                          <a:latin typeface="Verdana"/>
                          <a:ea typeface="Verdana"/>
                          <a:cs typeface="Verdana"/>
                          <a:sym typeface="Verdana"/>
                        </a:rPr>
                        <a:t>-490</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535633629843L</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-90</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-.6545+0J</a:t>
                      </a:r>
                    </a:p>
                  </a:txBody>
                  <a:tcPr marL="0" marR="0" marT="0" marB="0" anchor="t" anchorCtr="0" horzOverflow="overflow">
                    <a:solidFill>
                      <a:srgbClr val="E7F3F4"/>
                    </a:solidFill>
                  </a:tcPr>
                </a:tc>
              </a:tr>
              <a:tr h="811978">
                <a:tc>
                  <a:txBody>
                    <a:bodyPr/>
                    <a:lstStyle/>
                    <a:p>
                      <a:pPr algn="l" defTabSz="1300480">
                        <a:defRPr sz="1800"/>
                      </a:pPr>
                      <a:r>
                        <a:rPr sz="2200">
                          <a:latin typeface="Verdana"/>
                          <a:ea typeface="Verdana"/>
                          <a:cs typeface="Verdana"/>
                          <a:sym typeface="Verdana"/>
                        </a:rPr>
                        <a:t>-0x260</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-052318172735L</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-3.25E+101</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3e+26J</a:t>
                      </a:r>
                    </a:p>
                  </a:txBody>
                  <a:tcPr marL="0" marR="0" marT="0" marB="0" anchor="t" anchorCtr="0" horzOverflow="overflow">
                    <a:solidFill>
                      <a:srgbClr val="F3F9FA"/>
                    </a:solidFill>
                  </a:tcPr>
                </a:tc>
              </a:tr>
              <a:tr h="431823">
                <a:tc>
                  <a:txBody>
                    <a:bodyPr/>
                    <a:lstStyle/>
                    <a:p>
                      <a:pPr algn="l" defTabSz="1300480">
                        <a:defRPr sz="1800"/>
                      </a:pPr>
                      <a:r>
                        <a:rPr sz="2200">
                          <a:latin typeface="Verdana"/>
                          <a:ea typeface="Verdana"/>
                          <a:cs typeface="Verdana"/>
                          <a:sym typeface="Verdana"/>
                        </a:rPr>
                        <a:t>0x69</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-4721885298529L</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70.2-E12</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4.53e-7j</a:t>
                      </a:r>
                    </a:p>
                  </a:txBody>
                  <a:tcPr marL="0" marR="0" marT="0" marB="0" anchor="t" anchorCtr="0" horzOverflow="overflow">
                    <a:solidFill>
                      <a:srgbClr val="E7F3F4"/>
                    </a:solidFill>
                  </a:tcPr>
                </a:tc>
              </a:tr>
            </a:tbl>
          </a:graphicData>
        </a:graphic>
      </p:graphicFrame>
      <p:sp>
        <p:nvSpPr>
          <p:cNvPr id="206" name="Title"/>
          <p:cNvSpPr txBox="1"/>
          <p:nvPr>
            <p:ph type="title" idx="4294967295"/>
          </p:nvPr>
        </p:nvSpPr>
        <p:spPr>
          <a:xfrm>
            <a:off x="866986" y="541866"/>
            <a:ext cx="11595949" cy="1625601"/>
          </a:xfrm>
          <a:prstGeom prst="rect">
            <a:avLst/>
          </a:prstGeom>
        </p:spPr>
        <p:txBody>
          <a:bodyPr lIns="65022" tIns="65022" rIns="65022" bIns="65022" anchor="t"/>
          <a:lstStyle/>
          <a:p>
            <a:pPr algn="l" defTabSz="1300480">
              <a:defRPr sz="5000">
                <a:solidFill>
                  <a:srgbClr val="666699"/>
                </a:solidFill>
                <a:latin typeface="Lucida Sans Unicode"/>
                <a:ea typeface="Lucida Sans Unicode"/>
                <a:cs typeface="Lucida Sans Unicode"/>
                <a:sym typeface="Lucida Sans Unicode"/>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Number Type Conversion:"/>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Number Type Conversion:</a:t>
            </a:r>
          </a:p>
        </p:txBody>
      </p:sp>
      <p:sp>
        <p:nvSpPr>
          <p:cNvPr id="209" name="Type int(x)to convert x to a plain integer.…"/>
          <p:cNvSpPr txBox="1"/>
          <p:nvPr>
            <p:ph type="body" idx="4294967295"/>
          </p:nvPr>
        </p:nvSpPr>
        <p:spPr>
          <a:xfrm>
            <a:off x="866986" y="2059092"/>
            <a:ext cx="11595949" cy="6719149"/>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Type </a:t>
            </a:r>
            <a:r>
              <a:rPr b="1"/>
              <a:t>int(x)</a:t>
            </a:r>
            <a:r>
              <a:t>to convert x to a plain integer.</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Type </a:t>
            </a:r>
            <a:r>
              <a:rPr b="1"/>
              <a:t>long(x)</a:t>
            </a:r>
            <a:r>
              <a:t> to convert x to a long integer.</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Type </a:t>
            </a:r>
            <a:r>
              <a:rPr b="1"/>
              <a:t>float(x)</a:t>
            </a:r>
            <a:r>
              <a:t> to convert x to a floating-point number.</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Type </a:t>
            </a:r>
            <a:r>
              <a:rPr b="1"/>
              <a:t>complex(x)</a:t>
            </a:r>
            <a:r>
              <a:t> to convert x to a complex number with real part x and imaginary part zero.</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Type </a:t>
            </a:r>
            <a:r>
              <a:rPr b="1"/>
              <a:t>complex(x, y)</a:t>
            </a:r>
            <a:r>
              <a:t> to convert x and y to a complex number with real part x and imaginary part y. x and y are numeric expressions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Mathematical Function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Mathematical Functions:</a:t>
            </a:r>
          </a:p>
        </p:txBody>
      </p:sp>
      <p:sp>
        <p:nvSpPr>
          <p:cNvPr id="212" name="Body"/>
          <p:cNvSpPr txBox="1"/>
          <p:nvPr>
            <p:ph type="body" idx="4294967295"/>
          </p:nvPr>
        </p:nvSpPr>
        <p:spPr>
          <a:xfrm>
            <a:off x="866986" y="1950718"/>
            <a:ext cx="11595949" cy="6827523"/>
          </a:xfrm>
          <a:prstGeom prst="rect">
            <a:avLst/>
          </a:prstGeom>
        </p:spPr>
        <p:txBody>
          <a:bodyPr lIns="65022" tIns="65022" rIns="65022" bIns="65022" anchor="t"/>
          <a:lstStyle/>
          <a:p>
            <a:pPr marL="465363" indent="-465363" defTabSz="1300480">
              <a:spcBef>
                <a:spcPts val="900"/>
              </a:spcBef>
              <a:buSzPct val="100000"/>
              <a:buChar char="»"/>
              <a:defRPr sz="3800">
                <a:solidFill>
                  <a:srgbClr val="333399"/>
                </a:solidFill>
                <a:latin typeface="Lucida Sans Unicode"/>
                <a:ea typeface="Lucida Sans Unicode"/>
                <a:cs typeface="Lucida Sans Unicode"/>
                <a:sym typeface="Lucida Sans Unicode"/>
              </a:defRPr>
            </a:pPr>
          </a:p>
        </p:txBody>
      </p:sp>
      <p:graphicFrame>
        <p:nvGraphicFramePr>
          <p:cNvPr id="213" name="Table"/>
          <p:cNvGraphicFramePr/>
          <p:nvPr/>
        </p:nvGraphicFramePr>
        <p:xfrm>
          <a:off x="866986" y="1517225"/>
          <a:ext cx="11583247" cy="788530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73347"/>
                <a:gridCol w="9309899"/>
              </a:tblGrid>
              <a:tr h="402730">
                <a:tc>
                  <a:txBody>
                    <a:bodyPr/>
                    <a:lstStyle/>
                    <a:p>
                      <a:pPr defTabSz="1300480">
                        <a:defRPr sz="1800"/>
                      </a:pPr>
                      <a:r>
                        <a:rPr b="1">
                          <a:latin typeface="Verdana"/>
                          <a:ea typeface="Verdana"/>
                          <a:cs typeface="Verdana"/>
                          <a:sym typeface="Verdana"/>
                        </a:rPr>
                        <a:t>Function</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a:latin typeface="Verdana"/>
                          <a:ea typeface="Verdana"/>
                          <a:cs typeface="Verdana"/>
                          <a:sym typeface="Verdana"/>
                        </a:rPr>
                        <a:t>Returns ( description )</a:t>
                      </a:r>
                    </a:p>
                  </a:txBody>
                  <a:tcPr marL="0" marR="0" marT="0" marB="0" anchor="ctr" anchorCtr="0" horzOverflow="overflow">
                    <a:lnB w="50800">
                      <a:solidFill>
                        <a:srgbClr val="FFFFFF"/>
                      </a:solidFill>
                    </a:lnB>
                    <a:solidFill>
                      <a:srgbClr val="BBE0E3"/>
                    </a:solidFill>
                  </a:tcPr>
                </a:tc>
              </a:tr>
              <a:tr h="655772">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abs(x)</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a:latin typeface="Verdana"/>
                          <a:ea typeface="Verdana"/>
                          <a:cs typeface="Verdana"/>
                          <a:sym typeface="Verdana"/>
                        </a:rPr>
                        <a:t>The absolute value of x: the (positive) distance between x and zero.</a:t>
                      </a:r>
                    </a:p>
                  </a:txBody>
                  <a:tcPr marL="0" marR="0" marT="0" marB="0" anchor="t" anchorCtr="0" horzOverflow="overflow">
                    <a:lnT w="50800">
                      <a:solidFill>
                        <a:srgbClr val="FFFFFF"/>
                      </a:solidFill>
                    </a:lnT>
                    <a:solidFill>
                      <a:srgbClr val="E7F3F4"/>
                    </a:solidFill>
                  </a:tcPr>
                </a:tc>
              </a:tr>
              <a:tr h="402730">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ceil(x)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ceiling of x: the smallest integer not less than x</a:t>
                      </a:r>
                    </a:p>
                  </a:txBody>
                  <a:tcPr marL="0" marR="0" marT="0" marB="0" anchor="t" anchorCtr="0" horzOverflow="overflow">
                    <a:solidFill>
                      <a:srgbClr val="F3F9FA"/>
                    </a:solidFill>
                  </a:tcPr>
                </a:tc>
              </a:tr>
              <a:tr h="404512">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cmp(x, y)</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-1 if x &lt; y, 0 if x == y, or 1 if x &gt; y</a:t>
                      </a:r>
                    </a:p>
                  </a:txBody>
                  <a:tcPr marL="0" marR="0" marT="0" marB="0" anchor="t" anchorCtr="0" horzOverflow="overflow">
                    <a:solidFill>
                      <a:srgbClr val="E7F3F4"/>
                    </a:solidFill>
                  </a:tcPr>
                </a:tc>
              </a:tr>
              <a:tr h="402730">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exp(x) </a:t>
                      </a:r>
                    </a:p>
                  </a:txBody>
                  <a:tcPr marL="0" marR="0" marT="0" marB="0" anchor="t" anchorCtr="0" horzOverflow="overflow">
                    <a:solidFill>
                      <a:srgbClr val="F3F9FA"/>
                    </a:solidFill>
                  </a:tcPr>
                </a:tc>
                <a:tc>
                  <a:txBody>
                    <a:bodyPr/>
                    <a:lstStyle/>
                    <a:p>
                      <a:pPr algn="l" defTabSz="1300480">
                        <a:defRPr sz="1800">
                          <a:latin typeface="Verdana"/>
                          <a:ea typeface="Verdana"/>
                          <a:cs typeface="Verdana"/>
                          <a:sym typeface="Verdana"/>
                        </a:defRPr>
                      </a:pPr>
                      <a:r>
                        <a:t>The exponential of x: e</a:t>
                      </a:r>
                      <a:r>
                        <a:rPr baseline="30443"/>
                        <a:t>x</a:t>
                      </a:r>
                    </a:p>
                  </a:txBody>
                  <a:tcPr marL="0" marR="0" marT="0" marB="0" anchor="t" anchorCtr="0" horzOverflow="overflow">
                    <a:solidFill>
                      <a:srgbClr val="F3F9FA"/>
                    </a:solidFill>
                  </a:tcPr>
                </a:tc>
              </a:tr>
              <a:tr h="404512">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fabs(x)</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The absolute value of x.</a:t>
                      </a:r>
                    </a:p>
                  </a:txBody>
                  <a:tcPr marL="0" marR="0" marT="0" marB="0" anchor="t" anchorCtr="0" horzOverflow="overflow">
                    <a:solidFill>
                      <a:srgbClr val="E7F3F4"/>
                    </a:solidFill>
                  </a:tcPr>
                </a:tc>
              </a:tr>
              <a:tr h="402730">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7" invalidUrl="" action="" tgtFrame="" tooltip="" history="1" highlightClick="0" endSnd="0"/>
                        </a:rPr>
                        <a:t>floor(x)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floor of x: the largest integer not greater than x</a:t>
                      </a:r>
                    </a:p>
                  </a:txBody>
                  <a:tcPr marL="0" marR="0" marT="0" marB="0" anchor="t" anchorCtr="0" horzOverflow="overflow">
                    <a:solidFill>
                      <a:srgbClr val="F3F9FA"/>
                    </a:solidFill>
                  </a:tcPr>
                </a:tc>
              </a:tr>
              <a:tr h="404512">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8" invalidUrl="" action="" tgtFrame="" tooltip="" history="1" highlightClick="0" endSnd="0"/>
                        </a:rPr>
                        <a:t>log(x) </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The natural logarithm of x, for x&gt; 0</a:t>
                      </a:r>
                    </a:p>
                  </a:txBody>
                  <a:tcPr marL="0" marR="0" marT="0" marB="0" anchor="t" anchorCtr="0" horzOverflow="overflow">
                    <a:solidFill>
                      <a:srgbClr val="E7F3F4"/>
                    </a:solidFill>
                  </a:tcPr>
                </a:tc>
              </a:tr>
              <a:tr h="402730">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9" invalidUrl="" action="" tgtFrame="" tooltip="" history="1" highlightClick="0" endSnd="0"/>
                        </a:rPr>
                        <a:t>log10(x)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base-10 logarithm of x for x&gt; 0 .</a:t>
                      </a:r>
                    </a:p>
                  </a:txBody>
                  <a:tcPr marL="0" marR="0" marT="0" marB="0" anchor="t" anchorCtr="0" horzOverflow="overflow">
                    <a:solidFill>
                      <a:srgbClr val="F3F9FA"/>
                    </a:solidFill>
                  </a:tcPr>
                </a:tc>
              </a:tr>
              <a:tr h="641516">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0" invalidUrl="" action="" tgtFrame="" tooltip="" history="1" highlightClick="0" endSnd="0"/>
                        </a:rPr>
                        <a:t>max(x1, x2,...) </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The largest of its arguments: the value closest to positive infinity</a:t>
                      </a:r>
                    </a:p>
                  </a:txBody>
                  <a:tcPr marL="0" marR="0" marT="0" marB="0" anchor="t" anchorCtr="0" horzOverflow="overflow">
                    <a:solidFill>
                      <a:srgbClr val="E7F3F4"/>
                    </a:solidFill>
                  </a:tcPr>
                </a:tc>
              </a:tr>
              <a:tr h="641516">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1" invalidUrl="" action="" tgtFrame="" tooltip="" history="1" highlightClick="0" endSnd="0"/>
                        </a:rPr>
                        <a:t>min(x1, x2,...)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smallest of its arguments: the value closest to negative infinity</a:t>
                      </a:r>
                    </a:p>
                  </a:txBody>
                  <a:tcPr marL="0" marR="0" marT="0" marB="0" anchor="t" anchorCtr="0" horzOverflow="overflow">
                    <a:solidFill>
                      <a:srgbClr val="F3F9FA"/>
                    </a:solidFill>
                  </a:tcPr>
                </a:tc>
              </a:tr>
              <a:tr h="955147">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2" invalidUrl="" action="" tgtFrame="" tooltip="" history="1" highlightClick="0" endSnd="0"/>
                        </a:rPr>
                        <a:t>modf(x) </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The fractional and integer parts of x in a two-item tuple. Both parts have the same sign as x. The integer part is returned as a float.</a:t>
                      </a:r>
                    </a:p>
                  </a:txBody>
                  <a:tcPr marL="0" marR="0" marT="0" marB="0" anchor="t" anchorCtr="0" horzOverflow="overflow">
                    <a:solidFill>
                      <a:srgbClr val="E7F3F4"/>
                    </a:solidFill>
                  </a:tcPr>
                </a:tc>
              </a:tr>
              <a:tr h="404512">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3" invalidUrl="" action="" tgtFrame="" tooltip="" history="1" highlightClick="0" endSnd="0"/>
                        </a:rPr>
                        <a:t>pow(x, y)</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value of x**y.</a:t>
                      </a:r>
                    </a:p>
                  </a:txBody>
                  <a:tcPr marL="0" marR="0" marT="0" marB="0" anchor="t" anchorCtr="0" horzOverflow="overflow">
                    <a:solidFill>
                      <a:srgbClr val="F3F9FA"/>
                    </a:solidFill>
                  </a:tcPr>
                </a:tc>
              </a:tr>
              <a:tr h="955147">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4" invalidUrl="" action="" tgtFrame="" tooltip="" history="1" highlightClick="0" endSnd="0"/>
                        </a:rPr>
                        <a:t>round(x [,n])</a:t>
                      </a:r>
                    </a:p>
                  </a:txBody>
                  <a:tcPr marL="0" marR="0" marT="0" marB="0" anchor="t" anchorCtr="0" horzOverflow="overflow">
                    <a:solidFill>
                      <a:srgbClr val="E7F3F4"/>
                    </a:solidFill>
                  </a:tcPr>
                </a:tc>
                <a:tc>
                  <a:txBody>
                    <a:bodyPr/>
                    <a:lstStyle/>
                    <a:p>
                      <a:pPr algn="l" defTabSz="1300480">
                        <a:defRPr b="1" sz="1800">
                          <a:latin typeface="Verdana"/>
                          <a:ea typeface="Verdana"/>
                          <a:cs typeface="Verdana"/>
                          <a:sym typeface="Verdana"/>
                        </a:defRPr>
                      </a:pPr>
                      <a:r>
                        <a:t>x</a:t>
                      </a:r>
                      <a:r>
                        <a:rPr b="0"/>
                        <a:t> rounded to n digits from the decimal point. Python rounds away from zero as a tie-breaker: round(0.5) is 1.0 and round(-0.5) is -1.0.</a:t>
                      </a:r>
                    </a:p>
                  </a:txBody>
                  <a:tcPr marL="0" marR="0" marT="0" marB="0" anchor="t" anchorCtr="0" horzOverflow="overflow">
                    <a:solidFill>
                      <a:srgbClr val="E7F3F4"/>
                    </a:solidFill>
                  </a:tcPr>
                </a:tc>
              </a:tr>
              <a:tr h="404512">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5" invalidUrl="" action="" tgtFrame="" tooltip="" history="1" highlightClick="0" endSnd="0"/>
                        </a:rPr>
                        <a:t>sqrt(x)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The square root of x for x &gt; 0</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Random Number Function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Random Number Functions:</a:t>
            </a:r>
          </a:p>
        </p:txBody>
      </p:sp>
      <p:graphicFrame>
        <p:nvGraphicFramePr>
          <p:cNvPr id="216" name="Table"/>
          <p:cNvGraphicFramePr/>
          <p:nvPr/>
        </p:nvGraphicFramePr>
        <p:xfrm>
          <a:off x="866986" y="1950718"/>
          <a:ext cx="13642036" cy="636316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442382"/>
                <a:gridCol w="10199653"/>
              </a:tblGrid>
              <a:tr h="395306">
                <a:tc>
                  <a:txBody>
                    <a:bodyPr/>
                    <a:lstStyle/>
                    <a:p>
                      <a:pPr defTabSz="1300480">
                        <a:defRPr sz="1800"/>
                      </a:pPr>
                      <a:r>
                        <a:rPr b="1" sz="2400">
                          <a:latin typeface="Verdana"/>
                          <a:ea typeface="Verdana"/>
                          <a:cs typeface="Verdana"/>
                          <a:sym typeface="Verdana"/>
                        </a:rPr>
                        <a:t>Function</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400">
                          <a:latin typeface="Verdana"/>
                          <a:ea typeface="Verdana"/>
                          <a:cs typeface="Verdana"/>
                          <a:sym typeface="Verdana"/>
                        </a:rPr>
                        <a:t>Returns ( description )</a:t>
                      </a:r>
                    </a:p>
                  </a:txBody>
                  <a:tcPr marL="0" marR="0" marT="0" marB="0" anchor="ctr" anchorCtr="0" horzOverflow="overflow">
                    <a:lnB w="50800">
                      <a:solidFill>
                        <a:srgbClr val="FFFFFF"/>
                      </a:solidFill>
                    </a:lnB>
                    <a:solidFill>
                      <a:srgbClr val="BBE0E3"/>
                    </a:solidFill>
                  </a:tcPr>
                </a:tc>
              </a:tr>
              <a:tr h="765110">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choice(seq)</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400">
                          <a:latin typeface="Verdana"/>
                          <a:ea typeface="Verdana"/>
                          <a:cs typeface="Verdana"/>
                          <a:sym typeface="Verdana"/>
                        </a:rPr>
                        <a:t>A random item from a list, tuple, or string.</a:t>
                      </a:r>
                    </a:p>
                  </a:txBody>
                  <a:tcPr marL="0" marR="0" marT="0" marB="0" anchor="t" anchorCtr="0" horzOverflow="overflow">
                    <a:lnT w="50800">
                      <a:solidFill>
                        <a:srgbClr val="FFFFFF"/>
                      </a:solidFill>
                    </a:lnT>
                    <a:solidFill>
                      <a:srgbClr val="E7F3F4"/>
                    </a:solidFill>
                  </a:tcPr>
                </a:tc>
              </a:tr>
              <a:tr h="1083906">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randrange ([start,] stop [,step]) </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A randomly selected element from range(start, stop, step)</a:t>
                      </a:r>
                    </a:p>
                  </a:txBody>
                  <a:tcPr marL="0" marR="0" marT="0" marB="0" anchor="t" anchorCtr="0" horzOverflow="overflow">
                    <a:solidFill>
                      <a:srgbClr val="F3F9FA"/>
                    </a:solidFill>
                  </a:tcPr>
                </a:tc>
              </a:tr>
              <a:tr h="752358">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random() </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A random float r, such that 0 is less than or equal to r and r is less than 1</a:t>
                      </a:r>
                    </a:p>
                  </a:txBody>
                  <a:tcPr marL="0" marR="0" marT="0" marB="0" anchor="t" anchorCtr="0" horzOverflow="overflow">
                    <a:solidFill>
                      <a:srgbClr val="E7F3F4"/>
                    </a:solidFill>
                  </a:tcPr>
                </a:tc>
              </a:tr>
              <a:tr h="1861768">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seed([x]) </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Sets the integer starting value used in generating random numbers. Call this function before calling any other random module function. Returns None.</a:t>
                      </a:r>
                    </a:p>
                  </a:txBody>
                  <a:tcPr marL="0" marR="0" marT="0" marB="0" anchor="t" anchorCtr="0" horzOverflow="overflow">
                    <a:solidFill>
                      <a:srgbClr val="F3F9FA"/>
                    </a:solidFill>
                  </a:tcPr>
                </a:tc>
              </a:tr>
              <a:tr h="752358">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shuffle(lst) </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Randomizes the items of a list in place. Returns None.</a:t>
                      </a:r>
                    </a:p>
                  </a:txBody>
                  <a:tcPr marL="0" marR="0" marT="0" marB="0" anchor="t" anchorCtr="0" horzOverflow="overflow">
                    <a:solidFill>
                      <a:srgbClr val="E7F3F4"/>
                    </a:solidFill>
                  </a:tcPr>
                </a:tc>
              </a:tr>
              <a:tr h="752358">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7" invalidUrl="" action="" tgtFrame="" tooltip="" history="1" highlightClick="0" endSnd="0"/>
                        </a:rPr>
                        <a:t>uniform(x, y)</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A random float r, such that x is less than or equal to r and r is less than y</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rigonometric Function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Trigonometric Functions:</a:t>
            </a:r>
          </a:p>
        </p:txBody>
      </p:sp>
      <p:sp>
        <p:nvSpPr>
          <p:cNvPr id="219" name="Body"/>
          <p:cNvSpPr txBox="1"/>
          <p:nvPr>
            <p:ph type="body" idx="4294967295"/>
          </p:nvPr>
        </p:nvSpPr>
        <p:spPr>
          <a:xfrm>
            <a:off x="866986" y="1950718"/>
            <a:ext cx="11595949" cy="6827523"/>
          </a:xfrm>
          <a:prstGeom prst="rect">
            <a:avLst/>
          </a:prstGeom>
        </p:spPr>
        <p:txBody>
          <a:bodyPr lIns="65022" tIns="65022" rIns="65022" bIns="65022" anchor="t"/>
          <a:lstStyle>
            <a:lvl1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lvl1pPr>
          </a:lstStyle>
          <a:p>
            <a:pPr/>
            <a:br/>
          </a:p>
        </p:txBody>
      </p:sp>
      <p:graphicFrame>
        <p:nvGraphicFramePr>
          <p:cNvPr id="220" name="Table"/>
          <p:cNvGraphicFramePr/>
          <p:nvPr/>
        </p:nvGraphicFramePr>
        <p:xfrm>
          <a:off x="758612" y="2059092"/>
          <a:ext cx="12017532" cy="600781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53784"/>
                <a:gridCol w="10063746"/>
              </a:tblGrid>
              <a:tr h="765327">
                <a:tc>
                  <a:txBody>
                    <a:bodyPr/>
                    <a:lstStyle/>
                    <a:p>
                      <a:pPr defTabSz="1300480">
                        <a:defRPr sz="1800"/>
                      </a:pPr>
                      <a:r>
                        <a:rPr b="1" sz="2400">
                          <a:latin typeface="Verdana"/>
                          <a:ea typeface="Verdana"/>
                          <a:cs typeface="Verdana"/>
                          <a:sym typeface="Verdana"/>
                        </a:rPr>
                        <a:t>Function</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400">
                          <a:latin typeface="Verdana"/>
                          <a:ea typeface="Verdana"/>
                          <a:cs typeface="Verdana"/>
                          <a:sym typeface="Verdana"/>
                        </a:rPr>
                        <a:t>Description</a:t>
                      </a:r>
                    </a:p>
                  </a:txBody>
                  <a:tcPr marL="0" marR="0" marT="0" marB="0" anchor="ctr" anchorCtr="0" horzOverflow="overflow">
                    <a:lnB w="50800">
                      <a:solidFill>
                        <a:srgbClr val="FFFFFF"/>
                      </a:solidFill>
                    </a:lnB>
                    <a:solidFill>
                      <a:srgbClr val="BBE0E3"/>
                    </a:solidFill>
                  </a:tcPr>
                </a:tc>
              </a:tr>
              <a:tr h="395419">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acos(x)</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400">
                          <a:latin typeface="Verdana"/>
                          <a:ea typeface="Verdana"/>
                          <a:cs typeface="Verdana"/>
                          <a:sym typeface="Verdana"/>
                        </a:rPr>
                        <a:t>Return the arc cosine of x, in radians.</a:t>
                      </a:r>
                    </a:p>
                  </a:txBody>
                  <a:tcPr marL="0" marR="0" marT="0" marB="0" anchor="t" anchorCtr="0" horzOverflow="overflow">
                    <a:lnT w="50800">
                      <a:solidFill>
                        <a:srgbClr val="FFFFFF"/>
                      </a:solidFill>
                    </a:lnT>
                    <a:solidFill>
                      <a:srgbClr val="E7F3F4"/>
                    </a:solidFill>
                  </a:tcPr>
                </a:tc>
              </a:tr>
              <a:tr h="382663">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asin(x)</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Return the arc sine of x, in radians.</a:t>
                      </a:r>
                    </a:p>
                  </a:txBody>
                  <a:tcPr marL="0" marR="0" marT="0" marB="0" anchor="t" anchorCtr="0" horzOverflow="overflow">
                    <a:solidFill>
                      <a:srgbClr val="F3F9FA"/>
                    </a:solidFill>
                  </a:tcPr>
                </a:tc>
              </a:tr>
              <a:tr h="382663">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atan(x)</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Return the arc tangent of x, in radians.</a:t>
                      </a:r>
                    </a:p>
                  </a:txBody>
                  <a:tcPr marL="0" marR="0" marT="0" marB="0" anchor="t" anchorCtr="0" horzOverflow="overflow">
                    <a:solidFill>
                      <a:srgbClr val="E7F3F4"/>
                    </a:solidFill>
                  </a:tcPr>
                </a:tc>
              </a:tr>
              <a:tr h="727061">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atan2(y, x)</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Return atan(y / x), in radians.</a:t>
                      </a:r>
                    </a:p>
                  </a:txBody>
                  <a:tcPr marL="0" marR="0" marT="0" marB="0" anchor="t" anchorCtr="0" horzOverflow="overflow">
                    <a:solidFill>
                      <a:srgbClr val="F3F9FA"/>
                    </a:solidFill>
                  </a:tcPr>
                </a:tc>
              </a:tr>
              <a:tr h="382663">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cos(x)</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Return the cosine of x radians.</a:t>
                      </a:r>
                    </a:p>
                  </a:txBody>
                  <a:tcPr marL="0" marR="0" marT="0" marB="0" anchor="t" anchorCtr="0" horzOverflow="overflow">
                    <a:solidFill>
                      <a:srgbClr val="E7F3F4"/>
                    </a:solidFill>
                  </a:tcPr>
                </a:tc>
              </a:tr>
              <a:tr h="752572">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7" invalidUrl="" action="" tgtFrame="" tooltip="" history="1" highlightClick="0" endSnd="0"/>
                        </a:rPr>
                        <a:t>hypot(x, y)</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Return the Euclidean norm, sqrt(x*x + y*y).</a:t>
                      </a:r>
                    </a:p>
                  </a:txBody>
                  <a:tcPr marL="0" marR="0" marT="0" marB="0" anchor="t" anchorCtr="0" horzOverflow="overflow">
                    <a:solidFill>
                      <a:srgbClr val="F3F9FA"/>
                    </a:solidFill>
                  </a:tcPr>
                </a:tc>
              </a:tr>
              <a:tr h="382663">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8" invalidUrl="" action="" tgtFrame="" tooltip="" history="1" highlightClick="0" endSnd="0"/>
                        </a:rPr>
                        <a:t>sin(x)</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Return the sine of x radians.</a:t>
                      </a:r>
                    </a:p>
                  </a:txBody>
                  <a:tcPr marL="0" marR="0" marT="0" marB="0" anchor="t" anchorCtr="0" horzOverflow="overflow">
                    <a:solidFill>
                      <a:srgbClr val="E7F3F4"/>
                    </a:solidFill>
                  </a:tcPr>
                </a:tc>
              </a:tr>
              <a:tr h="382663">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9" invalidUrl="" action="" tgtFrame="" tooltip="" history="1" highlightClick="0" endSnd="0"/>
                        </a:rPr>
                        <a:t>tan(x)</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Return the tangent of x radians.</a:t>
                      </a:r>
                    </a:p>
                  </a:txBody>
                  <a:tcPr marL="0" marR="0" marT="0" marB="0" anchor="t" anchorCtr="0" horzOverflow="overflow">
                    <a:solidFill>
                      <a:srgbClr val="F3F9FA"/>
                    </a:solidFill>
                  </a:tcPr>
                </a:tc>
              </a:tr>
              <a:tr h="727061">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0" invalidUrl="" action="" tgtFrame="" tooltip="" history="1" highlightClick="0" endSnd="0"/>
                        </a:rPr>
                        <a:t>degrees(x)</a:t>
                      </a:r>
                    </a:p>
                  </a:txBody>
                  <a:tcPr marL="0" marR="0" marT="0" marB="0" anchor="t" anchorCtr="0" horzOverflow="overflow">
                    <a:solidFill>
                      <a:srgbClr val="E7F3F4"/>
                    </a:solidFill>
                  </a:tcPr>
                </a:tc>
                <a:tc>
                  <a:txBody>
                    <a:bodyPr/>
                    <a:lstStyle/>
                    <a:p>
                      <a:pPr algn="l" defTabSz="1300480">
                        <a:defRPr sz="1800"/>
                      </a:pPr>
                      <a:r>
                        <a:rPr sz="2400">
                          <a:latin typeface="Verdana"/>
                          <a:ea typeface="Verdana"/>
                          <a:cs typeface="Verdana"/>
                          <a:sym typeface="Verdana"/>
                        </a:rPr>
                        <a:t>Converts angle x from radians to degrees.</a:t>
                      </a:r>
                    </a:p>
                  </a:txBody>
                  <a:tcPr marL="0" marR="0" marT="0" marB="0" anchor="t" anchorCtr="0" horzOverflow="overflow">
                    <a:solidFill>
                      <a:srgbClr val="E7F3F4"/>
                    </a:solidFill>
                  </a:tcPr>
                </a:tc>
              </a:tr>
              <a:tr h="727061">
                <a:tc>
                  <a:txBody>
                    <a:bodyPr/>
                    <a:lstStyle/>
                    <a:p>
                      <a:pPr algn="l" defTabSz="1300480">
                        <a:defRPr sz="2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1" invalidUrl="" action="" tgtFrame="" tooltip="" history="1" highlightClick="0" endSnd="0"/>
                        </a:rPr>
                        <a:t>radians(x)</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Converts angle x from degrees to radians.</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Mathematical Constant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Mathematical Constants:</a:t>
            </a:r>
          </a:p>
        </p:txBody>
      </p:sp>
      <p:graphicFrame>
        <p:nvGraphicFramePr>
          <p:cNvPr id="223" name="Table"/>
          <p:cNvGraphicFramePr/>
          <p:nvPr/>
        </p:nvGraphicFramePr>
        <p:xfrm>
          <a:off x="866986" y="1950718"/>
          <a:ext cx="11583247" cy="159308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464147"/>
                <a:gridCol w="8119098"/>
              </a:tblGrid>
              <a:tr h="536799">
                <a:tc>
                  <a:txBody>
                    <a:bodyPr/>
                    <a:lstStyle/>
                    <a:p>
                      <a:pPr defTabSz="1300480">
                        <a:defRPr sz="1800"/>
                      </a:pPr>
                      <a:r>
                        <a:rPr b="1" sz="2400">
                          <a:latin typeface="Verdana"/>
                          <a:ea typeface="Verdana"/>
                          <a:cs typeface="Verdana"/>
                          <a:sym typeface="Verdana"/>
                        </a:rPr>
                        <a:t>Constant</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400">
                          <a:latin typeface="Verdana"/>
                          <a:ea typeface="Verdana"/>
                          <a:cs typeface="Verdana"/>
                          <a:sym typeface="Verdana"/>
                        </a:rPr>
                        <a:t>Description</a:t>
                      </a:r>
                    </a:p>
                  </a:txBody>
                  <a:tcPr marL="0" marR="0" marT="0" marB="0" anchor="ctr" anchorCtr="0" horzOverflow="overflow">
                    <a:lnB w="50800">
                      <a:solidFill>
                        <a:srgbClr val="FFFFFF"/>
                      </a:solidFill>
                    </a:lnB>
                    <a:solidFill>
                      <a:srgbClr val="BBE0E3"/>
                    </a:solidFill>
                  </a:tcPr>
                </a:tc>
              </a:tr>
              <a:tr h="536799">
                <a:tc>
                  <a:txBody>
                    <a:bodyPr/>
                    <a:lstStyle/>
                    <a:p>
                      <a:pPr algn="l" defTabSz="1300480">
                        <a:defRPr sz="1800"/>
                      </a:pPr>
                      <a:r>
                        <a:rPr sz="2400">
                          <a:latin typeface="Verdana"/>
                          <a:ea typeface="Verdana"/>
                          <a:cs typeface="Verdana"/>
                          <a:sym typeface="Verdana"/>
                        </a:rPr>
                        <a:t>pi</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400">
                          <a:latin typeface="Verdana"/>
                          <a:ea typeface="Verdana"/>
                          <a:cs typeface="Verdana"/>
                          <a:sym typeface="Verdana"/>
                        </a:rPr>
                        <a:t>The mathematical constant pi.</a:t>
                      </a:r>
                    </a:p>
                  </a:txBody>
                  <a:tcPr marL="0" marR="0" marT="0" marB="0" anchor="t" anchorCtr="0" horzOverflow="overflow">
                    <a:lnT w="50800">
                      <a:solidFill>
                        <a:srgbClr val="FFFFFF"/>
                      </a:solidFill>
                    </a:lnT>
                    <a:solidFill>
                      <a:srgbClr val="E7F3F4"/>
                    </a:solidFill>
                  </a:tcPr>
                </a:tc>
              </a:tr>
              <a:tr h="519483">
                <a:tc>
                  <a:txBody>
                    <a:bodyPr/>
                    <a:lstStyle/>
                    <a:p>
                      <a:pPr algn="l" defTabSz="1300480">
                        <a:defRPr sz="1800"/>
                      </a:pPr>
                      <a:r>
                        <a:rPr sz="2400">
                          <a:latin typeface="Verdana"/>
                          <a:ea typeface="Verdana"/>
                          <a:cs typeface="Verdana"/>
                          <a:sym typeface="Verdana"/>
                        </a:rPr>
                        <a:t>e</a:t>
                      </a:r>
                    </a:p>
                  </a:txBody>
                  <a:tcPr marL="0" marR="0" marT="0" marB="0" anchor="t" anchorCtr="0" horzOverflow="overflow">
                    <a:solidFill>
                      <a:srgbClr val="F3F9FA"/>
                    </a:solidFill>
                  </a:tcPr>
                </a:tc>
                <a:tc>
                  <a:txBody>
                    <a:bodyPr/>
                    <a:lstStyle/>
                    <a:p>
                      <a:pPr algn="l" defTabSz="1300480">
                        <a:defRPr sz="1800"/>
                      </a:pPr>
                      <a:r>
                        <a:rPr sz="2400">
                          <a:latin typeface="Verdana"/>
                          <a:ea typeface="Verdana"/>
                          <a:cs typeface="Verdana"/>
                          <a:sym typeface="Verdana"/>
                        </a:rPr>
                        <a:t>The mathematical constant e.</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9. Python - String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9. Python - Strings</a:t>
            </a:r>
          </a:p>
        </p:txBody>
      </p:sp>
      <p:sp>
        <p:nvSpPr>
          <p:cNvPr id="226" name="Strings are amongst the most popular types in Python. We can create them simply by enclosing characters in quotes. Python treats single quotes the same as double quotes.…"/>
          <p:cNvSpPr txBox="1"/>
          <p:nvPr>
            <p:ph type="body" idx="4294967295"/>
          </p:nvPr>
        </p:nvSpPr>
        <p:spPr>
          <a:xfrm>
            <a:off x="866986" y="1950718"/>
            <a:ext cx="11595949" cy="6827523"/>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Strings are amongst the most popular types in Python. We can create them simply by enclosing characters in quotes. Python treats single quotes the same as double quotes.</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Creating strings is as simple as assigning a value to a variable. For example:</a:t>
            </a: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var1 = 'Hello World!' </a:t>
            </a:r>
            <a:endParaRPr>
              <a:latin typeface="Courier New"/>
              <a:ea typeface="Courier New"/>
              <a:cs typeface="Courier New"/>
              <a:sym typeface="Courier New"/>
            </a:endParaRPr>
          </a:p>
          <a:p>
            <a:pPr marL="487680" indent="-487680" defTabSz="1300480">
              <a:spcBef>
                <a:spcPts val="600"/>
              </a:spcBef>
              <a:buSzTx/>
              <a:buNone/>
              <a:defRPr sz="2800">
                <a:solidFill>
                  <a:srgbClr val="333399"/>
                </a:solidFill>
                <a:latin typeface="Courier New"/>
                <a:ea typeface="Courier New"/>
                <a:cs typeface="Courier New"/>
                <a:sym typeface="Courier New"/>
              </a:defRPr>
            </a:pPr>
            <a:r>
              <a:t>	var2 = "Python Programming"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Accessing Values in String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Accessing Values in Strings:</a:t>
            </a:r>
          </a:p>
        </p:txBody>
      </p:sp>
      <p:sp>
        <p:nvSpPr>
          <p:cNvPr id="229" name="Python does not support a character type; these are treated as strings of length one, thus also considered a substring.…"/>
          <p:cNvSpPr txBox="1"/>
          <p:nvPr>
            <p:ph type="body" idx="4294967295"/>
          </p:nvPr>
        </p:nvSpPr>
        <p:spPr>
          <a:xfrm>
            <a:off x="866986" y="1950718"/>
            <a:ext cx="11595949" cy="6827523"/>
          </a:xfrm>
          <a:prstGeom prst="rect">
            <a:avLst/>
          </a:prstGeom>
        </p:spPr>
        <p:txBody>
          <a:bodyPr lIns="65022" tIns="65022" rIns="65022" bIns="65022" anchor="t"/>
          <a:lstStyle/>
          <a:p>
            <a:pPr marL="457200" indent="-457200" defTabSz="1300480">
              <a:spcBef>
                <a:spcPts val="600"/>
              </a:spcBef>
              <a:buSzPct val="100000"/>
              <a:defRPr sz="2400">
                <a:solidFill>
                  <a:srgbClr val="333399"/>
                </a:solidFill>
                <a:latin typeface="Lucida Sans Unicode"/>
                <a:ea typeface="Lucida Sans Unicode"/>
                <a:cs typeface="Lucida Sans Unicode"/>
                <a:sym typeface="Lucida Sans Unicode"/>
              </a:defRPr>
            </a:pPr>
            <a:r>
              <a:t>Python does not support a character type; these are treated as strings of length one, thus also considered a substring.</a:t>
            </a:r>
          </a:p>
          <a:p>
            <a:pPr marL="457200" indent="-457200" defTabSz="1300480">
              <a:spcBef>
                <a:spcPts val="600"/>
              </a:spcBef>
              <a:buSzPct val="100000"/>
              <a:defRPr sz="2400">
                <a:solidFill>
                  <a:srgbClr val="333399"/>
                </a:solidFill>
                <a:latin typeface="Lucida Sans Unicode"/>
                <a:ea typeface="Lucida Sans Unicode"/>
                <a:cs typeface="Lucida Sans Unicode"/>
                <a:sym typeface="Lucida Sans Unicode"/>
              </a:defRPr>
            </a:pPr>
            <a:r>
              <a:t>To access substrings, use the square brackets for slicing along with the index or indices to obtain your substring:</a:t>
            </a:r>
          </a:p>
          <a:p>
            <a:pPr marL="457200" indent="-457200" defTabSz="1300480">
              <a:spcBef>
                <a:spcPts val="600"/>
              </a:spcBef>
              <a:buSzPct val="100000"/>
              <a:defRPr b="1" sz="2400">
                <a:solidFill>
                  <a:srgbClr val="333399"/>
                </a:solidFill>
                <a:latin typeface="Lucida Sans Unicode"/>
                <a:ea typeface="Lucida Sans Unicode"/>
                <a:cs typeface="Lucida Sans Unicode"/>
                <a:sym typeface="Lucida Sans Unicode"/>
              </a:defRPr>
            </a:pPr>
            <a:r>
              <a:t>Example:</a:t>
            </a: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var	1 = 'Hello World!' </a:t>
            </a:r>
            <a:endParaRPr>
              <a:latin typeface="Courier New"/>
              <a:ea typeface="Courier New"/>
              <a:cs typeface="Courier New"/>
              <a:sym typeface="Courier New"/>
            </a:endParaRPr>
          </a:p>
          <a:p>
            <a:pPr marL="487680" indent="-487680" defTabSz="1300480">
              <a:spcBef>
                <a:spcPts val="600"/>
              </a:spcBef>
              <a:buSzTx/>
              <a:buNone/>
              <a:defRPr sz="2400">
                <a:solidFill>
                  <a:srgbClr val="333399"/>
                </a:solidFill>
                <a:latin typeface="Courier New"/>
                <a:ea typeface="Courier New"/>
                <a:cs typeface="Courier New"/>
                <a:sym typeface="Courier New"/>
              </a:defRPr>
            </a:pPr>
            <a:r>
              <a:t>	var2 = "Python Programming" </a:t>
            </a:r>
          </a:p>
          <a:p>
            <a:pPr marL="487680" indent="-487680" defTabSz="1300480">
              <a:spcBef>
                <a:spcPts val="600"/>
              </a:spcBef>
              <a:buSzTx/>
              <a:buNone/>
              <a:defRPr sz="2400">
                <a:solidFill>
                  <a:srgbClr val="333399"/>
                </a:solidFill>
                <a:latin typeface="Courier New"/>
                <a:ea typeface="Courier New"/>
                <a:cs typeface="Courier New"/>
                <a:sym typeface="Courier New"/>
              </a:defRPr>
            </a:pPr>
            <a:r>
              <a:t>	print "var1[0]: ", var1[0] </a:t>
            </a:r>
          </a:p>
          <a:p>
            <a:pPr marL="487680" indent="-487680" defTabSz="1300480">
              <a:spcBef>
                <a:spcPts val="600"/>
              </a:spcBef>
              <a:buSzTx/>
              <a:buNone/>
              <a:defRPr sz="2400">
                <a:solidFill>
                  <a:srgbClr val="333399"/>
                </a:solidFill>
                <a:latin typeface="Courier New"/>
                <a:ea typeface="Courier New"/>
                <a:cs typeface="Courier New"/>
                <a:sym typeface="Courier New"/>
              </a:defRPr>
            </a:pPr>
            <a:r>
              <a:t>	print "var2[1:5]: ", var2[1:5] </a:t>
            </a:r>
          </a:p>
          <a:p>
            <a:pPr marL="487680" indent="-487680" defTabSz="1300480">
              <a:spcBef>
                <a:spcPts val="900"/>
              </a:spcBef>
              <a:buSzTx/>
              <a:buNone/>
              <a:defRPr sz="2400">
                <a:solidFill>
                  <a:srgbClr val="333399"/>
                </a:solidFill>
                <a:latin typeface="Lucida Sans Unicode"/>
                <a:ea typeface="Lucida Sans Unicode"/>
                <a:cs typeface="Lucida Sans Unicode"/>
                <a:sym typeface="Lucida Sans Unicode"/>
              </a:defRPr>
            </a:pP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This will produce following result:</a:t>
            </a: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var1[0]: H </a:t>
            </a:r>
            <a:endParaRPr>
              <a:latin typeface="Courier New"/>
              <a:ea typeface="Courier New"/>
              <a:cs typeface="Courier New"/>
              <a:sym typeface="Courier New"/>
            </a:endParaRPr>
          </a:p>
          <a:p>
            <a:pPr marL="487680" indent="-487680" defTabSz="1300480">
              <a:spcBef>
                <a:spcPts val="600"/>
              </a:spcBef>
              <a:buSzTx/>
              <a:buNone/>
              <a:defRPr sz="2400">
                <a:solidFill>
                  <a:srgbClr val="333399"/>
                </a:solidFill>
                <a:latin typeface="Courier New"/>
                <a:ea typeface="Courier New"/>
                <a:cs typeface="Courier New"/>
                <a:sym typeface="Courier New"/>
              </a:defRPr>
            </a:pPr>
            <a:r>
              <a:t>	var2[1:5]: ytho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xfrm>
            <a:off x="952500" y="214243"/>
            <a:ext cx="9503465" cy="1197116"/>
          </a:xfrm>
          <a:prstGeom prst="rect">
            <a:avLst/>
          </a:prstGeom>
        </p:spPr>
        <p:txBody>
          <a:bodyPr/>
          <a:lstStyle>
            <a:lvl1pPr>
              <a:defRPr sz="7200">
                <a:solidFill>
                  <a:srgbClr val="0070C0"/>
                </a:solidFill>
              </a:defRPr>
            </a:lvl1pPr>
          </a:lstStyle>
          <a:p>
            <a:pPr/>
            <a:r>
              <a:t>Reserved Words</a:t>
            </a:r>
          </a:p>
        </p:txBody>
      </p:sp>
      <p:graphicFrame>
        <p:nvGraphicFramePr>
          <p:cNvPr id="129" name="Table 3"/>
          <p:cNvGraphicFramePr/>
          <p:nvPr/>
        </p:nvGraphicFramePr>
        <p:xfrm>
          <a:off x="952500" y="1828799"/>
          <a:ext cx="9503466" cy="663934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67822"/>
                <a:gridCol w="3167822"/>
                <a:gridCol w="3167822"/>
              </a:tblGrid>
              <a:tr h="663934">
                <a:tc>
                  <a:txBody>
                    <a:bodyPr/>
                    <a:lstStyle/>
                    <a:p>
                      <a:pPr>
                        <a:defRPr sz="1800"/>
                      </a:pPr>
                      <a:r>
                        <a:rPr sz="1600">
                          <a:sym typeface="Helvetica Neue"/>
                        </a:rPr>
                        <a:t>and</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exec</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not</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assert</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finally</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or</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break</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for</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pass</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class</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from</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print</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continue</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global</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raise</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def</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if</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return</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del</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import</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try</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elif</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in</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while</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else</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is</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with</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r h="663934">
                <a:tc>
                  <a:txBody>
                    <a:bodyPr/>
                    <a:lstStyle/>
                    <a:p>
                      <a:pPr>
                        <a:defRPr sz="1800"/>
                      </a:pPr>
                      <a:r>
                        <a:rPr sz="1600">
                          <a:sym typeface="Helvetica Neue"/>
                        </a:rPr>
                        <a:t>except</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lambda</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c>
                  <a:txBody>
                    <a:bodyPr/>
                    <a:lstStyle/>
                    <a:p>
                      <a:pPr>
                        <a:defRPr sz="1800"/>
                      </a:pPr>
                      <a:r>
                        <a:rPr sz="1600">
                          <a:sym typeface="Helvetica Neue"/>
                        </a:rPr>
                        <a:t>yield</a:t>
                      </a:r>
                    </a:p>
                  </a:txBody>
                  <a:tcPr marL="76200" marR="76200" marT="76200" marB="76200" anchor="t" anchorCtr="0" horzOverflow="overflow">
                    <a:lnL>
                      <a:solidFill>
                        <a:srgbClr val="DDDDDD"/>
                      </a:solidFill>
                    </a:lnL>
                    <a:lnR>
                      <a:solidFill>
                        <a:srgbClr val="DDDDDD"/>
                      </a:solidFill>
                    </a:lnR>
                    <a:lnT>
                      <a:solidFill>
                        <a:srgbClr val="DDDDDD"/>
                      </a:solidFill>
                    </a:lnT>
                    <a:lnB>
                      <a:solidFill>
                        <a:srgbClr val="DDDDDD"/>
                      </a:solidFill>
                    </a:lnB>
                    <a:noFill/>
                  </a:tcPr>
                </a:tc>
              </a:tr>
            </a:tbl>
          </a:graphicData>
        </a:graphic>
      </p:graphicFrame>
      <p:sp>
        <p:nvSpPr>
          <p:cNvPr id="130" name="Rectangle 1"/>
          <p:cNvSpPr txBox="1"/>
          <p:nvPr>
            <p:ph type="body" idx="1"/>
          </p:nvPr>
        </p:nvSpPr>
        <p:spPr>
          <a:xfrm>
            <a:off x="952500" y="1689100"/>
            <a:ext cx="11099800" cy="7188200"/>
          </a:xfrm>
          <a:prstGeom prst="rect">
            <a:avLst/>
          </a:prstGeom>
        </p:spPr>
        <p:txBody>
          <a:bodyPr lIns="45718" tIns="45718" rIns="45718" bIns="45718"/>
          <a:lstStyle>
            <a:lvl1pPr marL="0" indent="0" defTabSz="914400">
              <a:spcBef>
                <a:spcPts val="0"/>
              </a:spcBef>
              <a:buSzTx/>
              <a:buNone/>
              <a:defRPr sz="1800">
                <a:latin typeface="Arial"/>
                <a:ea typeface="Arial"/>
                <a:cs typeface="Arial"/>
                <a:sym typeface="Arial"/>
              </a:defRPr>
            </a:lvl1pPr>
          </a:lstStyle>
          <a:p>
            <a:pPr/>
            <a:b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Updating Strings:"/>
          <p:cNvSpPr txBox="1"/>
          <p:nvPr>
            <p:ph type="title" idx="4294967295"/>
          </p:nvPr>
        </p:nvSpPr>
        <p:spPr>
          <a:xfrm>
            <a:off x="866986" y="541866"/>
            <a:ext cx="11595949" cy="866988"/>
          </a:xfrm>
          <a:prstGeom prst="rect">
            <a:avLst/>
          </a:prstGeom>
        </p:spPr>
        <p:txBody>
          <a:bodyPr lIns="65022" tIns="65022" rIns="65022" bIns="65022" anchor="t"/>
          <a:lstStyle>
            <a:lvl1pPr algn="l" defTabSz="1118411">
              <a:defRPr b="1" sz="4300">
                <a:solidFill>
                  <a:srgbClr val="666699"/>
                </a:solidFill>
                <a:latin typeface="Lucida Sans Unicode"/>
                <a:ea typeface="Lucida Sans Unicode"/>
                <a:cs typeface="Lucida Sans Unicode"/>
                <a:sym typeface="Lucida Sans Unicode"/>
              </a:defRPr>
            </a:lvl1pPr>
          </a:lstStyle>
          <a:p>
            <a:pPr/>
            <a:r>
              <a:t>Updating Strings:</a:t>
            </a:r>
          </a:p>
        </p:txBody>
      </p:sp>
      <p:sp>
        <p:nvSpPr>
          <p:cNvPr id="232" name="You can &quot;update&quot; an existing string by (re)assigning a variable to another string. The new value can be related to its previous value or to a completely different string altogether.…"/>
          <p:cNvSpPr txBox="1"/>
          <p:nvPr>
            <p:ph type="body" idx="4294967295"/>
          </p:nvPr>
        </p:nvSpPr>
        <p:spPr>
          <a:xfrm>
            <a:off x="866986" y="1950718"/>
            <a:ext cx="12137815" cy="6827523"/>
          </a:xfrm>
          <a:prstGeom prst="rect">
            <a:avLst/>
          </a:prstGeom>
        </p:spPr>
        <p:txBody>
          <a:bodyPr lIns="65022" tIns="65022" rIns="65022" bIns="65022" anchor="t"/>
          <a:lstStyle/>
          <a:p>
            <a:pPr marL="457200" indent="-457200" defTabSz="1300480">
              <a:spcBef>
                <a:spcPts val="600"/>
              </a:spcBef>
              <a:buSzPct val="100000"/>
              <a:defRPr sz="2400">
                <a:solidFill>
                  <a:srgbClr val="333399"/>
                </a:solidFill>
                <a:latin typeface="Lucida Sans Unicode"/>
                <a:ea typeface="Lucida Sans Unicode"/>
                <a:cs typeface="Lucida Sans Unicode"/>
                <a:sym typeface="Lucida Sans Unicode"/>
              </a:defRPr>
            </a:pPr>
            <a:r>
              <a:t>You can "update" an existing string by (re)assigning a variable to another string. The new value can be related to its previous value or to a completely different string altogether.</a:t>
            </a:r>
          </a:p>
          <a:p>
            <a:pPr marL="457200" indent="-457200" defTabSz="1300480">
              <a:spcBef>
                <a:spcPts val="600"/>
              </a:spcBef>
              <a:buSzPct val="100000"/>
              <a:defRPr b="1" sz="2400">
                <a:solidFill>
                  <a:srgbClr val="333399"/>
                </a:solidFill>
                <a:latin typeface="Lucida Sans Unicode"/>
                <a:ea typeface="Lucida Sans Unicode"/>
                <a:cs typeface="Lucida Sans Unicode"/>
                <a:sym typeface="Lucida Sans Unicode"/>
              </a:defRPr>
            </a:pPr>
            <a:r>
              <a:t>Example:</a:t>
            </a: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var1 = 'Hello World!' </a:t>
            </a:r>
            <a:endParaRPr>
              <a:latin typeface="Courier New"/>
              <a:ea typeface="Courier New"/>
              <a:cs typeface="Courier New"/>
              <a:sym typeface="Courier New"/>
            </a:endParaRPr>
          </a:p>
          <a:p>
            <a:pPr marL="487680" indent="-487680" defTabSz="1300480">
              <a:spcBef>
                <a:spcPts val="600"/>
              </a:spcBef>
              <a:buSzTx/>
              <a:buNone/>
              <a:defRPr sz="2400">
                <a:solidFill>
                  <a:srgbClr val="333399"/>
                </a:solidFill>
                <a:latin typeface="Courier New"/>
                <a:ea typeface="Courier New"/>
                <a:cs typeface="Courier New"/>
                <a:sym typeface="Courier New"/>
              </a:defRPr>
            </a:pPr>
            <a:r>
              <a:t>	print "Updated String :- ", var1[:6] + 'Python' </a:t>
            </a:r>
          </a:p>
          <a:p>
            <a:pPr marL="487680" indent="-487680" defTabSz="1300480">
              <a:spcBef>
                <a:spcPts val="900"/>
              </a:spcBef>
              <a:buSzTx/>
              <a:buNone/>
              <a:defRPr sz="2400">
                <a:solidFill>
                  <a:srgbClr val="333399"/>
                </a:solidFill>
                <a:latin typeface="Lucida Sans Unicode"/>
                <a:ea typeface="Lucida Sans Unicode"/>
                <a:cs typeface="Lucida Sans Unicode"/>
                <a:sym typeface="Lucida Sans Unicode"/>
              </a:defRPr>
            </a:pP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This will produce following result:</a:t>
            </a:r>
          </a:p>
          <a:p>
            <a:pPr marL="487680" indent="-487680" defTabSz="1300480">
              <a:spcBef>
                <a:spcPts val="600"/>
              </a:spcBef>
              <a:buSzTx/>
              <a:buNone/>
              <a:defRPr sz="24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Updated String :- Hello Python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Escape Character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Escape Characters:</a:t>
            </a:r>
          </a:p>
        </p:txBody>
      </p:sp>
      <p:graphicFrame>
        <p:nvGraphicFramePr>
          <p:cNvPr id="235" name="Table"/>
          <p:cNvGraphicFramePr/>
          <p:nvPr/>
        </p:nvGraphicFramePr>
        <p:xfrm>
          <a:off x="866986" y="1517225"/>
          <a:ext cx="11583245" cy="783855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73347"/>
                <a:gridCol w="2489856"/>
                <a:gridCol w="6820042"/>
              </a:tblGrid>
              <a:tr h="419695">
                <a:tc>
                  <a:txBody>
                    <a:bodyPr/>
                    <a:lstStyle/>
                    <a:p>
                      <a:pPr defTabSz="1300480">
                        <a:defRPr sz="1800"/>
                      </a:pPr>
                      <a:r>
                        <a:rPr b="1">
                          <a:latin typeface="Verdana"/>
                          <a:ea typeface="Verdana"/>
                          <a:cs typeface="Verdana"/>
                          <a:sym typeface="Verdana"/>
                        </a:rPr>
                        <a:t>Backslash</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a:latin typeface="Verdana"/>
                          <a:ea typeface="Verdana"/>
                          <a:cs typeface="Verdana"/>
                          <a:sym typeface="Verdana"/>
                        </a:rPr>
                        <a:t>Hexadecimal</a:t>
                      </a:r>
                    </a:p>
                  </a:txBody>
                  <a:tcPr marL="0" marR="0" marT="0" marB="0" anchor="ctr" anchorCtr="0" horzOverflow="overflow">
                    <a:lnB w="50800">
                      <a:solidFill>
                        <a:srgbClr val="FFFFFF"/>
                      </a:solidFill>
                    </a:lnB>
                    <a:solidFill>
                      <a:srgbClr val="BBE0E3"/>
                    </a:solidFill>
                  </a:tcPr>
                </a:tc>
                <a:tc rowSpan="2">
                  <a:txBody>
                    <a:bodyPr/>
                    <a:lstStyle/>
                    <a:p>
                      <a:pPr defTabSz="1300480">
                        <a:defRPr sz="1800"/>
                      </a:pPr>
                      <a:r>
                        <a:rPr b="1">
                          <a:latin typeface="Verdana"/>
                          <a:ea typeface="Verdana"/>
                          <a:cs typeface="Verdana"/>
                          <a:sym typeface="Verdana"/>
                        </a:rPr>
                        <a:t>Description</a:t>
                      </a:r>
                    </a:p>
                  </a:txBody>
                  <a:tcPr marL="0" marR="0" marT="0" marB="0" anchor="ctr" anchorCtr="0" horzOverflow="overflow">
                    <a:lnB w="50800">
                      <a:solidFill>
                        <a:srgbClr val="FFFFFF"/>
                      </a:solidFill>
                    </a:lnB>
                    <a:solidFill>
                      <a:srgbClr val="BBE0E3"/>
                    </a:solidFill>
                  </a:tcPr>
                </a:tc>
              </a:tr>
              <a:tr h="423934">
                <a:tc>
                  <a:txBody>
                    <a:bodyPr/>
                    <a:lstStyle/>
                    <a:p>
                      <a:pPr defTabSz="1300480">
                        <a:defRPr sz="1800"/>
                      </a:pPr>
                      <a:r>
                        <a:rPr b="1">
                          <a:latin typeface="Verdana"/>
                          <a:ea typeface="Verdana"/>
                          <a:cs typeface="Verdana"/>
                          <a:sym typeface="Verdana"/>
                        </a:rPr>
                        <a:t>notation</a:t>
                      </a:r>
                    </a:p>
                  </a:txBody>
                  <a:tcPr marL="0" marR="0" marT="0" marB="0" anchor="ctr" anchorCtr="0" horzOverflow="overflow">
                    <a:lnT w="50800">
                      <a:solidFill>
                        <a:srgbClr val="FFFFFF"/>
                      </a:solidFill>
                    </a:lnT>
                    <a:solidFill>
                      <a:srgbClr val="E7F3F4"/>
                    </a:solidFill>
                  </a:tcPr>
                </a:tc>
                <a:tc>
                  <a:txBody>
                    <a:bodyPr/>
                    <a:lstStyle/>
                    <a:p>
                      <a:pPr defTabSz="1300480">
                        <a:defRPr sz="1800"/>
                      </a:pPr>
                      <a:r>
                        <a:rPr b="1">
                          <a:latin typeface="Verdana"/>
                          <a:ea typeface="Verdana"/>
                          <a:cs typeface="Verdana"/>
                          <a:sym typeface="Verdana"/>
                        </a:rPr>
                        <a:t>character</a:t>
                      </a:r>
                    </a:p>
                  </a:txBody>
                  <a:tcPr marL="0" marR="0" marT="0" marB="0" anchor="ctr" anchorCtr="0" horzOverflow="overflow">
                    <a:lnR w="50800">
                      <a:solidFill>
                        <a:srgbClr val="FFFFFF"/>
                      </a:solidFill>
                    </a:lnR>
                    <a:lnT w="50800">
                      <a:solidFill>
                        <a:srgbClr val="FFFFFF"/>
                      </a:solidFill>
                    </a:lnT>
                    <a:solidFill>
                      <a:srgbClr val="E7F3F4"/>
                    </a:solidFill>
                  </a:tcPr>
                </a:tc>
                <a:tc vMerge="1">
                  <a:tcPr/>
                </a:tc>
              </a:tr>
              <a:tr h="419695">
                <a:tc>
                  <a:txBody>
                    <a:bodyPr/>
                    <a:lstStyle/>
                    <a:p>
                      <a:pPr algn="l" defTabSz="1300480">
                        <a:defRPr sz="1800"/>
                      </a:pPr>
                      <a:r>
                        <a:rPr>
                          <a:latin typeface="Verdana"/>
                          <a:ea typeface="Verdana"/>
                          <a:cs typeface="Verdana"/>
                          <a:sym typeface="Verdana"/>
                        </a:rPr>
                        <a:t>\a</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0x07</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Bell or alert</a:t>
                      </a:r>
                    </a:p>
                  </a:txBody>
                  <a:tcPr marL="0" marR="0" marT="0" marB="0" anchor="t" anchorCtr="0" horzOverflow="overflow">
                    <a:lnT w="50800">
                      <a:solidFill>
                        <a:srgbClr val="FFFFFF"/>
                      </a:solidFill>
                    </a:lnT>
                    <a:solidFill>
                      <a:srgbClr val="F3F9FA"/>
                    </a:solidFill>
                  </a:tcPr>
                </a:tc>
              </a:tr>
              <a:tr h="421815">
                <a:tc>
                  <a:txBody>
                    <a:bodyPr/>
                    <a:lstStyle/>
                    <a:p>
                      <a:pPr algn="l" defTabSz="1300480">
                        <a:defRPr sz="1800"/>
                      </a:pPr>
                      <a:r>
                        <a:rPr>
                          <a:latin typeface="Verdana"/>
                          <a:ea typeface="Verdana"/>
                          <a:cs typeface="Verdana"/>
                          <a:sym typeface="Verdana"/>
                        </a:rPr>
                        <a:t>\b</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0x08</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Backspace</a:t>
                      </a:r>
                    </a:p>
                  </a:txBody>
                  <a:tcPr marL="0" marR="0" marT="0" marB="0" anchor="t" anchorCtr="0" horzOverflow="overflow">
                    <a:solidFill>
                      <a:srgbClr val="E7F3F4"/>
                    </a:solidFill>
                  </a:tcPr>
                </a:tc>
              </a:tr>
              <a:tr h="419695">
                <a:tc>
                  <a:txBody>
                    <a:bodyPr/>
                    <a:lstStyle/>
                    <a:p>
                      <a:pPr algn="l" defTabSz="1300480">
                        <a:defRPr sz="1800"/>
                      </a:pPr>
                      <a:r>
                        <a:rPr>
                          <a:latin typeface="Verdana"/>
                          <a:ea typeface="Verdana"/>
                          <a:cs typeface="Verdana"/>
                          <a:sym typeface="Verdana"/>
                        </a:rPr>
                        <a:t>\cx</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Control-x</a:t>
                      </a:r>
                    </a:p>
                  </a:txBody>
                  <a:tcPr marL="0" marR="0" marT="0" marB="0" anchor="t" anchorCtr="0" horzOverflow="overflow">
                    <a:solidFill>
                      <a:srgbClr val="F3F9FA"/>
                    </a:solidFill>
                  </a:tcPr>
                </a:tc>
              </a:tr>
              <a:tr h="421815">
                <a:tc>
                  <a:txBody>
                    <a:bodyPr/>
                    <a:lstStyle/>
                    <a:p>
                      <a:pPr algn="l" defTabSz="1300480">
                        <a:defRPr sz="1800"/>
                      </a:pPr>
                      <a:r>
                        <a:rPr>
                          <a:latin typeface="Verdana"/>
                          <a:ea typeface="Verdana"/>
                          <a:cs typeface="Verdana"/>
                          <a:sym typeface="Verdana"/>
                        </a:rPr>
                        <a:t>\C-x</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Control-x</a:t>
                      </a:r>
                    </a:p>
                  </a:txBody>
                  <a:tcPr marL="0" marR="0" marT="0" marB="0" anchor="t" anchorCtr="0" horzOverflow="overflow">
                    <a:solidFill>
                      <a:srgbClr val="E7F3F4"/>
                    </a:solidFill>
                  </a:tcPr>
                </a:tc>
              </a:tr>
              <a:tr h="419695">
                <a:tc>
                  <a:txBody>
                    <a:bodyPr/>
                    <a:lstStyle/>
                    <a:p>
                      <a:pPr algn="l" defTabSz="1300480">
                        <a:defRPr sz="1800"/>
                      </a:pPr>
                      <a:r>
                        <a:rPr>
                          <a:latin typeface="Verdana"/>
                          <a:ea typeface="Verdana"/>
                          <a:cs typeface="Verdana"/>
                          <a:sym typeface="Verdana"/>
                        </a:rPr>
                        <a:t>\e</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0x1b</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Escape</a:t>
                      </a:r>
                    </a:p>
                  </a:txBody>
                  <a:tcPr marL="0" marR="0" marT="0" marB="0" anchor="t" anchorCtr="0" horzOverflow="overflow">
                    <a:solidFill>
                      <a:srgbClr val="F3F9FA"/>
                    </a:solidFill>
                  </a:tcPr>
                </a:tc>
              </a:tr>
              <a:tr h="421815">
                <a:tc>
                  <a:txBody>
                    <a:bodyPr/>
                    <a:lstStyle/>
                    <a:p>
                      <a:pPr algn="l" defTabSz="1300480">
                        <a:defRPr sz="1800"/>
                      </a:pPr>
                      <a:r>
                        <a:rPr>
                          <a:latin typeface="Verdana"/>
                          <a:ea typeface="Verdana"/>
                          <a:cs typeface="Verdana"/>
                          <a:sym typeface="Verdana"/>
                        </a:rPr>
                        <a:t>\f</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0x0c</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Formfeed</a:t>
                      </a:r>
                    </a:p>
                  </a:txBody>
                  <a:tcPr marL="0" marR="0" marT="0" marB="0" anchor="t" anchorCtr="0" horzOverflow="overflow">
                    <a:solidFill>
                      <a:srgbClr val="E7F3F4"/>
                    </a:solidFill>
                  </a:tcPr>
                </a:tc>
              </a:tr>
              <a:tr h="419695">
                <a:tc>
                  <a:txBody>
                    <a:bodyPr/>
                    <a:lstStyle/>
                    <a:p>
                      <a:pPr algn="l" defTabSz="1300480">
                        <a:defRPr sz="1800"/>
                      </a:pPr>
                      <a:r>
                        <a:rPr>
                          <a:latin typeface="Verdana"/>
                          <a:ea typeface="Verdana"/>
                          <a:cs typeface="Verdana"/>
                          <a:sym typeface="Verdana"/>
                        </a:rPr>
                        <a:t>\M-\C-x</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Meta-Control-x</a:t>
                      </a:r>
                    </a:p>
                  </a:txBody>
                  <a:tcPr marL="0" marR="0" marT="0" marB="0" anchor="t" anchorCtr="0" horzOverflow="overflow">
                    <a:solidFill>
                      <a:srgbClr val="F3F9FA"/>
                    </a:solidFill>
                  </a:tcPr>
                </a:tc>
              </a:tr>
              <a:tr h="421815">
                <a:tc>
                  <a:txBody>
                    <a:bodyPr/>
                    <a:lstStyle/>
                    <a:p>
                      <a:pPr algn="l" defTabSz="1300480">
                        <a:defRPr sz="1800"/>
                      </a:pPr>
                      <a:r>
                        <a:rPr>
                          <a:latin typeface="Verdana"/>
                          <a:ea typeface="Verdana"/>
                          <a:cs typeface="Verdana"/>
                          <a:sym typeface="Verdana"/>
                        </a:rPr>
                        <a:t>\n</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0x0a</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Newline</a:t>
                      </a:r>
                    </a:p>
                  </a:txBody>
                  <a:tcPr marL="0" marR="0" marT="0" marB="0" anchor="t" anchorCtr="0" horzOverflow="overflow">
                    <a:solidFill>
                      <a:srgbClr val="E7F3F4"/>
                    </a:solidFill>
                  </a:tcPr>
                </a:tc>
              </a:tr>
              <a:tr h="763083">
                <a:tc>
                  <a:txBody>
                    <a:bodyPr/>
                    <a:lstStyle/>
                    <a:p>
                      <a:pPr algn="l" defTabSz="1300480">
                        <a:defRPr sz="1800"/>
                      </a:pPr>
                      <a:r>
                        <a:rPr>
                          <a:latin typeface="Verdana"/>
                          <a:ea typeface="Verdana"/>
                          <a:cs typeface="Verdana"/>
                          <a:sym typeface="Verdana"/>
                        </a:rPr>
                        <a:t>\nnn</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Octal notation, where n is in the range 0.7</a:t>
                      </a:r>
                    </a:p>
                  </a:txBody>
                  <a:tcPr marL="0" marR="0" marT="0" marB="0" anchor="t" anchorCtr="0" horzOverflow="overflow">
                    <a:solidFill>
                      <a:srgbClr val="F3F9FA"/>
                    </a:solidFill>
                  </a:tcPr>
                </a:tc>
              </a:tr>
              <a:tr h="419695">
                <a:tc>
                  <a:txBody>
                    <a:bodyPr/>
                    <a:lstStyle/>
                    <a:p>
                      <a:pPr algn="l" defTabSz="1300480">
                        <a:defRPr sz="1800"/>
                      </a:pPr>
                      <a:r>
                        <a:rPr>
                          <a:latin typeface="Verdana"/>
                          <a:ea typeface="Verdana"/>
                          <a:cs typeface="Verdana"/>
                          <a:sym typeface="Verdana"/>
                        </a:rPr>
                        <a:t>\r</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0x0d</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Carriage return</a:t>
                      </a:r>
                    </a:p>
                  </a:txBody>
                  <a:tcPr marL="0" marR="0" marT="0" marB="0" anchor="t" anchorCtr="0" horzOverflow="overflow">
                    <a:solidFill>
                      <a:srgbClr val="E7F3F4"/>
                    </a:solidFill>
                  </a:tcPr>
                </a:tc>
              </a:tr>
              <a:tr h="421815">
                <a:tc>
                  <a:txBody>
                    <a:bodyPr/>
                    <a:lstStyle/>
                    <a:p>
                      <a:pPr algn="l" defTabSz="1300480">
                        <a:defRPr sz="1800"/>
                      </a:pPr>
                      <a:r>
                        <a:rPr>
                          <a:latin typeface="Verdana"/>
                          <a:ea typeface="Verdana"/>
                          <a:cs typeface="Verdana"/>
                          <a:sym typeface="Verdana"/>
                        </a:rPr>
                        <a:t>\s</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0x20</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Space</a:t>
                      </a:r>
                    </a:p>
                  </a:txBody>
                  <a:tcPr marL="0" marR="0" marT="0" marB="0" anchor="t" anchorCtr="0" horzOverflow="overflow">
                    <a:solidFill>
                      <a:srgbClr val="F3F9FA"/>
                    </a:solidFill>
                  </a:tcPr>
                </a:tc>
              </a:tr>
              <a:tr h="419695">
                <a:tc>
                  <a:txBody>
                    <a:bodyPr/>
                    <a:lstStyle/>
                    <a:p>
                      <a:pPr algn="l" defTabSz="1300480">
                        <a:defRPr sz="1800"/>
                      </a:pPr>
                      <a:r>
                        <a:rPr>
                          <a:latin typeface="Verdana"/>
                          <a:ea typeface="Verdana"/>
                          <a:cs typeface="Verdana"/>
                          <a:sym typeface="Verdana"/>
                        </a:rPr>
                        <a:t>\t</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0x09</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Tab</a:t>
                      </a:r>
                    </a:p>
                  </a:txBody>
                  <a:tcPr marL="0" marR="0" marT="0" marB="0" anchor="t" anchorCtr="0" horzOverflow="overflow">
                    <a:solidFill>
                      <a:srgbClr val="E7F3F4"/>
                    </a:solidFill>
                  </a:tcPr>
                </a:tc>
              </a:tr>
              <a:tr h="421815">
                <a:tc>
                  <a:txBody>
                    <a:bodyPr/>
                    <a:lstStyle/>
                    <a:p>
                      <a:pPr algn="l" defTabSz="1300480">
                        <a:defRPr sz="1800"/>
                      </a:pPr>
                      <a:r>
                        <a:rPr>
                          <a:latin typeface="Verdana"/>
                          <a:ea typeface="Verdana"/>
                          <a:cs typeface="Verdana"/>
                          <a:sym typeface="Verdana"/>
                        </a:rPr>
                        <a:t>\v</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0x0b</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Vertical tab</a:t>
                      </a:r>
                    </a:p>
                  </a:txBody>
                  <a:tcPr marL="0" marR="0" marT="0" marB="0" anchor="t" anchorCtr="0" horzOverflow="overflow">
                    <a:solidFill>
                      <a:srgbClr val="F3F9FA"/>
                    </a:solidFill>
                  </a:tcPr>
                </a:tc>
              </a:tr>
              <a:tr h="419695">
                <a:tc>
                  <a:txBody>
                    <a:bodyPr/>
                    <a:lstStyle/>
                    <a:p>
                      <a:pPr algn="l" defTabSz="1300480">
                        <a:defRPr sz="1800"/>
                      </a:pPr>
                      <a:r>
                        <a:rPr>
                          <a:latin typeface="Verdana"/>
                          <a:ea typeface="Verdana"/>
                          <a:cs typeface="Verdana"/>
                          <a:sym typeface="Verdana"/>
                        </a:rPr>
                        <a:t>\x</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E7F3F4"/>
                    </a:solidFill>
                  </a:tcPr>
                </a:tc>
                <a:tc>
                  <a:txBody>
                    <a:bodyPr/>
                    <a:lstStyle/>
                    <a:p>
                      <a:pPr algn="l" defTabSz="1300480">
                        <a:defRPr sz="1800"/>
                      </a:pPr>
                      <a:r>
                        <a:rPr>
                          <a:latin typeface="Verdana"/>
                          <a:ea typeface="Verdana"/>
                          <a:cs typeface="Verdana"/>
                          <a:sym typeface="Verdana"/>
                        </a:rPr>
                        <a:t>Character x</a:t>
                      </a:r>
                    </a:p>
                  </a:txBody>
                  <a:tcPr marL="0" marR="0" marT="0" marB="0" anchor="t" anchorCtr="0" horzOverflow="overflow">
                    <a:solidFill>
                      <a:srgbClr val="E7F3F4"/>
                    </a:solidFill>
                  </a:tcPr>
                </a:tc>
              </a:tr>
              <a:tr h="763083">
                <a:tc>
                  <a:txBody>
                    <a:bodyPr/>
                    <a:lstStyle/>
                    <a:p>
                      <a:pPr algn="l" defTabSz="1300480">
                        <a:defRPr sz="1800"/>
                      </a:pPr>
                      <a:r>
                        <a:rPr>
                          <a:latin typeface="Verdana"/>
                          <a:ea typeface="Verdana"/>
                          <a:cs typeface="Verdana"/>
                          <a:sym typeface="Verdana"/>
                        </a:rPr>
                        <a:t>\xnn</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 </a:t>
                      </a:r>
                    </a:p>
                  </a:txBody>
                  <a:tcPr marL="0" marR="0" marT="0" marB="0" anchor="t" anchorCtr="0" horzOverflow="overflow">
                    <a:solidFill>
                      <a:srgbClr val="F3F9FA"/>
                    </a:solidFill>
                  </a:tcPr>
                </a:tc>
                <a:tc>
                  <a:txBody>
                    <a:bodyPr/>
                    <a:lstStyle/>
                    <a:p>
                      <a:pPr algn="l" defTabSz="1300480">
                        <a:defRPr sz="1800"/>
                      </a:pPr>
                      <a:r>
                        <a:rPr>
                          <a:latin typeface="Verdana"/>
                          <a:ea typeface="Verdana"/>
                          <a:cs typeface="Verdana"/>
                          <a:sym typeface="Verdana"/>
                        </a:rPr>
                        <a:t>Hexadecimal notation, where n is in the range 0.9, a.f, or A.F</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tring Special Operators: Assume string variable a holds 'Hello' and variable b holds 'Python' then:"/>
          <p:cNvSpPr txBox="1"/>
          <p:nvPr>
            <p:ph type="title" idx="4294967295"/>
          </p:nvPr>
        </p:nvSpPr>
        <p:spPr>
          <a:xfrm>
            <a:off x="866986" y="433493"/>
            <a:ext cx="11595949" cy="1083735"/>
          </a:xfrm>
          <a:prstGeom prst="rect">
            <a:avLst/>
          </a:prstGeom>
        </p:spPr>
        <p:txBody>
          <a:bodyPr lIns="65022" tIns="65022" rIns="65022" bIns="65022" anchor="t"/>
          <a:lstStyle/>
          <a:p>
            <a:pPr algn="l" defTabSz="1092402">
              <a:defRPr b="1" sz="2800">
                <a:solidFill>
                  <a:srgbClr val="666699"/>
                </a:solidFill>
                <a:latin typeface="Lucida Sans Unicode"/>
                <a:ea typeface="Lucida Sans Unicode"/>
                <a:cs typeface="Lucida Sans Unicode"/>
                <a:sym typeface="Lucida Sans Unicode"/>
              </a:defRPr>
            </a:pPr>
            <a:r>
              <a:t>String Special Operators: </a:t>
            </a:r>
            <a:r>
              <a:rPr b="0"/>
              <a:t>Assume string variable a holds 'Hello' and variable b holds 'Python' then:</a:t>
            </a:r>
          </a:p>
        </p:txBody>
      </p:sp>
      <p:graphicFrame>
        <p:nvGraphicFramePr>
          <p:cNvPr id="238" name="Table"/>
          <p:cNvGraphicFramePr/>
          <p:nvPr/>
        </p:nvGraphicFramePr>
        <p:xfrm>
          <a:off x="866986" y="1625599"/>
          <a:ext cx="14173393" cy="873800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54462"/>
                <a:gridCol w="7152927"/>
                <a:gridCol w="5166003"/>
              </a:tblGrid>
              <a:tr h="713307">
                <a:tc>
                  <a:txBody>
                    <a:bodyPr/>
                    <a:lstStyle/>
                    <a:p>
                      <a:pPr defTabSz="1300480">
                        <a:defRPr sz="1800"/>
                      </a:pPr>
                      <a:r>
                        <a:rPr b="1" sz="2200">
                          <a:latin typeface="Verdana"/>
                          <a:ea typeface="Verdana"/>
                          <a:cs typeface="Verdana"/>
                          <a:sym typeface="Verdana"/>
                        </a:rPr>
                        <a:t>Operator</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Description</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Example</a:t>
                      </a:r>
                    </a:p>
                  </a:txBody>
                  <a:tcPr marL="0" marR="0" marT="0" marB="0" anchor="ctr" anchorCtr="0" horzOverflow="overflow">
                    <a:lnB w="50800">
                      <a:solidFill>
                        <a:srgbClr val="FFFFFF"/>
                      </a:solidFill>
                    </a:lnB>
                    <a:solidFill>
                      <a:srgbClr val="BBE0E3"/>
                    </a:solidFill>
                  </a:tcPr>
                </a:tc>
              </a:tr>
              <a:tr h="1057223">
                <a:tc>
                  <a:txBody>
                    <a:bodyPr/>
                    <a:lstStyle/>
                    <a:p>
                      <a:pPr algn="l" defTabSz="1300480">
                        <a:defRPr sz="1800"/>
                      </a:pPr>
                      <a:r>
                        <a:rPr sz="2200">
                          <a:latin typeface="Verdana"/>
                          <a:ea typeface="Verdana"/>
                          <a:cs typeface="Verdana"/>
                          <a:sym typeface="Verdana"/>
                        </a:rPr>
                        <a:t>+</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Concatenation - Adds values on either side of the operator</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a + b will give HelloPython</a:t>
                      </a:r>
                    </a:p>
                  </a:txBody>
                  <a:tcPr marL="0" marR="0" marT="0" marB="0" anchor="t" anchorCtr="0" horzOverflow="overflow">
                    <a:lnT w="50800">
                      <a:solidFill>
                        <a:srgbClr val="FFFFFF"/>
                      </a:solidFill>
                    </a:lnT>
                    <a:solidFill>
                      <a:srgbClr val="E7F3F4"/>
                    </a:solidFill>
                  </a:tcPr>
                </a:tc>
              </a:tr>
              <a:tr h="1388401">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Repetition - Creates new strings, concatenating multiple copies of the same string</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a*2 will give -HelloHello</a:t>
                      </a:r>
                    </a:p>
                  </a:txBody>
                  <a:tcPr marL="0" marR="0" marT="0" marB="0" anchor="t" anchorCtr="0" horzOverflow="overflow">
                    <a:solidFill>
                      <a:srgbClr val="F3F9FA"/>
                    </a:solidFill>
                  </a:tcPr>
                </a:tc>
              </a:tr>
              <a:tr h="700569">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Slice - Gives the character from the given index</a:t>
                      </a:r>
                    </a:p>
                  </a:txBody>
                  <a:tcPr marL="0" marR="0" marT="0" marB="0" anchor="t" anchorCtr="0" horzOverflow="overflow">
                    <a:solidFill>
                      <a:srgbClr val="E7F3F4"/>
                    </a:solidFill>
                  </a:tcPr>
                </a:tc>
                <a:tc>
                  <a:txBody>
                    <a:bodyPr/>
                    <a:lstStyle/>
                    <a:p>
                      <a:pPr indent="182562" algn="l" defTabSz="1300480">
                        <a:defRPr sz="2200">
                          <a:latin typeface="Verdana"/>
                          <a:ea typeface="Verdana"/>
                          <a:cs typeface="Verdana"/>
                          <a:sym typeface="Verdana"/>
                        </a:defRPr>
                      </a:pPr>
                      <a:r>
                        <a:t>a[1] will give </a:t>
                      </a:r>
                      <a:r>
                        <a:rPr b="1"/>
                        <a:t>e</a:t>
                      </a:r>
                    </a:p>
                  </a:txBody>
                  <a:tcPr marL="0" marR="0" marT="0" marB="0" anchor="t" anchorCtr="0" horzOverflow="overflow">
                    <a:solidFill>
                      <a:srgbClr val="E7F3F4"/>
                    </a:solidFill>
                  </a:tcPr>
                </a:tc>
              </a:tr>
              <a:tr h="1044485">
                <a:tc>
                  <a:txBody>
                    <a:bodyPr/>
                    <a:lstStyle/>
                    <a:p>
                      <a:pPr algn="l" defTabSz="1300480">
                        <a:defRPr sz="1800"/>
                      </a:pPr>
                      <a:r>
                        <a:rPr sz="2200">
                          <a:latin typeface="Verdana"/>
                          <a:ea typeface="Verdana"/>
                          <a:cs typeface="Verdana"/>
                          <a:sym typeface="Verdana"/>
                        </a:rPr>
                        <a:t>[ : ]</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Range Slice - Gives the characters from the given range</a:t>
                      </a:r>
                    </a:p>
                  </a:txBody>
                  <a:tcPr marL="0" marR="0" marT="0" marB="0" anchor="t" anchorCtr="0" horzOverflow="overflow">
                    <a:solidFill>
                      <a:srgbClr val="F3F9FA"/>
                    </a:solidFill>
                  </a:tcPr>
                </a:tc>
                <a:tc>
                  <a:txBody>
                    <a:bodyPr/>
                    <a:lstStyle/>
                    <a:p>
                      <a:pPr indent="182562" algn="l" defTabSz="1300480">
                        <a:defRPr sz="2200">
                          <a:latin typeface="Verdana"/>
                          <a:ea typeface="Verdana"/>
                          <a:cs typeface="Verdana"/>
                          <a:sym typeface="Verdana"/>
                        </a:defRPr>
                      </a:pPr>
                      <a:r>
                        <a:t>a[1:4] will give </a:t>
                      </a:r>
                      <a:r>
                        <a:rPr b="1"/>
                        <a:t>ell</a:t>
                      </a:r>
                    </a:p>
                  </a:txBody>
                  <a:tcPr marL="0" marR="0" marT="0" marB="0" anchor="t" anchorCtr="0" horzOverflow="overflow">
                    <a:solidFill>
                      <a:srgbClr val="F3F9FA"/>
                    </a:solidFill>
                  </a:tcPr>
                </a:tc>
              </a:tr>
              <a:tr h="1044485">
                <a:tc>
                  <a:txBody>
                    <a:bodyPr/>
                    <a:lstStyle/>
                    <a:p>
                      <a:pPr algn="l" defTabSz="1300480">
                        <a:defRPr sz="1800"/>
                      </a:pPr>
                      <a:r>
                        <a:rPr sz="2200">
                          <a:latin typeface="Verdana"/>
                          <a:ea typeface="Verdana"/>
                          <a:cs typeface="Verdana"/>
                          <a:sym typeface="Verdana"/>
                        </a:rPr>
                        <a:t>in</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Membership - Returns true if a character exists in the given string</a:t>
                      </a:r>
                    </a:p>
                  </a:txBody>
                  <a:tcPr marL="0" marR="0" marT="0" marB="0" anchor="t" anchorCtr="0" horzOverflow="overflow">
                    <a:solidFill>
                      <a:srgbClr val="E7F3F4"/>
                    </a:solidFill>
                  </a:tcPr>
                </a:tc>
                <a:tc>
                  <a:txBody>
                    <a:bodyPr/>
                    <a:lstStyle/>
                    <a:p>
                      <a:pPr indent="182562" algn="l" defTabSz="1300480">
                        <a:defRPr b="1" sz="2200">
                          <a:latin typeface="Verdana"/>
                          <a:ea typeface="Verdana"/>
                          <a:cs typeface="Verdana"/>
                          <a:sym typeface="Verdana"/>
                        </a:defRPr>
                      </a:pPr>
                      <a:r>
                        <a:t>H in a</a:t>
                      </a:r>
                      <a:r>
                        <a:rPr b="0"/>
                        <a:t> will give 1</a:t>
                      </a:r>
                    </a:p>
                  </a:txBody>
                  <a:tcPr marL="0" marR="0" marT="0" marB="0" anchor="t" anchorCtr="0" horzOverflow="overflow">
                    <a:solidFill>
                      <a:srgbClr val="E7F3F4"/>
                    </a:solidFill>
                  </a:tcPr>
                </a:tc>
              </a:tr>
              <a:tr h="1044485">
                <a:tc>
                  <a:txBody>
                    <a:bodyPr/>
                    <a:lstStyle/>
                    <a:p>
                      <a:pPr algn="l" defTabSz="1300480">
                        <a:defRPr sz="1800"/>
                      </a:pPr>
                      <a:r>
                        <a:rPr sz="2200">
                          <a:latin typeface="Verdana"/>
                          <a:ea typeface="Verdana"/>
                          <a:cs typeface="Verdana"/>
                          <a:sym typeface="Verdana"/>
                        </a:rPr>
                        <a:t>not in</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Membership - Returns true if a character does not exist in the given string</a:t>
                      </a:r>
                    </a:p>
                  </a:txBody>
                  <a:tcPr marL="0" marR="0" marT="0" marB="0" anchor="t" anchorCtr="0" horzOverflow="overflow">
                    <a:solidFill>
                      <a:srgbClr val="F3F9FA"/>
                    </a:solidFill>
                  </a:tcPr>
                </a:tc>
                <a:tc>
                  <a:txBody>
                    <a:bodyPr/>
                    <a:lstStyle/>
                    <a:p>
                      <a:pPr indent="182562" algn="l" defTabSz="1300480">
                        <a:defRPr b="1" sz="2200">
                          <a:latin typeface="Verdana"/>
                          <a:ea typeface="Verdana"/>
                          <a:cs typeface="Verdana"/>
                          <a:sym typeface="Verdana"/>
                        </a:defRPr>
                      </a:pPr>
                      <a:r>
                        <a:t>M not in a</a:t>
                      </a:r>
                      <a:r>
                        <a:rPr b="0"/>
                        <a:t> will give 1</a:t>
                      </a:r>
                    </a:p>
                  </a:txBody>
                  <a:tcPr marL="0" marR="0" marT="0" marB="0" anchor="t" anchorCtr="0" horzOverflow="overflow">
                    <a:solidFill>
                      <a:srgbClr val="F3F9FA"/>
                    </a:solidFill>
                  </a:tcPr>
                </a:tc>
              </a:tr>
              <a:tr h="1044485">
                <a:tc>
                  <a:txBody>
                    <a:bodyPr/>
                    <a:lstStyle/>
                    <a:p>
                      <a:pPr algn="l" defTabSz="1300480">
                        <a:defRPr sz="1800"/>
                      </a:pPr>
                      <a:r>
                        <a:rPr sz="2200">
                          <a:latin typeface="Verdana"/>
                          <a:ea typeface="Verdana"/>
                          <a:cs typeface="Verdana"/>
                          <a:sym typeface="Verdana"/>
                        </a:rPr>
                        <a:t>r/R</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Raw String - Suppress actual meaning of Escape characters. </a:t>
                      </a:r>
                    </a:p>
                  </a:txBody>
                  <a:tcPr marL="0" marR="0" marT="0" marB="0" anchor="t" anchorCtr="0" horzOverflow="overflow">
                    <a:solidFill>
                      <a:srgbClr val="E7F3F4"/>
                    </a:solidFill>
                  </a:tcPr>
                </a:tc>
                <a:tc>
                  <a:txBody>
                    <a:bodyPr/>
                    <a:lstStyle/>
                    <a:p>
                      <a:pPr indent="182562" algn="l" defTabSz="1300480">
                        <a:defRPr b="1" sz="2200">
                          <a:latin typeface="Verdana"/>
                          <a:ea typeface="Verdana"/>
                          <a:cs typeface="Verdana"/>
                          <a:sym typeface="Verdana"/>
                        </a:defRPr>
                      </a:pPr>
                      <a:r>
                        <a:t>print r'\n'</a:t>
                      </a:r>
                      <a:r>
                        <a:rPr b="0"/>
                        <a:t> prints \n and </a:t>
                      </a:r>
                      <a:r>
                        <a:t>print R'\n'</a:t>
                      </a:r>
                      <a:r>
                        <a:rPr b="0"/>
                        <a:t> prints \n</a:t>
                      </a:r>
                    </a:p>
                  </a:txBody>
                  <a:tcPr marL="0" marR="0" marT="0" marB="0" anchor="t" anchorCtr="0" horzOverflow="overflow">
                    <a:solidFill>
                      <a:srgbClr val="E7F3F4"/>
                    </a:solidFill>
                  </a:tcPr>
                </a:tc>
              </a:tr>
              <a:tr h="700569">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Format - Performs String formatting</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See at next section</a:t>
                      </a:r>
                    </a:p>
                  </a:txBody>
                  <a:tcPr marL="0" marR="0" marT="0" marB="0" anchor="t" anchorCtr="0" horzOverflow="overflow">
                    <a:solidFill>
                      <a:srgbClr val="F3F9FA"/>
                    </a:solidFill>
                  </a:tcPr>
                </a:tc>
              </a:tr>
            </a:tbl>
          </a:graphicData>
        </a:graphic>
      </p:graphicFrame>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tring Formatting Operator:"/>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String Formatting Operator:</a:t>
            </a:r>
          </a:p>
        </p:txBody>
      </p:sp>
      <p:graphicFrame>
        <p:nvGraphicFramePr>
          <p:cNvPr id="241" name="Table"/>
          <p:cNvGraphicFramePr/>
          <p:nvPr/>
        </p:nvGraphicFramePr>
        <p:xfrm>
          <a:off x="866986" y="1517225"/>
          <a:ext cx="11583247" cy="737619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464147"/>
                <a:gridCol w="8119098"/>
              </a:tblGrid>
              <a:tr h="766892">
                <a:tc>
                  <a:txBody>
                    <a:bodyPr/>
                    <a:lstStyle/>
                    <a:p>
                      <a:pPr defTabSz="1300480">
                        <a:defRPr sz="1800"/>
                      </a:pPr>
                      <a:r>
                        <a:rPr b="1" sz="2200">
                          <a:latin typeface="Verdana"/>
                          <a:ea typeface="Verdana"/>
                          <a:cs typeface="Verdana"/>
                          <a:sym typeface="Verdana"/>
                        </a:rPr>
                        <a:t>Format Symbol</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Conversion</a:t>
                      </a:r>
                    </a:p>
                  </a:txBody>
                  <a:tcPr marL="0" marR="0" marT="0" marB="0" anchor="ctr" anchorCtr="0" horzOverflow="overflow">
                    <a:lnB w="50800">
                      <a:solidFill>
                        <a:srgbClr val="FFFFFF"/>
                      </a:solidFill>
                    </a:lnB>
                    <a:solidFill>
                      <a:srgbClr val="BBE0E3"/>
                    </a:solidFill>
                  </a:tcPr>
                </a:tc>
              </a:tr>
              <a:tr h="398852">
                <a:tc>
                  <a:txBody>
                    <a:bodyPr/>
                    <a:lstStyle/>
                    <a:p>
                      <a:pPr algn="l" defTabSz="1300480">
                        <a:defRPr sz="1800"/>
                      </a:pPr>
                      <a:r>
                        <a:rPr sz="2200">
                          <a:latin typeface="Verdana"/>
                          <a:ea typeface="Verdana"/>
                          <a:cs typeface="Verdana"/>
                          <a:sym typeface="Verdana"/>
                        </a:rPr>
                        <a:t>%c</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character</a:t>
                      </a:r>
                    </a:p>
                  </a:txBody>
                  <a:tcPr marL="0" marR="0" marT="0" marB="0" anchor="t" anchorCtr="0" horzOverflow="overflow">
                    <a:lnT w="50800">
                      <a:solidFill>
                        <a:srgbClr val="FFFFFF"/>
                      </a:solidFill>
                    </a:lnT>
                    <a:solidFill>
                      <a:srgbClr val="E7F3F4"/>
                    </a:solidFill>
                  </a:tcPr>
                </a:tc>
              </a:tr>
              <a:tr h="753197">
                <a:tc>
                  <a:txBody>
                    <a:bodyPr/>
                    <a:lstStyle/>
                    <a:p>
                      <a:pPr algn="l" defTabSz="1300480">
                        <a:defRPr sz="1800"/>
                      </a:pPr>
                      <a:r>
                        <a:rPr sz="2200">
                          <a:latin typeface="Verdana"/>
                          <a:ea typeface="Verdana"/>
                          <a:cs typeface="Verdana"/>
                          <a:sym typeface="Verdana"/>
                        </a:rPr>
                        <a:t>%s</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string conversion via str() prior to formatting</a:t>
                      </a:r>
                    </a:p>
                  </a:txBody>
                  <a:tcPr marL="0" marR="0" marT="0" marB="0" anchor="t" anchorCtr="0" horzOverflow="overflow">
                    <a:solidFill>
                      <a:srgbClr val="F3F9FA"/>
                    </a:solidFill>
                  </a:tcPr>
                </a:tc>
              </a:tr>
              <a:tr h="398852">
                <a:tc>
                  <a:txBody>
                    <a:bodyPr/>
                    <a:lstStyle/>
                    <a:p>
                      <a:pPr algn="l" defTabSz="1300480">
                        <a:defRPr sz="1800"/>
                      </a:pPr>
                      <a:r>
                        <a:rPr sz="2200">
                          <a:latin typeface="Verdana"/>
                          <a:ea typeface="Verdana"/>
                          <a:cs typeface="Verdana"/>
                          <a:sym typeface="Verdana"/>
                        </a:rPr>
                        <a:t>%i</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signed decimal integer</a:t>
                      </a:r>
                    </a:p>
                  </a:txBody>
                  <a:tcPr marL="0" marR="0" marT="0" marB="0" anchor="t" anchorCtr="0" horzOverflow="overflow">
                    <a:solidFill>
                      <a:srgbClr val="E7F3F4"/>
                    </a:solidFill>
                  </a:tcPr>
                </a:tc>
              </a:tr>
              <a:tr h="400564">
                <a:tc>
                  <a:txBody>
                    <a:bodyPr/>
                    <a:lstStyle/>
                    <a:p>
                      <a:pPr algn="l" defTabSz="1300480">
                        <a:defRPr sz="1800"/>
                      </a:pPr>
                      <a:r>
                        <a:rPr sz="2200">
                          <a:latin typeface="Verdana"/>
                          <a:ea typeface="Verdana"/>
                          <a:cs typeface="Verdana"/>
                          <a:sym typeface="Verdana"/>
                        </a:rPr>
                        <a:t>%d</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signed decimal integer</a:t>
                      </a:r>
                    </a:p>
                  </a:txBody>
                  <a:tcPr marL="0" marR="0" marT="0" marB="0" anchor="t" anchorCtr="0" horzOverflow="overflow">
                    <a:solidFill>
                      <a:srgbClr val="F3F9FA"/>
                    </a:solidFill>
                  </a:tcPr>
                </a:tc>
              </a:tr>
              <a:tr h="400564">
                <a:tc>
                  <a:txBody>
                    <a:bodyPr/>
                    <a:lstStyle/>
                    <a:p>
                      <a:pPr algn="l" defTabSz="1300480">
                        <a:defRPr sz="1800"/>
                      </a:pPr>
                      <a:r>
                        <a:rPr sz="2200">
                          <a:latin typeface="Verdana"/>
                          <a:ea typeface="Verdana"/>
                          <a:cs typeface="Verdana"/>
                          <a:sym typeface="Verdana"/>
                        </a:rPr>
                        <a:t>%u</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unsigned decimal integer</a:t>
                      </a:r>
                    </a:p>
                  </a:txBody>
                  <a:tcPr marL="0" marR="0" marT="0" marB="0" anchor="t" anchorCtr="0" horzOverflow="overflow">
                    <a:solidFill>
                      <a:srgbClr val="E7F3F4"/>
                    </a:solidFill>
                  </a:tcPr>
                </a:tc>
              </a:tr>
              <a:tr h="398852">
                <a:tc>
                  <a:txBody>
                    <a:bodyPr/>
                    <a:lstStyle/>
                    <a:p>
                      <a:pPr algn="l" defTabSz="1300480">
                        <a:defRPr sz="1800"/>
                      </a:pPr>
                      <a:r>
                        <a:rPr sz="2200">
                          <a:latin typeface="Verdana"/>
                          <a:ea typeface="Verdana"/>
                          <a:cs typeface="Verdana"/>
                          <a:sym typeface="Verdana"/>
                        </a:rPr>
                        <a:t>%o</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octal integer</a:t>
                      </a:r>
                    </a:p>
                  </a:txBody>
                  <a:tcPr marL="0" marR="0" marT="0" marB="0" anchor="t" anchorCtr="0" horzOverflow="overflow">
                    <a:solidFill>
                      <a:srgbClr val="F3F9FA"/>
                    </a:solidFill>
                  </a:tcPr>
                </a:tc>
              </a:tr>
              <a:tr h="400564">
                <a:tc>
                  <a:txBody>
                    <a:bodyPr/>
                    <a:lstStyle/>
                    <a:p>
                      <a:pPr algn="l" defTabSz="1300480">
                        <a:defRPr sz="1800"/>
                      </a:pPr>
                      <a:r>
                        <a:rPr sz="2200">
                          <a:latin typeface="Verdana"/>
                          <a:ea typeface="Verdana"/>
                          <a:cs typeface="Verdana"/>
                          <a:sym typeface="Verdana"/>
                        </a:rPr>
                        <a:t>%x</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hexadecimal integer (lowercase letters)</a:t>
                      </a:r>
                    </a:p>
                  </a:txBody>
                  <a:tcPr marL="0" marR="0" marT="0" marB="0" anchor="t" anchorCtr="0" horzOverflow="overflow">
                    <a:solidFill>
                      <a:srgbClr val="E7F3F4"/>
                    </a:solidFill>
                  </a:tcPr>
                </a:tc>
              </a:tr>
              <a:tr h="753197">
                <a:tc>
                  <a:txBody>
                    <a:bodyPr/>
                    <a:lstStyle/>
                    <a:p>
                      <a:pPr algn="l" defTabSz="1300480">
                        <a:defRPr sz="1800"/>
                      </a:pPr>
                      <a:r>
                        <a:rPr sz="2200">
                          <a:latin typeface="Verdana"/>
                          <a:ea typeface="Verdana"/>
                          <a:cs typeface="Verdana"/>
                          <a:sym typeface="Verdana"/>
                        </a:rPr>
                        <a:t>%X</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hexadecimal integer (UPPERcase letters)</a:t>
                      </a:r>
                    </a:p>
                  </a:txBody>
                  <a:tcPr marL="0" marR="0" marT="0" marB="0" anchor="t" anchorCtr="0" horzOverflow="overflow">
                    <a:solidFill>
                      <a:srgbClr val="F3F9FA"/>
                    </a:solidFill>
                  </a:tcPr>
                </a:tc>
              </a:tr>
              <a:tr h="753197">
                <a:tc>
                  <a:txBody>
                    <a:bodyPr/>
                    <a:lstStyle/>
                    <a:p>
                      <a:pPr algn="l" defTabSz="1300480">
                        <a:defRPr sz="1800"/>
                      </a:pPr>
                      <a:r>
                        <a:rPr sz="2200">
                          <a:latin typeface="Verdana"/>
                          <a:ea typeface="Verdana"/>
                          <a:cs typeface="Verdana"/>
                          <a:sym typeface="Verdana"/>
                        </a:rPr>
                        <a:t>%e</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exponential notation (with lowercase 'e')</a:t>
                      </a:r>
                    </a:p>
                  </a:txBody>
                  <a:tcPr marL="0" marR="0" marT="0" marB="0" anchor="t" anchorCtr="0" horzOverflow="overflow">
                    <a:solidFill>
                      <a:srgbClr val="E7F3F4"/>
                    </a:solidFill>
                  </a:tcPr>
                </a:tc>
              </a:tr>
              <a:tr h="753197">
                <a:tc>
                  <a:txBody>
                    <a:bodyPr/>
                    <a:lstStyle/>
                    <a:p>
                      <a:pPr algn="l" defTabSz="1300480">
                        <a:defRPr sz="1800"/>
                      </a:pPr>
                      <a:r>
                        <a:rPr sz="2200">
                          <a:latin typeface="Verdana"/>
                          <a:ea typeface="Verdana"/>
                          <a:cs typeface="Verdana"/>
                          <a:sym typeface="Verdana"/>
                        </a:rPr>
                        <a:t>%E</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exponential notation (with UPPERcase 'E')</a:t>
                      </a:r>
                    </a:p>
                  </a:txBody>
                  <a:tcPr marL="0" marR="0" marT="0" marB="0" anchor="t" anchorCtr="0" horzOverflow="overflow">
                    <a:solidFill>
                      <a:srgbClr val="F3F9FA"/>
                    </a:solidFill>
                  </a:tcPr>
                </a:tc>
              </a:tr>
              <a:tr h="398852">
                <a:tc>
                  <a:txBody>
                    <a:bodyPr/>
                    <a:lstStyle/>
                    <a:p>
                      <a:pPr algn="l" defTabSz="1300480">
                        <a:defRPr sz="1800"/>
                      </a:pPr>
                      <a:r>
                        <a:rPr sz="2200">
                          <a:latin typeface="Verdana"/>
                          <a:ea typeface="Verdana"/>
                          <a:cs typeface="Verdana"/>
                          <a:sym typeface="Verdana"/>
                        </a:rPr>
                        <a:t>%f</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floating point real number</a:t>
                      </a:r>
                    </a:p>
                  </a:txBody>
                  <a:tcPr marL="0" marR="0" marT="0" marB="0" anchor="t" anchorCtr="0" horzOverflow="overflow">
                    <a:solidFill>
                      <a:srgbClr val="E7F3F4"/>
                    </a:solidFill>
                  </a:tcPr>
                </a:tc>
              </a:tr>
              <a:tr h="400564">
                <a:tc>
                  <a:txBody>
                    <a:bodyPr/>
                    <a:lstStyle/>
                    <a:p>
                      <a:pPr algn="l" defTabSz="1300480">
                        <a:defRPr sz="1800"/>
                      </a:pPr>
                      <a:r>
                        <a:rPr sz="2200">
                          <a:latin typeface="Verdana"/>
                          <a:ea typeface="Verdana"/>
                          <a:cs typeface="Verdana"/>
                          <a:sym typeface="Verdana"/>
                        </a:rPr>
                        <a:t>%g</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the shorter of %f and %e</a:t>
                      </a:r>
                    </a:p>
                  </a:txBody>
                  <a:tcPr marL="0" marR="0" marT="0" marB="0" anchor="t" anchorCtr="0" horzOverflow="overflow">
                    <a:solidFill>
                      <a:srgbClr val="F3F9FA"/>
                    </a:solidFill>
                  </a:tcPr>
                </a:tc>
              </a:tr>
              <a:tr h="398852">
                <a:tc>
                  <a:txBody>
                    <a:bodyPr/>
                    <a:lstStyle/>
                    <a:p>
                      <a:pPr algn="l" defTabSz="1300480">
                        <a:defRPr sz="1800"/>
                      </a:pPr>
                      <a:r>
                        <a:rPr sz="2200">
                          <a:latin typeface="Verdana"/>
                          <a:ea typeface="Verdana"/>
                          <a:cs typeface="Verdana"/>
                          <a:sym typeface="Verdana"/>
                        </a:rPr>
                        <a:t>%G</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the shorter of %f and %E</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Other supported symbols and functionality are listed in the following table:"/>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sz="2400">
                <a:solidFill>
                  <a:srgbClr val="666699"/>
                </a:solidFill>
                <a:latin typeface="Lucida Sans Unicode"/>
                <a:ea typeface="Lucida Sans Unicode"/>
                <a:cs typeface="Lucida Sans Unicode"/>
                <a:sym typeface="Lucida Sans Unicode"/>
              </a:defRPr>
            </a:lvl1pPr>
          </a:lstStyle>
          <a:p>
            <a:pPr/>
            <a:r>
              <a:t>Other supported symbols and functionality are listed in the following table:</a:t>
            </a:r>
          </a:p>
        </p:txBody>
      </p:sp>
      <p:graphicFrame>
        <p:nvGraphicFramePr>
          <p:cNvPr id="244" name="Table"/>
          <p:cNvGraphicFramePr/>
          <p:nvPr/>
        </p:nvGraphicFramePr>
        <p:xfrm>
          <a:off x="866986" y="1517225"/>
          <a:ext cx="11583247" cy="622950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922875"/>
                <a:gridCol w="8660371"/>
              </a:tblGrid>
              <a:tr h="438166">
                <a:tc>
                  <a:txBody>
                    <a:bodyPr/>
                    <a:lstStyle/>
                    <a:p>
                      <a:pPr defTabSz="1300480">
                        <a:defRPr sz="1800"/>
                      </a:pPr>
                      <a:r>
                        <a:rPr b="1" sz="2200">
                          <a:latin typeface="Verdana"/>
                          <a:ea typeface="Verdana"/>
                          <a:cs typeface="Verdana"/>
                          <a:sym typeface="Verdana"/>
                        </a:rPr>
                        <a:t>Symbol</a:t>
                      </a:r>
                    </a:p>
                  </a:txBody>
                  <a:tcPr marL="0" marR="0" marT="0" marB="0" anchor="ctr" anchorCtr="0" horzOverflow="overflow">
                    <a:lnB w="50800">
                      <a:solidFill>
                        <a:srgbClr val="FFFFFF"/>
                      </a:solidFill>
                    </a:lnB>
                    <a:solidFill>
                      <a:srgbClr val="BBE0E3"/>
                    </a:solidFill>
                  </a:tcPr>
                </a:tc>
                <a:tc>
                  <a:txBody>
                    <a:bodyPr/>
                    <a:lstStyle/>
                    <a:p>
                      <a:pPr defTabSz="1300480">
                        <a:defRPr sz="1800"/>
                      </a:pPr>
                      <a:r>
                        <a:rPr b="1" sz="2200">
                          <a:latin typeface="Verdana"/>
                          <a:ea typeface="Verdana"/>
                          <a:cs typeface="Verdana"/>
                          <a:sym typeface="Verdana"/>
                        </a:rPr>
                        <a:t>Functionality</a:t>
                      </a:r>
                    </a:p>
                  </a:txBody>
                  <a:tcPr marL="0" marR="0" marT="0" marB="0" anchor="ctr" anchorCtr="0" horzOverflow="overflow">
                    <a:lnB w="50800">
                      <a:solidFill>
                        <a:srgbClr val="FFFFFF"/>
                      </a:solidFill>
                    </a:lnB>
                    <a:solidFill>
                      <a:srgbClr val="BBE0E3"/>
                    </a:solidFill>
                  </a:tcPr>
                </a:tc>
              </a:tr>
              <a:tr h="438166">
                <a:tc>
                  <a:txBody>
                    <a:bodyPr/>
                    <a:lstStyle/>
                    <a:p>
                      <a:pPr algn="l" defTabSz="1300480">
                        <a:defRPr sz="1800"/>
                      </a:pPr>
                      <a:r>
                        <a:rPr sz="2200">
                          <a:latin typeface="Verdana"/>
                          <a:ea typeface="Verdana"/>
                          <a:cs typeface="Verdana"/>
                          <a:sym typeface="Verdana"/>
                        </a:rPr>
                        <a:t>*</a:t>
                      </a:r>
                    </a:p>
                  </a:txBody>
                  <a:tcPr marL="0" marR="0" marT="0" marB="0" anchor="t" anchorCtr="0" horzOverflow="overflow">
                    <a:lnT w="50800">
                      <a:solidFill>
                        <a:srgbClr val="FFFFFF"/>
                      </a:solidFill>
                    </a:lnT>
                    <a:solidFill>
                      <a:srgbClr val="E7F3F4"/>
                    </a:solidFill>
                  </a:tcPr>
                </a:tc>
                <a:tc>
                  <a:txBody>
                    <a:bodyPr/>
                    <a:lstStyle/>
                    <a:p>
                      <a:pPr algn="l" defTabSz="1300480">
                        <a:defRPr sz="1800"/>
                      </a:pPr>
                      <a:r>
                        <a:rPr sz="2200">
                          <a:latin typeface="Verdana"/>
                          <a:ea typeface="Verdana"/>
                          <a:cs typeface="Verdana"/>
                          <a:sym typeface="Verdana"/>
                        </a:rPr>
                        <a:t>argument specifies width or precision</a:t>
                      </a:r>
                    </a:p>
                  </a:txBody>
                  <a:tcPr marL="0" marR="0" marT="0" marB="0" anchor="t" anchorCtr="0" horzOverflow="overflow">
                    <a:lnT w="50800">
                      <a:solidFill>
                        <a:srgbClr val="FFFFFF"/>
                      </a:solidFill>
                    </a:lnT>
                    <a:solidFill>
                      <a:srgbClr val="E7F3F4"/>
                    </a:solidFill>
                  </a:tcPr>
                </a:tc>
              </a:tr>
              <a:tr h="439807">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left justification</a:t>
                      </a:r>
                    </a:p>
                  </a:txBody>
                  <a:tcPr marL="0" marR="0" marT="0" marB="0" anchor="t" anchorCtr="0" horzOverflow="overflow">
                    <a:solidFill>
                      <a:srgbClr val="F3F9FA"/>
                    </a:solidFill>
                  </a:tcPr>
                </a:tc>
              </a:tr>
              <a:tr h="438166">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display the sign</a:t>
                      </a:r>
                    </a:p>
                  </a:txBody>
                  <a:tcPr marL="0" marR="0" marT="0" marB="0" anchor="t" anchorCtr="0" horzOverflow="overflow">
                    <a:solidFill>
                      <a:srgbClr val="E7F3F4"/>
                    </a:solidFill>
                  </a:tcPr>
                </a:tc>
              </a:tr>
              <a:tr h="722072">
                <a:tc>
                  <a:txBody>
                    <a:bodyPr/>
                    <a:lstStyle/>
                    <a:p>
                      <a:pPr algn="l" defTabSz="1300480">
                        <a:defRPr sz="1800"/>
                      </a:pPr>
                      <a:r>
                        <a:rPr sz="2200">
                          <a:latin typeface="Verdana"/>
                          <a:ea typeface="Verdana"/>
                          <a:cs typeface="Verdana"/>
                          <a:sym typeface="Verdana"/>
                        </a:rPr>
                        <a:t>&lt;sp&gt;</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leave a blank space before a positive number</a:t>
                      </a:r>
                    </a:p>
                  </a:txBody>
                  <a:tcPr marL="0" marR="0" marT="0" marB="0" anchor="t" anchorCtr="0" horzOverflow="overflow">
                    <a:solidFill>
                      <a:srgbClr val="F3F9FA"/>
                    </a:solidFill>
                  </a:tcPr>
                </a:tc>
              </a:tr>
              <a:tr h="1076543">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add the octal leading zero ( '0' ) or hexadecimal leading '0x' or '0X', depending on whether 'x' or 'X' were used.</a:t>
                      </a:r>
                    </a:p>
                  </a:txBody>
                  <a:tcPr marL="0" marR="0" marT="0" marB="0" anchor="t" anchorCtr="0" horzOverflow="overflow">
                    <a:solidFill>
                      <a:srgbClr val="E7F3F4"/>
                    </a:solidFill>
                  </a:tcPr>
                </a:tc>
              </a:tr>
              <a:tr h="722072">
                <a:tc>
                  <a:txBody>
                    <a:bodyPr/>
                    <a:lstStyle/>
                    <a:p>
                      <a:pPr algn="l" defTabSz="1300480">
                        <a:defRPr sz="1800"/>
                      </a:pPr>
                      <a:r>
                        <a:rPr sz="2200">
                          <a:latin typeface="Verdana"/>
                          <a:ea typeface="Verdana"/>
                          <a:cs typeface="Verdana"/>
                          <a:sym typeface="Verdana"/>
                        </a:rPr>
                        <a:t>0</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pad from left with zeros (instead of spaces)</a:t>
                      </a:r>
                    </a:p>
                  </a:txBody>
                  <a:tcPr marL="0" marR="0" marT="0" marB="0" anchor="t" anchorCtr="0" horzOverflow="overflow">
                    <a:solidFill>
                      <a:srgbClr val="F3F9FA"/>
                    </a:solidFill>
                  </a:tcPr>
                </a:tc>
              </a:tr>
              <a:tr h="439807">
                <a:tc>
                  <a:txBody>
                    <a:bodyPr/>
                    <a:lstStyle/>
                    <a:p>
                      <a:pPr algn="l" defTabSz="1300480">
                        <a:defRPr sz="1800"/>
                      </a:pPr>
                      <a:r>
                        <a:rPr sz="2200">
                          <a:latin typeface="Verdana"/>
                          <a:ea typeface="Verdana"/>
                          <a:cs typeface="Verdana"/>
                          <a:sym typeface="Verdana"/>
                        </a:rPr>
                        <a:t>%</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 leaves you with a single literal '%'</a:t>
                      </a:r>
                    </a:p>
                  </a:txBody>
                  <a:tcPr marL="0" marR="0" marT="0" marB="0" anchor="t" anchorCtr="0" horzOverflow="overflow">
                    <a:solidFill>
                      <a:srgbClr val="E7F3F4"/>
                    </a:solidFill>
                  </a:tcPr>
                </a:tc>
              </a:tr>
              <a:tr h="438166">
                <a:tc>
                  <a:txBody>
                    <a:bodyPr/>
                    <a:lstStyle/>
                    <a:p>
                      <a:pPr algn="l" defTabSz="1300480">
                        <a:defRPr sz="1800"/>
                      </a:pPr>
                      <a:r>
                        <a:rPr sz="2200">
                          <a:latin typeface="Verdana"/>
                          <a:ea typeface="Verdana"/>
                          <a:cs typeface="Verdana"/>
                          <a:sym typeface="Verdana"/>
                        </a:rPr>
                        <a:t>(var)</a:t>
                      </a:r>
                    </a:p>
                  </a:txBody>
                  <a:tcPr marL="0" marR="0" marT="0" marB="0" anchor="t" anchorCtr="0" horzOverflow="overflow">
                    <a:solidFill>
                      <a:srgbClr val="F3F9FA"/>
                    </a:solidFill>
                  </a:tcPr>
                </a:tc>
                <a:tc>
                  <a:txBody>
                    <a:bodyPr/>
                    <a:lstStyle/>
                    <a:p>
                      <a:pPr algn="l" defTabSz="1300480">
                        <a:defRPr sz="1800"/>
                      </a:pPr>
                      <a:r>
                        <a:rPr sz="2200">
                          <a:latin typeface="Verdana"/>
                          <a:ea typeface="Verdana"/>
                          <a:cs typeface="Verdana"/>
                          <a:sym typeface="Verdana"/>
                        </a:rPr>
                        <a:t>mapping variable (dictionary arguments)</a:t>
                      </a:r>
                    </a:p>
                  </a:txBody>
                  <a:tcPr marL="0" marR="0" marT="0" marB="0" anchor="t" anchorCtr="0" horzOverflow="overflow">
                    <a:solidFill>
                      <a:srgbClr val="F3F9FA"/>
                    </a:solidFill>
                  </a:tcPr>
                </a:tc>
              </a:tr>
              <a:tr h="1076543">
                <a:tc>
                  <a:txBody>
                    <a:bodyPr/>
                    <a:lstStyle/>
                    <a:p>
                      <a:pPr algn="l" defTabSz="1300480">
                        <a:defRPr sz="1800"/>
                      </a:pPr>
                      <a:r>
                        <a:rPr sz="2200">
                          <a:latin typeface="Verdana"/>
                          <a:ea typeface="Verdana"/>
                          <a:cs typeface="Verdana"/>
                          <a:sym typeface="Verdana"/>
                        </a:rPr>
                        <a:t>m.n.</a:t>
                      </a:r>
                    </a:p>
                  </a:txBody>
                  <a:tcPr marL="0" marR="0" marT="0" marB="0" anchor="t" anchorCtr="0" horzOverflow="overflow">
                    <a:solidFill>
                      <a:srgbClr val="E7F3F4"/>
                    </a:solidFill>
                  </a:tcPr>
                </a:tc>
                <a:tc>
                  <a:txBody>
                    <a:bodyPr/>
                    <a:lstStyle/>
                    <a:p>
                      <a:pPr algn="l" defTabSz="1300480">
                        <a:defRPr sz="1800"/>
                      </a:pPr>
                      <a:r>
                        <a:rPr sz="2200">
                          <a:latin typeface="Verdana"/>
                          <a:ea typeface="Verdana"/>
                          <a:cs typeface="Verdana"/>
                          <a:sym typeface="Verdana"/>
                        </a:rPr>
                        <a:t>m is the minimum total width and n is the number of digits to display after the decimal point (if appl.)</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Triple Quotes:"/>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Triple Quotes:</a:t>
            </a:r>
          </a:p>
        </p:txBody>
      </p:sp>
      <p:sp>
        <p:nvSpPr>
          <p:cNvPr id="247" name="Python's triple quotes comes to the rescue by allowing strings to span multiple lines, including verbatim NEWLINEs, TABs, and any other special characters.…"/>
          <p:cNvSpPr txBox="1"/>
          <p:nvPr>
            <p:ph type="body" idx="4294967295"/>
          </p:nvPr>
        </p:nvSpPr>
        <p:spPr>
          <a:xfrm>
            <a:off x="866986" y="2275838"/>
            <a:ext cx="11595949" cy="6502404"/>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Python's triple quotes comes to the rescue by allowing strings to span multiple lines, including verbatim NEWLINEs, TABs, and any other special characters.</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syntax for triple quotes consists of three consecutive </a:t>
            </a:r>
            <a:r>
              <a:rPr b="1"/>
              <a:t>single or double</a:t>
            </a:r>
            <a:r>
              <a:t> quotes. </a:t>
            </a: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para_str = """this is a long string that is made up of several lines and non-printable characters such as TAB ( \t ) and they will show up that way when displayed. NEWLINEs within the string, whether explicitly given like this within the brackets [ \n ], or just a NEWLINE within the variable assignment will also show up. """ </a:t>
            </a:r>
            <a:endParaRPr>
              <a:latin typeface="Courier New"/>
              <a:ea typeface="Courier New"/>
              <a:cs typeface="Courier New"/>
              <a:sym typeface="Courier New"/>
            </a:endParaRPr>
          </a:p>
          <a:p>
            <a:pPr marL="487680" indent="-487680" defTabSz="1300480">
              <a:spcBef>
                <a:spcPts val="600"/>
              </a:spcBef>
              <a:buSzTx/>
              <a:buNone/>
              <a:defRPr sz="2800">
                <a:solidFill>
                  <a:srgbClr val="333399"/>
                </a:solidFill>
                <a:latin typeface="Courier New"/>
                <a:ea typeface="Courier New"/>
                <a:cs typeface="Courier New"/>
                <a:sym typeface="Courier New"/>
              </a:defRPr>
            </a:pPr>
            <a:r>
              <a:t>	print para_str; </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Raw String:"/>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Raw String:</a:t>
            </a:r>
          </a:p>
        </p:txBody>
      </p:sp>
      <p:sp>
        <p:nvSpPr>
          <p:cNvPr id="250" name="Raw strings don't treat the backslash as a special character at all. Every character you put into a raw string stays the way you wrote it:…"/>
          <p:cNvSpPr txBox="1"/>
          <p:nvPr>
            <p:ph type="body" idx="4294967295"/>
          </p:nvPr>
        </p:nvSpPr>
        <p:spPr>
          <a:xfrm>
            <a:off x="866986" y="1842345"/>
            <a:ext cx="11595949" cy="6935897"/>
          </a:xfrm>
          <a:prstGeom prst="rect">
            <a:avLst/>
          </a:prstGeom>
        </p:spPr>
        <p:txBody>
          <a:bodyPr lIns="65022" tIns="65022" rIns="65022" bIns="65022" anchor="t"/>
          <a:lstStyle/>
          <a:p>
            <a:pPr marL="466342" indent="-466342" defTabSz="1248460">
              <a:spcBef>
                <a:spcPts val="700"/>
              </a:spcBef>
              <a:buSzPct val="100000"/>
              <a:defRPr>
                <a:solidFill>
                  <a:srgbClr val="333399"/>
                </a:solidFill>
                <a:latin typeface="Lucida Sans Unicode"/>
                <a:ea typeface="Lucida Sans Unicode"/>
                <a:cs typeface="Lucida Sans Unicode"/>
                <a:sym typeface="Lucida Sans Unicode"/>
              </a:defRPr>
            </a:pPr>
            <a:r>
              <a:t>Raw strings don't treat the backslash as a special character at all. Every character you put into a raw string stays the way you wrote it:</a:t>
            </a:r>
          </a:p>
          <a:p>
            <a:pPr marL="468172" indent="-468172" defTabSz="1248460">
              <a:spcBef>
                <a:spcPts val="700"/>
              </a:spcBef>
              <a:buSzTx/>
              <a:buNone/>
              <a:defRPr>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print 'C:\\nowhere' </a:t>
            </a:r>
            <a:endParaRPr>
              <a:latin typeface="Courier New"/>
              <a:ea typeface="Courier New"/>
              <a:cs typeface="Courier New"/>
              <a:sym typeface="Courier New"/>
            </a:endParaRPr>
          </a:p>
          <a:p>
            <a:pPr marL="468172" indent="-468172" defTabSz="1248460">
              <a:spcBef>
                <a:spcPts val="700"/>
              </a:spcBef>
              <a:buSzTx/>
              <a:buNone/>
              <a:defRPr>
                <a:solidFill>
                  <a:srgbClr val="333399"/>
                </a:solidFill>
                <a:latin typeface="Lucida Sans Unicode"/>
                <a:ea typeface="Lucida Sans Unicode"/>
                <a:cs typeface="Lucida Sans Unicode"/>
                <a:sym typeface="Lucida Sans Unicode"/>
              </a:defRPr>
            </a:pPr>
            <a:r>
              <a:t>This would print following result:</a:t>
            </a:r>
          </a:p>
          <a:p>
            <a:pPr marL="468172" indent="-468172" defTabSz="1248460">
              <a:spcBef>
                <a:spcPts val="700"/>
              </a:spcBef>
              <a:buSzTx/>
              <a:buNone/>
              <a:defRPr>
                <a:solidFill>
                  <a:srgbClr val="333399"/>
                </a:solidFill>
                <a:latin typeface="Courier New"/>
                <a:ea typeface="Courier New"/>
                <a:cs typeface="Courier New"/>
                <a:sym typeface="Courier New"/>
              </a:defRPr>
            </a:pPr>
            <a:r>
              <a:t>	C:\nowhere </a:t>
            </a:r>
          </a:p>
          <a:p>
            <a:pPr marL="468172" indent="-468172" defTabSz="1248460">
              <a:spcBef>
                <a:spcPts val="700"/>
              </a:spcBef>
              <a:buSzTx/>
              <a:buNone/>
              <a:defRPr>
                <a:solidFill>
                  <a:srgbClr val="333399"/>
                </a:solidFill>
                <a:latin typeface="Lucida Sans Unicode"/>
                <a:ea typeface="Lucida Sans Unicode"/>
                <a:cs typeface="Lucida Sans Unicode"/>
                <a:sym typeface="Lucida Sans Unicode"/>
              </a:defRPr>
            </a:pPr>
            <a:r>
              <a:t>Now let's make use of raw string. We would put expression in </a:t>
            </a:r>
            <a:r>
              <a:rPr b="1"/>
              <a:t>r'expression'</a:t>
            </a:r>
            <a:r>
              <a:t> as follows:</a:t>
            </a:r>
          </a:p>
          <a:p>
            <a:pPr marL="468172" indent="-468172" defTabSz="1248460">
              <a:spcBef>
                <a:spcPts val="700"/>
              </a:spcBef>
              <a:buSzTx/>
              <a:buNone/>
              <a:defRPr>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print r'C:\\nowhere' </a:t>
            </a:r>
            <a:endParaRPr>
              <a:latin typeface="Courier New"/>
              <a:ea typeface="Courier New"/>
              <a:cs typeface="Courier New"/>
              <a:sym typeface="Courier New"/>
            </a:endParaRPr>
          </a:p>
          <a:p>
            <a:pPr marL="468172" indent="-468172" defTabSz="1248460">
              <a:spcBef>
                <a:spcPts val="700"/>
              </a:spcBef>
              <a:buSzTx/>
              <a:buNone/>
              <a:defRPr>
                <a:solidFill>
                  <a:srgbClr val="333399"/>
                </a:solidFill>
                <a:latin typeface="Lucida Sans Unicode"/>
                <a:ea typeface="Lucida Sans Unicode"/>
                <a:cs typeface="Lucida Sans Unicode"/>
                <a:sym typeface="Lucida Sans Unicode"/>
              </a:defRPr>
            </a:pPr>
            <a:r>
              <a:t>This would print following result:</a:t>
            </a:r>
          </a:p>
          <a:p>
            <a:pPr marL="468172" indent="-468172" defTabSz="1248460">
              <a:spcBef>
                <a:spcPts val="700"/>
              </a:spcBef>
              <a:buSzTx/>
              <a:buNone/>
              <a:defRPr>
                <a:solidFill>
                  <a:srgbClr val="333399"/>
                </a:solidFill>
                <a:latin typeface="Courier New"/>
                <a:ea typeface="Courier New"/>
                <a:cs typeface="Courier New"/>
                <a:sym typeface="Courier New"/>
              </a:defRPr>
            </a:pPr>
            <a:r>
              <a:t>	C:\\nowhere </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Unicode String:"/>
          <p:cNvSpPr txBox="1"/>
          <p:nvPr>
            <p:ph type="title" idx="4294967295"/>
          </p:nvPr>
        </p:nvSpPr>
        <p:spPr>
          <a:xfrm>
            <a:off x="866986" y="541866"/>
            <a:ext cx="11595949" cy="975362"/>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Unicode String:</a:t>
            </a:r>
          </a:p>
        </p:txBody>
      </p:sp>
      <p:sp>
        <p:nvSpPr>
          <p:cNvPr id="253" name="Normal strings in Python are stored internally as 8-bit ASCII, while Unicode strings are stored as 16-bit Unicode. This allows for a more varied set of characters, including special characters from most languages in the world. I'll restrict my treatment of Unicode strings to the following:…"/>
          <p:cNvSpPr txBox="1"/>
          <p:nvPr>
            <p:ph type="body" idx="4294967295"/>
          </p:nvPr>
        </p:nvSpPr>
        <p:spPr>
          <a:xfrm>
            <a:off x="866986" y="1950718"/>
            <a:ext cx="11595949" cy="6827523"/>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Normal strings in Python are stored internally as 8-bit ASCII, while Unicode strings are stored as 16-bit Unicode. This allows for a more varied set of characters, including special characters from most languages in the world. I'll restrict my treatment of Unicode strings to the following:</a:t>
            </a: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print u'Hello, world!' </a:t>
            </a:r>
            <a:endParaRPr>
              <a:latin typeface="Courier New"/>
              <a:ea typeface="Courier New"/>
              <a:cs typeface="Courier New"/>
              <a:sym typeface="Courier New"/>
            </a:endParaRP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This would print following result:</a:t>
            </a:r>
          </a:p>
          <a:p>
            <a:pPr marL="487680" indent="-487680" defTabSz="1300480">
              <a:spcBef>
                <a:spcPts val="600"/>
              </a:spcBef>
              <a:buSzTx/>
              <a:buNone/>
              <a:defRPr sz="2800">
                <a:solidFill>
                  <a:srgbClr val="333399"/>
                </a:solidFill>
                <a:latin typeface="Lucida Sans Unicode"/>
                <a:ea typeface="Lucida Sans Unicode"/>
                <a:cs typeface="Lucida Sans Unicode"/>
                <a:sym typeface="Lucida Sans Unicode"/>
              </a:defRPr>
            </a:pPr>
            <a:r>
              <a:t>	</a:t>
            </a:r>
            <a:r>
              <a:rPr>
                <a:latin typeface="Courier New"/>
                <a:ea typeface="Courier New"/>
                <a:cs typeface="Courier New"/>
                <a:sym typeface="Courier New"/>
              </a:rPr>
              <a:t>Hello, world! </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Built-in String Method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Built-in String Methods:</a:t>
            </a:r>
          </a:p>
        </p:txBody>
      </p:sp>
      <p:graphicFrame>
        <p:nvGraphicFramePr>
          <p:cNvPr id="256" name="Table"/>
          <p:cNvGraphicFramePr/>
          <p:nvPr/>
        </p:nvGraphicFramePr>
        <p:xfrm>
          <a:off x="866986" y="1517225"/>
          <a:ext cx="11583246" cy="758043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9527"/>
                <a:gridCol w="10933719"/>
              </a:tblGrid>
              <a:tr h="401140">
                <a:tc rowSpan="2">
                  <a:txBody>
                    <a:bodyPr/>
                    <a:lstStyle/>
                    <a:p>
                      <a:pPr algn="l" defTabSz="1300480">
                        <a:defRPr sz="1800"/>
                      </a:pPr>
                      <a:r>
                        <a:rPr>
                          <a:latin typeface="Verdana"/>
                          <a:ea typeface="Verdana"/>
                          <a:cs typeface="Verdana"/>
                          <a:sym typeface="Verdana"/>
                        </a:rPr>
                        <a:t>1</a:t>
                      </a:r>
                    </a:p>
                  </a:txBody>
                  <a:tcPr marL="0" marR="0" marT="0" marB="0" anchor="t" anchorCtr="0" horzOverflow="overflow">
                    <a:lnB w="50800">
                      <a:solidFill>
                        <a:srgbClr val="FFFFFF"/>
                      </a:solidFill>
                    </a:lnB>
                    <a:solidFill>
                      <a:srgbClr val="BBE0E3"/>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capitalize()</a:t>
                      </a:r>
                    </a:p>
                  </a:txBody>
                  <a:tcPr marL="0" marR="0" marT="0" marB="0" anchor="t" anchorCtr="0" horzOverflow="overflow">
                    <a:lnB w="50800">
                      <a:solidFill>
                        <a:srgbClr val="FFFFFF"/>
                      </a:solidFill>
                    </a:lnB>
                    <a:solidFill>
                      <a:srgbClr val="BBE0E3"/>
                    </a:solidFill>
                  </a:tcPr>
                </a:tc>
              </a:tr>
              <a:tr h="399266">
                <a:tc vMerge="1">
                  <a:tcPr/>
                </a:tc>
                <a:tc>
                  <a:txBody>
                    <a:bodyPr/>
                    <a:lstStyle/>
                    <a:p>
                      <a:pPr algn="l" defTabSz="1300480">
                        <a:defRPr sz="1800"/>
                      </a:pPr>
                      <a:r>
                        <a:rPr>
                          <a:latin typeface="Verdana"/>
                          <a:ea typeface="Verdana"/>
                          <a:cs typeface="Verdana"/>
                          <a:sym typeface="Verdana"/>
                        </a:rPr>
                        <a:t>Capitalizes first letter of string</a:t>
                      </a:r>
                    </a:p>
                  </a:txBody>
                  <a:tcPr marL="0" marR="0" marT="0" marB="0" anchor="t" anchorCtr="0" horzOverflow="overflow">
                    <a:lnL w="50800">
                      <a:solidFill>
                        <a:srgbClr val="FFFFFF"/>
                      </a:solidFill>
                    </a:lnL>
                    <a:lnT w="50800">
                      <a:solidFill>
                        <a:srgbClr val="FFFFFF"/>
                      </a:solidFill>
                    </a:lnT>
                    <a:solidFill>
                      <a:srgbClr val="E7F3F4"/>
                    </a:solidFill>
                  </a:tcPr>
                </a:tc>
              </a:tr>
              <a:tr h="401140">
                <a:tc rowSpan="2">
                  <a:txBody>
                    <a:bodyPr/>
                    <a:lstStyle/>
                    <a:p>
                      <a:pPr algn="l" defTabSz="1300480">
                        <a:defRPr sz="1800"/>
                      </a:pPr>
                      <a:r>
                        <a:rPr>
                          <a:latin typeface="Verdana"/>
                          <a:ea typeface="Verdana"/>
                          <a:cs typeface="Verdana"/>
                          <a:sym typeface="Verdana"/>
                        </a:rPr>
                        <a:t>2</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center(width, fillchar)</a:t>
                      </a:r>
                    </a:p>
                  </a:txBody>
                  <a:tcPr marL="0" marR="0" marT="0" marB="0" anchor="t" anchorCtr="0" horzOverflow="overflow">
                    <a:solidFill>
                      <a:srgbClr val="F3F9FA"/>
                    </a:solidFill>
                  </a:tcPr>
                </a:tc>
              </a:tr>
              <a:tr h="549006">
                <a:tc vMerge="1">
                  <a:tcPr/>
                </a:tc>
                <a:tc>
                  <a:txBody>
                    <a:bodyPr/>
                    <a:lstStyle/>
                    <a:p>
                      <a:pPr algn="l" defTabSz="1300480">
                        <a:defRPr sz="1800"/>
                      </a:pPr>
                      <a:r>
                        <a:rPr>
                          <a:latin typeface="Verdana"/>
                          <a:ea typeface="Verdana"/>
                          <a:cs typeface="Verdana"/>
                          <a:sym typeface="Verdana"/>
                        </a:rPr>
                        <a:t>Returns a space-padded string with the original string centered to a total of width columns</a:t>
                      </a:r>
                    </a:p>
                  </a:txBody>
                  <a:tcPr marL="0" marR="0" marT="0" marB="0" anchor="t" anchorCtr="0" horzOverflow="overflow">
                    <a:solidFill>
                      <a:srgbClr val="E7F3F4"/>
                    </a:solidFill>
                  </a:tcPr>
                </a:tc>
              </a:tr>
              <a:tr h="399266">
                <a:tc rowSpan="2">
                  <a:txBody>
                    <a:bodyPr/>
                    <a:lstStyle/>
                    <a:p>
                      <a:pPr algn="l" defTabSz="1300480">
                        <a:defRPr sz="1800"/>
                      </a:pPr>
                      <a:r>
                        <a:rPr>
                          <a:latin typeface="Verdana"/>
                          <a:ea typeface="Verdana"/>
                          <a:cs typeface="Verdana"/>
                          <a:sym typeface="Verdana"/>
                        </a:rPr>
                        <a:t>3</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count(str, beg= 0,end=len(string))</a:t>
                      </a:r>
                    </a:p>
                  </a:txBody>
                  <a:tcPr marL="0" marR="0" marT="0" marB="0" anchor="t" anchorCtr="0" horzOverflow="overflow">
                    <a:solidFill>
                      <a:srgbClr val="F3F9FA"/>
                    </a:solidFill>
                  </a:tcPr>
                </a:tc>
              </a:tr>
              <a:tr h="674816">
                <a:tc vMerge="1">
                  <a:tcPr/>
                </a:tc>
                <a:tc>
                  <a:txBody>
                    <a:bodyPr/>
                    <a:lstStyle/>
                    <a:p>
                      <a:pPr algn="l" defTabSz="1300480">
                        <a:defRPr sz="1800"/>
                      </a:pPr>
                      <a:r>
                        <a:rPr>
                          <a:latin typeface="Verdana"/>
                          <a:ea typeface="Verdana"/>
                          <a:cs typeface="Verdana"/>
                          <a:sym typeface="Verdana"/>
                        </a:rPr>
                        <a:t>Counts how many times str occurs in string, or in a substring of string if starting index beg and ending index end are given</a:t>
                      </a:r>
                    </a:p>
                  </a:txBody>
                  <a:tcPr marL="0" marR="0" marT="0" marB="0" anchor="t" anchorCtr="0" horzOverflow="overflow">
                    <a:solidFill>
                      <a:srgbClr val="E7F3F4"/>
                    </a:solidFill>
                  </a:tcPr>
                </a:tc>
              </a:tr>
              <a:tr h="399266">
                <a:tc rowSpan="2">
                  <a:txBody>
                    <a:bodyPr/>
                    <a:lstStyle/>
                    <a:p>
                      <a:pPr algn="l" defTabSz="1300480">
                        <a:defRPr sz="1800"/>
                      </a:pPr>
                      <a:r>
                        <a:rPr>
                          <a:latin typeface="Verdana"/>
                          <a:ea typeface="Verdana"/>
                          <a:cs typeface="Verdana"/>
                          <a:sym typeface="Verdana"/>
                        </a:rPr>
                        <a:t>3</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decode(encoding='UTF-8',errors='strict')</a:t>
                      </a:r>
                    </a:p>
                  </a:txBody>
                  <a:tcPr marL="0" marR="0" marT="0" marB="0" anchor="t" anchorCtr="0" horzOverflow="overflow">
                    <a:solidFill>
                      <a:srgbClr val="F3F9FA"/>
                    </a:solidFill>
                  </a:tcPr>
                </a:tc>
              </a:tr>
              <a:tr h="674816">
                <a:tc vMerge="1">
                  <a:tcPr/>
                </a:tc>
                <a:tc>
                  <a:txBody>
                    <a:bodyPr/>
                    <a:lstStyle/>
                    <a:p>
                      <a:pPr algn="l" defTabSz="1300480">
                        <a:defRPr sz="1800"/>
                      </a:pPr>
                      <a:r>
                        <a:rPr>
                          <a:latin typeface="Verdana"/>
                          <a:ea typeface="Verdana"/>
                          <a:cs typeface="Verdana"/>
                          <a:sym typeface="Verdana"/>
                        </a:rPr>
                        <a:t>Decodes the string using the codec registered for encoding. encoding defaults to the default string encoding.</a:t>
                      </a:r>
                    </a:p>
                  </a:txBody>
                  <a:tcPr marL="0" marR="0" marT="0" marB="0" anchor="t" anchorCtr="0" horzOverflow="overflow">
                    <a:solidFill>
                      <a:srgbClr val="E7F3F4"/>
                    </a:solidFill>
                  </a:tcPr>
                </a:tc>
              </a:tr>
              <a:tr h="401140">
                <a:tc rowSpan="2">
                  <a:txBody>
                    <a:bodyPr/>
                    <a:lstStyle/>
                    <a:p>
                      <a:pPr algn="l" defTabSz="1300480">
                        <a:defRPr sz="1800"/>
                      </a:pPr>
                      <a:r>
                        <a:rPr>
                          <a:latin typeface="Verdana"/>
                          <a:ea typeface="Verdana"/>
                          <a:cs typeface="Verdana"/>
                          <a:sym typeface="Verdana"/>
                        </a:rPr>
                        <a:t>4</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encode(encoding='UTF-8',errors='strict')</a:t>
                      </a:r>
                    </a:p>
                  </a:txBody>
                  <a:tcPr marL="0" marR="0" marT="0" marB="0" anchor="t" anchorCtr="0" horzOverflow="overflow">
                    <a:solidFill>
                      <a:srgbClr val="F3F9FA"/>
                    </a:solidFill>
                  </a:tcPr>
                </a:tc>
              </a:tr>
              <a:tr h="674816">
                <a:tc vMerge="1">
                  <a:tcPr/>
                </a:tc>
                <a:tc>
                  <a:txBody>
                    <a:bodyPr/>
                    <a:lstStyle/>
                    <a:p>
                      <a:pPr algn="l" defTabSz="1300480">
                        <a:defRPr sz="1800"/>
                      </a:pPr>
                      <a:r>
                        <a:rPr>
                          <a:latin typeface="Verdana"/>
                          <a:ea typeface="Verdana"/>
                          <a:cs typeface="Verdana"/>
                          <a:sym typeface="Verdana"/>
                        </a:rPr>
                        <a:t>Returns encoded string version of string; on error, default is to raise a ValueError unless errors is given with 'ignore' or 'replace'.</a:t>
                      </a:r>
                    </a:p>
                  </a:txBody>
                  <a:tcPr marL="0" marR="0" marT="0" marB="0" anchor="t" anchorCtr="0" horzOverflow="overflow">
                    <a:solidFill>
                      <a:srgbClr val="E7F3F4"/>
                    </a:solidFill>
                  </a:tcPr>
                </a:tc>
              </a:tr>
              <a:tr h="399266">
                <a:tc rowSpan="2">
                  <a:txBody>
                    <a:bodyPr/>
                    <a:lstStyle/>
                    <a:p>
                      <a:pPr algn="l" defTabSz="1300480">
                        <a:defRPr sz="1800"/>
                      </a:pPr>
                      <a:r>
                        <a:rPr>
                          <a:latin typeface="Verdana"/>
                          <a:ea typeface="Verdana"/>
                          <a:cs typeface="Verdana"/>
                          <a:sym typeface="Verdana"/>
                        </a:rPr>
                        <a:t>5</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7" invalidUrl="" action="" tgtFrame="" tooltip="" history="1" highlightClick="0" endSnd="0"/>
                        </a:rPr>
                        <a:t>endswith(suffix, beg=0, end=len(string))</a:t>
                      </a:r>
                    </a:p>
                  </a:txBody>
                  <a:tcPr marL="0" marR="0" marT="0" marB="0" anchor="t" anchorCtr="0" horzOverflow="overflow">
                    <a:solidFill>
                      <a:srgbClr val="F3F9FA"/>
                    </a:solidFill>
                  </a:tcPr>
                </a:tc>
              </a:tr>
              <a:tr h="1004726">
                <a:tc vMerge="1">
                  <a:tcPr/>
                </a:tc>
                <a:tc>
                  <a:txBody>
                    <a:bodyPr/>
                    <a:lstStyle/>
                    <a:p>
                      <a:pPr algn="l" defTabSz="1300480">
                        <a:defRPr sz="1800"/>
                      </a:pPr>
                      <a:r>
                        <a:rPr>
                          <a:latin typeface="Verdana"/>
                          <a:ea typeface="Verdana"/>
                          <a:cs typeface="Verdana"/>
                          <a:sym typeface="Verdana"/>
                        </a:rPr>
                        <a:t>Determines if string or a substring of string (if starting index beg and ending index end are given) ends with suffix; Returns true if so, and false otherwise</a:t>
                      </a:r>
                    </a:p>
                  </a:txBody>
                  <a:tcPr marL="0" marR="0" marT="0" marB="0" anchor="t" anchorCtr="0" horzOverflow="overflow">
                    <a:solidFill>
                      <a:srgbClr val="E7F3F4"/>
                    </a:solidFill>
                  </a:tcPr>
                </a:tc>
              </a:tr>
              <a:tr h="401140">
                <a:tc rowSpan="2">
                  <a:txBody>
                    <a:bodyPr/>
                    <a:lstStyle/>
                    <a:p>
                      <a:pPr algn="l" defTabSz="1300480">
                        <a:defRPr sz="1800"/>
                      </a:pPr>
                      <a:r>
                        <a:rPr>
                          <a:latin typeface="Verdana"/>
                          <a:ea typeface="Verdana"/>
                          <a:cs typeface="Verdana"/>
                          <a:sym typeface="Verdana"/>
                        </a:rPr>
                        <a:t>6</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8" invalidUrl="" action="" tgtFrame="" tooltip="" history="1" highlightClick="0" endSnd="0"/>
                        </a:rPr>
                        <a:t>expandtabs(tabsize=8)</a:t>
                      </a:r>
                    </a:p>
                  </a:txBody>
                  <a:tcPr marL="0" marR="0" marT="0" marB="0" anchor="t" anchorCtr="0" horzOverflow="overflow">
                    <a:solidFill>
                      <a:srgbClr val="F3F9FA"/>
                    </a:solidFill>
                  </a:tcPr>
                </a:tc>
              </a:tr>
              <a:tr h="674816">
                <a:tc vMerge="1">
                  <a:tcPr/>
                </a:tc>
                <a:tc>
                  <a:txBody>
                    <a:bodyPr/>
                    <a:lstStyle/>
                    <a:p>
                      <a:pPr algn="l" defTabSz="1300480">
                        <a:defRPr sz="1800"/>
                      </a:pPr>
                      <a:r>
                        <a:rPr>
                          <a:latin typeface="Verdana"/>
                          <a:ea typeface="Verdana"/>
                          <a:cs typeface="Verdana"/>
                          <a:sym typeface="Verdana"/>
                        </a:rPr>
                        <a:t>Expands tabs in string to multiple spaces; defaults to 8 spaces per tab if tabsize not provided</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58" name="Table"/>
          <p:cNvGraphicFramePr/>
          <p:nvPr/>
        </p:nvGraphicFramePr>
        <p:xfrm>
          <a:off x="866986" y="541866"/>
          <a:ext cx="11583246" cy="881584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9527"/>
                <a:gridCol w="10933719"/>
              </a:tblGrid>
              <a:tr h="517986">
                <a:tc rowSpan="2">
                  <a:txBody>
                    <a:bodyPr/>
                    <a:lstStyle/>
                    <a:p>
                      <a:pPr algn="l" defTabSz="1300480">
                        <a:defRPr sz="1800"/>
                      </a:pPr>
                      <a:r>
                        <a:rPr>
                          <a:latin typeface="Verdana"/>
                          <a:ea typeface="Verdana"/>
                          <a:cs typeface="Verdana"/>
                          <a:sym typeface="Verdana"/>
                        </a:rPr>
                        <a:t>7</a:t>
                      </a:r>
                    </a:p>
                  </a:txBody>
                  <a:tcPr marL="0" marR="0" marT="0" marB="0" anchor="t" anchorCtr="0" horzOverflow="overflow">
                    <a:lnB w="50800">
                      <a:solidFill>
                        <a:srgbClr val="FFFFFF"/>
                      </a:solidFill>
                    </a:lnB>
                    <a:solidFill>
                      <a:srgbClr val="BBE0E3"/>
                    </a:solidFill>
                  </a:tcPr>
                </a:tc>
                <a:tc>
                  <a:txBody>
                    <a:bodyPr/>
                    <a:lstStyle/>
                    <a:p>
                      <a:pPr algn="l" defTabSz="1300480">
                        <a:defRPr sz="14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find(str, beg=0 end=len(string))</a:t>
                      </a:r>
                    </a:p>
                  </a:txBody>
                  <a:tcPr marL="0" marR="0" marT="0" marB="0" anchor="t" anchorCtr="0" horzOverflow="overflow">
                    <a:lnB w="50800">
                      <a:solidFill>
                        <a:srgbClr val="FFFFFF"/>
                      </a:solidFill>
                    </a:lnB>
                    <a:solidFill>
                      <a:srgbClr val="BBE0E3"/>
                    </a:solidFill>
                  </a:tcPr>
                </a:tc>
              </a:tr>
              <a:tr h="739944">
                <a:tc vMerge="1">
                  <a:tcPr/>
                </a:tc>
                <a:tc>
                  <a:txBody>
                    <a:bodyPr/>
                    <a:lstStyle/>
                    <a:p>
                      <a:pPr algn="l" defTabSz="1300480">
                        <a:defRPr sz="1800"/>
                      </a:pPr>
                      <a:r>
                        <a:rPr>
                          <a:latin typeface="Verdana"/>
                          <a:ea typeface="Verdana"/>
                          <a:cs typeface="Verdana"/>
                          <a:sym typeface="Verdana"/>
                        </a:rPr>
                        <a:t>Determine if str occurs in string, or in a substring of string if starting index beg and ending index end are given; returns index if found and -1 otherwise</a:t>
                      </a:r>
                    </a:p>
                  </a:txBody>
                  <a:tcPr marL="0" marR="0" marT="0" marB="0" anchor="t" anchorCtr="0" horzOverflow="overflow">
                    <a:lnL w="50800">
                      <a:solidFill>
                        <a:srgbClr val="FFFFFF"/>
                      </a:solidFill>
                    </a:lnL>
                    <a:lnT w="50800">
                      <a:solidFill>
                        <a:srgbClr val="FFFFFF"/>
                      </a:solidFill>
                    </a:lnT>
                    <a:solidFill>
                      <a:srgbClr val="E7F3F4"/>
                    </a:solidFill>
                  </a:tcPr>
                </a:tc>
              </a:tr>
              <a:tr h="439851">
                <a:tc rowSpan="2">
                  <a:txBody>
                    <a:bodyPr/>
                    <a:lstStyle/>
                    <a:p>
                      <a:pPr algn="l" defTabSz="1300480">
                        <a:defRPr sz="1800"/>
                      </a:pPr>
                      <a:r>
                        <a:rPr>
                          <a:latin typeface="Verdana"/>
                          <a:ea typeface="Verdana"/>
                          <a:cs typeface="Verdana"/>
                          <a:sym typeface="Verdana"/>
                        </a:rPr>
                        <a:t>8</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index(str, beg=0, end=len(string))</a:t>
                      </a:r>
                    </a:p>
                  </a:txBody>
                  <a:tcPr marL="0" marR="0" marT="0" marB="0" anchor="t" anchorCtr="0" horzOverflow="overflow">
                    <a:solidFill>
                      <a:srgbClr val="F3F9FA"/>
                    </a:solidFill>
                  </a:tcPr>
                </a:tc>
              </a:tr>
              <a:tr h="439851">
                <a:tc vMerge="1">
                  <a:tcPr/>
                </a:tc>
                <a:tc>
                  <a:txBody>
                    <a:bodyPr/>
                    <a:lstStyle/>
                    <a:p>
                      <a:pPr algn="l" defTabSz="1300480">
                        <a:defRPr sz="1800"/>
                      </a:pPr>
                      <a:r>
                        <a:rPr>
                          <a:latin typeface="Verdana"/>
                          <a:ea typeface="Verdana"/>
                          <a:cs typeface="Verdana"/>
                          <a:sym typeface="Verdana"/>
                        </a:rPr>
                        <a:t>Same as find(), but raises an exception if str not found</a:t>
                      </a:r>
                    </a:p>
                  </a:txBody>
                  <a:tcPr marL="0" marR="0" marT="0" marB="0" anchor="t" anchorCtr="0" horzOverflow="overflow">
                    <a:solidFill>
                      <a:srgbClr val="E7F3F4"/>
                    </a:solidFill>
                  </a:tcPr>
                </a:tc>
              </a:tr>
              <a:tr h="437972">
                <a:tc rowSpan="2">
                  <a:txBody>
                    <a:bodyPr/>
                    <a:lstStyle/>
                    <a:p>
                      <a:pPr algn="l" defTabSz="1300480">
                        <a:defRPr sz="1800"/>
                      </a:pPr>
                      <a:r>
                        <a:rPr>
                          <a:latin typeface="Verdana"/>
                          <a:ea typeface="Verdana"/>
                          <a:cs typeface="Verdana"/>
                          <a:sym typeface="Verdana"/>
                        </a:rPr>
                        <a:t>9</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isa1num()</a:t>
                      </a:r>
                    </a:p>
                  </a:txBody>
                  <a:tcPr marL="0" marR="0" marT="0" marB="0" anchor="t" anchorCtr="0" horzOverflow="overflow">
                    <a:solidFill>
                      <a:srgbClr val="F3F9FA"/>
                    </a:solidFill>
                  </a:tcPr>
                </a:tc>
              </a:tr>
              <a:tr h="676696">
                <a:tc vMerge="1">
                  <a:tcPr/>
                </a:tc>
                <a:tc>
                  <a:txBody>
                    <a:bodyPr/>
                    <a:lstStyle/>
                    <a:p>
                      <a:pPr algn="l" defTabSz="1300480">
                        <a:defRPr sz="1800"/>
                      </a:pPr>
                      <a:r>
                        <a:rPr>
                          <a:latin typeface="Verdana"/>
                          <a:ea typeface="Verdana"/>
                          <a:cs typeface="Verdana"/>
                          <a:sym typeface="Verdana"/>
                        </a:rPr>
                        <a:t>Returns true if string has at least 1 character and all characters are alphanumeric and false otherwise</a:t>
                      </a:r>
                    </a:p>
                  </a:txBody>
                  <a:tcPr marL="0" marR="0" marT="0" marB="0" anchor="t" anchorCtr="0" horzOverflow="overflow">
                    <a:solidFill>
                      <a:srgbClr val="E7F3F4"/>
                    </a:solidFill>
                  </a:tcPr>
                </a:tc>
              </a:tr>
              <a:tr h="439851">
                <a:tc rowSpan="2">
                  <a:txBody>
                    <a:bodyPr/>
                    <a:lstStyle/>
                    <a:p>
                      <a:pPr algn="l" defTabSz="1300480">
                        <a:defRPr sz="1800"/>
                      </a:pPr>
                      <a:r>
                        <a:rPr>
                          <a:latin typeface="Verdana"/>
                          <a:ea typeface="Verdana"/>
                          <a:cs typeface="Verdana"/>
                          <a:sym typeface="Verdana"/>
                        </a:rPr>
                        <a:t>10</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isalpha()</a:t>
                      </a:r>
                    </a:p>
                  </a:txBody>
                  <a:tcPr marL="0" marR="0" marT="0" marB="0" anchor="t" anchorCtr="0" horzOverflow="overflow">
                    <a:solidFill>
                      <a:srgbClr val="F3F9FA"/>
                    </a:solidFill>
                  </a:tcPr>
                </a:tc>
              </a:tr>
              <a:tr h="676696">
                <a:tc vMerge="1">
                  <a:tcPr/>
                </a:tc>
                <a:tc>
                  <a:txBody>
                    <a:bodyPr/>
                    <a:lstStyle/>
                    <a:p>
                      <a:pPr algn="l" defTabSz="1300480">
                        <a:defRPr sz="1800"/>
                      </a:pPr>
                      <a:r>
                        <a:rPr>
                          <a:latin typeface="Verdana"/>
                          <a:ea typeface="Verdana"/>
                          <a:cs typeface="Verdana"/>
                          <a:sym typeface="Verdana"/>
                        </a:rPr>
                        <a:t>Returns true if string has at least 1 character and all characters are alphabetic and false otherwise</a:t>
                      </a:r>
                    </a:p>
                  </a:txBody>
                  <a:tcPr marL="0" marR="0" marT="0" marB="0" anchor="t" anchorCtr="0" horzOverflow="overflow">
                    <a:solidFill>
                      <a:srgbClr val="E7F3F4"/>
                    </a:solidFill>
                  </a:tcPr>
                </a:tc>
              </a:tr>
              <a:tr h="439851">
                <a:tc rowSpan="2">
                  <a:txBody>
                    <a:bodyPr/>
                    <a:lstStyle/>
                    <a:p>
                      <a:pPr algn="l" defTabSz="1300480">
                        <a:defRPr sz="1800"/>
                      </a:pPr>
                      <a:r>
                        <a:rPr>
                          <a:latin typeface="Verdana"/>
                          <a:ea typeface="Verdana"/>
                          <a:cs typeface="Verdana"/>
                          <a:sym typeface="Verdana"/>
                        </a:rPr>
                        <a:t>11</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isdigit()</a:t>
                      </a:r>
                    </a:p>
                  </a:txBody>
                  <a:tcPr marL="0" marR="0" marT="0" marB="0" anchor="t" anchorCtr="0" horzOverflow="overflow">
                    <a:solidFill>
                      <a:srgbClr val="F3F9FA"/>
                    </a:solidFill>
                  </a:tcPr>
                </a:tc>
              </a:tr>
              <a:tr h="439851">
                <a:tc vMerge="1">
                  <a:tcPr/>
                </a:tc>
                <a:tc>
                  <a:txBody>
                    <a:bodyPr/>
                    <a:lstStyle/>
                    <a:p>
                      <a:pPr algn="l" defTabSz="1300480">
                        <a:defRPr sz="1800"/>
                      </a:pPr>
                      <a:r>
                        <a:rPr>
                          <a:latin typeface="Verdana"/>
                          <a:ea typeface="Verdana"/>
                          <a:cs typeface="Verdana"/>
                          <a:sym typeface="Verdana"/>
                        </a:rPr>
                        <a:t>Returns true if string contains only digits and false otherwise</a:t>
                      </a:r>
                    </a:p>
                  </a:txBody>
                  <a:tcPr marL="0" marR="0" marT="0" marB="0" anchor="t" anchorCtr="0" horzOverflow="overflow">
                    <a:solidFill>
                      <a:srgbClr val="E7F3F4"/>
                    </a:solidFill>
                  </a:tcPr>
                </a:tc>
              </a:tr>
              <a:tr h="437972">
                <a:tc rowSpan="2">
                  <a:txBody>
                    <a:bodyPr/>
                    <a:lstStyle/>
                    <a:p>
                      <a:pPr algn="l" defTabSz="1300480">
                        <a:defRPr sz="1800"/>
                      </a:pPr>
                      <a:r>
                        <a:rPr>
                          <a:latin typeface="Verdana"/>
                          <a:ea typeface="Verdana"/>
                          <a:cs typeface="Verdana"/>
                          <a:sym typeface="Verdana"/>
                        </a:rPr>
                        <a:t>12</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7" invalidUrl="" action="" tgtFrame="" tooltip="" history="1" highlightClick="0" endSnd="0"/>
                        </a:rPr>
                        <a:t>islower()</a:t>
                      </a:r>
                    </a:p>
                  </a:txBody>
                  <a:tcPr marL="0" marR="0" marT="0" marB="0" anchor="t" anchorCtr="0" horzOverflow="overflow">
                    <a:solidFill>
                      <a:srgbClr val="F3F9FA"/>
                    </a:solidFill>
                  </a:tcPr>
                </a:tc>
              </a:tr>
              <a:tr h="676696">
                <a:tc vMerge="1">
                  <a:tcPr/>
                </a:tc>
                <a:tc>
                  <a:txBody>
                    <a:bodyPr/>
                    <a:lstStyle/>
                    <a:p>
                      <a:pPr algn="l" defTabSz="1300480">
                        <a:defRPr sz="1800"/>
                      </a:pPr>
                      <a:r>
                        <a:rPr>
                          <a:latin typeface="Verdana"/>
                          <a:ea typeface="Verdana"/>
                          <a:cs typeface="Verdana"/>
                          <a:sym typeface="Verdana"/>
                        </a:rPr>
                        <a:t>Returns true if string has at least 1 cased character and all cased characters are in lowercase and false otherwise</a:t>
                      </a:r>
                    </a:p>
                  </a:txBody>
                  <a:tcPr marL="0" marR="0" marT="0" marB="0" anchor="t" anchorCtr="0" horzOverflow="overflow">
                    <a:solidFill>
                      <a:srgbClr val="E7F3F4"/>
                    </a:solidFill>
                  </a:tcPr>
                </a:tc>
              </a:tr>
              <a:tr h="439851">
                <a:tc rowSpan="2">
                  <a:txBody>
                    <a:bodyPr/>
                    <a:lstStyle/>
                    <a:p>
                      <a:pPr algn="l" defTabSz="1300480">
                        <a:defRPr sz="1800"/>
                      </a:pPr>
                      <a:r>
                        <a:rPr>
                          <a:latin typeface="Verdana"/>
                          <a:ea typeface="Verdana"/>
                          <a:cs typeface="Verdana"/>
                          <a:sym typeface="Verdana"/>
                        </a:rPr>
                        <a:t>13</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8" invalidUrl="" action="" tgtFrame="" tooltip="" history="1" highlightClick="0" endSnd="0"/>
                        </a:rPr>
                        <a:t>isnumeric()</a:t>
                      </a:r>
                    </a:p>
                  </a:txBody>
                  <a:tcPr marL="0" marR="0" marT="0" marB="0" anchor="t" anchorCtr="0" horzOverflow="overflow">
                    <a:solidFill>
                      <a:srgbClr val="F3F9FA"/>
                    </a:solidFill>
                  </a:tcPr>
                </a:tc>
              </a:tr>
              <a:tr h="676696">
                <a:tc vMerge="1">
                  <a:tcPr/>
                </a:tc>
                <a:tc>
                  <a:txBody>
                    <a:bodyPr/>
                    <a:lstStyle/>
                    <a:p>
                      <a:pPr algn="l" defTabSz="1300480">
                        <a:defRPr sz="1800"/>
                      </a:pPr>
                      <a:r>
                        <a:rPr>
                          <a:latin typeface="Verdana"/>
                          <a:ea typeface="Verdana"/>
                          <a:cs typeface="Verdana"/>
                          <a:sym typeface="Verdana"/>
                        </a:rPr>
                        <a:t>Returns true if a unicode string contains only numeric characters and false otherwise</a:t>
                      </a:r>
                    </a:p>
                  </a:txBody>
                  <a:tcPr marL="0" marR="0" marT="0" marB="0" anchor="t" anchorCtr="0" horzOverflow="overflow">
                    <a:solidFill>
                      <a:srgbClr val="E7F3F4"/>
                    </a:solidFill>
                  </a:tcPr>
                </a:tc>
              </a:tr>
              <a:tr h="439851">
                <a:tc rowSpan="2">
                  <a:txBody>
                    <a:bodyPr/>
                    <a:lstStyle/>
                    <a:p>
                      <a:pPr algn="l" defTabSz="1300480">
                        <a:defRPr sz="1800"/>
                      </a:pPr>
                      <a:r>
                        <a:rPr>
                          <a:latin typeface="Verdana"/>
                          <a:ea typeface="Verdana"/>
                          <a:cs typeface="Verdana"/>
                          <a:sym typeface="Verdana"/>
                        </a:rPr>
                        <a:t>14</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9" invalidUrl="" action="" tgtFrame="" tooltip="" history="1" highlightClick="0" endSnd="0"/>
                        </a:rPr>
                        <a:t>isspace()</a:t>
                      </a:r>
                    </a:p>
                  </a:txBody>
                  <a:tcPr marL="0" marR="0" marT="0" marB="0" anchor="t" anchorCtr="0" horzOverflow="overflow">
                    <a:solidFill>
                      <a:srgbClr val="F3F9FA"/>
                    </a:solidFill>
                  </a:tcPr>
                </a:tc>
              </a:tr>
              <a:tr h="676696">
                <a:tc vMerge="1">
                  <a:tcPr/>
                </a:tc>
                <a:tc>
                  <a:txBody>
                    <a:bodyPr/>
                    <a:lstStyle/>
                    <a:p>
                      <a:pPr algn="l" defTabSz="1300480">
                        <a:defRPr sz="1800"/>
                      </a:pPr>
                      <a:r>
                        <a:rPr>
                          <a:latin typeface="Verdana"/>
                          <a:ea typeface="Verdana"/>
                          <a:cs typeface="Verdana"/>
                          <a:sym typeface="Verdana"/>
                        </a:rPr>
                        <a:t>Returns true if string contains only whitespace characters and false otherwise</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ext Placeholder 3"/>
          <p:cNvSpPr txBox="1"/>
          <p:nvPr>
            <p:ph type="body" idx="1"/>
          </p:nvPr>
        </p:nvSpPr>
        <p:spPr>
          <a:prstGeom prst="rect">
            <a:avLst/>
          </a:prstGeom>
        </p:spPr>
        <p:txBody>
          <a:bodyPr anchor="t"/>
          <a:lstStyle/>
          <a:p>
            <a:pPr>
              <a:lnSpc>
                <a:spcPct val="90000"/>
              </a:lnSpc>
              <a:defRPr>
                <a:solidFill>
                  <a:srgbClr val="0070C0"/>
                </a:solidFill>
              </a:defRPr>
            </a:pPr>
            <a:r>
              <a:t>Lines and Indentation</a:t>
            </a:r>
          </a:p>
          <a:p>
            <a:pPr marL="0" indent="0">
              <a:lnSpc>
                <a:spcPct val="99000"/>
              </a:lnSpc>
              <a:buSzTx/>
              <a:buNone/>
              <a:defRPr sz="2400"/>
            </a:pPr>
            <a:r>
              <a:t>Python provides no braces to indicate blocks of code for class and function definitions or flow control. Blocks of code are denoted by line indentation, which is rigidly enforced.</a:t>
            </a:r>
          </a:p>
          <a:p>
            <a:pPr marL="0" indent="0">
              <a:lnSpc>
                <a:spcPct val="90000"/>
              </a:lnSpc>
              <a:spcBef>
                <a:spcPts val="0"/>
              </a:spcBef>
              <a:buSzTx/>
              <a:buNone/>
              <a:defRPr sz="2400"/>
            </a:pPr>
          </a:p>
          <a:p>
            <a:pPr marL="0" indent="0">
              <a:lnSpc>
                <a:spcPct val="99000"/>
              </a:lnSpc>
              <a:spcBef>
                <a:spcPts val="0"/>
              </a:spcBef>
              <a:buSzTx/>
              <a:buNone/>
              <a:defRPr b="1" sz="2400"/>
            </a:pPr>
            <a:r>
              <a:t>Correct Format of writing (with Indentation )</a:t>
            </a:r>
          </a:p>
          <a:p>
            <a:pPr marL="0" indent="0">
              <a:lnSpc>
                <a:spcPct val="90000"/>
              </a:lnSpc>
              <a:spcBef>
                <a:spcPts val="0"/>
              </a:spcBef>
              <a:buSzTx/>
              <a:buNone/>
              <a:defRPr sz="2400"/>
            </a:pPr>
            <a:r>
              <a:t>if True:</a:t>
            </a:r>
          </a:p>
          <a:p>
            <a:pPr marL="0" indent="0">
              <a:lnSpc>
                <a:spcPct val="90000"/>
              </a:lnSpc>
              <a:spcBef>
                <a:spcPts val="0"/>
              </a:spcBef>
              <a:buSzTx/>
              <a:buNone/>
              <a:defRPr sz="2400"/>
            </a:pPr>
            <a:r>
              <a:t>   print "True"</a:t>
            </a:r>
          </a:p>
          <a:p>
            <a:pPr marL="0" indent="0">
              <a:lnSpc>
                <a:spcPct val="90000"/>
              </a:lnSpc>
              <a:spcBef>
                <a:spcPts val="0"/>
              </a:spcBef>
              <a:buSzTx/>
              <a:buNone/>
              <a:defRPr sz="2400"/>
            </a:pPr>
            <a:r>
              <a:t>else:</a:t>
            </a:r>
          </a:p>
          <a:p>
            <a:pPr marL="0" indent="0">
              <a:lnSpc>
                <a:spcPct val="90000"/>
              </a:lnSpc>
              <a:spcBef>
                <a:spcPts val="0"/>
              </a:spcBef>
              <a:buSzTx/>
              <a:buNone/>
              <a:defRPr sz="2400"/>
            </a:pPr>
            <a:r>
              <a:t>   print "False“</a:t>
            </a:r>
          </a:p>
          <a:p>
            <a:pPr marL="0" indent="0">
              <a:lnSpc>
                <a:spcPct val="90000"/>
              </a:lnSpc>
              <a:spcBef>
                <a:spcPts val="0"/>
              </a:spcBef>
              <a:buSzTx/>
              <a:buNone/>
              <a:defRPr sz="2400"/>
            </a:pPr>
          </a:p>
          <a:p>
            <a:pPr marL="0" indent="0">
              <a:lnSpc>
                <a:spcPct val="90000"/>
              </a:lnSpc>
              <a:spcBef>
                <a:spcPts val="0"/>
              </a:spcBef>
              <a:buSzTx/>
              <a:buNone/>
              <a:defRPr b="1" sz="2400"/>
            </a:pPr>
            <a:r>
              <a:t>Wrong Way of writing (without Indentation)</a:t>
            </a:r>
          </a:p>
          <a:p>
            <a:pPr marL="0" indent="0">
              <a:lnSpc>
                <a:spcPct val="90000"/>
              </a:lnSpc>
              <a:spcBef>
                <a:spcPts val="0"/>
              </a:spcBef>
              <a:buSzTx/>
              <a:buNone/>
              <a:defRPr sz="2400"/>
            </a:pPr>
            <a:r>
              <a:t>if True:</a:t>
            </a:r>
          </a:p>
          <a:p>
            <a:pPr marL="0" indent="0">
              <a:lnSpc>
                <a:spcPct val="90000"/>
              </a:lnSpc>
              <a:spcBef>
                <a:spcPts val="0"/>
              </a:spcBef>
              <a:buSzTx/>
              <a:buNone/>
              <a:defRPr sz="2400"/>
            </a:pPr>
            <a:r>
              <a:t>print "Answer"</a:t>
            </a:r>
          </a:p>
          <a:p>
            <a:pPr marL="0" indent="0">
              <a:lnSpc>
                <a:spcPct val="90000"/>
              </a:lnSpc>
              <a:spcBef>
                <a:spcPts val="0"/>
              </a:spcBef>
              <a:buSzTx/>
              <a:buNone/>
              <a:defRPr sz="2400"/>
            </a:pPr>
            <a:r>
              <a:t>print "True"</a:t>
            </a:r>
          </a:p>
          <a:p>
            <a:pPr marL="0" indent="0">
              <a:lnSpc>
                <a:spcPct val="90000"/>
              </a:lnSpc>
              <a:spcBef>
                <a:spcPts val="0"/>
              </a:spcBef>
              <a:buSzTx/>
              <a:buNone/>
              <a:defRPr sz="2400"/>
            </a:pPr>
            <a:r>
              <a:t>else:</a:t>
            </a:r>
          </a:p>
          <a:p>
            <a:pPr marL="0" indent="0">
              <a:lnSpc>
                <a:spcPct val="90000"/>
              </a:lnSpc>
              <a:spcBef>
                <a:spcPts val="0"/>
              </a:spcBef>
              <a:buSzTx/>
              <a:buNone/>
              <a:defRPr sz="2400"/>
            </a:pPr>
            <a:r>
              <a:t>print "Answer"</a:t>
            </a:r>
          </a:p>
          <a:p>
            <a:pPr marL="0" indent="0">
              <a:lnSpc>
                <a:spcPct val="90000"/>
              </a:lnSpc>
              <a:spcBef>
                <a:spcPts val="0"/>
              </a:spcBef>
              <a:buSzTx/>
              <a:buNone/>
              <a:defRPr sz="2400"/>
            </a:pPr>
            <a:r>
              <a:t>print "False"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60" name="Table"/>
          <p:cNvGraphicFramePr/>
          <p:nvPr/>
        </p:nvGraphicFramePr>
        <p:xfrm>
          <a:off x="866986" y="541866"/>
          <a:ext cx="11583246" cy="90673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9527"/>
                <a:gridCol w="10933719"/>
              </a:tblGrid>
              <a:tr h="452200">
                <a:tc rowSpan="2">
                  <a:txBody>
                    <a:bodyPr/>
                    <a:lstStyle/>
                    <a:p>
                      <a:pPr algn="l" defTabSz="1300480">
                        <a:defRPr sz="1800"/>
                      </a:pPr>
                      <a:r>
                        <a:rPr>
                          <a:latin typeface="Verdana"/>
                          <a:ea typeface="Verdana"/>
                          <a:cs typeface="Verdana"/>
                          <a:sym typeface="Verdana"/>
                        </a:rPr>
                        <a:t>15</a:t>
                      </a:r>
                    </a:p>
                  </a:txBody>
                  <a:tcPr marL="0" marR="0" marT="0" marB="0" anchor="t" anchorCtr="0" horzOverflow="overflow">
                    <a:lnB w="50800">
                      <a:solidFill>
                        <a:srgbClr val="FFFFFF"/>
                      </a:solidFill>
                    </a:lnB>
                    <a:solidFill>
                      <a:srgbClr val="BBE0E3"/>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istitle()</a:t>
                      </a:r>
                    </a:p>
                  </a:txBody>
                  <a:tcPr marL="0" marR="0" marT="0" marB="0" anchor="t" anchorCtr="0" horzOverflow="overflow">
                    <a:lnB w="50800">
                      <a:solidFill>
                        <a:srgbClr val="FFFFFF"/>
                      </a:solidFill>
                    </a:lnB>
                    <a:solidFill>
                      <a:srgbClr val="BBE0E3"/>
                    </a:solidFill>
                  </a:tcPr>
                </a:tc>
              </a:tr>
              <a:tr h="452200">
                <a:tc vMerge="1">
                  <a:tcPr/>
                </a:tc>
                <a:tc>
                  <a:txBody>
                    <a:bodyPr/>
                    <a:lstStyle/>
                    <a:p>
                      <a:pPr algn="l" defTabSz="1300480">
                        <a:defRPr sz="1800"/>
                      </a:pPr>
                      <a:r>
                        <a:rPr>
                          <a:latin typeface="Verdana"/>
                          <a:ea typeface="Verdana"/>
                          <a:cs typeface="Verdana"/>
                          <a:sym typeface="Verdana"/>
                        </a:rPr>
                        <a:t>Returns true if string is properly "titlecased" and false otherwise</a:t>
                      </a:r>
                    </a:p>
                  </a:txBody>
                  <a:tcPr marL="0" marR="0" marT="0" marB="0" anchor="t" anchorCtr="0" horzOverflow="overflow">
                    <a:lnL w="50800">
                      <a:solidFill>
                        <a:srgbClr val="FFFFFF"/>
                      </a:solidFill>
                    </a:lnL>
                    <a:lnT w="50800">
                      <a:solidFill>
                        <a:srgbClr val="FFFFFF"/>
                      </a:solidFill>
                    </a:lnT>
                    <a:solidFill>
                      <a:srgbClr val="E7F3F4"/>
                    </a:solidFill>
                  </a:tcPr>
                </a:tc>
              </a:tr>
              <a:tr h="450078">
                <a:tc rowSpan="2">
                  <a:txBody>
                    <a:bodyPr/>
                    <a:lstStyle/>
                    <a:p>
                      <a:pPr algn="l" defTabSz="1300480">
                        <a:defRPr sz="1800"/>
                      </a:pPr>
                      <a:r>
                        <a:rPr>
                          <a:latin typeface="Verdana"/>
                          <a:ea typeface="Verdana"/>
                          <a:cs typeface="Verdana"/>
                          <a:sym typeface="Verdana"/>
                        </a:rPr>
                        <a:t>16</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isupper()</a:t>
                      </a:r>
                    </a:p>
                  </a:txBody>
                  <a:tcPr marL="0" marR="0" marT="0" marB="0" anchor="t" anchorCtr="0" horzOverflow="overflow">
                    <a:solidFill>
                      <a:srgbClr val="F3F9FA"/>
                    </a:solidFill>
                  </a:tcPr>
                </a:tc>
              </a:tr>
              <a:tr h="764284">
                <a:tc vMerge="1">
                  <a:tcPr/>
                </a:tc>
                <a:tc>
                  <a:txBody>
                    <a:bodyPr/>
                    <a:lstStyle/>
                    <a:p>
                      <a:pPr algn="l" defTabSz="1300480">
                        <a:defRPr sz="1800"/>
                      </a:pPr>
                      <a:r>
                        <a:rPr>
                          <a:latin typeface="Verdana"/>
                          <a:ea typeface="Verdana"/>
                          <a:cs typeface="Verdana"/>
                          <a:sym typeface="Verdana"/>
                        </a:rPr>
                        <a:t>Returns true if string has at least one cased character and all cased characters are in uppercase and false otherwise</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17</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join(seq)</a:t>
                      </a:r>
                    </a:p>
                  </a:txBody>
                  <a:tcPr marL="0" marR="0" marT="0" marB="0" anchor="t" anchorCtr="0" horzOverflow="overflow">
                    <a:solidFill>
                      <a:srgbClr val="F3F9FA"/>
                    </a:solidFill>
                  </a:tcPr>
                </a:tc>
              </a:tr>
              <a:tr h="764284">
                <a:tc vMerge="1">
                  <a:tcPr/>
                </a:tc>
                <a:tc>
                  <a:txBody>
                    <a:bodyPr/>
                    <a:lstStyle/>
                    <a:p>
                      <a:pPr algn="l" defTabSz="1300480">
                        <a:defRPr sz="1800"/>
                      </a:pPr>
                      <a:r>
                        <a:rPr>
                          <a:latin typeface="Verdana"/>
                          <a:ea typeface="Verdana"/>
                          <a:cs typeface="Verdana"/>
                          <a:sym typeface="Verdana"/>
                        </a:rPr>
                        <a:t>Merges (concatenates) the string representations of elements in sequence seq into a string, with separator string</a:t>
                      </a:r>
                    </a:p>
                  </a:txBody>
                  <a:tcPr marL="0" marR="0" marT="0" marB="0" anchor="t" anchorCtr="0" horzOverflow="overflow">
                    <a:solidFill>
                      <a:srgbClr val="E7F3F4"/>
                    </a:solidFill>
                  </a:tcPr>
                </a:tc>
              </a:tr>
              <a:tr h="450078">
                <a:tc rowSpan="2">
                  <a:txBody>
                    <a:bodyPr/>
                    <a:lstStyle/>
                    <a:p>
                      <a:pPr algn="l" defTabSz="1300480">
                        <a:defRPr sz="1800"/>
                      </a:pPr>
                      <a:r>
                        <a:rPr>
                          <a:latin typeface="Verdana"/>
                          <a:ea typeface="Verdana"/>
                          <a:cs typeface="Verdana"/>
                          <a:sym typeface="Verdana"/>
                        </a:rPr>
                        <a:t>18</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len(string)</a:t>
                      </a:r>
                    </a:p>
                  </a:txBody>
                  <a:tcPr marL="0" marR="0" marT="0" marB="0" anchor="t" anchorCtr="0" horzOverflow="overflow">
                    <a:solidFill>
                      <a:srgbClr val="F3F9FA"/>
                    </a:solidFill>
                  </a:tcPr>
                </a:tc>
              </a:tr>
              <a:tr h="452200">
                <a:tc vMerge="1">
                  <a:tcPr/>
                </a:tc>
                <a:tc>
                  <a:txBody>
                    <a:bodyPr/>
                    <a:lstStyle/>
                    <a:p>
                      <a:pPr algn="l" defTabSz="1300480">
                        <a:defRPr sz="1800"/>
                      </a:pPr>
                      <a:r>
                        <a:rPr>
                          <a:latin typeface="Verdana"/>
                          <a:ea typeface="Verdana"/>
                          <a:cs typeface="Verdana"/>
                          <a:sym typeface="Verdana"/>
                        </a:rPr>
                        <a:t>Returns the length of the string</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19</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ljust(width[, fillchar])</a:t>
                      </a:r>
                    </a:p>
                  </a:txBody>
                  <a:tcPr marL="0" marR="0" marT="0" marB="0" anchor="t" anchorCtr="0" horzOverflow="overflow">
                    <a:solidFill>
                      <a:srgbClr val="F3F9FA"/>
                    </a:solidFill>
                  </a:tcPr>
                </a:tc>
              </a:tr>
              <a:tr h="764284">
                <a:tc vMerge="1">
                  <a:tcPr/>
                </a:tc>
                <a:tc>
                  <a:txBody>
                    <a:bodyPr/>
                    <a:lstStyle/>
                    <a:p>
                      <a:pPr algn="l" defTabSz="1300480">
                        <a:defRPr sz="1800"/>
                      </a:pPr>
                      <a:r>
                        <a:rPr>
                          <a:latin typeface="Verdana"/>
                          <a:ea typeface="Verdana"/>
                          <a:cs typeface="Verdana"/>
                          <a:sym typeface="Verdana"/>
                        </a:rPr>
                        <a:t>Returns a space-padded string with the original string left-justified to a total of width columns</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20</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7" invalidUrl="" action="" tgtFrame="" tooltip="" history="1" highlightClick="0" endSnd="0"/>
                        </a:rPr>
                        <a:t>lower()</a:t>
                      </a:r>
                    </a:p>
                  </a:txBody>
                  <a:tcPr marL="0" marR="0" marT="0" marB="0" anchor="t" anchorCtr="0" horzOverflow="overflow">
                    <a:solidFill>
                      <a:srgbClr val="F3F9FA"/>
                    </a:solidFill>
                  </a:tcPr>
                </a:tc>
              </a:tr>
              <a:tr h="450078">
                <a:tc vMerge="1">
                  <a:tcPr/>
                </a:tc>
                <a:tc>
                  <a:txBody>
                    <a:bodyPr/>
                    <a:lstStyle/>
                    <a:p>
                      <a:pPr algn="l" defTabSz="1300480">
                        <a:defRPr sz="1800"/>
                      </a:pPr>
                      <a:r>
                        <a:rPr>
                          <a:latin typeface="Verdana"/>
                          <a:ea typeface="Verdana"/>
                          <a:cs typeface="Verdana"/>
                          <a:sym typeface="Verdana"/>
                        </a:rPr>
                        <a:t>Converts all uppercase letters in string to lowercase</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21</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8" invalidUrl="" action="" tgtFrame="" tooltip="" history="1" highlightClick="0" endSnd="0"/>
                        </a:rPr>
                        <a:t>lstrip()</a:t>
                      </a:r>
                    </a:p>
                  </a:txBody>
                  <a:tcPr marL="0" marR="0" marT="0" marB="0" anchor="t" anchorCtr="0" horzOverflow="overflow">
                    <a:solidFill>
                      <a:srgbClr val="F3F9FA"/>
                    </a:solidFill>
                  </a:tcPr>
                </a:tc>
              </a:tr>
              <a:tr h="452200">
                <a:tc vMerge="1">
                  <a:tcPr/>
                </a:tc>
                <a:tc>
                  <a:txBody>
                    <a:bodyPr/>
                    <a:lstStyle/>
                    <a:p>
                      <a:pPr algn="l" defTabSz="1300480">
                        <a:defRPr sz="1800"/>
                      </a:pPr>
                      <a:r>
                        <a:rPr>
                          <a:latin typeface="Verdana"/>
                          <a:ea typeface="Verdana"/>
                          <a:cs typeface="Verdana"/>
                          <a:sym typeface="Verdana"/>
                        </a:rPr>
                        <a:t>Removes all leading whitespace in string</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22</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9" invalidUrl="" action="" tgtFrame="" tooltip="" history="1" highlightClick="0" endSnd="0"/>
                        </a:rPr>
                        <a:t>maketrans()</a:t>
                      </a:r>
                    </a:p>
                  </a:txBody>
                  <a:tcPr marL="0" marR="0" marT="0" marB="0" anchor="t" anchorCtr="0" horzOverflow="overflow">
                    <a:solidFill>
                      <a:srgbClr val="F3F9FA"/>
                    </a:solidFill>
                  </a:tcPr>
                </a:tc>
              </a:tr>
              <a:tr h="450078">
                <a:tc vMerge="1">
                  <a:tcPr/>
                </a:tc>
                <a:tc>
                  <a:txBody>
                    <a:bodyPr/>
                    <a:lstStyle/>
                    <a:p>
                      <a:pPr algn="l" defTabSz="1300480">
                        <a:defRPr sz="1800"/>
                      </a:pPr>
                      <a:r>
                        <a:rPr>
                          <a:latin typeface="Verdana"/>
                          <a:ea typeface="Verdana"/>
                          <a:cs typeface="Verdana"/>
                          <a:sym typeface="Verdana"/>
                        </a:rPr>
                        <a:t>Returns a translation table to be used in translate function.</a:t>
                      </a:r>
                    </a:p>
                  </a:txBody>
                  <a:tcPr marL="0" marR="0" marT="0" marB="0" anchor="t" anchorCtr="0" horzOverflow="overflow">
                    <a:solidFill>
                      <a:srgbClr val="E7F3F4"/>
                    </a:solidFill>
                  </a:tcPr>
                </a:tc>
              </a:tr>
              <a:tr h="452200">
                <a:tc rowSpan="2">
                  <a:txBody>
                    <a:bodyPr/>
                    <a:lstStyle/>
                    <a:p>
                      <a:pPr algn="l" defTabSz="1300480">
                        <a:defRPr sz="1800"/>
                      </a:pPr>
                      <a:r>
                        <a:rPr>
                          <a:latin typeface="Verdana"/>
                          <a:ea typeface="Verdana"/>
                          <a:cs typeface="Verdana"/>
                          <a:sym typeface="Verdana"/>
                        </a:rPr>
                        <a:t>23</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0" invalidUrl="" action="" tgtFrame="" tooltip="" history="1" highlightClick="0" endSnd="0"/>
                        </a:rPr>
                        <a:t>max(str)</a:t>
                      </a:r>
                    </a:p>
                  </a:txBody>
                  <a:tcPr marL="0" marR="0" marT="0" marB="0" anchor="t" anchorCtr="0" horzOverflow="overflow">
                    <a:solidFill>
                      <a:srgbClr val="F3F9FA"/>
                    </a:solidFill>
                  </a:tcPr>
                </a:tc>
              </a:tr>
              <a:tr h="452200">
                <a:tc vMerge="1">
                  <a:tcPr/>
                </a:tc>
                <a:tc>
                  <a:txBody>
                    <a:bodyPr/>
                    <a:lstStyle/>
                    <a:p>
                      <a:pPr algn="l" defTabSz="1300480">
                        <a:defRPr sz="1800"/>
                      </a:pPr>
                      <a:r>
                        <a:rPr>
                          <a:latin typeface="Verdana"/>
                          <a:ea typeface="Verdana"/>
                          <a:cs typeface="Verdana"/>
                          <a:sym typeface="Verdana"/>
                        </a:rPr>
                        <a:t>Returns the max alphabetical character from the string str</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62" name="Table"/>
          <p:cNvGraphicFramePr/>
          <p:nvPr/>
        </p:nvGraphicFramePr>
        <p:xfrm>
          <a:off x="866986" y="433493"/>
          <a:ext cx="11583248" cy="881012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1273"/>
                <a:gridCol w="11041974"/>
              </a:tblGrid>
              <a:tr h="466418">
                <a:tc rowSpan="2">
                  <a:txBody>
                    <a:bodyPr/>
                    <a:lstStyle/>
                    <a:p>
                      <a:pPr algn="l" defTabSz="1300480">
                        <a:defRPr sz="1800"/>
                      </a:pPr>
                      <a:r>
                        <a:rPr>
                          <a:latin typeface="Verdana"/>
                          <a:ea typeface="Verdana"/>
                          <a:cs typeface="Verdana"/>
                          <a:sym typeface="Verdana"/>
                        </a:rPr>
                        <a:t>24</a:t>
                      </a:r>
                    </a:p>
                  </a:txBody>
                  <a:tcPr marL="0" marR="0" marT="0" marB="0" anchor="t" anchorCtr="0" horzOverflow="overflow">
                    <a:lnB w="50800">
                      <a:solidFill>
                        <a:srgbClr val="FFFFFF"/>
                      </a:solidFill>
                    </a:lnB>
                    <a:solidFill>
                      <a:srgbClr val="BBE0E3"/>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min(str)</a:t>
                      </a:r>
                    </a:p>
                  </a:txBody>
                  <a:tcPr marL="0" marR="0" marT="0" marB="0" anchor="t" anchorCtr="0" horzOverflow="overflow">
                    <a:lnB w="50800">
                      <a:solidFill>
                        <a:srgbClr val="FFFFFF"/>
                      </a:solidFill>
                    </a:lnB>
                    <a:solidFill>
                      <a:srgbClr val="BBE0E3"/>
                    </a:solidFill>
                  </a:tcPr>
                </a:tc>
              </a:tr>
              <a:tr h="464425">
                <a:tc vMerge="1">
                  <a:tcPr/>
                </a:tc>
                <a:tc>
                  <a:txBody>
                    <a:bodyPr/>
                    <a:lstStyle/>
                    <a:p>
                      <a:pPr algn="l" defTabSz="1300480">
                        <a:defRPr sz="1800"/>
                      </a:pPr>
                      <a:r>
                        <a:rPr>
                          <a:latin typeface="Verdana"/>
                          <a:ea typeface="Verdana"/>
                          <a:cs typeface="Verdana"/>
                          <a:sym typeface="Verdana"/>
                        </a:rPr>
                        <a:t>Returns the min alphabetical character from the string str</a:t>
                      </a:r>
                    </a:p>
                  </a:txBody>
                  <a:tcPr marL="0" marR="0" marT="0" marB="0" anchor="t" anchorCtr="0" horzOverflow="overflow">
                    <a:lnL w="50800">
                      <a:solidFill>
                        <a:srgbClr val="FFFFFF"/>
                      </a:solidFill>
                    </a:lnL>
                    <a:lnT w="50800">
                      <a:solidFill>
                        <a:srgbClr val="FFFFFF"/>
                      </a:solidFill>
                    </a:lnT>
                    <a:solidFill>
                      <a:srgbClr val="E7F3F4"/>
                    </a:solidFill>
                  </a:tcPr>
                </a:tc>
              </a:tr>
              <a:tr h="466418">
                <a:tc rowSpan="2">
                  <a:txBody>
                    <a:bodyPr/>
                    <a:lstStyle/>
                    <a:p>
                      <a:pPr algn="l" defTabSz="1300480">
                        <a:defRPr sz="1800"/>
                      </a:pPr>
                      <a:r>
                        <a:rPr>
                          <a:latin typeface="Verdana"/>
                          <a:ea typeface="Verdana"/>
                          <a:cs typeface="Verdana"/>
                          <a:sym typeface="Verdana"/>
                        </a:rPr>
                        <a:t>25</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replace(old, new [, max])</a:t>
                      </a:r>
                    </a:p>
                  </a:txBody>
                  <a:tcPr marL="0" marR="0" marT="0" marB="0" anchor="t" anchorCtr="0" horzOverflow="overflow">
                    <a:solidFill>
                      <a:srgbClr val="F3F9FA"/>
                    </a:solidFill>
                  </a:tcPr>
                </a:tc>
              </a:tr>
              <a:tr h="717567">
                <a:tc vMerge="1">
                  <a:tcPr/>
                </a:tc>
                <a:tc>
                  <a:txBody>
                    <a:bodyPr/>
                    <a:lstStyle/>
                    <a:p>
                      <a:pPr algn="l" defTabSz="1300480">
                        <a:defRPr sz="1800"/>
                      </a:pPr>
                      <a:r>
                        <a:rPr>
                          <a:latin typeface="Verdana"/>
                          <a:ea typeface="Verdana"/>
                          <a:cs typeface="Verdana"/>
                          <a:sym typeface="Verdana"/>
                        </a:rPr>
                        <a:t>Replaces all occurrences of old in string with new, or at most max occurrences if max given</a:t>
                      </a:r>
                    </a:p>
                  </a:txBody>
                  <a:tcPr marL="0" marR="0" marT="0" marB="0" anchor="t" anchorCtr="0" horzOverflow="overflow">
                    <a:solidFill>
                      <a:srgbClr val="E7F3F4"/>
                    </a:solidFill>
                  </a:tcPr>
                </a:tc>
              </a:tr>
              <a:tr h="464425">
                <a:tc rowSpan="2">
                  <a:txBody>
                    <a:bodyPr/>
                    <a:lstStyle/>
                    <a:p>
                      <a:pPr algn="l" defTabSz="1300480">
                        <a:defRPr sz="1800"/>
                      </a:pPr>
                      <a:r>
                        <a:rPr>
                          <a:latin typeface="Verdana"/>
                          <a:ea typeface="Verdana"/>
                          <a:cs typeface="Verdana"/>
                          <a:sym typeface="Verdana"/>
                        </a:rPr>
                        <a:t>26</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rfind(str, beg=0,end=len(string))</a:t>
                      </a:r>
                    </a:p>
                  </a:txBody>
                  <a:tcPr marL="0" marR="0" marT="0" marB="0" anchor="t" anchorCtr="0" horzOverflow="overflow">
                    <a:solidFill>
                      <a:srgbClr val="F3F9FA"/>
                    </a:solidFill>
                  </a:tcPr>
                </a:tc>
              </a:tr>
              <a:tr h="466418">
                <a:tc vMerge="1">
                  <a:tcPr/>
                </a:tc>
                <a:tc>
                  <a:txBody>
                    <a:bodyPr/>
                    <a:lstStyle/>
                    <a:p>
                      <a:pPr algn="l" defTabSz="1300480">
                        <a:defRPr sz="1800"/>
                      </a:pPr>
                      <a:r>
                        <a:rPr>
                          <a:latin typeface="Verdana"/>
                          <a:ea typeface="Verdana"/>
                          <a:cs typeface="Verdana"/>
                          <a:sym typeface="Verdana"/>
                        </a:rPr>
                        <a:t>Same as find(), but search backwards in string</a:t>
                      </a:r>
                    </a:p>
                  </a:txBody>
                  <a:tcPr marL="0" marR="0" marT="0" marB="0" anchor="t" anchorCtr="0" horzOverflow="overflow">
                    <a:solidFill>
                      <a:srgbClr val="E7F3F4"/>
                    </a:solidFill>
                  </a:tcPr>
                </a:tc>
              </a:tr>
              <a:tr h="464425">
                <a:tc rowSpan="2">
                  <a:txBody>
                    <a:bodyPr/>
                    <a:lstStyle/>
                    <a:p>
                      <a:pPr algn="l" defTabSz="1300480">
                        <a:defRPr sz="1800"/>
                      </a:pPr>
                      <a:r>
                        <a:rPr>
                          <a:latin typeface="Verdana"/>
                          <a:ea typeface="Verdana"/>
                          <a:cs typeface="Verdana"/>
                          <a:sym typeface="Verdana"/>
                        </a:rPr>
                        <a:t>27</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rindex( str, beg=0, end=len(string))</a:t>
                      </a:r>
                    </a:p>
                  </a:txBody>
                  <a:tcPr marL="0" marR="0" marT="0" marB="0" anchor="t" anchorCtr="0" horzOverflow="overflow">
                    <a:solidFill>
                      <a:srgbClr val="F3F9FA"/>
                    </a:solidFill>
                  </a:tcPr>
                </a:tc>
              </a:tr>
              <a:tr h="466418">
                <a:tc vMerge="1">
                  <a:tcPr/>
                </a:tc>
                <a:tc>
                  <a:txBody>
                    <a:bodyPr/>
                    <a:lstStyle/>
                    <a:p>
                      <a:pPr algn="l" defTabSz="1300480">
                        <a:defRPr sz="1800"/>
                      </a:pPr>
                      <a:r>
                        <a:rPr>
                          <a:latin typeface="Verdana"/>
                          <a:ea typeface="Verdana"/>
                          <a:cs typeface="Verdana"/>
                          <a:sym typeface="Verdana"/>
                        </a:rPr>
                        <a:t>Same as index(), but search backwards in string</a:t>
                      </a:r>
                    </a:p>
                  </a:txBody>
                  <a:tcPr marL="0" marR="0" marT="0" marB="0" anchor="t" anchorCtr="0" horzOverflow="overflow">
                    <a:solidFill>
                      <a:srgbClr val="E7F3F4"/>
                    </a:solidFill>
                  </a:tcPr>
                </a:tc>
              </a:tr>
              <a:tr h="466418">
                <a:tc rowSpan="2">
                  <a:txBody>
                    <a:bodyPr/>
                    <a:lstStyle/>
                    <a:p>
                      <a:pPr algn="l" defTabSz="1300480">
                        <a:defRPr sz="1800"/>
                      </a:pPr>
                      <a:r>
                        <a:rPr>
                          <a:latin typeface="Verdana"/>
                          <a:ea typeface="Verdana"/>
                          <a:cs typeface="Verdana"/>
                          <a:sym typeface="Verdana"/>
                        </a:rPr>
                        <a:t>28</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rjust(width,[, fillchar])</a:t>
                      </a:r>
                    </a:p>
                  </a:txBody>
                  <a:tcPr marL="0" marR="0" marT="0" marB="0" anchor="t" anchorCtr="0" horzOverflow="overflow">
                    <a:solidFill>
                      <a:srgbClr val="F3F9FA"/>
                    </a:solidFill>
                  </a:tcPr>
                </a:tc>
              </a:tr>
              <a:tr h="717567">
                <a:tc vMerge="1">
                  <a:tcPr/>
                </a:tc>
                <a:tc>
                  <a:txBody>
                    <a:bodyPr/>
                    <a:lstStyle/>
                    <a:p>
                      <a:pPr algn="l" defTabSz="1300480">
                        <a:defRPr sz="1800"/>
                      </a:pPr>
                      <a:r>
                        <a:rPr>
                          <a:latin typeface="Verdana"/>
                          <a:ea typeface="Verdana"/>
                          <a:cs typeface="Verdana"/>
                          <a:sym typeface="Verdana"/>
                        </a:rPr>
                        <a:t>Returns a space-padded string with the original string right-justified to a total of width columns.</a:t>
                      </a:r>
                    </a:p>
                  </a:txBody>
                  <a:tcPr marL="0" marR="0" marT="0" marB="0" anchor="t" anchorCtr="0" horzOverflow="overflow">
                    <a:solidFill>
                      <a:srgbClr val="E7F3F4"/>
                    </a:solidFill>
                  </a:tcPr>
                </a:tc>
              </a:tr>
              <a:tr h="466418">
                <a:tc rowSpan="2">
                  <a:txBody>
                    <a:bodyPr/>
                    <a:lstStyle/>
                    <a:p>
                      <a:pPr algn="l" defTabSz="1300480">
                        <a:defRPr sz="1800"/>
                      </a:pPr>
                      <a:r>
                        <a:rPr>
                          <a:latin typeface="Verdana"/>
                          <a:ea typeface="Verdana"/>
                          <a:cs typeface="Verdana"/>
                          <a:sym typeface="Verdana"/>
                        </a:rPr>
                        <a:t>29</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7" invalidUrl="" action="" tgtFrame="" tooltip="" history="1" highlightClick="0" endSnd="0"/>
                        </a:rPr>
                        <a:t>rstrip()</a:t>
                      </a:r>
                    </a:p>
                  </a:txBody>
                  <a:tcPr marL="0" marR="0" marT="0" marB="0" anchor="t" anchorCtr="0" horzOverflow="overflow">
                    <a:solidFill>
                      <a:srgbClr val="F3F9FA"/>
                    </a:solidFill>
                  </a:tcPr>
                </a:tc>
              </a:tr>
              <a:tr h="466418">
                <a:tc vMerge="1">
                  <a:tcPr/>
                </a:tc>
                <a:tc>
                  <a:txBody>
                    <a:bodyPr/>
                    <a:lstStyle/>
                    <a:p>
                      <a:pPr algn="l" defTabSz="1300480">
                        <a:defRPr sz="1800"/>
                      </a:pPr>
                      <a:r>
                        <a:rPr>
                          <a:latin typeface="Verdana"/>
                          <a:ea typeface="Verdana"/>
                          <a:cs typeface="Verdana"/>
                          <a:sym typeface="Verdana"/>
                        </a:rPr>
                        <a:t>Removes all trailing whitespace of string</a:t>
                      </a:r>
                    </a:p>
                  </a:txBody>
                  <a:tcPr marL="0" marR="0" marT="0" marB="0" anchor="t" anchorCtr="0" horzOverflow="overflow">
                    <a:solidFill>
                      <a:srgbClr val="E7F3F4"/>
                    </a:solidFill>
                  </a:tcPr>
                </a:tc>
              </a:tr>
              <a:tr h="464425">
                <a:tc rowSpan="2">
                  <a:txBody>
                    <a:bodyPr/>
                    <a:lstStyle/>
                    <a:p>
                      <a:pPr algn="l" defTabSz="1300480">
                        <a:defRPr sz="1800"/>
                      </a:pPr>
                      <a:r>
                        <a:rPr>
                          <a:latin typeface="Verdana"/>
                          <a:ea typeface="Verdana"/>
                          <a:cs typeface="Verdana"/>
                          <a:sym typeface="Verdana"/>
                        </a:rPr>
                        <a:t>30</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8" invalidUrl="" action="" tgtFrame="" tooltip="" history="1" highlightClick="0" endSnd="0"/>
                        </a:rPr>
                        <a:t>split(str="", num=string.count(str))</a:t>
                      </a:r>
                    </a:p>
                  </a:txBody>
                  <a:tcPr marL="0" marR="0" marT="0" marB="0" anchor="t" anchorCtr="0" horzOverflow="overflow">
                    <a:solidFill>
                      <a:srgbClr val="F3F9FA"/>
                    </a:solidFill>
                  </a:tcPr>
                </a:tc>
              </a:tr>
              <a:tr h="1068378">
                <a:tc vMerge="1">
                  <a:tcPr/>
                </a:tc>
                <a:tc>
                  <a:txBody>
                    <a:bodyPr/>
                    <a:lstStyle/>
                    <a:p>
                      <a:pPr algn="l" defTabSz="1300480">
                        <a:defRPr sz="1800"/>
                      </a:pPr>
                      <a:r>
                        <a:rPr>
                          <a:latin typeface="Verdana"/>
                          <a:ea typeface="Verdana"/>
                          <a:cs typeface="Verdana"/>
                          <a:sym typeface="Verdana"/>
                        </a:rPr>
                        <a:t>Splits string according to delimiter str (space if not provided) and returns list of substrings; split into at most num substrings if given</a:t>
                      </a:r>
                    </a:p>
                  </a:txBody>
                  <a:tcPr marL="0" marR="0" marT="0" marB="0" anchor="t" anchorCtr="0" horzOverflow="overflow">
                    <a:solidFill>
                      <a:srgbClr val="E7F3F4"/>
                    </a:solidFill>
                  </a:tcPr>
                </a:tc>
              </a:tr>
              <a:tr h="466418">
                <a:tc rowSpan="2">
                  <a:txBody>
                    <a:bodyPr/>
                    <a:lstStyle/>
                    <a:p>
                      <a:pPr algn="l" defTabSz="1300480">
                        <a:defRPr sz="1800"/>
                      </a:pPr>
                      <a:r>
                        <a:rPr>
                          <a:latin typeface="Verdana"/>
                          <a:ea typeface="Verdana"/>
                          <a:cs typeface="Verdana"/>
                          <a:sym typeface="Verdana"/>
                        </a:rPr>
                        <a:t>31</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9" invalidUrl="" action="" tgtFrame="" tooltip="" history="1" highlightClick="0" endSnd="0"/>
                        </a:rPr>
                        <a:t>splitlines( num=string.count('\n'))</a:t>
                      </a:r>
                    </a:p>
                  </a:txBody>
                  <a:tcPr marL="0" marR="0" marT="0" marB="0" anchor="t" anchorCtr="0" horzOverflow="overflow">
                    <a:solidFill>
                      <a:srgbClr val="F3F9FA"/>
                    </a:solidFill>
                  </a:tcPr>
                </a:tc>
              </a:tr>
              <a:tr h="717567">
                <a:tc vMerge="1">
                  <a:tcPr/>
                </a:tc>
                <a:tc>
                  <a:txBody>
                    <a:bodyPr/>
                    <a:lstStyle/>
                    <a:p>
                      <a:pPr algn="l" defTabSz="1300480">
                        <a:defRPr sz="1800"/>
                      </a:pPr>
                      <a:r>
                        <a:rPr>
                          <a:latin typeface="Verdana"/>
                          <a:ea typeface="Verdana"/>
                          <a:cs typeface="Verdana"/>
                          <a:sym typeface="Verdana"/>
                        </a:rPr>
                        <a:t>Splits string at all (or num) NEWLINEs and returns a list of each line with NEWLINEs removed</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64" name="Table"/>
          <p:cNvGraphicFramePr/>
          <p:nvPr/>
        </p:nvGraphicFramePr>
        <p:xfrm>
          <a:off x="866986" y="433493"/>
          <a:ext cx="11583248" cy="88124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1273"/>
                <a:gridCol w="11041974"/>
              </a:tblGrid>
              <a:tr h="435226">
                <a:tc rowSpan="2">
                  <a:txBody>
                    <a:bodyPr/>
                    <a:lstStyle/>
                    <a:p>
                      <a:pPr algn="l" defTabSz="1300480">
                        <a:defRPr sz="1800"/>
                      </a:pPr>
                      <a:r>
                        <a:rPr>
                          <a:latin typeface="Verdana"/>
                          <a:ea typeface="Verdana"/>
                          <a:cs typeface="Verdana"/>
                          <a:sym typeface="Verdana"/>
                        </a:rPr>
                        <a:t>32</a:t>
                      </a:r>
                    </a:p>
                  </a:txBody>
                  <a:tcPr marL="0" marR="0" marT="0" marB="0" anchor="t" anchorCtr="0" horzOverflow="overflow">
                    <a:lnB w="50800">
                      <a:solidFill>
                        <a:srgbClr val="FFFFFF"/>
                      </a:solidFill>
                    </a:lnB>
                    <a:solidFill>
                      <a:srgbClr val="BBE0E3"/>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startswith(str, beg=0,end=len(string))</a:t>
                      </a:r>
                    </a:p>
                  </a:txBody>
                  <a:tcPr marL="0" marR="0" marT="0" marB="0" anchor="t" anchorCtr="0" horzOverflow="overflow">
                    <a:lnB w="50800">
                      <a:solidFill>
                        <a:srgbClr val="FFFFFF"/>
                      </a:solidFill>
                    </a:lnB>
                    <a:solidFill>
                      <a:srgbClr val="BBE0E3"/>
                    </a:solidFill>
                  </a:tcPr>
                </a:tc>
              </a:tr>
              <a:tr h="1026688">
                <a:tc vMerge="1">
                  <a:tcPr/>
                </a:tc>
                <a:tc>
                  <a:txBody>
                    <a:bodyPr/>
                    <a:lstStyle/>
                    <a:p>
                      <a:pPr algn="l" defTabSz="1300480">
                        <a:defRPr sz="1800"/>
                      </a:pPr>
                      <a:r>
                        <a:rPr>
                          <a:latin typeface="Verdana"/>
                          <a:ea typeface="Verdana"/>
                          <a:cs typeface="Verdana"/>
                          <a:sym typeface="Verdana"/>
                        </a:rPr>
                        <a:t>Determines if string or a substring of string (if starting index beg and ending index end are given) starts with substring str; Returns true if so, and false otherwise</a:t>
                      </a:r>
                    </a:p>
                  </a:txBody>
                  <a:tcPr marL="0" marR="0" marT="0" marB="0" anchor="t" anchorCtr="0" horzOverflow="overflow">
                    <a:lnL w="50800">
                      <a:solidFill>
                        <a:srgbClr val="FFFFFF"/>
                      </a:solidFill>
                    </a:lnL>
                    <a:lnT w="50800">
                      <a:solidFill>
                        <a:srgbClr val="FFFFFF"/>
                      </a:solidFill>
                    </a:lnT>
                    <a:solidFill>
                      <a:srgbClr val="E7F3F4"/>
                    </a:solidFill>
                  </a:tcPr>
                </a:tc>
              </a:tr>
              <a:tr h="435226">
                <a:tc rowSpan="2">
                  <a:txBody>
                    <a:bodyPr/>
                    <a:lstStyle/>
                    <a:p>
                      <a:pPr algn="l" defTabSz="1300480">
                        <a:defRPr sz="1800"/>
                      </a:pPr>
                      <a:r>
                        <a:rPr>
                          <a:latin typeface="Verdana"/>
                          <a:ea typeface="Verdana"/>
                          <a:cs typeface="Verdana"/>
                          <a:sym typeface="Verdana"/>
                        </a:rPr>
                        <a:t>33</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strip([chars])</a:t>
                      </a:r>
                    </a:p>
                  </a:txBody>
                  <a:tcPr marL="0" marR="0" marT="0" marB="0" anchor="t" anchorCtr="0" horzOverflow="overflow">
                    <a:solidFill>
                      <a:srgbClr val="F3F9FA"/>
                    </a:solidFill>
                  </a:tcPr>
                </a:tc>
              </a:tr>
              <a:tr h="435226">
                <a:tc vMerge="1">
                  <a:tcPr/>
                </a:tc>
                <a:tc>
                  <a:txBody>
                    <a:bodyPr/>
                    <a:lstStyle/>
                    <a:p>
                      <a:pPr algn="l" defTabSz="1300480">
                        <a:defRPr sz="1800"/>
                      </a:pPr>
                      <a:r>
                        <a:rPr>
                          <a:latin typeface="Verdana"/>
                          <a:ea typeface="Verdana"/>
                          <a:cs typeface="Verdana"/>
                          <a:sym typeface="Verdana"/>
                        </a:rPr>
                        <a:t>Performs both lstrip() and rstrip() on string</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34</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swapcase()</a:t>
                      </a:r>
                    </a:p>
                  </a:txBody>
                  <a:tcPr marL="0" marR="0" marT="0" marB="0" anchor="t" anchorCtr="0" horzOverflow="overflow">
                    <a:solidFill>
                      <a:srgbClr val="F3F9FA"/>
                    </a:solidFill>
                  </a:tcPr>
                </a:tc>
              </a:tr>
              <a:tr h="435226">
                <a:tc vMerge="1">
                  <a:tcPr/>
                </a:tc>
                <a:tc>
                  <a:txBody>
                    <a:bodyPr/>
                    <a:lstStyle/>
                    <a:p>
                      <a:pPr algn="l" defTabSz="1300480">
                        <a:defRPr sz="1800"/>
                      </a:pPr>
                      <a:r>
                        <a:rPr>
                          <a:latin typeface="Verdana"/>
                          <a:ea typeface="Verdana"/>
                          <a:cs typeface="Verdana"/>
                          <a:sym typeface="Verdana"/>
                        </a:rPr>
                        <a:t>Inverts case for all letters in string</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35</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title()</a:t>
                      </a:r>
                    </a:p>
                  </a:txBody>
                  <a:tcPr marL="0" marR="0" marT="0" marB="0" anchor="t" anchorCtr="0" horzOverflow="overflow">
                    <a:solidFill>
                      <a:srgbClr val="F3F9FA"/>
                    </a:solidFill>
                  </a:tcPr>
                </a:tc>
              </a:tr>
              <a:tr h="669579">
                <a:tc vMerge="1">
                  <a:tcPr/>
                </a:tc>
                <a:tc>
                  <a:txBody>
                    <a:bodyPr/>
                    <a:lstStyle/>
                    <a:p>
                      <a:pPr algn="l" defTabSz="1300480">
                        <a:defRPr sz="1800"/>
                      </a:pPr>
                      <a:r>
                        <a:rPr>
                          <a:latin typeface="Verdana"/>
                          <a:ea typeface="Verdana"/>
                          <a:cs typeface="Verdana"/>
                          <a:sym typeface="Verdana"/>
                        </a:rPr>
                        <a:t>Returns "titlecased" version of string, that is, all words begin with uppercase, and the rest are lowercase</a:t>
                      </a:r>
                    </a:p>
                  </a:txBody>
                  <a:tcPr marL="0" marR="0" marT="0" marB="0" anchor="t" anchorCtr="0" horzOverflow="overflow">
                    <a:solidFill>
                      <a:srgbClr val="E7F3F4"/>
                    </a:solidFill>
                  </a:tcPr>
                </a:tc>
              </a:tr>
              <a:tr h="435226">
                <a:tc rowSpan="2">
                  <a:txBody>
                    <a:bodyPr/>
                    <a:lstStyle/>
                    <a:p>
                      <a:pPr algn="l" defTabSz="1300480">
                        <a:defRPr sz="1800"/>
                      </a:pPr>
                      <a:r>
                        <a:rPr>
                          <a:latin typeface="Verdana"/>
                          <a:ea typeface="Verdana"/>
                          <a:cs typeface="Verdana"/>
                          <a:sym typeface="Verdana"/>
                        </a:rPr>
                        <a:t>36</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translate(table, deletechars="")</a:t>
                      </a:r>
                    </a:p>
                  </a:txBody>
                  <a:tcPr marL="0" marR="0" marT="0" marB="0" anchor="t" anchorCtr="0" horzOverflow="overflow">
                    <a:solidFill>
                      <a:srgbClr val="F3F9FA"/>
                    </a:solidFill>
                  </a:tcPr>
                </a:tc>
              </a:tr>
              <a:tr h="669579">
                <a:tc vMerge="1">
                  <a:tcPr/>
                </a:tc>
                <a:tc>
                  <a:txBody>
                    <a:bodyPr/>
                    <a:lstStyle/>
                    <a:p>
                      <a:pPr algn="l" defTabSz="1300480">
                        <a:defRPr sz="1800"/>
                      </a:pPr>
                      <a:r>
                        <a:rPr>
                          <a:latin typeface="Verdana"/>
                          <a:ea typeface="Verdana"/>
                          <a:cs typeface="Verdana"/>
                          <a:sym typeface="Verdana"/>
                        </a:rPr>
                        <a:t>Translates string according to translation table str(256 chars), removing those in the del string</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37</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7" invalidUrl="" action="" tgtFrame="" tooltip="" history="1" highlightClick="0" endSnd="0"/>
                        </a:rPr>
                        <a:t>upper()</a:t>
                      </a:r>
                    </a:p>
                  </a:txBody>
                  <a:tcPr marL="0" marR="0" marT="0" marB="0" anchor="t" anchorCtr="0" horzOverflow="overflow">
                    <a:solidFill>
                      <a:srgbClr val="F3F9FA"/>
                    </a:solidFill>
                  </a:tcPr>
                </a:tc>
              </a:tr>
              <a:tr h="435226">
                <a:tc vMerge="1">
                  <a:tcPr/>
                </a:tc>
                <a:tc>
                  <a:txBody>
                    <a:bodyPr/>
                    <a:lstStyle/>
                    <a:p>
                      <a:pPr algn="l" defTabSz="1300480">
                        <a:defRPr sz="1800"/>
                      </a:pPr>
                      <a:r>
                        <a:rPr>
                          <a:latin typeface="Verdana"/>
                          <a:ea typeface="Verdana"/>
                          <a:cs typeface="Verdana"/>
                          <a:sym typeface="Verdana"/>
                        </a:rPr>
                        <a:t>Converts lowercase letters in string to uppercase</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38</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8" invalidUrl="" action="" tgtFrame="" tooltip="" history="1" highlightClick="0" endSnd="0"/>
                        </a:rPr>
                        <a:t>zfill (width)</a:t>
                      </a:r>
                    </a:p>
                  </a:txBody>
                  <a:tcPr marL="0" marR="0" marT="0" marB="0" anchor="t" anchorCtr="0" horzOverflow="overflow">
                    <a:solidFill>
                      <a:srgbClr val="F3F9FA"/>
                    </a:solidFill>
                  </a:tcPr>
                </a:tc>
              </a:tr>
              <a:tr h="996929">
                <a:tc vMerge="1">
                  <a:tcPr/>
                </a:tc>
                <a:tc>
                  <a:txBody>
                    <a:bodyPr/>
                    <a:lstStyle/>
                    <a:p>
                      <a:pPr algn="l" defTabSz="1300480">
                        <a:defRPr sz="1800"/>
                      </a:pPr>
                      <a:r>
                        <a:rPr>
                          <a:latin typeface="Verdana"/>
                          <a:ea typeface="Verdana"/>
                          <a:cs typeface="Verdana"/>
                          <a:sym typeface="Verdana"/>
                        </a:rPr>
                        <a:t>Returns original string leftpadded with zeros to a total of width characters; intended for numbers, zfill() retains any sign given (less one zero)</a:t>
                      </a:r>
                    </a:p>
                  </a:txBody>
                  <a:tcPr marL="0" marR="0" marT="0" marB="0" anchor="t" anchorCtr="0" horzOverflow="overflow">
                    <a:solidFill>
                      <a:srgbClr val="E7F3F4"/>
                    </a:solidFill>
                  </a:tcPr>
                </a:tc>
              </a:tr>
              <a:tr h="435226">
                <a:tc rowSpan="2">
                  <a:txBody>
                    <a:bodyPr/>
                    <a:lstStyle/>
                    <a:p>
                      <a:pPr algn="l" defTabSz="1300480">
                        <a:defRPr sz="1800"/>
                      </a:pPr>
                      <a:r>
                        <a:rPr>
                          <a:latin typeface="Verdana"/>
                          <a:ea typeface="Verdana"/>
                          <a:cs typeface="Verdana"/>
                          <a:sym typeface="Verdana"/>
                        </a:rPr>
                        <a:t>39</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9" invalidUrl="" action="" tgtFrame="" tooltip="" history="1" highlightClick="0" endSnd="0"/>
                        </a:rPr>
                        <a:t>isdecimal()</a:t>
                      </a:r>
                    </a:p>
                  </a:txBody>
                  <a:tcPr marL="0" marR="0" marT="0" marB="0" anchor="t" anchorCtr="0" horzOverflow="overflow">
                    <a:solidFill>
                      <a:srgbClr val="F3F9FA"/>
                    </a:solidFill>
                  </a:tcPr>
                </a:tc>
              </a:tr>
              <a:tr h="669579">
                <a:tc vMerge="1">
                  <a:tcPr/>
                </a:tc>
                <a:tc>
                  <a:txBody>
                    <a:bodyPr/>
                    <a:lstStyle/>
                    <a:p>
                      <a:pPr algn="l" defTabSz="1300480">
                        <a:defRPr sz="1800"/>
                      </a:pPr>
                      <a:r>
                        <a:rPr>
                          <a:latin typeface="Verdana"/>
                          <a:ea typeface="Verdana"/>
                          <a:cs typeface="Verdana"/>
                          <a:sym typeface="Verdana"/>
                        </a:rPr>
                        <a:t>Returns true if a unicode string contains only decimal characters and false otherwise</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Python List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Python Lists:</a:t>
            </a:r>
          </a:p>
        </p:txBody>
      </p:sp>
      <p:sp>
        <p:nvSpPr>
          <p:cNvPr id="267" name="Lists are the most versatile of Python's compound data types. A list contains items separated by commas and enclosed within square brackets ([]).…"/>
          <p:cNvSpPr txBox="1"/>
          <p:nvPr>
            <p:ph type="body" idx="4294967295"/>
          </p:nvPr>
        </p:nvSpPr>
        <p:spPr>
          <a:xfrm>
            <a:off x="866986" y="2059092"/>
            <a:ext cx="11595949" cy="6719149"/>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Lists are the most versatile of Python's compound data types. A list contains items separated by commas and enclosed within square brackets ([]).</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To some extent, lists are similar to arrays in C. One difference between them is that all the items belonging to a list can be of different data type.</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values stored in a list can be accessed using the slice operator ( [ ] and [ : ] ) with indexes starting at 0 in the beginning of the list and working their way to end-1.</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The plus ( + ) sign is the list concatenation operator, and the asterisk ( * ) is the repetition operator.</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Title"/>
          <p:cNvSpPr txBox="1"/>
          <p:nvPr>
            <p:ph type="title" idx="4294967295"/>
          </p:nvPr>
        </p:nvSpPr>
        <p:spPr>
          <a:xfrm>
            <a:off x="866986" y="541866"/>
            <a:ext cx="11595949" cy="975362"/>
          </a:xfrm>
          <a:prstGeom prst="rect">
            <a:avLst/>
          </a:prstGeom>
        </p:spPr>
        <p:txBody>
          <a:bodyPr lIns="65022" tIns="65022" rIns="65022" bIns="65022" anchor="t"/>
          <a:lstStyle/>
          <a:p>
            <a:pPr algn="l" defTabSz="1300480">
              <a:defRPr sz="5000">
                <a:solidFill>
                  <a:srgbClr val="666699"/>
                </a:solidFill>
                <a:latin typeface="Lucida Sans Unicode"/>
                <a:ea typeface="Lucida Sans Unicode"/>
                <a:cs typeface="Lucida Sans Unicode"/>
                <a:sym typeface="Lucida Sans Unicode"/>
              </a:defRPr>
            </a:pPr>
          </a:p>
        </p:txBody>
      </p:sp>
      <p:sp>
        <p:nvSpPr>
          <p:cNvPr id="270" name="list = [ 'abcd', 786 , 2.23, 'john', 70.2 ]…"/>
          <p:cNvSpPr txBox="1"/>
          <p:nvPr>
            <p:ph type="body" idx="4294967295"/>
          </p:nvPr>
        </p:nvSpPr>
        <p:spPr>
          <a:xfrm>
            <a:off x="866986" y="1950720"/>
            <a:ext cx="11595949" cy="7261016"/>
          </a:xfrm>
          <a:prstGeom prst="rect">
            <a:avLst/>
          </a:prstGeom>
        </p:spPr>
        <p:txBody>
          <a:bodyPr lIns="65022" tIns="65022" rIns="65022" bIns="65022" anchor="t"/>
          <a:lstStyle/>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list = [ 'abcd', 786 , 2.23, 'john', 70.2 ]</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tinylist = [123, 'john']</a:t>
            </a:r>
          </a:p>
          <a:p>
            <a:pPr marL="438912" indent="-438912" defTabSz="1170430">
              <a:spcBef>
                <a:spcPts val="800"/>
              </a:spcBef>
              <a:buSzTx/>
              <a:buNone/>
              <a:defRPr sz="1900">
                <a:solidFill>
                  <a:srgbClr val="333399"/>
                </a:solidFill>
                <a:latin typeface="Lucida Sans Unicode"/>
                <a:ea typeface="Lucida Sans Unicode"/>
                <a:cs typeface="Lucida Sans Unicode"/>
                <a:sym typeface="Lucida Sans Unicode"/>
              </a:defRPr>
            </a:pP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list          # Prints complete list</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list[0]       # Prints first element of the list</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list[1:3]     # Prints elements starting from 2nd till 3rd </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list[2:]      # Prints elements starting from 3rd element</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tinylist * 2  # Prints list two times</a:t>
            </a:r>
          </a:p>
          <a:p>
            <a:pPr marL="438912" indent="-438912" defTabSz="1170430">
              <a:spcBef>
                <a:spcPts val="400"/>
              </a:spcBef>
              <a:buSzTx/>
              <a:buNone/>
              <a:defRPr sz="1900">
                <a:solidFill>
                  <a:srgbClr val="333399"/>
                </a:solidFill>
                <a:latin typeface="Lucida Sans Unicode"/>
                <a:ea typeface="Lucida Sans Unicode"/>
                <a:cs typeface="Lucida Sans Unicode"/>
                <a:sym typeface="Lucida Sans Unicode"/>
              </a:defRPr>
            </a:pPr>
            <a:r>
              <a:t>print list + tinylist # Prints concatenated lists</a:t>
            </a:r>
          </a:p>
          <a:p>
            <a:pPr marL="438912" indent="-438912" defTabSz="1170430">
              <a:spcBef>
                <a:spcPts val="800"/>
              </a:spcBef>
              <a:buSzTx/>
              <a:buNone/>
              <a:defRPr sz="1900">
                <a:solidFill>
                  <a:srgbClr val="333399"/>
                </a:solidFill>
                <a:latin typeface="Lucida Sans Unicode"/>
                <a:ea typeface="Lucida Sans Unicode"/>
                <a:cs typeface="Lucida Sans Unicode"/>
                <a:sym typeface="Lucida Sans Unicode"/>
              </a:defRPr>
            </a:pPr>
          </a:p>
          <a:p>
            <a:pPr marL="438912" indent="-438912" defTabSz="1170430">
              <a:spcBef>
                <a:spcPts val="400"/>
              </a:spcBef>
              <a:buSzTx/>
              <a:buNone/>
              <a:defRPr sz="1900">
                <a:solidFill>
                  <a:srgbClr val="00B0F0"/>
                </a:solidFill>
                <a:latin typeface="Lucida Sans Unicode"/>
                <a:ea typeface="Lucida Sans Unicode"/>
                <a:cs typeface="Lucida Sans Unicode"/>
                <a:sym typeface="Lucida Sans Unicode"/>
              </a:defRPr>
            </a:pPr>
            <a:r>
              <a:t>Output:</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['abcd', 786, 2.23, 'john', 70.2]</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abcd</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[786, 2.23]</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[2.23, 'john', 70.2]</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[123, 'john', 123, 'john']</a:t>
            </a:r>
          </a:p>
          <a:p>
            <a:pPr marL="438912" indent="-438912" defTabSz="1170430">
              <a:spcBef>
                <a:spcPts val="400"/>
              </a:spcBef>
              <a:buSzTx/>
              <a:buNone/>
              <a:defRPr sz="1900">
                <a:solidFill>
                  <a:srgbClr val="FF0000"/>
                </a:solidFill>
                <a:latin typeface="Lucida Sans Unicode"/>
                <a:ea typeface="Lucida Sans Unicode"/>
                <a:cs typeface="Lucida Sans Unicode"/>
                <a:sym typeface="Lucida Sans Unicode"/>
              </a:defRPr>
            </a:pPr>
            <a:r>
              <a:t>['abcd', 786, 2.23, 'john', 70.2, 123, 'john']</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Built-in List function and Method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Built-in List function and Methods:</a:t>
            </a:r>
          </a:p>
        </p:txBody>
      </p:sp>
      <p:graphicFrame>
        <p:nvGraphicFramePr>
          <p:cNvPr id="273" name="Table"/>
          <p:cNvGraphicFramePr/>
          <p:nvPr/>
        </p:nvGraphicFramePr>
        <p:xfrm>
          <a:off x="1184486" y="2262292"/>
          <a:ext cx="11583248" cy="88124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41273"/>
                <a:gridCol w="11041974"/>
              </a:tblGrid>
              <a:tr h="435226">
                <a:tc>
                  <a:txBody>
                    <a:bodyPr/>
                    <a:lstStyle/>
                    <a:p>
                      <a:pPr algn="l" defTabSz="1300480">
                        <a:defRPr sz="1800">
                          <a:latin typeface="Verdana"/>
                          <a:ea typeface="Verdana"/>
                          <a:cs typeface="Verdana"/>
                          <a:sym typeface="Verdana"/>
                        </a:defRPr>
                      </a:pPr>
                    </a:p>
                  </a:txBody>
                  <a:tcPr marL="0" marR="0" marT="0" marB="0" anchor="t" anchorCtr="0" horzOverflow="overflow">
                    <a:lnB w="12700">
                      <a:miter lim="400000"/>
                    </a:lnB>
                    <a:solidFill>
                      <a:srgbClr val="BBE0E3"/>
                    </a:solidFill>
                  </a:tcPr>
                </a:tc>
                <a:tc>
                  <a:txBody>
                    <a:bodyPr/>
                    <a:lstStyle/>
                    <a:p>
                      <a:pPr defTabSz="1300480">
                        <a:defRPr sz="1800"/>
                      </a:pPr>
                      <a:r>
                        <a:rPr b="1" sz="2400" u="sng">
                          <a:solidFill>
                            <a:srgbClr val="009999"/>
                          </a:solidFill>
                          <a:uFill>
                            <a:solidFill>
                              <a:srgbClr val="009999"/>
                            </a:solidFill>
                          </a:uFill>
                          <a:latin typeface="Calibri"/>
                          <a:ea typeface="Calibri"/>
                          <a:cs typeface="Calibri"/>
                          <a:sym typeface="Calibri"/>
                        </a:rPr>
                        <a:t>List Functions</a:t>
                      </a:r>
                    </a:p>
                  </a:txBody>
                  <a:tcPr marL="0" marR="0" marT="0" marB="0" anchor="t" anchorCtr="0" horzOverflow="overflow">
                    <a:lnB w="50800">
                      <a:solidFill>
                        <a:srgbClr val="FFFFFF"/>
                      </a:solidFill>
                    </a:lnB>
                    <a:solidFill>
                      <a:srgbClr val="BBE0E3"/>
                    </a:solidFill>
                  </a:tcPr>
                </a:tc>
              </a:tr>
              <a:tr h="435226">
                <a:tc rowSpan="2">
                  <a:txBody>
                    <a:bodyPr/>
                    <a:lstStyle/>
                    <a:p>
                      <a:pPr algn="l" defTabSz="1300480">
                        <a:defRPr sz="1800"/>
                      </a:pPr>
                      <a:r>
                        <a:rPr>
                          <a:latin typeface="Verdana"/>
                          <a:ea typeface="Verdana"/>
                          <a:cs typeface="Verdana"/>
                          <a:sym typeface="Verdana"/>
                        </a:rPr>
                        <a:t>1</a:t>
                      </a:r>
                    </a:p>
                  </a:txBody>
                  <a:tcPr marL="0" marR="0" marT="0" marB="0" anchor="t" anchorCtr="0" horzOverflow="overflow">
                    <a:lnT w="12700">
                      <a:miter lim="400000"/>
                    </a:lnT>
                    <a:lnB w="50800">
                      <a:solidFill>
                        <a:srgbClr val="FFFFFF"/>
                      </a:solidFill>
                    </a:lnB>
                    <a:solidFill>
                      <a:srgbClr val="BBE0E3"/>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cmp(list1, list2)</a:t>
                      </a:r>
                    </a:p>
                  </a:txBody>
                  <a:tcPr marL="0" marR="0" marT="0" marB="0" anchor="t" anchorCtr="0" horzOverflow="overflow">
                    <a:lnT w="50800">
                      <a:solidFill>
                        <a:srgbClr val="FFFFFF"/>
                      </a:solidFill>
                    </a:lnT>
                    <a:lnB w="50800">
                      <a:solidFill>
                        <a:srgbClr val="FFFFFF"/>
                      </a:solidFill>
                    </a:lnB>
                    <a:solidFill>
                      <a:srgbClr val="BBE0E3"/>
                    </a:solidFill>
                  </a:tcPr>
                </a:tc>
              </a:tr>
              <a:tr h="1026688">
                <a:tc vMerge="1">
                  <a:tcPr/>
                </a:tc>
                <a:tc>
                  <a:txBody>
                    <a:bodyPr/>
                    <a:lstStyle/>
                    <a:p>
                      <a:pPr algn="l" defTabSz="1300480">
                        <a:defRPr sz="1800"/>
                      </a:pPr>
                      <a:r>
                        <a:rPr>
                          <a:latin typeface="Verdana"/>
                          <a:ea typeface="Verdana"/>
                          <a:cs typeface="Verdana"/>
                          <a:sym typeface="Verdana"/>
                        </a:rPr>
                        <a:t>Compares elements of both lists.</a:t>
                      </a:r>
                    </a:p>
                  </a:txBody>
                  <a:tcPr marL="0" marR="0" marT="0" marB="0" anchor="t" anchorCtr="0" horzOverflow="overflow">
                    <a:lnL w="50800">
                      <a:solidFill>
                        <a:srgbClr val="FFFFFF"/>
                      </a:solidFill>
                    </a:lnL>
                    <a:lnT w="50800">
                      <a:solidFill>
                        <a:srgbClr val="FFFFFF"/>
                      </a:solidFill>
                    </a:lnT>
                    <a:solidFill>
                      <a:srgbClr val="E7F3F4"/>
                    </a:solidFill>
                  </a:tcPr>
                </a:tc>
              </a:tr>
              <a:tr h="435226">
                <a:tc rowSpan="2">
                  <a:txBody>
                    <a:bodyPr/>
                    <a:lstStyle/>
                    <a:p>
                      <a:pPr algn="l" defTabSz="1300480">
                        <a:defRPr sz="1800"/>
                      </a:pPr>
                      <a:r>
                        <a:rPr>
                          <a:latin typeface="Verdana"/>
                          <a:ea typeface="Verdana"/>
                          <a:cs typeface="Verdana"/>
                          <a:sym typeface="Verdana"/>
                        </a:rPr>
                        <a:t>2</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len(list)</a:t>
                      </a:r>
                    </a:p>
                  </a:txBody>
                  <a:tcPr marL="0" marR="0" marT="0" marB="0" anchor="t" anchorCtr="0" horzOverflow="overflow">
                    <a:solidFill>
                      <a:srgbClr val="F3F9FA"/>
                    </a:solidFill>
                  </a:tcPr>
                </a:tc>
              </a:tr>
              <a:tr h="435226">
                <a:tc vMerge="1">
                  <a:tcPr/>
                </a:tc>
                <a:tc>
                  <a:txBody>
                    <a:bodyPr/>
                    <a:lstStyle/>
                    <a:p>
                      <a:pPr algn="l" defTabSz="1300480">
                        <a:defRPr sz="1800"/>
                      </a:pPr>
                      <a:r>
                        <a:rPr>
                          <a:latin typeface="Verdana"/>
                          <a:ea typeface="Verdana"/>
                          <a:cs typeface="Verdana"/>
                          <a:sym typeface="Verdana"/>
                        </a:rPr>
                        <a:t>Gives the total length of the list.</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3</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max(list)</a:t>
                      </a:r>
                    </a:p>
                  </a:txBody>
                  <a:tcPr marL="0" marR="0" marT="0" marB="0" anchor="t" anchorCtr="0" horzOverflow="overflow">
                    <a:solidFill>
                      <a:srgbClr val="F3F9FA"/>
                    </a:solidFill>
                  </a:tcPr>
                </a:tc>
              </a:tr>
              <a:tr h="435226">
                <a:tc vMerge="1">
                  <a:tcPr/>
                </a:tc>
                <a:tc>
                  <a:txBody>
                    <a:bodyPr/>
                    <a:lstStyle/>
                    <a:p>
                      <a:pPr algn="l" defTabSz="1300480">
                        <a:defRPr sz="1800"/>
                      </a:pPr>
                      <a:r>
                        <a:rPr>
                          <a:latin typeface="Verdana"/>
                          <a:ea typeface="Verdana"/>
                          <a:cs typeface="Verdana"/>
                          <a:sym typeface="Verdana"/>
                        </a:rPr>
                        <a:t>Returns item from the list with max value.</a:t>
                      </a:r>
                    </a:p>
                  </a:txBody>
                  <a:tcPr marL="0" marR="0" marT="0" marB="0" anchor="t" anchorCtr="0" horzOverflow="overflow">
                    <a:solidFill>
                      <a:srgbClr val="E7F3F4"/>
                    </a:solidFill>
                  </a:tcPr>
                </a:tc>
              </a:tr>
              <a:tr h="433366">
                <a:tc rowSpan="2">
                  <a:txBody>
                    <a:bodyPr/>
                    <a:lstStyle/>
                    <a:p>
                      <a:pPr algn="l" defTabSz="1300480">
                        <a:defRPr sz="1800"/>
                      </a:pPr>
                      <a:r>
                        <a:rPr>
                          <a:latin typeface="Verdana"/>
                          <a:ea typeface="Verdana"/>
                          <a:cs typeface="Verdana"/>
                          <a:sym typeface="Verdana"/>
                        </a:rPr>
                        <a:t>4</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min(list)</a:t>
                      </a:r>
                    </a:p>
                  </a:txBody>
                  <a:tcPr marL="0" marR="0" marT="0" marB="0" anchor="t" anchorCtr="0" horzOverflow="overflow">
                    <a:solidFill>
                      <a:srgbClr val="F3F9FA"/>
                    </a:solidFill>
                  </a:tcPr>
                </a:tc>
              </a:tr>
              <a:tr h="669579">
                <a:tc vMerge="1">
                  <a:tcPr/>
                </a:tc>
                <a:tc>
                  <a:txBody>
                    <a:bodyPr/>
                    <a:lstStyle/>
                    <a:p>
                      <a:pPr algn="l" defTabSz="1300480">
                        <a:defRPr sz="1800"/>
                      </a:pPr>
                      <a:r>
                        <a:rPr>
                          <a:latin typeface="Verdana"/>
                          <a:ea typeface="Verdana"/>
                          <a:cs typeface="Verdana"/>
                          <a:sym typeface="Verdana"/>
                        </a:rPr>
                        <a:t>Returns item from the list with min value.</a:t>
                      </a:r>
                    </a:p>
                  </a:txBody>
                  <a:tcPr marL="0" marR="0" marT="0" marB="0" anchor="t" anchorCtr="0" horzOverflow="overflow">
                    <a:solidFill>
                      <a:srgbClr val="E7F3F4"/>
                    </a:solidFill>
                  </a:tcPr>
                </a:tc>
              </a:tr>
              <a:tr h="435226">
                <a:tc rowSpan="2">
                  <a:txBody>
                    <a:bodyPr/>
                    <a:lstStyle/>
                    <a:p>
                      <a:pPr algn="l" defTabSz="1300480">
                        <a:defRPr sz="1800"/>
                      </a:pPr>
                      <a:r>
                        <a:rPr>
                          <a:latin typeface="Verdana"/>
                          <a:ea typeface="Verdana"/>
                          <a:cs typeface="Verdana"/>
                          <a:sym typeface="Verdana"/>
                        </a:rPr>
                        <a:t>5</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list(seq)</a:t>
                      </a:r>
                    </a:p>
                  </a:txBody>
                  <a:tcPr marL="0" marR="0" marT="0" marB="0" anchor="t" anchorCtr="0" horzOverflow="overflow">
                    <a:solidFill>
                      <a:srgbClr val="F3F9FA"/>
                    </a:solidFill>
                  </a:tcPr>
                </a:tc>
              </a:tr>
              <a:tr h="669579">
                <a:tc vMerge="1">
                  <a:tcPr/>
                </a:tc>
                <a:tc>
                  <a:txBody>
                    <a:bodyPr/>
                    <a:lstStyle/>
                    <a:p>
                      <a:pPr algn="l" defTabSz="1300480">
                        <a:defRPr sz="1800"/>
                      </a:pPr>
                      <a:r>
                        <a:rPr>
                          <a:latin typeface="Verdana"/>
                          <a:ea typeface="Verdana"/>
                          <a:cs typeface="Verdana"/>
                          <a:sym typeface="Verdana"/>
                        </a:rPr>
                        <a:t>Translates string according to translation table str(256 chars), removing those in the del string</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75" name="Table"/>
          <p:cNvGraphicFramePr/>
          <p:nvPr/>
        </p:nvGraphicFramePr>
        <p:xfrm>
          <a:off x="1082886" y="2211492"/>
          <a:ext cx="11493835" cy="679950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6501"/>
                <a:gridCol w="10944634"/>
              </a:tblGrid>
              <a:tr h="387350">
                <a:tc>
                  <a:txBody>
                    <a:bodyPr/>
                    <a:lstStyle/>
                    <a:p>
                      <a:pPr algn="l" defTabSz="1300480">
                        <a:defRPr sz="1800">
                          <a:latin typeface="Verdana"/>
                          <a:ea typeface="Verdana"/>
                          <a:cs typeface="Verdana"/>
                          <a:sym typeface="Verdana"/>
                        </a:defRPr>
                      </a:pPr>
                    </a:p>
                  </a:txBody>
                  <a:tcPr marL="0" marR="0" marT="0" marB="0" anchor="t" anchorCtr="0" horzOverflow="overflow">
                    <a:lnB w="12700">
                      <a:miter lim="400000"/>
                    </a:lnB>
                    <a:solidFill>
                      <a:srgbClr val="BBE0E3"/>
                    </a:solidFill>
                  </a:tcPr>
                </a:tc>
                <a:tc>
                  <a:txBody>
                    <a:bodyPr/>
                    <a:lstStyle/>
                    <a:p>
                      <a:pPr defTabSz="1300480">
                        <a:defRPr sz="1800"/>
                      </a:pPr>
                      <a:r>
                        <a:rPr b="1" sz="2400" u="sng">
                          <a:solidFill>
                            <a:srgbClr val="009999"/>
                          </a:solidFill>
                          <a:uFill>
                            <a:solidFill>
                              <a:srgbClr val="009999"/>
                            </a:solidFill>
                          </a:uFill>
                          <a:latin typeface="Calibri"/>
                          <a:ea typeface="Calibri"/>
                          <a:cs typeface="Calibri"/>
                          <a:sym typeface="Calibri"/>
                        </a:rPr>
                        <a:t>List Methods</a:t>
                      </a:r>
                    </a:p>
                  </a:txBody>
                  <a:tcPr marL="0" marR="0" marT="0" marB="0" anchor="t" anchorCtr="0" horzOverflow="overflow">
                    <a:lnB w="50800">
                      <a:solidFill>
                        <a:srgbClr val="FFFFFF"/>
                      </a:solidFill>
                    </a:lnB>
                    <a:solidFill>
                      <a:srgbClr val="BBE0E3"/>
                    </a:solidFill>
                  </a:tcPr>
                </a:tc>
              </a:tr>
              <a:tr h="321233">
                <a:tc rowSpan="2">
                  <a:txBody>
                    <a:bodyPr/>
                    <a:lstStyle/>
                    <a:p>
                      <a:pPr algn="l" defTabSz="1300480">
                        <a:defRPr sz="1800"/>
                      </a:pPr>
                      <a:r>
                        <a:rPr>
                          <a:latin typeface="Verdana"/>
                          <a:ea typeface="Verdana"/>
                          <a:cs typeface="Verdana"/>
                          <a:sym typeface="Verdana"/>
                        </a:rPr>
                        <a:t>1</a:t>
                      </a:r>
                    </a:p>
                  </a:txBody>
                  <a:tcPr marL="0" marR="0" marT="0" marB="0" anchor="t" anchorCtr="0" horzOverflow="overflow">
                    <a:lnT w="12700">
                      <a:miter lim="400000"/>
                    </a:lnT>
                    <a:lnB w="50800">
                      <a:solidFill>
                        <a:srgbClr val="FFFFFF"/>
                      </a:solidFill>
                    </a:lnB>
                    <a:solidFill>
                      <a:srgbClr val="BBE0E3"/>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list.append(obj)</a:t>
                      </a:r>
                    </a:p>
                  </a:txBody>
                  <a:tcPr marL="0" marR="0" marT="0" marB="0" anchor="t" anchorCtr="0" horzOverflow="overflow">
                    <a:lnT w="50800">
                      <a:solidFill>
                        <a:srgbClr val="FFFFFF"/>
                      </a:solidFill>
                    </a:lnT>
                    <a:lnB w="50800">
                      <a:solidFill>
                        <a:srgbClr val="FFFFFF"/>
                      </a:solidFill>
                    </a:lnB>
                    <a:solidFill>
                      <a:srgbClr val="BBE0E3"/>
                    </a:solidFill>
                  </a:tcPr>
                </a:tc>
              </a:tr>
              <a:tr h="423113">
                <a:tc vMerge="1">
                  <a:tcPr/>
                </a:tc>
                <a:tc>
                  <a:txBody>
                    <a:bodyPr/>
                    <a:lstStyle/>
                    <a:p>
                      <a:pPr algn="l" defTabSz="1300480">
                        <a:defRPr sz="1800"/>
                      </a:pPr>
                      <a:r>
                        <a:rPr>
                          <a:latin typeface="Verdana"/>
                          <a:ea typeface="Verdana"/>
                          <a:cs typeface="Verdana"/>
                          <a:sym typeface="Verdana"/>
                        </a:rPr>
                        <a:t>Appends object obj to list</a:t>
                      </a:r>
                    </a:p>
                  </a:txBody>
                  <a:tcPr marL="0" marR="0" marT="0" marB="0" anchor="t" anchorCtr="0" horzOverflow="overflow">
                    <a:lnL w="50800">
                      <a:solidFill>
                        <a:srgbClr val="FFFFFF"/>
                      </a:solidFill>
                    </a:lnL>
                    <a:lnT w="50800">
                      <a:solidFill>
                        <a:srgbClr val="FFFFFF"/>
                      </a:solidFill>
                    </a:lnT>
                    <a:solidFill>
                      <a:srgbClr val="E7F3F4"/>
                    </a:solidFill>
                  </a:tcPr>
                </a:tc>
              </a:tr>
              <a:tr h="298450">
                <a:tc rowSpan="2">
                  <a:txBody>
                    <a:bodyPr/>
                    <a:lstStyle/>
                    <a:p>
                      <a:pPr algn="l" defTabSz="1300480">
                        <a:defRPr sz="1800"/>
                      </a:pPr>
                      <a:r>
                        <a:rPr>
                          <a:latin typeface="Verdana"/>
                          <a:ea typeface="Verdana"/>
                          <a:cs typeface="Verdana"/>
                          <a:sym typeface="Verdana"/>
                        </a:rPr>
                        <a:t>2</a:t>
                      </a:r>
                    </a:p>
                  </a:txBody>
                  <a:tcPr marL="0" marR="0" marT="0" marB="0" anchor="t" anchorCtr="0" horzOverflow="overflow">
                    <a:lnT w="50800">
                      <a:solidFill>
                        <a:srgbClr val="FFFFFF"/>
                      </a:solidFill>
                    </a:lnT>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list.count(obj)</a:t>
                      </a:r>
                    </a:p>
                  </a:txBody>
                  <a:tcPr marL="0" marR="0" marT="0" marB="0" anchor="t" anchorCtr="0" horzOverflow="overflow">
                    <a:solidFill>
                      <a:srgbClr val="F3F9FA"/>
                    </a:solidFill>
                  </a:tcPr>
                </a:tc>
              </a:tr>
              <a:tr h="420818">
                <a:tc vMerge="1">
                  <a:tcPr/>
                </a:tc>
                <a:tc>
                  <a:txBody>
                    <a:bodyPr/>
                    <a:lstStyle/>
                    <a:p>
                      <a:pPr algn="l" defTabSz="1300480">
                        <a:defRPr sz="1800"/>
                      </a:pPr>
                      <a:r>
                        <a:rPr>
                          <a:latin typeface="Verdana"/>
                          <a:ea typeface="Verdana"/>
                          <a:cs typeface="Verdana"/>
                          <a:sym typeface="Verdana"/>
                        </a:rPr>
                        <a:t>Returns count of how many times obj occurs in list</a:t>
                      </a:r>
                    </a:p>
                  </a:txBody>
                  <a:tcPr marL="0" marR="0" marT="0" marB="0" anchor="t" anchorCtr="0" horzOverflow="overflow">
                    <a:solidFill>
                      <a:srgbClr val="E7F3F4"/>
                    </a:solidFill>
                  </a:tcPr>
                </a:tc>
              </a:tr>
              <a:tr h="279400">
                <a:tc rowSpan="2">
                  <a:txBody>
                    <a:bodyPr/>
                    <a:lstStyle/>
                    <a:p>
                      <a:pPr algn="l" defTabSz="1300480">
                        <a:defRPr sz="1800"/>
                      </a:pPr>
                      <a:r>
                        <a:rPr>
                          <a:latin typeface="Verdana"/>
                          <a:ea typeface="Verdana"/>
                          <a:cs typeface="Verdana"/>
                          <a:sym typeface="Verdana"/>
                        </a:rPr>
                        <a:t>3</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list.extend(seq)</a:t>
                      </a:r>
                    </a:p>
                  </a:txBody>
                  <a:tcPr marL="0" marR="0" marT="0" marB="0" anchor="t" anchorCtr="0" horzOverflow="overflow">
                    <a:solidFill>
                      <a:srgbClr val="F3F9FA"/>
                    </a:solidFill>
                  </a:tcPr>
                </a:tc>
              </a:tr>
              <a:tr h="451861">
                <a:tc vMerge="1">
                  <a:tcPr/>
                </a:tc>
                <a:tc>
                  <a:txBody>
                    <a:bodyPr/>
                    <a:lstStyle/>
                    <a:p>
                      <a:pPr algn="l" defTabSz="1300480">
                        <a:defRPr sz="1800"/>
                      </a:pPr>
                      <a:r>
                        <a:rPr>
                          <a:latin typeface="Verdana"/>
                          <a:ea typeface="Verdana"/>
                          <a:cs typeface="Verdana"/>
                          <a:sym typeface="Verdana"/>
                        </a:rPr>
                        <a:t>Appends the contents of seq to list</a:t>
                      </a:r>
                    </a:p>
                  </a:txBody>
                  <a:tcPr marL="0" marR="0" marT="0" marB="0" anchor="t" anchorCtr="0" horzOverflow="overflow">
                    <a:solidFill>
                      <a:srgbClr val="E7F3F4"/>
                    </a:solidFill>
                  </a:tcPr>
                </a:tc>
              </a:tr>
              <a:tr h="279400">
                <a:tc rowSpan="2">
                  <a:txBody>
                    <a:bodyPr/>
                    <a:lstStyle/>
                    <a:p>
                      <a:pPr algn="l" defTabSz="1300480">
                        <a:defRPr sz="1800"/>
                      </a:pPr>
                      <a:r>
                        <a:rPr>
                          <a:latin typeface="Verdana"/>
                          <a:ea typeface="Verdana"/>
                          <a:cs typeface="Verdana"/>
                          <a:sym typeface="Verdana"/>
                        </a:rPr>
                        <a:t>4</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list.index(obj)</a:t>
                      </a:r>
                    </a:p>
                  </a:txBody>
                  <a:tcPr marL="0" marR="0" marT="0" marB="0" anchor="t" anchorCtr="0" horzOverflow="overflow">
                    <a:solidFill>
                      <a:srgbClr val="F3F9FA"/>
                    </a:solidFill>
                  </a:tcPr>
                </a:tc>
              </a:tr>
              <a:tr h="431700">
                <a:tc vMerge="1">
                  <a:tcPr/>
                </a:tc>
                <a:tc>
                  <a:txBody>
                    <a:bodyPr/>
                    <a:lstStyle/>
                    <a:p>
                      <a:pPr algn="l" defTabSz="1300480">
                        <a:defRPr sz="1800"/>
                      </a:pPr>
                      <a:r>
                        <a:rPr>
                          <a:latin typeface="Verdana"/>
                          <a:ea typeface="Verdana"/>
                          <a:cs typeface="Verdana"/>
                          <a:sym typeface="Verdana"/>
                        </a:rPr>
                        <a:t>Returns the lowest index in list that obj appears</a:t>
                      </a:r>
                    </a:p>
                  </a:txBody>
                  <a:tcPr marL="0" marR="0" marT="0" marB="0" anchor="t" anchorCtr="0" horzOverflow="overflow">
                    <a:solidFill>
                      <a:srgbClr val="E7F3F4"/>
                    </a:solidFill>
                  </a:tcPr>
                </a:tc>
              </a:tr>
              <a:tr h="279400">
                <a:tc rowSpan="2">
                  <a:txBody>
                    <a:bodyPr/>
                    <a:lstStyle/>
                    <a:p>
                      <a:pPr algn="l" defTabSz="1300480">
                        <a:defRPr sz="1800"/>
                      </a:pPr>
                      <a:r>
                        <a:rPr>
                          <a:latin typeface="Verdana"/>
                          <a:ea typeface="Verdana"/>
                          <a:cs typeface="Verdana"/>
                          <a:sym typeface="Verdana"/>
                        </a:rPr>
                        <a:t>5</a:t>
                      </a:r>
                    </a:p>
                  </a:txBody>
                  <a:tcPr marL="0" marR="0" marT="0" marB="0" anchor="t" anchorCtr="0" horzOverflow="overflow">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list.insert(index, obj)</a:t>
                      </a:r>
                    </a:p>
                  </a:txBody>
                  <a:tcPr marL="0" marR="0" marT="0" marB="0" anchor="t" anchorCtr="0" horzOverflow="overflow">
                    <a:solidFill>
                      <a:srgbClr val="F3F9FA"/>
                    </a:solidFill>
                  </a:tcPr>
                </a:tc>
              </a:tr>
              <a:tr h="399653">
                <a:tc vMerge="1">
                  <a:tcPr/>
                </a:tc>
                <a:tc>
                  <a:txBody>
                    <a:bodyPr/>
                    <a:lstStyle/>
                    <a:p>
                      <a:pPr algn="l" defTabSz="1300480">
                        <a:defRPr sz="1800"/>
                      </a:pPr>
                      <a:r>
                        <a:rPr>
                          <a:latin typeface="Verdana"/>
                          <a:ea typeface="Verdana"/>
                          <a:cs typeface="Verdana"/>
                          <a:sym typeface="Verdana"/>
                        </a:rPr>
                        <a:t>Inserts object obj into list at offset index</a:t>
                      </a:r>
                    </a:p>
                  </a:txBody>
                  <a:tcPr marL="0" marR="0" marT="0" marB="0" anchor="t" anchorCtr="0" horzOverflow="overflow">
                    <a:solidFill>
                      <a:srgbClr val="E7F3F4"/>
                    </a:solidFill>
                  </a:tcPr>
                </a:tc>
              </a:tr>
              <a:tr h="279400">
                <a:tc rowSpan="2">
                  <a:txBody>
                    <a:bodyPr/>
                    <a:lstStyle/>
                    <a:p>
                      <a:pPr algn="l" defTabSz="1300480">
                        <a:defRPr sz="1800"/>
                      </a:pPr>
                      <a:r>
                        <a:rPr>
                          <a:latin typeface="Verdana"/>
                          <a:ea typeface="Verdana"/>
                          <a:cs typeface="Verdana"/>
                          <a:sym typeface="Verdana"/>
                        </a:rPr>
                        <a:t>6</a:t>
                      </a:r>
                    </a:p>
                  </a:txBody>
                  <a:tcPr marL="0" marR="0" marT="0" marB="0" anchor="t" anchorCtr="0" horzOverflow="overflow">
                    <a:lnB w="12700">
                      <a:miter lim="400000"/>
                    </a:lnB>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7" invalidUrl="" action="" tgtFrame="" tooltip="" history="1" highlightClick="0" endSnd="0"/>
                        </a:rPr>
                        <a:t>list.pop(obj=list[-1])</a:t>
                      </a:r>
                    </a:p>
                  </a:txBody>
                  <a:tcPr marL="0" marR="0" marT="0" marB="0" anchor="t" anchorCtr="0" horzOverflow="overflow">
                    <a:solidFill>
                      <a:srgbClr val="F3F9FA"/>
                    </a:solidFill>
                  </a:tcPr>
                </a:tc>
              </a:tr>
              <a:tr h="427691">
                <a:tc vMerge="1">
                  <a:tcPr/>
                </a:tc>
                <a:tc>
                  <a:txBody>
                    <a:bodyPr/>
                    <a:lstStyle/>
                    <a:p>
                      <a:pPr algn="l" defTabSz="1300480">
                        <a:defRPr sz="1800"/>
                      </a:pPr>
                      <a:r>
                        <a:rPr>
                          <a:latin typeface="Verdana"/>
                          <a:ea typeface="Verdana"/>
                          <a:cs typeface="Verdana"/>
                          <a:sym typeface="Verdana"/>
                        </a:rPr>
                        <a:t>Removes and returns last object or obj from list</a:t>
                      </a:r>
                    </a:p>
                  </a:txBody>
                  <a:tcPr marL="0" marR="0" marT="0" marB="0" anchor="t" anchorCtr="0" horzOverflow="overflow">
                    <a:solidFill>
                      <a:srgbClr val="E7F3F4"/>
                    </a:solidFill>
                  </a:tcPr>
                </a:tc>
              </a:tr>
              <a:tr h="357649">
                <a:tc rowSpan="2">
                  <a:txBody>
                    <a:bodyPr/>
                    <a:lstStyle/>
                    <a:p>
                      <a:pPr algn="l" defTabSz="1300480">
                        <a:defRPr sz="1800"/>
                      </a:pPr>
                      <a:r>
                        <a:rPr>
                          <a:latin typeface="Verdana"/>
                          <a:ea typeface="Verdana"/>
                          <a:cs typeface="Verdana"/>
                          <a:sym typeface="Verdana"/>
                        </a:rPr>
                        <a:t>7</a:t>
                      </a:r>
                    </a:p>
                  </a:txBody>
                  <a:tcPr marL="0" marR="0" marT="0" marB="0" anchor="t" anchorCtr="0" horzOverflow="overflow">
                    <a:lnT w="12700">
                      <a:miter lim="400000"/>
                    </a:lnT>
                    <a:lnB w="12700">
                      <a:miter lim="400000"/>
                    </a:lnB>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8" invalidUrl="" action="" tgtFrame="" tooltip="" history="1" highlightClick="0" endSnd="0"/>
                        </a:rPr>
                        <a:t>list.remove(obj)</a:t>
                      </a:r>
                    </a:p>
                  </a:txBody>
                  <a:tcPr marL="0" marR="0" marT="0" marB="0" anchor="t" anchorCtr="0" horzOverflow="overflow">
                    <a:solidFill>
                      <a:srgbClr val="F3F9FA"/>
                    </a:solidFill>
                  </a:tcPr>
                </a:tc>
              </a:tr>
              <a:tr h="315684">
                <a:tc vMerge="1">
                  <a:tcPr/>
                </a:tc>
                <a:tc>
                  <a:txBody>
                    <a:bodyPr/>
                    <a:lstStyle/>
                    <a:p>
                      <a:pPr algn="l" defTabSz="1300480">
                        <a:defRPr sz="1800"/>
                      </a:pPr>
                      <a:r>
                        <a:rPr>
                          <a:latin typeface="Verdana"/>
                          <a:ea typeface="Verdana"/>
                          <a:cs typeface="Verdana"/>
                          <a:sym typeface="Verdana"/>
                        </a:rPr>
                        <a:t>Removes object obj from list</a:t>
                      </a:r>
                    </a:p>
                  </a:txBody>
                  <a:tcPr marL="0" marR="0" marT="0" marB="0" anchor="t" anchorCtr="0" horzOverflow="overflow">
                    <a:solidFill>
                      <a:srgbClr val="E7F3F4"/>
                    </a:solidFill>
                  </a:tcPr>
                </a:tc>
              </a:tr>
              <a:tr h="344508">
                <a:tc rowSpan="2">
                  <a:txBody>
                    <a:bodyPr/>
                    <a:lstStyle/>
                    <a:p>
                      <a:pPr algn="l" defTabSz="1300480">
                        <a:defRPr sz="1800"/>
                      </a:pPr>
                      <a:r>
                        <a:rPr>
                          <a:latin typeface="Verdana"/>
                          <a:ea typeface="Verdana"/>
                          <a:cs typeface="Verdana"/>
                          <a:sym typeface="Verdana"/>
                        </a:rPr>
                        <a:t>8</a:t>
                      </a:r>
                    </a:p>
                  </a:txBody>
                  <a:tcPr marL="0" marR="0" marT="0" marB="0" anchor="t" anchorCtr="0" horzOverflow="overflow">
                    <a:lnT w="12700">
                      <a:miter lim="400000"/>
                    </a:lnT>
                    <a:lnB w="12700">
                      <a:miter lim="400000"/>
                    </a:lnB>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9" invalidUrl="" action="" tgtFrame="" tooltip="" history="1" highlightClick="0" endSnd="0"/>
                        </a:rPr>
                        <a:t>list.reverse()</a:t>
                      </a:r>
                    </a:p>
                  </a:txBody>
                  <a:tcPr marL="0" marR="0" marT="0" marB="0" anchor="t" anchorCtr="0" horzOverflow="overflow">
                    <a:solidFill>
                      <a:srgbClr val="F3F9FA"/>
                    </a:solidFill>
                  </a:tcPr>
                </a:tc>
              </a:tr>
              <a:tr h="563000">
                <a:tc vMerge="1">
                  <a:tcPr/>
                </a:tc>
                <a:tc>
                  <a:txBody>
                    <a:bodyPr/>
                    <a:lstStyle/>
                    <a:p>
                      <a:pPr algn="l" defTabSz="1300480">
                        <a:defRPr sz="1800"/>
                      </a:pPr>
                      <a:r>
                        <a:rPr>
                          <a:latin typeface="Verdana"/>
                          <a:ea typeface="Verdana"/>
                          <a:cs typeface="Verdana"/>
                          <a:sym typeface="Verdana"/>
                        </a:rPr>
                        <a:t>Reverses objects of list in place</a:t>
                      </a:r>
                    </a:p>
                  </a:txBody>
                  <a:tcPr marL="0" marR="0" marT="0" marB="0" anchor="t" anchorCtr="0" horzOverflow="overflow">
                    <a:solidFill>
                      <a:srgbClr val="E7F3F4"/>
                    </a:solidFill>
                  </a:tcPr>
                </a:tc>
              </a:tr>
              <a:tr h="563000">
                <a:tc rowSpan="2">
                  <a:txBody>
                    <a:bodyPr/>
                    <a:lstStyle/>
                    <a:p>
                      <a:pPr algn="l" defTabSz="1300480">
                        <a:defRPr sz="1800"/>
                      </a:pPr>
                      <a:r>
                        <a:rPr>
                          <a:latin typeface="Verdana"/>
                          <a:ea typeface="Verdana"/>
                          <a:cs typeface="Verdana"/>
                          <a:sym typeface="Verdana"/>
                        </a:rPr>
                        <a:t>9</a:t>
                      </a:r>
                    </a:p>
                  </a:txBody>
                  <a:tcPr marL="0" marR="0" marT="0" marB="0" anchor="t" anchorCtr="0" horzOverflow="overflow">
                    <a:lnT w="12700">
                      <a:miter lim="400000"/>
                    </a:lnT>
                    <a:lnB w="12700">
                      <a:miter lim="400000"/>
                    </a:lnB>
                    <a:solidFill>
                      <a:srgbClr val="F3F9FA"/>
                    </a:solidFill>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0" invalidUrl="" action="" tgtFrame="" tooltip="" history="1" highlightClick="0" endSnd="0"/>
                        </a:rPr>
                        <a:t>list.sort([func])</a:t>
                      </a:r>
                    </a:p>
                  </a:txBody>
                  <a:tcPr marL="0" marR="0" marT="0" marB="0" anchor="t" anchorCtr="0" horzOverflow="overflow">
                    <a:solidFill>
                      <a:srgbClr val="F3F9FA"/>
                    </a:solidFill>
                  </a:tcPr>
                </a:tc>
              </a:tr>
              <a:tr h="563000">
                <a:tc vMerge="1">
                  <a:tcPr/>
                </a:tc>
                <a:tc>
                  <a:txBody>
                    <a:bodyPr/>
                    <a:lstStyle/>
                    <a:p>
                      <a:pPr algn="l" defTabSz="1300480">
                        <a:defRPr sz="1800"/>
                      </a:pPr>
                      <a:r>
                        <a:rPr>
                          <a:latin typeface="Verdana"/>
                          <a:ea typeface="Verdana"/>
                          <a:cs typeface="Verdana"/>
                          <a:sym typeface="Verdana"/>
                        </a:rPr>
                        <a:t>Sorts objects of list, use compare func if given</a:t>
                      </a:r>
                    </a:p>
                  </a:txBody>
                  <a:tcPr marL="0" marR="0" marT="0" marB="0" anchor="t" anchorCtr="0" horzOverflow="overflow">
                    <a:solidFill>
                      <a:srgbClr val="E7F3F4"/>
                    </a:solidFill>
                  </a:tcPr>
                </a:tc>
              </a:tr>
            </a:tbl>
          </a:graphicData>
        </a:graphic>
      </p:graphicFrame>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Python Tuples:"/>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Python Tuples:</a:t>
            </a:r>
          </a:p>
        </p:txBody>
      </p:sp>
      <p:sp>
        <p:nvSpPr>
          <p:cNvPr id="278" name="A tuple is another sequence data type that is similar to the list. A tuple consists of a number of values separated by commas. Unlike lists, however, tuples are enclosed within parentheses.…"/>
          <p:cNvSpPr txBox="1"/>
          <p:nvPr>
            <p:ph type="body" idx="4294967295"/>
          </p:nvPr>
        </p:nvSpPr>
        <p:spPr>
          <a:xfrm>
            <a:off x="866986" y="1950718"/>
            <a:ext cx="11595949" cy="6827523"/>
          </a:xfrm>
          <a:prstGeom prst="rect">
            <a:avLst/>
          </a:prstGeom>
        </p:spPr>
        <p:txBody>
          <a:bodyPr lIns="65022" tIns="65022" rIns="65022" bIns="65022" anchor="t"/>
          <a:lstStyle/>
          <a:p>
            <a:pPr marL="475258" indent="-475258" defTabSz="1287475">
              <a:spcBef>
                <a:spcPts val="500"/>
              </a:spcBef>
              <a:buSzPct val="100000"/>
              <a:defRPr sz="2772">
                <a:solidFill>
                  <a:srgbClr val="333399"/>
                </a:solidFill>
                <a:latin typeface="Lucida Sans Unicode"/>
                <a:ea typeface="Lucida Sans Unicode"/>
                <a:cs typeface="Lucida Sans Unicode"/>
                <a:sym typeface="Lucida Sans Unicode"/>
              </a:defRPr>
            </a:pPr>
            <a:r>
              <a:t>A tuple is another sequence data type that is similar to the list. A tuple consists of a number of values separated by commas. Unlike lists, however, tuples are enclosed within parentheses.</a:t>
            </a:r>
          </a:p>
          <a:p>
            <a:pPr marL="475258" indent="-475258" defTabSz="1287475">
              <a:spcBef>
                <a:spcPts val="500"/>
              </a:spcBef>
              <a:buSzPct val="100000"/>
              <a:defRPr sz="2772">
                <a:solidFill>
                  <a:srgbClr val="333399"/>
                </a:solidFill>
                <a:latin typeface="Lucida Sans Unicode"/>
                <a:ea typeface="Lucida Sans Unicode"/>
                <a:cs typeface="Lucida Sans Unicode"/>
                <a:sym typeface="Lucida Sans Unicode"/>
              </a:defRPr>
            </a:pPr>
            <a:r>
              <a:t>The main differences between lists and tuples are: Lists are enclosed in brackets ( [ ] ), and their elements and size can be changed, while tuples are enclosed in parentheses ( ( ) ) and cannot be updated. Tuples can be thought of as </a:t>
            </a:r>
            <a:r>
              <a:rPr b="1"/>
              <a:t>read-only</a:t>
            </a:r>
            <a:r>
              <a:t> lists.</a:t>
            </a:r>
          </a:p>
          <a:p>
            <a:pPr marL="475258" indent="-475258" defTabSz="1287475">
              <a:spcBef>
                <a:spcPts val="500"/>
              </a:spcBef>
              <a:buSzPct val="100000"/>
              <a:defRPr sz="2772">
                <a:solidFill>
                  <a:srgbClr val="333399"/>
                </a:solidFill>
                <a:latin typeface="Lucida Sans Unicode"/>
                <a:ea typeface="Lucida Sans Unicode"/>
                <a:cs typeface="Lucida Sans Unicode"/>
                <a:sym typeface="Lucida Sans Unicode"/>
              </a:defRPr>
            </a:pPr>
            <a:r>
              <a:t>Accessing Values from Tuples :</a:t>
            </a:r>
          </a:p>
          <a:p>
            <a:pPr marL="0" indent="0" defTabSz="1287475">
              <a:spcBef>
                <a:spcPts val="500"/>
              </a:spcBef>
              <a:buSzTx/>
              <a:buNone/>
              <a:defRPr sz="2772">
                <a:solidFill>
                  <a:srgbClr val="333399"/>
                </a:solidFill>
                <a:latin typeface="Lucida Sans Unicode"/>
                <a:ea typeface="Lucida Sans Unicode"/>
                <a:cs typeface="Lucida Sans Unicode"/>
                <a:sym typeface="Lucida Sans Unicode"/>
              </a:defRPr>
            </a:pPr>
          </a:p>
          <a:p>
            <a:pPr marL="0" indent="0" defTabSz="452627">
              <a:spcBef>
                <a:spcPts val="0"/>
              </a:spcBef>
              <a:buSzTx/>
              <a:buNone/>
              <a:defRPr sz="1485">
                <a:solidFill>
                  <a:srgbClr val="008800"/>
                </a:solidFill>
                <a:effectLst>
                  <a:outerShdw sx="100000" sy="100000" kx="0" ky="0" algn="b" rotWithShape="0" blurRad="12573" dist="17780" dir="2700000">
                    <a:srgbClr val="000000">
                      <a:alpha val="0"/>
                    </a:srgbClr>
                  </a:outerShdw>
                </a:effectLst>
                <a:latin typeface="Courier"/>
                <a:ea typeface="Courier"/>
                <a:cs typeface="Courier"/>
                <a:sym typeface="Courier"/>
              </a:defRPr>
            </a:pPr>
            <a:r>
              <a:rPr>
                <a:solidFill>
                  <a:srgbClr val="000000">
                    <a:alpha val="87059"/>
                  </a:srgbClr>
                </a:solidFill>
              </a:rPr>
              <a:t>tup1 </a:t>
            </a:r>
            <a:r>
              <a:rPr>
                <a:solidFill>
                  <a:srgbClr val="666600"/>
                </a:solidFill>
              </a:rPr>
              <a:t>=</a:t>
            </a:r>
            <a:r>
              <a:rPr>
                <a:solidFill>
                  <a:srgbClr val="000000">
                    <a:alpha val="87059"/>
                  </a:srgbClr>
                </a:solidFill>
              </a:rPr>
              <a:t> </a:t>
            </a:r>
            <a:r>
              <a:rPr>
                <a:solidFill>
                  <a:srgbClr val="666600"/>
                </a:solidFill>
              </a:rPr>
              <a:t>(</a:t>
            </a:r>
            <a:r>
              <a:t>'physics'</a:t>
            </a:r>
            <a:r>
              <a:rPr>
                <a:solidFill>
                  <a:srgbClr val="666600"/>
                </a:solidFill>
              </a:rPr>
              <a:t>,</a:t>
            </a:r>
            <a:r>
              <a:rPr>
                <a:solidFill>
                  <a:srgbClr val="000000">
                    <a:alpha val="87059"/>
                  </a:srgbClr>
                </a:solidFill>
              </a:rPr>
              <a:t> </a:t>
            </a:r>
            <a:r>
              <a:t>'chemistry'</a:t>
            </a:r>
            <a:r>
              <a:rPr>
                <a:solidFill>
                  <a:srgbClr val="666600"/>
                </a:solidFill>
              </a:rPr>
              <a:t>,</a:t>
            </a:r>
            <a:r>
              <a:rPr>
                <a:solidFill>
                  <a:srgbClr val="000000">
                    <a:alpha val="87059"/>
                  </a:srgbClr>
                </a:solidFill>
              </a:rPr>
              <a:t> </a:t>
            </a:r>
            <a:r>
              <a:rPr>
                <a:solidFill>
                  <a:srgbClr val="006666"/>
                </a:solidFill>
              </a:rPr>
              <a:t>1997</a:t>
            </a:r>
            <a:r>
              <a:rPr>
                <a:solidFill>
                  <a:srgbClr val="666600"/>
                </a:solidFill>
              </a:rPr>
              <a:t>,</a:t>
            </a:r>
            <a:r>
              <a:rPr>
                <a:solidFill>
                  <a:srgbClr val="000000">
                    <a:alpha val="87059"/>
                  </a:srgbClr>
                </a:solidFill>
              </a:rPr>
              <a:t> </a:t>
            </a:r>
            <a:r>
              <a:rPr>
                <a:solidFill>
                  <a:srgbClr val="006666"/>
                </a:solidFill>
              </a:rPr>
              <a:t>2000</a:t>
            </a:r>
            <a:r>
              <a:rPr>
                <a:solidFill>
                  <a:srgbClr val="666600"/>
                </a:solidFill>
              </a:rPr>
              <a:t>);</a:t>
            </a:r>
            <a:endParaRPr>
              <a:solidFill>
                <a:srgbClr val="000000">
                  <a:alpha val="87059"/>
                </a:srgbClr>
              </a:solidFill>
            </a:endParaRPr>
          </a:p>
          <a:p>
            <a:pPr marL="0" indent="0" defTabSz="452627">
              <a:spcBef>
                <a:spcPts val="0"/>
              </a:spcBef>
              <a:buSzTx/>
              <a:buNone/>
              <a:defRPr sz="1485">
                <a:solidFill>
                  <a:srgbClr val="000000">
                    <a:alpha val="87059"/>
                  </a:srgbClr>
                </a:solidFill>
                <a:effectLst>
                  <a:outerShdw sx="100000" sy="100000" kx="0" ky="0" algn="b" rotWithShape="0" blurRad="12573" dist="17780" dir="2700000">
                    <a:srgbClr val="000000">
                      <a:alpha val="0"/>
                    </a:srgbClr>
                  </a:outerShdw>
                </a:effectLst>
                <a:latin typeface="Courier"/>
                <a:ea typeface="Courier"/>
                <a:cs typeface="Courier"/>
                <a:sym typeface="Courier"/>
              </a:defRPr>
            </a:pPr>
            <a:r>
              <a:t>tup2 </a:t>
            </a:r>
            <a:r>
              <a:rPr>
                <a:solidFill>
                  <a:srgbClr val="666600"/>
                </a:solidFill>
              </a:rPr>
              <a:t>=</a:t>
            </a:r>
            <a:r>
              <a:t> </a:t>
            </a:r>
            <a:r>
              <a:rPr>
                <a:solidFill>
                  <a:srgbClr val="666600"/>
                </a:solidFill>
              </a:rPr>
              <a:t>(</a:t>
            </a:r>
            <a:r>
              <a:rPr>
                <a:solidFill>
                  <a:srgbClr val="006666"/>
                </a:solidFill>
              </a:rPr>
              <a:t>1</a:t>
            </a:r>
            <a:r>
              <a:rPr>
                <a:solidFill>
                  <a:srgbClr val="666600"/>
                </a:solidFill>
              </a:rPr>
              <a:t>,</a:t>
            </a:r>
            <a:r>
              <a:t> </a:t>
            </a:r>
            <a:r>
              <a:rPr>
                <a:solidFill>
                  <a:srgbClr val="006666"/>
                </a:solidFill>
              </a:rPr>
              <a:t>2</a:t>
            </a:r>
            <a:r>
              <a:rPr>
                <a:solidFill>
                  <a:srgbClr val="666600"/>
                </a:solidFill>
              </a:rPr>
              <a:t>,</a:t>
            </a:r>
            <a:r>
              <a:t> </a:t>
            </a:r>
            <a:r>
              <a:rPr>
                <a:solidFill>
                  <a:srgbClr val="006666"/>
                </a:solidFill>
              </a:rPr>
              <a:t>3</a:t>
            </a:r>
            <a:r>
              <a:rPr>
                <a:solidFill>
                  <a:srgbClr val="666600"/>
                </a:solidFill>
              </a:rPr>
              <a:t>,</a:t>
            </a:r>
            <a:r>
              <a:t> </a:t>
            </a:r>
            <a:r>
              <a:rPr>
                <a:solidFill>
                  <a:srgbClr val="006666"/>
                </a:solidFill>
              </a:rPr>
              <a:t>4</a:t>
            </a:r>
            <a:r>
              <a:rPr>
                <a:solidFill>
                  <a:srgbClr val="666600"/>
                </a:solidFill>
              </a:rPr>
              <a:t>,</a:t>
            </a:r>
            <a:r>
              <a:t> </a:t>
            </a:r>
            <a:r>
              <a:rPr>
                <a:solidFill>
                  <a:srgbClr val="006666"/>
                </a:solidFill>
              </a:rPr>
              <a:t>5</a:t>
            </a:r>
            <a:r>
              <a:rPr>
                <a:solidFill>
                  <a:srgbClr val="666600"/>
                </a:solidFill>
              </a:rPr>
              <a:t>,</a:t>
            </a:r>
            <a:r>
              <a:t> </a:t>
            </a:r>
            <a:r>
              <a:rPr>
                <a:solidFill>
                  <a:srgbClr val="006666"/>
                </a:solidFill>
              </a:rPr>
              <a:t>6</a:t>
            </a:r>
            <a:r>
              <a:rPr>
                <a:solidFill>
                  <a:srgbClr val="666600"/>
                </a:solidFill>
              </a:rPr>
              <a:t>,</a:t>
            </a:r>
            <a:r>
              <a:t> </a:t>
            </a:r>
            <a:r>
              <a:rPr>
                <a:solidFill>
                  <a:srgbClr val="006666"/>
                </a:solidFill>
              </a:rPr>
              <a:t>7</a:t>
            </a:r>
            <a:r>
              <a:t> </a:t>
            </a:r>
            <a:r>
              <a:rPr>
                <a:solidFill>
                  <a:srgbClr val="666600"/>
                </a:solidFill>
              </a:rPr>
              <a:t>);</a:t>
            </a:r>
          </a:p>
          <a:p>
            <a:pPr marL="0" indent="0" defTabSz="452627">
              <a:spcBef>
                <a:spcPts val="0"/>
              </a:spcBef>
              <a:buSzTx/>
              <a:buNone/>
              <a:defRPr sz="1485">
                <a:solidFill>
                  <a:srgbClr val="008800"/>
                </a:solidFill>
                <a:effectLst>
                  <a:outerShdw sx="100000" sy="100000" kx="0" ky="0" algn="b" rotWithShape="0" blurRad="12573" dist="17780"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"tup1[0]: "</a:t>
            </a:r>
            <a:r>
              <a:rPr>
                <a:solidFill>
                  <a:srgbClr val="666600"/>
                </a:solidFill>
              </a:rPr>
              <a:t>,</a:t>
            </a:r>
            <a:r>
              <a:rPr>
                <a:solidFill>
                  <a:srgbClr val="000000">
                    <a:alpha val="87059"/>
                  </a:srgbClr>
                </a:solidFill>
              </a:rPr>
              <a:t> tup1</a:t>
            </a:r>
            <a:r>
              <a:rPr>
                <a:solidFill>
                  <a:srgbClr val="666600"/>
                </a:solidFill>
              </a:rPr>
              <a:t>[</a:t>
            </a:r>
            <a:r>
              <a:rPr>
                <a:solidFill>
                  <a:srgbClr val="006666"/>
                </a:solidFill>
              </a:rPr>
              <a:t>0</a:t>
            </a:r>
            <a:r>
              <a:rPr>
                <a:solidFill>
                  <a:srgbClr val="666600"/>
                </a:solidFill>
              </a:rPr>
              <a:t>];</a:t>
            </a:r>
            <a:endParaRPr>
              <a:solidFill>
                <a:srgbClr val="000000">
                  <a:alpha val="87059"/>
                </a:srgbClr>
              </a:solidFill>
            </a:endParaRPr>
          </a:p>
          <a:p>
            <a:pPr marL="0" indent="0" defTabSz="452627">
              <a:spcBef>
                <a:spcPts val="0"/>
              </a:spcBef>
              <a:buSzTx/>
              <a:buNone/>
              <a:defRPr sz="1485">
                <a:solidFill>
                  <a:srgbClr val="008800"/>
                </a:solidFill>
                <a:effectLst>
                  <a:outerShdw sx="100000" sy="100000" kx="0" ky="0" algn="b" rotWithShape="0" blurRad="12573" dist="17780"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"tup2[1:5]: "</a:t>
            </a:r>
            <a:r>
              <a:rPr>
                <a:solidFill>
                  <a:srgbClr val="666600"/>
                </a:solidFill>
              </a:rPr>
              <a:t>,</a:t>
            </a:r>
            <a:r>
              <a:rPr>
                <a:solidFill>
                  <a:srgbClr val="000000">
                    <a:alpha val="87059"/>
                  </a:srgbClr>
                </a:solidFill>
              </a:rPr>
              <a:t> tup2</a:t>
            </a:r>
            <a:r>
              <a:rPr>
                <a:solidFill>
                  <a:srgbClr val="666600"/>
                </a:solidFill>
              </a:rPr>
              <a:t>[</a:t>
            </a:r>
            <a:r>
              <a:rPr>
                <a:solidFill>
                  <a:srgbClr val="006666"/>
                </a:solidFill>
              </a:rPr>
              <a:t>1</a:t>
            </a:r>
            <a:r>
              <a:rPr>
                <a:solidFill>
                  <a:srgbClr val="666600"/>
                </a:solidFill>
              </a:rPr>
              <a:t>:</a:t>
            </a:r>
            <a:r>
              <a:rPr>
                <a:solidFill>
                  <a:srgbClr val="006666"/>
                </a:solidFill>
              </a:rPr>
              <a:t>5</a:t>
            </a:r>
            <a:r>
              <a:rPr>
                <a:solidFill>
                  <a:srgbClr val="666600"/>
                </a:solidFill>
              </a:rPr>
              <a:t>];</a:t>
            </a:r>
            <a:endParaRPr>
              <a:solidFill>
                <a:srgbClr val="666600"/>
              </a:solidFill>
            </a:endParaRPr>
          </a:p>
          <a:p>
            <a:pPr marL="0" indent="0" defTabSz="452627">
              <a:spcBef>
                <a:spcPts val="0"/>
              </a:spcBef>
              <a:buSzTx/>
              <a:buNone/>
              <a:defRPr sz="1485">
                <a:solidFill>
                  <a:srgbClr val="008800"/>
                </a:solidFill>
                <a:effectLst>
                  <a:outerShdw sx="100000" sy="100000" kx="0" ky="0" algn="b" rotWithShape="0" blurRad="12573" dist="17780" dir="2700000">
                    <a:srgbClr val="000000">
                      <a:alpha val="0"/>
                    </a:srgbClr>
                  </a:outerShdw>
                </a:effectLst>
                <a:latin typeface="Courier"/>
                <a:ea typeface="Courier"/>
                <a:cs typeface="Courier"/>
                <a:sym typeface="Courier"/>
              </a:defRPr>
            </a:pPr>
            <a:endParaRPr>
              <a:solidFill>
                <a:srgbClr val="666600"/>
              </a:solidFill>
            </a:endParaRP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Updating a Tuple…"/>
          <p:cNvSpPr txBox="1"/>
          <p:nvPr>
            <p:ph type="body" idx="4294967295"/>
          </p:nvPr>
        </p:nvSpPr>
        <p:spPr>
          <a:xfrm>
            <a:off x="866986" y="1950718"/>
            <a:ext cx="11595949" cy="6827523"/>
          </a:xfrm>
          <a:prstGeom prst="rect">
            <a:avLst/>
          </a:prstGeom>
        </p:spPr>
        <p:txBody>
          <a:bodyPr lIns="65022" tIns="65022" rIns="65022" bIns="65022" anchor="t"/>
          <a:lstStyle/>
          <a:p>
            <a:pPr marL="321639" indent="-321639" defTabSz="871321">
              <a:spcBef>
                <a:spcPts val="400"/>
              </a:spcBef>
              <a:buSzPct val="100000"/>
              <a:defRPr b="1" sz="1876">
                <a:solidFill>
                  <a:srgbClr val="333399"/>
                </a:solidFill>
                <a:latin typeface="Lucida Sans Unicode"/>
                <a:ea typeface="Lucida Sans Unicode"/>
                <a:cs typeface="Lucida Sans Unicode"/>
                <a:sym typeface="Lucida Sans Unicode"/>
              </a:defRPr>
            </a:pPr>
            <a:r>
              <a:t>Updating a Tuple </a:t>
            </a:r>
          </a:p>
          <a:p>
            <a:pPr marL="0" indent="0" defTabSz="871321">
              <a:spcBef>
                <a:spcPts val="400"/>
              </a:spcBef>
              <a:buSzTx/>
              <a:buNone/>
              <a:defRPr sz="1876">
                <a:solidFill>
                  <a:srgbClr val="333399"/>
                </a:solidFill>
                <a:latin typeface="Lucida Sans Unicode"/>
                <a:ea typeface="Lucida Sans Unicode"/>
                <a:cs typeface="Lucida Sans Unicode"/>
                <a:sym typeface="Lucida Sans Unicode"/>
              </a:defRPr>
            </a:pPr>
            <a:r>
              <a:t>Tuples are immutable which means you cannot update or change the values of tuple elements. You are able to take portions of existing tuples to create new tuples</a:t>
            </a:r>
          </a:p>
          <a:p>
            <a:pPr marL="0" indent="0" defTabSz="871321">
              <a:spcBef>
                <a:spcPts val="400"/>
              </a:spcBef>
              <a:buSzTx/>
              <a:buNone/>
              <a:defRPr sz="1876">
                <a:solidFill>
                  <a:srgbClr val="333399"/>
                </a:solidFill>
                <a:latin typeface="Lucida Sans Unicode"/>
                <a:ea typeface="Lucida Sans Unicode"/>
                <a:cs typeface="Lucida Sans Unicode"/>
                <a:sym typeface="Lucida Sans Unicode"/>
              </a:defRPr>
            </a:pPr>
          </a:p>
          <a:p>
            <a:pPr marL="0" indent="0" defTabSz="306324">
              <a:spcBef>
                <a:spcPts val="0"/>
              </a:spcBef>
              <a:buSzTx/>
              <a:buNone/>
              <a:defRPr sz="1407">
                <a:solidFill>
                  <a:srgbClr val="000000">
                    <a:alpha val="87059"/>
                  </a:srgbClr>
                </a:solidFill>
                <a:effectLst>
                  <a:outerShdw sx="100000" sy="100000" kx="0" ky="0" algn="b" rotWithShape="0" blurRad="8509" dist="12033" dir="2700000">
                    <a:srgbClr val="000000">
                      <a:alpha val="0"/>
                    </a:srgbClr>
                  </a:outerShdw>
                </a:effectLst>
                <a:latin typeface="Courier"/>
                <a:ea typeface="Courier"/>
                <a:cs typeface="Courier"/>
                <a:sym typeface="Courier"/>
              </a:defRPr>
            </a:pPr>
            <a:r>
              <a:t>tup1 </a:t>
            </a:r>
            <a:r>
              <a:rPr>
                <a:solidFill>
                  <a:srgbClr val="666600"/>
                </a:solidFill>
              </a:rPr>
              <a:t>=</a:t>
            </a:r>
            <a:r>
              <a:t> </a:t>
            </a:r>
            <a:r>
              <a:rPr>
                <a:solidFill>
                  <a:srgbClr val="666600"/>
                </a:solidFill>
              </a:rPr>
              <a:t>(</a:t>
            </a:r>
            <a:r>
              <a:rPr>
                <a:solidFill>
                  <a:srgbClr val="006666"/>
                </a:solidFill>
              </a:rPr>
              <a:t>12</a:t>
            </a:r>
            <a:r>
              <a:rPr>
                <a:solidFill>
                  <a:srgbClr val="666600"/>
                </a:solidFill>
              </a:rPr>
              <a:t>,</a:t>
            </a:r>
            <a:r>
              <a:t> </a:t>
            </a:r>
            <a:r>
              <a:rPr>
                <a:solidFill>
                  <a:srgbClr val="006666"/>
                </a:solidFill>
              </a:rPr>
              <a:t>34.56</a:t>
            </a:r>
            <a:r>
              <a:rPr>
                <a:solidFill>
                  <a:srgbClr val="666600"/>
                </a:solidFill>
              </a:rPr>
              <a:t>);</a:t>
            </a:r>
          </a:p>
          <a:p>
            <a:pPr marL="0" indent="0" defTabSz="306324">
              <a:spcBef>
                <a:spcPts val="0"/>
              </a:spcBef>
              <a:buSzTx/>
              <a:buNone/>
              <a:defRPr sz="1407">
                <a:solidFill>
                  <a:srgbClr val="000000">
                    <a:alpha val="87059"/>
                  </a:srgbClr>
                </a:solidFill>
                <a:effectLst>
                  <a:outerShdw sx="100000" sy="100000" kx="0" ky="0" algn="b" rotWithShape="0" blurRad="8509" dist="12033" dir="2700000">
                    <a:srgbClr val="000000">
                      <a:alpha val="0"/>
                    </a:srgbClr>
                  </a:outerShdw>
                </a:effectLst>
                <a:latin typeface="Courier"/>
                <a:ea typeface="Courier"/>
                <a:cs typeface="Courier"/>
                <a:sym typeface="Courier"/>
              </a:defRPr>
            </a:pPr>
            <a:r>
              <a:t>tup2 </a:t>
            </a:r>
            <a:r>
              <a:rPr>
                <a:solidFill>
                  <a:srgbClr val="666600"/>
                </a:solidFill>
              </a:rPr>
              <a:t>=</a:t>
            </a:r>
            <a:r>
              <a:t> </a:t>
            </a:r>
            <a:r>
              <a:rPr>
                <a:solidFill>
                  <a:srgbClr val="666600"/>
                </a:solidFill>
              </a:rPr>
              <a:t>(</a:t>
            </a:r>
            <a:r>
              <a:rPr>
                <a:solidFill>
                  <a:srgbClr val="008800"/>
                </a:solidFill>
              </a:rPr>
              <a:t>'abc'</a:t>
            </a:r>
            <a:r>
              <a:rPr>
                <a:solidFill>
                  <a:srgbClr val="666600"/>
                </a:solidFill>
              </a:rPr>
              <a:t>,</a:t>
            </a:r>
            <a:r>
              <a:t> </a:t>
            </a:r>
            <a:r>
              <a:rPr>
                <a:solidFill>
                  <a:srgbClr val="008800"/>
                </a:solidFill>
              </a:rPr>
              <a:t>'xyz'</a:t>
            </a:r>
            <a:r>
              <a:rPr>
                <a:solidFill>
                  <a:srgbClr val="666600"/>
                </a:solidFill>
              </a:rPr>
              <a:t>);</a:t>
            </a:r>
          </a:p>
          <a:p>
            <a:pPr marL="0" indent="0" defTabSz="306324">
              <a:spcBef>
                <a:spcPts val="0"/>
              </a:spcBef>
              <a:buSzTx/>
              <a:buNone/>
              <a:defRPr sz="1407">
                <a:solidFill>
                  <a:srgbClr val="000000">
                    <a:alpha val="87059"/>
                  </a:srgbClr>
                </a:solidFill>
                <a:effectLst>
                  <a:outerShdw sx="100000" sy="100000" kx="0" ky="0" algn="b" rotWithShape="0" blurRad="8509" dist="12033" dir="2700000">
                    <a:srgbClr val="000000">
                      <a:alpha val="0"/>
                    </a:srgbClr>
                  </a:outerShdw>
                </a:effectLst>
                <a:latin typeface="Courier"/>
                <a:ea typeface="Courier"/>
                <a:cs typeface="Courier"/>
                <a:sym typeface="Courier"/>
              </a:defRPr>
            </a:pPr>
          </a:p>
          <a:p>
            <a:pPr marL="0" indent="0" defTabSz="306324">
              <a:spcBef>
                <a:spcPts val="0"/>
              </a:spcBef>
              <a:buSzTx/>
              <a:buNone/>
              <a:defRPr sz="1407">
                <a:solidFill>
                  <a:srgbClr val="880000"/>
                </a:solidFill>
                <a:effectLst>
                  <a:outerShdw sx="100000" sy="100000" kx="0" ky="0" algn="b" rotWithShape="0" blurRad="8509" dist="12033" dir="2700000">
                    <a:srgbClr val="000000">
                      <a:alpha val="0"/>
                    </a:srgbClr>
                  </a:outerShdw>
                </a:effectLst>
                <a:latin typeface="Courier"/>
                <a:ea typeface="Courier"/>
                <a:cs typeface="Courier"/>
                <a:sym typeface="Courier"/>
              </a:defRPr>
            </a:pPr>
            <a:r>
              <a:t># Following action is not valid for tuples</a:t>
            </a:r>
            <a:endParaRPr>
              <a:solidFill>
                <a:srgbClr val="000000">
                  <a:alpha val="87059"/>
                </a:srgbClr>
              </a:solidFill>
            </a:endParaRPr>
          </a:p>
          <a:p>
            <a:pPr marL="0" indent="0" defTabSz="306324">
              <a:spcBef>
                <a:spcPts val="0"/>
              </a:spcBef>
              <a:buSzTx/>
              <a:buNone/>
              <a:defRPr sz="1407">
                <a:solidFill>
                  <a:srgbClr val="880000"/>
                </a:solidFill>
                <a:effectLst>
                  <a:outerShdw sx="100000" sy="100000" kx="0" ky="0" algn="b" rotWithShape="0" blurRad="8509" dist="12033" dir="2700000">
                    <a:srgbClr val="000000">
                      <a:alpha val="0"/>
                    </a:srgbClr>
                  </a:outerShdw>
                </a:effectLst>
                <a:latin typeface="Courier"/>
                <a:ea typeface="Courier"/>
                <a:cs typeface="Courier"/>
                <a:sym typeface="Courier"/>
              </a:defRPr>
            </a:pPr>
            <a:r>
              <a:t># tup1[0] = 100;</a:t>
            </a:r>
            <a:endParaRPr>
              <a:solidFill>
                <a:srgbClr val="000000">
                  <a:alpha val="87059"/>
                </a:srgbClr>
              </a:solidFill>
            </a:endParaRPr>
          </a:p>
          <a:p>
            <a:pPr marL="0" indent="0" defTabSz="306324">
              <a:spcBef>
                <a:spcPts val="0"/>
              </a:spcBef>
              <a:buSzTx/>
              <a:buNone/>
              <a:defRPr sz="1407">
                <a:solidFill>
                  <a:srgbClr val="000000">
                    <a:alpha val="87059"/>
                  </a:srgbClr>
                </a:solidFill>
                <a:effectLst>
                  <a:outerShdw sx="100000" sy="100000" kx="0" ky="0" algn="b" rotWithShape="0" blurRad="8509" dist="12033" dir="2700000">
                    <a:srgbClr val="000000">
                      <a:alpha val="0"/>
                    </a:srgbClr>
                  </a:outerShdw>
                </a:effectLst>
                <a:latin typeface="Courier"/>
                <a:ea typeface="Courier"/>
                <a:cs typeface="Courier"/>
                <a:sym typeface="Courier"/>
              </a:defRPr>
            </a:pPr>
          </a:p>
          <a:p>
            <a:pPr marL="0" indent="0" defTabSz="306324">
              <a:spcBef>
                <a:spcPts val="0"/>
              </a:spcBef>
              <a:buSzTx/>
              <a:buNone/>
              <a:defRPr sz="1407">
                <a:solidFill>
                  <a:srgbClr val="880000"/>
                </a:solidFill>
                <a:effectLst>
                  <a:outerShdw sx="100000" sy="100000" kx="0" ky="0" algn="b" rotWithShape="0" blurRad="8509" dist="12033" dir="2700000">
                    <a:srgbClr val="000000">
                      <a:alpha val="0"/>
                    </a:srgbClr>
                  </a:outerShdw>
                </a:effectLst>
                <a:latin typeface="Courier"/>
                <a:ea typeface="Courier"/>
                <a:cs typeface="Courier"/>
                <a:sym typeface="Courier"/>
              </a:defRPr>
            </a:pPr>
            <a:r>
              <a:t># So let's create a new tuple as follows</a:t>
            </a:r>
            <a:endParaRPr>
              <a:solidFill>
                <a:srgbClr val="000000">
                  <a:alpha val="87059"/>
                </a:srgbClr>
              </a:solidFill>
            </a:endParaRPr>
          </a:p>
          <a:p>
            <a:pPr marL="0" indent="0" defTabSz="306324">
              <a:spcBef>
                <a:spcPts val="0"/>
              </a:spcBef>
              <a:buSzTx/>
              <a:buNone/>
              <a:defRPr sz="1407">
                <a:solidFill>
                  <a:srgbClr val="000000">
                    <a:alpha val="87059"/>
                  </a:srgbClr>
                </a:solidFill>
                <a:effectLst>
                  <a:outerShdw sx="100000" sy="100000" kx="0" ky="0" algn="b" rotWithShape="0" blurRad="8509" dist="12033" dir="2700000">
                    <a:srgbClr val="000000">
                      <a:alpha val="0"/>
                    </a:srgbClr>
                  </a:outerShdw>
                </a:effectLst>
                <a:latin typeface="Courier"/>
                <a:ea typeface="Courier"/>
                <a:cs typeface="Courier"/>
                <a:sym typeface="Courier"/>
              </a:defRPr>
            </a:pPr>
            <a:r>
              <a:t>tup3 </a:t>
            </a:r>
            <a:r>
              <a:rPr>
                <a:solidFill>
                  <a:srgbClr val="666600"/>
                </a:solidFill>
              </a:rPr>
              <a:t>=</a:t>
            </a:r>
            <a:r>
              <a:t> tup1 </a:t>
            </a:r>
            <a:r>
              <a:rPr>
                <a:solidFill>
                  <a:srgbClr val="666600"/>
                </a:solidFill>
              </a:rPr>
              <a:t>+</a:t>
            </a:r>
            <a:r>
              <a:t> tup2</a:t>
            </a:r>
            <a:r>
              <a:rPr>
                <a:solidFill>
                  <a:srgbClr val="666600"/>
                </a:solidFill>
              </a:rPr>
              <a:t>;</a:t>
            </a:r>
          </a:p>
          <a:p>
            <a:pPr marL="0" indent="0" defTabSz="306324">
              <a:spcBef>
                <a:spcPts val="0"/>
              </a:spcBef>
              <a:buSzTx/>
              <a:buNone/>
              <a:defRPr sz="1407">
                <a:solidFill>
                  <a:srgbClr val="000088"/>
                </a:solidFill>
                <a:effectLst>
                  <a:outerShdw sx="100000" sy="100000" kx="0" ky="0" algn="b" rotWithShape="0" blurRad="8509" dist="12033" dir="2700000">
                    <a:srgbClr val="000000">
                      <a:alpha val="0"/>
                    </a:srgbClr>
                  </a:outerShdw>
                </a:effectLst>
                <a:latin typeface="Courier"/>
                <a:ea typeface="Courier"/>
                <a:cs typeface="Courier"/>
                <a:sym typeface="Courier"/>
              </a:defRPr>
            </a:pPr>
            <a:r>
              <a:t>print</a:t>
            </a:r>
            <a:r>
              <a:rPr>
                <a:solidFill>
                  <a:srgbClr val="000000">
                    <a:alpha val="87059"/>
                  </a:srgbClr>
                </a:solidFill>
              </a:rPr>
              <a:t> tup3</a:t>
            </a:r>
            <a:r>
              <a:rPr>
                <a:solidFill>
                  <a:srgbClr val="666600"/>
                </a:solidFill>
              </a:rPr>
              <a:t>;</a:t>
            </a:r>
            <a:endParaRPr>
              <a:solidFill>
                <a:srgbClr val="666600"/>
              </a:solidFill>
            </a:endParaRPr>
          </a:p>
          <a:p>
            <a:pPr marL="0" indent="0" defTabSz="306324">
              <a:spcBef>
                <a:spcPts val="0"/>
              </a:spcBef>
              <a:buSzTx/>
              <a:buNone/>
              <a:defRPr sz="1005">
                <a:solidFill>
                  <a:srgbClr val="000088"/>
                </a:solidFill>
                <a:effectLst>
                  <a:outerShdw sx="100000" sy="100000" kx="0" ky="0" algn="b" rotWithShape="0" blurRad="8509" dist="12033" dir="2700000">
                    <a:srgbClr val="000000">
                      <a:alpha val="0"/>
                    </a:srgbClr>
                  </a:outerShdw>
                </a:effectLst>
                <a:latin typeface="Courier"/>
                <a:ea typeface="Courier"/>
                <a:cs typeface="Courier"/>
                <a:sym typeface="Courier"/>
              </a:defRPr>
            </a:pPr>
            <a:endParaRPr>
              <a:solidFill>
                <a:srgbClr val="666600"/>
              </a:solidFill>
            </a:endParaRPr>
          </a:p>
          <a:p>
            <a:pPr marL="188093" indent="-188093" defTabSz="871321">
              <a:spcBef>
                <a:spcPts val="400"/>
              </a:spcBef>
              <a:buSzPct val="100000"/>
              <a:defRPr b="1" sz="1876">
                <a:solidFill>
                  <a:srgbClr val="333399"/>
                </a:solidFill>
                <a:latin typeface="Lucida Sans Unicode"/>
                <a:ea typeface="Lucida Sans Unicode"/>
                <a:cs typeface="Lucida Sans Unicode"/>
                <a:sym typeface="Lucida Sans Unicode"/>
              </a:defRPr>
            </a:pPr>
            <a:r>
              <a:t>Delete a Tuple </a:t>
            </a:r>
            <a:endParaRPr>
              <a:solidFill>
                <a:srgbClr val="666600"/>
              </a:solidFill>
            </a:endParaRPr>
          </a:p>
          <a:p>
            <a:pPr marL="0" indent="0" defTabSz="871321">
              <a:spcBef>
                <a:spcPts val="400"/>
              </a:spcBef>
              <a:buSzTx/>
              <a:buNone/>
              <a:defRPr sz="1876">
                <a:solidFill>
                  <a:srgbClr val="333399"/>
                </a:solidFill>
                <a:latin typeface="Lucida Sans Unicode"/>
                <a:ea typeface="Lucida Sans Unicode"/>
                <a:cs typeface="Lucida Sans Unicode"/>
                <a:sym typeface="Lucida Sans Unicode"/>
              </a:defRPr>
            </a:pPr>
            <a:r>
              <a:t>Removing individual tuple elements is not possible. There is, of course, nothing wrong with putting together another tuple with the undesired elements discarded</a:t>
            </a:r>
          </a:p>
          <a:p>
            <a:pPr marL="0" indent="0" defTabSz="871321">
              <a:spcBef>
                <a:spcPts val="400"/>
              </a:spcBef>
              <a:buSzTx/>
              <a:buNone/>
              <a:defRPr sz="1876">
                <a:solidFill>
                  <a:srgbClr val="333399"/>
                </a:solidFill>
                <a:latin typeface="Lucida Sans Unicode"/>
                <a:ea typeface="Lucida Sans Unicode"/>
                <a:cs typeface="Lucida Sans Unicode"/>
                <a:sym typeface="Lucida Sans Unicode"/>
              </a:defRPr>
            </a:pPr>
            <a:r>
              <a:t>To explicitly remove an entire tuple, just use the del statement</a:t>
            </a:r>
          </a:p>
          <a:p>
            <a:pPr marL="0" indent="0" defTabSz="871321">
              <a:spcBef>
                <a:spcPts val="400"/>
              </a:spcBef>
              <a:buSzTx/>
              <a:buNone/>
              <a:defRPr sz="1407">
                <a:solidFill>
                  <a:srgbClr val="333399"/>
                </a:solidFill>
                <a:latin typeface="Lucida Sans Unicode"/>
                <a:ea typeface="Lucida Sans Unicode"/>
                <a:cs typeface="Lucida Sans Unicode"/>
                <a:sym typeface="Lucida Sans Unicode"/>
              </a:defRPr>
            </a:pPr>
          </a:p>
          <a:p>
            <a:pPr marL="0" indent="0" defTabSz="306324">
              <a:spcBef>
                <a:spcPts val="0"/>
              </a:spcBef>
              <a:buSzTx/>
              <a:buNone/>
              <a:defRPr sz="1407">
                <a:solidFill>
                  <a:srgbClr val="008800"/>
                </a:solidFill>
                <a:effectLst>
                  <a:outerShdw sx="100000" sy="100000" kx="0" ky="0" algn="b" rotWithShape="0" blurRad="8509" dist="12033" dir="2700000">
                    <a:srgbClr val="000000">
                      <a:alpha val="0"/>
                    </a:srgbClr>
                  </a:outerShdw>
                </a:effectLst>
                <a:latin typeface="Courier"/>
                <a:ea typeface="Courier"/>
                <a:cs typeface="Courier"/>
                <a:sym typeface="Courier"/>
              </a:defRPr>
            </a:pPr>
            <a:r>
              <a:rPr>
                <a:solidFill>
                  <a:srgbClr val="000000">
                    <a:alpha val="87059"/>
                  </a:srgbClr>
                </a:solidFill>
              </a:rPr>
              <a:t>tup </a:t>
            </a:r>
            <a:r>
              <a:rPr>
                <a:solidFill>
                  <a:srgbClr val="666600"/>
                </a:solidFill>
              </a:rPr>
              <a:t>=</a:t>
            </a:r>
            <a:r>
              <a:rPr>
                <a:solidFill>
                  <a:srgbClr val="000000">
                    <a:alpha val="87059"/>
                  </a:srgbClr>
                </a:solidFill>
              </a:rPr>
              <a:t> </a:t>
            </a:r>
            <a:r>
              <a:rPr>
                <a:solidFill>
                  <a:srgbClr val="666600"/>
                </a:solidFill>
              </a:rPr>
              <a:t>(</a:t>
            </a:r>
            <a:r>
              <a:t>'physics'</a:t>
            </a:r>
            <a:r>
              <a:rPr>
                <a:solidFill>
                  <a:srgbClr val="666600"/>
                </a:solidFill>
              </a:rPr>
              <a:t>,</a:t>
            </a:r>
            <a:r>
              <a:rPr>
                <a:solidFill>
                  <a:srgbClr val="000000">
                    <a:alpha val="87059"/>
                  </a:srgbClr>
                </a:solidFill>
              </a:rPr>
              <a:t> </a:t>
            </a:r>
            <a:r>
              <a:t>'chemistry'</a:t>
            </a:r>
            <a:r>
              <a:rPr>
                <a:solidFill>
                  <a:srgbClr val="666600"/>
                </a:solidFill>
              </a:rPr>
              <a:t>,</a:t>
            </a:r>
            <a:r>
              <a:rPr>
                <a:solidFill>
                  <a:srgbClr val="000000">
                    <a:alpha val="87059"/>
                  </a:srgbClr>
                </a:solidFill>
              </a:rPr>
              <a:t> </a:t>
            </a:r>
            <a:r>
              <a:rPr>
                <a:solidFill>
                  <a:srgbClr val="006666"/>
                </a:solidFill>
              </a:rPr>
              <a:t>1997</a:t>
            </a:r>
            <a:r>
              <a:rPr>
                <a:solidFill>
                  <a:srgbClr val="666600"/>
                </a:solidFill>
              </a:rPr>
              <a:t>,</a:t>
            </a:r>
            <a:r>
              <a:rPr>
                <a:solidFill>
                  <a:srgbClr val="000000">
                    <a:alpha val="87059"/>
                  </a:srgbClr>
                </a:solidFill>
              </a:rPr>
              <a:t> </a:t>
            </a:r>
            <a:r>
              <a:rPr>
                <a:solidFill>
                  <a:srgbClr val="006666"/>
                </a:solidFill>
              </a:rPr>
              <a:t>2000</a:t>
            </a:r>
            <a:r>
              <a:rPr>
                <a:solidFill>
                  <a:srgbClr val="666600"/>
                </a:solidFill>
              </a:rPr>
              <a:t>);</a:t>
            </a:r>
            <a:endParaRPr>
              <a:solidFill>
                <a:srgbClr val="000000">
                  <a:alpha val="87059"/>
                </a:srgbClr>
              </a:solidFill>
            </a:endParaRPr>
          </a:p>
          <a:p>
            <a:pPr marL="0" indent="0" defTabSz="306324">
              <a:spcBef>
                <a:spcPts val="0"/>
              </a:spcBef>
              <a:buSzTx/>
              <a:buNone/>
              <a:defRPr sz="1407">
                <a:solidFill>
                  <a:srgbClr val="000088"/>
                </a:solidFill>
                <a:effectLst>
                  <a:outerShdw sx="100000" sy="100000" kx="0" ky="0" algn="b" rotWithShape="0" blurRad="8509" dist="12033" dir="2700000">
                    <a:srgbClr val="000000">
                      <a:alpha val="0"/>
                    </a:srgbClr>
                  </a:outerShdw>
                </a:effectLst>
                <a:latin typeface="Courier"/>
                <a:ea typeface="Courier"/>
                <a:cs typeface="Courier"/>
                <a:sym typeface="Courier"/>
              </a:defRPr>
            </a:pPr>
            <a:r>
              <a:t>print</a:t>
            </a:r>
            <a:r>
              <a:rPr>
                <a:solidFill>
                  <a:srgbClr val="000000">
                    <a:alpha val="87059"/>
                  </a:srgbClr>
                </a:solidFill>
              </a:rPr>
              <a:t> tup</a:t>
            </a:r>
            <a:r>
              <a:rPr>
                <a:solidFill>
                  <a:srgbClr val="666600"/>
                </a:solidFill>
              </a:rPr>
              <a:t>;</a:t>
            </a:r>
            <a:endParaRPr>
              <a:solidFill>
                <a:srgbClr val="000000">
                  <a:alpha val="87059"/>
                </a:srgbClr>
              </a:solidFill>
            </a:endParaRPr>
          </a:p>
          <a:p>
            <a:pPr marL="0" indent="0" defTabSz="306324">
              <a:spcBef>
                <a:spcPts val="0"/>
              </a:spcBef>
              <a:buSzTx/>
              <a:buNone/>
              <a:defRPr sz="1407">
                <a:solidFill>
                  <a:srgbClr val="000000">
                    <a:alpha val="87059"/>
                  </a:srgbClr>
                </a:solidFill>
                <a:effectLst>
                  <a:outerShdw sx="100000" sy="100000" kx="0" ky="0" algn="b" rotWithShape="0" blurRad="8509" dist="12033" dir="2700000">
                    <a:srgbClr val="000000">
                      <a:alpha val="0"/>
                    </a:srgbClr>
                  </a:outerShdw>
                </a:effectLst>
                <a:latin typeface="Courier"/>
                <a:ea typeface="Courier"/>
                <a:cs typeface="Courier"/>
                <a:sym typeface="Courier"/>
              </a:defRPr>
            </a:pPr>
            <a:r>
              <a:rPr>
                <a:solidFill>
                  <a:srgbClr val="000088"/>
                </a:solidFill>
              </a:rPr>
              <a:t>del</a:t>
            </a:r>
            <a:r>
              <a:t> tup</a:t>
            </a:r>
            <a:r>
              <a:rPr>
                <a:solidFill>
                  <a:srgbClr val="666600"/>
                </a:solidFill>
              </a:rPr>
              <a:t>;</a:t>
            </a:r>
          </a:p>
          <a:p>
            <a:pPr marL="0" indent="0" defTabSz="306324">
              <a:spcBef>
                <a:spcPts val="0"/>
              </a:spcBef>
              <a:buSzTx/>
              <a:buNone/>
              <a:defRPr sz="1407">
                <a:solidFill>
                  <a:srgbClr val="008800"/>
                </a:solidFill>
                <a:effectLst>
                  <a:outerShdw sx="100000" sy="100000" kx="0" ky="0" algn="b" rotWithShape="0" blurRad="8509" dist="12033"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"After deleting tup : "</a:t>
            </a:r>
            <a:r>
              <a:rPr>
                <a:solidFill>
                  <a:srgbClr val="666600"/>
                </a:solidFill>
              </a:rPr>
              <a:t>;</a:t>
            </a:r>
            <a:endParaRPr>
              <a:solidFill>
                <a:srgbClr val="000000">
                  <a:alpha val="87059"/>
                </a:srgbClr>
              </a:solidFill>
            </a:endParaRPr>
          </a:p>
          <a:p>
            <a:pPr marL="0" indent="0" defTabSz="306324">
              <a:spcBef>
                <a:spcPts val="0"/>
              </a:spcBef>
              <a:buSzTx/>
              <a:buNone/>
              <a:defRPr sz="1407">
                <a:solidFill>
                  <a:srgbClr val="000088"/>
                </a:solidFill>
                <a:effectLst>
                  <a:outerShdw sx="100000" sy="100000" kx="0" ky="0" algn="b" rotWithShape="0" blurRad="8509" dist="12033" dir="2700000">
                    <a:srgbClr val="000000">
                      <a:alpha val="0"/>
                    </a:srgbClr>
                  </a:outerShdw>
                </a:effectLst>
                <a:latin typeface="Courier"/>
                <a:ea typeface="Courier"/>
                <a:cs typeface="Courier"/>
                <a:sym typeface="Courier"/>
              </a:defRPr>
            </a:pPr>
            <a:r>
              <a:t>print</a:t>
            </a:r>
            <a:r>
              <a:rPr>
                <a:solidFill>
                  <a:srgbClr val="000000">
                    <a:alpha val="87059"/>
                  </a:srgbClr>
                </a:solidFill>
              </a:rPr>
              <a:t> tup</a:t>
            </a:r>
            <a:r>
              <a:rPr>
                <a:solidFill>
                  <a:srgbClr val="666600"/>
                </a:solidFill>
              </a:rPr>
              <a:t>;</a:t>
            </a:r>
            <a:endParaRPr>
              <a:solidFill>
                <a:srgbClr val="000000">
                  <a:alpha val="87059"/>
                </a:srgbClr>
              </a:solidFill>
            </a:endParaRPr>
          </a:p>
          <a:p>
            <a:pPr marL="0" indent="0" defTabSz="306324">
              <a:spcBef>
                <a:spcPts val="0"/>
              </a:spcBef>
              <a:buSzTx/>
              <a:buNone/>
              <a:defRPr sz="1005">
                <a:solidFill>
                  <a:srgbClr val="000088"/>
                </a:solidFill>
                <a:effectLst>
                  <a:outerShdw sx="100000" sy="100000" kx="0" ky="0" algn="b" rotWithShape="0" blurRad="8509" dist="12033" dir="2700000">
                    <a:srgbClr val="000000">
                      <a:alpha val="0"/>
                    </a:srgbClr>
                  </a:outerShdw>
                </a:effectLst>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82" name="Table"/>
          <p:cNvGraphicFramePr/>
          <p:nvPr/>
        </p:nvGraphicFramePr>
        <p:xfrm>
          <a:off x="1238250" y="2698750"/>
          <a:ext cx="6143526" cy="373429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409798"/>
                <a:gridCol w="2167579"/>
                <a:gridCol w="1553447"/>
              </a:tblGrid>
              <a:tr h="489709">
                <a:tc>
                  <a:txBody>
                    <a:bodyPr/>
                    <a:lstStyle/>
                    <a:p>
                      <a:pPr defTabSz="457200">
                        <a:lnSpc>
                          <a:spcPts val="2900"/>
                        </a:lnSpc>
                        <a:defRPr sz="1800"/>
                      </a:pPr>
                      <a:r>
                        <a:rPr b="1" sz="1200">
                          <a:sym typeface="Helvetica Neue"/>
                        </a:rPr>
                        <a:t>Python Expression</a:t>
                      </a:r>
                    </a:p>
                  </a:txBody>
                  <a:tcPr marL="12700" marR="12700" marT="12700" marB="12700" anchor="ctr" anchorCtr="0" horzOverflow="overflow"/>
                </a:tc>
                <a:tc>
                  <a:txBody>
                    <a:bodyPr/>
                    <a:lstStyle/>
                    <a:p>
                      <a:pPr defTabSz="457200">
                        <a:lnSpc>
                          <a:spcPts val="2900"/>
                        </a:lnSpc>
                        <a:defRPr sz="1800"/>
                      </a:pPr>
                      <a:r>
                        <a:rPr b="1" sz="1200">
                          <a:sym typeface="Helvetica Neue"/>
                        </a:rPr>
                        <a:t>Results</a:t>
                      </a:r>
                    </a:p>
                  </a:txBody>
                  <a:tcPr marL="12700" marR="12700" marT="12700" marB="12700" anchor="ctr" anchorCtr="0" horzOverflow="overflow"/>
                </a:tc>
                <a:tc>
                  <a:txBody>
                    <a:bodyPr/>
                    <a:lstStyle/>
                    <a:p>
                      <a:pPr defTabSz="457200">
                        <a:lnSpc>
                          <a:spcPts val="2900"/>
                        </a:lnSpc>
                        <a:defRPr sz="1800"/>
                      </a:pPr>
                      <a:r>
                        <a:rPr b="1" sz="1200">
                          <a:sym typeface="Helvetica Neue"/>
                        </a:rPr>
                        <a:t>Description</a:t>
                      </a:r>
                    </a:p>
                  </a:txBody>
                  <a:tcPr marL="12700" marR="12700" marT="12700" marB="12700" anchor="ctr" anchorCtr="0" horzOverflow="overflow"/>
                </a:tc>
              </a:tr>
              <a:tr h="489709">
                <a:tc>
                  <a:txBody>
                    <a:bodyPr/>
                    <a:lstStyle/>
                    <a:p>
                      <a:pPr algn="l" defTabSz="457200">
                        <a:lnSpc>
                          <a:spcPts val="2800"/>
                        </a:lnSpc>
                        <a:defRPr sz="1800"/>
                      </a:pPr>
                      <a:r>
                        <a:rPr sz="1200">
                          <a:sym typeface="Helvetica Neue"/>
                        </a:rPr>
                        <a:t>len((1, 2, 3))</a:t>
                      </a:r>
                    </a:p>
                  </a:txBody>
                  <a:tcPr marL="12700" marR="12700" marT="12700" marB="12700" anchor="ctr" anchorCtr="0" horzOverflow="overflow"/>
                </a:tc>
                <a:tc>
                  <a:txBody>
                    <a:bodyPr/>
                    <a:lstStyle/>
                    <a:p>
                      <a:pPr algn="r" defTabSz="457200">
                        <a:lnSpc>
                          <a:spcPts val="2800"/>
                        </a:lnSpc>
                        <a:defRPr sz="1800"/>
                      </a:pPr>
                      <a:r>
                        <a:rPr sz="1200">
                          <a:sym typeface="Helvetica Neue"/>
                        </a:rPr>
                        <a:t>3</a:t>
                      </a:r>
                    </a:p>
                  </a:txBody>
                  <a:tcPr marL="12700" marR="12700" marT="12700" marB="12700" anchor="ctr" anchorCtr="0" horzOverflow="overflow"/>
                </a:tc>
                <a:tc>
                  <a:txBody>
                    <a:bodyPr/>
                    <a:lstStyle/>
                    <a:p>
                      <a:pPr algn="l" defTabSz="457200">
                        <a:lnSpc>
                          <a:spcPts val="2800"/>
                        </a:lnSpc>
                        <a:defRPr sz="1800"/>
                      </a:pPr>
                      <a:r>
                        <a:rPr sz="1200">
                          <a:sym typeface="Helvetica Neue"/>
                        </a:rPr>
                        <a:t>Length</a:t>
                      </a:r>
                    </a:p>
                  </a:txBody>
                  <a:tcPr marL="12700" marR="12700" marT="12700" marB="12700" anchor="ctr" anchorCtr="0" horzOverflow="overflow"/>
                </a:tc>
              </a:tr>
              <a:tr h="750822">
                <a:tc>
                  <a:txBody>
                    <a:bodyPr/>
                    <a:lstStyle/>
                    <a:p>
                      <a:pPr algn="l" defTabSz="457200">
                        <a:lnSpc>
                          <a:spcPts val="2800"/>
                        </a:lnSpc>
                        <a:defRPr sz="1800"/>
                      </a:pPr>
                      <a:r>
                        <a:rPr sz="1200">
                          <a:sym typeface="Helvetica Neue"/>
                        </a:rPr>
                        <a:t>(1, 2, 3) + (4, 5, 6)</a:t>
                      </a:r>
                    </a:p>
                  </a:txBody>
                  <a:tcPr marL="12700" marR="12700" marT="12700" marB="12700" anchor="ctr" anchorCtr="0" horzOverflow="overflow"/>
                </a:tc>
                <a:tc>
                  <a:txBody>
                    <a:bodyPr/>
                    <a:lstStyle/>
                    <a:p>
                      <a:pPr algn="l" defTabSz="457200">
                        <a:lnSpc>
                          <a:spcPts val="2800"/>
                        </a:lnSpc>
                        <a:defRPr sz="1800"/>
                      </a:pPr>
                      <a:r>
                        <a:rPr sz="1200">
                          <a:sym typeface="Helvetica Neue"/>
                        </a:rPr>
                        <a:t>(1, 2, 3, 4, 5, 6)</a:t>
                      </a:r>
                    </a:p>
                  </a:txBody>
                  <a:tcPr marL="12700" marR="12700" marT="12700" marB="12700" anchor="ctr" anchorCtr="0" horzOverflow="overflow"/>
                </a:tc>
                <a:tc>
                  <a:txBody>
                    <a:bodyPr/>
                    <a:lstStyle/>
                    <a:p>
                      <a:pPr algn="l" defTabSz="457200">
                        <a:lnSpc>
                          <a:spcPts val="2800"/>
                        </a:lnSpc>
                        <a:defRPr sz="1800"/>
                      </a:pPr>
                      <a:r>
                        <a:rPr sz="1200">
                          <a:sym typeface="Helvetica Neue"/>
                        </a:rPr>
                        <a:t>Concatenation</a:t>
                      </a:r>
                    </a:p>
                  </a:txBody>
                  <a:tcPr marL="12700" marR="12700" marT="12700" marB="12700" anchor="ctr" anchorCtr="0" horzOverflow="overflow"/>
                </a:tc>
              </a:tr>
              <a:tr h="750822">
                <a:tc>
                  <a:txBody>
                    <a:bodyPr/>
                    <a:lstStyle/>
                    <a:p>
                      <a:pPr algn="l" defTabSz="457200">
                        <a:lnSpc>
                          <a:spcPts val="2800"/>
                        </a:lnSpc>
                        <a:defRPr sz="1800"/>
                      </a:pPr>
                      <a:r>
                        <a:rPr sz="1200">
                          <a:sym typeface="Helvetica Neue"/>
                        </a:rPr>
                        <a:t>('Hi!',) * 4</a:t>
                      </a:r>
                    </a:p>
                  </a:txBody>
                  <a:tcPr marL="12700" marR="12700" marT="12700" marB="12700" anchor="ctr" anchorCtr="0" horzOverflow="overflow"/>
                </a:tc>
                <a:tc>
                  <a:txBody>
                    <a:bodyPr/>
                    <a:lstStyle/>
                    <a:p>
                      <a:pPr algn="l" defTabSz="457200">
                        <a:lnSpc>
                          <a:spcPts val="2800"/>
                        </a:lnSpc>
                        <a:defRPr sz="1800"/>
                      </a:pPr>
                      <a:r>
                        <a:rPr sz="1200">
                          <a:sym typeface="Helvetica Neue"/>
                        </a:rPr>
                        <a:t>('Hi!', 'Hi!', 'Hi!', 'Hi!')</a:t>
                      </a:r>
                    </a:p>
                  </a:txBody>
                  <a:tcPr marL="12700" marR="12700" marT="12700" marB="12700" anchor="ctr" anchorCtr="0" horzOverflow="overflow"/>
                </a:tc>
                <a:tc>
                  <a:txBody>
                    <a:bodyPr/>
                    <a:lstStyle/>
                    <a:p>
                      <a:pPr algn="l" defTabSz="457200">
                        <a:lnSpc>
                          <a:spcPts val="2800"/>
                        </a:lnSpc>
                        <a:defRPr sz="1800"/>
                      </a:pPr>
                      <a:r>
                        <a:rPr sz="1200">
                          <a:sym typeface="Helvetica Neue"/>
                        </a:rPr>
                        <a:t>Repetition</a:t>
                      </a:r>
                    </a:p>
                  </a:txBody>
                  <a:tcPr marL="12700" marR="12700" marT="12700" marB="12700" anchor="ctr" anchorCtr="0" horzOverflow="overflow"/>
                </a:tc>
              </a:tr>
              <a:tr h="489709">
                <a:tc>
                  <a:txBody>
                    <a:bodyPr/>
                    <a:lstStyle/>
                    <a:p>
                      <a:pPr algn="l" defTabSz="457200">
                        <a:lnSpc>
                          <a:spcPts val="2800"/>
                        </a:lnSpc>
                        <a:defRPr sz="1800"/>
                      </a:pPr>
                      <a:r>
                        <a:rPr sz="1200">
                          <a:sym typeface="Helvetica Neue"/>
                        </a:rPr>
                        <a:t>3 in (1, 2, 3)</a:t>
                      </a:r>
                    </a:p>
                  </a:txBody>
                  <a:tcPr marL="12700" marR="12700" marT="12700" marB="12700" anchor="ctr" anchorCtr="0" horzOverflow="overflow"/>
                </a:tc>
                <a:tc>
                  <a:txBody>
                    <a:bodyPr/>
                    <a:lstStyle/>
                    <a:p>
                      <a:pPr algn="l" defTabSz="457200">
                        <a:lnSpc>
                          <a:spcPts val="2800"/>
                        </a:lnSpc>
                        <a:defRPr sz="1800"/>
                      </a:pPr>
                      <a:r>
                        <a:rPr sz="1200">
                          <a:sym typeface="Helvetica Neue"/>
                        </a:rPr>
                        <a:t>TRUE</a:t>
                      </a:r>
                    </a:p>
                  </a:txBody>
                  <a:tcPr marL="12700" marR="12700" marT="12700" marB="12700" anchor="ctr" anchorCtr="0" horzOverflow="overflow"/>
                </a:tc>
                <a:tc>
                  <a:txBody>
                    <a:bodyPr/>
                    <a:lstStyle/>
                    <a:p>
                      <a:pPr algn="l" defTabSz="457200">
                        <a:lnSpc>
                          <a:spcPts val="2800"/>
                        </a:lnSpc>
                        <a:defRPr sz="1800"/>
                      </a:pPr>
                      <a:r>
                        <a:rPr sz="1200">
                          <a:sym typeface="Helvetica Neue"/>
                        </a:rPr>
                        <a:t>Membership</a:t>
                      </a:r>
                    </a:p>
                  </a:txBody>
                  <a:tcPr marL="12700" marR="12700" marT="12700" marB="12700" anchor="ctr" anchorCtr="0" horzOverflow="overflow"/>
                </a:tc>
              </a:tr>
              <a:tr h="750822">
                <a:tc>
                  <a:txBody>
                    <a:bodyPr/>
                    <a:lstStyle/>
                    <a:p>
                      <a:pPr algn="l" defTabSz="457200">
                        <a:lnSpc>
                          <a:spcPts val="2800"/>
                        </a:lnSpc>
                        <a:defRPr sz="1800"/>
                      </a:pPr>
                      <a:r>
                        <a:rPr sz="1200">
                          <a:sym typeface="Helvetica Neue"/>
                        </a:rPr>
                        <a:t>for x in (1, 2, 3): print x,</a:t>
                      </a:r>
                    </a:p>
                  </a:txBody>
                  <a:tcPr marL="12700" marR="12700" marT="12700" marB="12700" anchor="ctr" anchorCtr="0" horzOverflow="overflow"/>
                </a:tc>
                <a:tc>
                  <a:txBody>
                    <a:bodyPr/>
                    <a:lstStyle/>
                    <a:p>
                      <a:pPr algn="l" defTabSz="457200">
                        <a:lnSpc>
                          <a:spcPts val="2800"/>
                        </a:lnSpc>
                        <a:defRPr sz="1800"/>
                      </a:pPr>
                      <a:r>
                        <a:rPr sz="1200">
                          <a:sym typeface="Helvetica Neue"/>
                        </a:rPr>
                        <a:t>1 2 3</a:t>
                      </a:r>
                    </a:p>
                  </a:txBody>
                  <a:tcPr marL="12700" marR="12700" marT="12700" marB="12700" anchor="ctr" anchorCtr="0" horzOverflow="overflow"/>
                </a:tc>
                <a:tc>
                  <a:txBody>
                    <a:bodyPr/>
                    <a:lstStyle/>
                    <a:p>
                      <a:pPr algn="l" defTabSz="457200">
                        <a:lnSpc>
                          <a:spcPts val="2800"/>
                        </a:lnSpc>
                        <a:defRPr sz="1800"/>
                      </a:pPr>
                      <a:r>
                        <a:rPr sz="1200">
                          <a:sym typeface="Helvetica Neue"/>
                        </a:rPr>
                        <a:t>Iteration</a:t>
                      </a:r>
                    </a:p>
                  </a:txBody>
                  <a:tcPr marL="12700" marR="12700" marT="12700" marB="12700" anchor="ctr" anchorCtr="0" horzOverflow="overflow"/>
                </a:tc>
              </a:tr>
            </a:tbl>
          </a:graphicData>
        </a:graphic>
      </p:graphicFrame>
      <p:sp>
        <p:nvSpPr>
          <p:cNvPr id="283" name="Basic Tuples Operations:"/>
          <p:cNvSpPr txBox="1"/>
          <p:nvPr>
            <p:ph type="title" idx="4294967295"/>
          </p:nvPr>
        </p:nvSpPr>
        <p:spPr>
          <a:xfrm>
            <a:off x="866986" y="1583265"/>
            <a:ext cx="10832857" cy="1158977"/>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Basic Tuples Operations: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ext Placeholder 1"/>
          <p:cNvSpPr txBox="1"/>
          <p:nvPr>
            <p:ph type="body" idx="1"/>
          </p:nvPr>
        </p:nvSpPr>
        <p:spPr>
          <a:prstGeom prst="rect">
            <a:avLst/>
          </a:prstGeom>
        </p:spPr>
        <p:txBody>
          <a:bodyPr anchor="t"/>
          <a:lstStyle/>
          <a:p>
            <a:pPr>
              <a:spcBef>
                <a:spcPts val="0"/>
              </a:spcBef>
              <a:defRPr>
                <a:solidFill>
                  <a:srgbClr val="0070C0"/>
                </a:solidFill>
              </a:defRPr>
            </a:pPr>
            <a:r>
              <a:t>Comments in Python</a:t>
            </a:r>
          </a:p>
          <a:p>
            <a:pPr marL="0" indent="0">
              <a:spcBef>
                <a:spcPts val="0"/>
              </a:spcBef>
              <a:buSzTx/>
              <a:buNone/>
              <a:defRPr sz="2400"/>
            </a:pPr>
            <a:r>
              <a:t>A hash sign (#) that is not inside a string literal begins a comment. All characters after the # and up to the end of the physical line are part of the comment and the Python interpreter ignores them.</a:t>
            </a:r>
          </a:p>
          <a:p>
            <a:pPr marL="0" indent="0">
              <a:spcBef>
                <a:spcPts val="0"/>
              </a:spcBef>
              <a:buSzTx/>
              <a:buNone/>
              <a:defRPr>
                <a:latin typeface="Menlo"/>
                <a:ea typeface="Menlo"/>
                <a:cs typeface="Menlo"/>
                <a:sym typeface="Menlo"/>
              </a:defRPr>
            </a:pPr>
          </a:p>
          <a:p>
            <a:pPr marL="0" indent="0">
              <a:spcBef>
                <a:spcPts val="0"/>
              </a:spcBef>
              <a:buSzTx/>
              <a:buNone/>
              <a:defRPr sz="2400">
                <a:latin typeface="Menlo"/>
                <a:ea typeface="Menlo"/>
                <a:cs typeface="Menlo"/>
                <a:sym typeface="Menlo"/>
              </a:defRPr>
            </a:pPr>
            <a:r>
              <a:t>#!/usr/bin/python</a:t>
            </a:r>
          </a:p>
          <a:p>
            <a:pPr marL="0" indent="0">
              <a:spcBef>
                <a:spcPts val="0"/>
              </a:spcBef>
              <a:buSzTx/>
              <a:buNone/>
              <a:defRPr sz="2400">
                <a:latin typeface="Menlo"/>
                <a:ea typeface="Menlo"/>
                <a:cs typeface="Menlo"/>
                <a:sym typeface="Menlo"/>
              </a:defRPr>
            </a:pPr>
          </a:p>
          <a:p>
            <a:pPr marL="0" indent="0">
              <a:spcBef>
                <a:spcPts val="0"/>
              </a:spcBef>
              <a:buSzTx/>
              <a:buNone/>
              <a:defRPr sz="2400">
                <a:solidFill>
                  <a:srgbClr val="2E7116"/>
                </a:solidFill>
                <a:latin typeface="Menlo"/>
                <a:ea typeface="Menlo"/>
                <a:cs typeface="Menlo"/>
                <a:sym typeface="Menlo"/>
              </a:defRPr>
            </a:pPr>
            <a:r>
              <a:t># First comment</a:t>
            </a:r>
          </a:p>
          <a:p>
            <a:pPr marL="0" indent="0">
              <a:spcBef>
                <a:spcPts val="0"/>
              </a:spcBef>
              <a:buSzTx/>
              <a:buNone/>
              <a:defRPr sz="2400">
                <a:latin typeface="Menlo"/>
                <a:ea typeface="Menlo"/>
                <a:cs typeface="Menlo"/>
                <a:sym typeface="Menlo"/>
              </a:defRPr>
            </a:pPr>
            <a:r>
              <a:t>print "Hello, Python!" </a:t>
            </a:r>
            <a:r>
              <a:rPr>
                <a:solidFill>
                  <a:srgbClr val="2E7116"/>
                </a:solidFill>
              </a:rPr>
              <a:t># second comment</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Title"/>
          <p:cNvSpPr txBox="1"/>
          <p:nvPr>
            <p:ph type="title" idx="4294967295"/>
          </p:nvPr>
        </p:nvSpPr>
        <p:spPr>
          <a:xfrm>
            <a:off x="866986" y="541866"/>
            <a:ext cx="11595949" cy="1192108"/>
          </a:xfrm>
          <a:prstGeom prst="rect">
            <a:avLst/>
          </a:prstGeom>
        </p:spPr>
        <p:txBody>
          <a:bodyPr lIns="65022" tIns="65022" rIns="65022" bIns="65022" anchor="t"/>
          <a:lstStyle/>
          <a:p>
            <a:pPr algn="l" defTabSz="1300480">
              <a:defRPr sz="5000">
                <a:solidFill>
                  <a:srgbClr val="666699"/>
                </a:solidFill>
                <a:latin typeface="Lucida Sans Unicode"/>
                <a:ea typeface="Lucida Sans Unicode"/>
                <a:cs typeface="Lucida Sans Unicode"/>
                <a:sym typeface="Lucida Sans Unicode"/>
              </a:defRPr>
            </a:pPr>
          </a:p>
        </p:txBody>
      </p:sp>
      <p:sp>
        <p:nvSpPr>
          <p:cNvPr id="286" name="tuple = ( 'abcd', 786 , 2.23, 'john', 70.2  )…"/>
          <p:cNvSpPr txBox="1"/>
          <p:nvPr>
            <p:ph type="body" idx="4294967295"/>
          </p:nvPr>
        </p:nvSpPr>
        <p:spPr>
          <a:xfrm>
            <a:off x="866986" y="2059092"/>
            <a:ext cx="11595949" cy="6719149"/>
          </a:xfrm>
          <a:prstGeom prst="rect">
            <a:avLst/>
          </a:prstGeom>
        </p:spPr>
        <p:txBody>
          <a:bodyPr lIns="65022" tIns="65022" rIns="65022" bIns="65022" anchor="t"/>
          <a:lstStyle/>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tuple = ( 'abcd', 786 , 2.23, 'john', 70.2  )</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tinytuple = (123, 'john')</a:t>
            </a:r>
          </a:p>
          <a:p>
            <a:pPr marL="414527" indent="-414527" defTabSz="1105408">
              <a:spcBef>
                <a:spcPts val="800"/>
              </a:spcBef>
              <a:buSzTx/>
              <a:buNone/>
              <a:defRPr sz="1800">
                <a:solidFill>
                  <a:srgbClr val="333399"/>
                </a:solidFill>
                <a:latin typeface="Lucida Sans Unicode"/>
                <a:ea typeface="Lucida Sans Unicode"/>
                <a:cs typeface="Lucida Sans Unicode"/>
                <a:sym typeface="Lucida Sans Unicode"/>
              </a:defRPr>
            </a:pP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tuple           # Prints complete list</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tuple[0]        # Prints first element of the list</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tuple[1:3]      # Prints elements starting from 2nd till 3rd </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tuple[2:]       # Prints elements starting from 3rd element</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tinytuple * 2   # Prints list two times</a:t>
            </a:r>
          </a:p>
          <a:p>
            <a:pPr marL="414527" indent="-414527" defTabSz="1105408">
              <a:spcBef>
                <a:spcPts val="400"/>
              </a:spcBef>
              <a:buSzTx/>
              <a:buNone/>
              <a:defRPr sz="1800">
                <a:solidFill>
                  <a:srgbClr val="333399"/>
                </a:solidFill>
                <a:latin typeface="Lucida Sans Unicode"/>
                <a:ea typeface="Lucida Sans Unicode"/>
                <a:cs typeface="Lucida Sans Unicode"/>
                <a:sym typeface="Lucida Sans Unicode"/>
              </a:defRPr>
            </a:pPr>
            <a:r>
              <a:t>print tuple + tinytuple # Prints concatenated lists</a:t>
            </a:r>
          </a:p>
          <a:p>
            <a:pPr marL="414527" indent="-414527" defTabSz="1105408">
              <a:spcBef>
                <a:spcPts val="800"/>
              </a:spcBef>
              <a:buSzTx/>
              <a:buNone/>
              <a:defRPr sz="1800">
                <a:solidFill>
                  <a:srgbClr val="333399"/>
                </a:solidFill>
                <a:latin typeface="Lucida Sans Unicode"/>
                <a:ea typeface="Lucida Sans Unicode"/>
                <a:cs typeface="Lucida Sans Unicode"/>
                <a:sym typeface="Lucida Sans Unicode"/>
              </a:defRPr>
            </a:pPr>
          </a:p>
          <a:p>
            <a:pPr marL="414527" indent="-414527" defTabSz="1105408">
              <a:spcBef>
                <a:spcPts val="400"/>
              </a:spcBef>
              <a:buSzTx/>
              <a:buNone/>
              <a:defRPr sz="1800">
                <a:solidFill>
                  <a:srgbClr val="00B0F0"/>
                </a:solidFill>
                <a:latin typeface="Lucida Sans Unicode"/>
                <a:ea typeface="Lucida Sans Unicode"/>
                <a:cs typeface="Lucida Sans Unicode"/>
                <a:sym typeface="Lucida Sans Unicode"/>
              </a:defRPr>
            </a:pPr>
            <a:r>
              <a:t>OUTPUT:</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('abcd', 786, 2.23, 'john', 70.2)</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abcd</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(786, 2.23)</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(2.23, 'john', 70.2)</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(123, 'john', 123, 'john')</a:t>
            </a:r>
          </a:p>
          <a:p>
            <a:pPr marL="414527" indent="-414527" defTabSz="1105408">
              <a:spcBef>
                <a:spcPts val="400"/>
              </a:spcBef>
              <a:buSzTx/>
              <a:buNone/>
              <a:defRPr sz="1800">
                <a:solidFill>
                  <a:srgbClr val="FF0000"/>
                </a:solidFill>
                <a:latin typeface="Lucida Sans Unicode"/>
                <a:ea typeface="Lucida Sans Unicode"/>
                <a:cs typeface="Lucida Sans Unicode"/>
                <a:sym typeface="Lucida Sans Unicode"/>
              </a:defRPr>
            </a:pPr>
            <a:r>
              <a:t>('abcd', 786, 2.23, 'john', 70.2, 123, 'john')</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88" name="Table"/>
          <p:cNvGraphicFramePr/>
          <p:nvPr/>
        </p:nvGraphicFramePr>
        <p:xfrm>
          <a:off x="958850" y="2311400"/>
          <a:ext cx="9932641" cy="51435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84010"/>
                <a:gridCol w="9035930"/>
              </a:tblGrid>
              <a:tr h="855133">
                <a:tc>
                  <a:txBody>
                    <a:bodyPr/>
                    <a:lstStyle/>
                    <a:p>
                      <a:pPr algn="l" defTabSz="457200">
                        <a:defRPr b="1">
                          <a:solidFill>
                            <a:srgbClr val="000000">
                              <a:alpha val="87059"/>
                            </a:srgbClr>
                          </a:solidFill>
                          <a:effectLst>
                            <a:outerShdw sx="100000" sy="100000" kx="0" ky="0" algn="b" rotWithShape="0" blurRad="12700" dist="17960" dir="2700000">
                              <a:srgbClr val="000000">
                                <a:alpha val="0"/>
                              </a:srgbClr>
                            </a:outerShdw>
                          </a:effectLst>
                          <a:latin typeface="Arial"/>
                          <a:ea typeface="Arial"/>
                          <a:cs typeface="Arial"/>
                          <a:sym typeface="Arial"/>
                        </a:defRPr>
                      </a:pPr>
                      <a:r>
                        <a:rPr b="0" sz="1800">
                          <a:solidFill>
                            <a:srgbClr val="000000"/>
                          </a:solidFill>
                          <a:latin typeface="Verdana"/>
                          <a:ea typeface="Verdana"/>
                          <a:cs typeface="Verdana"/>
                          <a:sym typeface="Verdana"/>
                        </a:rPr>
                        <a:t>Sr.No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1300480">
                        <a:defRPr sz="1800"/>
                      </a:pPr>
                      <a:r>
                        <a:rPr>
                          <a:latin typeface="Verdana"/>
                          <a:ea typeface="Verdana"/>
                          <a:cs typeface="Verdana"/>
                          <a:sym typeface="Verdana"/>
                        </a:rPr>
                        <a:t>Function with 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855133">
                <a:tc>
                  <a:txBody>
                    <a:bodyPr/>
                    <a:lstStyle/>
                    <a:p>
                      <a:pPr algn="l" defTabSz="1300480">
                        <a:defRPr sz="1800"/>
                      </a:pPr>
                      <a:r>
                        <a:rPr>
                          <a:latin typeface="Verdana"/>
                          <a:ea typeface="Verdana"/>
                          <a:cs typeface="Verdana"/>
                          <a:sym typeface="Verdana"/>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cmp(tuple1, tuple2)</a:t>
                      </a:r>
                      <a:endParaRPr>
                        <a:solidFill>
                          <a:srgbClr val="000000"/>
                        </a:solidFill>
                      </a:endParaRPr>
                    </a:p>
                    <a:p>
                      <a:pPr algn="l" defTabSz="1300480">
                        <a:defRPr sz="1800">
                          <a:latin typeface="Verdana"/>
                          <a:ea typeface="Verdana"/>
                          <a:cs typeface="Verdana"/>
                          <a:sym typeface="Verdana"/>
                        </a:defRPr>
                      </a:pPr>
                      <a:r>
                        <a:t>Compares elements of both tuples.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5133">
                <a:tc>
                  <a:txBody>
                    <a:bodyPr/>
                    <a:lstStyle/>
                    <a:p>
                      <a:pPr algn="l" defTabSz="1300480">
                        <a:defRPr sz="1800"/>
                      </a:pPr>
                      <a:r>
                        <a:rPr>
                          <a:latin typeface="Verdana"/>
                          <a:ea typeface="Verdana"/>
                          <a:cs typeface="Verdana"/>
                          <a:sym typeface="Verdana"/>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len(tuple)</a:t>
                      </a:r>
                      <a:endParaRPr>
                        <a:solidFill>
                          <a:srgbClr val="000000"/>
                        </a:solidFill>
                      </a:endParaRPr>
                    </a:p>
                    <a:p>
                      <a:pPr algn="l" defTabSz="1300480">
                        <a:defRPr sz="1800">
                          <a:latin typeface="Verdana"/>
                          <a:ea typeface="Verdana"/>
                          <a:cs typeface="Verdana"/>
                          <a:sym typeface="Verdana"/>
                        </a:defRPr>
                      </a:pPr>
                      <a:r>
                        <a:t>Gives the total length of the tuple.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5133">
                <a:tc>
                  <a:txBody>
                    <a:bodyPr/>
                    <a:lstStyle/>
                    <a:p>
                      <a:pPr algn="l" defTabSz="1300480">
                        <a:defRPr sz="1800"/>
                      </a:pPr>
                      <a:r>
                        <a:rPr>
                          <a:latin typeface="Verdana"/>
                          <a:ea typeface="Verdana"/>
                          <a:cs typeface="Verdana"/>
                          <a:sym typeface="Verdana"/>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max(tuple)</a:t>
                      </a:r>
                      <a:endParaRPr>
                        <a:solidFill>
                          <a:srgbClr val="000000"/>
                        </a:solidFill>
                      </a:endParaRPr>
                    </a:p>
                    <a:p>
                      <a:pPr algn="l" defTabSz="1300480">
                        <a:defRPr sz="1800">
                          <a:latin typeface="Verdana"/>
                          <a:ea typeface="Verdana"/>
                          <a:cs typeface="Verdana"/>
                          <a:sym typeface="Verdana"/>
                        </a:defRPr>
                      </a:pPr>
                      <a:r>
                        <a:t>Returns item from the tuple with max value.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5133">
                <a:tc>
                  <a:txBody>
                    <a:bodyPr/>
                    <a:lstStyle/>
                    <a:p>
                      <a:pPr algn="l" defTabSz="1300480">
                        <a:defRPr sz="1800"/>
                      </a:pPr>
                      <a:r>
                        <a:rPr>
                          <a:latin typeface="Verdana"/>
                          <a:ea typeface="Verdana"/>
                          <a:cs typeface="Verdana"/>
                          <a:sym typeface="Verdana"/>
                        </a:rPr>
                        <a:t>4</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min(tuple)</a:t>
                      </a:r>
                      <a:endParaRPr>
                        <a:solidFill>
                          <a:srgbClr val="000000"/>
                        </a:solidFill>
                      </a:endParaRPr>
                    </a:p>
                    <a:p>
                      <a:pPr algn="l" defTabSz="1300480">
                        <a:defRPr sz="1800">
                          <a:latin typeface="Verdana"/>
                          <a:ea typeface="Verdana"/>
                          <a:cs typeface="Verdana"/>
                          <a:sym typeface="Verdana"/>
                        </a:defRPr>
                      </a:pPr>
                      <a:r>
                        <a:t>Returns item from the tuple with min value.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55133">
                <a:tc>
                  <a:txBody>
                    <a:bodyPr/>
                    <a:lstStyle/>
                    <a:p>
                      <a:pPr algn="l" defTabSz="1300480">
                        <a:defRPr sz="1800"/>
                      </a:pPr>
                      <a:r>
                        <a:rPr>
                          <a:latin typeface="Verdana"/>
                          <a:ea typeface="Verdana"/>
                          <a:cs typeface="Verdana"/>
                          <a:sym typeface="Verdana"/>
                        </a:rPr>
                        <a:t>5</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tuple(seq)</a:t>
                      </a:r>
                      <a:endParaRPr>
                        <a:solidFill>
                          <a:srgbClr val="000000"/>
                        </a:solidFill>
                      </a:endParaRPr>
                    </a:p>
                    <a:p>
                      <a:pPr algn="l" defTabSz="457200">
                        <a:defRPr>
                          <a:solidFill>
                            <a:srgbClr val="000000">
                              <a:alpha val="87059"/>
                            </a:srgbClr>
                          </a:solidFill>
                          <a:effectLst>
                            <a:outerShdw sx="100000" sy="100000" kx="0" ky="0" algn="b" rotWithShape="0" blurRad="12700" dist="17960" dir="2700000">
                              <a:srgbClr val="000000">
                                <a:alpha val="0"/>
                              </a:srgbClr>
                            </a:outerShdw>
                          </a:effectLst>
                          <a:latin typeface="Arial"/>
                          <a:ea typeface="Arial"/>
                          <a:cs typeface="Arial"/>
                          <a:sym typeface="Arial"/>
                        </a:defRPr>
                      </a:pPr>
                      <a:r>
                        <a:rPr sz="1800">
                          <a:solidFill>
                            <a:srgbClr val="000000"/>
                          </a:solidFill>
                          <a:latin typeface="Verdana"/>
                          <a:ea typeface="Verdana"/>
                          <a:cs typeface="Verdana"/>
                          <a:sym typeface="Verdana"/>
                        </a:rPr>
                        <a:t>Converts a list into tuple</a:t>
                      </a:r>
                      <a:r>
                        <a: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
        <p:nvSpPr>
          <p:cNvPr id="289" name="Built-in Tuple Functions"/>
          <p:cNvSpPr txBox="1"/>
          <p:nvPr>
            <p:ph type="title" idx="4294967295"/>
          </p:nvPr>
        </p:nvSpPr>
        <p:spPr>
          <a:xfrm>
            <a:off x="866986" y="541866"/>
            <a:ext cx="11595949" cy="1192108"/>
          </a:xfrm>
          <a:prstGeom prst="rect">
            <a:avLst/>
          </a:prstGeom>
        </p:spPr>
        <p:txBody>
          <a:bodyPr lIns="65022" tIns="65022" rIns="65022" bIns="65022" anchor="t"/>
          <a:lstStyle>
            <a:lvl1pPr algn="l" defTabSz="1300480">
              <a:spcBef>
                <a:spcPts val="600"/>
              </a:spcBef>
              <a:defRPr sz="3400">
                <a:solidFill>
                  <a:srgbClr val="333399"/>
                </a:solidFill>
                <a:latin typeface="Lucida Sans Unicode"/>
                <a:ea typeface="Lucida Sans Unicode"/>
                <a:cs typeface="Lucida Sans Unicode"/>
                <a:sym typeface="Lucida Sans Unicode"/>
              </a:defRPr>
            </a:lvl1pPr>
          </a:lstStyle>
          <a:p>
            <a:pPr/>
            <a:r>
              <a:t>Built-in Tuple Functions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Python Dictionary:"/>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rgbClr val="666699"/>
                </a:solidFill>
                <a:latin typeface="Lucida Sans Unicode"/>
                <a:ea typeface="Lucida Sans Unicode"/>
                <a:cs typeface="Lucida Sans Unicode"/>
                <a:sym typeface="Lucida Sans Unicode"/>
              </a:defRPr>
            </a:lvl1pPr>
          </a:lstStyle>
          <a:p>
            <a:pPr/>
            <a:r>
              <a:t>Python Dictionary:</a:t>
            </a:r>
          </a:p>
        </p:txBody>
      </p:sp>
      <p:sp>
        <p:nvSpPr>
          <p:cNvPr id="292" name="Python 's dictionaries are hash table type. They work like associative arrays or hashes found in Perl and consist of key-value pairs.…"/>
          <p:cNvSpPr txBox="1"/>
          <p:nvPr>
            <p:ph type="body" idx="4294967295"/>
          </p:nvPr>
        </p:nvSpPr>
        <p:spPr>
          <a:xfrm>
            <a:off x="993986" y="1945638"/>
            <a:ext cx="11595949" cy="6502404"/>
          </a:xfrm>
          <a:prstGeom prst="rect">
            <a:avLst/>
          </a:prstGeom>
        </p:spPr>
        <p:txBody>
          <a:bodyPr lIns="65022" tIns="65022" rIns="65022" bIns="65022" anchor="t"/>
          <a:lstStyle/>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Python 's dictionaries are hash table type. They work like associative arrays or hashes found in Perl and consist of key-value pairs. </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Keys can be almost any Python type, but are usually numbers or strings. Values, on the other hand, can be any arbitrary Python object.</a:t>
            </a:r>
          </a:p>
          <a:p>
            <a:pPr marL="480059" indent="-480059" defTabSz="1300480">
              <a:spcBef>
                <a:spcPts val="600"/>
              </a:spcBef>
              <a:buSzPct val="100000"/>
              <a:defRPr sz="2800">
                <a:solidFill>
                  <a:srgbClr val="333399"/>
                </a:solidFill>
                <a:latin typeface="Lucida Sans Unicode"/>
                <a:ea typeface="Lucida Sans Unicode"/>
                <a:cs typeface="Lucida Sans Unicode"/>
                <a:sym typeface="Lucida Sans Unicode"/>
              </a:defRPr>
            </a:pPr>
            <a:r>
              <a:t>Dictionaries are enclosed by curly braces ( { } ) and values can be assigned and accessed using square braces ( [] ).</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Accessing Dictionary Element…"/>
          <p:cNvSpPr txBox="1"/>
          <p:nvPr>
            <p:ph type="body" idx="4294967295"/>
          </p:nvPr>
        </p:nvSpPr>
        <p:spPr>
          <a:xfrm>
            <a:off x="866986" y="1844038"/>
            <a:ext cx="11595949" cy="7341943"/>
          </a:xfrm>
          <a:prstGeom prst="rect">
            <a:avLst/>
          </a:prstGeom>
        </p:spPr>
        <p:txBody>
          <a:bodyPr lIns="65022" tIns="65022" rIns="65022" bIns="65022" anchor="t"/>
          <a:lstStyle/>
          <a:p>
            <a:pPr marL="238626" indent="-238626" defTabSz="1105408">
              <a:spcBef>
                <a:spcPts val="500"/>
              </a:spcBef>
              <a:buSzPct val="100000"/>
              <a:defRPr b="1" sz="2380">
                <a:solidFill>
                  <a:schemeClr val="accent1">
                    <a:lumOff val="-9999"/>
                  </a:schemeClr>
                </a:solidFill>
                <a:latin typeface="Lucida Sans Unicode"/>
                <a:ea typeface="Lucida Sans Unicode"/>
                <a:cs typeface="Lucida Sans Unicode"/>
                <a:sym typeface="Lucida Sans Unicode"/>
              </a:defRPr>
            </a:pPr>
            <a:r>
              <a:t>Accessing Dictionary Element</a:t>
            </a:r>
          </a:p>
          <a:p>
            <a:pPr marL="0" indent="0" defTabSz="1105408">
              <a:spcBef>
                <a:spcPts val="500"/>
              </a:spcBef>
              <a:buSzTx/>
              <a:buNone/>
              <a:defRPr sz="2380">
                <a:solidFill>
                  <a:srgbClr val="333399"/>
                </a:solidFill>
                <a:latin typeface="Lucida Sans Unicode"/>
                <a:ea typeface="Lucida Sans Unicode"/>
                <a:cs typeface="Lucida Sans Unicode"/>
                <a:sym typeface="Lucida Sans Unicode"/>
              </a:defRPr>
            </a:pPr>
            <a:r>
              <a:t>To access dictionary elements, you can use the familiar square brackets along with the key to obtain its value. Following is a simple example </a:t>
            </a:r>
          </a:p>
          <a:p>
            <a:pPr marL="0" indent="0" defTabSz="1105408">
              <a:spcBef>
                <a:spcPts val="500"/>
              </a:spcBef>
              <a:buSzTx/>
              <a:buNone/>
              <a:defRPr sz="1785">
                <a:solidFill>
                  <a:srgbClr val="333399"/>
                </a:solidFill>
                <a:latin typeface="Lucida Sans Unicode"/>
                <a:ea typeface="Lucida Sans Unicode"/>
                <a:cs typeface="Lucida Sans Unicode"/>
                <a:sym typeface="Lucida Sans Unicode"/>
              </a:defRPr>
            </a:pPr>
          </a:p>
          <a:p>
            <a:pPr marL="0" indent="0" defTabSz="388620">
              <a:spcBef>
                <a:spcPts val="0"/>
              </a:spcBef>
              <a:buSzTx/>
              <a:buNone/>
              <a:defRPr sz="1785">
                <a:solidFill>
                  <a:srgbClr val="008800"/>
                </a:solidFill>
                <a:effectLst>
                  <a:outerShdw sx="100000" sy="100000" kx="0" ky="0" algn="b" rotWithShape="0" blurRad="10795" dist="15266" dir="2700000">
                    <a:srgbClr val="000000">
                      <a:alpha val="0"/>
                    </a:srgbClr>
                  </a:outerShdw>
                </a:effectLst>
                <a:latin typeface="Courier"/>
                <a:ea typeface="Courier"/>
                <a:cs typeface="Courier"/>
                <a:sym typeface="Courier"/>
              </a:defRPr>
            </a:pPr>
            <a:r>
              <a:rPr>
                <a:solidFill>
                  <a:srgbClr val="000000">
                    <a:alpha val="87059"/>
                  </a:srgbClr>
                </a:solidFill>
              </a:rPr>
              <a:t>dict </a:t>
            </a:r>
            <a:r>
              <a:rPr>
                <a:solidFill>
                  <a:srgbClr val="666600"/>
                </a:solidFill>
              </a:rPr>
              <a:t>=</a:t>
            </a:r>
            <a:r>
              <a:rPr>
                <a:solidFill>
                  <a:srgbClr val="000000">
                    <a:alpha val="87059"/>
                  </a:srgbClr>
                </a:solidFill>
              </a:rPr>
              <a:t> </a:t>
            </a:r>
            <a:r>
              <a:rPr>
                <a:solidFill>
                  <a:srgbClr val="666600"/>
                </a:solidFill>
              </a:rPr>
              <a:t>{</a:t>
            </a:r>
            <a:r>
              <a:t>'Name'</a:t>
            </a:r>
            <a:r>
              <a:rPr>
                <a:solidFill>
                  <a:srgbClr val="666600"/>
                </a:solidFill>
              </a:rPr>
              <a:t>:</a:t>
            </a:r>
            <a:r>
              <a:rPr>
                <a:solidFill>
                  <a:srgbClr val="000000">
                    <a:alpha val="87059"/>
                  </a:srgbClr>
                </a:solidFill>
              </a:rPr>
              <a:t> </a:t>
            </a:r>
            <a:r>
              <a:t>'Zara'</a:t>
            </a:r>
            <a:r>
              <a:rPr>
                <a:solidFill>
                  <a:srgbClr val="666600"/>
                </a:solidFill>
              </a:rPr>
              <a:t>,</a:t>
            </a:r>
            <a:r>
              <a:rPr>
                <a:solidFill>
                  <a:srgbClr val="000000">
                    <a:alpha val="87059"/>
                  </a:srgbClr>
                </a:solidFill>
              </a:rPr>
              <a:t> </a:t>
            </a:r>
            <a:r>
              <a:t>'Age'</a:t>
            </a:r>
            <a:r>
              <a:rPr>
                <a:solidFill>
                  <a:srgbClr val="666600"/>
                </a:solidFill>
              </a:rPr>
              <a:t>:</a:t>
            </a:r>
            <a:r>
              <a:rPr>
                <a:solidFill>
                  <a:srgbClr val="000000">
                    <a:alpha val="87059"/>
                  </a:srgbClr>
                </a:solidFill>
              </a:rPr>
              <a:t> </a:t>
            </a:r>
            <a:r>
              <a:rPr>
                <a:solidFill>
                  <a:srgbClr val="006666"/>
                </a:solidFill>
              </a:rPr>
              <a:t>7</a:t>
            </a:r>
            <a:r>
              <a:rPr>
                <a:solidFill>
                  <a:srgbClr val="666600"/>
                </a:solidFill>
              </a:rPr>
              <a:t>,</a:t>
            </a:r>
            <a:r>
              <a:rPr>
                <a:solidFill>
                  <a:srgbClr val="000000">
                    <a:alpha val="87059"/>
                  </a:srgbClr>
                </a:solidFill>
              </a:rPr>
              <a:t> </a:t>
            </a:r>
            <a:r>
              <a:t>'Class'</a:t>
            </a:r>
            <a:r>
              <a:rPr>
                <a:solidFill>
                  <a:srgbClr val="666600"/>
                </a:solidFill>
              </a:rPr>
              <a:t>:</a:t>
            </a:r>
            <a:r>
              <a:rPr>
                <a:solidFill>
                  <a:srgbClr val="000000">
                    <a:alpha val="87059"/>
                  </a:srgbClr>
                </a:solidFill>
              </a:rPr>
              <a:t> </a:t>
            </a:r>
            <a:r>
              <a:t>'First'</a:t>
            </a:r>
            <a:r>
              <a:rPr>
                <a:solidFill>
                  <a:srgbClr val="666600"/>
                </a:solidFill>
              </a:rPr>
              <a:t>}</a:t>
            </a:r>
            <a:endParaRPr>
              <a:solidFill>
                <a:srgbClr val="000000">
                  <a:alpha val="87059"/>
                </a:srgbClr>
              </a:solidFill>
            </a:endParaRPr>
          </a:p>
          <a:p>
            <a:pPr marL="0" indent="0" defTabSz="388620">
              <a:spcBef>
                <a:spcPts val="0"/>
              </a:spcBef>
              <a:buSzTx/>
              <a:buNone/>
              <a:defRPr sz="1785">
                <a:solidFill>
                  <a:srgbClr val="008800"/>
                </a:solidFill>
                <a:effectLst>
                  <a:outerShdw sx="100000" sy="100000" kx="0" ky="0" algn="b" rotWithShape="0" blurRad="10795" dist="15266"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"dict['Name']: "</a:t>
            </a:r>
            <a:r>
              <a:rPr>
                <a:solidFill>
                  <a:srgbClr val="666600"/>
                </a:solidFill>
              </a:rPr>
              <a:t>,</a:t>
            </a:r>
            <a:r>
              <a:rPr>
                <a:solidFill>
                  <a:srgbClr val="000000">
                    <a:alpha val="87059"/>
                  </a:srgbClr>
                </a:solidFill>
              </a:rPr>
              <a:t> dict</a:t>
            </a:r>
            <a:r>
              <a:rPr>
                <a:solidFill>
                  <a:srgbClr val="666600"/>
                </a:solidFill>
              </a:rPr>
              <a:t>[</a:t>
            </a:r>
            <a:r>
              <a:t>'Name'</a:t>
            </a:r>
            <a:r>
              <a:rPr>
                <a:solidFill>
                  <a:srgbClr val="666600"/>
                </a:solidFill>
              </a:rPr>
              <a:t>]</a:t>
            </a:r>
            <a:endParaRPr>
              <a:solidFill>
                <a:srgbClr val="000000">
                  <a:alpha val="87059"/>
                </a:srgbClr>
              </a:solidFill>
            </a:endParaRPr>
          </a:p>
          <a:p>
            <a:pPr marL="0" indent="0" defTabSz="388620">
              <a:spcBef>
                <a:spcPts val="0"/>
              </a:spcBef>
              <a:buSzTx/>
              <a:buNone/>
              <a:defRPr sz="1785">
                <a:solidFill>
                  <a:srgbClr val="008800"/>
                </a:solidFill>
                <a:effectLst>
                  <a:outerShdw sx="100000" sy="100000" kx="0" ky="0" algn="b" rotWithShape="0" blurRad="10795" dist="15266"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"dict['Age']: "</a:t>
            </a:r>
            <a:r>
              <a:rPr>
                <a:solidFill>
                  <a:srgbClr val="666600"/>
                </a:solidFill>
              </a:rPr>
              <a:t>,</a:t>
            </a:r>
            <a:r>
              <a:rPr>
                <a:solidFill>
                  <a:srgbClr val="000000">
                    <a:alpha val="87059"/>
                  </a:srgbClr>
                </a:solidFill>
              </a:rPr>
              <a:t> dict</a:t>
            </a:r>
            <a:r>
              <a:rPr>
                <a:solidFill>
                  <a:srgbClr val="666600"/>
                </a:solidFill>
              </a:rPr>
              <a:t>[</a:t>
            </a:r>
            <a:r>
              <a:t>‘Age'</a:t>
            </a:r>
            <a:r>
              <a:rPr>
                <a:solidFill>
                  <a:srgbClr val="666600"/>
                </a:solidFill>
              </a:rPr>
              <a:t>]</a:t>
            </a:r>
            <a:endParaRPr>
              <a:solidFill>
                <a:srgbClr val="666600"/>
              </a:solidFill>
            </a:endParaRPr>
          </a:p>
          <a:p>
            <a:pPr marL="0" indent="0" defTabSz="388620">
              <a:spcBef>
                <a:spcPts val="0"/>
              </a:spcBef>
              <a:buSzTx/>
              <a:buNone/>
              <a:defRPr sz="1785">
                <a:solidFill>
                  <a:srgbClr val="008800"/>
                </a:solidFill>
                <a:effectLst>
                  <a:outerShdw sx="100000" sy="100000" kx="0" ky="0" algn="b" rotWithShape="0" blurRad="10795" dist="15266" dir="2700000">
                    <a:srgbClr val="000000">
                      <a:alpha val="0"/>
                    </a:srgbClr>
                  </a:outerShdw>
                </a:effectLst>
                <a:latin typeface="Courier"/>
                <a:ea typeface="Courier"/>
                <a:cs typeface="Courier"/>
                <a:sym typeface="Courier"/>
              </a:defRPr>
            </a:pPr>
            <a:endParaRPr>
              <a:solidFill>
                <a:srgbClr val="666600"/>
              </a:solidFill>
            </a:endParaRPr>
          </a:p>
          <a:p>
            <a:pPr marL="0" indent="0" defTabSz="1105408">
              <a:spcBef>
                <a:spcPts val="500"/>
              </a:spcBef>
              <a:buSzTx/>
              <a:buNone/>
              <a:defRPr sz="2380">
                <a:solidFill>
                  <a:srgbClr val="333399"/>
                </a:solidFill>
                <a:latin typeface="Lucida Sans Unicode"/>
                <a:ea typeface="Lucida Sans Unicode"/>
                <a:cs typeface="Lucida Sans Unicode"/>
                <a:sym typeface="Lucida Sans Unicode"/>
              </a:defRPr>
            </a:pPr>
            <a:r>
              <a:t>If we attempt to access a data item with a key, which is not part of the dictionary, we get an error </a:t>
            </a:r>
          </a:p>
          <a:p>
            <a:pPr marL="238626" indent="-238626" defTabSz="1105408">
              <a:spcBef>
                <a:spcPts val="500"/>
              </a:spcBef>
              <a:buSzPct val="100000"/>
              <a:defRPr b="1" sz="2380">
                <a:solidFill>
                  <a:schemeClr val="accent1">
                    <a:lumOff val="-9999"/>
                  </a:schemeClr>
                </a:solidFill>
                <a:latin typeface="Lucida Sans Unicode"/>
                <a:ea typeface="Lucida Sans Unicode"/>
                <a:cs typeface="Lucida Sans Unicode"/>
                <a:sym typeface="Lucida Sans Unicode"/>
              </a:defRPr>
            </a:pPr>
            <a:r>
              <a:t>Update a Dictionary </a:t>
            </a:r>
          </a:p>
          <a:p>
            <a:pPr marL="0" indent="0" defTabSz="1105408">
              <a:spcBef>
                <a:spcPts val="500"/>
              </a:spcBef>
              <a:buSzTx/>
              <a:buNone/>
              <a:defRPr sz="2380">
                <a:solidFill>
                  <a:srgbClr val="333399"/>
                </a:solidFill>
                <a:latin typeface="Lucida Sans Unicode"/>
                <a:ea typeface="Lucida Sans Unicode"/>
                <a:cs typeface="Lucida Sans Unicode"/>
                <a:sym typeface="Lucida Sans Unicode"/>
              </a:defRPr>
            </a:pPr>
            <a:r>
              <a:t>update a dictionary by adding a new entry or a key-value pair, modifying an existing entry, or deleting an existing entry </a:t>
            </a:r>
          </a:p>
          <a:p>
            <a:pPr marL="0" indent="0" defTabSz="1105408">
              <a:spcBef>
                <a:spcPts val="500"/>
              </a:spcBef>
              <a:buSzTx/>
              <a:buNone/>
              <a:defRPr sz="2380">
                <a:solidFill>
                  <a:srgbClr val="333399"/>
                </a:solidFill>
                <a:latin typeface="Lucida Sans Unicode"/>
                <a:ea typeface="Lucida Sans Unicode"/>
                <a:cs typeface="Lucida Sans Unicode"/>
                <a:sym typeface="Lucida Sans Unicode"/>
              </a:defRPr>
            </a:pPr>
          </a:p>
          <a:p>
            <a:pPr marL="0" indent="0" defTabSz="388620">
              <a:spcBef>
                <a:spcPts val="0"/>
              </a:spcBef>
              <a:buSzTx/>
              <a:buNone/>
              <a:defRPr sz="1700">
                <a:solidFill>
                  <a:srgbClr val="008800"/>
                </a:solidFill>
                <a:effectLst>
                  <a:outerShdw sx="100000" sy="100000" kx="0" ky="0" algn="b" rotWithShape="0" blurRad="10795" dist="15266" dir="2700000">
                    <a:srgbClr val="000000">
                      <a:alpha val="0"/>
                    </a:srgbClr>
                  </a:outerShdw>
                </a:effectLst>
                <a:latin typeface="Courier"/>
                <a:ea typeface="Courier"/>
                <a:cs typeface="Courier"/>
                <a:sym typeface="Courier"/>
              </a:defRPr>
            </a:pPr>
            <a:r>
              <a:rPr>
                <a:solidFill>
                  <a:srgbClr val="000000">
                    <a:alpha val="87059"/>
                  </a:srgbClr>
                </a:solidFill>
              </a:rPr>
              <a:t>dict </a:t>
            </a:r>
            <a:r>
              <a:rPr>
                <a:solidFill>
                  <a:srgbClr val="666600"/>
                </a:solidFill>
              </a:rPr>
              <a:t>=</a:t>
            </a:r>
            <a:r>
              <a:rPr>
                <a:solidFill>
                  <a:srgbClr val="000000">
                    <a:alpha val="87059"/>
                  </a:srgbClr>
                </a:solidFill>
              </a:rPr>
              <a:t> </a:t>
            </a:r>
            <a:r>
              <a:rPr>
                <a:solidFill>
                  <a:srgbClr val="666600"/>
                </a:solidFill>
              </a:rPr>
              <a:t>{</a:t>
            </a:r>
            <a:r>
              <a:t>'Name'</a:t>
            </a:r>
            <a:r>
              <a:rPr>
                <a:solidFill>
                  <a:srgbClr val="666600"/>
                </a:solidFill>
              </a:rPr>
              <a:t>:</a:t>
            </a:r>
            <a:r>
              <a:rPr>
                <a:solidFill>
                  <a:srgbClr val="000000">
                    <a:alpha val="87059"/>
                  </a:srgbClr>
                </a:solidFill>
              </a:rPr>
              <a:t> </a:t>
            </a:r>
            <a:r>
              <a:t>'Zara'</a:t>
            </a:r>
            <a:r>
              <a:rPr>
                <a:solidFill>
                  <a:srgbClr val="666600"/>
                </a:solidFill>
              </a:rPr>
              <a:t>,</a:t>
            </a:r>
            <a:r>
              <a:rPr>
                <a:solidFill>
                  <a:srgbClr val="000000">
                    <a:alpha val="87059"/>
                  </a:srgbClr>
                </a:solidFill>
              </a:rPr>
              <a:t> </a:t>
            </a:r>
            <a:r>
              <a:t>'Age'</a:t>
            </a:r>
            <a:r>
              <a:rPr>
                <a:solidFill>
                  <a:srgbClr val="666600"/>
                </a:solidFill>
              </a:rPr>
              <a:t>:</a:t>
            </a:r>
            <a:r>
              <a:rPr>
                <a:solidFill>
                  <a:srgbClr val="000000">
                    <a:alpha val="87059"/>
                  </a:srgbClr>
                </a:solidFill>
              </a:rPr>
              <a:t> </a:t>
            </a:r>
            <a:r>
              <a:rPr>
                <a:solidFill>
                  <a:srgbClr val="006666"/>
                </a:solidFill>
              </a:rPr>
              <a:t>7</a:t>
            </a:r>
            <a:r>
              <a:rPr>
                <a:solidFill>
                  <a:srgbClr val="666600"/>
                </a:solidFill>
              </a:rPr>
              <a:t>,</a:t>
            </a:r>
            <a:r>
              <a:rPr>
                <a:solidFill>
                  <a:srgbClr val="000000">
                    <a:alpha val="87059"/>
                  </a:srgbClr>
                </a:solidFill>
              </a:rPr>
              <a:t> </a:t>
            </a:r>
            <a:r>
              <a:t>'Class'</a:t>
            </a:r>
            <a:r>
              <a:rPr>
                <a:solidFill>
                  <a:srgbClr val="666600"/>
                </a:solidFill>
              </a:rPr>
              <a:t>:</a:t>
            </a:r>
            <a:r>
              <a:rPr>
                <a:solidFill>
                  <a:srgbClr val="000000">
                    <a:alpha val="87059"/>
                  </a:srgbClr>
                </a:solidFill>
              </a:rPr>
              <a:t> </a:t>
            </a:r>
            <a:r>
              <a:t>'First'</a:t>
            </a:r>
            <a:r>
              <a:rPr>
                <a:solidFill>
                  <a:srgbClr val="666600"/>
                </a:solidFill>
              </a:rPr>
              <a:t>}</a:t>
            </a:r>
            <a:endParaRPr>
              <a:solidFill>
                <a:srgbClr val="000000">
                  <a:alpha val="87059"/>
                </a:srgbClr>
              </a:solidFill>
            </a:endParaRPr>
          </a:p>
          <a:p>
            <a:pPr marL="0" indent="0" defTabSz="388620">
              <a:spcBef>
                <a:spcPts val="0"/>
              </a:spcBef>
              <a:buSzTx/>
              <a:buNone/>
              <a:defRPr sz="1700">
                <a:solidFill>
                  <a:srgbClr val="880000"/>
                </a:solidFill>
                <a:effectLst>
                  <a:outerShdw sx="100000" sy="100000" kx="0" ky="0" algn="b" rotWithShape="0" blurRad="10795" dist="15266" dir="2700000">
                    <a:srgbClr val="000000">
                      <a:alpha val="0"/>
                    </a:srgbClr>
                  </a:outerShdw>
                </a:effectLst>
                <a:latin typeface="Courier"/>
                <a:ea typeface="Courier"/>
                <a:cs typeface="Courier"/>
                <a:sym typeface="Courier"/>
              </a:defRPr>
            </a:pPr>
            <a:r>
              <a:rPr>
                <a:solidFill>
                  <a:srgbClr val="000000">
                    <a:alpha val="87059"/>
                  </a:srgbClr>
                </a:solidFill>
              </a:rPr>
              <a:t>dict</a:t>
            </a:r>
            <a:r>
              <a:rPr>
                <a:solidFill>
                  <a:srgbClr val="666600"/>
                </a:solidFill>
              </a:rPr>
              <a:t>[</a:t>
            </a:r>
            <a:r>
              <a:rPr>
                <a:solidFill>
                  <a:srgbClr val="008800"/>
                </a:solidFill>
              </a:rPr>
              <a:t>'Age'</a:t>
            </a:r>
            <a:r>
              <a:rPr>
                <a:solidFill>
                  <a:srgbClr val="666600"/>
                </a:solidFill>
              </a:rPr>
              <a:t>]</a:t>
            </a:r>
            <a:r>
              <a:rPr>
                <a:solidFill>
                  <a:srgbClr val="000000">
                    <a:alpha val="87059"/>
                  </a:srgbClr>
                </a:solidFill>
              </a:rPr>
              <a:t> </a:t>
            </a:r>
            <a:r>
              <a:rPr>
                <a:solidFill>
                  <a:srgbClr val="666600"/>
                </a:solidFill>
              </a:rPr>
              <a:t>=</a:t>
            </a:r>
            <a:r>
              <a:rPr>
                <a:solidFill>
                  <a:srgbClr val="000000">
                    <a:alpha val="87059"/>
                  </a:srgbClr>
                </a:solidFill>
              </a:rPr>
              <a:t> </a:t>
            </a:r>
            <a:r>
              <a:rPr>
                <a:solidFill>
                  <a:srgbClr val="006666"/>
                </a:solidFill>
              </a:rPr>
              <a:t>8</a:t>
            </a:r>
            <a:r>
              <a:rPr>
                <a:solidFill>
                  <a:srgbClr val="666600"/>
                </a:solidFill>
              </a:rPr>
              <a:t>;</a:t>
            </a:r>
            <a:r>
              <a:rPr>
                <a:solidFill>
                  <a:srgbClr val="000000">
                    <a:alpha val="87059"/>
                  </a:srgbClr>
                </a:solidFill>
              </a:rPr>
              <a:t> </a:t>
            </a:r>
            <a:r>
              <a:t># update existing entry</a:t>
            </a:r>
            <a:endParaRPr>
              <a:solidFill>
                <a:srgbClr val="000000">
                  <a:alpha val="87059"/>
                </a:srgbClr>
              </a:solidFill>
            </a:endParaRPr>
          </a:p>
          <a:p>
            <a:pPr marL="0" indent="0" defTabSz="388620">
              <a:spcBef>
                <a:spcPts val="0"/>
              </a:spcBef>
              <a:buSzTx/>
              <a:buNone/>
              <a:defRPr sz="1700">
                <a:solidFill>
                  <a:srgbClr val="880000"/>
                </a:solidFill>
                <a:effectLst>
                  <a:outerShdw sx="100000" sy="100000" kx="0" ky="0" algn="b" rotWithShape="0" blurRad="10795" dist="15266" dir="2700000">
                    <a:srgbClr val="000000">
                      <a:alpha val="0"/>
                    </a:srgbClr>
                  </a:outerShdw>
                </a:effectLst>
                <a:latin typeface="Courier"/>
                <a:ea typeface="Courier"/>
                <a:cs typeface="Courier"/>
                <a:sym typeface="Courier"/>
              </a:defRPr>
            </a:pPr>
            <a:r>
              <a:rPr>
                <a:solidFill>
                  <a:srgbClr val="000000">
                    <a:alpha val="87059"/>
                  </a:srgbClr>
                </a:solidFill>
              </a:rPr>
              <a:t>dict</a:t>
            </a:r>
            <a:r>
              <a:rPr>
                <a:solidFill>
                  <a:srgbClr val="666600"/>
                </a:solidFill>
              </a:rPr>
              <a:t>[</a:t>
            </a:r>
            <a:r>
              <a:rPr>
                <a:solidFill>
                  <a:srgbClr val="008800"/>
                </a:solidFill>
              </a:rPr>
              <a:t>'School'</a:t>
            </a:r>
            <a:r>
              <a:rPr>
                <a:solidFill>
                  <a:srgbClr val="666600"/>
                </a:solidFill>
              </a:rPr>
              <a:t>]</a:t>
            </a:r>
            <a:r>
              <a:rPr>
                <a:solidFill>
                  <a:srgbClr val="000000">
                    <a:alpha val="87059"/>
                  </a:srgbClr>
                </a:solidFill>
              </a:rPr>
              <a:t> </a:t>
            </a:r>
            <a:r>
              <a:rPr>
                <a:solidFill>
                  <a:srgbClr val="666600"/>
                </a:solidFill>
              </a:rPr>
              <a:t>=</a:t>
            </a:r>
            <a:r>
              <a:rPr>
                <a:solidFill>
                  <a:srgbClr val="000000">
                    <a:alpha val="87059"/>
                  </a:srgbClr>
                </a:solidFill>
              </a:rPr>
              <a:t> </a:t>
            </a:r>
            <a:r>
              <a:rPr>
                <a:solidFill>
                  <a:srgbClr val="008800"/>
                </a:solidFill>
              </a:rPr>
              <a:t>"DPS School"</a:t>
            </a:r>
            <a:r>
              <a:rPr>
                <a:solidFill>
                  <a:srgbClr val="666600"/>
                </a:solidFill>
              </a:rPr>
              <a:t>;</a:t>
            </a:r>
            <a:r>
              <a:rPr>
                <a:solidFill>
                  <a:srgbClr val="000000">
                    <a:alpha val="87059"/>
                  </a:srgbClr>
                </a:solidFill>
              </a:rPr>
              <a:t> </a:t>
            </a:r>
            <a:r>
              <a:t># Add new entry</a:t>
            </a:r>
            <a:endParaRPr>
              <a:solidFill>
                <a:srgbClr val="000000">
                  <a:alpha val="87059"/>
                </a:srgbClr>
              </a:solidFill>
            </a:endParaRPr>
          </a:p>
          <a:p>
            <a:pPr marL="0" indent="0" defTabSz="388620">
              <a:spcBef>
                <a:spcPts val="0"/>
              </a:spcBef>
              <a:buSzTx/>
              <a:buNone/>
              <a:defRPr sz="1700">
                <a:solidFill>
                  <a:srgbClr val="000000">
                    <a:alpha val="87059"/>
                  </a:srgbClr>
                </a:solidFill>
                <a:effectLst>
                  <a:outerShdw sx="100000" sy="100000" kx="0" ky="0" algn="b" rotWithShape="0" blurRad="10795" dist="15266" dir="2700000">
                    <a:srgbClr val="000000">
                      <a:alpha val="0"/>
                    </a:srgbClr>
                  </a:outerShdw>
                </a:effectLst>
                <a:latin typeface="Courier"/>
                <a:ea typeface="Courier"/>
                <a:cs typeface="Courier"/>
                <a:sym typeface="Courier"/>
              </a:defRPr>
            </a:pPr>
          </a:p>
          <a:p>
            <a:pPr marL="0" indent="0" defTabSz="388620">
              <a:spcBef>
                <a:spcPts val="0"/>
              </a:spcBef>
              <a:buSzTx/>
              <a:buNone/>
              <a:defRPr sz="1700">
                <a:solidFill>
                  <a:srgbClr val="008800"/>
                </a:solidFill>
                <a:effectLst>
                  <a:outerShdw sx="100000" sy="100000" kx="0" ky="0" algn="b" rotWithShape="0" blurRad="10795" dist="15266"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"dict['Age']: "</a:t>
            </a:r>
            <a:r>
              <a:rPr>
                <a:solidFill>
                  <a:srgbClr val="666600"/>
                </a:solidFill>
              </a:rPr>
              <a:t>,</a:t>
            </a:r>
            <a:r>
              <a:rPr>
                <a:solidFill>
                  <a:srgbClr val="000000">
                    <a:alpha val="87059"/>
                  </a:srgbClr>
                </a:solidFill>
              </a:rPr>
              <a:t> dict</a:t>
            </a:r>
            <a:r>
              <a:rPr>
                <a:solidFill>
                  <a:srgbClr val="666600"/>
                </a:solidFill>
              </a:rPr>
              <a:t>[</a:t>
            </a:r>
            <a:r>
              <a:t>'Age'</a:t>
            </a:r>
            <a:r>
              <a:rPr>
                <a:solidFill>
                  <a:srgbClr val="666600"/>
                </a:solidFill>
              </a:rPr>
              <a:t>]</a:t>
            </a:r>
            <a:endParaRPr>
              <a:solidFill>
                <a:srgbClr val="000000">
                  <a:alpha val="87059"/>
                </a:srgbClr>
              </a:solidFill>
            </a:endParaRPr>
          </a:p>
          <a:p>
            <a:pPr marL="0" indent="0" defTabSz="388620">
              <a:spcBef>
                <a:spcPts val="0"/>
              </a:spcBef>
              <a:buSzTx/>
              <a:buNone/>
              <a:defRPr sz="1700">
                <a:solidFill>
                  <a:srgbClr val="008800"/>
                </a:solidFill>
                <a:effectLst>
                  <a:outerShdw sx="100000" sy="100000" kx="0" ky="0" algn="b" rotWithShape="0" blurRad="10795" dist="15266"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"dict['School']: "</a:t>
            </a:r>
            <a:r>
              <a:rPr>
                <a:solidFill>
                  <a:srgbClr val="666600"/>
                </a:solidFill>
              </a:rPr>
              <a:t>,</a:t>
            </a:r>
            <a:r>
              <a:rPr>
                <a:solidFill>
                  <a:srgbClr val="000000">
                    <a:alpha val="87059"/>
                  </a:srgbClr>
                </a:solidFill>
              </a:rPr>
              <a:t> dict</a:t>
            </a:r>
            <a:r>
              <a:rPr>
                <a:solidFill>
                  <a:srgbClr val="666600"/>
                </a:solidFill>
              </a:rPr>
              <a:t>[</a:t>
            </a:r>
            <a:r>
              <a:t>‘School'</a:t>
            </a:r>
            <a:r>
              <a:rPr>
                <a:solidFill>
                  <a:srgbClr val="666600"/>
                </a:solidFill>
              </a:rPr>
              <a:t>]</a:t>
            </a:r>
            <a:endParaRPr>
              <a:solidFill>
                <a:srgbClr val="666600"/>
              </a:solidFill>
            </a:endParaRP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Delete Dictionary Elements…"/>
          <p:cNvSpPr txBox="1"/>
          <p:nvPr>
            <p:ph type="body" idx="4294967295"/>
          </p:nvPr>
        </p:nvSpPr>
        <p:spPr>
          <a:xfrm>
            <a:off x="866986" y="22758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Delete Dictionary Elements</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You can either remove individual dictionary elements or clear the entire contents of a dictionary. You can also delete entire dictionary in a single operation.</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To explicitly remove an entire dictionary, just use the del statement</a:t>
            </a:r>
          </a:p>
          <a:p>
            <a:pPr marL="0" indent="0" defTabSz="457200">
              <a:spcBef>
                <a:spcPts val="0"/>
              </a:spcBef>
              <a:buSzTx/>
              <a:buNone/>
              <a:defRPr sz="18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dict </a:t>
            </a:r>
            <a:r>
              <a:rPr>
                <a:solidFill>
                  <a:srgbClr val="666600"/>
                </a:solidFill>
              </a:rPr>
              <a:t>=</a:t>
            </a:r>
            <a:r>
              <a:rPr>
                <a:solidFill>
                  <a:srgbClr val="000000">
                    <a:alpha val="87059"/>
                  </a:srgbClr>
                </a:solidFill>
              </a:rPr>
              <a:t> </a:t>
            </a:r>
            <a:r>
              <a:rPr>
                <a:solidFill>
                  <a:srgbClr val="666600"/>
                </a:solidFill>
              </a:rPr>
              <a:t>{</a:t>
            </a:r>
            <a:r>
              <a:t>'Name'</a:t>
            </a:r>
            <a:r>
              <a:rPr>
                <a:solidFill>
                  <a:srgbClr val="666600"/>
                </a:solidFill>
              </a:rPr>
              <a:t>:</a:t>
            </a:r>
            <a:r>
              <a:rPr>
                <a:solidFill>
                  <a:srgbClr val="000000">
                    <a:alpha val="87059"/>
                  </a:srgbClr>
                </a:solidFill>
              </a:rPr>
              <a:t> </a:t>
            </a:r>
            <a:r>
              <a:t>'Zara'</a:t>
            </a:r>
            <a:r>
              <a:rPr>
                <a:solidFill>
                  <a:srgbClr val="666600"/>
                </a:solidFill>
              </a:rPr>
              <a:t>,</a:t>
            </a:r>
            <a:r>
              <a:rPr>
                <a:solidFill>
                  <a:srgbClr val="000000">
                    <a:alpha val="87059"/>
                  </a:srgbClr>
                </a:solidFill>
              </a:rPr>
              <a:t> </a:t>
            </a:r>
            <a:r>
              <a:t>'Age'</a:t>
            </a:r>
            <a:r>
              <a:rPr>
                <a:solidFill>
                  <a:srgbClr val="666600"/>
                </a:solidFill>
              </a:rPr>
              <a:t>:</a:t>
            </a:r>
            <a:r>
              <a:rPr>
                <a:solidFill>
                  <a:srgbClr val="000000">
                    <a:alpha val="87059"/>
                  </a:srgbClr>
                </a:solidFill>
              </a:rPr>
              <a:t> </a:t>
            </a:r>
            <a:r>
              <a:rPr>
                <a:solidFill>
                  <a:srgbClr val="006666"/>
                </a:solidFill>
              </a:rPr>
              <a:t>7</a:t>
            </a:r>
            <a:r>
              <a:rPr>
                <a:solidFill>
                  <a:srgbClr val="666600"/>
                </a:solidFill>
              </a:rPr>
              <a:t>,</a:t>
            </a:r>
            <a:r>
              <a:rPr>
                <a:solidFill>
                  <a:srgbClr val="000000">
                    <a:alpha val="87059"/>
                  </a:srgbClr>
                </a:solidFill>
              </a:rPr>
              <a:t> </a:t>
            </a:r>
            <a:r>
              <a:t>'Class'</a:t>
            </a:r>
            <a:r>
              <a:rPr>
                <a:solidFill>
                  <a:srgbClr val="666600"/>
                </a:solidFill>
              </a:rPr>
              <a:t>:</a:t>
            </a:r>
            <a:r>
              <a:rPr>
                <a:solidFill>
                  <a:srgbClr val="000000">
                    <a:alpha val="87059"/>
                  </a:srgbClr>
                </a:solidFill>
              </a:rPr>
              <a:t> </a:t>
            </a:r>
            <a:r>
              <a:t>'First'</a:t>
            </a:r>
            <a:r>
              <a:rPr>
                <a:solidFill>
                  <a:srgbClr val="666600"/>
                </a:solidFill>
              </a:rPr>
              <a:t>}</a:t>
            </a:r>
            <a:endParaRPr>
              <a:solidFill>
                <a:srgbClr val="000000">
                  <a:alpha val="87059"/>
                </a:srgbClr>
              </a:solidFill>
            </a:endParaRPr>
          </a:p>
          <a:p>
            <a:pPr marL="0" indent="0" defTabSz="457200">
              <a:spcBef>
                <a:spcPts val="0"/>
              </a:spcBef>
              <a:buSzTx/>
              <a:buNone/>
              <a:defRPr sz="18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del</a:t>
            </a:r>
            <a:r>
              <a:rPr>
                <a:solidFill>
                  <a:srgbClr val="000000">
                    <a:alpha val="87059"/>
                  </a:srgbClr>
                </a:solidFill>
              </a:rPr>
              <a:t> dict</a:t>
            </a:r>
            <a:r>
              <a:rPr>
                <a:solidFill>
                  <a:srgbClr val="666600"/>
                </a:solidFill>
              </a:rPr>
              <a:t>[</a:t>
            </a:r>
            <a:r>
              <a:rPr>
                <a:solidFill>
                  <a:srgbClr val="008800"/>
                </a:solidFill>
              </a:rPr>
              <a:t>'Name'</a:t>
            </a:r>
            <a:r>
              <a:rPr>
                <a:solidFill>
                  <a:srgbClr val="666600"/>
                </a:solidFill>
              </a:rPr>
              <a:t>];</a:t>
            </a:r>
            <a:r>
              <a:rPr>
                <a:solidFill>
                  <a:srgbClr val="000000">
                    <a:alpha val="87059"/>
                  </a:srgbClr>
                </a:solidFill>
              </a:rPr>
              <a:t> </a:t>
            </a:r>
            <a:r>
              <a:t># remove entry with key 'Name'</a:t>
            </a:r>
            <a:endParaRPr>
              <a:solidFill>
                <a:srgbClr val="000000">
                  <a:alpha val="87059"/>
                </a:srgbClr>
              </a:solidFill>
            </a:endParaRPr>
          </a:p>
          <a:p>
            <a:pPr marL="0" indent="0" defTabSz="457200">
              <a:spcBef>
                <a:spcPts val="0"/>
              </a:spcBef>
              <a:buSzTx/>
              <a:buNone/>
              <a:defRPr sz="18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dict</a:t>
            </a:r>
            <a:r>
              <a:rPr>
                <a:solidFill>
                  <a:srgbClr val="666600"/>
                </a:solidFill>
              </a:rPr>
              <a:t>.</a:t>
            </a:r>
            <a:r>
              <a:rPr>
                <a:solidFill>
                  <a:srgbClr val="000000">
                    <a:alpha val="87059"/>
                  </a:srgbClr>
                </a:solidFill>
              </a:rPr>
              <a:t>clear</a:t>
            </a:r>
            <a:r>
              <a:rPr>
                <a:solidFill>
                  <a:srgbClr val="666600"/>
                </a:solidFill>
              </a:rPr>
              <a:t>();</a:t>
            </a:r>
            <a:r>
              <a:rPr>
                <a:solidFill>
                  <a:srgbClr val="000000">
                    <a:alpha val="87059"/>
                  </a:srgbClr>
                </a:solidFill>
              </a:rPr>
              <a:t>     </a:t>
            </a:r>
            <a:r>
              <a:t># remove all entries in dict</a:t>
            </a:r>
            <a:endParaRPr>
              <a:solidFill>
                <a:srgbClr val="000000">
                  <a:alpha val="87059"/>
                </a:srgbClr>
              </a:solidFill>
            </a:endParaRPr>
          </a:p>
          <a:p>
            <a:pPr marL="0" indent="0" defTabSz="457200">
              <a:spcBef>
                <a:spcPts val="0"/>
              </a:spcBef>
              <a:buSzTx/>
              <a:buNone/>
              <a:defRPr sz="18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del</a:t>
            </a:r>
            <a:r>
              <a:rPr>
                <a:solidFill>
                  <a:srgbClr val="000000">
                    <a:alpha val="87059"/>
                  </a:srgbClr>
                </a:solidFill>
              </a:rPr>
              <a:t> dict </a:t>
            </a:r>
            <a:r>
              <a:rPr>
                <a:solidFill>
                  <a:srgbClr val="666600"/>
                </a:solidFill>
              </a:rPr>
              <a:t>;</a:t>
            </a:r>
            <a:r>
              <a:rPr>
                <a:solidFill>
                  <a:srgbClr val="000000">
                    <a:alpha val="87059"/>
                  </a:srgbClr>
                </a:solidFill>
              </a:rPr>
              <a:t>        </a:t>
            </a:r>
            <a:r>
              <a:t># delete entire dictionary</a:t>
            </a:r>
            <a:endParaRPr>
              <a:solidFill>
                <a:srgbClr val="000000">
                  <a:alpha val="87059"/>
                </a:srgbClr>
              </a:solidFill>
            </a:endParaRP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8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"dict['Age']: "</a:t>
            </a:r>
            <a:r>
              <a:rPr>
                <a:solidFill>
                  <a:srgbClr val="666600"/>
                </a:solidFill>
              </a:rPr>
              <a:t>,</a:t>
            </a:r>
            <a:r>
              <a:rPr>
                <a:solidFill>
                  <a:srgbClr val="000000">
                    <a:alpha val="87059"/>
                  </a:srgbClr>
                </a:solidFill>
              </a:rPr>
              <a:t> dict</a:t>
            </a:r>
            <a:r>
              <a:rPr>
                <a:solidFill>
                  <a:srgbClr val="666600"/>
                </a:solidFill>
              </a:rPr>
              <a:t>[</a:t>
            </a:r>
            <a:r>
              <a:t>'Age'</a:t>
            </a:r>
            <a:r>
              <a:rPr>
                <a:solidFill>
                  <a:srgbClr val="666600"/>
                </a:solidFill>
              </a:rPr>
              <a:t>]</a:t>
            </a:r>
            <a:endParaRPr>
              <a:solidFill>
                <a:srgbClr val="000000">
                  <a:alpha val="87059"/>
                </a:srgbClr>
              </a:solidFill>
            </a:endParaRPr>
          </a:p>
          <a:p>
            <a:pPr marL="0" indent="0" defTabSz="457200">
              <a:spcBef>
                <a:spcPts val="0"/>
              </a:spcBef>
              <a:buSzTx/>
              <a:buNone/>
              <a:defRPr sz="18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"dict['School']: "</a:t>
            </a:r>
            <a:r>
              <a:rPr>
                <a:solidFill>
                  <a:srgbClr val="666600"/>
                </a:solidFill>
              </a:rPr>
              <a:t>,</a:t>
            </a:r>
            <a:r>
              <a:rPr>
                <a:solidFill>
                  <a:srgbClr val="000000">
                    <a:alpha val="87059"/>
                  </a:srgbClr>
                </a:solidFill>
              </a:rPr>
              <a:t> dict</a:t>
            </a:r>
            <a:r>
              <a:rPr>
                <a:solidFill>
                  <a:srgbClr val="666600"/>
                </a:solidFill>
              </a:rPr>
              <a:t>[</a:t>
            </a:r>
            <a:r>
              <a:t>‘School'</a:t>
            </a:r>
            <a:r>
              <a:rPr>
                <a:solidFill>
                  <a:srgbClr val="666600"/>
                </a:solidFill>
              </a:rPr>
              <a:t>]</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Title"/>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sz="5000">
                <a:solidFill>
                  <a:schemeClr val="accent1">
                    <a:lumOff val="-9999"/>
                  </a:schemeClr>
                </a:solidFill>
                <a:latin typeface="Lucida Sans Unicode"/>
                <a:ea typeface="Lucida Sans Unicode"/>
                <a:cs typeface="Lucida Sans Unicode"/>
                <a:sym typeface="Lucida Sans Unicode"/>
              </a:defRPr>
            </a:lvl1pPr>
          </a:lstStyle>
          <a:p>
            <a:pPr/>
            <a:r>
              <a:t>Some Dictionary Operations</a:t>
            </a:r>
          </a:p>
        </p:txBody>
      </p:sp>
      <p:sp>
        <p:nvSpPr>
          <p:cNvPr id="299" name="dict = {}…"/>
          <p:cNvSpPr txBox="1"/>
          <p:nvPr>
            <p:ph type="body" idx="4294967295"/>
          </p:nvPr>
        </p:nvSpPr>
        <p:spPr>
          <a:xfrm>
            <a:off x="866986" y="2275838"/>
            <a:ext cx="11595949" cy="6502404"/>
          </a:xfrm>
          <a:prstGeom prst="rect">
            <a:avLst/>
          </a:prstGeom>
        </p:spPr>
        <p:txBody>
          <a:bodyPr lIns="65022" tIns="65022" rIns="65022" bIns="65022" anchor="t"/>
          <a:lstStyle/>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dict = {}</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dict['one'] = "This is one"</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dict[2]     = "This is two“</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tinydict = {'name': 'john','code':6734, 'dept': 'sales'}</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print dict['one']       # Prints value for 'one' key</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print dict[2]           # Prints value for 2 key</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print tinydict          # Prints complete dictionary</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print tinydict.keys()   # Prints all the keys</a:t>
            </a:r>
          </a:p>
          <a:p>
            <a:pPr marL="434034" indent="-434034" defTabSz="1157427">
              <a:spcBef>
                <a:spcPts val="400"/>
              </a:spcBef>
              <a:buSzTx/>
              <a:buNone/>
              <a:defRPr sz="1900">
                <a:solidFill>
                  <a:srgbClr val="333399"/>
                </a:solidFill>
                <a:latin typeface="Lucida Sans Unicode"/>
                <a:ea typeface="Lucida Sans Unicode"/>
                <a:cs typeface="Lucida Sans Unicode"/>
                <a:sym typeface="Lucida Sans Unicode"/>
              </a:defRPr>
            </a:pPr>
            <a:r>
              <a:t>print tinydict.values() # Prints all the values</a:t>
            </a:r>
          </a:p>
          <a:p>
            <a:pPr marL="434034" indent="-434034" defTabSz="1157427">
              <a:spcBef>
                <a:spcPts val="800"/>
              </a:spcBef>
              <a:buSzTx/>
              <a:buNone/>
              <a:defRPr sz="1900">
                <a:solidFill>
                  <a:srgbClr val="333399"/>
                </a:solidFill>
                <a:latin typeface="Lucida Sans Unicode"/>
                <a:ea typeface="Lucida Sans Unicode"/>
                <a:cs typeface="Lucida Sans Unicode"/>
                <a:sym typeface="Lucida Sans Unicode"/>
              </a:defRPr>
            </a:pPr>
          </a:p>
          <a:p>
            <a:pPr marL="434034" indent="-434034" defTabSz="1157427">
              <a:spcBef>
                <a:spcPts val="400"/>
              </a:spcBef>
              <a:buSzTx/>
              <a:buNone/>
              <a:defRPr sz="1900">
                <a:solidFill>
                  <a:srgbClr val="00B0F0"/>
                </a:solidFill>
                <a:latin typeface="Lucida Sans Unicode"/>
                <a:ea typeface="Lucida Sans Unicode"/>
                <a:cs typeface="Lucida Sans Unicode"/>
                <a:sym typeface="Lucida Sans Unicode"/>
              </a:defRPr>
            </a:pPr>
            <a:r>
              <a:t>OUTPUT:</a:t>
            </a:r>
          </a:p>
          <a:p>
            <a:pPr marL="434034" indent="-434034" defTabSz="1157427">
              <a:spcBef>
                <a:spcPts val="400"/>
              </a:spcBef>
              <a:buSzTx/>
              <a:buNone/>
              <a:defRPr sz="1900">
                <a:solidFill>
                  <a:srgbClr val="FF0000"/>
                </a:solidFill>
                <a:latin typeface="Lucida Sans Unicode"/>
                <a:ea typeface="Lucida Sans Unicode"/>
                <a:cs typeface="Lucida Sans Unicode"/>
                <a:sym typeface="Lucida Sans Unicode"/>
              </a:defRPr>
            </a:pPr>
            <a:r>
              <a:t>This is one</a:t>
            </a:r>
          </a:p>
          <a:p>
            <a:pPr marL="434034" indent="-434034" defTabSz="1157427">
              <a:spcBef>
                <a:spcPts val="400"/>
              </a:spcBef>
              <a:buSzTx/>
              <a:buNone/>
              <a:defRPr sz="1900">
                <a:solidFill>
                  <a:srgbClr val="FF0000"/>
                </a:solidFill>
                <a:latin typeface="Lucida Sans Unicode"/>
                <a:ea typeface="Lucida Sans Unicode"/>
                <a:cs typeface="Lucida Sans Unicode"/>
                <a:sym typeface="Lucida Sans Unicode"/>
              </a:defRPr>
            </a:pPr>
            <a:r>
              <a:t>This is two</a:t>
            </a:r>
          </a:p>
          <a:p>
            <a:pPr marL="434034" indent="-434034" defTabSz="1157427">
              <a:spcBef>
                <a:spcPts val="400"/>
              </a:spcBef>
              <a:buSzTx/>
              <a:buNone/>
              <a:defRPr sz="1900">
                <a:solidFill>
                  <a:srgbClr val="FF0000"/>
                </a:solidFill>
                <a:latin typeface="Lucida Sans Unicode"/>
                <a:ea typeface="Lucida Sans Unicode"/>
                <a:cs typeface="Lucida Sans Unicode"/>
                <a:sym typeface="Lucida Sans Unicode"/>
              </a:defRPr>
            </a:pPr>
            <a:r>
              <a:t>{'dept': 'sales', 'code': 6734, 'name': 'john'}</a:t>
            </a:r>
          </a:p>
          <a:p>
            <a:pPr marL="434034" indent="-434034" defTabSz="1157427">
              <a:spcBef>
                <a:spcPts val="400"/>
              </a:spcBef>
              <a:buSzTx/>
              <a:buNone/>
              <a:defRPr sz="1900">
                <a:solidFill>
                  <a:srgbClr val="FF0000"/>
                </a:solidFill>
                <a:latin typeface="Lucida Sans Unicode"/>
                <a:ea typeface="Lucida Sans Unicode"/>
                <a:cs typeface="Lucida Sans Unicode"/>
                <a:sym typeface="Lucida Sans Unicode"/>
              </a:defRPr>
            </a:pPr>
            <a:r>
              <a:t>['dept', 'code', 'name']</a:t>
            </a:r>
          </a:p>
          <a:p>
            <a:pPr marL="434034" indent="-434034" defTabSz="1157427">
              <a:spcBef>
                <a:spcPts val="400"/>
              </a:spcBef>
              <a:buSzTx/>
              <a:buNone/>
              <a:defRPr sz="1900">
                <a:solidFill>
                  <a:srgbClr val="FF0000"/>
                </a:solidFill>
                <a:latin typeface="Lucida Sans Unicode"/>
                <a:ea typeface="Lucida Sans Unicode"/>
                <a:cs typeface="Lucida Sans Unicode"/>
                <a:sym typeface="Lucida Sans Unicode"/>
              </a:defRPr>
            </a:pPr>
            <a:r>
              <a:t>['sales', 6734, 'john']</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Properties of Dictionary Keys…"/>
          <p:cNvSpPr txBox="1"/>
          <p:nvPr>
            <p:ph type="body" idx="4294967295"/>
          </p:nvPr>
        </p:nvSpPr>
        <p:spPr>
          <a:xfrm>
            <a:off x="866986" y="19964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Properties of Dictionary Keys</a:t>
            </a:r>
          </a:p>
          <a:p>
            <a:pPr lvl="1" marL="882315" indent="-374315" defTabSz="1300480">
              <a:spcBef>
                <a:spcPts val="600"/>
              </a:spcBef>
              <a:buSzPct val="100000"/>
              <a:buAutoNum type="arabicPeriod" startAt="1"/>
              <a:defRPr sz="2800">
                <a:solidFill>
                  <a:srgbClr val="333399"/>
                </a:solidFill>
                <a:latin typeface="Lucida Sans Unicode"/>
                <a:ea typeface="Lucida Sans Unicode"/>
                <a:cs typeface="Lucida Sans Unicode"/>
                <a:sym typeface="Lucida Sans Unicode"/>
              </a:defRPr>
            </a:pPr>
            <a:r>
              <a:t>More than one entry per key not allowed. Which means no duplicate key is allowed. When duplicate keys encountered during assignment, the last assignment wins</a:t>
            </a:r>
          </a:p>
          <a:p>
            <a:pPr lvl="1" marL="0" indent="228600" defTabSz="1300480">
              <a:spcBef>
                <a:spcPts val="600"/>
              </a:spcBef>
              <a:buSzTx/>
              <a:buNone/>
              <a:defRPr sz="2800">
                <a:solidFill>
                  <a:srgbClr val="333399"/>
                </a:solidFill>
                <a:latin typeface="Lucida Sans Unicode"/>
                <a:ea typeface="Lucida Sans Unicode"/>
                <a:cs typeface="Lucida Sans Unicode"/>
                <a:sym typeface="Lucida Sans Unicode"/>
              </a:defRPr>
            </a:pPr>
          </a:p>
          <a:p>
            <a:pPr lvl="4" marL="0" indent="91440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dict </a:t>
            </a:r>
            <a:r>
              <a:rPr>
                <a:solidFill>
                  <a:srgbClr val="666600"/>
                </a:solidFill>
              </a:rPr>
              <a:t>=</a:t>
            </a:r>
            <a:r>
              <a:rPr>
                <a:solidFill>
                  <a:srgbClr val="000000">
                    <a:alpha val="87059"/>
                  </a:srgbClr>
                </a:solidFill>
              </a:rPr>
              <a:t> </a:t>
            </a:r>
            <a:r>
              <a:rPr>
                <a:solidFill>
                  <a:srgbClr val="666600"/>
                </a:solidFill>
              </a:rPr>
              <a:t>{</a:t>
            </a:r>
            <a:r>
              <a:t>'Name'</a:t>
            </a:r>
            <a:r>
              <a:rPr>
                <a:solidFill>
                  <a:srgbClr val="666600"/>
                </a:solidFill>
              </a:rPr>
              <a:t>:</a:t>
            </a:r>
            <a:r>
              <a:rPr>
                <a:solidFill>
                  <a:srgbClr val="000000">
                    <a:alpha val="87059"/>
                  </a:srgbClr>
                </a:solidFill>
              </a:rPr>
              <a:t> </a:t>
            </a:r>
            <a:r>
              <a:t>'Zara'</a:t>
            </a:r>
            <a:r>
              <a:rPr>
                <a:solidFill>
                  <a:srgbClr val="666600"/>
                </a:solidFill>
              </a:rPr>
              <a:t>,</a:t>
            </a:r>
            <a:r>
              <a:rPr>
                <a:solidFill>
                  <a:srgbClr val="000000">
                    <a:alpha val="87059"/>
                  </a:srgbClr>
                </a:solidFill>
              </a:rPr>
              <a:t> </a:t>
            </a:r>
            <a:r>
              <a:t>'Age'</a:t>
            </a:r>
            <a:r>
              <a:rPr>
                <a:solidFill>
                  <a:srgbClr val="666600"/>
                </a:solidFill>
              </a:rPr>
              <a:t>:</a:t>
            </a:r>
            <a:r>
              <a:rPr>
                <a:solidFill>
                  <a:srgbClr val="000000">
                    <a:alpha val="87059"/>
                  </a:srgbClr>
                </a:solidFill>
              </a:rPr>
              <a:t> </a:t>
            </a:r>
            <a:r>
              <a:rPr>
                <a:solidFill>
                  <a:srgbClr val="006666"/>
                </a:solidFill>
              </a:rPr>
              <a:t>7</a:t>
            </a:r>
            <a:r>
              <a:rPr>
                <a:solidFill>
                  <a:srgbClr val="666600"/>
                </a:solidFill>
              </a:rPr>
              <a:t>,</a:t>
            </a:r>
            <a:r>
              <a:rPr>
                <a:solidFill>
                  <a:srgbClr val="000000">
                    <a:alpha val="87059"/>
                  </a:srgbClr>
                </a:solidFill>
              </a:rPr>
              <a:t> </a:t>
            </a:r>
            <a:r>
              <a:t>'Name'</a:t>
            </a:r>
            <a:r>
              <a:rPr>
                <a:solidFill>
                  <a:srgbClr val="666600"/>
                </a:solidFill>
              </a:rPr>
              <a:t>:</a:t>
            </a:r>
            <a:r>
              <a:rPr>
                <a:solidFill>
                  <a:srgbClr val="000000">
                    <a:alpha val="87059"/>
                  </a:srgbClr>
                </a:solidFill>
              </a:rPr>
              <a:t> </a:t>
            </a:r>
            <a:r>
              <a:t>'Manni'</a:t>
            </a:r>
            <a:r>
              <a:rPr>
                <a:solidFill>
                  <a:srgbClr val="666600"/>
                </a:solidFill>
              </a:rPr>
              <a:t>}</a:t>
            </a:r>
            <a:endParaRPr>
              <a:solidFill>
                <a:srgbClr val="000000">
                  <a:alpha val="87059"/>
                </a:srgbClr>
              </a:solidFill>
            </a:endParaRPr>
          </a:p>
          <a:p>
            <a:pPr lvl="4" marL="0" indent="91440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"dict['Name']: "</a:t>
            </a:r>
            <a:r>
              <a:rPr>
                <a:solidFill>
                  <a:srgbClr val="666600"/>
                </a:solidFill>
              </a:rPr>
              <a:t>,</a:t>
            </a:r>
            <a:r>
              <a:rPr>
                <a:solidFill>
                  <a:srgbClr val="000000">
                    <a:alpha val="87059"/>
                  </a:srgbClr>
                </a:solidFill>
              </a:rPr>
              <a:t> dict</a:t>
            </a:r>
            <a:r>
              <a:rPr>
                <a:solidFill>
                  <a:srgbClr val="666600"/>
                </a:solidFill>
              </a:rPr>
              <a:t>[</a:t>
            </a:r>
            <a:r>
              <a:t>‘Name’</a:t>
            </a:r>
            <a:r>
              <a:rPr>
                <a:solidFill>
                  <a:srgbClr val="666600"/>
                </a:solidFill>
              </a:rPr>
              <a:t>]</a:t>
            </a:r>
            <a:endParaRPr>
              <a:solidFill>
                <a:srgbClr val="666600"/>
              </a:solidFill>
            </a:endParaRPr>
          </a:p>
          <a:p>
            <a:pPr lvl="4" marL="0" indent="91440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endParaRPr>
              <a:solidFill>
                <a:srgbClr val="666600"/>
              </a:solidFill>
            </a:endParaRPr>
          </a:p>
          <a:p>
            <a:pPr lvl="1" marL="882315" indent="-374315" defTabSz="1300480">
              <a:spcBef>
                <a:spcPts val="600"/>
              </a:spcBef>
              <a:buSzPct val="100000"/>
              <a:buAutoNum type="arabicPeriod" startAt="2"/>
              <a:defRPr sz="2800">
                <a:solidFill>
                  <a:srgbClr val="333399"/>
                </a:solidFill>
                <a:latin typeface="Lucida Sans Unicode"/>
                <a:ea typeface="Lucida Sans Unicode"/>
                <a:cs typeface="Lucida Sans Unicode"/>
                <a:sym typeface="Lucida Sans Unicode"/>
              </a:defRPr>
            </a:pPr>
            <a:r>
              <a:t>Keys must be immutable. Which means you can use strings, numbers or tuples as dictionary keys but something like ['key'] is not allowed</a:t>
            </a:r>
          </a:p>
          <a:p>
            <a:pPr lvl="1" marL="882315" indent="-374315" defTabSz="1300480">
              <a:spcBef>
                <a:spcPts val="600"/>
              </a:spcBef>
              <a:buSzPct val="100000"/>
              <a:buAutoNum type="arabicPeriod" startAt="2"/>
              <a:defRPr sz="2800">
                <a:solidFill>
                  <a:srgbClr val="333399"/>
                </a:solidFill>
                <a:latin typeface="Lucida Sans Unicode"/>
                <a:ea typeface="Lucida Sans Unicode"/>
                <a:cs typeface="Lucida Sans Unicode"/>
                <a:sym typeface="Lucida Sans Unicode"/>
              </a:defRPr>
            </a:pPr>
          </a:p>
          <a:p>
            <a:pPr lvl="4" marL="0" indent="91440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dict </a:t>
            </a:r>
            <a:r>
              <a:rPr>
                <a:solidFill>
                  <a:srgbClr val="666600"/>
                </a:solidFill>
              </a:rPr>
              <a:t>=</a:t>
            </a:r>
            <a:r>
              <a:rPr>
                <a:solidFill>
                  <a:srgbClr val="000000">
                    <a:alpha val="87059"/>
                  </a:srgbClr>
                </a:solidFill>
              </a:rPr>
              <a:t> </a:t>
            </a:r>
            <a:r>
              <a:rPr>
                <a:solidFill>
                  <a:srgbClr val="666600"/>
                </a:solidFill>
              </a:rPr>
              <a:t>{[</a:t>
            </a:r>
            <a:r>
              <a:t>'Name'</a:t>
            </a:r>
            <a:r>
              <a:rPr>
                <a:solidFill>
                  <a:srgbClr val="666600"/>
                </a:solidFill>
              </a:rPr>
              <a:t>]:</a:t>
            </a:r>
            <a:r>
              <a:rPr>
                <a:solidFill>
                  <a:srgbClr val="000000">
                    <a:alpha val="87059"/>
                  </a:srgbClr>
                </a:solidFill>
              </a:rPr>
              <a:t> </a:t>
            </a:r>
            <a:r>
              <a:t>'Zara'</a:t>
            </a:r>
            <a:r>
              <a:rPr>
                <a:solidFill>
                  <a:srgbClr val="666600"/>
                </a:solidFill>
              </a:rPr>
              <a:t>,</a:t>
            </a:r>
            <a:r>
              <a:rPr>
                <a:solidFill>
                  <a:srgbClr val="000000">
                    <a:alpha val="87059"/>
                  </a:srgbClr>
                </a:solidFill>
              </a:rPr>
              <a:t> </a:t>
            </a:r>
            <a:r>
              <a:t>'Age'</a:t>
            </a:r>
            <a:r>
              <a:rPr>
                <a:solidFill>
                  <a:srgbClr val="666600"/>
                </a:solidFill>
              </a:rPr>
              <a:t>:</a:t>
            </a:r>
            <a:r>
              <a:rPr>
                <a:solidFill>
                  <a:srgbClr val="000000">
                    <a:alpha val="87059"/>
                  </a:srgbClr>
                </a:solidFill>
              </a:rPr>
              <a:t> </a:t>
            </a:r>
            <a:r>
              <a:rPr>
                <a:solidFill>
                  <a:srgbClr val="006666"/>
                </a:solidFill>
              </a:rPr>
              <a:t>7</a:t>
            </a:r>
            <a:r>
              <a:rPr>
                <a:solidFill>
                  <a:srgbClr val="666600"/>
                </a:solidFill>
              </a:rPr>
              <a:t>}</a:t>
            </a:r>
            <a:endParaRPr>
              <a:solidFill>
                <a:srgbClr val="000000">
                  <a:alpha val="87059"/>
                </a:srgbClr>
              </a:solidFill>
            </a:endParaRPr>
          </a:p>
          <a:p>
            <a:pPr lvl="4" marL="0" indent="91440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"dict['Name']: "</a:t>
            </a:r>
            <a:r>
              <a:rPr>
                <a:solidFill>
                  <a:srgbClr val="666600"/>
                </a:solidFill>
              </a:rPr>
              <a:t>,</a:t>
            </a:r>
            <a:r>
              <a:rPr>
                <a:solidFill>
                  <a:srgbClr val="000000">
                    <a:alpha val="87059"/>
                  </a:srgbClr>
                </a:solidFill>
              </a:rPr>
              <a:t> dict</a:t>
            </a:r>
            <a:r>
              <a:rPr>
                <a:solidFill>
                  <a:srgbClr val="666600"/>
                </a:solidFill>
              </a:rPr>
              <a:t>[</a:t>
            </a:r>
            <a:r>
              <a:t>'Name'</a:t>
            </a:r>
            <a:r>
              <a:rPr>
                <a:solidFill>
                  <a:srgbClr val="666600"/>
                </a:solidFill>
              </a:rPr>
              <a:t>]</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Built-in Dictionary Functions &amp; Methods"/>
          <p:cNvSpPr txBox="1"/>
          <p:nvPr>
            <p:ph type="title" idx="4294967295"/>
          </p:nvPr>
        </p:nvSpPr>
        <p:spPr>
          <a:xfrm>
            <a:off x="866986" y="541866"/>
            <a:ext cx="11595949" cy="1625601"/>
          </a:xfrm>
          <a:prstGeom prst="rect">
            <a:avLst/>
          </a:prstGeom>
        </p:spPr>
        <p:txBody>
          <a:bodyPr lIns="65022" tIns="65022" rIns="65022" bIns="65022" anchor="t"/>
          <a:lstStyle>
            <a:lvl1pPr algn="l" defTabSz="1235455">
              <a:defRPr sz="4750">
                <a:solidFill>
                  <a:schemeClr val="accent1">
                    <a:lumOff val="-9999"/>
                  </a:schemeClr>
                </a:solidFill>
                <a:latin typeface="Lucida Sans Unicode"/>
                <a:ea typeface="Lucida Sans Unicode"/>
                <a:cs typeface="Lucida Sans Unicode"/>
                <a:sym typeface="Lucida Sans Unicode"/>
              </a:defRPr>
            </a:lvl1pPr>
          </a:lstStyle>
          <a:p>
            <a:pPr/>
            <a:r>
              <a:t>Built-in Dictionary Functions &amp; Methods</a:t>
            </a:r>
          </a:p>
        </p:txBody>
      </p:sp>
      <p:graphicFrame>
        <p:nvGraphicFramePr>
          <p:cNvPr id="304" name="Table"/>
          <p:cNvGraphicFramePr/>
          <p:nvPr/>
        </p:nvGraphicFramePr>
        <p:xfrm>
          <a:off x="1247318" y="2279299"/>
          <a:ext cx="9323984" cy="5009329"/>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29770"/>
                <a:gridCol w="8481513"/>
              </a:tblGrid>
              <a:tr h="882374">
                <a:tc>
                  <a:txBody>
                    <a:bodyPr/>
                    <a:lstStyle/>
                    <a:p>
                      <a:pPr algn="l" defTabSz="1300480">
                        <a:defRPr sz="1800"/>
                      </a:pPr>
                      <a:r>
                        <a:rPr>
                          <a:latin typeface="Verdana"/>
                          <a:ea typeface="Verdana"/>
                          <a:cs typeface="Verdana"/>
                          <a:sym typeface="Verdana"/>
                        </a:rPr>
                        <a:t>Sr.No.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1300480">
                        <a:defRPr sz="1800"/>
                      </a:pPr>
                      <a:r>
                        <a:rPr>
                          <a:latin typeface="Verdana"/>
                          <a:ea typeface="Verdana"/>
                          <a:cs typeface="Verdana"/>
                          <a:sym typeface="Verdana"/>
                        </a:rPr>
                        <a:t>Function with 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882374">
                <a:tc>
                  <a:txBody>
                    <a:bodyPr/>
                    <a:lstStyle/>
                    <a:p>
                      <a:pPr algn="l" defTabSz="1300480">
                        <a:defRPr sz="1800"/>
                      </a:pPr>
                      <a:r>
                        <a:rPr>
                          <a:latin typeface="Verdana"/>
                          <a:ea typeface="Verdana"/>
                          <a:cs typeface="Verdana"/>
                          <a:sym typeface="Verdana"/>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cmp(dict1, dict2)</a:t>
                      </a:r>
                      <a:endParaRPr>
                        <a:solidFill>
                          <a:srgbClr val="000000"/>
                        </a:solidFill>
                      </a:endParaRPr>
                    </a:p>
                    <a:p>
                      <a:pPr algn="l" defTabSz="1300480">
                        <a:defRPr sz="1800">
                          <a:latin typeface="Verdana"/>
                          <a:ea typeface="Verdana"/>
                          <a:cs typeface="Verdana"/>
                          <a:sym typeface="Verdana"/>
                        </a:defRPr>
                      </a:pPr>
                      <a:r>
                        <a:t>Compares elements of both dict.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85038">
                <a:tc>
                  <a:txBody>
                    <a:bodyPr/>
                    <a:lstStyle/>
                    <a:p>
                      <a:pPr algn="l" defTabSz="1300480">
                        <a:defRPr sz="1800"/>
                      </a:pPr>
                      <a:r>
                        <a:rPr>
                          <a:latin typeface="Verdana"/>
                          <a:ea typeface="Verdana"/>
                          <a:cs typeface="Verdana"/>
                          <a:sym typeface="Verdana"/>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len(dict)</a:t>
                      </a:r>
                      <a:endParaRPr>
                        <a:solidFill>
                          <a:srgbClr val="000000"/>
                        </a:solidFill>
                      </a:endParaRPr>
                    </a:p>
                    <a:p>
                      <a:pPr algn="l" defTabSz="1300480">
                        <a:defRPr sz="1800">
                          <a:latin typeface="Verdana"/>
                          <a:ea typeface="Verdana"/>
                          <a:cs typeface="Verdana"/>
                          <a:sym typeface="Verdana"/>
                        </a:defRPr>
                      </a:pPr>
                      <a:r>
                        <a:t>Gives the total length of the dictionary. This would be equal to the number of items in the dictionary.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882374">
                <a:tc>
                  <a:txBody>
                    <a:bodyPr/>
                    <a:lstStyle/>
                    <a:p>
                      <a:pPr algn="l" defTabSz="1300480">
                        <a:defRPr sz="1800"/>
                      </a:pPr>
                      <a:r>
                        <a:rPr>
                          <a:latin typeface="Verdana"/>
                          <a:ea typeface="Verdana"/>
                          <a:cs typeface="Verdana"/>
                          <a:sym typeface="Verdana"/>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str(dict)</a:t>
                      </a:r>
                      <a:endParaRPr>
                        <a:solidFill>
                          <a:srgbClr val="000000"/>
                        </a:solidFill>
                      </a:endParaRPr>
                    </a:p>
                    <a:p>
                      <a:pPr algn="l" defTabSz="1300480">
                        <a:defRPr sz="1800">
                          <a:latin typeface="Verdana"/>
                          <a:ea typeface="Verdana"/>
                          <a:cs typeface="Verdana"/>
                          <a:sym typeface="Verdana"/>
                        </a:defRPr>
                      </a:pPr>
                      <a:r>
                        <a:t>Produces a printable string representation of a dictionary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1185038">
                <a:tc>
                  <a:txBody>
                    <a:bodyPr/>
                    <a:lstStyle/>
                    <a:p>
                      <a:pPr algn="l" defTabSz="1300480">
                        <a:defRPr sz="1800"/>
                      </a:pPr>
                      <a:r>
                        <a:rPr>
                          <a:latin typeface="Verdana"/>
                          <a:ea typeface="Verdana"/>
                          <a:cs typeface="Verdana"/>
                          <a:sym typeface="Verdana"/>
                        </a:rPr>
                        <a:t>4</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type(variable)</a:t>
                      </a:r>
                      <a:endParaRPr>
                        <a:solidFill>
                          <a:srgbClr val="000000"/>
                        </a:solidFill>
                      </a:endParaRPr>
                    </a:p>
                    <a:p>
                      <a:pPr algn="l" defTabSz="1300480">
                        <a:defRPr sz="1800">
                          <a:latin typeface="Verdana"/>
                          <a:ea typeface="Verdana"/>
                          <a:cs typeface="Verdana"/>
                          <a:sym typeface="Verdana"/>
                        </a:defRPr>
                      </a:pPr>
                      <a:r>
                        <a:t>Returns the type of the passed variable. If passed variable is dictionary, then it would return a dictionary type.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06" name="Table"/>
          <p:cNvGraphicFramePr/>
          <p:nvPr/>
        </p:nvGraphicFramePr>
        <p:xfrm>
          <a:off x="895350" y="1282700"/>
          <a:ext cx="11907193" cy="81534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059971"/>
                <a:gridCol w="10834521"/>
              </a:tblGrid>
              <a:tr h="496850">
                <a:tc>
                  <a:txBody>
                    <a:bodyPr/>
                    <a:lstStyle/>
                    <a:p>
                      <a:pPr algn="l" defTabSz="1300480">
                        <a:defRPr sz="1800"/>
                      </a:pPr>
                      <a:r>
                        <a:rPr>
                          <a:latin typeface="Verdana"/>
                          <a:ea typeface="Verdana"/>
                          <a:cs typeface="Verdana"/>
                          <a:sym typeface="Verdana"/>
                        </a:rPr>
                        <a:t>Sr.No.</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c>
                  <a:txBody>
                    <a:bodyPr/>
                    <a:lstStyle/>
                    <a:p>
                      <a:pPr algn="l" defTabSz="1300480">
                        <a:defRPr sz="1800"/>
                      </a:pPr>
                      <a:r>
                        <a:rPr>
                          <a:latin typeface="Verdana"/>
                          <a:ea typeface="Verdana"/>
                          <a:cs typeface="Verdana"/>
                          <a:sym typeface="Verdana"/>
                        </a:rPr>
                        <a:t>Methods with Description</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solidFill>
                      <a:srgbClr val="EEEEEE"/>
                    </a:solidFill>
                  </a:tcPr>
                </a:tc>
              </a:tr>
              <a:tr h="764385">
                <a:tc>
                  <a:txBody>
                    <a:bodyPr/>
                    <a:lstStyle/>
                    <a:p>
                      <a:pPr algn="l" defTabSz="1300480">
                        <a:defRPr sz="1800"/>
                      </a:pPr>
                      <a:r>
                        <a:rPr>
                          <a:latin typeface="Verdana"/>
                          <a:ea typeface="Verdana"/>
                          <a:cs typeface="Verdana"/>
                          <a:sym typeface="Verdana"/>
                        </a:rPr>
                        <a:t>1</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2" invalidUrl="" action="" tgtFrame="" tooltip="" history="1" highlightClick="0" endSnd="0"/>
                        </a:rPr>
                        <a:t>dict.clear()</a:t>
                      </a:r>
                      <a:endParaRPr>
                        <a:solidFill>
                          <a:srgbClr val="000000"/>
                        </a:solidFill>
                      </a:endParaRPr>
                    </a:p>
                    <a:p>
                      <a:pPr algn="l" defTabSz="1300480">
                        <a:defRPr sz="1800">
                          <a:latin typeface="Verdana"/>
                          <a:ea typeface="Verdana"/>
                          <a:cs typeface="Verdana"/>
                          <a:sym typeface="Verdana"/>
                        </a:defRPr>
                      </a:pPr>
                      <a:r>
                        <a:t>Removes all elements of dictionary dict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2</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3" invalidUrl="" action="" tgtFrame="" tooltip="" history="1" highlightClick="0" endSnd="0"/>
                        </a:rPr>
                        <a:t>dict.copy()</a:t>
                      </a:r>
                      <a:endParaRPr>
                        <a:solidFill>
                          <a:srgbClr val="000000"/>
                        </a:solidFill>
                      </a:endParaRPr>
                    </a:p>
                    <a:p>
                      <a:pPr algn="l" defTabSz="1300480">
                        <a:defRPr sz="1800">
                          <a:latin typeface="Verdana"/>
                          <a:ea typeface="Verdana"/>
                          <a:cs typeface="Verdana"/>
                          <a:sym typeface="Verdana"/>
                        </a:defRPr>
                      </a:pPr>
                      <a:r>
                        <a:t>Returns a shallow copy of dictionary dict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3</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4" invalidUrl="" action="" tgtFrame="" tooltip="" history="1" highlightClick="0" endSnd="0"/>
                        </a:rPr>
                        <a:t>dict.fromkeys()</a:t>
                      </a:r>
                      <a:endParaRPr>
                        <a:solidFill>
                          <a:srgbClr val="000000"/>
                        </a:solidFill>
                      </a:endParaRPr>
                    </a:p>
                    <a:p>
                      <a:pPr algn="l" defTabSz="1300480">
                        <a:defRPr sz="1800">
                          <a:latin typeface="Verdana"/>
                          <a:ea typeface="Verdana"/>
                          <a:cs typeface="Verdana"/>
                          <a:sym typeface="Verdana"/>
                        </a:defRPr>
                      </a:pPr>
                      <a:r>
                        <a:t>Create a new dictionary with keys from seq and values set to value.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4</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5" invalidUrl="" action="" tgtFrame="" tooltip="" history="1" highlightClick="0" endSnd="0"/>
                        </a:rPr>
                        <a:t>dict.get(key, default=None)</a:t>
                      </a:r>
                      <a:endParaRPr>
                        <a:solidFill>
                          <a:srgbClr val="000000"/>
                        </a:solidFill>
                      </a:endParaRPr>
                    </a:p>
                    <a:p>
                      <a:pPr algn="l" defTabSz="1300480">
                        <a:defRPr sz="1800">
                          <a:latin typeface="Verdana"/>
                          <a:ea typeface="Verdana"/>
                          <a:cs typeface="Verdana"/>
                          <a:sym typeface="Verdana"/>
                        </a:defRPr>
                      </a:pPr>
                      <a:r>
                        <a:t>For key key, returns value or default if key not in dictionary</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5</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6" invalidUrl="" action="" tgtFrame="" tooltip="" history="1" highlightClick="0" endSnd="0"/>
                        </a:rPr>
                        <a:t>dict.has_key(key)</a:t>
                      </a:r>
                      <a:endParaRPr>
                        <a:solidFill>
                          <a:srgbClr val="000000"/>
                        </a:solidFill>
                      </a:endParaRPr>
                    </a:p>
                    <a:p>
                      <a:pPr algn="l" defTabSz="1300480">
                        <a:defRPr sz="1800">
                          <a:latin typeface="Verdana"/>
                          <a:ea typeface="Verdana"/>
                          <a:cs typeface="Verdana"/>
                          <a:sym typeface="Verdana"/>
                        </a:defRPr>
                      </a:pPr>
                      <a:r>
                        <a:t>Returns true if key in dictionary dict, false otherwise</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6</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7" invalidUrl="" action="" tgtFrame="" tooltip="" history="1" highlightClick="0" endSnd="0"/>
                        </a:rPr>
                        <a:t>dict.items()</a:t>
                      </a:r>
                      <a:endParaRPr>
                        <a:solidFill>
                          <a:srgbClr val="000000"/>
                        </a:solidFill>
                      </a:endParaRPr>
                    </a:p>
                    <a:p>
                      <a:pPr algn="l" defTabSz="1300480">
                        <a:defRPr sz="1800">
                          <a:latin typeface="Verdana"/>
                          <a:ea typeface="Verdana"/>
                          <a:cs typeface="Verdana"/>
                          <a:sym typeface="Verdana"/>
                        </a:defRPr>
                      </a:pPr>
                      <a:r>
                        <a:t>Returns a list of dict's (key, value) tuple pairs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7</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8" invalidUrl="" action="" tgtFrame="" tooltip="" history="1" highlightClick="0" endSnd="0"/>
                        </a:rPr>
                        <a:t>dict.keys()</a:t>
                      </a:r>
                      <a:endParaRPr>
                        <a:solidFill>
                          <a:srgbClr val="000000"/>
                        </a:solidFill>
                      </a:endParaRPr>
                    </a:p>
                    <a:p>
                      <a:pPr algn="l" defTabSz="1300480">
                        <a:defRPr sz="1800">
                          <a:latin typeface="Verdana"/>
                          <a:ea typeface="Verdana"/>
                          <a:cs typeface="Verdana"/>
                          <a:sym typeface="Verdana"/>
                        </a:defRPr>
                      </a:pPr>
                      <a:r>
                        <a:t>Returns list of dictionary dict's keys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8</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9" invalidUrl="" action="" tgtFrame="" tooltip="" history="1" highlightClick="0" endSnd="0"/>
                        </a:rPr>
                        <a:t>dict.setdefault(key, default=None)</a:t>
                      </a:r>
                      <a:endParaRPr>
                        <a:solidFill>
                          <a:srgbClr val="000000"/>
                        </a:solidFill>
                      </a:endParaRPr>
                    </a:p>
                    <a:p>
                      <a:pPr algn="l" defTabSz="1300480">
                        <a:defRPr sz="1800">
                          <a:latin typeface="Verdana"/>
                          <a:ea typeface="Verdana"/>
                          <a:cs typeface="Verdana"/>
                          <a:sym typeface="Verdana"/>
                        </a:defRPr>
                      </a:pPr>
                      <a:r>
                        <a:t>Similar to get(), but will set dict[key]=default if key is not already in dict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9</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0" invalidUrl="" action="" tgtFrame="" tooltip="" history="1" highlightClick="0" endSnd="0"/>
                        </a:rPr>
                        <a:t>dict.update(dict2)</a:t>
                      </a:r>
                      <a:endParaRPr>
                        <a:solidFill>
                          <a:srgbClr val="000000"/>
                        </a:solidFill>
                      </a:endParaRPr>
                    </a:p>
                    <a:p>
                      <a:pPr algn="l" defTabSz="1300480">
                        <a:defRPr sz="1800">
                          <a:latin typeface="Verdana"/>
                          <a:ea typeface="Verdana"/>
                          <a:cs typeface="Verdana"/>
                          <a:sym typeface="Verdana"/>
                        </a:defRPr>
                      </a:pPr>
                      <a:r>
                        <a:t>Adds dictionary dict2's key-values pairs to dict</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r h="764385">
                <a:tc>
                  <a:txBody>
                    <a:bodyPr/>
                    <a:lstStyle/>
                    <a:p>
                      <a:pPr algn="l" defTabSz="1300480">
                        <a:defRPr sz="1800"/>
                      </a:pPr>
                      <a:r>
                        <a:rPr>
                          <a:latin typeface="Verdana"/>
                          <a:ea typeface="Verdana"/>
                          <a:cs typeface="Verdana"/>
                          <a:sym typeface="Verdana"/>
                        </a:rPr>
                        <a:t>10</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c>
                  <a:txBody>
                    <a:bodyPr/>
                    <a:lstStyle/>
                    <a:p>
                      <a:pPr algn="l" defTabSz="1300480">
                        <a:defRPr sz="1800" u="sng">
                          <a:solidFill>
                            <a:srgbClr val="009999"/>
                          </a:solidFill>
                          <a:uFill>
                            <a:solidFill>
                              <a:srgbClr val="009999"/>
                            </a:solidFill>
                          </a:uFill>
                          <a:latin typeface="Calibri"/>
                          <a:ea typeface="Calibri"/>
                          <a:cs typeface="Calibri"/>
                          <a:sym typeface="Calibri"/>
                        </a:defRPr>
                      </a:pPr>
                      <a:r>
                        <a:rPr>
                          <a:solidFill>
                            <a:srgbClr val="0000FF"/>
                          </a:solidFill>
                          <a:uFill>
                            <a:solidFill>
                              <a:srgbClr val="0000FF"/>
                            </a:solidFill>
                          </a:uFill>
                          <a:hlinkClick r:id="rId11" invalidUrl="" action="" tgtFrame="" tooltip="" history="1" highlightClick="0" endSnd="0"/>
                        </a:rPr>
                        <a:t>dict.values()</a:t>
                      </a:r>
                      <a:endParaRPr>
                        <a:solidFill>
                          <a:srgbClr val="000000"/>
                        </a:solidFill>
                      </a:endParaRPr>
                    </a:p>
                    <a:p>
                      <a:pPr algn="l" defTabSz="1300480">
                        <a:defRPr sz="1800">
                          <a:latin typeface="Verdana"/>
                          <a:ea typeface="Verdana"/>
                          <a:cs typeface="Verdana"/>
                          <a:sym typeface="Verdana"/>
                        </a:defRPr>
                      </a:pPr>
                      <a:r>
                        <a:t>Returns list of dictionary dict's values</a:t>
                      </a:r>
                    </a:p>
                  </a:txBody>
                  <a:tcPr marL="101600" marR="101600" marT="101600" marB="101600" anchor="t" anchorCtr="0" horzOverflow="overflow">
                    <a:lnL w="12700">
                      <a:solidFill>
                        <a:srgbClr val="DDDDDD"/>
                      </a:solidFill>
                      <a:miter lim="400000"/>
                    </a:lnL>
                    <a:lnR w="12700">
                      <a:solidFill>
                        <a:srgbClr val="DDDDDD"/>
                      </a:solidFill>
                      <a:miter lim="400000"/>
                    </a:lnR>
                    <a:lnT w="12700">
                      <a:solidFill>
                        <a:srgbClr val="DDDDDD"/>
                      </a:solidFill>
                      <a:miter lim="400000"/>
                    </a:lnT>
                    <a:lnB w="12700">
                      <a:solidFill>
                        <a:srgbClr val="DDDDDD"/>
                      </a:solidFill>
                      <a:miter lim="400000"/>
                    </a:lnB>
                  </a:tcPr>
                </a:tc>
              </a:tr>
            </a:tbl>
          </a:graphicData>
        </a:graphic>
      </p:graphicFrame>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Python Function:"/>
          <p:cNvSpPr txBox="1"/>
          <p:nvPr>
            <p:ph type="title" idx="4294967295"/>
          </p:nvPr>
        </p:nvSpPr>
        <p:spPr>
          <a:xfrm>
            <a:off x="866986" y="541866"/>
            <a:ext cx="11595949" cy="1625601"/>
          </a:xfrm>
          <a:prstGeom prst="rect">
            <a:avLst/>
          </a:prstGeom>
        </p:spPr>
        <p:txBody>
          <a:bodyPr lIns="65022" tIns="65022" rIns="65022" bIns="65022" anchor="t"/>
          <a:lstStyle>
            <a:lvl1pPr algn="l" defTabSz="1300480">
              <a:defRPr b="1" sz="5000">
                <a:solidFill>
                  <a:schemeClr val="accent3">
                    <a:satOff val="-7500"/>
                    <a:lumOff val="-10588"/>
                  </a:schemeClr>
                </a:solidFill>
                <a:latin typeface="Lucida Sans Unicode"/>
                <a:ea typeface="Lucida Sans Unicode"/>
                <a:cs typeface="Lucida Sans Unicode"/>
                <a:sym typeface="Lucida Sans Unicode"/>
              </a:defRPr>
            </a:lvl1pPr>
          </a:lstStyle>
          <a:p>
            <a:pPr/>
            <a:r>
              <a:t>Python Function:</a:t>
            </a:r>
          </a:p>
        </p:txBody>
      </p:sp>
      <p:sp>
        <p:nvSpPr>
          <p:cNvPr id="309" name="A function is a block of organized, reusable code that is used to perform a single, related action. Functions provide better modularity for your application and a high degree of code reusing.…"/>
          <p:cNvSpPr txBox="1"/>
          <p:nvPr>
            <p:ph type="body" idx="4294967295"/>
          </p:nvPr>
        </p:nvSpPr>
        <p:spPr>
          <a:xfrm>
            <a:off x="866986" y="2275838"/>
            <a:ext cx="11595949" cy="6502404"/>
          </a:xfrm>
          <a:prstGeom prst="rect">
            <a:avLst/>
          </a:prstGeom>
        </p:spPr>
        <p:txBody>
          <a:bodyPr lIns="65022" tIns="65022" rIns="65022" bIns="65022" anchor="t"/>
          <a:lstStyle/>
          <a:p>
            <a:pPr marL="272314" indent="-272314" defTabSz="1261465">
              <a:spcBef>
                <a:spcPts val="500"/>
              </a:spcBef>
              <a:buSzPct val="100000"/>
              <a:defRPr sz="2716">
                <a:solidFill>
                  <a:srgbClr val="333399"/>
                </a:solidFill>
                <a:latin typeface="Lucida Sans Unicode"/>
                <a:ea typeface="Lucida Sans Unicode"/>
                <a:cs typeface="Lucida Sans Unicode"/>
                <a:sym typeface="Lucida Sans Unicode"/>
              </a:defRPr>
            </a:pPr>
            <a:r>
              <a:t>A function is a block of organized, reusable code that is used to perform a single, related action. Functions provide better modularity for your application and a high degree of code reusing.</a:t>
            </a:r>
          </a:p>
          <a:p>
            <a:pPr marL="272314" indent="-272314" defTabSz="1261465">
              <a:spcBef>
                <a:spcPts val="500"/>
              </a:spcBef>
              <a:buSzPct val="100000"/>
              <a:defRPr sz="2716">
                <a:solidFill>
                  <a:schemeClr val="accent1">
                    <a:lumOff val="-9999"/>
                  </a:schemeClr>
                </a:solidFill>
                <a:latin typeface="Lucida Sans Unicode"/>
                <a:ea typeface="Lucida Sans Unicode"/>
                <a:cs typeface="Lucida Sans Unicode"/>
                <a:sym typeface="Lucida Sans Unicode"/>
              </a:defRPr>
            </a:pPr>
            <a:r>
              <a:t>Syntax </a:t>
            </a:r>
          </a:p>
          <a:p>
            <a:pPr marL="0" indent="0" defTabSz="443484">
              <a:spcBef>
                <a:spcPts val="0"/>
              </a:spcBef>
              <a:buSzTx/>
              <a:buNone/>
              <a:defRPr sz="1843">
                <a:solidFill>
                  <a:srgbClr val="000000">
                    <a:alpha val="87059"/>
                  </a:srgbClr>
                </a:solidFill>
                <a:effectLst>
                  <a:outerShdw sx="100000" sy="100000" kx="0" ky="0" algn="b" rotWithShape="0" blurRad="12319" dist="17421" dir="2700000">
                    <a:srgbClr val="000000">
                      <a:alpha val="0"/>
                    </a:srgbClr>
                  </a:outerShdw>
                </a:effectLst>
                <a:latin typeface="Courier"/>
                <a:ea typeface="Courier"/>
                <a:cs typeface="Courier"/>
                <a:sym typeface="Courier"/>
              </a:defRPr>
            </a:pPr>
            <a:r>
              <a:t>def functionname( parameters ):</a:t>
            </a:r>
          </a:p>
          <a:p>
            <a:pPr marL="0" indent="0" defTabSz="443484">
              <a:spcBef>
                <a:spcPts val="0"/>
              </a:spcBef>
              <a:buSzTx/>
              <a:buNone/>
              <a:defRPr sz="1843">
                <a:solidFill>
                  <a:srgbClr val="000000">
                    <a:alpha val="87059"/>
                  </a:srgbClr>
                </a:solidFill>
                <a:effectLst>
                  <a:outerShdw sx="100000" sy="100000" kx="0" ky="0" algn="b" rotWithShape="0" blurRad="12319" dist="17421" dir="2700000">
                    <a:srgbClr val="000000">
                      <a:alpha val="0"/>
                    </a:srgbClr>
                  </a:outerShdw>
                </a:effectLst>
                <a:latin typeface="Courier"/>
                <a:ea typeface="Courier"/>
                <a:cs typeface="Courier"/>
                <a:sym typeface="Courier"/>
              </a:defRPr>
            </a:pPr>
            <a:r>
              <a:t>   "function_docstring"</a:t>
            </a:r>
          </a:p>
          <a:p>
            <a:pPr marL="0" indent="0" defTabSz="443484">
              <a:spcBef>
                <a:spcPts val="0"/>
              </a:spcBef>
              <a:buSzTx/>
              <a:buNone/>
              <a:defRPr sz="1843">
                <a:solidFill>
                  <a:srgbClr val="000000">
                    <a:alpha val="87059"/>
                  </a:srgbClr>
                </a:solidFill>
                <a:effectLst>
                  <a:outerShdw sx="100000" sy="100000" kx="0" ky="0" algn="b" rotWithShape="0" blurRad="12319" dist="17421" dir="2700000">
                    <a:srgbClr val="000000">
                      <a:alpha val="0"/>
                    </a:srgbClr>
                  </a:outerShdw>
                </a:effectLst>
                <a:latin typeface="Courier"/>
                <a:ea typeface="Courier"/>
                <a:cs typeface="Courier"/>
                <a:sym typeface="Courier"/>
              </a:defRPr>
            </a:pPr>
            <a:r>
              <a:t>   function_suite</a:t>
            </a:r>
          </a:p>
          <a:p>
            <a:pPr marL="0" indent="0" defTabSz="443484">
              <a:spcBef>
                <a:spcPts val="0"/>
              </a:spcBef>
              <a:buSzTx/>
              <a:buNone/>
              <a:defRPr sz="1843">
                <a:solidFill>
                  <a:srgbClr val="000000">
                    <a:alpha val="87059"/>
                  </a:srgbClr>
                </a:solidFill>
                <a:effectLst>
                  <a:outerShdw sx="100000" sy="100000" kx="0" ky="0" algn="b" rotWithShape="0" blurRad="12319" dist="17421" dir="2700000">
                    <a:srgbClr val="000000">
                      <a:alpha val="0"/>
                    </a:srgbClr>
                  </a:outerShdw>
                </a:effectLst>
                <a:latin typeface="Courier"/>
                <a:ea typeface="Courier"/>
                <a:cs typeface="Courier"/>
                <a:sym typeface="Courier"/>
              </a:defRPr>
            </a:pPr>
            <a:r>
              <a:t>   return [expression]</a:t>
            </a:r>
          </a:p>
          <a:p>
            <a:pPr marL="0" indent="0" defTabSz="443484">
              <a:spcBef>
                <a:spcPts val="0"/>
              </a:spcBef>
              <a:buSzTx/>
              <a:buNone/>
              <a:defRPr sz="1843">
                <a:solidFill>
                  <a:srgbClr val="000000">
                    <a:alpha val="87059"/>
                  </a:srgbClr>
                </a:solidFill>
                <a:effectLst>
                  <a:outerShdw sx="100000" sy="100000" kx="0" ky="0" algn="b" rotWithShape="0" blurRad="12319" dist="17421" dir="2700000">
                    <a:srgbClr val="000000">
                      <a:alpha val="0"/>
                    </a:srgbClr>
                  </a:outerShdw>
                </a:effectLst>
                <a:latin typeface="Courier"/>
                <a:ea typeface="Courier"/>
                <a:cs typeface="Courier"/>
                <a:sym typeface="Courier"/>
              </a:defRPr>
            </a:pPr>
          </a:p>
          <a:p>
            <a:pPr marL="272314" indent="-272314" defTabSz="1261465">
              <a:spcBef>
                <a:spcPts val="500"/>
              </a:spcBef>
              <a:buSzPct val="100000"/>
              <a:defRPr sz="2716">
                <a:solidFill>
                  <a:schemeClr val="accent1">
                    <a:lumOff val="-9999"/>
                  </a:schemeClr>
                </a:solidFill>
                <a:latin typeface="Lucida Sans Unicode"/>
                <a:ea typeface="Lucida Sans Unicode"/>
                <a:cs typeface="Lucida Sans Unicode"/>
                <a:sym typeface="Lucida Sans Unicode"/>
              </a:defRPr>
            </a:pPr>
            <a:r>
              <a:t>Calling a Function</a:t>
            </a:r>
          </a:p>
          <a:p>
            <a:pPr marL="0" indent="0" defTabSz="443484">
              <a:spcBef>
                <a:spcPts val="0"/>
              </a:spcBef>
              <a:buSzTx/>
              <a:buNone/>
              <a:defRPr sz="1746">
                <a:solidFill>
                  <a:srgbClr val="880000"/>
                </a:solidFill>
                <a:effectLst>
                  <a:outerShdw sx="100000" sy="100000" kx="0" ky="0" algn="b" rotWithShape="0" blurRad="12319" dist="17421"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43484">
              <a:spcBef>
                <a:spcPts val="0"/>
              </a:spcBef>
              <a:buSzTx/>
              <a:buNone/>
              <a:defRPr sz="1746">
                <a:solidFill>
                  <a:srgbClr val="000000">
                    <a:alpha val="87059"/>
                  </a:srgbClr>
                </a:solidFill>
                <a:effectLst>
                  <a:outerShdw sx="100000" sy="100000" kx="0" ky="0" algn="b" rotWithShape="0" blurRad="12319" dist="17421" dir="2700000">
                    <a:srgbClr val="000000">
                      <a:alpha val="0"/>
                    </a:srgbClr>
                  </a:outerShdw>
                </a:effectLst>
                <a:latin typeface="Courier"/>
                <a:ea typeface="Courier"/>
                <a:cs typeface="Courier"/>
                <a:sym typeface="Courier"/>
              </a:defRPr>
            </a:pPr>
            <a:r>
              <a:rPr>
                <a:solidFill>
                  <a:srgbClr val="000088"/>
                </a:solidFill>
              </a:rPr>
              <a:t>def</a:t>
            </a:r>
            <a:r>
              <a:t> printme</a:t>
            </a:r>
            <a:r>
              <a:rPr>
                <a:solidFill>
                  <a:srgbClr val="666600"/>
                </a:solidFill>
              </a:rPr>
              <a:t>(</a:t>
            </a:r>
            <a:r>
              <a:t> str </a:t>
            </a:r>
            <a:r>
              <a:rPr>
                <a:solidFill>
                  <a:srgbClr val="666600"/>
                </a:solidFill>
              </a:rPr>
              <a:t>):</a:t>
            </a:r>
          </a:p>
          <a:p>
            <a:pPr marL="0" indent="0" defTabSz="443484">
              <a:spcBef>
                <a:spcPts val="0"/>
              </a:spcBef>
              <a:buSzTx/>
              <a:buNone/>
              <a:defRPr sz="1746">
                <a:solidFill>
                  <a:srgbClr val="008800"/>
                </a:solidFill>
                <a:effectLst>
                  <a:outerShdw sx="100000" sy="100000" kx="0" ky="0" algn="b" rotWithShape="0" blurRad="12319" dist="17421" dir="2700000">
                    <a:srgbClr val="000000">
                      <a:alpha val="0"/>
                    </a:srgbClr>
                  </a:outerShdw>
                </a:effectLst>
                <a:latin typeface="Courier"/>
                <a:ea typeface="Courier"/>
                <a:cs typeface="Courier"/>
                <a:sym typeface="Courier"/>
              </a:defRPr>
            </a:pPr>
            <a:r>
              <a:rPr>
                <a:solidFill>
                  <a:srgbClr val="000000">
                    <a:alpha val="87059"/>
                  </a:srgbClr>
                </a:solidFill>
              </a:rPr>
              <a:t>   </a:t>
            </a:r>
            <a:r>
              <a:t>"This prints a passed string into this function”</a:t>
            </a:r>
            <a:endParaRPr>
              <a:solidFill>
                <a:srgbClr val="000000">
                  <a:alpha val="87059"/>
                </a:srgbClr>
              </a:solidFill>
            </a:endParaRPr>
          </a:p>
          <a:p>
            <a:pPr marL="0" indent="0" defTabSz="443484">
              <a:spcBef>
                <a:spcPts val="0"/>
              </a:spcBef>
              <a:buSzTx/>
              <a:buNone/>
              <a:defRPr sz="1746">
                <a:solidFill>
                  <a:srgbClr val="000088"/>
                </a:solidFill>
                <a:effectLst>
                  <a:outerShdw sx="100000" sy="100000" kx="0" ky="0" algn="b" rotWithShape="0" blurRad="12319" dist="17421" dir="2700000">
                    <a:srgbClr val="000000">
                      <a:alpha val="0"/>
                    </a:srgbClr>
                  </a:outerShdw>
                </a:effectLst>
                <a:latin typeface="Courier"/>
                <a:ea typeface="Courier"/>
                <a:cs typeface="Courier"/>
                <a:sym typeface="Courier"/>
              </a:defRPr>
            </a:pPr>
            <a:r>
              <a:rPr>
                <a:solidFill>
                  <a:srgbClr val="000000">
                    <a:alpha val="87059"/>
                  </a:srgbClr>
                </a:solidFill>
              </a:rPr>
              <a:t>   </a:t>
            </a:r>
            <a:r>
              <a:t>print</a:t>
            </a:r>
            <a:r>
              <a:rPr>
                <a:solidFill>
                  <a:srgbClr val="000000">
                    <a:alpha val="87059"/>
                  </a:srgbClr>
                </a:solidFill>
              </a:rPr>
              <a:t> str</a:t>
            </a:r>
            <a:endParaRPr>
              <a:solidFill>
                <a:srgbClr val="000000">
                  <a:alpha val="87059"/>
                </a:srgbClr>
              </a:solidFill>
            </a:endParaRPr>
          </a:p>
          <a:p>
            <a:pPr marL="0" indent="0" defTabSz="443484">
              <a:spcBef>
                <a:spcPts val="0"/>
              </a:spcBef>
              <a:buSzTx/>
              <a:buNone/>
              <a:defRPr sz="1746">
                <a:solidFill>
                  <a:srgbClr val="000088"/>
                </a:solidFill>
                <a:effectLst>
                  <a:outerShdw sx="100000" sy="100000" kx="0" ky="0" algn="b" rotWithShape="0" blurRad="12319" dist="17421" dir="2700000">
                    <a:srgbClr val="000000">
                      <a:alpha val="0"/>
                    </a:srgbClr>
                  </a:outerShdw>
                </a:effectLst>
                <a:latin typeface="Courier"/>
                <a:ea typeface="Courier"/>
                <a:cs typeface="Courier"/>
                <a:sym typeface="Courier"/>
              </a:defRPr>
            </a:pPr>
            <a:r>
              <a:rPr>
                <a:solidFill>
                  <a:srgbClr val="000000">
                    <a:alpha val="87059"/>
                  </a:srgbClr>
                </a:solidFill>
              </a:rPr>
              <a:t>   </a:t>
            </a:r>
            <a:r>
              <a:t>return</a:t>
            </a:r>
            <a:r>
              <a:rPr>
                <a:solidFill>
                  <a:srgbClr val="666600"/>
                </a:solidFill>
              </a:rPr>
              <a:t>;</a:t>
            </a:r>
            <a:endParaRPr>
              <a:solidFill>
                <a:srgbClr val="000000">
                  <a:alpha val="87059"/>
                </a:srgbClr>
              </a:solidFill>
            </a:endParaRPr>
          </a:p>
          <a:p>
            <a:pPr marL="0" indent="0" defTabSz="443484">
              <a:spcBef>
                <a:spcPts val="0"/>
              </a:spcBef>
              <a:buSzTx/>
              <a:buNone/>
              <a:defRPr sz="1746">
                <a:solidFill>
                  <a:srgbClr val="000000">
                    <a:alpha val="87059"/>
                  </a:srgbClr>
                </a:solidFill>
                <a:effectLst>
                  <a:outerShdw sx="100000" sy="100000" kx="0" ky="0" algn="b" rotWithShape="0" blurRad="12319" dist="17421" dir="2700000">
                    <a:srgbClr val="000000">
                      <a:alpha val="0"/>
                    </a:srgbClr>
                  </a:outerShdw>
                </a:effectLst>
                <a:latin typeface="Courier"/>
                <a:ea typeface="Courier"/>
                <a:cs typeface="Courier"/>
                <a:sym typeface="Courier"/>
              </a:defRPr>
            </a:pPr>
          </a:p>
          <a:p>
            <a:pPr marL="0" indent="0" defTabSz="443484">
              <a:spcBef>
                <a:spcPts val="0"/>
              </a:spcBef>
              <a:buSzTx/>
              <a:buNone/>
              <a:defRPr sz="1746">
                <a:solidFill>
                  <a:srgbClr val="880000"/>
                </a:solidFill>
                <a:effectLst>
                  <a:outerShdw sx="100000" sy="100000" kx="0" ky="0" algn="b" rotWithShape="0" blurRad="12319" dist="17421" dir="2700000">
                    <a:srgbClr val="000000">
                      <a:alpha val="0"/>
                    </a:srgbClr>
                  </a:outerShdw>
                </a:effectLst>
                <a:latin typeface="Courier"/>
                <a:ea typeface="Courier"/>
                <a:cs typeface="Courier"/>
                <a:sym typeface="Courier"/>
              </a:defRPr>
            </a:pPr>
            <a:r>
              <a:t># Now you can call printme function</a:t>
            </a:r>
            <a:endParaRPr>
              <a:solidFill>
                <a:srgbClr val="000000">
                  <a:alpha val="87059"/>
                </a:srgbClr>
              </a:solidFill>
            </a:endParaRPr>
          </a:p>
          <a:p>
            <a:pPr marL="0" indent="0" defTabSz="443484">
              <a:spcBef>
                <a:spcPts val="0"/>
              </a:spcBef>
              <a:buSzTx/>
              <a:buNone/>
              <a:defRPr sz="1746">
                <a:solidFill>
                  <a:srgbClr val="008800"/>
                </a:solidFill>
                <a:effectLst>
                  <a:outerShdw sx="100000" sy="100000" kx="0" ky="0" algn="b" rotWithShape="0" blurRad="12319" dist="17421" dir="2700000">
                    <a:srgbClr val="000000">
                      <a:alpha val="0"/>
                    </a:srgbClr>
                  </a:outerShdw>
                </a:effectLst>
                <a:latin typeface="Courier"/>
                <a:ea typeface="Courier"/>
                <a:cs typeface="Courier"/>
                <a:sym typeface="Courier"/>
              </a:defRPr>
            </a:pPr>
            <a:r>
              <a:rPr>
                <a:solidFill>
                  <a:srgbClr val="000000">
                    <a:alpha val="87059"/>
                  </a:srgbClr>
                </a:solidFill>
              </a:rPr>
              <a:t>printme</a:t>
            </a:r>
            <a:r>
              <a:rPr>
                <a:solidFill>
                  <a:srgbClr val="666600"/>
                </a:solidFill>
              </a:rPr>
              <a:t>(</a:t>
            </a:r>
            <a:r>
              <a:t>"I'm first call to user defined function!"</a:t>
            </a:r>
            <a:r>
              <a:rPr>
                <a:solidFill>
                  <a:srgbClr val="666600"/>
                </a:solidFill>
              </a:rPr>
              <a:t>)</a:t>
            </a:r>
            <a:endParaRPr>
              <a:solidFill>
                <a:srgbClr val="000000">
                  <a:alpha val="87059"/>
                </a:srgbClr>
              </a:solidFill>
            </a:endParaRPr>
          </a:p>
          <a:p>
            <a:pPr marL="0" indent="0" defTabSz="443484">
              <a:spcBef>
                <a:spcPts val="0"/>
              </a:spcBef>
              <a:buSzTx/>
              <a:buNone/>
              <a:defRPr sz="1746">
                <a:solidFill>
                  <a:srgbClr val="008800"/>
                </a:solidFill>
                <a:effectLst>
                  <a:outerShdw sx="100000" sy="100000" kx="0" ky="0" algn="b" rotWithShape="0" blurRad="12319" dist="17421" dir="2700000">
                    <a:srgbClr val="000000">
                      <a:alpha val="0"/>
                    </a:srgbClr>
                  </a:outerShdw>
                </a:effectLst>
                <a:latin typeface="Courier"/>
                <a:ea typeface="Courier"/>
                <a:cs typeface="Courier"/>
                <a:sym typeface="Courier"/>
              </a:defRPr>
            </a:pPr>
            <a:r>
              <a:rPr>
                <a:solidFill>
                  <a:srgbClr val="000000">
                    <a:alpha val="87059"/>
                  </a:srgbClr>
                </a:solidFill>
              </a:rPr>
              <a:t>printme</a:t>
            </a:r>
            <a:r>
              <a:rPr>
                <a:solidFill>
                  <a:srgbClr val="666600"/>
                </a:solidFill>
              </a:rPr>
              <a:t>(</a:t>
            </a:r>
            <a:r>
              <a:t>"Again second call to the same function"</a:t>
            </a:r>
            <a:r>
              <a:rPr>
                <a:solidFill>
                  <a:srgbClr val="666600"/>
                </a:solidFill>
              </a:rP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ext Placeholder 1"/>
          <p:cNvSpPr txBox="1"/>
          <p:nvPr>
            <p:ph type="body" idx="1"/>
          </p:nvPr>
        </p:nvSpPr>
        <p:spPr>
          <a:prstGeom prst="rect">
            <a:avLst/>
          </a:prstGeom>
        </p:spPr>
        <p:txBody>
          <a:bodyPr anchor="t"/>
          <a:lstStyle/>
          <a:p>
            <a:pPr>
              <a:spcBef>
                <a:spcPts val="0"/>
              </a:spcBef>
              <a:defRPr sz="4000">
                <a:solidFill>
                  <a:srgbClr val="0070C0"/>
                </a:solidFill>
                <a:latin typeface="Arial"/>
                <a:ea typeface="Arial"/>
                <a:cs typeface="Arial"/>
                <a:sym typeface="Arial"/>
              </a:defRPr>
            </a:pPr>
            <a:r>
              <a:t>Variable Types</a:t>
            </a:r>
          </a:p>
          <a:p>
            <a:pPr marL="0" indent="0">
              <a:spcBef>
                <a:spcPts val="0"/>
              </a:spcBef>
              <a:buSzTx/>
              <a:buNone/>
              <a:defRPr sz="2800"/>
            </a:pPr>
            <a:r>
              <a:t>Variables are nothing but reserved memory locations to store values. This means that when you create a variable you reserve some space in memory</a:t>
            </a:r>
          </a:p>
          <a:p>
            <a:pPr marL="0" indent="0">
              <a:spcBef>
                <a:spcPts val="0"/>
              </a:spcBef>
              <a:buSzTx/>
              <a:buNone/>
            </a:pPr>
            <a:endParaRPr sz="2800"/>
          </a:p>
          <a:p>
            <a:pPr marL="0" indent="0">
              <a:spcBef>
                <a:spcPts val="0"/>
              </a:spcBef>
              <a:buSzTx/>
              <a:buNone/>
              <a:defRPr b="1"/>
            </a:pPr>
            <a:r>
              <a:t>Assign Value to Variables:</a:t>
            </a:r>
          </a:p>
          <a:p>
            <a:pPr marL="0" indent="0">
              <a:spcBef>
                <a:spcPts val="0"/>
              </a:spcBef>
              <a:buSzTx/>
              <a:buNone/>
              <a:defRPr b="1"/>
            </a:pPr>
          </a:p>
          <a:p>
            <a:pPr marL="0" indent="0">
              <a:spcBef>
                <a:spcPts val="0"/>
              </a:spcBef>
              <a:buSzTx/>
              <a:buNone/>
              <a:defRPr sz="2800"/>
            </a:pPr>
            <a:r>
              <a:t>The equal sign (=) is used to assign values to variables.</a:t>
            </a:r>
          </a:p>
        </p:txBody>
      </p:sp>
      <p:pic>
        <p:nvPicPr>
          <p:cNvPr id="137" name="Picture 2" descr="Picture 2"/>
          <p:cNvPicPr>
            <a:picLocks noChangeAspect="1"/>
          </p:cNvPicPr>
          <p:nvPr/>
        </p:nvPicPr>
        <p:blipFill>
          <a:blip r:embed="rId2">
            <a:extLst/>
          </a:blip>
          <a:stretch>
            <a:fillRect/>
          </a:stretch>
        </p:blipFill>
        <p:spPr>
          <a:xfrm>
            <a:off x="1200546" y="5366198"/>
            <a:ext cx="10325411" cy="2404125"/>
          </a:xfrm>
          <a:prstGeom prst="rect">
            <a:avLst/>
          </a:prstGeom>
          <a:ln w="12700">
            <a:miter lim="400000"/>
          </a:ln>
        </p:spPr>
      </p:pic>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Pass by reference vs value…"/>
          <p:cNvSpPr txBox="1"/>
          <p:nvPr>
            <p:ph type="body" idx="4294967295"/>
          </p:nvPr>
        </p:nvSpPr>
        <p:spPr>
          <a:xfrm>
            <a:off x="866986" y="22758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Pass by reference vs value</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All parameters (arguments) in the Python language are passed by reference. It means if you change what a parameter refers to within a function, the change also reflects back in the calling function.</a:t>
            </a:r>
          </a:p>
          <a:p>
            <a:pPr marL="0" indent="0" defTabSz="457200">
              <a:spcBef>
                <a:spcPts val="0"/>
              </a:spcBef>
              <a:buSzTx/>
              <a:buNone/>
              <a:defRPr sz="18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def</a:t>
            </a:r>
            <a:r>
              <a:t> changeme</a:t>
            </a:r>
            <a:r>
              <a:rPr>
                <a:solidFill>
                  <a:srgbClr val="666600"/>
                </a:solidFill>
              </a:rPr>
              <a:t>(</a:t>
            </a:r>
            <a:r>
              <a:t> mylist </a:t>
            </a:r>
            <a:r>
              <a:rPr>
                <a:solidFill>
                  <a:srgbClr val="666600"/>
                </a:solidFill>
              </a:rPr>
              <a:t>):</a:t>
            </a:r>
          </a:p>
          <a:p>
            <a:pPr marL="0" indent="0" defTabSz="457200">
              <a:spcBef>
                <a:spcPts val="0"/>
              </a:spcBef>
              <a:buSzTx/>
              <a:buNone/>
              <a:defRPr sz="18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"This changes a passed list into this function"</a:t>
            </a:r>
            <a:endParaRPr>
              <a:solidFill>
                <a:srgbClr val="000000">
                  <a:alpha val="87059"/>
                </a:srgbClr>
              </a:solidFill>
            </a:endParaRP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mylist</a:t>
            </a:r>
            <a:r>
              <a:rPr>
                <a:solidFill>
                  <a:srgbClr val="666600"/>
                </a:solidFill>
              </a:rPr>
              <a:t>.</a:t>
            </a:r>
            <a:r>
              <a:t>append</a:t>
            </a:r>
            <a:r>
              <a:rPr>
                <a:solidFill>
                  <a:srgbClr val="666600"/>
                </a:solidFill>
              </a:rPr>
              <a:t>([</a:t>
            </a:r>
            <a:r>
              <a:rPr>
                <a:solidFill>
                  <a:srgbClr val="006666"/>
                </a:solidFill>
              </a:rPr>
              <a:t>1</a:t>
            </a:r>
            <a:r>
              <a:rPr>
                <a:solidFill>
                  <a:srgbClr val="666600"/>
                </a:solidFill>
              </a:rPr>
              <a:t>,</a:t>
            </a:r>
            <a:r>
              <a:rPr>
                <a:solidFill>
                  <a:srgbClr val="006666"/>
                </a:solidFill>
              </a:rPr>
              <a:t>2</a:t>
            </a:r>
            <a:r>
              <a:rPr>
                <a:solidFill>
                  <a:srgbClr val="666600"/>
                </a:solidFill>
              </a:rPr>
              <a:t>,</a:t>
            </a:r>
            <a:r>
              <a:rPr>
                <a:solidFill>
                  <a:srgbClr val="006666"/>
                </a:solidFill>
              </a:rPr>
              <a:t>3</a:t>
            </a:r>
            <a:r>
              <a:rPr>
                <a:solidFill>
                  <a:srgbClr val="666600"/>
                </a:solidFill>
              </a:rPr>
              <a:t>,</a:t>
            </a:r>
            <a:r>
              <a:rPr>
                <a:solidFill>
                  <a:srgbClr val="006666"/>
                </a:solidFill>
              </a:rPr>
              <a:t>4</a:t>
            </a:r>
            <a:r>
              <a:rPr>
                <a:solidFill>
                  <a:srgbClr val="666600"/>
                </a:solidFill>
              </a:rPr>
              <a:t>]);</a:t>
            </a:r>
          </a:p>
          <a:p>
            <a:pPr marL="0" indent="0" defTabSz="457200">
              <a:spcBef>
                <a:spcPts val="0"/>
              </a:spcBef>
              <a:buSzTx/>
              <a:buNone/>
              <a:defRPr sz="18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rPr>
                <a:solidFill>
                  <a:srgbClr val="000088"/>
                </a:solidFill>
              </a:rPr>
              <a:t>print</a:t>
            </a:r>
            <a:r>
              <a:rPr>
                <a:solidFill>
                  <a:srgbClr val="000000">
                    <a:alpha val="87059"/>
                  </a:srgbClr>
                </a:solidFill>
              </a:rPr>
              <a:t> </a:t>
            </a:r>
            <a:r>
              <a:t>"Values inside the function: "</a:t>
            </a:r>
            <a:r>
              <a:rPr>
                <a:solidFill>
                  <a:srgbClr val="666600"/>
                </a:solidFill>
              </a:rPr>
              <a:t>,</a:t>
            </a:r>
            <a:r>
              <a:rPr>
                <a:solidFill>
                  <a:srgbClr val="000000">
                    <a:alpha val="87059"/>
                  </a:srgbClr>
                </a:solidFill>
              </a:rPr>
              <a:t> mylist</a:t>
            </a:r>
            <a:endParaRPr>
              <a:solidFill>
                <a:srgbClr val="000000">
                  <a:alpha val="87059"/>
                </a:srgbClr>
              </a:solidFill>
            </a:endParaRPr>
          </a:p>
          <a:p>
            <a:pPr marL="0" indent="0" defTabSz="457200">
              <a:spcBef>
                <a:spcPts val="0"/>
              </a:spcBef>
              <a:buSzTx/>
              <a:buNone/>
              <a:defRPr sz="18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return</a:t>
            </a:r>
            <a:endParaRPr>
              <a:solidFill>
                <a:srgbClr val="000000">
                  <a:alpha val="87059"/>
                </a:srgbClr>
              </a:solidFill>
            </a:endParaRP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8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changeme function</a:t>
            </a:r>
            <a:endParaRPr>
              <a:solidFill>
                <a:srgbClr val="000000">
                  <a:alpha val="87059"/>
                </a:srgbClr>
              </a:solidFill>
            </a:endParaRP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mylist </a:t>
            </a:r>
            <a:r>
              <a:rPr>
                <a:solidFill>
                  <a:srgbClr val="666600"/>
                </a:solidFill>
              </a:rPr>
              <a:t>=</a:t>
            </a:r>
            <a:r>
              <a:t> </a:t>
            </a:r>
            <a:r>
              <a:rPr>
                <a:solidFill>
                  <a:srgbClr val="666600"/>
                </a:solidFill>
              </a:rPr>
              <a:t>[</a:t>
            </a:r>
            <a:r>
              <a:rPr>
                <a:solidFill>
                  <a:srgbClr val="006666"/>
                </a:solidFill>
              </a:rPr>
              <a:t>10</a:t>
            </a:r>
            <a:r>
              <a:rPr>
                <a:solidFill>
                  <a:srgbClr val="666600"/>
                </a:solidFill>
              </a:rPr>
              <a:t>,</a:t>
            </a:r>
            <a:r>
              <a:rPr>
                <a:solidFill>
                  <a:srgbClr val="006666"/>
                </a:solidFill>
              </a:rPr>
              <a:t>20</a:t>
            </a:r>
            <a:r>
              <a:rPr>
                <a:solidFill>
                  <a:srgbClr val="666600"/>
                </a:solidFill>
              </a:rPr>
              <a:t>,</a:t>
            </a:r>
            <a:r>
              <a:rPr>
                <a:solidFill>
                  <a:srgbClr val="006666"/>
                </a:solidFill>
              </a:rPr>
              <a:t>30</a:t>
            </a:r>
            <a:r>
              <a:rPr>
                <a:solidFill>
                  <a:srgbClr val="666600"/>
                </a:solidFill>
              </a:rPr>
              <a:t>];</a:t>
            </a: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changeme</a:t>
            </a:r>
            <a:r>
              <a:rPr>
                <a:solidFill>
                  <a:srgbClr val="666600"/>
                </a:solidFill>
              </a:rPr>
              <a:t>(</a:t>
            </a:r>
            <a:r>
              <a:t> mylist </a:t>
            </a:r>
            <a:r>
              <a:rPr>
                <a:solidFill>
                  <a:srgbClr val="666600"/>
                </a:solidFill>
              </a:rPr>
              <a:t>);</a:t>
            </a:r>
          </a:p>
          <a:p>
            <a:pPr marL="0" indent="0" defTabSz="457200">
              <a:spcBef>
                <a:spcPts val="0"/>
              </a:spcBef>
              <a:buSzTx/>
              <a:buNone/>
              <a:defRPr sz="18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"Values outside the function: "</a:t>
            </a:r>
            <a:r>
              <a:rPr>
                <a:solidFill>
                  <a:srgbClr val="666600"/>
                </a:solidFill>
              </a:rPr>
              <a:t>,</a:t>
            </a:r>
            <a:r>
              <a:rPr>
                <a:solidFill>
                  <a:srgbClr val="000000">
                    <a:alpha val="87059"/>
                  </a:srgbClr>
                </a:solidFill>
              </a:rPr>
              <a:t> mylist</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Pass by Reference overwritten…"/>
          <p:cNvSpPr txBox="1"/>
          <p:nvPr>
            <p:ph type="body" idx="4294967295"/>
          </p:nvPr>
        </p:nvSpPr>
        <p:spPr>
          <a:xfrm>
            <a:off x="866986" y="22758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rgbClr val="333399"/>
                </a:solidFill>
                <a:latin typeface="Lucida Sans Unicode"/>
                <a:ea typeface="Lucida Sans Unicode"/>
                <a:cs typeface="Lucida Sans Unicode"/>
                <a:sym typeface="Lucida Sans Unicode"/>
              </a:defRPr>
            </a:pPr>
            <a:r>
              <a:rPr>
                <a:solidFill>
                  <a:schemeClr val="accent1">
                    <a:lumOff val="-9999"/>
                  </a:schemeClr>
                </a:solidFill>
              </a:rPr>
              <a:t>Pass by Reference overwritten</a:t>
            </a:r>
            <a:r>
              <a:t> </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where argument is being passed by reference and the reference is being overwritten inside the called function</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def</a:t>
            </a:r>
            <a:r>
              <a:t> changeme</a:t>
            </a:r>
            <a:r>
              <a:rPr>
                <a:solidFill>
                  <a:srgbClr val="666600"/>
                </a:solidFill>
              </a:rPr>
              <a:t>(</a:t>
            </a:r>
            <a:r>
              <a:t> mylist </a:t>
            </a:r>
            <a:r>
              <a:rPr>
                <a:solidFill>
                  <a:srgbClr val="666600"/>
                </a:solidFill>
              </a:rPr>
              <a:t>):</a:t>
            </a: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"This changes a passed list into this function"</a:t>
            </a:r>
            <a:endParaRPr>
              <a:solidFill>
                <a:srgbClr val="000000">
                  <a:alpha val="87059"/>
                </a:srgbClr>
              </a:solidFill>
            </a:endParaR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mylist </a:t>
            </a:r>
            <a:r>
              <a:rPr>
                <a:solidFill>
                  <a:srgbClr val="666600"/>
                </a:solidFill>
              </a:rPr>
              <a:t>=</a:t>
            </a:r>
            <a:r>
              <a:rPr>
                <a:solidFill>
                  <a:srgbClr val="000000">
                    <a:alpha val="87059"/>
                  </a:srgbClr>
                </a:solidFill>
              </a:rPr>
              <a:t> </a:t>
            </a:r>
            <a:r>
              <a:rPr>
                <a:solidFill>
                  <a:srgbClr val="666600"/>
                </a:solidFill>
              </a:rPr>
              <a:t>[</a:t>
            </a:r>
            <a:r>
              <a:rPr>
                <a:solidFill>
                  <a:srgbClr val="006666"/>
                </a:solidFill>
              </a:rPr>
              <a:t>1</a:t>
            </a:r>
            <a:r>
              <a:rPr>
                <a:solidFill>
                  <a:srgbClr val="666600"/>
                </a:solidFill>
              </a:rPr>
              <a:t>,</a:t>
            </a:r>
            <a:r>
              <a:rPr>
                <a:solidFill>
                  <a:srgbClr val="006666"/>
                </a:solidFill>
              </a:rPr>
              <a:t>2</a:t>
            </a:r>
            <a:r>
              <a:rPr>
                <a:solidFill>
                  <a:srgbClr val="666600"/>
                </a:solidFill>
              </a:rPr>
              <a:t>,</a:t>
            </a:r>
            <a:r>
              <a:rPr>
                <a:solidFill>
                  <a:srgbClr val="006666"/>
                </a:solidFill>
              </a:rPr>
              <a:t>3</a:t>
            </a:r>
            <a:r>
              <a:rPr>
                <a:solidFill>
                  <a:srgbClr val="666600"/>
                </a:solidFill>
              </a:rPr>
              <a:t>,</a:t>
            </a:r>
            <a:r>
              <a:rPr>
                <a:solidFill>
                  <a:srgbClr val="006666"/>
                </a:solidFill>
              </a:rPr>
              <a:t>4</a:t>
            </a:r>
            <a:r>
              <a:rPr>
                <a:solidFill>
                  <a:srgbClr val="666600"/>
                </a:solidFill>
              </a:rPr>
              <a:t>];</a:t>
            </a:r>
            <a:r>
              <a:rPr>
                <a:solidFill>
                  <a:srgbClr val="000000">
                    <a:alpha val="87059"/>
                  </a:srgbClr>
                </a:solidFill>
              </a:rPr>
              <a:t> </a:t>
            </a:r>
            <a:r>
              <a:t># This would assig new reference in mylist</a:t>
            </a:r>
            <a:endParaRPr>
              <a:solidFill>
                <a:srgbClr val="000000">
                  <a:alpha val="87059"/>
                </a:srgbClr>
              </a:solidFill>
            </a:endParaRP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rPr>
                <a:solidFill>
                  <a:srgbClr val="000088"/>
                </a:solidFill>
              </a:rPr>
              <a:t>print</a:t>
            </a:r>
            <a:r>
              <a:rPr>
                <a:solidFill>
                  <a:srgbClr val="000000">
                    <a:alpha val="87059"/>
                  </a:srgbClr>
                </a:solidFill>
              </a:rPr>
              <a:t> </a:t>
            </a:r>
            <a:r>
              <a:t>"Values inside the function: "</a:t>
            </a:r>
            <a:r>
              <a:rPr>
                <a:solidFill>
                  <a:srgbClr val="666600"/>
                </a:solidFill>
              </a:rPr>
              <a:t>,</a:t>
            </a:r>
            <a:r>
              <a:rPr>
                <a:solidFill>
                  <a:srgbClr val="000000">
                    <a:alpha val="87059"/>
                  </a:srgbClr>
                </a:solidFill>
              </a:rPr>
              <a:t> mylist</a:t>
            </a:r>
            <a:endParaRPr>
              <a:solidFill>
                <a:srgbClr val="000000">
                  <a:alpha val="87059"/>
                </a:srgbClr>
              </a:solidFill>
            </a:endParaRPr>
          </a:p>
          <a:p>
            <a:pPr marL="0" indent="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return</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changeme function</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mylist </a:t>
            </a:r>
            <a:r>
              <a:rPr>
                <a:solidFill>
                  <a:srgbClr val="666600"/>
                </a:solidFill>
              </a:rPr>
              <a:t>=</a:t>
            </a:r>
            <a:r>
              <a:t> </a:t>
            </a:r>
            <a:r>
              <a:rPr>
                <a:solidFill>
                  <a:srgbClr val="666600"/>
                </a:solidFill>
              </a:rPr>
              <a:t>[</a:t>
            </a:r>
            <a:r>
              <a:rPr>
                <a:solidFill>
                  <a:srgbClr val="006666"/>
                </a:solidFill>
              </a:rPr>
              <a:t>10</a:t>
            </a:r>
            <a:r>
              <a:rPr>
                <a:solidFill>
                  <a:srgbClr val="666600"/>
                </a:solidFill>
              </a:rPr>
              <a:t>,</a:t>
            </a:r>
            <a:r>
              <a:rPr>
                <a:solidFill>
                  <a:srgbClr val="006666"/>
                </a:solidFill>
              </a:rPr>
              <a:t>20</a:t>
            </a:r>
            <a:r>
              <a:rPr>
                <a:solidFill>
                  <a:srgbClr val="666600"/>
                </a:solidFill>
              </a:rPr>
              <a:t>,</a:t>
            </a:r>
            <a:r>
              <a:rPr>
                <a:solidFill>
                  <a:srgbClr val="006666"/>
                </a:solidFill>
              </a:rPr>
              <a:t>30</a:t>
            </a:r>
            <a:r>
              <a:rPr>
                <a:solidFill>
                  <a:srgbClr val="666600"/>
                </a:solidFill>
              </a:rPr>
              <a:t>];</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changeme</a:t>
            </a:r>
            <a:r>
              <a:rPr>
                <a:solidFill>
                  <a:srgbClr val="666600"/>
                </a:solidFill>
              </a:rPr>
              <a:t>(</a:t>
            </a:r>
            <a:r>
              <a:t> mylist </a:t>
            </a:r>
            <a:r>
              <a:rPr>
                <a:solidFill>
                  <a:srgbClr val="666600"/>
                </a:solidFill>
              </a:rPr>
              <a:t>);</a:t>
            </a: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"Values outside the function: "</a:t>
            </a:r>
            <a:r>
              <a:rPr>
                <a:solidFill>
                  <a:srgbClr val="666600"/>
                </a:solidFill>
              </a:rPr>
              <a:t>,</a:t>
            </a:r>
            <a:r>
              <a:rPr>
                <a:solidFill>
                  <a:srgbClr val="000000">
                    <a:alpha val="87059"/>
                  </a:srgbClr>
                </a:solidFill>
              </a:rPr>
              <a:t> mylist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Function Arguments…"/>
          <p:cNvSpPr txBox="1"/>
          <p:nvPr>
            <p:ph type="body" idx="4294967295"/>
          </p:nvPr>
        </p:nvSpPr>
        <p:spPr>
          <a:xfrm>
            <a:off x="866986" y="22758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Function Arguments</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You can call a function by using the following types of formal arguments −</a:t>
            </a:r>
          </a:p>
          <a:p>
            <a:pPr lvl="1" marL="788736" indent="-280736" defTabSz="1300480">
              <a:spcBef>
                <a:spcPts val="600"/>
              </a:spcBef>
              <a:buSzPct val="100000"/>
              <a:buAutoNum type="arabicPeriod" startAt="1"/>
              <a:defRPr sz="2100">
                <a:solidFill>
                  <a:schemeClr val="accent1">
                    <a:lumOff val="-9999"/>
                  </a:schemeClr>
                </a:solidFill>
                <a:latin typeface="Lucida Sans Unicode"/>
                <a:ea typeface="Lucida Sans Unicode"/>
                <a:cs typeface="Lucida Sans Unicode"/>
                <a:sym typeface="Lucida Sans Unicode"/>
              </a:defRPr>
            </a:pPr>
            <a:r>
              <a:t>Required arguments</a:t>
            </a:r>
          </a:p>
          <a:p>
            <a:pPr lvl="1" marL="788736" indent="-280736" defTabSz="1300480">
              <a:spcBef>
                <a:spcPts val="600"/>
              </a:spcBef>
              <a:buSzPct val="100000"/>
              <a:buAutoNum type="arabicPeriod" startAt="1"/>
              <a:defRPr sz="2100">
                <a:solidFill>
                  <a:schemeClr val="accent1">
                    <a:lumOff val="-9999"/>
                  </a:schemeClr>
                </a:solidFill>
                <a:latin typeface="Lucida Sans Unicode"/>
                <a:ea typeface="Lucida Sans Unicode"/>
                <a:cs typeface="Lucida Sans Unicode"/>
                <a:sym typeface="Lucida Sans Unicode"/>
              </a:defRPr>
            </a:pPr>
            <a:r>
              <a:t>Keyword arguments</a:t>
            </a:r>
          </a:p>
          <a:p>
            <a:pPr lvl="1" marL="788736" indent="-280736" defTabSz="1300480">
              <a:spcBef>
                <a:spcPts val="600"/>
              </a:spcBef>
              <a:buSzPct val="100000"/>
              <a:buAutoNum type="arabicPeriod" startAt="1"/>
              <a:defRPr sz="2100">
                <a:solidFill>
                  <a:schemeClr val="accent1">
                    <a:lumOff val="-9999"/>
                  </a:schemeClr>
                </a:solidFill>
                <a:latin typeface="Lucida Sans Unicode"/>
                <a:ea typeface="Lucida Sans Unicode"/>
                <a:cs typeface="Lucida Sans Unicode"/>
                <a:sym typeface="Lucida Sans Unicode"/>
              </a:defRPr>
            </a:pPr>
            <a:r>
              <a:t>Default arguments</a:t>
            </a:r>
          </a:p>
          <a:p>
            <a:pPr lvl="1" marL="788736" indent="-280736" defTabSz="1300480">
              <a:spcBef>
                <a:spcPts val="600"/>
              </a:spcBef>
              <a:buSzPct val="100000"/>
              <a:buAutoNum type="arabicPeriod" startAt="1"/>
              <a:defRPr sz="2100">
                <a:solidFill>
                  <a:schemeClr val="accent1">
                    <a:lumOff val="-9999"/>
                  </a:schemeClr>
                </a:solidFill>
                <a:latin typeface="Lucida Sans Unicode"/>
                <a:ea typeface="Lucida Sans Unicode"/>
                <a:cs typeface="Lucida Sans Unicode"/>
                <a:sym typeface="Lucida Sans Unicode"/>
              </a:defRPr>
            </a:pPr>
            <a:r>
              <a:t>Variable-length arguments</a:t>
            </a:r>
          </a:p>
          <a:p>
            <a:pPr lvl="1" marL="0" indent="228600" defTabSz="1300480">
              <a:spcBef>
                <a:spcPts val="600"/>
              </a:spcBef>
              <a:buSzTx/>
              <a:buNone/>
              <a:defRPr sz="2100">
                <a:solidFill>
                  <a:srgbClr val="333399"/>
                </a:solidFill>
                <a:latin typeface="Lucida Sans Unicode"/>
                <a:ea typeface="Lucida Sans Unicode"/>
                <a:cs typeface="Lucida Sans Unicode"/>
                <a:sym typeface="Lucida Sans Unicode"/>
              </a:defRPr>
            </a:pPr>
          </a:p>
          <a:p>
            <a:pPr marL="280736" indent="-280736" defTabSz="1300480">
              <a:spcBef>
                <a:spcPts val="600"/>
              </a:spcBef>
              <a:buSzPct val="100000"/>
              <a:defRPr sz="2800">
                <a:solidFill>
                  <a:schemeClr val="accent1">
                    <a:lumOff val="-9999"/>
                  </a:schemeClr>
                </a:solidFill>
                <a:latin typeface="Lucida Sans Unicode"/>
                <a:ea typeface="Lucida Sans Unicode"/>
                <a:cs typeface="Lucida Sans Unicode"/>
                <a:sym typeface="Lucida Sans Unicode"/>
              </a:defRPr>
            </a:pPr>
            <a:r>
              <a:t>Required arguments</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Required arguments are the arguments passed to a function in correct positional order.</a:t>
            </a:r>
          </a:p>
          <a:p>
            <a:pPr marL="0" indent="0" defTabSz="1300480">
              <a:spcBef>
                <a:spcPts val="600"/>
              </a:spcBef>
              <a:buSzTx/>
              <a:buNone/>
              <a:defRPr sz="2800">
                <a:solidFill>
                  <a:srgbClr val="333399"/>
                </a:solidFill>
                <a:latin typeface="Lucida Sans Unicode"/>
                <a:ea typeface="Lucida Sans Unicode"/>
                <a:cs typeface="Lucida Sans Unicode"/>
                <a:sym typeface="Lucida Sans Unicode"/>
              </a:defRPr>
            </a:pPr>
            <a:r>
              <a:t>the number of arguments in the function call should match exactly with the function definition</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Keyword Argument…"/>
          <p:cNvSpPr txBox="1"/>
          <p:nvPr>
            <p:ph type="body" idx="4294967295"/>
          </p:nvPr>
        </p:nvSpPr>
        <p:spPr>
          <a:xfrm>
            <a:off x="866986" y="22758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chemeClr val="accent1">
                    <a:lumOff val="-9999"/>
                  </a:schemeClr>
                </a:solidFill>
                <a:latin typeface="Lucida Sans Unicode"/>
                <a:ea typeface="Lucida Sans Unicode"/>
                <a:cs typeface="Lucida Sans Unicode"/>
                <a:sym typeface="Lucida Sans Unicode"/>
              </a:defRPr>
            </a:pPr>
            <a:r>
              <a:t>Keyword Argument </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Keyword arguments are related to the function calls. When you use keyword arguments in a function call, the caller identifies the arguments by the parameter name</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def</a:t>
            </a:r>
            <a:r>
              <a:t> printme</a:t>
            </a:r>
            <a:r>
              <a:rPr>
                <a:solidFill>
                  <a:srgbClr val="666600"/>
                </a:solidFill>
              </a:rPr>
              <a:t>(</a:t>
            </a:r>
            <a:r>
              <a:t> str </a:t>
            </a:r>
            <a:r>
              <a:rPr>
                <a:solidFill>
                  <a:srgbClr val="666600"/>
                </a:solidFill>
              </a:rPr>
              <a:t>):</a:t>
            </a: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"This prints a passed string into this function"</a:t>
            </a:r>
            <a:endParaRPr>
              <a:solidFill>
                <a:srgbClr val="000000">
                  <a:alpha val="87059"/>
                </a:srgbClr>
              </a:solidFill>
            </a:endParaRPr>
          </a:p>
          <a:p>
            <a:pPr marL="0" indent="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print</a:t>
            </a:r>
            <a:r>
              <a:rPr>
                <a:solidFill>
                  <a:srgbClr val="000000">
                    <a:alpha val="87059"/>
                  </a:srgbClr>
                </a:solidFill>
              </a:rPr>
              <a:t> str</a:t>
            </a:r>
            <a:endParaRPr>
              <a:solidFill>
                <a:srgbClr val="000000">
                  <a:alpha val="87059"/>
                </a:srgbClr>
              </a:solidFill>
            </a:endParaRPr>
          </a:p>
          <a:p>
            <a:pPr marL="0" indent="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return</a:t>
            </a:r>
            <a:r>
              <a:rPr>
                <a:solidFill>
                  <a:srgbClr val="666600"/>
                </a:solidFill>
              </a:rPr>
              <a:t>;</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printme function</a:t>
            </a:r>
            <a:endParaRPr>
              <a:solidFill>
                <a:srgbClr val="000000">
                  <a:alpha val="87059"/>
                </a:srgbClr>
              </a:solidFill>
            </a:endParaRP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printme</a:t>
            </a:r>
            <a:r>
              <a:rPr>
                <a:solidFill>
                  <a:srgbClr val="666600"/>
                </a:solidFill>
              </a:rPr>
              <a:t>(</a:t>
            </a:r>
            <a:r>
              <a:rPr>
                <a:solidFill>
                  <a:srgbClr val="000000">
                    <a:alpha val="87059"/>
                  </a:srgbClr>
                </a:solidFill>
              </a:rPr>
              <a:t> str </a:t>
            </a:r>
            <a:r>
              <a:rPr>
                <a:solidFill>
                  <a:srgbClr val="666600"/>
                </a:solidFill>
              </a:rPr>
              <a:t>=</a:t>
            </a:r>
            <a:r>
              <a:rPr>
                <a:solidFill>
                  <a:srgbClr val="000000">
                    <a:alpha val="87059"/>
                  </a:srgbClr>
                </a:solidFill>
              </a:rPr>
              <a:t> </a:t>
            </a:r>
            <a:r>
              <a:t>"My string”</a:t>
            </a:r>
            <a:r>
              <a:rPr>
                <a:solidFill>
                  <a:srgbClr val="666600"/>
                </a:solidFill>
              </a:rPr>
              <a:t>)</a:t>
            </a:r>
            <a:endParaRPr>
              <a:solidFill>
                <a:srgbClr val="666600"/>
              </a:solidFill>
            </a:endParaRP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endParaRPr>
              <a:solidFill>
                <a:srgbClr val="666600"/>
              </a:solidFill>
            </a:endParaRPr>
          </a:p>
          <a:p>
            <a:pPr marL="280736" indent="-280736" defTabSz="1300480">
              <a:spcBef>
                <a:spcPts val="600"/>
              </a:spcBef>
              <a:buSzPct val="100000"/>
              <a:defRPr sz="2300">
                <a:solidFill>
                  <a:srgbClr val="333399"/>
                </a:solidFill>
                <a:latin typeface="Lucida Sans Unicode"/>
                <a:ea typeface="Lucida Sans Unicode"/>
                <a:cs typeface="Lucida Sans Unicode"/>
                <a:sym typeface="Lucida Sans Unicode"/>
              </a:defRPr>
            </a:pP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This allows you to skip arguments or place them out of order because the Python interpreter is able to use the keywords provided to match the values with parameters.</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def printinfo( name, age ):…"/>
          <p:cNvSpPr txBox="1"/>
          <p:nvPr>
            <p:ph type="body" idx="4294967295"/>
          </p:nvPr>
        </p:nvSpPr>
        <p:spPr>
          <a:xfrm>
            <a:off x="866986" y="2275838"/>
            <a:ext cx="11595949" cy="6502404"/>
          </a:xfrm>
          <a:prstGeom prst="rect">
            <a:avLst/>
          </a:prstGeom>
        </p:spPr>
        <p:txBody>
          <a:bodyPr lIns="65022" tIns="65022" rIns="65022" bIns="65022" anchor="t"/>
          <a:lstStyle/>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def</a:t>
            </a:r>
            <a:r>
              <a:t> printinfo</a:t>
            </a:r>
            <a:r>
              <a:rPr>
                <a:solidFill>
                  <a:srgbClr val="666600"/>
                </a:solidFill>
              </a:rPr>
              <a:t>(</a:t>
            </a:r>
            <a:r>
              <a:t> name</a:t>
            </a:r>
            <a:r>
              <a:rPr>
                <a:solidFill>
                  <a:srgbClr val="666600"/>
                </a:solidFill>
              </a:rPr>
              <a:t>,</a:t>
            </a:r>
            <a:r>
              <a:t> age </a:t>
            </a:r>
            <a:r>
              <a:rPr>
                <a:solidFill>
                  <a:srgbClr val="666600"/>
                </a:solidFill>
              </a:rPr>
              <a:t>):</a:t>
            </a: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"This prints a passed info into this function"</a:t>
            </a:r>
            <a:endParaRPr>
              <a:solidFill>
                <a:srgbClr val="000000">
                  <a:alpha val="87059"/>
                </a:srgbClr>
              </a:solidFill>
            </a:endParaRP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rPr>
                <a:solidFill>
                  <a:srgbClr val="000088"/>
                </a:solidFill>
              </a:rPr>
              <a:t>print</a:t>
            </a:r>
            <a:r>
              <a:rPr>
                <a:solidFill>
                  <a:srgbClr val="000000">
                    <a:alpha val="87059"/>
                  </a:srgbClr>
                </a:solidFill>
              </a:rPr>
              <a:t> </a:t>
            </a:r>
            <a:r>
              <a:t>"Name: "</a:t>
            </a:r>
            <a:r>
              <a:rPr>
                <a:solidFill>
                  <a:srgbClr val="666600"/>
                </a:solidFill>
              </a:rPr>
              <a:t>,</a:t>
            </a:r>
            <a:r>
              <a:rPr>
                <a:solidFill>
                  <a:srgbClr val="000000">
                    <a:alpha val="87059"/>
                  </a:srgbClr>
                </a:solidFill>
              </a:rPr>
              <a:t> name</a:t>
            </a:r>
            <a:endParaRPr>
              <a:solidFill>
                <a:srgbClr val="000000">
                  <a:alpha val="87059"/>
                </a:srgbClr>
              </a:solidFill>
            </a:endParaRP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rPr>
                <a:solidFill>
                  <a:srgbClr val="000088"/>
                </a:solidFill>
              </a:rPr>
              <a:t>print</a:t>
            </a:r>
            <a:r>
              <a:rPr>
                <a:solidFill>
                  <a:srgbClr val="000000">
                    <a:alpha val="87059"/>
                  </a:srgbClr>
                </a:solidFill>
              </a:rPr>
              <a:t> </a:t>
            </a:r>
            <a:r>
              <a:t>"Age "</a:t>
            </a:r>
            <a:r>
              <a:rPr>
                <a:solidFill>
                  <a:srgbClr val="666600"/>
                </a:solidFill>
              </a:rPr>
              <a:t>,</a:t>
            </a:r>
            <a:r>
              <a:rPr>
                <a:solidFill>
                  <a:srgbClr val="000000">
                    <a:alpha val="87059"/>
                  </a:srgbClr>
                </a:solidFill>
              </a:rPr>
              <a:t> age</a:t>
            </a:r>
            <a:endParaRPr>
              <a:solidFill>
                <a:srgbClr val="000000">
                  <a:alpha val="87059"/>
                </a:srgbClr>
              </a:solidFill>
            </a:endParaRPr>
          </a:p>
          <a:p>
            <a:pPr marL="0" indent="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return</a:t>
            </a:r>
            <a:r>
              <a:rPr>
                <a:solidFill>
                  <a:srgbClr val="666600"/>
                </a:solidFill>
              </a:rPr>
              <a:t>;</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printinfo function</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printinfo</a:t>
            </a:r>
            <a:r>
              <a:rPr>
                <a:solidFill>
                  <a:srgbClr val="666600"/>
                </a:solidFill>
              </a:rPr>
              <a:t>(</a:t>
            </a:r>
            <a:r>
              <a:t> age</a:t>
            </a:r>
            <a:r>
              <a:rPr>
                <a:solidFill>
                  <a:srgbClr val="666600"/>
                </a:solidFill>
              </a:rPr>
              <a:t>=</a:t>
            </a:r>
            <a:r>
              <a:rPr>
                <a:solidFill>
                  <a:srgbClr val="006666"/>
                </a:solidFill>
              </a:rPr>
              <a:t>50</a:t>
            </a:r>
            <a:r>
              <a:rPr>
                <a:solidFill>
                  <a:srgbClr val="666600"/>
                </a:solidFill>
              </a:rPr>
              <a:t>,</a:t>
            </a:r>
            <a:r>
              <a:t> name</a:t>
            </a:r>
            <a:r>
              <a:rPr>
                <a:solidFill>
                  <a:srgbClr val="666600"/>
                </a:solidFill>
              </a:rPr>
              <a:t>=</a:t>
            </a:r>
            <a:r>
              <a:rPr>
                <a:solidFill>
                  <a:srgbClr val="008800"/>
                </a:solidFill>
              </a:rPr>
              <a:t>"miki"</a:t>
            </a:r>
            <a:r>
              <a:t> </a:t>
            </a:r>
            <a:r>
              <a:rPr>
                <a:solidFill>
                  <a:srgbClr val="666600"/>
                </a:solidFill>
              </a:rPr>
              <a:t>)</a:t>
            </a:r>
            <a:endParaRPr>
              <a:solidFill>
                <a:srgbClr val="666600"/>
              </a:solidFill>
            </a:endParaRPr>
          </a:p>
          <a:p>
            <a:pPr marL="0" indent="0" defTabSz="457200">
              <a:spcBef>
                <a:spcPts val="0"/>
              </a:spcBef>
              <a:buSzTx/>
              <a:buNone/>
              <a:defRPr sz="18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endParaRPr>
              <a:solidFill>
                <a:srgbClr val="666600"/>
              </a:solidFill>
            </a:endParaRPr>
          </a:p>
          <a:p>
            <a:pPr marL="240631" indent="-240631" defTabSz="1300480">
              <a:spcBef>
                <a:spcPts val="600"/>
              </a:spcBef>
              <a:buSzPct val="100000"/>
              <a:defRPr b="1" sz="2400">
                <a:solidFill>
                  <a:schemeClr val="accent1">
                    <a:lumOff val="-9999"/>
                  </a:schemeClr>
                </a:solidFill>
                <a:latin typeface="Lucida Sans Unicode"/>
                <a:ea typeface="Lucida Sans Unicode"/>
                <a:cs typeface="Lucida Sans Unicode"/>
                <a:sym typeface="Lucida Sans Unicode"/>
              </a:defRPr>
            </a:pPr>
            <a:r>
              <a:t>Default arguments</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A default argument is an argument that assumes a default value if a value is not provided in the function call for that argument</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def</a:t>
            </a:r>
            <a:r>
              <a:t> printinfo</a:t>
            </a:r>
            <a:r>
              <a:rPr>
                <a:solidFill>
                  <a:srgbClr val="666600"/>
                </a:solidFill>
              </a:rPr>
              <a:t>(</a:t>
            </a:r>
            <a:r>
              <a:t> name</a:t>
            </a:r>
            <a:r>
              <a:rPr>
                <a:solidFill>
                  <a:srgbClr val="666600"/>
                </a:solidFill>
              </a:rPr>
              <a:t>,</a:t>
            </a:r>
            <a:r>
              <a:t> age </a:t>
            </a:r>
            <a:r>
              <a:rPr>
                <a:solidFill>
                  <a:srgbClr val="666600"/>
                </a:solidFill>
              </a:rPr>
              <a:t>=</a:t>
            </a:r>
            <a:r>
              <a:t> </a:t>
            </a:r>
            <a:r>
              <a:rPr>
                <a:solidFill>
                  <a:srgbClr val="006666"/>
                </a:solidFill>
              </a:rPr>
              <a:t>35</a:t>
            </a:r>
            <a:r>
              <a:t> </a:t>
            </a:r>
            <a:r>
              <a:rPr>
                <a:solidFill>
                  <a:srgbClr val="666600"/>
                </a:solidFill>
              </a:rPr>
              <a:t>):</a:t>
            </a: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"This prints a passed info into this function"</a:t>
            </a:r>
            <a:endParaRPr>
              <a:solidFill>
                <a:srgbClr val="000000">
                  <a:alpha val="87059"/>
                </a:srgbClr>
              </a:solidFill>
            </a:endParaRP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rPr>
                <a:solidFill>
                  <a:srgbClr val="000088"/>
                </a:solidFill>
              </a:rPr>
              <a:t>print</a:t>
            </a:r>
            <a:r>
              <a:rPr>
                <a:solidFill>
                  <a:srgbClr val="000000">
                    <a:alpha val="87059"/>
                  </a:srgbClr>
                </a:solidFill>
              </a:rPr>
              <a:t> </a:t>
            </a:r>
            <a:r>
              <a:t>"Name: "</a:t>
            </a:r>
            <a:r>
              <a:rPr>
                <a:solidFill>
                  <a:srgbClr val="666600"/>
                </a:solidFill>
              </a:rPr>
              <a:t>,</a:t>
            </a:r>
            <a:r>
              <a:rPr>
                <a:solidFill>
                  <a:srgbClr val="000000">
                    <a:alpha val="87059"/>
                  </a:srgbClr>
                </a:solidFill>
              </a:rPr>
              <a:t> name</a:t>
            </a:r>
            <a:endParaRPr>
              <a:solidFill>
                <a:srgbClr val="000000">
                  <a:alpha val="87059"/>
                </a:srgbClr>
              </a:solidFill>
            </a:endParaRP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rPr>
                <a:solidFill>
                  <a:srgbClr val="000088"/>
                </a:solidFill>
              </a:rPr>
              <a:t>print</a:t>
            </a:r>
            <a:r>
              <a:rPr>
                <a:solidFill>
                  <a:srgbClr val="000000">
                    <a:alpha val="87059"/>
                  </a:srgbClr>
                </a:solidFill>
              </a:rPr>
              <a:t> </a:t>
            </a:r>
            <a:r>
              <a:t>"Age "</a:t>
            </a:r>
            <a:r>
              <a:rPr>
                <a:solidFill>
                  <a:srgbClr val="666600"/>
                </a:solidFill>
              </a:rPr>
              <a:t>,</a:t>
            </a:r>
            <a:r>
              <a:rPr>
                <a:solidFill>
                  <a:srgbClr val="000000">
                    <a:alpha val="87059"/>
                  </a:srgbClr>
                </a:solidFill>
              </a:rPr>
              <a:t> age</a:t>
            </a:r>
            <a:endParaRPr>
              <a:solidFill>
                <a:srgbClr val="000000">
                  <a:alpha val="87059"/>
                </a:srgbClr>
              </a:solidFill>
            </a:endParaRPr>
          </a:p>
          <a:p>
            <a:pPr marL="0" indent="0" defTabSz="457200">
              <a:spcBef>
                <a:spcPts val="0"/>
              </a:spcBef>
              <a:buSzTx/>
              <a:buNone/>
              <a:defRPr sz="15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return</a:t>
            </a:r>
            <a:r>
              <a:rPr>
                <a:solidFill>
                  <a:srgbClr val="666600"/>
                </a:solidFill>
              </a:rPr>
              <a:t>;</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5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printinfo function</a:t>
            </a:r>
            <a:endParaRPr>
              <a:solidFill>
                <a:srgbClr val="000000">
                  <a:alpha val="87059"/>
                </a:srgbClr>
              </a:solidFill>
            </a:endParaRP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printinfo</a:t>
            </a:r>
            <a:r>
              <a:rPr>
                <a:solidFill>
                  <a:srgbClr val="666600"/>
                </a:solidFill>
              </a:rPr>
              <a:t>(</a:t>
            </a:r>
            <a:r>
              <a:t> age</a:t>
            </a:r>
            <a:r>
              <a:rPr>
                <a:solidFill>
                  <a:srgbClr val="666600"/>
                </a:solidFill>
              </a:rPr>
              <a:t>=</a:t>
            </a:r>
            <a:r>
              <a:rPr>
                <a:solidFill>
                  <a:srgbClr val="006666"/>
                </a:solidFill>
              </a:rPr>
              <a:t>50</a:t>
            </a:r>
            <a:r>
              <a:rPr>
                <a:solidFill>
                  <a:srgbClr val="666600"/>
                </a:solidFill>
              </a:rPr>
              <a:t>,</a:t>
            </a:r>
            <a:r>
              <a:t> name</a:t>
            </a:r>
            <a:r>
              <a:rPr>
                <a:solidFill>
                  <a:srgbClr val="666600"/>
                </a:solidFill>
              </a:rPr>
              <a:t>=</a:t>
            </a:r>
            <a:r>
              <a:rPr>
                <a:solidFill>
                  <a:srgbClr val="008800"/>
                </a:solidFill>
              </a:rPr>
              <a:t>"miki"</a:t>
            </a:r>
            <a:r>
              <a:t> </a:t>
            </a:r>
            <a:r>
              <a:rPr>
                <a:solidFill>
                  <a:srgbClr val="666600"/>
                </a:solidFill>
              </a:rPr>
              <a:t>)</a:t>
            </a:r>
          </a:p>
          <a:p>
            <a:pPr marL="0" indent="0" defTabSz="457200">
              <a:spcBef>
                <a:spcPts val="0"/>
              </a:spcBef>
              <a:buSzTx/>
              <a:buNone/>
              <a:defRPr sz="15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printinfo</a:t>
            </a:r>
            <a:r>
              <a:rPr>
                <a:solidFill>
                  <a:srgbClr val="666600"/>
                </a:solidFill>
              </a:rPr>
              <a:t>(</a:t>
            </a:r>
            <a:r>
              <a:t> name</a:t>
            </a:r>
            <a:r>
              <a:rPr>
                <a:solidFill>
                  <a:srgbClr val="666600"/>
                </a:solidFill>
              </a:rPr>
              <a:t>=</a:t>
            </a:r>
            <a:r>
              <a:rPr>
                <a:solidFill>
                  <a:srgbClr val="008800"/>
                </a:solidFill>
              </a:rPr>
              <a:t>"miki"</a:t>
            </a:r>
            <a:r>
              <a:t> </a:t>
            </a:r>
            <a:r>
              <a:rPr>
                <a:solidFill>
                  <a:srgbClr val="666600"/>
                </a:solidFill>
              </a:rPr>
              <a:t>)</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Variable-length arguments…"/>
          <p:cNvSpPr txBox="1"/>
          <p:nvPr>
            <p:ph type="body" idx="4294967295"/>
          </p:nvPr>
        </p:nvSpPr>
        <p:spPr>
          <a:xfrm>
            <a:off x="866986" y="2275838"/>
            <a:ext cx="11595949" cy="6502404"/>
          </a:xfrm>
          <a:prstGeom prst="rect">
            <a:avLst/>
          </a:prstGeom>
        </p:spPr>
        <p:txBody>
          <a:bodyPr lIns="65022" tIns="65022" rIns="65022" bIns="65022" anchor="t"/>
          <a:lstStyle/>
          <a:p>
            <a:pPr marL="202130" indent="-202130" defTabSz="1092403">
              <a:spcBef>
                <a:spcPts val="500"/>
              </a:spcBef>
              <a:buSzPct val="100000"/>
              <a:defRPr b="1" sz="2016">
                <a:solidFill>
                  <a:schemeClr val="accent1">
                    <a:lumOff val="-9999"/>
                  </a:schemeClr>
                </a:solidFill>
                <a:latin typeface="Lucida Sans Unicode"/>
                <a:ea typeface="Lucida Sans Unicode"/>
                <a:cs typeface="Lucida Sans Unicode"/>
                <a:sym typeface="Lucida Sans Unicode"/>
              </a:defRPr>
            </a:pPr>
            <a:r>
              <a:t>Variable-length arguments</a:t>
            </a:r>
          </a:p>
          <a:p>
            <a:pPr marL="0" indent="0" defTabSz="1092403">
              <a:spcBef>
                <a:spcPts val="500"/>
              </a:spcBef>
              <a:buSzTx/>
              <a:buNone/>
              <a:defRPr sz="2016">
                <a:solidFill>
                  <a:srgbClr val="333399"/>
                </a:solidFill>
                <a:latin typeface="Lucida Sans Unicode"/>
                <a:ea typeface="Lucida Sans Unicode"/>
                <a:cs typeface="Lucida Sans Unicode"/>
                <a:sym typeface="Lucida Sans Unicode"/>
              </a:defRPr>
            </a:pPr>
          </a:p>
          <a:p>
            <a:pPr marL="0" indent="0" defTabSz="1092403">
              <a:spcBef>
                <a:spcPts val="500"/>
              </a:spcBef>
              <a:buSzTx/>
              <a:buNone/>
              <a:defRPr sz="2016">
                <a:solidFill>
                  <a:srgbClr val="333399"/>
                </a:solidFill>
                <a:latin typeface="Lucida Sans Unicode"/>
                <a:ea typeface="Lucida Sans Unicode"/>
                <a:cs typeface="Lucida Sans Unicode"/>
                <a:sym typeface="Lucida Sans Unicode"/>
              </a:defRPr>
            </a:pPr>
            <a:r>
              <a:t>When we have pass more argument than specified. Then this type of arguments called  variable length arguments </a:t>
            </a:r>
          </a:p>
          <a:p>
            <a:pPr marL="0" indent="0" defTabSz="1092403">
              <a:spcBef>
                <a:spcPts val="500"/>
              </a:spcBef>
              <a:buSzTx/>
              <a:buNone/>
              <a:defRPr b="1" sz="2016">
                <a:solidFill>
                  <a:srgbClr val="333399"/>
                </a:solidFill>
                <a:latin typeface="Lucida Sans Unicode"/>
                <a:ea typeface="Lucida Sans Unicode"/>
                <a:cs typeface="Lucida Sans Unicode"/>
                <a:sym typeface="Lucida Sans Unicode"/>
              </a:defRPr>
            </a:pPr>
            <a:r>
              <a:t>Syntax:</a:t>
            </a: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r>
              <a:t>def functionname([formal_args,] *var_args_tuple ):</a:t>
            </a: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r>
              <a:t>   "function_docstring"</a:t>
            </a: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r>
              <a:t>   function_suite</a:t>
            </a: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r>
              <a:t>   return [expression]</a:t>
            </a:r>
          </a:p>
          <a:p>
            <a:pPr marL="0" indent="0" defTabSz="384047">
              <a:spcBef>
                <a:spcPts val="0"/>
              </a:spcBef>
              <a:buSzTx/>
              <a:buNone/>
              <a:defRPr sz="1260">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p>
          <a:p>
            <a:pPr marL="0" indent="0" defTabSz="1092403">
              <a:spcBef>
                <a:spcPts val="500"/>
              </a:spcBef>
              <a:buSzTx/>
              <a:buNone/>
              <a:defRPr sz="2016">
                <a:solidFill>
                  <a:srgbClr val="333399"/>
                </a:solidFill>
                <a:latin typeface="Lucida Sans Unicode"/>
                <a:ea typeface="Lucida Sans Unicode"/>
                <a:cs typeface="Lucida Sans Unicode"/>
                <a:sym typeface="Lucida Sans Unicode"/>
              </a:defRPr>
            </a:pPr>
            <a:r>
              <a:t>An asterisk (*) is placed before the variable name that holds the values of all nonkeyword variable arguments</a:t>
            </a: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Arial"/>
                <a:ea typeface="Arial"/>
                <a:cs typeface="Arial"/>
                <a:sym typeface="Arial"/>
              </a:defRPr>
            </a:pPr>
          </a:p>
          <a:p>
            <a:pPr marL="0" indent="0" defTabSz="384047">
              <a:spcBef>
                <a:spcPts val="0"/>
              </a:spcBef>
              <a:buSzTx/>
              <a:buNone/>
              <a:defRPr sz="1344">
                <a:solidFill>
                  <a:srgbClr val="880000"/>
                </a:solidFill>
                <a:effectLst>
                  <a:outerShdw sx="100000" sy="100000" kx="0" ky="0" algn="b" rotWithShape="0" blurRad="10668" dist="15086"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r>
              <a:rPr>
                <a:solidFill>
                  <a:srgbClr val="000088"/>
                </a:solidFill>
              </a:rPr>
              <a:t>def</a:t>
            </a:r>
            <a:r>
              <a:t> printinfo</a:t>
            </a:r>
            <a:r>
              <a:rPr>
                <a:solidFill>
                  <a:srgbClr val="666600"/>
                </a:solidFill>
              </a:rPr>
              <a:t>(</a:t>
            </a:r>
            <a:r>
              <a:t> arg1</a:t>
            </a:r>
            <a:r>
              <a:rPr>
                <a:solidFill>
                  <a:srgbClr val="666600"/>
                </a:solidFill>
              </a:rPr>
              <a:t>,</a:t>
            </a:r>
            <a:r>
              <a:t> </a:t>
            </a:r>
            <a:r>
              <a:rPr>
                <a:solidFill>
                  <a:srgbClr val="666600"/>
                </a:solidFill>
              </a:rPr>
              <a:t>*</a:t>
            </a:r>
            <a:r>
              <a:t>vartuple </a:t>
            </a:r>
            <a:r>
              <a:rPr>
                <a:solidFill>
                  <a:srgbClr val="666600"/>
                </a:solidFill>
              </a:rPr>
              <a:t>):</a:t>
            </a:r>
          </a:p>
          <a:p>
            <a:pPr marL="0" indent="0" defTabSz="384047">
              <a:spcBef>
                <a:spcPts val="0"/>
              </a:spcBef>
              <a:buSzTx/>
              <a:buNone/>
              <a:defRPr sz="1344">
                <a:solidFill>
                  <a:srgbClr val="008800"/>
                </a:solidFill>
                <a:effectLst>
                  <a:outerShdw sx="100000" sy="100000" kx="0" ky="0" algn="b" rotWithShape="0" blurRad="10668" dist="15086" dir="2700000">
                    <a:srgbClr val="000000">
                      <a:alpha val="0"/>
                    </a:srgbClr>
                  </a:outerShdw>
                </a:effectLst>
                <a:latin typeface="Courier"/>
                <a:ea typeface="Courier"/>
                <a:cs typeface="Courier"/>
                <a:sym typeface="Courier"/>
              </a:defRPr>
            </a:pPr>
            <a:r>
              <a:rPr>
                <a:solidFill>
                  <a:srgbClr val="000000">
                    <a:alpha val="87059"/>
                  </a:srgbClr>
                </a:solidFill>
              </a:rPr>
              <a:t>   </a:t>
            </a:r>
            <a:r>
              <a:t>"This prints a variable passed arguments"</a:t>
            </a:r>
            <a:endParaRPr>
              <a:solidFill>
                <a:srgbClr val="000000">
                  <a:alpha val="87059"/>
                </a:srgbClr>
              </a:solidFill>
            </a:endParaRPr>
          </a:p>
          <a:p>
            <a:pPr marL="0" indent="0" defTabSz="384047">
              <a:spcBef>
                <a:spcPts val="0"/>
              </a:spcBef>
              <a:buSzTx/>
              <a:buNone/>
              <a:defRPr sz="1344">
                <a:solidFill>
                  <a:srgbClr val="008800"/>
                </a:solidFill>
                <a:effectLst>
                  <a:outerShdw sx="100000" sy="100000" kx="0" ky="0" algn="b" rotWithShape="0" blurRad="10668" dist="15086" dir="2700000">
                    <a:srgbClr val="000000">
                      <a:alpha val="0"/>
                    </a:srgbClr>
                  </a:outerShdw>
                </a:effectLst>
                <a:latin typeface="Courier"/>
                <a:ea typeface="Courier"/>
                <a:cs typeface="Courier"/>
                <a:sym typeface="Courier"/>
              </a:defRPr>
            </a:pPr>
            <a:r>
              <a:rPr>
                <a:solidFill>
                  <a:srgbClr val="000000">
                    <a:alpha val="87059"/>
                  </a:srgbClr>
                </a:solidFill>
              </a:rPr>
              <a:t>   </a:t>
            </a:r>
            <a:r>
              <a:rPr>
                <a:solidFill>
                  <a:srgbClr val="000088"/>
                </a:solidFill>
              </a:rPr>
              <a:t>print</a:t>
            </a:r>
            <a:r>
              <a:rPr>
                <a:solidFill>
                  <a:srgbClr val="000000">
                    <a:alpha val="87059"/>
                  </a:srgbClr>
                </a:solidFill>
              </a:rPr>
              <a:t> </a:t>
            </a:r>
            <a:r>
              <a:t>"Output is: "</a:t>
            </a:r>
            <a:endParaRPr>
              <a:solidFill>
                <a:srgbClr val="000000">
                  <a:alpha val="87059"/>
                </a:srgbClr>
              </a:solidFill>
            </a:endParaRP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r>
              <a:t>   </a:t>
            </a:r>
            <a:r>
              <a:rPr>
                <a:solidFill>
                  <a:srgbClr val="000088"/>
                </a:solidFill>
              </a:rPr>
              <a:t>print</a:t>
            </a:r>
            <a:r>
              <a:t> arg1</a:t>
            </a: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r>
              <a:t>   </a:t>
            </a:r>
            <a:r>
              <a:rPr>
                <a:solidFill>
                  <a:srgbClr val="000088"/>
                </a:solidFill>
              </a:rPr>
              <a:t>for</a:t>
            </a:r>
            <a:r>
              <a:t> </a:t>
            </a:r>
            <a:r>
              <a:rPr>
                <a:solidFill>
                  <a:srgbClr val="000088"/>
                </a:solidFill>
              </a:rPr>
              <a:t>var</a:t>
            </a:r>
            <a:r>
              <a:t> </a:t>
            </a:r>
            <a:r>
              <a:rPr>
                <a:solidFill>
                  <a:srgbClr val="000088"/>
                </a:solidFill>
              </a:rPr>
              <a:t>in</a:t>
            </a:r>
            <a:r>
              <a:t> vartuple</a:t>
            </a:r>
            <a:r>
              <a:rPr>
                <a:solidFill>
                  <a:srgbClr val="666600"/>
                </a:solidFill>
              </a:rPr>
              <a:t>:</a:t>
            </a: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r>
              <a:t>      </a:t>
            </a:r>
            <a:r>
              <a:rPr>
                <a:solidFill>
                  <a:srgbClr val="000088"/>
                </a:solidFill>
              </a:rPr>
              <a:t>print</a:t>
            </a:r>
            <a:r>
              <a:t> </a:t>
            </a:r>
            <a:r>
              <a:rPr>
                <a:solidFill>
                  <a:srgbClr val="000088"/>
                </a:solidFill>
              </a:rPr>
              <a:t>var</a:t>
            </a:r>
          </a:p>
          <a:p>
            <a:pPr marL="0" indent="0" defTabSz="384047">
              <a:spcBef>
                <a:spcPts val="0"/>
              </a:spcBef>
              <a:buSzTx/>
              <a:buNone/>
              <a:defRPr sz="1344">
                <a:solidFill>
                  <a:srgbClr val="000088"/>
                </a:solidFill>
                <a:effectLst>
                  <a:outerShdw sx="100000" sy="100000" kx="0" ky="0" algn="b" rotWithShape="0" blurRad="10668" dist="15086" dir="2700000">
                    <a:srgbClr val="000000">
                      <a:alpha val="0"/>
                    </a:srgbClr>
                  </a:outerShdw>
                </a:effectLst>
                <a:latin typeface="Courier"/>
                <a:ea typeface="Courier"/>
                <a:cs typeface="Courier"/>
                <a:sym typeface="Courier"/>
              </a:defRPr>
            </a:pPr>
            <a:r>
              <a:rPr>
                <a:solidFill>
                  <a:srgbClr val="000000">
                    <a:alpha val="87059"/>
                  </a:srgbClr>
                </a:solidFill>
              </a:rPr>
              <a:t>   </a:t>
            </a:r>
            <a:r>
              <a:t>return</a:t>
            </a:r>
            <a:r>
              <a:rPr>
                <a:solidFill>
                  <a:srgbClr val="666600"/>
                </a:solidFill>
              </a:rPr>
              <a:t>;</a:t>
            </a:r>
            <a:endParaRPr>
              <a:solidFill>
                <a:srgbClr val="000000">
                  <a:alpha val="87059"/>
                </a:srgbClr>
              </a:solidFill>
            </a:endParaRP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p>
          <a:p>
            <a:pPr marL="0" indent="0" defTabSz="384047">
              <a:spcBef>
                <a:spcPts val="0"/>
              </a:spcBef>
              <a:buSzTx/>
              <a:buNone/>
              <a:defRPr sz="1344">
                <a:solidFill>
                  <a:srgbClr val="880000"/>
                </a:solidFill>
                <a:effectLst>
                  <a:outerShdw sx="100000" sy="100000" kx="0" ky="0" algn="b" rotWithShape="0" blurRad="10668" dist="15086" dir="2700000">
                    <a:srgbClr val="000000">
                      <a:alpha val="0"/>
                    </a:srgbClr>
                  </a:outerShdw>
                </a:effectLst>
                <a:latin typeface="Courier"/>
                <a:ea typeface="Courier"/>
                <a:cs typeface="Courier"/>
                <a:sym typeface="Courier"/>
              </a:defRPr>
            </a:pPr>
            <a:r>
              <a:t># Now you can call printinfo function</a:t>
            </a:r>
            <a:endParaRPr>
              <a:solidFill>
                <a:srgbClr val="000000">
                  <a:alpha val="87059"/>
                </a:srgbClr>
              </a:solidFill>
            </a:endParaRP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r>
              <a:t>printinfo</a:t>
            </a:r>
            <a:r>
              <a:rPr>
                <a:solidFill>
                  <a:srgbClr val="666600"/>
                </a:solidFill>
              </a:rPr>
              <a:t>(</a:t>
            </a:r>
            <a:r>
              <a:t> </a:t>
            </a:r>
            <a:r>
              <a:rPr>
                <a:solidFill>
                  <a:srgbClr val="006666"/>
                </a:solidFill>
              </a:rPr>
              <a:t>10</a:t>
            </a:r>
            <a:r>
              <a:t> </a:t>
            </a:r>
            <a:r>
              <a:rPr>
                <a:solidFill>
                  <a:srgbClr val="666600"/>
                </a:solidFill>
              </a:rPr>
              <a:t>)</a:t>
            </a:r>
          </a:p>
          <a:p>
            <a:pPr marL="0" indent="0" defTabSz="384047">
              <a:spcBef>
                <a:spcPts val="0"/>
              </a:spcBef>
              <a:buSzTx/>
              <a:buNone/>
              <a:defRPr sz="1344">
                <a:solidFill>
                  <a:srgbClr val="000000">
                    <a:alpha val="87059"/>
                  </a:srgbClr>
                </a:solidFill>
                <a:effectLst>
                  <a:outerShdw sx="100000" sy="100000" kx="0" ky="0" algn="b" rotWithShape="0" blurRad="10668" dist="15086" dir="2700000">
                    <a:srgbClr val="000000">
                      <a:alpha val="0"/>
                    </a:srgbClr>
                  </a:outerShdw>
                </a:effectLst>
                <a:latin typeface="Courier"/>
                <a:ea typeface="Courier"/>
                <a:cs typeface="Courier"/>
                <a:sym typeface="Courier"/>
              </a:defRPr>
            </a:pPr>
            <a:r>
              <a:t>printinfo</a:t>
            </a:r>
            <a:r>
              <a:rPr>
                <a:solidFill>
                  <a:srgbClr val="666600"/>
                </a:solidFill>
              </a:rPr>
              <a:t>(</a:t>
            </a:r>
            <a:r>
              <a:t> </a:t>
            </a:r>
            <a:r>
              <a:rPr>
                <a:solidFill>
                  <a:srgbClr val="006666"/>
                </a:solidFill>
              </a:rPr>
              <a:t>70</a:t>
            </a:r>
            <a:r>
              <a:rPr>
                <a:solidFill>
                  <a:srgbClr val="666600"/>
                </a:solidFill>
              </a:rPr>
              <a:t>,</a:t>
            </a:r>
            <a:r>
              <a:t> </a:t>
            </a:r>
            <a:r>
              <a:rPr>
                <a:solidFill>
                  <a:srgbClr val="006666"/>
                </a:solidFill>
              </a:rPr>
              <a:t>60</a:t>
            </a:r>
            <a:r>
              <a:rPr>
                <a:solidFill>
                  <a:srgbClr val="666600"/>
                </a:solidFill>
              </a:rPr>
              <a:t>,</a:t>
            </a:r>
            <a:r>
              <a:t> </a:t>
            </a:r>
            <a:r>
              <a:rPr>
                <a:solidFill>
                  <a:srgbClr val="006666"/>
                </a:solidFill>
              </a:rPr>
              <a:t>50</a:t>
            </a:r>
            <a:r>
              <a:t> </a:t>
            </a:r>
            <a:r>
              <a:rPr>
                <a:solidFill>
                  <a:srgbClr val="666600"/>
                </a:solidFill>
              </a:rPr>
              <a:t>)</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he Anonymous Functions…"/>
          <p:cNvSpPr txBox="1"/>
          <p:nvPr>
            <p:ph type="body" idx="4294967295"/>
          </p:nvPr>
        </p:nvSpPr>
        <p:spPr>
          <a:xfrm>
            <a:off x="866986" y="2275838"/>
            <a:ext cx="11595949" cy="6502404"/>
          </a:xfrm>
          <a:prstGeom prst="rect">
            <a:avLst/>
          </a:prstGeom>
        </p:spPr>
        <p:txBody>
          <a:bodyPr lIns="65022" tIns="65022" rIns="65022" bIns="65022" anchor="t"/>
          <a:lstStyle/>
          <a:p>
            <a:pPr marL="214162" indent="-214162" defTabSz="1157427">
              <a:spcBef>
                <a:spcPts val="500"/>
              </a:spcBef>
              <a:buSzPct val="100000"/>
              <a:defRPr b="1" sz="2136">
                <a:solidFill>
                  <a:schemeClr val="accent1">
                    <a:lumOff val="-9999"/>
                  </a:schemeClr>
                </a:solidFill>
                <a:latin typeface="Lucida Sans Unicode"/>
                <a:ea typeface="Lucida Sans Unicode"/>
                <a:cs typeface="Lucida Sans Unicode"/>
                <a:sym typeface="Lucida Sans Unicode"/>
              </a:defRPr>
            </a:pPr>
            <a:r>
              <a:t>The Anonymous Functions</a:t>
            </a:r>
          </a:p>
          <a:p>
            <a:pPr marL="0" indent="0" defTabSz="1157427">
              <a:spcBef>
                <a:spcPts val="500"/>
              </a:spcBef>
              <a:buSzTx/>
              <a:buNone/>
              <a:defRPr sz="2136">
                <a:solidFill>
                  <a:srgbClr val="333399"/>
                </a:solidFill>
                <a:latin typeface="Lucida Sans Unicode"/>
                <a:ea typeface="Lucida Sans Unicode"/>
                <a:cs typeface="Lucida Sans Unicode"/>
                <a:sym typeface="Lucida Sans Unicode"/>
              </a:defRPr>
            </a:pPr>
            <a:r>
              <a:t>These functions are called anonymous because they are not declared in the standard manner by using the def keyword. You can use the lambda keyword to create small anonymous functions.</a:t>
            </a:r>
          </a:p>
          <a:p>
            <a:pPr marL="0" indent="0" defTabSz="1157427">
              <a:spcBef>
                <a:spcPts val="500"/>
              </a:spcBef>
              <a:buSzTx/>
              <a:buNone/>
              <a:defRPr sz="2136">
                <a:solidFill>
                  <a:srgbClr val="333399"/>
                </a:solidFill>
                <a:latin typeface="Lucida Sans Unicode"/>
                <a:ea typeface="Lucida Sans Unicode"/>
                <a:cs typeface="Lucida Sans Unicode"/>
                <a:sym typeface="Lucida Sans Unicode"/>
              </a:defRPr>
            </a:pPr>
            <a:r>
              <a:t>Lambda forms can take any number of arguments but return just one value in the form of an expression</a:t>
            </a:r>
          </a:p>
          <a:p>
            <a:pPr marL="0" indent="0" defTabSz="1157427">
              <a:spcBef>
                <a:spcPts val="500"/>
              </a:spcBef>
              <a:buSzTx/>
              <a:buNone/>
              <a:defRPr sz="2136">
                <a:solidFill>
                  <a:srgbClr val="333399"/>
                </a:solidFill>
                <a:latin typeface="Lucida Sans Unicode"/>
                <a:ea typeface="Lucida Sans Unicode"/>
                <a:cs typeface="Lucida Sans Unicode"/>
                <a:sym typeface="Lucida Sans Unicode"/>
              </a:defRPr>
            </a:pPr>
            <a:r>
              <a:t>An anonymous function cannot be a direct call to print because lambda requires an expression</a:t>
            </a:r>
          </a:p>
          <a:p>
            <a:pPr marL="0" indent="0" defTabSz="1157427">
              <a:spcBef>
                <a:spcPts val="500"/>
              </a:spcBef>
              <a:buSzTx/>
              <a:buNone/>
              <a:defRPr sz="2136">
                <a:solidFill>
                  <a:srgbClr val="333399"/>
                </a:solidFill>
                <a:latin typeface="Lucida Sans Unicode"/>
                <a:ea typeface="Lucida Sans Unicode"/>
                <a:cs typeface="Lucida Sans Unicode"/>
                <a:sym typeface="Lucida Sans Unicode"/>
              </a:defRPr>
            </a:pPr>
          </a:p>
          <a:p>
            <a:pPr marL="0" indent="0" defTabSz="1157427">
              <a:spcBef>
                <a:spcPts val="500"/>
              </a:spcBef>
              <a:buSzTx/>
              <a:buNone/>
              <a:defRPr b="1" sz="2136">
                <a:solidFill>
                  <a:srgbClr val="333399"/>
                </a:solidFill>
                <a:latin typeface="Lucida Sans Unicode"/>
                <a:ea typeface="Lucida Sans Unicode"/>
                <a:cs typeface="Lucida Sans Unicode"/>
                <a:sym typeface="Lucida Sans Unicode"/>
              </a:defRPr>
            </a:pPr>
            <a:r>
              <a:t>Syntax:</a:t>
            </a:r>
          </a:p>
          <a:p>
            <a:pPr marL="0" indent="0" defTabSz="1157427">
              <a:spcBef>
                <a:spcPts val="500"/>
              </a:spcBef>
              <a:buSzTx/>
              <a:buNone/>
              <a:defRPr b="1" sz="2136">
                <a:solidFill>
                  <a:srgbClr val="333399"/>
                </a:solidFill>
                <a:latin typeface="Lucida Sans Unicode"/>
                <a:ea typeface="Lucida Sans Unicode"/>
                <a:cs typeface="Lucida Sans Unicode"/>
                <a:sym typeface="Lucida Sans Unicode"/>
              </a:defRPr>
            </a:pPr>
          </a:p>
          <a:p>
            <a:pPr marL="0" indent="0" defTabSz="406908">
              <a:spcBef>
                <a:spcPts val="0"/>
              </a:spcBef>
              <a:buSzTx/>
              <a:buNone/>
              <a:defRPr sz="1335">
                <a:solidFill>
                  <a:srgbClr val="000000">
                    <a:alpha val="87059"/>
                  </a:srgbClr>
                </a:solidFill>
                <a:effectLst>
                  <a:outerShdw sx="100000" sy="100000" kx="0" ky="0" algn="b" rotWithShape="0" blurRad="11303" dist="15984" dir="2700000">
                    <a:srgbClr val="000000">
                      <a:alpha val="0"/>
                    </a:srgbClr>
                  </a:outerShdw>
                </a:effectLst>
                <a:latin typeface="Courier"/>
                <a:ea typeface="Courier"/>
                <a:cs typeface="Courier"/>
                <a:sym typeface="Courier"/>
              </a:defRPr>
            </a:pPr>
            <a:r>
              <a:t>lambda [arg1 [,arg2,…..argn]]:expression</a:t>
            </a:r>
          </a:p>
          <a:p>
            <a:pPr marL="0" indent="0" defTabSz="406908">
              <a:spcBef>
                <a:spcPts val="0"/>
              </a:spcBef>
              <a:buSzTx/>
              <a:buNone/>
              <a:defRPr sz="1335">
                <a:solidFill>
                  <a:srgbClr val="000000">
                    <a:alpha val="87059"/>
                  </a:srgbClr>
                </a:solidFill>
                <a:effectLst>
                  <a:outerShdw sx="100000" sy="100000" kx="0" ky="0" algn="b" rotWithShape="0" blurRad="11303" dist="15984" dir="2700000">
                    <a:srgbClr val="000000">
                      <a:alpha val="0"/>
                    </a:srgbClr>
                  </a:outerShdw>
                </a:effectLst>
                <a:latin typeface="Courier"/>
                <a:ea typeface="Courier"/>
                <a:cs typeface="Courier"/>
                <a:sym typeface="Courier"/>
              </a:defRPr>
            </a:pPr>
          </a:p>
          <a:p>
            <a:pPr marL="0" indent="0" defTabSz="406908">
              <a:spcBef>
                <a:spcPts val="0"/>
              </a:spcBef>
              <a:buSzTx/>
              <a:buNone/>
              <a:defRPr sz="1335">
                <a:solidFill>
                  <a:srgbClr val="880000"/>
                </a:solidFill>
                <a:effectLst>
                  <a:outerShdw sx="100000" sy="100000" kx="0" ky="0" algn="b" rotWithShape="0" blurRad="11303" dist="15984"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06908">
              <a:spcBef>
                <a:spcPts val="0"/>
              </a:spcBef>
              <a:buSzTx/>
              <a:buNone/>
              <a:defRPr sz="1335">
                <a:solidFill>
                  <a:srgbClr val="000088"/>
                </a:solidFill>
                <a:effectLst>
                  <a:outerShdw sx="100000" sy="100000" kx="0" ky="0" algn="b" rotWithShape="0" blurRad="11303" dist="15984" dir="2700000">
                    <a:srgbClr val="000000">
                      <a:alpha val="0"/>
                    </a:srgbClr>
                  </a:outerShdw>
                </a:effectLst>
                <a:latin typeface="Courier"/>
                <a:ea typeface="Courier"/>
                <a:cs typeface="Courier"/>
                <a:sym typeface="Courier"/>
              </a:defRPr>
            </a:pPr>
            <a:r>
              <a:rPr>
                <a:solidFill>
                  <a:srgbClr val="000000">
                    <a:alpha val="87059"/>
                  </a:srgbClr>
                </a:solidFill>
              </a:rPr>
              <a:t>sum </a:t>
            </a:r>
            <a:r>
              <a:rPr>
                <a:solidFill>
                  <a:srgbClr val="666600"/>
                </a:solidFill>
              </a:rPr>
              <a:t>=</a:t>
            </a:r>
            <a:r>
              <a:rPr>
                <a:solidFill>
                  <a:srgbClr val="000000">
                    <a:alpha val="87059"/>
                  </a:srgbClr>
                </a:solidFill>
              </a:rPr>
              <a:t> </a:t>
            </a:r>
            <a:r>
              <a:t>lambda</a:t>
            </a:r>
            <a:r>
              <a:rPr>
                <a:solidFill>
                  <a:srgbClr val="000000">
                    <a:alpha val="87059"/>
                  </a:srgbClr>
                </a:solidFill>
              </a:rPr>
              <a:t> arg1</a:t>
            </a:r>
            <a:r>
              <a:rPr>
                <a:solidFill>
                  <a:srgbClr val="666600"/>
                </a:solidFill>
              </a:rPr>
              <a:t>,</a:t>
            </a:r>
            <a:r>
              <a:rPr>
                <a:solidFill>
                  <a:srgbClr val="000000">
                    <a:alpha val="87059"/>
                  </a:srgbClr>
                </a:solidFill>
              </a:rPr>
              <a:t> arg2</a:t>
            </a:r>
            <a:r>
              <a:rPr>
                <a:solidFill>
                  <a:srgbClr val="666600"/>
                </a:solidFill>
              </a:rPr>
              <a:t>:</a:t>
            </a:r>
            <a:r>
              <a:rPr>
                <a:solidFill>
                  <a:srgbClr val="000000">
                    <a:alpha val="87059"/>
                  </a:srgbClr>
                </a:solidFill>
              </a:rPr>
              <a:t> arg1 </a:t>
            </a:r>
            <a:r>
              <a:rPr>
                <a:solidFill>
                  <a:srgbClr val="666600"/>
                </a:solidFill>
              </a:rPr>
              <a:t>+</a:t>
            </a:r>
            <a:r>
              <a:rPr>
                <a:solidFill>
                  <a:srgbClr val="000000">
                    <a:alpha val="87059"/>
                  </a:srgbClr>
                </a:solidFill>
              </a:rPr>
              <a:t> arg2</a:t>
            </a:r>
            <a:r>
              <a:rPr>
                <a:solidFill>
                  <a:srgbClr val="666600"/>
                </a:solidFill>
              </a:rPr>
              <a:t>;</a:t>
            </a:r>
            <a:endParaRPr>
              <a:solidFill>
                <a:srgbClr val="000000">
                  <a:alpha val="87059"/>
                </a:srgbClr>
              </a:solidFill>
            </a:endParaRPr>
          </a:p>
          <a:p>
            <a:pPr marL="0" indent="0" defTabSz="406908">
              <a:spcBef>
                <a:spcPts val="0"/>
              </a:spcBef>
              <a:buSzTx/>
              <a:buNone/>
              <a:defRPr sz="1335">
                <a:solidFill>
                  <a:srgbClr val="000000">
                    <a:alpha val="87059"/>
                  </a:srgbClr>
                </a:solidFill>
                <a:effectLst>
                  <a:outerShdw sx="100000" sy="100000" kx="0" ky="0" algn="b" rotWithShape="0" blurRad="11303" dist="15984" dir="2700000">
                    <a:srgbClr val="000000">
                      <a:alpha val="0"/>
                    </a:srgbClr>
                  </a:outerShdw>
                </a:effectLst>
                <a:latin typeface="Courier"/>
                <a:ea typeface="Courier"/>
                <a:cs typeface="Courier"/>
                <a:sym typeface="Courier"/>
              </a:defRPr>
            </a:pPr>
          </a:p>
          <a:p>
            <a:pPr marL="0" indent="0" defTabSz="406908">
              <a:spcBef>
                <a:spcPts val="0"/>
              </a:spcBef>
              <a:buSzTx/>
              <a:buNone/>
              <a:defRPr sz="1335">
                <a:solidFill>
                  <a:srgbClr val="880000"/>
                </a:solidFill>
                <a:effectLst>
                  <a:outerShdw sx="100000" sy="100000" kx="0" ky="0" algn="b" rotWithShape="0" blurRad="11303" dist="15984" dir="2700000">
                    <a:srgbClr val="000000">
                      <a:alpha val="0"/>
                    </a:srgbClr>
                  </a:outerShdw>
                </a:effectLst>
                <a:latin typeface="Courier"/>
                <a:ea typeface="Courier"/>
                <a:cs typeface="Courier"/>
                <a:sym typeface="Courier"/>
              </a:defRPr>
            </a:pPr>
            <a:r>
              <a:t># Now you can call sum as a function</a:t>
            </a:r>
            <a:endParaRPr>
              <a:solidFill>
                <a:srgbClr val="000000">
                  <a:alpha val="87059"/>
                </a:srgbClr>
              </a:solidFill>
            </a:endParaRPr>
          </a:p>
          <a:p>
            <a:pPr marL="0" indent="0" defTabSz="406908">
              <a:spcBef>
                <a:spcPts val="0"/>
              </a:spcBef>
              <a:buSzTx/>
              <a:buNone/>
              <a:defRPr sz="1335">
                <a:solidFill>
                  <a:srgbClr val="008800"/>
                </a:solidFill>
                <a:effectLst>
                  <a:outerShdw sx="100000" sy="100000" kx="0" ky="0" algn="b" rotWithShape="0" blurRad="11303" dist="15984"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"Value of total : "</a:t>
            </a:r>
            <a:r>
              <a:rPr>
                <a:solidFill>
                  <a:srgbClr val="666600"/>
                </a:solidFill>
              </a:rPr>
              <a:t>,</a:t>
            </a:r>
            <a:r>
              <a:rPr>
                <a:solidFill>
                  <a:srgbClr val="000000">
                    <a:alpha val="87059"/>
                  </a:srgbClr>
                </a:solidFill>
              </a:rPr>
              <a:t> sum</a:t>
            </a:r>
            <a:r>
              <a:rPr>
                <a:solidFill>
                  <a:srgbClr val="666600"/>
                </a:solidFill>
              </a:rPr>
              <a:t>(</a:t>
            </a:r>
            <a:r>
              <a:rPr>
                <a:solidFill>
                  <a:srgbClr val="000000">
                    <a:alpha val="87059"/>
                  </a:srgbClr>
                </a:solidFill>
              </a:rPr>
              <a:t> </a:t>
            </a:r>
            <a:r>
              <a:rPr>
                <a:solidFill>
                  <a:srgbClr val="006666"/>
                </a:solidFill>
              </a:rPr>
              <a:t>10</a:t>
            </a:r>
            <a:r>
              <a:rPr>
                <a:solidFill>
                  <a:srgbClr val="666600"/>
                </a:solidFill>
              </a:rPr>
              <a:t>,</a:t>
            </a:r>
            <a:r>
              <a:rPr>
                <a:solidFill>
                  <a:srgbClr val="000000">
                    <a:alpha val="87059"/>
                  </a:srgbClr>
                </a:solidFill>
              </a:rPr>
              <a:t> </a:t>
            </a:r>
            <a:r>
              <a:rPr>
                <a:solidFill>
                  <a:srgbClr val="006666"/>
                </a:solidFill>
              </a:rPr>
              <a:t>20</a:t>
            </a:r>
            <a:r>
              <a:rPr>
                <a:solidFill>
                  <a:srgbClr val="000000">
                    <a:alpha val="87059"/>
                  </a:srgbClr>
                </a:solidFill>
              </a:rPr>
              <a:t> </a:t>
            </a:r>
            <a:r>
              <a:rPr>
                <a:solidFill>
                  <a:srgbClr val="666600"/>
                </a:solidFill>
              </a:rPr>
              <a:t>)</a:t>
            </a:r>
            <a:endParaRPr>
              <a:solidFill>
                <a:srgbClr val="000000">
                  <a:alpha val="87059"/>
                </a:srgbClr>
              </a:solidFill>
            </a:endParaRPr>
          </a:p>
          <a:p>
            <a:pPr marL="0" indent="0" defTabSz="406908">
              <a:spcBef>
                <a:spcPts val="0"/>
              </a:spcBef>
              <a:buSzTx/>
              <a:buNone/>
              <a:defRPr sz="1335">
                <a:solidFill>
                  <a:srgbClr val="008800"/>
                </a:solidFill>
                <a:effectLst>
                  <a:outerShdw sx="100000" sy="100000" kx="0" ky="0" algn="b" rotWithShape="0" blurRad="11303" dist="15984"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"Value of total : "</a:t>
            </a:r>
            <a:r>
              <a:rPr>
                <a:solidFill>
                  <a:srgbClr val="666600"/>
                </a:solidFill>
              </a:rPr>
              <a:t>,</a:t>
            </a:r>
            <a:r>
              <a:rPr>
                <a:solidFill>
                  <a:srgbClr val="000000">
                    <a:alpha val="87059"/>
                  </a:srgbClr>
                </a:solidFill>
              </a:rPr>
              <a:t> sum</a:t>
            </a:r>
            <a:r>
              <a:rPr>
                <a:solidFill>
                  <a:srgbClr val="666600"/>
                </a:solidFill>
              </a:rPr>
              <a:t>(</a:t>
            </a:r>
            <a:r>
              <a:rPr>
                <a:solidFill>
                  <a:srgbClr val="000000">
                    <a:alpha val="87059"/>
                  </a:srgbClr>
                </a:solidFill>
              </a:rPr>
              <a:t> </a:t>
            </a:r>
            <a:r>
              <a:rPr>
                <a:solidFill>
                  <a:srgbClr val="006666"/>
                </a:solidFill>
              </a:rPr>
              <a:t>20</a:t>
            </a:r>
            <a:r>
              <a:rPr>
                <a:solidFill>
                  <a:srgbClr val="666600"/>
                </a:solidFill>
              </a:rPr>
              <a:t>,</a:t>
            </a:r>
            <a:r>
              <a:rPr>
                <a:solidFill>
                  <a:srgbClr val="000000">
                    <a:alpha val="87059"/>
                  </a:srgbClr>
                </a:solidFill>
              </a:rPr>
              <a:t> </a:t>
            </a:r>
            <a:r>
              <a:rPr>
                <a:solidFill>
                  <a:srgbClr val="006666"/>
                </a:solidFill>
              </a:rPr>
              <a:t>20</a:t>
            </a:r>
            <a:r>
              <a:rPr>
                <a:solidFill>
                  <a:srgbClr val="000000">
                    <a:alpha val="87059"/>
                  </a:srgbClr>
                </a:solidFill>
              </a:rPr>
              <a:t> </a:t>
            </a:r>
            <a:r>
              <a:rPr>
                <a:solidFill>
                  <a:srgbClr val="666600"/>
                </a:solidFill>
              </a:rPr>
              <a:t>)</a:t>
            </a:r>
            <a:endParaRPr>
              <a:solidFill>
                <a:srgbClr val="666600"/>
              </a:solidFill>
            </a:endParaRP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he return Statement…"/>
          <p:cNvSpPr txBox="1"/>
          <p:nvPr>
            <p:ph type="body" idx="4294967295"/>
          </p:nvPr>
        </p:nvSpPr>
        <p:spPr>
          <a:xfrm>
            <a:off x="866986" y="1805938"/>
            <a:ext cx="11595949" cy="6502404"/>
          </a:xfrm>
          <a:prstGeom prst="rect">
            <a:avLst/>
          </a:prstGeom>
        </p:spPr>
        <p:txBody>
          <a:bodyPr lIns="65022" tIns="65022" rIns="65022" bIns="65022" anchor="t"/>
          <a:lstStyle/>
          <a:p>
            <a:pPr marL="240631" indent="-240631" defTabSz="1300480">
              <a:spcBef>
                <a:spcPts val="600"/>
              </a:spcBef>
              <a:buSzPct val="100000"/>
              <a:defRPr sz="2400">
                <a:solidFill>
                  <a:schemeClr val="accent1">
                    <a:lumOff val="-9999"/>
                  </a:schemeClr>
                </a:solidFill>
                <a:latin typeface="Lucida Sans Unicode"/>
                <a:ea typeface="Lucida Sans Unicode"/>
                <a:cs typeface="Lucida Sans Unicode"/>
                <a:sym typeface="Lucida Sans Unicode"/>
              </a:defRPr>
            </a:pPr>
            <a:r>
              <a:t>The return Statement</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The statement return [expression] exits a function, optionally passing back an expression to the caller.</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A return statement with no arguments is the same as return None.</a:t>
            </a: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Arial"/>
                <a:ea typeface="Arial"/>
                <a:cs typeface="Arial"/>
                <a:sym typeface="Arial"/>
              </a:defRPr>
            </a:pPr>
          </a:p>
          <a:p>
            <a:pPr marL="0" indent="0" defTabSz="457200">
              <a:spcBef>
                <a:spcPts val="0"/>
              </a:spcBef>
              <a:buSzTx/>
              <a:buNone/>
              <a:defRPr sz="16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def</a:t>
            </a:r>
            <a:r>
              <a:t> sum</a:t>
            </a:r>
            <a:r>
              <a:rPr>
                <a:solidFill>
                  <a:srgbClr val="666600"/>
                </a:solidFill>
              </a:rPr>
              <a:t>(</a:t>
            </a:r>
            <a:r>
              <a:t> arg1</a:t>
            </a:r>
            <a:r>
              <a:rPr>
                <a:solidFill>
                  <a:srgbClr val="666600"/>
                </a:solidFill>
              </a:rPr>
              <a:t>,</a:t>
            </a:r>
            <a:r>
              <a:t> arg2 </a:t>
            </a:r>
            <a:r>
              <a:rPr>
                <a:solidFill>
                  <a:srgbClr val="666600"/>
                </a:solidFill>
              </a:rPr>
              <a:t>):</a:t>
            </a:r>
          </a:p>
          <a:p>
            <a:pPr marL="0" indent="0" defTabSz="457200">
              <a:spcBef>
                <a:spcPts val="0"/>
              </a:spcBef>
              <a:buSzTx/>
              <a:buNone/>
              <a:defRPr sz="16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 Add both the parameters and return them."</a:t>
            </a:r>
            <a:endParaRPr>
              <a:solidFill>
                <a:srgbClr val="000000">
                  <a:alpha val="87059"/>
                </a:srgbClr>
              </a:solidFill>
            </a:endParaRP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   total </a:t>
            </a:r>
            <a:r>
              <a:rPr>
                <a:solidFill>
                  <a:srgbClr val="666600"/>
                </a:solidFill>
              </a:rPr>
              <a:t>=</a:t>
            </a:r>
            <a:r>
              <a:t> arg1 </a:t>
            </a:r>
            <a:r>
              <a:rPr>
                <a:solidFill>
                  <a:srgbClr val="666600"/>
                </a:solidFill>
              </a:rPr>
              <a:t>+</a:t>
            </a:r>
            <a:r>
              <a:t> arg2</a:t>
            </a:r>
          </a:p>
          <a:p>
            <a:pPr marL="0" indent="0" defTabSz="457200">
              <a:spcBef>
                <a:spcPts val="0"/>
              </a:spcBef>
              <a:buSzTx/>
              <a:buNone/>
              <a:defRPr sz="16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rPr>
                <a:solidFill>
                  <a:srgbClr val="000088"/>
                </a:solidFill>
              </a:rPr>
              <a:t>print</a:t>
            </a:r>
            <a:r>
              <a:rPr>
                <a:solidFill>
                  <a:srgbClr val="000000">
                    <a:alpha val="87059"/>
                  </a:srgbClr>
                </a:solidFill>
              </a:rPr>
              <a:t> </a:t>
            </a:r>
            <a:r>
              <a:t>"Inside the function : "</a:t>
            </a:r>
            <a:r>
              <a:rPr>
                <a:solidFill>
                  <a:srgbClr val="666600"/>
                </a:solidFill>
              </a:rPr>
              <a:t>,</a:t>
            </a:r>
            <a:r>
              <a:rPr>
                <a:solidFill>
                  <a:srgbClr val="000000">
                    <a:alpha val="87059"/>
                  </a:srgbClr>
                </a:solidFill>
              </a:rPr>
              <a:t> total</a:t>
            </a:r>
            <a:endParaRPr>
              <a:solidFill>
                <a:srgbClr val="000000">
                  <a:alpha val="87059"/>
                </a:srgbClr>
              </a:solidFill>
            </a:endParaRPr>
          </a:p>
          <a:p>
            <a:pPr marL="0" indent="0" defTabSz="457200">
              <a:spcBef>
                <a:spcPts val="0"/>
              </a:spcBef>
              <a:buSzTx/>
              <a:buNone/>
              <a:defRPr sz="16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return</a:t>
            </a:r>
            <a:r>
              <a:rPr>
                <a:solidFill>
                  <a:srgbClr val="000000">
                    <a:alpha val="87059"/>
                  </a:srgbClr>
                </a:solidFill>
              </a:rPr>
              <a:t> total</a:t>
            </a:r>
            <a:r>
              <a:rPr>
                <a:solidFill>
                  <a:srgbClr val="666600"/>
                </a:solidFill>
              </a:rPr>
              <a:t>;</a:t>
            </a:r>
            <a:endParaRPr>
              <a:solidFill>
                <a:srgbClr val="000000">
                  <a:alpha val="87059"/>
                </a:srgbClr>
              </a:solidFill>
            </a:endParaRP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6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sum function</a:t>
            </a:r>
            <a:endParaRPr>
              <a:solidFill>
                <a:srgbClr val="000000">
                  <a:alpha val="87059"/>
                </a:srgbClr>
              </a:solidFill>
            </a:endParaRPr>
          </a:p>
          <a:p>
            <a:pPr marL="0" indent="0" defTabSz="457200">
              <a:spcBef>
                <a:spcPts val="0"/>
              </a:spcBef>
              <a:buSzTx/>
              <a:buNone/>
              <a:defRPr sz="16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total </a:t>
            </a:r>
            <a:r>
              <a:rPr>
                <a:solidFill>
                  <a:srgbClr val="666600"/>
                </a:solidFill>
              </a:rPr>
              <a:t>=</a:t>
            </a:r>
            <a:r>
              <a:t> sum</a:t>
            </a:r>
            <a:r>
              <a:rPr>
                <a:solidFill>
                  <a:srgbClr val="666600"/>
                </a:solidFill>
              </a:rPr>
              <a:t>(</a:t>
            </a:r>
            <a:r>
              <a:t> </a:t>
            </a:r>
            <a:r>
              <a:rPr>
                <a:solidFill>
                  <a:srgbClr val="006666"/>
                </a:solidFill>
              </a:rPr>
              <a:t>10</a:t>
            </a:r>
            <a:r>
              <a:rPr>
                <a:solidFill>
                  <a:srgbClr val="666600"/>
                </a:solidFill>
              </a:rPr>
              <a:t>,</a:t>
            </a:r>
            <a:r>
              <a:t> </a:t>
            </a:r>
            <a:r>
              <a:rPr>
                <a:solidFill>
                  <a:srgbClr val="006666"/>
                </a:solidFill>
              </a:rPr>
              <a:t>20</a:t>
            </a:r>
            <a:r>
              <a:t> </a:t>
            </a:r>
            <a:r>
              <a:rPr>
                <a:solidFill>
                  <a:srgbClr val="666600"/>
                </a:solidFill>
              </a:rPr>
              <a:t>);</a:t>
            </a:r>
          </a:p>
          <a:p>
            <a:pPr marL="0" indent="0" defTabSz="457200">
              <a:spcBef>
                <a:spcPts val="0"/>
              </a:spcBef>
              <a:buSzTx/>
              <a:buNone/>
              <a:defRPr sz="16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"Outside the function : "</a:t>
            </a:r>
            <a:r>
              <a:rPr>
                <a:solidFill>
                  <a:srgbClr val="666600"/>
                </a:solidFill>
              </a:rPr>
              <a:t>,</a:t>
            </a:r>
            <a:r>
              <a:rPr>
                <a:solidFill>
                  <a:srgbClr val="000000">
                    <a:alpha val="87059"/>
                  </a:srgbClr>
                </a:solidFill>
              </a:rPr>
              <a:t> total </a:t>
            </a:r>
            <a:endParaRPr>
              <a:solidFill>
                <a:srgbClr val="000000">
                  <a:alpha val="87059"/>
                </a:srgbClr>
              </a:solidFill>
            </a:endParaRPr>
          </a:p>
          <a:p>
            <a:pPr marL="0" indent="0" defTabSz="457200">
              <a:spcBef>
                <a:spcPts val="0"/>
              </a:spcBef>
              <a:buSzTx/>
              <a:buNone/>
              <a:defRPr sz="15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endParaRPr>
              <a:solidFill>
                <a:srgbClr val="000000">
                  <a:alpha val="87059"/>
                </a:srgbClr>
              </a:solidFill>
            </a:endParaRP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Scope of Variables…"/>
          <p:cNvSpPr txBox="1"/>
          <p:nvPr>
            <p:ph type="body" idx="4294967295"/>
          </p:nvPr>
        </p:nvSpPr>
        <p:spPr>
          <a:xfrm>
            <a:off x="866986" y="2275838"/>
            <a:ext cx="11595949" cy="6502404"/>
          </a:xfrm>
          <a:prstGeom prst="rect">
            <a:avLst/>
          </a:prstGeom>
        </p:spPr>
        <p:txBody>
          <a:bodyPr lIns="65022" tIns="65022" rIns="65022" bIns="65022" anchor="t"/>
          <a:lstStyle/>
          <a:p>
            <a:pPr marL="240631" indent="-240631" defTabSz="1300480">
              <a:spcBef>
                <a:spcPts val="600"/>
              </a:spcBef>
              <a:buSzPct val="100000"/>
              <a:defRPr b="1" sz="2400">
                <a:solidFill>
                  <a:schemeClr val="accent1">
                    <a:lumOff val="-9999"/>
                  </a:schemeClr>
                </a:solidFill>
                <a:latin typeface="Lucida Sans Unicode"/>
                <a:ea typeface="Lucida Sans Unicode"/>
                <a:cs typeface="Lucida Sans Unicode"/>
                <a:sym typeface="Lucida Sans Unicode"/>
              </a:defRPr>
            </a:pPr>
            <a:r>
              <a:t>Scope of Variables</a:t>
            </a:r>
          </a:p>
          <a:p>
            <a:pPr lvl="1" marL="621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r>
              <a:t>Global variables </a:t>
            </a:r>
          </a:p>
          <a:p>
            <a:pPr lvl="1" marL="621631" indent="-240631" defTabSz="1300480">
              <a:spcBef>
                <a:spcPts val="600"/>
              </a:spcBef>
              <a:buSzPct val="100000"/>
              <a:defRPr sz="2400">
                <a:solidFill>
                  <a:srgbClr val="333399"/>
                </a:solidFill>
                <a:latin typeface="Lucida Sans Unicode"/>
                <a:ea typeface="Lucida Sans Unicode"/>
                <a:cs typeface="Lucida Sans Unicode"/>
                <a:sym typeface="Lucida Sans Unicode"/>
              </a:defRPr>
            </a:pPr>
            <a:r>
              <a:t>Local variables</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r>
              <a:t>Variables that are defined inside a function body have a local scope, and those defined outside have a global scope.</a:t>
            </a:r>
          </a:p>
          <a:p>
            <a:pPr marL="0" indent="0" defTabSz="1300480">
              <a:spcBef>
                <a:spcPts val="600"/>
              </a:spcBef>
              <a:buSzTx/>
              <a:buNone/>
              <a:defRPr sz="2400">
                <a:solidFill>
                  <a:srgbClr val="333399"/>
                </a:solidFill>
                <a:latin typeface="Lucida Sans Unicode"/>
                <a:ea typeface="Lucida Sans Unicode"/>
                <a:cs typeface="Lucida Sans Unicode"/>
                <a:sym typeface="Lucida Sans Unicode"/>
              </a:defRPr>
            </a:pPr>
            <a:endParaRPr>
              <a:solidFill>
                <a:srgbClr val="000000">
                  <a:alpha val="87059"/>
                </a:srgbClr>
              </a:solidFill>
            </a:endParaRPr>
          </a:p>
          <a:p>
            <a:pPr marL="0" indent="0" defTabSz="457200">
              <a:spcBef>
                <a:spcPts val="0"/>
              </a:spcBef>
              <a:buSzTx/>
              <a:buNone/>
              <a:defRPr sz="17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total </a:t>
            </a:r>
            <a:r>
              <a:rPr>
                <a:solidFill>
                  <a:srgbClr val="666600"/>
                </a:solidFill>
              </a:rPr>
              <a:t>=</a:t>
            </a:r>
            <a:r>
              <a:rPr>
                <a:solidFill>
                  <a:srgbClr val="000000">
                    <a:alpha val="87059"/>
                  </a:srgbClr>
                </a:solidFill>
              </a:rPr>
              <a:t> </a:t>
            </a:r>
            <a:r>
              <a:rPr>
                <a:solidFill>
                  <a:srgbClr val="006666"/>
                </a:solidFill>
              </a:rPr>
              <a:t>0</a:t>
            </a:r>
            <a:r>
              <a:rPr>
                <a:solidFill>
                  <a:srgbClr val="666600"/>
                </a:solidFill>
              </a:rPr>
              <a:t>;</a:t>
            </a:r>
            <a:r>
              <a:rPr>
                <a:solidFill>
                  <a:srgbClr val="000000">
                    <a:alpha val="87059"/>
                  </a:srgbClr>
                </a:solidFill>
              </a:rPr>
              <a:t> </a:t>
            </a:r>
            <a:r>
              <a:t># This is global variable.</a:t>
            </a:r>
            <a:endParaRPr>
              <a:solidFill>
                <a:srgbClr val="000000">
                  <a:alpha val="87059"/>
                </a:srgbClr>
              </a:solidFill>
            </a:endParaRPr>
          </a:p>
          <a:p>
            <a:pPr marL="0" indent="0" defTabSz="457200">
              <a:spcBef>
                <a:spcPts val="0"/>
              </a:spcBef>
              <a:buSzTx/>
              <a:buNone/>
              <a:defRPr sz="17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Function definition is here</a:t>
            </a:r>
            <a:endParaRPr>
              <a:solidFill>
                <a:srgbClr val="000000">
                  <a:alpha val="87059"/>
                </a:srgbClr>
              </a:solidFill>
            </a:endParaRPr>
          </a:p>
          <a:p>
            <a:pPr marL="0" indent="0" defTabSz="457200">
              <a:spcBef>
                <a:spcPts val="0"/>
              </a:spcBef>
              <a:buSzTx/>
              <a:buNone/>
              <a:defRPr sz="17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def</a:t>
            </a:r>
            <a:r>
              <a:t> sum</a:t>
            </a:r>
            <a:r>
              <a:rPr>
                <a:solidFill>
                  <a:srgbClr val="666600"/>
                </a:solidFill>
              </a:rPr>
              <a:t>(</a:t>
            </a:r>
            <a:r>
              <a:t> arg1</a:t>
            </a:r>
            <a:r>
              <a:rPr>
                <a:solidFill>
                  <a:srgbClr val="666600"/>
                </a:solidFill>
              </a:rPr>
              <a:t>,</a:t>
            </a:r>
            <a:r>
              <a:t> arg2 </a:t>
            </a:r>
            <a:r>
              <a:rPr>
                <a:solidFill>
                  <a:srgbClr val="666600"/>
                </a:solidFill>
              </a:rPr>
              <a:t>):</a:t>
            </a:r>
          </a:p>
          <a:p>
            <a:pPr marL="0" indent="0" defTabSz="457200">
              <a:spcBef>
                <a:spcPts val="0"/>
              </a:spcBef>
              <a:buSzTx/>
              <a:buNone/>
              <a:defRPr sz="17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 Add both the parameters and return them."</a:t>
            </a:r>
            <a:endParaRPr>
              <a:solidFill>
                <a:srgbClr val="000000">
                  <a:alpha val="87059"/>
                </a:srgbClr>
              </a:solidFill>
            </a:endParaRPr>
          </a:p>
          <a:p>
            <a:pPr marL="0" indent="0" defTabSz="457200">
              <a:spcBef>
                <a:spcPts val="0"/>
              </a:spcBef>
              <a:buSzTx/>
              <a:buNone/>
              <a:defRPr sz="17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total </a:t>
            </a:r>
            <a:r>
              <a:rPr>
                <a:solidFill>
                  <a:srgbClr val="666600"/>
                </a:solidFill>
              </a:rPr>
              <a:t>=</a:t>
            </a:r>
            <a:r>
              <a:rPr>
                <a:solidFill>
                  <a:srgbClr val="000000">
                    <a:alpha val="87059"/>
                  </a:srgbClr>
                </a:solidFill>
              </a:rPr>
              <a:t> arg1 </a:t>
            </a:r>
            <a:r>
              <a:rPr>
                <a:solidFill>
                  <a:srgbClr val="666600"/>
                </a:solidFill>
              </a:rPr>
              <a:t>+</a:t>
            </a:r>
            <a:r>
              <a:rPr>
                <a:solidFill>
                  <a:srgbClr val="000000">
                    <a:alpha val="87059"/>
                  </a:srgbClr>
                </a:solidFill>
              </a:rPr>
              <a:t> arg2</a:t>
            </a:r>
            <a:r>
              <a:rPr>
                <a:solidFill>
                  <a:srgbClr val="666600"/>
                </a:solidFill>
              </a:rPr>
              <a:t>;</a:t>
            </a:r>
            <a:r>
              <a:rPr>
                <a:solidFill>
                  <a:srgbClr val="000000">
                    <a:alpha val="87059"/>
                  </a:srgbClr>
                </a:solidFill>
              </a:rPr>
              <a:t> </a:t>
            </a:r>
            <a:r>
              <a:t># Here total is local variable.</a:t>
            </a:r>
            <a:endParaRPr>
              <a:solidFill>
                <a:srgbClr val="000000">
                  <a:alpha val="87059"/>
                </a:srgbClr>
              </a:solidFill>
            </a:endParaRPr>
          </a:p>
          <a:p>
            <a:pPr marL="0" indent="0" defTabSz="457200">
              <a:spcBef>
                <a:spcPts val="0"/>
              </a:spcBef>
              <a:buSzTx/>
              <a:buNone/>
              <a:defRPr sz="17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rPr>
                <a:solidFill>
                  <a:srgbClr val="000088"/>
                </a:solidFill>
              </a:rPr>
              <a:t>print</a:t>
            </a:r>
            <a:r>
              <a:rPr>
                <a:solidFill>
                  <a:srgbClr val="000000">
                    <a:alpha val="87059"/>
                  </a:srgbClr>
                </a:solidFill>
              </a:rPr>
              <a:t> </a:t>
            </a:r>
            <a:r>
              <a:t>"Inside the function local total : "</a:t>
            </a:r>
            <a:r>
              <a:rPr>
                <a:solidFill>
                  <a:srgbClr val="666600"/>
                </a:solidFill>
              </a:rPr>
              <a:t>,</a:t>
            </a:r>
            <a:r>
              <a:rPr>
                <a:solidFill>
                  <a:srgbClr val="000000">
                    <a:alpha val="87059"/>
                  </a:srgbClr>
                </a:solidFill>
              </a:rPr>
              <a:t> total</a:t>
            </a:r>
            <a:endParaRPr>
              <a:solidFill>
                <a:srgbClr val="000000">
                  <a:alpha val="87059"/>
                </a:srgbClr>
              </a:solidFill>
            </a:endParaRPr>
          </a:p>
          <a:p>
            <a:pPr marL="0" indent="0" defTabSz="457200">
              <a:spcBef>
                <a:spcPts val="0"/>
              </a:spcBef>
              <a:buSzTx/>
              <a:buNone/>
              <a:defRPr sz="1700">
                <a:solidFill>
                  <a:srgbClr val="000088"/>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00">
                    <a:alpha val="87059"/>
                  </a:srgbClr>
                </a:solidFill>
              </a:rPr>
              <a:t>   </a:t>
            </a:r>
            <a:r>
              <a:t>return</a:t>
            </a:r>
            <a:r>
              <a:rPr>
                <a:solidFill>
                  <a:srgbClr val="000000">
                    <a:alpha val="87059"/>
                  </a:srgbClr>
                </a:solidFill>
              </a:rPr>
              <a:t> total</a:t>
            </a:r>
            <a:r>
              <a:rPr>
                <a:solidFill>
                  <a:srgbClr val="666600"/>
                </a:solidFill>
              </a:rPr>
              <a:t>;</a:t>
            </a:r>
            <a:endParaRPr>
              <a:solidFill>
                <a:srgbClr val="000000">
                  <a:alpha val="87059"/>
                </a:srgbClr>
              </a:solidFill>
            </a:endParaRPr>
          </a:p>
          <a:p>
            <a:pPr marL="0" indent="0" defTabSz="457200">
              <a:spcBef>
                <a:spcPts val="0"/>
              </a:spcBef>
              <a:buSzTx/>
              <a:buNone/>
              <a:defRPr sz="17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p>
          <a:p>
            <a:pPr marL="0" indent="0" defTabSz="457200">
              <a:spcBef>
                <a:spcPts val="0"/>
              </a:spcBef>
              <a:buSzTx/>
              <a:buNone/>
              <a:defRPr sz="1700">
                <a:solidFill>
                  <a:srgbClr val="880000"/>
                </a:solidFill>
                <a:effectLst>
                  <a:outerShdw sx="100000" sy="100000" kx="0" ky="0" algn="b" rotWithShape="0" blurRad="12700" dist="17960" dir="2700000">
                    <a:srgbClr val="000000">
                      <a:alpha val="0"/>
                    </a:srgbClr>
                  </a:outerShdw>
                </a:effectLst>
                <a:latin typeface="Courier"/>
                <a:ea typeface="Courier"/>
                <a:cs typeface="Courier"/>
                <a:sym typeface="Courier"/>
              </a:defRPr>
            </a:pPr>
            <a:r>
              <a:t># Now you can call sum function</a:t>
            </a:r>
            <a:endParaRPr>
              <a:solidFill>
                <a:srgbClr val="000000">
                  <a:alpha val="87059"/>
                </a:srgbClr>
              </a:solidFill>
            </a:endParaRPr>
          </a:p>
          <a:p>
            <a:pPr marL="0" indent="0" defTabSz="457200">
              <a:spcBef>
                <a:spcPts val="0"/>
              </a:spcBef>
              <a:buSzTx/>
              <a:buNone/>
              <a:defRPr sz="1700">
                <a:solidFill>
                  <a:srgbClr val="000000">
                    <a:alpha val="87059"/>
                  </a:srgbClr>
                </a:solidFill>
                <a:effectLst>
                  <a:outerShdw sx="100000" sy="100000" kx="0" ky="0" algn="b" rotWithShape="0" blurRad="12700" dist="17960" dir="2700000">
                    <a:srgbClr val="000000">
                      <a:alpha val="0"/>
                    </a:srgbClr>
                  </a:outerShdw>
                </a:effectLst>
                <a:latin typeface="Courier"/>
                <a:ea typeface="Courier"/>
                <a:cs typeface="Courier"/>
                <a:sym typeface="Courier"/>
              </a:defRPr>
            </a:pPr>
            <a:r>
              <a:t>sum</a:t>
            </a:r>
            <a:r>
              <a:rPr>
                <a:solidFill>
                  <a:srgbClr val="666600"/>
                </a:solidFill>
              </a:rPr>
              <a:t>(</a:t>
            </a:r>
            <a:r>
              <a:t> </a:t>
            </a:r>
            <a:r>
              <a:rPr>
                <a:solidFill>
                  <a:srgbClr val="006666"/>
                </a:solidFill>
              </a:rPr>
              <a:t>10</a:t>
            </a:r>
            <a:r>
              <a:rPr>
                <a:solidFill>
                  <a:srgbClr val="666600"/>
                </a:solidFill>
              </a:rPr>
              <a:t>,</a:t>
            </a:r>
            <a:r>
              <a:t> </a:t>
            </a:r>
            <a:r>
              <a:rPr>
                <a:solidFill>
                  <a:srgbClr val="006666"/>
                </a:solidFill>
              </a:rPr>
              <a:t>20</a:t>
            </a:r>
            <a:r>
              <a:t> </a:t>
            </a:r>
            <a:r>
              <a:rPr>
                <a:solidFill>
                  <a:srgbClr val="666600"/>
                </a:solidFill>
              </a:rPr>
              <a:t>);</a:t>
            </a:r>
          </a:p>
          <a:p>
            <a:pPr marL="0" indent="0" defTabSz="457200">
              <a:spcBef>
                <a:spcPts val="0"/>
              </a:spcBef>
              <a:buSzTx/>
              <a:buNone/>
              <a:defRPr sz="1700">
                <a:solidFill>
                  <a:srgbClr val="008800"/>
                </a:solidFill>
                <a:effectLst>
                  <a:outerShdw sx="100000" sy="100000" kx="0" ky="0" algn="b" rotWithShape="0" blurRad="12700" dist="17960" dir="2700000">
                    <a:srgbClr val="000000">
                      <a:alpha val="0"/>
                    </a:srgbClr>
                  </a:outerShdw>
                </a:effectLst>
                <a:latin typeface="Courier"/>
                <a:ea typeface="Courier"/>
                <a:cs typeface="Courier"/>
                <a:sym typeface="Courier"/>
              </a:defRPr>
            </a:pPr>
            <a:r>
              <a:rPr>
                <a:solidFill>
                  <a:srgbClr val="000088"/>
                </a:solidFill>
              </a:rPr>
              <a:t>print</a:t>
            </a:r>
            <a:r>
              <a:rPr>
                <a:solidFill>
                  <a:srgbClr val="000000">
                    <a:alpha val="87059"/>
                  </a:srgbClr>
                </a:solidFill>
              </a:rPr>
              <a:t> </a:t>
            </a:r>
            <a:r>
              <a:t>"Outside the function global total : "</a:t>
            </a:r>
            <a:r>
              <a:rPr>
                <a:solidFill>
                  <a:srgbClr val="666600"/>
                </a:solidFill>
              </a:rPr>
              <a:t>,</a:t>
            </a:r>
            <a:r>
              <a:rPr>
                <a:solidFill>
                  <a:srgbClr val="000000">
                    <a:alpha val="87059"/>
                  </a:srgbClr>
                </a:solidFill>
              </a:rPr>
              <a:t> total </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Body"/>
          <p:cNvSpPr txBox="1"/>
          <p:nvPr>
            <p:ph type="body" idx="4294967295"/>
          </p:nvPr>
        </p:nvSpPr>
        <p:spPr>
          <a:xfrm>
            <a:off x="866986" y="22758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rgbClr val="333399"/>
                </a:solidFill>
                <a:latin typeface="Lucida Sans Unicode"/>
                <a:ea typeface="Lucida Sans Unicode"/>
                <a:cs typeface="Lucida Sans Unicode"/>
                <a:sym typeface="Lucida Sans Unicode"/>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ext Placeholder 1"/>
          <p:cNvSpPr txBox="1"/>
          <p:nvPr>
            <p:ph type="body" idx="1"/>
          </p:nvPr>
        </p:nvSpPr>
        <p:spPr>
          <a:prstGeom prst="rect">
            <a:avLst/>
          </a:prstGeom>
        </p:spPr>
        <p:txBody>
          <a:bodyPr anchor="t"/>
          <a:lstStyle/>
          <a:p>
            <a:pPr marL="0" indent="0">
              <a:buSzTx/>
              <a:buNone/>
              <a:defRPr>
                <a:solidFill>
                  <a:srgbClr val="0070C0"/>
                </a:solidFill>
              </a:defRPr>
            </a:pPr>
            <a:r>
              <a:t>Python Data Types</a:t>
            </a:r>
          </a:p>
          <a:p>
            <a:pPr marL="0" indent="0">
              <a:spcBef>
                <a:spcPts val="0"/>
              </a:spcBef>
              <a:buSzTx/>
              <a:buNone/>
              <a:defRPr sz="2400"/>
            </a:pPr>
            <a:r>
              <a:t>	The data stored in memory can be of many types. For example, a person's age is stored as a numeric value and his or her address is stored as alphanumeric characters. Python has various standard data types that are used to define the operations possible on them and the storage method for each of them</a:t>
            </a:r>
          </a:p>
          <a:p>
            <a:pPr marL="0" indent="0">
              <a:lnSpc>
                <a:spcPct val="120000"/>
              </a:lnSpc>
              <a:spcBef>
                <a:spcPts val="0"/>
              </a:spcBef>
              <a:buSzTx/>
              <a:buNone/>
            </a:pPr>
            <a:r>
              <a:t>Python has five standard data types </a:t>
            </a:r>
          </a:p>
          <a:p>
            <a:pPr lvl="1">
              <a:lnSpc>
                <a:spcPct val="120000"/>
              </a:lnSpc>
              <a:spcBef>
                <a:spcPts val="0"/>
              </a:spcBef>
            </a:pPr>
            <a:r>
              <a:t>Numbers</a:t>
            </a:r>
          </a:p>
          <a:p>
            <a:pPr lvl="1">
              <a:lnSpc>
                <a:spcPct val="120000"/>
              </a:lnSpc>
              <a:spcBef>
                <a:spcPts val="0"/>
              </a:spcBef>
            </a:pPr>
            <a:r>
              <a:t>String</a:t>
            </a:r>
          </a:p>
          <a:p>
            <a:pPr lvl="1">
              <a:lnSpc>
                <a:spcPct val="120000"/>
              </a:lnSpc>
              <a:spcBef>
                <a:spcPts val="0"/>
              </a:spcBef>
            </a:pPr>
            <a:r>
              <a:t>List</a:t>
            </a:r>
          </a:p>
          <a:p>
            <a:pPr lvl="1">
              <a:lnSpc>
                <a:spcPct val="120000"/>
              </a:lnSpc>
              <a:spcBef>
                <a:spcPts val="0"/>
              </a:spcBef>
            </a:pPr>
            <a:r>
              <a:t>Tuple</a:t>
            </a:r>
          </a:p>
          <a:p>
            <a:pPr lvl="1">
              <a:lnSpc>
                <a:spcPct val="120000"/>
              </a:lnSpc>
              <a:spcBef>
                <a:spcPts val="0"/>
              </a:spcBef>
            </a:pPr>
            <a:r>
              <a:t>Dictionary</a:t>
            </a:r>
          </a:p>
          <a:p>
            <a:pPr marL="0" indent="0">
              <a:spcBef>
                <a:spcPts val="0"/>
              </a:spcBef>
              <a:buSzTx/>
              <a:buNone/>
              <a:defRPr sz="2400"/>
            </a:pPr>
            <a:r>
              <a:t>.</a:t>
            </a:r>
          </a:p>
          <a:p>
            <a:pPr marL="0" indent="0">
              <a:spcBef>
                <a:spcPts val="0"/>
              </a:spcBef>
              <a:buSzTx/>
              <a:buNone/>
              <a:defRPr sz="2400"/>
            </a:pPr>
            <a:r>
              <a:t>All These Data Types will be described separately in upcoming slides</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Body"/>
          <p:cNvSpPr txBox="1"/>
          <p:nvPr>
            <p:ph type="body" idx="4294967295"/>
          </p:nvPr>
        </p:nvSpPr>
        <p:spPr>
          <a:xfrm>
            <a:off x="866986" y="22758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rgbClr val="333399"/>
                </a:solidFill>
                <a:latin typeface="Lucida Sans Unicode"/>
                <a:ea typeface="Lucida Sans Unicode"/>
                <a:cs typeface="Lucida Sans Unicode"/>
                <a:sym typeface="Lucida Sans Unicode"/>
              </a:defRPr>
            </a:pP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Body"/>
          <p:cNvSpPr txBox="1"/>
          <p:nvPr>
            <p:ph type="body" idx="4294967295"/>
          </p:nvPr>
        </p:nvSpPr>
        <p:spPr>
          <a:xfrm>
            <a:off x="866986" y="22758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rgbClr val="333399"/>
                </a:solidFill>
                <a:latin typeface="Lucida Sans Unicode"/>
                <a:ea typeface="Lucida Sans Unicode"/>
                <a:cs typeface="Lucida Sans Unicode"/>
                <a:sym typeface="Lucida Sans Unicode"/>
              </a:defRPr>
            </a:pP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Body"/>
          <p:cNvSpPr txBox="1"/>
          <p:nvPr>
            <p:ph type="body" idx="4294967295"/>
          </p:nvPr>
        </p:nvSpPr>
        <p:spPr>
          <a:xfrm>
            <a:off x="866986" y="22758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rgbClr val="333399"/>
                </a:solidFill>
                <a:latin typeface="Lucida Sans Unicode"/>
                <a:ea typeface="Lucida Sans Unicode"/>
                <a:cs typeface="Lucida Sans Unicode"/>
                <a:sym typeface="Lucida Sans Unicode"/>
              </a:defRPr>
            </a:pP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Body"/>
          <p:cNvSpPr txBox="1"/>
          <p:nvPr>
            <p:ph type="body" idx="4294967295"/>
          </p:nvPr>
        </p:nvSpPr>
        <p:spPr>
          <a:xfrm>
            <a:off x="866986" y="2275838"/>
            <a:ext cx="11595949" cy="6502404"/>
          </a:xfrm>
          <a:prstGeom prst="rect">
            <a:avLst/>
          </a:prstGeom>
        </p:spPr>
        <p:txBody>
          <a:bodyPr lIns="65022" tIns="65022" rIns="65022" bIns="65022" anchor="t"/>
          <a:lstStyle/>
          <a:p>
            <a:pPr marL="280736" indent="-280736" defTabSz="1300480">
              <a:spcBef>
                <a:spcPts val="600"/>
              </a:spcBef>
              <a:buSzPct val="100000"/>
              <a:defRPr b="1" sz="2800">
                <a:solidFill>
                  <a:srgbClr val="333399"/>
                </a:solidFill>
                <a:latin typeface="Lucida Sans Unicode"/>
                <a:ea typeface="Lucida Sans Unicode"/>
                <a:cs typeface="Lucida Sans Unicode"/>
                <a:sym typeface="Lucida Sans Unicode"/>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ext Placeholder 1"/>
          <p:cNvSpPr txBox="1"/>
          <p:nvPr>
            <p:ph type="body" idx="1"/>
          </p:nvPr>
        </p:nvSpPr>
        <p:spPr>
          <a:prstGeom prst="rect">
            <a:avLst/>
          </a:prstGeom>
        </p:spPr>
        <p:txBody>
          <a:bodyPr anchor="t"/>
          <a:lstStyle/>
          <a:p>
            <a:pPr marL="0" indent="0">
              <a:spcBef>
                <a:spcPts val="0"/>
              </a:spcBef>
              <a:buSzTx/>
              <a:buNone/>
              <a:defRPr>
                <a:solidFill>
                  <a:srgbClr val="0070C0"/>
                </a:solidFill>
              </a:defRPr>
            </a:pPr>
            <a:r>
              <a:t>Data Type Conversion </a:t>
            </a:r>
          </a:p>
          <a:p>
            <a:pPr marL="0" indent="0">
              <a:spcBef>
                <a:spcPts val="0"/>
              </a:spcBef>
              <a:buSzTx/>
              <a:buNone/>
              <a:defRPr>
                <a:solidFill>
                  <a:srgbClr val="0070C0"/>
                </a:solidFill>
              </a:defRPr>
            </a:pPr>
          </a:p>
          <a:p>
            <a:pPr marL="0" indent="0">
              <a:lnSpc>
                <a:spcPct val="120000"/>
              </a:lnSpc>
              <a:spcBef>
                <a:spcPts val="0"/>
              </a:spcBef>
              <a:buSzTx/>
              <a:buNone/>
              <a:defRPr b="1" sz="2800"/>
            </a:pPr>
            <a:r>
              <a:t>int(x [,base]) : </a:t>
            </a:r>
            <a:r>
              <a:rPr b="0"/>
              <a:t>Converts x to an integer. base specifies the base if x is a string.</a:t>
            </a:r>
          </a:p>
          <a:p>
            <a:pPr marL="0" indent="0">
              <a:lnSpc>
                <a:spcPct val="120000"/>
              </a:lnSpc>
              <a:spcBef>
                <a:spcPts val="0"/>
              </a:spcBef>
              <a:buSzTx/>
              <a:buNone/>
              <a:defRPr b="1" sz="2800"/>
            </a:pPr>
            <a:r>
              <a:t>long(x [,base] ): </a:t>
            </a:r>
            <a:r>
              <a:rPr b="0"/>
              <a:t>Converts x to a long integer. base specifies the base if x is a string.</a:t>
            </a:r>
          </a:p>
          <a:p>
            <a:pPr marL="0" indent="0">
              <a:lnSpc>
                <a:spcPct val="120000"/>
              </a:lnSpc>
              <a:spcBef>
                <a:spcPts val="0"/>
              </a:spcBef>
              <a:buSzTx/>
              <a:buNone/>
              <a:defRPr b="1" sz="2800"/>
            </a:pPr>
            <a:r>
              <a:t>float(x) :</a:t>
            </a:r>
            <a:r>
              <a:rPr b="0"/>
              <a:t>Converts x to a floating-point number.</a:t>
            </a:r>
          </a:p>
          <a:p>
            <a:pPr marL="0" indent="0">
              <a:lnSpc>
                <a:spcPct val="120000"/>
              </a:lnSpc>
              <a:spcBef>
                <a:spcPts val="0"/>
              </a:spcBef>
              <a:buSzTx/>
              <a:buNone/>
              <a:defRPr b="1" sz="2800"/>
            </a:pPr>
            <a:r>
              <a:t>str(x):</a:t>
            </a:r>
            <a:r>
              <a:rPr b="0"/>
              <a:t> Converts object x to a string representation.</a:t>
            </a:r>
          </a:p>
          <a:p>
            <a:pPr marL="0" indent="0">
              <a:lnSpc>
                <a:spcPct val="120000"/>
              </a:lnSpc>
              <a:spcBef>
                <a:spcPts val="0"/>
              </a:spcBef>
              <a:buSzTx/>
              <a:buNone/>
              <a:defRPr sz="2800"/>
            </a:pPr>
            <a:r>
              <a:t>list(s) Converts s to a list.</a:t>
            </a:r>
          </a:p>
          <a:p>
            <a:pPr marL="0" indent="0">
              <a:lnSpc>
                <a:spcPct val="120000"/>
              </a:lnSpc>
              <a:spcBef>
                <a:spcPts val="0"/>
              </a:spcBef>
              <a:buSzTx/>
              <a:buNone/>
              <a:defRPr b="1" sz="2800"/>
            </a:pPr>
            <a:r>
              <a:t>dict(d):</a:t>
            </a:r>
            <a:r>
              <a:rPr b="0"/>
              <a:t> Creates a dictionary. d must be a sequence of (key,value) tuples.</a:t>
            </a:r>
          </a:p>
          <a:p>
            <a:pPr marL="0" indent="0">
              <a:lnSpc>
                <a:spcPct val="120000"/>
              </a:lnSpc>
              <a:spcBef>
                <a:spcPts val="0"/>
              </a:spcBef>
              <a:buSzTx/>
              <a:buNone/>
              <a:defRPr b="1" sz="2800"/>
            </a:pPr>
            <a:r>
              <a:t>chr(x):</a:t>
            </a:r>
            <a:r>
              <a:rPr b="0"/>
              <a:t> Converts an integer to a character.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