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s/comment1.xml" ContentType="application/vnd.openxmlformats-officedocument.presentationml.comments+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Mukesh Gupta" initials="MG" lastIdx="6"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comments" Target="comments/comment1.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9-18T17:21:27.156" idx="1">
    <p:pos x="4032" y="768"/>
    <p:text/>
    <p:extLst>
      <p:ext uri="{C676402C-5697-4E1C-873F-D02D1690AC5C}">
        <p15:threadingInfo xmlns:p15="http://schemas.microsoft.com/office/powerpoint/2012/main" timeZoneBias="-330"/>
      </p:ext>
    </p:extLst>
  </p:cm>
  <p:cm authorId="0" dt="2020-09-18T17:24:10.187" idx="2">
    <p:pos x="4032" y="1491"/>
    <p:text/>
    <p:extLst>
      <p:ext uri="{C676402C-5697-4E1C-873F-D02D1690AC5C}">
        <p15:threadingInfo xmlns:p15="http://schemas.microsoft.com/office/powerpoint/2012/main" timeZoneBias="-330"/>
      </p:ext>
    </p:extLst>
  </p:cm>
  <p:cm authorId="0" dt="2020-09-18T17:27:14.760" idx="3">
    <p:pos x="4032" y="2208"/>
    <p:text/>
    <p:extLst>
      <p:ext uri="{C676402C-5697-4E1C-873F-D02D1690AC5C}">
        <p15:threadingInfo xmlns:p15="http://schemas.microsoft.com/office/powerpoint/2012/main" timeZoneBias="-330"/>
      </p:ext>
    </p:extLst>
  </p:cm>
  <p:cm authorId="0" dt="2020-09-18T17:27:21.152" idx="4">
    <p:pos x="4032" y="2924"/>
    <p:text/>
    <p:extLst>
      <p:ext uri="{C676402C-5697-4E1C-873F-D02D1690AC5C}">
        <p15:threadingInfo xmlns:p15="http://schemas.microsoft.com/office/powerpoint/2012/main" timeZoneBias="-330"/>
      </p:ext>
    </p:extLst>
  </p:cm>
  <p:cm authorId="0" dt="2020-09-18T17:27:29.107" idx="5">
    <p:pos x="4032" y="3641"/>
    <p:text/>
    <p:extLst>
      <p:ext uri="{C676402C-5697-4E1C-873F-D02D1690AC5C}">
        <p15:threadingInfo xmlns:p15="http://schemas.microsoft.com/office/powerpoint/2012/main" timeZoneBias="-330"/>
      </p:ext>
    </p:extLst>
  </p:cm>
  <p:cm authorId="0" dt="2020-09-18T17:27:37.279" idx="6">
    <p:pos x="4032" y="4358"/>
    <p:text/>
    <p:extLst>
      <p:ext uri="{C676402C-5697-4E1C-873F-D02D1690AC5C}">
        <p15:threadingInfo xmlns:p15="http://schemas.microsoft.com/office/powerpoint/2012/main" timeZoneBias="-33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9"/>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0" name="Line"/>
          <p:cNvSpPr/>
          <p:nvPr/>
        </p:nvSpPr>
        <p:spPr>
          <a:xfrm>
            <a:off x="866986" y="1733973"/>
            <a:ext cx="11595950" cy="2"/>
          </a:xfrm>
          <a:prstGeom prst="line">
            <a:avLst/>
          </a:prstGeom>
          <a:ln w="76200">
            <a:solidFill>
              <a:srgbClr val="993300"/>
            </a:solidFill>
          </a:ln>
        </p:spPr>
        <p:txBody>
          <a:bodyPr lIns="45718" tIns="45718" rIns="45718" bIns="45718"/>
          <a:lstStyle/>
          <a:p>
            <a:pPr/>
          </a:p>
        </p:txBody>
      </p:sp>
      <p:sp>
        <p:nvSpPr>
          <p:cNvPr id="111" name="Slide Number"/>
          <p:cNvSpPr txBox="1"/>
          <p:nvPr>
            <p:ph type="sldNum" sz="quarter" idx="2"/>
          </p:nvPr>
        </p:nvSpPr>
        <p:spPr>
          <a:xfrm>
            <a:off x="9861973" y="8873410"/>
            <a:ext cx="574545" cy="663445"/>
          </a:xfrm>
          <a:prstGeom prst="rect">
            <a:avLst/>
          </a:prstGeom>
        </p:spPr>
        <p:txBody>
          <a:bodyPr lIns="65022" tIns="65022" rIns="65022" bIns="65022" anchor="b"/>
          <a:lstStyle>
            <a:lvl1pPr algn="l" defTabSz="1300480">
              <a:defRPr sz="3400">
                <a:latin typeface="Times"/>
                <a:ea typeface="Times"/>
                <a:cs typeface="Times"/>
                <a:sym typeface="Time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4"/>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4"/>
            <a:ext cx="9429750" cy="6286506"/>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abs.htm" TargetMode="External"/><Relationship Id="rId3" Type="http://schemas.openxmlformats.org/officeDocument/2006/relationships/hyperlink" Target="http://www.tutorialspoint.com/python/number_ceil.htm" TargetMode="External"/><Relationship Id="rId4" Type="http://schemas.openxmlformats.org/officeDocument/2006/relationships/hyperlink" Target="http://www.tutorialspoint.com/python/number_cmp.htm" TargetMode="External"/><Relationship Id="rId5" Type="http://schemas.openxmlformats.org/officeDocument/2006/relationships/hyperlink" Target="http://www.tutorialspoint.com/python/number_exp.htm" TargetMode="External"/><Relationship Id="rId6" Type="http://schemas.openxmlformats.org/officeDocument/2006/relationships/hyperlink" Target="http://www.tutorialspoint.com/python/number_fabs.htm" TargetMode="External"/><Relationship Id="rId7" Type="http://schemas.openxmlformats.org/officeDocument/2006/relationships/hyperlink" Target="http://www.tutorialspoint.com/python/number_floor.htm" TargetMode="External"/><Relationship Id="rId8" Type="http://schemas.openxmlformats.org/officeDocument/2006/relationships/hyperlink" Target="http://www.tutorialspoint.com/python/number_log.htm" TargetMode="External"/><Relationship Id="rId9" Type="http://schemas.openxmlformats.org/officeDocument/2006/relationships/hyperlink" Target="http://www.tutorialspoint.com/python/number_log10.htm" TargetMode="External"/><Relationship Id="rId10" Type="http://schemas.openxmlformats.org/officeDocument/2006/relationships/hyperlink" Target="http://www.tutorialspoint.com/python/number_max.htm" TargetMode="External"/><Relationship Id="rId11" Type="http://schemas.openxmlformats.org/officeDocument/2006/relationships/hyperlink" Target="http://www.tutorialspoint.com/python/number_min.htm" TargetMode="External"/><Relationship Id="rId12" Type="http://schemas.openxmlformats.org/officeDocument/2006/relationships/hyperlink" Target="http://www.tutorialspoint.com/python/number_modf.htm" TargetMode="External"/><Relationship Id="rId13" Type="http://schemas.openxmlformats.org/officeDocument/2006/relationships/hyperlink" Target="http://www.tutorialspoint.com/python/number_pow.htm" TargetMode="External"/><Relationship Id="rId14" Type="http://schemas.openxmlformats.org/officeDocument/2006/relationships/hyperlink" Target="http://www.tutorialspoint.com/python/number_round.htm" TargetMode="External"/><Relationship Id="rId15" Type="http://schemas.openxmlformats.org/officeDocument/2006/relationships/hyperlink" Target="http://www.tutorialspoint.com/python/number_sqrt.htm"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choice.htm" TargetMode="External"/><Relationship Id="rId3" Type="http://schemas.openxmlformats.org/officeDocument/2006/relationships/hyperlink" Target="http://www.tutorialspoint.com/python/number_randrange.htm" TargetMode="External"/><Relationship Id="rId4" Type="http://schemas.openxmlformats.org/officeDocument/2006/relationships/hyperlink" Target="http://www.tutorialspoint.com/python/number_random.htm" TargetMode="External"/><Relationship Id="rId5" Type="http://schemas.openxmlformats.org/officeDocument/2006/relationships/hyperlink" Target="http://www.tutorialspoint.com/python/number_seed.htm" TargetMode="External"/><Relationship Id="rId6" Type="http://schemas.openxmlformats.org/officeDocument/2006/relationships/hyperlink" Target="http://www.tutorialspoint.com/python/number_shuffle.htm" TargetMode="External"/><Relationship Id="rId7" Type="http://schemas.openxmlformats.org/officeDocument/2006/relationships/hyperlink" Target="http://www.tutorialspoint.com/python/number_uniform.htm"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acos.htm" TargetMode="External"/><Relationship Id="rId3" Type="http://schemas.openxmlformats.org/officeDocument/2006/relationships/hyperlink" Target="http://www.tutorialspoint.com/python/number_asin.htm" TargetMode="External"/><Relationship Id="rId4" Type="http://schemas.openxmlformats.org/officeDocument/2006/relationships/hyperlink" Target="http://www.tutorialspoint.com/python/number_atan.htm" TargetMode="External"/><Relationship Id="rId5" Type="http://schemas.openxmlformats.org/officeDocument/2006/relationships/hyperlink" Target="http://www.tutorialspoint.com/python/number_atan2.htm" TargetMode="External"/><Relationship Id="rId6" Type="http://schemas.openxmlformats.org/officeDocument/2006/relationships/hyperlink" Target="http://www.tutorialspoint.com/python/number_cos.htm" TargetMode="External"/><Relationship Id="rId7" Type="http://schemas.openxmlformats.org/officeDocument/2006/relationships/hyperlink" Target="http://www.tutorialspoint.com/python/number_hypot.htm" TargetMode="External"/><Relationship Id="rId8" Type="http://schemas.openxmlformats.org/officeDocument/2006/relationships/hyperlink" Target="http://www.tutorialspoint.com/python/number_sin.htm" TargetMode="External"/><Relationship Id="rId9" Type="http://schemas.openxmlformats.org/officeDocument/2006/relationships/hyperlink" Target="http://www.tutorialspoint.com/python/number_tan.htm" TargetMode="External"/><Relationship Id="rId10" Type="http://schemas.openxmlformats.org/officeDocument/2006/relationships/hyperlink" Target="http://www.tutorialspoint.com/python/number_degrees.htm" TargetMode="External"/><Relationship Id="rId11" Type="http://schemas.openxmlformats.org/officeDocument/2006/relationships/hyperlink" Target="http://www.tutorialspoint.com/python/number_radians.htm"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capitalize.htm" TargetMode="External"/><Relationship Id="rId3" Type="http://schemas.openxmlformats.org/officeDocument/2006/relationships/hyperlink" Target="http://www.tutorialspoint.com/python/string_center.htm" TargetMode="External"/><Relationship Id="rId4" Type="http://schemas.openxmlformats.org/officeDocument/2006/relationships/hyperlink" Target="http://www.tutorialspoint.com/python/string_count.htm" TargetMode="External"/><Relationship Id="rId5" Type="http://schemas.openxmlformats.org/officeDocument/2006/relationships/hyperlink" Target="http://www.tutorialspoint.com/python/string_decode.htm" TargetMode="External"/><Relationship Id="rId6" Type="http://schemas.openxmlformats.org/officeDocument/2006/relationships/hyperlink" Target="http://www.tutorialspoint.com/python/string_encode.htm" TargetMode="External"/><Relationship Id="rId7" Type="http://schemas.openxmlformats.org/officeDocument/2006/relationships/hyperlink" Target="http://www.tutorialspoint.com/python/string_endswith.htm" TargetMode="External"/><Relationship Id="rId8" Type="http://schemas.openxmlformats.org/officeDocument/2006/relationships/hyperlink" Target="http://www.tutorialspoint.com/python/string_expandtabs.htm" TargetMode="Externa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find.htm" TargetMode="External"/><Relationship Id="rId3" Type="http://schemas.openxmlformats.org/officeDocument/2006/relationships/hyperlink" Target="http://www.tutorialspoint.com/python/string_index.htm" TargetMode="External"/><Relationship Id="rId4" Type="http://schemas.openxmlformats.org/officeDocument/2006/relationships/hyperlink" Target="http://www.tutorialspoint.com/python/string_isa1num.htm" TargetMode="External"/><Relationship Id="rId5" Type="http://schemas.openxmlformats.org/officeDocument/2006/relationships/hyperlink" Target="http://www.tutorialspoint.com/python/string_isalpha.htm" TargetMode="External"/><Relationship Id="rId6" Type="http://schemas.openxmlformats.org/officeDocument/2006/relationships/hyperlink" Target="http://www.tutorialspoint.com/python/string_isdigit.htm" TargetMode="External"/><Relationship Id="rId7" Type="http://schemas.openxmlformats.org/officeDocument/2006/relationships/hyperlink" Target="http://www.tutorialspoint.com/python/string_islower.htm" TargetMode="External"/><Relationship Id="rId8" Type="http://schemas.openxmlformats.org/officeDocument/2006/relationships/hyperlink" Target="http://www.tutorialspoint.com/python/string_isnumeric.htm" TargetMode="External"/><Relationship Id="rId9" Type="http://schemas.openxmlformats.org/officeDocument/2006/relationships/hyperlink" Target="http://www.tutorialspoint.com/python/string_isspace.ht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istitle.htm" TargetMode="External"/><Relationship Id="rId3" Type="http://schemas.openxmlformats.org/officeDocument/2006/relationships/hyperlink" Target="http://www.tutorialspoint.com/python/string_isupper.htm" TargetMode="External"/><Relationship Id="rId4" Type="http://schemas.openxmlformats.org/officeDocument/2006/relationships/hyperlink" Target="http://www.tutorialspoint.com/python/string_join.htm" TargetMode="External"/><Relationship Id="rId5" Type="http://schemas.openxmlformats.org/officeDocument/2006/relationships/hyperlink" Target="http://www.tutorialspoint.com/python/string_len.htm" TargetMode="External"/><Relationship Id="rId6" Type="http://schemas.openxmlformats.org/officeDocument/2006/relationships/hyperlink" Target="http://www.tutorialspoint.com/python/string_ljust.htm" TargetMode="External"/><Relationship Id="rId7" Type="http://schemas.openxmlformats.org/officeDocument/2006/relationships/hyperlink" Target="http://www.tutorialspoint.com/python/string_lower.htm" TargetMode="External"/><Relationship Id="rId8" Type="http://schemas.openxmlformats.org/officeDocument/2006/relationships/hyperlink" Target="http://www.tutorialspoint.com/python/string_lstrip.htm" TargetMode="External"/><Relationship Id="rId9" Type="http://schemas.openxmlformats.org/officeDocument/2006/relationships/hyperlink" Target="http://www.tutorialspoint.com/python/string_maketrans.htm" TargetMode="External"/><Relationship Id="rId10" Type="http://schemas.openxmlformats.org/officeDocument/2006/relationships/hyperlink" Target="http://www.tutorialspoint.com/python/string_max.htm"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min.htm" TargetMode="External"/><Relationship Id="rId3" Type="http://schemas.openxmlformats.org/officeDocument/2006/relationships/hyperlink" Target="http://www.tutorialspoint.com/python/string_replace.htm" TargetMode="External"/><Relationship Id="rId4" Type="http://schemas.openxmlformats.org/officeDocument/2006/relationships/hyperlink" Target="http://www.tutorialspoint.com/python/string_rfind.htm" TargetMode="External"/><Relationship Id="rId5" Type="http://schemas.openxmlformats.org/officeDocument/2006/relationships/hyperlink" Target="http://www.tutorialspoint.com/python/string_rindex.htm" TargetMode="External"/><Relationship Id="rId6" Type="http://schemas.openxmlformats.org/officeDocument/2006/relationships/hyperlink" Target="http://www.tutorialspoint.com/python/string_rjust.htm" TargetMode="External"/><Relationship Id="rId7" Type="http://schemas.openxmlformats.org/officeDocument/2006/relationships/hyperlink" Target="http://www.tutorialspoint.com/python/string_rstrip.htm" TargetMode="External"/><Relationship Id="rId8" Type="http://schemas.openxmlformats.org/officeDocument/2006/relationships/hyperlink" Target="http://www.tutorialspoint.com/python/string_split.htm" TargetMode="External"/><Relationship Id="rId9" Type="http://schemas.openxmlformats.org/officeDocument/2006/relationships/hyperlink" Target="http://www.tutorialspoint.com/python/string_splitlines.htm" TargetMode="Externa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startswith.htm" TargetMode="External"/><Relationship Id="rId3" Type="http://schemas.openxmlformats.org/officeDocument/2006/relationships/hyperlink" Target="http://www.tutorialspoint.com/python/string_strip.htm" TargetMode="External"/><Relationship Id="rId4" Type="http://schemas.openxmlformats.org/officeDocument/2006/relationships/hyperlink" Target="http://www.tutorialspoint.com/python/string_swapcase.htm" TargetMode="External"/><Relationship Id="rId5" Type="http://schemas.openxmlformats.org/officeDocument/2006/relationships/hyperlink" Target="http://www.tutorialspoint.com/python/string_title.htm" TargetMode="External"/><Relationship Id="rId6" Type="http://schemas.openxmlformats.org/officeDocument/2006/relationships/hyperlink" Target="http://www.tutorialspoint.com/python/string_translate.htm" TargetMode="External"/><Relationship Id="rId7" Type="http://schemas.openxmlformats.org/officeDocument/2006/relationships/hyperlink" Target="http://www.tutorialspoint.com/python/string_upper.htm" TargetMode="External"/><Relationship Id="rId8" Type="http://schemas.openxmlformats.org/officeDocument/2006/relationships/hyperlink" Target="http://www.tutorialspoint.com/python/string_zfill.htm" TargetMode="External"/><Relationship Id="rId9" Type="http://schemas.openxmlformats.org/officeDocument/2006/relationships/hyperlink" Target="http://www.tutorialspoint.com/python/string_isdecimal.htm"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list_cmp.htm" TargetMode="External"/><Relationship Id="rId3" Type="http://schemas.openxmlformats.org/officeDocument/2006/relationships/hyperlink" Target="https://www.tutorialspoint.com/python/list_len.htm" TargetMode="External"/><Relationship Id="rId4" Type="http://schemas.openxmlformats.org/officeDocument/2006/relationships/hyperlink" Target="https://www.tutorialspoint.com/python/list_max.htm" TargetMode="External"/><Relationship Id="rId5" Type="http://schemas.openxmlformats.org/officeDocument/2006/relationships/hyperlink" Target="https://www.tutorialspoint.com/python/list_min.htm" TargetMode="External"/><Relationship Id="rId6" Type="http://schemas.openxmlformats.org/officeDocument/2006/relationships/hyperlink" Target="https://www.tutorialspoint.com/python/list_list.htm" TargetMode="Externa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list_append.htm" TargetMode="External"/><Relationship Id="rId3" Type="http://schemas.openxmlformats.org/officeDocument/2006/relationships/hyperlink" Target="https://www.tutorialspoint.com/python/list_count.htm" TargetMode="External"/><Relationship Id="rId4" Type="http://schemas.openxmlformats.org/officeDocument/2006/relationships/hyperlink" Target="https://www.tutorialspoint.com/python/list_extend.htm" TargetMode="External"/><Relationship Id="rId5" Type="http://schemas.openxmlformats.org/officeDocument/2006/relationships/hyperlink" Target="https://www.tutorialspoint.com/python/list_index.htm" TargetMode="External"/><Relationship Id="rId6" Type="http://schemas.openxmlformats.org/officeDocument/2006/relationships/hyperlink" Target="https://www.tutorialspoint.com/python/list_insert.htm" TargetMode="External"/><Relationship Id="rId7" Type="http://schemas.openxmlformats.org/officeDocument/2006/relationships/hyperlink" Target="https://www.tutorialspoint.com/python/list_pop.htm" TargetMode="External"/><Relationship Id="rId8" Type="http://schemas.openxmlformats.org/officeDocument/2006/relationships/hyperlink" Target="https://www.tutorialspoint.com/python/list_remove.htm" TargetMode="External"/><Relationship Id="rId9" Type="http://schemas.openxmlformats.org/officeDocument/2006/relationships/hyperlink" Target="https://www.tutorialspoint.com/python/list_reverse.htm" TargetMode="External"/><Relationship Id="rId10" Type="http://schemas.openxmlformats.org/officeDocument/2006/relationships/hyperlink" Target="https://www.tutorialspoint.com/python/list_sort.htm" TargetMode="Externa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tuple_cmp.htm" TargetMode="External"/><Relationship Id="rId3" Type="http://schemas.openxmlformats.org/officeDocument/2006/relationships/hyperlink" Target="https://www.tutorialspoint.com/python/tuple_len.htm" TargetMode="External"/><Relationship Id="rId4" Type="http://schemas.openxmlformats.org/officeDocument/2006/relationships/hyperlink" Target="https://www.tutorialspoint.com/python/tuple_max.htm" TargetMode="External"/><Relationship Id="rId5" Type="http://schemas.openxmlformats.org/officeDocument/2006/relationships/hyperlink" Target="https://www.tutorialspoint.com/python/tuple_min.htm" TargetMode="External"/><Relationship Id="rId6" Type="http://schemas.openxmlformats.org/officeDocument/2006/relationships/hyperlink" Target="https://www.tutorialspoint.com/python/tuple_tuple.htm"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dictionary_cmp.htm" TargetMode="External"/><Relationship Id="rId3" Type="http://schemas.openxmlformats.org/officeDocument/2006/relationships/hyperlink" Target="https://www.tutorialspoint.com/python/dictionary_len.htm" TargetMode="External"/><Relationship Id="rId4" Type="http://schemas.openxmlformats.org/officeDocument/2006/relationships/hyperlink" Target="https://www.tutorialspoint.com/python/dictionary_str.htm" TargetMode="External"/><Relationship Id="rId5" Type="http://schemas.openxmlformats.org/officeDocument/2006/relationships/hyperlink" Target="https://www.tutorialspoint.com/python/dictionary_type.htm"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dictionary_clear.htm" TargetMode="External"/><Relationship Id="rId3" Type="http://schemas.openxmlformats.org/officeDocument/2006/relationships/hyperlink" Target="https://www.tutorialspoint.com/python/dictionary_copy.htm" TargetMode="External"/><Relationship Id="rId4" Type="http://schemas.openxmlformats.org/officeDocument/2006/relationships/hyperlink" Target="https://www.tutorialspoint.com/python/dictionary_fromkeys.htm" TargetMode="External"/><Relationship Id="rId5" Type="http://schemas.openxmlformats.org/officeDocument/2006/relationships/hyperlink" Target="https://www.tutorialspoint.com/python/dictionary_get.htm" TargetMode="External"/><Relationship Id="rId6" Type="http://schemas.openxmlformats.org/officeDocument/2006/relationships/hyperlink" Target="https://www.tutorialspoint.com/python/dictionary_has_key.htm" TargetMode="External"/><Relationship Id="rId7" Type="http://schemas.openxmlformats.org/officeDocument/2006/relationships/hyperlink" Target="https://www.tutorialspoint.com/python/dictionary_items.htm" TargetMode="External"/><Relationship Id="rId8" Type="http://schemas.openxmlformats.org/officeDocument/2006/relationships/hyperlink" Target="https://www.tutorialspoint.com/python/dictionary_keys.htm" TargetMode="External"/><Relationship Id="rId9" Type="http://schemas.openxmlformats.org/officeDocument/2006/relationships/hyperlink" Target="https://www.tutorialspoint.com/python/dictionary_setdefault.htm" TargetMode="External"/><Relationship Id="rId10" Type="http://schemas.openxmlformats.org/officeDocument/2006/relationships/hyperlink" Target="https://www.tutorialspoint.com/python/dictionary_update.htm" TargetMode="External"/><Relationship Id="rId11" Type="http://schemas.openxmlformats.org/officeDocument/2006/relationships/hyperlink" Target="https://www.tutorialspoint.com/python/dictionary_values.htm"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Basics of Python"/>
          <p:cNvSpPr txBox="1"/>
          <p:nvPr>
            <p:ph type="ctrTitle"/>
          </p:nvPr>
        </p:nvSpPr>
        <p:spPr>
          <a:xfrm>
            <a:off x="1269997" y="1638299"/>
            <a:ext cx="10084897" cy="801593"/>
          </a:xfrm>
          <a:prstGeom prst="rect">
            <a:avLst/>
          </a:prstGeom>
        </p:spPr>
        <p:txBody>
          <a:bodyPr/>
          <a:lstStyle>
            <a:lvl1pPr defTabSz="338835">
              <a:defRPr sz="4100">
                <a:solidFill>
                  <a:srgbClr val="0076BA"/>
                </a:solidFill>
              </a:defRPr>
            </a:lvl1pPr>
          </a:lstStyle>
          <a:p>
            <a:pPr/>
            <a:r>
              <a:t>Basics of Python</a:t>
            </a:r>
          </a:p>
        </p:txBody>
      </p:sp>
      <p:sp>
        <p:nvSpPr>
          <p:cNvPr id="121" name="Python is a high-level, interpreted, interactive and object-oriented scripting language.…"/>
          <p:cNvSpPr txBox="1"/>
          <p:nvPr>
            <p:ph type="subTitle" idx="1"/>
          </p:nvPr>
        </p:nvSpPr>
        <p:spPr>
          <a:xfrm>
            <a:off x="1269998" y="2717054"/>
            <a:ext cx="11071577" cy="5638408"/>
          </a:xfrm>
          <a:prstGeom prst="rect">
            <a:avLst/>
          </a:prstGeom>
        </p:spPr>
        <p:txBody>
          <a:bodyPr/>
          <a:lstStyle/>
          <a:p>
            <a:pPr marL="426719" indent="-426719" algn="l" defTabSz="355600">
              <a:buClr>
                <a:srgbClr val="454545"/>
              </a:buClr>
              <a:buSzPct val="145000"/>
              <a:buFont typeface="Menlo"/>
              <a:buChar char="•"/>
              <a:defRPr sz="2000">
                <a:solidFill>
                  <a:srgbClr val="454545"/>
                </a:solidFill>
              </a:defRPr>
            </a:pPr>
            <a:r>
              <a:t>Python is a high-level, interpreted, interactive and object-oriented scripting language.</a:t>
            </a:r>
          </a:p>
          <a:p>
            <a:pPr marL="426719" indent="-426719" algn="l" defTabSz="355600">
              <a:buClr>
                <a:srgbClr val="454545"/>
              </a:buClr>
              <a:buSzPct val="145000"/>
              <a:buFont typeface="Menlo"/>
              <a:buChar char="•"/>
              <a:defRPr sz="2000">
                <a:solidFill>
                  <a:srgbClr val="454545"/>
                </a:solidFill>
              </a:defRPr>
            </a:pPr>
          </a:p>
          <a:p>
            <a:pPr marL="426719" indent="-426719" algn="l" defTabSz="355600">
              <a:buClr>
                <a:srgbClr val="454545"/>
              </a:buClr>
              <a:buSzPct val="145000"/>
              <a:buFont typeface="Menlo"/>
              <a:buChar char="•"/>
              <a:defRPr sz="2000">
                <a:solidFill>
                  <a:srgbClr val="454545"/>
                </a:solidFill>
              </a:defRPr>
            </a:pPr>
            <a:r>
              <a:t>It is easy to learn and it does not require any compilation before its execution</a:t>
            </a:r>
          </a:p>
          <a:p>
            <a:pPr marL="426719" indent="-426719" algn="l" defTabSz="355600">
              <a:buClr>
                <a:srgbClr val="454545"/>
              </a:buClr>
              <a:buSzPct val="145000"/>
              <a:buFont typeface="Menlo"/>
              <a:buChar char="•"/>
              <a:defRPr sz="2000">
                <a:solidFill>
                  <a:srgbClr val="454545"/>
                </a:solidFil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supports functional and structured programming methods as well as OOP.</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can be used as a scripting language or can be compiled to byte-code for building large applications.</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provides very high-level dynamic data types and supports dynamic type checking.</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supports automatic garbage collection.</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can be easily integrated with C, C++, COM, ActiveX, CORBA, and Java.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ext Placeholder 1"/>
          <p:cNvSpPr txBox="1"/>
          <p:nvPr>
            <p:ph type="body" idx="1"/>
          </p:nvPr>
        </p:nvSpPr>
        <p:spPr>
          <a:xfrm>
            <a:off x="1117600" y="838200"/>
            <a:ext cx="11099800" cy="7213600"/>
          </a:xfrm>
          <a:prstGeom prst="rect">
            <a:avLst/>
          </a:prstGeom>
        </p:spPr>
        <p:txBody>
          <a:bodyPr anchor="t"/>
          <a:lstStyle/>
          <a:p>
            <a:pPr marL="0" indent="0">
              <a:lnSpc>
                <a:spcPct val="90000"/>
              </a:lnSpc>
              <a:spcBef>
                <a:spcPts val="0"/>
              </a:spcBef>
              <a:buSzTx/>
              <a:buNone/>
              <a:defRPr sz="2900">
                <a:solidFill>
                  <a:srgbClr val="0070C0"/>
                </a:solidFill>
              </a:defRPr>
            </a:pPr>
            <a:r>
              <a:t>Basic Operators in Python</a:t>
            </a:r>
          </a:p>
          <a:p>
            <a:pPr marL="0" indent="0">
              <a:lnSpc>
                <a:spcPct val="90000"/>
              </a:lnSpc>
              <a:spcBef>
                <a:spcPts val="0"/>
              </a:spcBef>
              <a:buSzTx/>
              <a:buNone/>
              <a:defRPr sz="2900">
                <a:solidFill>
                  <a:srgbClr val="0070C0"/>
                </a:solidFill>
              </a:defRPr>
            </a:pPr>
            <a:r>
              <a:t>Arithmetic Operator:  </a:t>
            </a:r>
          </a:p>
        </p:txBody>
      </p:sp>
      <p:graphicFrame>
        <p:nvGraphicFramePr>
          <p:cNvPr id="144" name="Table"/>
          <p:cNvGraphicFramePr/>
          <p:nvPr/>
        </p:nvGraphicFramePr>
        <p:xfrm>
          <a:off x="2298700" y="2633660"/>
          <a:ext cx="9125992" cy="5697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4055"/>
                <a:gridCol w="5032089"/>
                <a:gridCol w="2899847"/>
              </a:tblGrid>
              <a:tr h="645136">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645136">
                <a:tc>
                  <a:txBody>
                    <a:bodyPr/>
                    <a:lstStyle/>
                    <a:p>
                      <a:pPr algn="l" defTabSz="914400">
                        <a:defRPr sz="1800"/>
                      </a:pPr>
                      <a:r>
                        <a:rPr sz="16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Addition - Adds values on either side of the operator</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 b will give 30</a:t>
                      </a:r>
                    </a:p>
                  </a:txBody>
                  <a:tcPr marL="0" marR="0" marT="0" marB="0" anchor="t" anchorCtr="0" horzOverflow="overflow">
                    <a:lnT w="38100">
                      <a:solidFill>
                        <a:srgbClr val="FFFFFF"/>
                      </a:solidFill>
                    </a:lnT>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Subtraction - Subtracts right hand operand from left hand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b will give -10</a:t>
                      </a:r>
                    </a:p>
                  </a:txBody>
                  <a:tcPr marL="0" marR="0" marT="0" marB="0" anchor="t" anchorCtr="0" horzOverflow="overflow">
                    <a:solidFill>
                      <a:srgbClr val="F3F9FA"/>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Multiplication - Multiplies values on either side of the operator</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 b will give 200</a:t>
                      </a:r>
                    </a:p>
                  </a:txBody>
                  <a:tcPr marL="0" marR="0" marT="0" marB="0" anchor="t" anchorCtr="0" horzOverflow="overflow">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Division - Divides left hand operand by right hand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 / a will give 2</a:t>
                      </a:r>
                    </a:p>
                  </a:txBody>
                  <a:tcPr marL="0" marR="0" marT="0" marB="0" anchor="t" anchorCtr="0" horzOverflow="overflow">
                    <a:solidFill>
                      <a:srgbClr val="F3F9FA"/>
                    </a:solidFill>
                  </a:tcPr>
                </a:tc>
              </a:tr>
              <a:tr h="633040">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Modulus - Divides left hand operand by right hand operand and returns remainder</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 % a will give 0</a:t>
                      </a:r>
                    </a:p>
                  </a:txBody>
                  <a:tcPr marL="0" marR="0" marT="0" marB="0" anchor="t" anchorCtr="0" horzOverflow="overflow">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Exponent - Performs exponential (power) calculation on operators</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a**b will give 10 to the power 20</a:t>
                      </a:r>
                    </a:p>
                  </a:txBody>
                  <a:tcPr marL="0" marR="0" marT="0" marB="0" anchor="t" anchorCtr="0" horzOverflow="overflow">
                    <a:solidFill>
                      <a:srgbClr val="F3F9FA"/>
                    </a:solidFill>
                  </a:tcPr>
                </a:tc>
              </a:tr>
              <a:tr h="1249951">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Floor Division - The division of operands where the result is the quotient in which the digits after the decimal point are removed.</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9//2 is equal to 4 and 9.0//2.0 is equal to 4.0</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ext Placeholder 1"/>
          <p:cNvSpPr txBox="1"/>
          <p:nvPr>
            <p:ph type="body" idx="1"/>
          </p:nvPr>
        </p:nvSpPr>
        <p:spPr>
          <a:xfrm>
            <a:off x="1117600" y="838200"/>
            <a:ext cx="11099800" cy="7213600"/>
          </a:xfrm>
          <a:prstGeom prst="rect">
            <a:avLst/>
          </a:prstGeom>
        </p:spPr>
        <p:txBody>
          <a:bodyPr anchor="t"/>
          <a:lstStyle/>
          <a:p>
            <a:pPr marL="0" indent="0">
              <a:lnSpc>
                <a:spcPct val="90000"/>
              </a:lnSpc>
              <a:spcBef>
                <a:spcPts val="0"/>
              </a:spcBef>
              <a:buSzTx/>
              <a:buNone/>
              <a:defRPr sz="2900">
                <a:solidFill>
                  <a:srgbClr val="0070C0"/>
                </a:solidFill>
              </a:defRPr>
            </a:pPr>
            <a:r>
              <a:t>Basic Operators in Python</a:t>
            </a:r>
          </a:p>
          <a:p>
            <a:pPr marL="0" indent="0">
              <a:lnSpc>
                <a:spcPct val="90000"/>
              </a:lnSpc>
              <a:spcBef>
                <a:spcPts val="0"/>
              </a:spcBef>
              <a:buSzTx/>
              <a:buNone/>
              <a:defRPr sz="2900">
                <a:solidFill>
                  <a:srgbClr val="0070C0"/>
                </a:solidFill>
              </a:defRPr>
            </a:pPr>
            <a:r>
              <a:t>Arithmetic Operator:  </a:t>
            </a:r>
          </a:p>
          <a:p>
            <a:pPr marL="0" indent="0">
              <a:lnSpc>
                <a:spcPct val="90000"/>
              </a:lnSpc>
              <a:spcBef>
                <a:spcPts val="0"/>
              </a:spcBef>
              <a:buSzTx/>
              <a:buNone/>
              <a:defRPr b="1" sz="1800">
                <a:solidFill>
                  <a:srgbClr val="002060"/>
                </a:solidFill>
                <a:latin typeface="Menlo"/>
                <a:ea typeface="Menlo"/>
                <a:cs typeface="Menlo"/>
                <a:sym typeface="Menlo"/>
              </a:defRPr>
            </a:pPr>
            <a:r>
              <a:t>#addition (+)</a:t>
            </a:r>
          </a:p>
          <a:p>
            <a:pPr marL="0" indent="0">
              <a:lnSpc>
                <a:spcPct val="90000"/>
              </a:lnSpc>
              <a:spcBef>
                <a:spcPts val="0"/>
              </a:spcBef>
              <a:buSzTx/>
              <a:buNone/>
              <a:defRPr sz="1800">
                <a:solidFill>
                  <a:srgbClr val="002060"/>
                </a:solidFill>
                <a:latin typeface="Menlo"/>
                <a:ea typeface="Menlo"/>
                <a:cs typeface="Menlo"/>
                <a:sym typeface="Menlo"/>
              </a:defRPr>
            </a:pPr>
            <a:r>
              <a:t>a = 10</a:t>
            </a:r>
          </a:p>
          <a:p>
            <a:pPr marL="0" indent="0">
              <a:lnSpc>
                <a:spcPct val="90000"/>
              </a:lnSpc>
              <a:spcBef>
                <a:spcPts val="0"/>
              </a:spcBef>
              <a:buSzTx/>
              <a:buNone/>
              <a:defRPr sz="1800">
                <a:solidFill>
                  <a:srgbClr val="002060"/>
                </a:solidFill>
                <a:latin typeface="Menlo"/>
                <a:ea typeface="Menlo"/>
                <a:cs typeface="Menlo"/>
                <a:sym typeface="Menlo"/>
              </a:defRPr>
            </a:pPr>
            <a:r>
              <a:t>b = 20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print("Addition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Addition a + b =  30</a:t>
            </a:r>
          </a:p>
          <a:p>
            <a:pPr marL="0" indent="0">
              <a:lnSpc>
                <a:spcPct val="90000"/>
              </a:lnSpc>
              <a:spcBef>
                <a:spcPts val="0"/>
              </a:spcBef>
              <a:buSzTx/>
              <a:buNone/>
              <a:defRPr sz="1800">
                <a:solidFill>
                  <a:srgbClr val="002060"/>
                </a:solidFill>
              </a:defRPr>
            </a:pPr>
          </a:p>
          <a:p>
            <a:pPr marL="0" indent="0">
              <a:lnSpc>
                <a:spcPct val="90000"/>
              </a:lnSpc>
              <a:spcBef>
                <a:spcPts val="0"/>
              </a:spcBef>
              <a:buSzTx/>
              <a:buNone/>
              <a:defRPr b="1" sz="1800">
                <a:solidFill>
                  <a:srgbClr val="002060"/>
                </a:solidFill>
                <a:latin typeface="Menlo"/>
                <a:ea typeface="Menlo"/>
                <a:cs typeface="Menlo"/>
                <a:sym typeface="Menlo"/>
              </a:defRPr>
            </a:pPr>
            <a:r>
              <a:t>#Subtraction (-)</a:t>
            </a:r>
          </a:p>
          <a:p>
            <a:pPr marL="0" indent="0">
              <a:lnSpc>
                <a:spcPct val="90000"/>
              </a:lnSpc>
              <a:spcBef>
                <a:spcPts val="0"/>
              </a:spcBef>
              <a:buSzTx/>
              <a:buNone/>
              <a:defRPr sz="1800">
                <a:solidFill>
                  <a:srgbClr val="002060"/>
                </a:solidFill>
                <a:latin typeface="Menlo"/>
                <a:ea typeface="Menlo"/>
                <a:cs typeface="Menlo"/>
                <a:sym typeface="Menlo"/>
              </a:defRPr>
            </a:pPr>
            <a:r>
              <a:t>a = 20</a:t>
            </a:r>
          </a:p>
          <a:p>
            <a:pPr marL="0" indent="0">
              <a:lnSpc>
                <a:spcPct val="90000"/>
              </a:lnSpc>
              <a:spcBef>
                <a:spcPts val="0"/>
              </a:spcBef>
              <a:buSzTx/>
              <a:buNone/>
              <a:defRPr sz="1800">
                <a:solidFill>
                  <a:srgbClr val="002060"/>
                </a:solidFill>
                <a:latin typeface="Menlo"/>
                <a:ea typeface="Menlo"/>
                <a:cs typeface="Menlo"/>
                <a:sym typeface="Menlo"/>
              </a:defRPr>
            </a:pPr>
            <a:r>
              <a:t>b = 10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print(“Subtraction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Subtraction a - b =  10</a:t>
            </a:r>
          </a:p>
          <a:p>
            <a:pPr marL="0" indent="0">
              <a:lnSpc>
                <a:spcPct val="90000"/>
              </a:lnSpc>
              <a:spcBef>
                <a:spcPts val="0"/>
              </a:spcBef>
              <a:buSzTx/>
              <a:buNone/>
              <a:defRPr sz="1800">
                <a:solidFill>
                  <a:srgbClr val="002060"/>
                </a:solidFill>
              </a:defRPr>
            </a:pPr>
          </a:p>
          <a:p>
            <a:pPr marL="0" indent="0">
              <a:lnSpc>
                <a:spcPct val="90000"/>
              </a:lnSpc>
              <a:spcBef>
                <a:spcPts val="0"/>
              </a:spcBef>
              <a:buSzTx/>
              <a:buNone/>
              <a:defRPr b="1" sz="1800">
                <a:solidFill>
                  <a:srgbClr val="002060"/>
                </a:solidFill>
                <a:latin typeface="Menlo"/>
                <a:ea typeface="Menlo"/>
                <a:cs typeface="Menlo"/>
                <a:sym typeface="Menlo"/>
              </a:defRPr>
            </a:pPr>
            <a:r>
              <a:t>#Multiplication (*)</a:t>
            </a:r>
          </a:p>
          <a:p>
            <a:pPr marL="0" indent="0">
              <a:lnSpc>
                <a:spcPct val="90000"/>
              </a:lnSpc>
              <a:spcBef>
                <a:spcPts val="0"/>
              </a:spcBef>
              <a:buSzTx/>
              <a:buNone/>
              <a:defRPr sz="1800">
                <a:solidFill>
                  <a:srgbClr val="002060"/>
                </a:solidFill>
                <a:latin typeface="Menlo"/>
                <a:ea typeface="Menlo"/>
                <a:cs typeface="Menlo"/>
                <a:sym typeface="Menlo"/>
              </a:defRPr>
            </a:pPr>
            <a:r>
              <a:t>a = 10</a:t>
            </a:r>
          </a:p>
          <a:p>
            <a:pPr marL="0" indent="0">
              <a:lnSpc>
                <a:spcPct val="90000"/>
              </a:lnSpc>
              <a:spcBef>
                <a:spcPts val="0"/>
              </a:spcBef>
              <a:buSzTx/>
              <a:buNone/>
              <a:defRPr sz="1800">
                <a:solidFill>
                  <a:srgbClr val="002060"/>
                </a:solidFill>
                <a:latin typeface="Menlo"/>
                <a:ea typeface="Menlo"/>
                <a:cs typeface="Menlo"/>
                <a:sym typeface="Menlo"/>
              </a:defRPr>
            </a:pPr>
            <a:r>
              <a:t>b = 20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print(“Multiplication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Multiplication a * b =  200</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ext Placeholder 1"/>
          <p:cNvSpPr txBox="1"/>
          <p:nvPr>
            <p:ph type="body" idx="1"/>
          </p:nvPr>
        </p:nvSpPr>
        <p:spPr>
          <a:prstGeom prst="rect">
            <a:avLst/>
          </a:prstGeom>
        </p:spPr>
        <p:txBody>
          <a:bodyPr anchor="t"/>
          <a:lstStyle/>
          <a:p>
            <a:pPr marL="0" indent="0">
              <a:lnSpc>
                <a:spcPct val="80000"/>
              </a:lnSpc>
              <a:spcBef>
                <a:spcPts val="0"/>
              </a:spcBef>
              <a:buSzTx/>
              <a:buNone/>
              <a:defRPr b="1" sz="1600">
                <a:solidFill>
                  <a:srgbClr val="002060"/>
                </a:solidFill>
                <a:latin typeface="Menlo"/>
                <a:ea typeface="Menlo"/>
                <a:cs typeface="Menlo"/>
                <a:sym typeface="Menlo"/>
              </a:defRPr>
            </a:pPr>
            <a:r>
              <a:t>#Division (+)</a:t>
            </a:r>
          </a:p>
          <a:p>
            <a:pPr marL="0" indent="0">
              <a:lnSpc>
                <a:spcPct val="80000"/>
              </a:lnSpc>
              <a:spcBef>
                <a:spcPts val="0"/>
              </a:spcBef>
              <a:buSzTx/>
              <a:buNone/>
              <a:defRPr sz="1600">
                <a:solidFill>
                  <a:srgbClr val="002060"/>
                </a:solidFill>
                <a:latin typeface="Menlo"/>
                <a:ea typeface="Menlo"/>
                <a:cs typeface="Menlo"/>
                <a:sym typeface="Menlo"/>
              </a:defRPr>
            </a:pPr>
            <a:r>
              <a:t>a = 8</a:t>
            </a:r>
          </a:p>
          <a:p>
            <a:pPr marL="0" indent="0">
              <a:lnSpc>
                <a:spcPct val="80000"/>
              </a:lnSpc>
              <a:spcBef>
                <a:spcPts val="0"/>
              </a:spcBef>
              <a:buSzTx/>
              <a:buNone/>
              <a:defRPr sz="1600">
                <a:solidFill>
                  <a:srgbClr val="002060"/>
                </a:solidFill>
                <a:latin typeface="Menlo"/>
                <a:ea typeface="Menlo"/>
                <a:cs typeface="Menlo"/>
                <a:sym typeface="Menlo"/>
              </a:defRPr>
            </a:pPr>
            <a:r>
              <a:t>b = 2 </a:t>
            </a:r>
          </a:p>
          <a:p>
            <a:pPr marL="0" indent="0">
              <a:lnSpc>
                <a:spcPct val="80000"/>
              </a:lnSpc>
              <a:spcBef>
                <a:spcPts val="0"/>
              </a:spcBef>
              <a:buSzTx/>
              <a:buNone/>
              <a:defRPr sz="1600">
                <a:solidFill>
                  <a:srgbClr val="002060"/>
                </a:solidFill>
                <a:latin typeface="Menlo"/>
                <a:ea typeface="Menlo"/>
                <a:cs typeface="Menlo"/>
                <a:sym typeface="Menlo"/>
              </a:defRPr>
            </a:pPr>
            <a:r>
              <a:t>result = a / b</a:t>
            </a:r>
          </a:p>
          <a:p>
            <a:pPr marL="0" indent="0">
              <a:lnSpc>
                <a:spcPct val="80000"/>
              </a:lnSpc>
              <a:spcBef>
                <a:spcPts val="0"/>
              </a:spcBef>
              <a:buSzTx/>
              <a:buNone/>
              <a:defRPr sz="1600">
                <a:solidFill>
                  <a:srgbClr val="002060"/>
                </a:solidFill>
                <a:latin typeface="Menlo"/>
                <a:ea typeface="Menlo"/>
                <a:cs typeface="Menlo"/>
                <a:sym typeface="Menlo"/>
              </a:defRPr>
            </a:pPr>
            <a:r>
              <a:t>print(“Division a / b = ",result)</a:t>
            </a:r>
          </a:p>
          <a:p>
            <a:pPr marL="0" indent="0">
              <a:lnSpc>
                <a:spcPct val="80000"/>
              </a:lnSpc>
              <a:spcBef>
                <a:spcPts val="0"/>
              </a:spcBef>
              <a:buSzTx/>
              <a:buNone/>
              <a:defRPr sz="1600">
                <a:solidFill>
                  <a:srgbClr val="002060"/>
                </a:solidFill>
              </a:defRPr>
            </a:pPr>
            <a:r>
              <a:t>Output:</a:t>
            </a:r>
          </a:p>
          <a:p>
            <a:pPr marL="0" indent="0">
              <a:lnSpc>
                <a:spcPct val="80000"/>
              </a:lnSpc>
              <a:spcBef>
                <a:spcPts val="0"/>
              </a:spcBef>
              <a:buSzTx/>
              <a:buNone/>
              <a:defRPr sz="1600">
                <a:solidFill>
                  <a:srgbClr val="002060"/>
                </a:solidFill>
                <a:latin typeface="Menlo"/>
                <a:ea typeface="Menlo"/>
                <a:cs typeface="Menlo"/>
                <a:sym typeface="Menlo"/>
              </a:defRPr>
            </a:pPr>
            <a:r>
              <a:t>Division a / b =  4</a:t>
            </a:r>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sz="2500">
                <a:solidFill>
                  <a:srgbClr val="002060"/>
                </a:solidFill>
                <a:latin typeface="Arial"/>
                <a:ea typeface="Arial"/>
                <a:cs typeface="Arial"/>
                <a:sym typeface="Arial"/>
              </a:defRPr>
            </a:pPr>
            <a:r>
              <a:t>Modulus:</a:t>
            </a:r>
            <a:r>
              <a:rPr>
                <a:solidFill>
                  <a:srgbClr val="000000"/>
                </a:solidFill>
              </a:rPr>
              <a:t> Divides left hand operand by right hand operand and returns remainder</a:t>
            </a:r>
            <a:endParaRPr sz="2800"/>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b="1" sz="1600">
                <a:solidFill>
                  <a:srgbClr val="002060"/>
                </a:solidFill>
                <a:latin typeface="Menlo"/>
                <a:ea typeface="Menlo"/>
                <a:cs typeface="Menlo"/>
                <a:sym typeface="Menlo"/>
              </a:defRPr>
            </a:pPr>
            <a:r>
              <a:t>#Modulus ( %)</a:t>
            </a:r>
          </a:p>
          <a:p>
            <a:pPr marL="0" indent="0">
              <a:lnSpc>
                <a:spcPct val="80000"/>
              </a:lnSpc>
              <a:spcBef>
                <a:spcPts val="0"/>
              </a:spcBef>
              <a:buSzTx/>
              <a:buNone/>
              <a:defRPr sz="1600">
                <a:solidFill>
                  <a:srgbClr val="002060"/>
                </a:solidFill>
                <a:latin typeface="Menlo"/>
                <a:ea typeface="Menlo"/>
                <a:cs typeface="Menlo"/>
                <a:sym typeface="Menlo"/>
              </a:defRPr>
            </a:pPr>
            <a:r>
              <a:t>a = 9</a:t>
            </a:r>
          </a:p>
          <a:p>
            <a:pPr marL="0" indent="0">
              <a:lnSpc>
                <a:spcPct val="80000"/>
              </a:lnSpc>
              <a:spcBef>
                <a:spcPts val="0"/>
              </a:spcBef>
              <a:buSzTx/>
              <a:buNone/>
              <a:defRPr sz="1600">
                <a:solidFill>
                  <a:srgbClr val="002060"/>
                </a:solidFill>
                <a:latin typeface="Menlo"/>
                <a:ea typeface="Menlo"/>
                <a:cs typeface="Menlo"/>
                <a:sym typeface="Menlo"/>
              </a:defRPr>
            </a:pPr>
            <a:r>
              <a:t>b = 2</a:t>
            </a:r>
          </a:p>
          <a:p>
            <a:pPr marL="0" indent="0">
              <a:lnSpc>
                <a:spcPct val="80000"/>
              </a:lnSpc>
              <a:spcBef>
                <a:spcPts val="0"/>
              </a:spcBef>
              <a:buSzTx/>
              <a:buNone/>
              <a:defRPr sz="1600">
                <a:solidFill>
                  <a:srgbClr val="002060"/>
                </a:solidFill>
                <a:latin typeface="Menlo"/>
                <a:ea typeface="Menlo"/>
                <a:cs typeface="Menlo"/>
                <a:sym typeface="Menlo"/>
              </a:defRPr>
            </a:pPr>
            <a:r>
              <a:t>result = a % b</a:t>
            </a:r>
          </a:p>
          <a:p>
            <a:pPr marL="0" indent="0">
              <a:lnSpc>
                <a:spcPct val="80000"/>
              </a:lnSpc>
              <a:spcBef>
                <a:spcPts val="0"/>
              </a:spcBef>
              <a:buSzTx/>
              <a:buNone/>
              <a:defRPr sz="1600">
                <a:solidFill>
                  <a:srgbClr val="002060"/>
                </a:solidFill>
                <a:latin typeface="Menlo"/>
                <a:ea typeface="Menlo"/>
                <a:cs typeface="Menlo"/>
                <a:sym typeface="Menlo"/>
              </a:defRPr>
            </a:pPr>
            <a:r>
              <a:t>print(“Modulus a % b = ",result)</a:t>
            </a:r>
          </a:p>
          <a:p>
            <a:pPr marL="0" indent="0">
              <a:lnSpc>
                <a:spcPct val="80000"/>
              </a:lnSpc>
              <a:spcBef>
                <a:spcPts val="0"/>
              </a:spcBef>
              <a:buSzTx/>
              <a:buNone/>
              <a:defRPr sz="1600">
                <a:solidFill>
                  <a:srgbClr val="002060"/>
                </a:solidFill>
              </a:defRPr>
            </a:pPr>
            <a:r>
              <a:t>Output:</a:t>
            </a:r>
          </a:p>
          <a:p>
            <a:pPr marL="0" indent="0">
              <a:lnSpc>
                <a:spcPct val="80000"/>
              </a:lnSpc>
              <a:spcBef>
                <a:spcPts val="0"/>
              </a:spcBef>
              <a:buSzTx/>
              <a:buNone/>
              <a:defRPr sz="1600">
                <a:solidFill>
                  <a:srgbClr val="002060"/>
                </a:solidFill>
                <a:latin typeface="Menlo"/>
                <a:ea typeface="Menlo"/>
                <a:cs typeface="Menlo"/>
                <a:sym typeface="Menlo"/>
              </a:defRPr>
            </a:pPr>
            <a:r>
              <a:t>Modulus a % b =  1</a:t>
            </a:r>
          </a:p>
          <a:p>
            <a:pPr marL="0" indent="0">
              <a:lnSpc>
                <a:spcPct val="80000"/>
              </a:lnSpc>
              <a:spcBef>
                <a:spcPts val="0"/>
              </a:spcBef>
              <a:buSzTx/>
              <a:buNone/>
              <a:defRPr sz="2900">
                <a:solidFill>
                  <a:srgbClr val="002060"/>
                </a:solidFill>
                <a:latin typeface="Menlo"/>
                <a:ea typeface="Menlo"/>
                <a:cs typeface="Menlo"/>
                <a:sym typeface="Menlo"/>
              </a:defRPr>
            </a:pPr>
          </a:p>
          <a:p>
            <a:pPr marL="0" indent="0" defTabSz="914400">
              <a:spcBef>
                <a:spcPts val="0"/>
              </a:spcBef>
              <a:buSzTx/>
              <a:buNone/>
              <a:defRPr b="1" sz="1800">
                <a:latin typeface="Verdana"/>
                <a:ea typeface="Verdana"/>
                <a:cs typeface="Verdana"/>
                <a:sym typeface="Verdana"/>
              </a:defRPr>
            </a:pPr>
            <a:r>
              <a:t>Floor Division -</a:t>
            </a:r>
            <a:r>
              <a:rPr b="0"/>
              <a:t> The division of operands where the result is the quotient in which the digits after the decimal point are removed.</a:t>
            </a:r>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b="1" sz="1700">
                <a:solidFill>
                  <a:srgbClr val="002060"/>
                </a:solidFill>
                <a:latin typeface="Menlo"/>
                <a:ea typeface="Menlo"/>
                <a:cs typeface="Menlo"/>
                <a:sym typeface="Menlo"/>
              </a:defRPr>
            </a:pPr>
            <a:r>
              <a:t>#Floor Division (*)</a:t>
            </a:r>
          </a:p>
          <a:p>
            <a:pPr marL="0" indent="0">
              <a:lnSpc>
                <a:spcPct val="80000"/>
              </a:lnSpc>
              <a:spcBef>
                <a:spcPts val="0"/>
              </a:spcBef>
              <a:buSzTx/>
              <a:buNone/>
              <a:defRPr sz="1700">
                <a:solidFill>
                  <a:srgbClr val="002060"/>
                </a:solidFill>
                <a:latin typeface="Menlo"/>
                <a:ea typeface="Menlo"/>
                <a:cs typeface="Menlo"/>
                <a:sym typeface="Menlo"/>
              </a:defRPr>
            </a:pPr>
            <a:r>
              <a:t>a = 9</a:t>
            </a:r>
          </a:p>
          <a:p>
            <a:pPr marL="0" indent="0">
              <a:lnSpc>
                <a:spcPct val="80000"/>
              </a:lnSpc>
              <a:spcBef>
                <a:spcPts val="0"/>
              </a:spcBef>
              <a:buSzTx/>
              <a:buNone/>
              <a:defRPr sz="1700">
                <a:solidFill>
                  <a:srgbClr val="002060"/>
                </a:solidFill>
                <a:latin typeface="Menlo"/>
                <a:ea typeface="Menlo"/>
                <a:cs typeface="Menlo"/>
                <a:sym typeface="Menlo"/>
              </a:defRPr>
            </a:pPr>
            <a:r>
              <a:t>b = 2 </a:t>
            </a:r>
          </a:p>
          <a:p>
            <a:pPr marL="0" indent="0">
              <a:lnSpc>
                <a:spcPct val="80000"/>
              </a:lnSpc>
              <a:spcBef>
                <a:spcPts val="0"/>
              </a:spcBef>
              <a:buSzTx/>
              <a:buNone/>
              <a:defRPr sz="1700">
                <a:solidFill>
                  <a:srgbClr val="002060"/>
                </a:solidFill>
                <a:latin typeface="Menlo"/>
                <a:ea typeface="Menlo"/>
                <a:cs typeface="Menlo"/>
                <a:sym typeface="Menlo"/>
              </a:defRPr>
            </a:pPr>
            <a:r>
              <a:t>result = a // b</a:t>
            </a:r>
          </a:p>
          <a:p>
            <a:pPr marL="0" indent="0">
              <a:lnSpc>
                <a:spcPct val="80000"/>
              </a:lnSpc>
              <a:spcBef>
                <a:spcPts val="0"/>
              </a:spcBef>
              <a:buSzTx/>
              <a:buNone/>
              <a:defRPr sz="1700">
                <a:solidFill>
                  <a:srgbClr val="002060"/>
                </a:solidFill>
                <a:latin typeface="Menlo"/>
                <a:ea typeface="Menlo"/>
                <a:cs typeface="Menlo"/>
                <a:sym typeface="Menlo"/>
              </a:defRPr>
            </a:pPr>
            <a:r>
              <a:t>print(“Floor Division a // b = ",result)</a:t>
            </a:r>
          </a:p>
          <a:p>
            <a:pPr marL="0" indent="0">
              <a:lnSpc>
                <a:spcPct val="80000"/>
              </a:lnSpc>
              <a:spcBef>
                <a:spcPts val="0"/>
              </a:spcBef>
              <a:buSzTx/>
              <a:buNone/>
              <a:defRPr sz="1700">
                <a:solidFill>
                  <a:srgbClr val="002060"/>
                </a:solidFill>
              </a:defRPr>
            </a:pPr>
            <a:r>
              <a:t>Output:</a:t>
            </a:r>
          </a:p>
          <a:p>
            <a:pPr marL="0" indent="0">
              <a:lnSpc>
                <a:spcPct val="80000"/>
              </a:lnSpc>
              <a:spcBef>
                <a:spcPts val="0"/>
              </a:spcBef>
              <a:buSzTx/>
              <a:buNone/>
              <a:defRPr sz="1700">
                <a:solidFill>
                  <a:srgbClr val="002060"/>
                </a:solidFill>
                <a:latin typeface="Menlo"/>
                <a:ea typeface="Menlo"/>
                <a:cs typeface="Menlo"/>
                <a:sym typeface="Menlo"/>
              </a:defRPr>
            </a:pPr>
            <a:r>
              <a:t>Floor Division a // b =  4</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Comparison Operators:</a:t>
            </a:r>
          </a:p>
        </p:txBody>
      </p:sp>
      <p:graphicFrame>
        <p:nvGraphicFramePr>
          <p:cNvPr id="151" name="Table"/>
          <p:cNvGraphicFramePr/>
          <p:nvPr/>
        </p:nvGraphicFramePr>
        <p:xfrm>
          <a:off x="2133600" y="2501900"/>
          <a:ext cx="9218612" cy="57500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47707"/>
                <a:gridCol w="5600092"/>
                <a:gridCol w="2670813"/>
              </a:tblGrid>
              <a:tr h="591434">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591434">
                <a:tc>
                  <a:txBody>
                    <a:bodyPr/>
                    <a:lstStyle/>
                    <a:p>
                      <a:pPr algn="l" defTabSz="914400">
                        <a:defRPr sz="1800"/>
                      </a:pPr>
                      <a:r>
                        <a:rPr sz="14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Checks if the value of two operands are equal or not, if yes then condition becomes true.</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(a == b) is not true.</a:t>
                      </a:r>
                    </a:p>
                  </a:txBody>
                  <a:tcPr marL="0" marR="0" marT="0" marB="0" anchor="t" anchorCtr="0" horzOverflow="overflow">
                    <a:lnT w="38100">
                      <a:solidFill>
                        <a:srgbClr val="FFFFFF"/>
                      </a:solidFill>
                    </a:lnT>
                    <a:solidFill>
                      <a:srgbClr val="E7F3F4"/>
                    </a:solidFill>
                  </a:tcPr>
                </a:tc>
              </a:tr>
              <a:tr h="575005">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two operands are equal or not, if values are not equal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 b) is true.</a:t>
                      </a:r>
                    </a:p>
                  </a:txBody>
                  <a:tcPr marL="0" marR="0" marT="0" marB="0" anchor="t" anchorCtr="0" horzOverflow="overflow">
                    <a:solidFill>
                      <a:srgbClr val="F3F9FA"/>
                    </a:solidFill>
                  </a:tcPr>
                </a:tc>
              </a:tr>
              <a:tr h="575005">
                <a:tc>
                  <a:txBody>
                    <a:bodyPr/>
                    <a:lstStyle/>
                    <a:p>
                      <a:pPr algn="l" defTabSz="914400">
                        <a:defRPr sz="1800"/>
                      </a:pPr>
                      <a:r>
                        <a:rPr sz="1400">
                          <a:latin typeface="Verdana"/>
                          <a:ea typeface="Verdana"/>
                          <a:cs typeface="Verdana"/>
                          <a:sym typeface="Verdana"/>
                        </a:rPr>
                        <a:t>&lt;&gt;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two operands are equal or not, if values are not equal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&lt;&gt; b) is true. This is similar to != operator.</a:t>
                      </a:r>
                    </a:p>
                  </a:txBody>
                  <a:tcPr marL="0" marR="0" marT="0" marB="0" anchor="t" anchorCtr="0" horzOverflow="overflow">
                    <a:solidFill>
                      <a:srgbClr val="E7F3F4"/>
                    </a:solidFill>
                  </a:tcPr>
                </a:tc>
              </a:tr>
              <a:tr h="854293">
                <a:tc>
                  <a:txBody>
                    <a:bodyPr/>
                    <a:lstStyle/>
                    <a:p>
                      <a:pPr algn="l" defTabSz="914400">
                        <a:defRPr sz="1800"/>
                      </a:pPr>
                      <a:r>
                        <a:rPr sz="1400">
                          <a:latin typeface="Verdana"/>
                          <a:ea typeface="Verdana"/>
                          <a:cs typeface="Verdana"/>
                          <a:sym typeface="Verdana"/>
                        </a:rPr>
                        <a:t>&gt;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left operand is greater than the value of right operand, if yes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&gt; b) is not true.</a:t>
                      </a:r>
                    </a:p>
                  </a:txBody>
                  <a:tcPr marL="0" marR="0" marT="0" marB="0" anchor="t" anchorCtr="0" horzOverflow="overflow">
                    <a:solidFill>
                      <a:srgbClr val="F3F9FA"/>
                    </a:solidFill>
                  </a:tcPr>
                </a:tc>
              </a:tr>
              <a:tr h="854293">
                <a:tc>
                  <a:txBody>
                    <a:bodyPr/>
                    <a:lstStyle/>
                    <a:p>
                      <a:pPr algn="l" defTabSz="914400">
                        <a:defRPr sz="1800"/>
                      </a:pPr>
                      <a:r>
                        <a:rPr sz="1400">
                          <a:latin typeface="Verdana"/>
                          <a:ea typeface="Verdana"/>
                          <a:cs typeface="Verdana"/>
                          <a:sym typeface="Verdana"/>
                        </a:rPr>
                        <a:t>&lt;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left operand is less than the value of right operand, if yes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 b) is true.</a:t>
                      </a:r>
                    </a:p>
                  </a:txBody>
                  <a:tcPr marL="0" marR="0" marT="0" marB="0" anchor="t" anchorCtr="0" horzOverflow="overflow">
                    <a:solidFill>
                      <a:srgbClr val="E7F3F4"/>
                    </a:solidFill>
                  </a:tcPr>
                </a:tc>
              </a:tr>
              <a:tr h="854293">
                <a:tc>
                  <a:txBody>
                    <a:bodyPr/>
                    <a:lstStyle/>
                    <a:p>
                      <a:pPr algn="l" defTabSz="914400">
                        <a:defRPr sz="1800"/>
                      </a:pPr>
                      <a:r>
                        <a:rPr sz="1400">
                          <a:latin typeface="Verdana"/>
                          <a:ea typeface="Verdana"/>
                          <a:cs typeface="Verdana"/>
                          <a:sym typeface="Verdana"/>
                        </a:rPr>
                        <a:t>&gt;=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left operand is greater than or equal to the value of right operand, if yes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&gt;= b) is not true.</a:t>
                      </a:r>
                    </a:p>
                  </a:txBody>
                  <a:tcPr marL="0" marR="0" marT="0" marB="0" anchor="t" anchorCtr="0" horzOverflow="overflow">
                    <a:solidFill>
                      <a:srgbClr val="F3F9FA"/>
                    </a:solidFill>
                  </a:tcPr>
                </a:tc>
              </a:tr>
              <a:tr h="854293">
                <a:tc>
                  <a:txBody>
                    <a:bodyPr/>
                    <a:lstStyle/>
                    <a:p>
                      <a:pPr algn="l" defTabSz="914400">
                        <a:defRPr sz="1800"/>
                      </a:pPr>
                      <a:r>
                        <a:rPr sz="1400">
                          <a:latin typeface="Verdana"/>
                          <a:ea typeface="Verdana"/>
                          <a:cs typeface="Verdana"/>
                          <a:sym typeface="Verdana"/>
                        </a:rPr>
                        <a:t>&lt;=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left operand is less than or equal to the value of right operand, if yes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 b) is true.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ext Placeholder 1"/>
          <p:cNvSpPr txBox="1"/>
          <p:nvPr>
            <p:ph type="body" idx="1"/>
          </p:nvPr>
        </p:nvSpPr>
        <p:spPr>
          <a:prstGeom prst="rect">
            <a:avLst/>
          </a:prstGeom>
        </p:spPr>
        <p:txBody>
          <a:bodyPr anchor="t"/>
          <a:lstStyle/>
          <a:p>
            <a:pPr marL="0" indent="0" defTabSz="479044">
              <a:lnSpc>
                <a:spcPct val="80000"/>
              </a:lnSpc>
              <a:spcBef>
                <a:spcPts val="0"/>
              </a:spcBef>
              <a:buSzTx/>
              <a:buNone/>
              <a:defRPr b="1" sz="1300">
                <a:solidFill>
                  <a:srgbClr val="002060"/>
                </a:solidFill>
                <a:latin typeface="Menlo"/>
                <a:ea typeface="Menlo"/>
                <a:cs typeface="Menlo"/>
                <a:sym typeface="Menlo"/>
              </a:defRPr>
            </a:pPr>
            <a:r>
              <a:t>Examples:</a:t>
            </a:r>
          </a:p>
          <a:p>
            <a:pPr marL="0" indent="0" defTabSz="479044">
              <a:lnSpc>
                <a:spcPct val="80000"/>
              </a:lnSpc>
              <a:spcBef>
                <a:spcPts val="0"/>
              </a:spcBef>
              <a:buSzTx/>
              <a:buNone/>
              <a:defRPr b="1" sz="1100">
                <a:solidFill>
                  <a:srgbClr val="002060"/>
                </a:solidFill>
                <a:latin typeface="Menlo"/>
                <a:ea typeface="Menlo"/>
                <a:cs typeface="Menlo"/>
                <a:sym typeface="Menlo"/>
              </a:defRPr>
            </a:pPr>
            <a:r>
              <a:t># Equal to (==)</a:t>
            </a:r>
          </a:p>
          <a:p>
            <a:pPr marL="0" indent="0" defTabSz="479044">
              <a:lnSpc>
                <a:spcPct val="80000"/>
              </a:lnSpc>
              <a:spcBef>
                <a:spcPts val="0"/>
              </a:spcBef>
              <a:buSzTx/>
              <a:buNone/>
              <a:defRPr b="1" sz="1100">
                <a:solidFill>
                  <a:srgbClr val="002060"/>
                </a:solidFill>
                <a:latin typeface="Menlo"/>
                <a:ea typeface="Menlo"/>
                <a:cs typeface="Menlo"/>
                <a:sym typeface="Menlo"/>
              </a:defRPr>
            </a:pPr>
            <a:r>
              <a:t>i = 2</a:t>
            </a:r>
          </a:p>
          <a:p>
            <a:pPr marL="0" indent="0" defTabSz="479044">
              <a:lnSpc>
                <a:spcPct val="80000"/>
              </a:lnSpc>
              <a:spcBef>
                <a:spcPts val="0"/>
              </a:spcBef>
              <a:buSzTx/>
              <a:buNone/>
              <a:defRPr b="1" sz="1100">
                <a:solidFill>
                  <a:srgbClr val="002060"/>
                </a:solidFill>
                <a:latin typeface="Menlo"/>
                <a:ea typeface="Menlo"/>
                <a:cs typeface="Menlo"/>
                <a:sym typeface="Menlo"/>
              </a:defRPr>
            </a:pPr>
            <a:r>
              <a:t>j = 3</a:t>
            </a:r>
          </a:p>
          <a:p>
            <a:pPr marL="0" indent="0" defTabSz="479044">
              <a:lnSpc>
                <a:spcPct val="80000"/>
              </a:lnSpc>
              <a:spcBef>
                <a:spcPts val="0"/>
              </a:spcBef>
              <a:buSzTx/>
              <a:buNone/>
              <a:defRPr b="1" sz="1100">
                <a:solidFill>
                  <a:srgbClr val="002060"/>
                </a:solidFill>
                <a:latin typeface="Menlo"/>
                <a:ea typeface="Menlo"/>
                <a:cs typeface="Menlo"/>
                <a:sym typeface="Menlo"/>
              </a:defRPr>
            </a:pPr>
            <a:r>
              <a:t>k = i == j</a:t>
            </a:r>
          </a:p>
          <a:p>
            <a:pPr marL="0" indent="0" defTabSz="479044">
              <a:lnSpc>
                <a:spcPct val="80000"/>
              </a:lnSpc>
              <a:spcBef>
                <a:spcPts val="0"/>
              </a:spcBef>
              <a:buSzTx/>
              <a:buNone/>
              <a:defRPr b="1" sz="11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100">
                <a:solidFill>
                  <a:srgbClr val="002060"/>
                </a:solidFill>
                <a:latin typeface="Menlo"/>
                <a:ea typeface="Menlo"/>
                <a:cs typeface="Menlo"/>
                <a:sym typeface="Menlo"/>
              </a:defRPr>
            </a:pPr>
            <a:r>
              <a:t>O/P -</a:t>
            </a:r>
          </a:p>
          <a:p>
            <a:pPr marL="0" indent="0" defTabSz="479044">
              <a:lnSpc>
                <a:spcPct val="80000"/>
              </a:lnSpc>
              <a:spcBef>
                <a:spcPts val="0"/>
              </a:spcBef>
              <a:buSzTx/>
              <a:buNone/>
              <a:defRPr b="1" sz="1100">
                <a:solidFill>
                  <a:srgbClr val="002060"/>
                </a:solidFill>
                <a:latin typeface="Menlo"/>
                <a:ea typeface="Menlo"/>
                <a:cs typeface="Menlo"/>
                <a:sym typeface="Menlo"/>
              </a:defRPr>
            </a:pPr>
            <a:r>
              <a:t>False</a:t>
            </a:r>
          </a:p>
          <a:p>
            <a:pPr marL="0" indent="0" defTabSz="479044">
              <a:lnSpc>
                <a:spcPct val="80000"/>
              </a:lnSpc>
              <a:spcBef>
                <a:spcPts val="0"/>
              </a:spcBef>
              <a:buSzTx/>
              <a:buNone/>
              <a:defRPr b="1" sz="13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#Not Equal to ( !=)</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#Greater Than (&gt;)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&gt;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False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#Less Than ( &lt; )</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&lt;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#Greater and Equal to (&gt;=)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&gt;=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False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#Less and Equal to (&lt;=)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&lt;=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Assignment Operators:</a:t>
            </a:r>
          </a:p>
        </p:txBody>
      </p:sp>
      <p:graphicFrame>
        <p:nvGraphicFramePr>
          <p:cNvPr id="156" name="Table"/>
          <p:cNvGraphicFramePr/>
          <p:nvPr/>
        </p:nvGraphicFramePr>
        <p:xfrm>
          <a:off x="1498600" y="2374900"/>
          <a:ext cx="10100120" cy="60448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32723"/>
                <a:gridCol w="6513162"/>
                <a:gridCol w="2454235"/>
              </a:tblGrid>
              <a:tr h="528992">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778794">
                <a:tc>
                  <a:txBody>
                    <a:bodyPr/>
                    <a:lstStyle/>
                    <a:p>
                      <a:pPr algn="l" defTabSz="914400">
                        <a:defRPr sz="1800"/>
                      </a:pPr>
                      <a:r>
                        <a:rPr sz="14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Simple assignment operator, Assigns values from right side operands to left side operand</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c = a + b will assigne value of a + b into c</a:t>
                      </a:r>
                    </a:p>
                  </a:txBody>
                  <a:tcPr marL="0" marR="0" marT="0" marB="0" anchor="t" anchorCtr="0" horzOverflow="overflow">
                    <a:lnT w="38100">
                      <a:solidFill>
                        <a:srgbClr val="FFFFFF"/>
                      </a:solidFill>
                    </a:lnT>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Add AND assignment operator, It adds right operand to the left operand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Subtract AND assignment operator, It subtracts right operand from the left operand and assign the result to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Multiply AND assignment operator, It multiplies right operand with the left operand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6141">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Divide AND assignment operator, It divides left operand with the right operand and assign the result to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Modulus AND assignment operator, It takes modulus using two operands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Exponent AND assignment operator, Performs exponential (power) calculation on operators and assign value to the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Floor Division and assigns a value, Performs floor division on operators and assign value to the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Bitwise Operators:</a:t>
            </a:r>
          </a:p>
        </p:txBody>
      </p:sp>
      <p:graphicFrame>
        <p:nvGraphicFramePr>
          <p:cNvPr id="159" name="Table"/>
          <p:cNvGraphicFramePr/>
          <p:nvPr/>
        </p:nvGraphicFramePr>
        <p:xfrm>
          <a:off x="1371600" y="2374900"/>
          <a:ext cx="10540552" cy="5991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82118"/>
                <a:gridCol w="5844917"/>
                <a:gridCol w="3513517"/>
              </a:tblGrid>
              <a:tr h="679693">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679693">
                <a:tc>
                  <a:txBody>
                    <a:bodyPr/>
                    <a:lstStyle/>
                    <a:p>
                      <a:pPr algn="l" defTabSz="914400">
                        <a:defRPr sz="1800"/>
                      </a:pPr>
                      <a:r>
                        <a:rPr sz="1600">
                          <a:latin typeface="Verdana"/>
                          <a:ea typeface="Verdana"/>
                          <a:cs typeface="Verdana"/>
                          <a:sym typeface="Verdana"/>
                        </a:rPr>
                        <a:t>&amp;</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Binary AND Operator copies a bit to the result if it exists in both operands.</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&amp; b) will give 12 which is 0000 1100</a:t>
                      </a:r>
                    </a:p>
                  </a:txBody>
                  <a:tcPr marL="0" marR="0" marT="0" marB="0" anchor="t" anchorCtr="0" horzOverflow="overflow">
                    <a:lnT w="38100">
                      <a:solidFill>
                        <a:srgbClr val="FFFFFF"/>
                      </a:solidFill>
                    </a:lnT>
                    <a:solidFill>
                      <a:srgbClr val="E7F3F4"/>
                    </a:solidFill>
                  </a:tcPr>
                </a:tc>
              </a:tr>
              <a:tr h="666949">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OR Operator copies a bit if it exists in either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b) will give 61 which is 0011 1101</a:t>
                      </a:r>
                    </a:p>
                  </a:txBody>
                  <a:tcPr marL="0" marR="0" marT="0" marB="0" anchor="t" anchorCtr="0" horzOverflow="overflow">
                    <a:solidFill>
                      <a:srgbClr val="F3F9FA"/>
                    </a:solidFill>
                  </a:tcPr>
                </a:tc>
              </a:tr>
              <a:tr h="664825">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Binary XOR Operator copies the bit if it is set in one operand but not both.</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 b) will give 49 which is 0011 0001</a:t>
                      </a:r>
                    </a:p>
                  </a:txBody>
                  <a:tcPr marL="0" marR="0" marT="0" marB="0" anchor="t" anchorCtr="0" horzOverflow="overflow">
                    <a:solidFill>
                      <a:srgbClr val="E7F3F4"/>
                    </a:solidFill>
                  </a:tcPr>
                </a:tc>
              </a:tr>
              <a:tr h="664825">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Ones Complement Operator is unary and has the effect of 'flipping' bits.</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will give -60 which is 1100 0011</a:t>
                      </a:r>
                    </a:p>
                  </a:txBody>
                  <a:tcPr marL="0" marR="0" marT="0" marB="0" anchor="t" anchorCtr="0" horzOverflow="overflow">
                    <a:solidFill>
                      <a:srgbClr val="F3F9FA"/>
                    </a:solidFill>
                  </a:tcPr>
                </a:tc>
              </a:tr>
              <a:tr h="1316906">
                <a:tc>
                  <a:txBody>
                    <a:bodyPr/>
                    <a:lstStyle/>
                    <a:p>
                      <a:pPr algn="l" defTabSz="914400">
                        <a:defRPr sz="1800"/>
                      </a:pPr>
                      <a:r>
                        <a:rPr sz="1600">
                          <a:latin typeface="Verdana"/>
                          <a:ea typeface="Verdana"/>
                          <a:cs typeface="Verdana"/>
                          <a:sym typeface="Verdana"/>
                        </a:rPr>
                        <a:t>&lt;&lt;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Binary Left Shift Operator. The left operands value is moved left by the number of bits specified by the right operand.</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&lt;&lt; 2 will give 240 which is 1111 0000</a:t>
                      </a:r>
                    </a:p>
                  </a:txBody>
                  <a:tcPr marL="0" marR="0" marT="0" marB="0" anchor="t" anchorCtr="0" horzOverflow="overflow">
                    <a:solidFill>
                      <a:srgbClr val="E7F3F4"/>
                    </a:solidFill>
                  </a:tcPr>
                </a:tc>
              </a:tr>
              <a:tr h="1319030">
                <a:tc>
                  <a:txBody>
                    <a:bodyPr/>
                    <a:lstStyle/>
                    <a:p>
                      <a:pPr algn="l" defTabSz="914400">
                        <a:defRPr sz="1800"/>
                      </a:pPr>
                      <a:r>
                        <a:rPr sz="1600">
                          <a:latin typeface="Verdana"/>
                          <a:ea typeface="Verdana"/>
                          <a:cs typeface="Verdana"/>
                          <a:sym typeface="Verdana"/>
                        </a:rPr>
                        <a:t>&gt;&gt;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Right Shift Operator. The left operands value is moved right by the number of bits specified by the right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&gt;&gt; 2 will give 15 which is 0000 1111</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Logical Operators:</a:t>
            </a:r>
          </a:p>
        </p:txBody>
      </p:sp>
      <p:graphicFrame>
        <p:nvGraphicFramePr>
          <p:cNvPr id="162" name="Table"/>
          <p:cNvGraphicFramePr/>
          <p:nvPr/>
        </p:nvGraphicFramePr>
        <p:xfrm>
          <a:off x="1358900" y="2590800"/>
          <a:ext cx="10615514" cy="349501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1314"/>
                <a:gridCol w="5985694"/>
                <a:gridCol w="3538504"/>
              </a:tblGrid>
              <a:tr h="595213">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877940">
                <a:tc>
                  <a:txBody>
                    <a:bodyPr/>
                    <a:lstStyle/>
                    <a:p>
                      <a:pPr algn="l" defTabSz="914400">
                        <a:defRPr sz="1800"/>
                      </a:pPr>
                      <a:r>
                        <a:rPr sz="1600">
                          <a:latin typeface="Verdana"/>
                          <a:ea typeface="Verdana"/>
                          <a:cs typeface="Verdana"/>
                          <a:sym typeface="Verdana"/>
                        </a:rPr>
                        <a:t>and</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Called Logical AND operator. If both the operands are true then then condition becomes true.</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and b) is true.</a:t>
                      </a:r>
                    </a:p>
                  </a:txBody>
                  <a:tcPr marL="0" marR="0" marT="0" marB="0" anchor="t" anchorCtr="0" horzOverflow="overflow">
                    <a:lnT w="38100">
                      <a:solidFill>
                        <a:srgbClr val="FFFFFF"/>
                      </a:solidFill>
                    </a:lnT>
                    <a:solidFill>
                      <a:srgbClr val="E7F3F4"/>
                    </a:solidFill>
                  </a:tcPr>
                </a:tc>
              </a:tr>
              <a:tr h="868639">
                <a:tc>
                  <a:txBody>
                    <a:bodyPr/>
                    <a:lstStyle/>
                    <a:p>
                      <a:pPr algn="l" defTabSz="914400">
                        <a:defRPr sz="1800"/>
                      </a:pPr>
                      <a:r>
                        <a:rPr sz="1600">
                          <a:latin typeface="Verdana"/>
                          <a:ea typeface="Verdana"/>
                          <a:cs typeface="Verdana"/>
                          <a:sym typeface="Verdana"/>
                        </a:rPr>
                        <a:t>or</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Called Logical OR Operator. If any of the two operands are non zero then then condition becomes true.</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or b) is true.</a:t>
                      </a:r>
                    </a:p>
                  </a:txBody>
                  <a:tcPr marL="0" marR="0" marT="0" marB="0" anchor="t" anchorCtr="0" horzOverflow="overflow">
                    <a:solidFill>
                      <a:srgbClr val="F3F9FA"/>
                    </a:solidFill>
                  </a:tcPr>
                </a:tc>
              </a:tr>
              <a:tr h="1153226">
                <a:tc>
                  <a:txBody>
                    <a:bodyPr/>
                    <a:lstStyle/>
                    <a:p>
                      <a:pPr algn="l" defTabSz="914400">
                        <a:defRPr sz="1800"/>
                      </a:pPr>
                      <a:r>
                        <a:rPr sz="1600">
                          <a:latin typeface="Verdana"/>
                          <a:ea typeface="Verdana"/>
                          <a:cs typeface="Verdana"/>
                          <a:sym typeface="Verdana"/>
                        </a:rPr>
                        <a:t>not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Called Logical NOT Operator. Use to reverses the logical state of its operand. If a condition is true then Logical NOT operator will make false.</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not(a and b) is false.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xt Placeholder 1"/>
          <p:cNvSpPr txBox="1"/>
          <p:nvPr>
            <p:ph type="body" idx="1"/>
          </p:nvPr>
        </p:nvSpPr>
        <p:spPr>
          <a:prstGeom prst="rect">
            <a:avLst/>
          </a:prstGeom>
        </p:spPr>
        <p:txBody>
          <a:bodyPr anchor="t"/>
          <a:lstStyle/>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r>
              <a:t>Python Membership Operators:</a:t>
            </a:r>
          </a:p>
          <a:p>
            <a:pPr marL="342900" indent="-342900" defTabSz="914400">
              <a:spcBef>
                <a:spcPts val="400"/>
              </a:spcBef>
              <a:buSzTx/>
              <a:buNone/>
              <a:defRPr sz="2000">
                <a:solidFill>
                  <a:srgbClr val="333399"/>
                </a:solidFill>
                <a:latin typeface="Lucida Sans Unicode"/>
                <a:ea typeface="Lucida Sans Unicode"/>
                <a:cs typeface="Lucida Sans Unicode"/>
                <a:sym typeface="Lucida Sans Unicode"/>
              </a:defRPr>
            </a:pPr>
          </a:p>
          <a:p>
            <a:pPr marL="342900" indent="-342900" defTabSz="914400">
              <a:spcBef>
                <a:spcPts val="400"/>
              </a:spcBef>
              <a:buSzTx/>
              <a:buNone/>
              <a:defRPr sz="2000">
                <a:solidFill>
                  <a:srgbClr val="333399"/>
                </a:solidFill>
                <a:latin typeface="Lucida Sans Unicode"/>
                <a:ea typeface="Lucida Sans Unicode"/>
                <a:cs typeface="Lucida Sans Unicode"/>
                <a:sym typeface="Lucida Sans Unicode"/>
              </a:defRPr>
            </a:pPr>
            <a:r>
              <a:t>In addition to the operators discussed previously, Python has membership operators, which test for membership in a sequence, such as strings, lists, or tuples.</a:t>
            </a:r>
          </a:p>
        </p:txBody>
      </p:sp>
      <p:graphicFrame>
        <p:nvGraphicFramePr>
          <p:cNvPr id="165" name="Table"/>
          <p:cNvGraphicFramePr/>
          <p:nvPr/>
        </p:nvGraphicFramePr>
        <p:xfrm>
          <a:off x="1689100" y="3733800"/>
          <a:ext cx="10292555" cy="324599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3305"/>
                <a:gridCol w="5588398"/>
                <a:gridCol w="3430851"/>
              </a:tblGrid>
              <a:tr h="694281">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1275854">
                <a:tc>
                  <a:txBody>
                    <a:bodyPr/>
                    <a:lstStyle/>
                    <a:p>
                      <a:pPr algn="l" defTabSz="914400">
                        <a:defRPr sz="1800"/>
                      </a:pPr>
                      <a:r>
                        <a:rPr sz="1400">
                          <a:latin typeface="Verdana"/>
                          <a:ea typeface="Verdana"/>
                          <a:cs typeface="Verdana"/>
                          <a:sym typeface="Verdana"/>
                        </a:rPr>
                        <a:t>in</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Evaluates to true if it finds a variable in the specified sequence and false otherwise.</a:t>
                      </a:r>
                    </a:p>
                  </a:txBody>
                  <a:tcPr marL="0" marR="0" marT="0" marB="0" anchor="t" anchorCtr="0" horzOverflow="overflow">
                    <a:lnT w="38100">
                      <a:solidFill>
                        <a:srgbClr val="FFFFFF"/>
                      </a:solidFill>
                    </a:lnT>
                    <a:solidFill>
                      <a:srgbClr val="E7F3F4"/>
                    </a:solidFill>
                  </a:tcPr>
                </a:tc>
                <a:tc>
                  <a:txBody>
                    <a:bodyPr/>
                    <a:lstStyle/>
                    <a:p>
                      <a:pPr algn="l" defTabSz="914400">
                        <a:defRPr sz="1400">
                          <a:latin typeface="Verdana"/>
                          <a:ea typeface="Verdana"/>
                          <a:cs typeface="Verdana"/>
                          <a:sym typeface="Verdana"/>
                        </a:defRPr>
                      </a:pPr>
                      <a:r>
                        <a:t>x in y, here </a:t>
                      </a:r>
                      <a:r>
                        <a:rPr b="1"/>
                        <a:t>in</a:t>
                      </a:r>
                      <a:r>
                        <a:t> results in a 1 if x is a member of sequence y.</a:t>
                      </a:r>
                    </a:p>
                  </a:txBody>
                  <a:tcPr marL="0" marR="0" marT="0" marB="0" anchor="t" anchorCtr="0" horzOverflow="overflow">
                    <a:lnT w="38100">
                      <a:solidFill>
                        <a:srgbClr val="FFFFFF"/>
                      </a:solidFill>
                    </a:lnT>
                    <a:solidFill>
                      <a:srgbClr val="E7F3F4"/>
                    </a:solidFill>
                  </a:tcPr>
                </a:tc>
              </a:tr>
              <a:tr h="1275854">
                <a:tc>
                  <a:txBody>
                    <a:bodyPr/>
                    <a:lstStyle/>
                    <a:p>
                      <a:pPr algn="l" defTabSz="914400">
                        <a:defRPr sz="1800"/>
                      </a:pPr>
                      <a:r>
                        <a:rPr sz="1400">
                          <a:latin typeface="Verdana"/>
                          <a:ea typeface="Verdana"/>
                          <a:cs typeface="Verdana"/>
                          <a:sym typeface="Verdana"/>
                        </a:rPr>
                        <a:t>not in</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Evaluates to true if it does not finds a variable in the specified sequence and false otherwise.</a:t>
                      </a:r>
                    </a:p>
                  </a:txBody>
                  <a:tcPr marL="0" marR="0" marT="0" marB="0" anchor="t" anchorCtr="0" horzOverflow="overflow">
                    <a:solidFill>
                      <a:srgbClr val="F3F9FA"/>
                    </a:solidFill>
                  </a:tcPr>
                </a:tc>
                <a:tc>
                  <a:txBody>
                    <a:bodyPr/>
                    <a:lstStyle/>
                    <a:p>
                      <a:pPr algn="l" defTabSz="914400">
                        <a:defRPr sz="1400">
                          <a:latin typeface="Verdana"/>
                          <a:ea typeface="Verdana"/>
                          <a:cs typeface="Verdana"/>
                          <a:sym typeface="Verdana"/>
                        </a:defRPr>
                      </a:pPr>
                      <a:r>
                        <a:t>x not in y, here </a:t>
                      </a:r>
                      <a:r>
                        <a:rPr b="1"/>
                        <a:t>not in</a:t>
                      </a:r>
                      <a:r>
                        <a:t> results in a 1 if x is a member of sequence y.</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 IF...ELIF...ELSE Statement</a:t>
            </a:r>
          </a:p>
        </p:txBody>
      </p:sp>
      <p:sp>
        <p:nvSpPr>
          <p:cNvPr id="168" name="In any language it is very essential to make a decision. It could be a stand alone decision, multiple choice decision, nested or embedded decision etc…"/>
          <p:cNvSpPr txBox="1"/>
          <p:nvPr/>
        </p:nvSpPr>
        <p:spPr>
          <a:xfrm>
            <a:off x="990599" y="2108199"/>
            <a:ext cx="10030770" cy="56811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36040" indent="-336040"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In any language it is very essential to make a decision. It could be a stand alone decision, multiple choice decision, nested or embedded decision etc</a:t>
            </a:r>
          </a:p>
          <a:p>
            <a:pPr marL="336040" indent="-336040"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These decisions are made by if statements </a:t>
            </a:r>
          </a:p>
          <a:p>
            <a:pPr marL="336040" indent="-336040"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The syntax of the if statement is:</a:t>
            </a:r>
          </a:p>
          <a:p>
            <a:pPr marL="336040" indent="-336040" algn="l" defTabSz="896111">
              <a:spcBef>
                <a:spcPts val="400"/>
              </a:spcBef>
              <a:defRPr sz="1900">
                <a:solidFill>
                  <a:srgbClr val="333399"/>
                </a:solidFill>
                <a:latin typeface="Lucida Sans Unicode"/>
                <a:ea typeface="Lucida Sans Unicode"/>
                <a:cs typeface="Lucida Sans Unicode"/>
                <a:sym typeface="Lucida Sans Unicode"/>
              </a:defRPr>
            </a:pPr>
            <a:r>
              <a:t>	</a:t>
            </a:r>
            <a:r>
              <a:rPr b="1">
                <a:latin typeface="Courier New"/>
                <a:ea typeface="Courier New"/>
                <a:cs typeface="Courier New"/>
                <a:sym typeface="Courier New"/>
              </a:rPr>
              <a:t>if expression: </a:t>
            </a:r>
            <a:endParaRPr b="1">
              <a:latin typeface="Courier New"/>
              <a:ea typeface="Courier New"/>
              <a:cs typeface="Courier New"/>
              <a:sym typeface="Courier New"/>
            </a:endParaRPr>
          </a:p>
          <a:p>
            <a:pPr marL="336040" indent="-336040" algn="l" defTabSz="896111">
              <a:spcBef>
                <a:spcPts val="400"/>
              </a:spcBef>
              <a:defRPr b="1" sz="1900">
                <a:solidFill>
                  <a:srgbClr val="333399"/>
                </a:solidFill>
                <a:latin typeface="Courier New"/>
                <a:ea typeface="Courier New"/>
                <a:cs typeface="Courier New"/>
                <a:sym typeface="Courier New"/>
              </a:defRPr>
            </a:pPr>
            <a:r>
              <a:t>		statement(s) </a:t>
            </a:r>
          </a:p>
          <a:p>
            <a:pPr marL="336040" indent="-336040" algn="l" defTabSz="896111">
              <a:spcBef>
                <a:spcPts val="400"/>
              </a:spcBef>
              <a:defRPr sz="1900">
                <a:solidFill>
                  <a:srgbClr val="333399"/>
                </a:solidFill>
                <a:latin typeface="Courier New"/>
                <a:ea typeface="Courier New"/>
                <a:cs typeface="Courier New"/>
                <a:sym typeface="Courier New"/>
              </a:defRPr>
            </a:pPr>
            <a:r>
              <a:t>Example:</a:t>
            </a:r>
          </a:p>
          <a:p>
            <a:pPr marL="336040" indent="-336040" algn="l" defTabSz="896111">
              <a:spcBef>
                <a:spcPts val="400"/>
              </a:spcBef>
              <a:defRPr sz="1900">
                <a:solidFill>
                  <a:srgbClr val="333399"/>
                </a:solidFill>
                <a:latin typeface="Courier New"/>
                <a:ea typeface="Courier New"/>
                <a:cs typeface="Courier New"/>
                <a:sym typeface="Courier New"/>
              </a:defRPr>
            </a:pPr>
            <a:r>
              <a:t>	var1 = 100</a:t>
            </a:r>
          </a:p>
          <a:p>
            <a:pPr marL="336040" indent="-336040" algn="l" defTabSz="896111">
              <a:spcBef>
                <a:spcPts val="400"/>
              </a:spcBef>
              <a:defRPr sz="1900">
                <a:solidFill>
                  <a:srgbClr val="333399"/>
                </a:solidFill>
                <a:latin typeface="Courier New"/>
                <a:ea typeface="Courier New"/>
                <a:cs typeface="Courier New"/>
                <a:sym typeface="Courier New"/>
              </a:defRPr>
            </a:pPr>
            <a:r>
              <a:t>	if var1:</a:t>
            </a:r>
          </a:p>
          <a:p>
            <a:pPr marL="336040" indent="-336040" algn="l" defTabSz="896111">
              <a:spcBef>
                <a:spcPts val="400"/>
              </a:spcBef>
              <a:defRPr sz="1900">
                <a:solidFill>
                  <a:srgbClr val="333399"/>
                </a:solidFill>
                <a:latin typeface="Courier New"/>
                <a:ea typeface="Courier New"/>
                <a:cs typeface="Courier New"/>
                <a:sym typeface="Courier New"/>
              </a:defRPr>
            </a:pPr>
            <a:r>
              <a:t>   	print (“1 - Got a true expression value”)</a:t>
            </a:r>
          </a:p>
          <a:p>
            <a:pPr marL="336040" indent="-336040" algn="l" defTabSz="896111">
              <a:spcBef>
                <a:spcPts val="400"/>
              </a:spcBef>
              <a:defRPr sz="1900">
                <a:solidFill>
                  <a:srgbClr val="333399"/>
                </a:solidFill>
                <a:latin typeface="Courier New"/>
                <a:ea typeface="Courier New"/>
                <a:cs typeface="Courier New"/>
                <a:sym typeface="Courier New"/>
              </a:defRPr>
            </a:pPr>
            <a:r>
              <a:t>   	print (var1)</a:t>
            </a:r>
          </a:p>
          <a:p>
            <a:pPr marL="336040" indent="-336040" algn="l" defTabSz="896111">
              <a:spcBef>
                <a:spcPts val="400"/>
              </a:spcBef>
              <a:defRPr sz="1900">
                <a:solidFill>
                  <a:srgbClr val="333399"/>
                </a:solidFill>
                <a:latin typeface="Courier New"/>
                <a:ea typeface="Courier New"/>
                <a:cs typeface="Courier New"/>
                <a:sym typeface="Courier New"/>
              </a:defRPr>
            </a:pPr>
            <a:r>
              <a:t>	var2 = 0</a:t>
            </a:r>
          </a:p>
          <a:p>
            <a:pPr marL="336040" indent="-336040" algn="l" defTabSz="896111">
              <a:spcBef>
                <a:spcPts val="400"/>
              </a:spcBef>
              <a:defRPr sz="1900">
                <a:solidFill>
                  <a:srgbClr val="333399"/>
                </a:solidFill>
                <a:latin typeface="Courier New"/>
                <a:ea typeface="Courier New"/>
                <a:cs typeface="Courier New"/>
                <a:sym typeface="Courier New"/>
              </a:defRPr>
            </a:pPr>
            <a:r>
              <a:t>	if var2:</a:t>
            </a:r>
          </a:p>
          <a:p>
            <a:pPr marL="336040" indent="-336040" algn="l" defTabSz="896111">
              <a:spcBef>
                <a:spcPts val="400"/>
              </a:spcBef>
              <a:defRPr sz="1900">
                <a:solidFill>
                  <a:srgbClr val="333399"/>
                </a:solidFill>
                <a:latin typeface="Courier New"/>
                <a:ea typeface="Courier New"/>
                <a:cs typeface="Courier New"/>
                <a:sym typeface="Courier New"/>
              </a:defRPr>
            </a:pPr>
            <a:r>
              <a:t>   	print (“2 - Got a true expression value”)</a:t>
            </a:r>
          </a:p>
          <a:p>
            <a:pPr marL="336040" indent="-336040" algn="l" defTabSz="896111">
              <a:spcBef>
                <a:spcPts val="400"/>
              </a:spcBef>
              <a:defRPr sz="1900">
                <a:solidFill>
                  <a:srgbClr val="333399"/>
                </a:solidFill>
                <a:latin typeface="Courier New"/>
                <a:ea typeface="Courier New"/>
                <a:cs typeface="Courier New"/>
                <a:sym typeface="Courier New"/>
              </a:defRPr>
            </a:pPr>
            <a:r>
              <a:t>   	print (var2)</a:t>
            </a:r>
          </a:p>
          <a:p>
            <a:pPr marL="336040" indent="-336040" algn="l" defTabSz="896111">
              <a:spcBef>
                <a:spcPts val="400"/>
              </a:spcBef>
              <a:defRPr sz="1900">
                <a:solidFill>
                  <a:srgbClr val="333399"/>
                </a:solidFill>
                <a:latin typeface="Courier New"/>
                <a:ea typeface="Courier New"/>
                <a:cs typeface="Courier New"/>
                <a:sym typeface="Courier New"/>
              </a:defRPr>
            </a:pPr>
            <a:r>
              <a:t>print (“Good bye!”)</a:t>
            </a:r>
          </a:p>
        </p:txBody>
      </p:sp>
      <p:sp>
        <p:nvSpPr>
          <p:cNvPr id="169" name="if expression:…"/>
          <p:cNvSpPr txBox="1"/>
          <p:nvPr/>
        </p:nvSpPr>
        <p:spPr>
          <a:xfrm>
            <a:off x="6134100" y="3644899"/>
            <a:ext cx="3429000" cy="1123312"/>
          </a:xfrm>
          <a:prstGeom prst="rect">
            <a:avLst/>
          </a:prstGeom>
          <a:ln w="15875">
            <a:solidFill>
              <a:srgbClr val="BBE0E3"/>
            </a:solidFill>
          </a:ln>
          <a:extLst>
            <a:ext uri="{C572A759-6A51-4108-AA02-DFA0A04FC94B}">
              <ma14:wrappingTextBoxFlag xmlns:ma14="http://schemas.microsoft.com/office/mac/drawingml/2011/main" val="1"/>
            </a:ext>
          </a:extLst>
        </p:spPr>
        <p:txBody>
          <a:bodyPr lIns="45718" tIns="45718" rIns="45718" bIns="45718">
            <a:spAutoFit/>
          </a:bodyPr>
          <a:lstStyle/>
          <a:p>
            <a:pPr algn="l" defTabSz="914400">
              <a:defRPr b="1" sz="1800">
                <a:solidFill>
                  <a:srgbClr val="00B0F0"/>
                </a:solidFill>
                <a:latin typeface="Courier New"/>
                <a:ea typeface="Courier New"/>
                <a:cs typeface="Courier New"/>
                <a:sym typeface="Courier New"/>
              </a:defRPr>
            </a:pPr>
            <a:r>
              <a:t>if expression:</a:t>
            </a:r>
          </a:p>
          <a:p>
            <a:pPr algn="l" defTabSz="914400">
              <a:defRPr b="1" sz="1800">
                <a:solidFill>
                  <a:srgbClr val="00B0F0"/>
                </a:solidFill>
                <a:latin typeface="Courier New"/>
                <a:ea typeface="Courier New"/>
                <a:cs typeface="Courier New"/>
                <a:sym typeface="Courier New"/>
              </a:defRPr>
            </a:pPr>
            <a:r>
              <a:t>   statement(s)</a:t>
            </a:r>
          </a:p>
          <a:p>
            <a:pPr algn="l" defTabSz="914400">
              <a:defRPr b="1" sz="1800">
                <a:solidFill>
                  <a:srgbClr val="00B0F0"/>
                </a:solidFill>
                <a:latin typeface="Courier New"/>
                <a:ea typeface="Courier New"/>
                <a:cs typeface="Courier New"/>
                <a:sym typeface="Courier New"/>
              </a:defRPr>
            </a:pPr>
            <a:r>
              <a:t>else:</a:t>
            </a:r>
          </a:p>
          <a:p>
            <a:pPr algn="l" defTabSz="914400">
              <a:defRPr b="1" sz="1800">
                <a:solidFill>
                  <a:srgbClr val="00B0F0"/>
                </a:solidFill>
                <a:latin typeface="Courier New"/>
                <a:ea typeface="Courier New"/>
                <a:cs typeface="Courier New"/>
                <a:sym typeface="Courier New"/>
              </a:defRPr>
            </a:pPr>
            <a:r>
              <a:t>   statement(s)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gramming With Python"/>
          <p:cNvSpPr txBox="1"/>
          <p:nvPr>
            <p:ph type="title"/>
          </p:nvPr>
        </p:nvSpPr>
        <p:spPr>
          <a:xfrm>
            <a:off x="952499" y="254000"/>
            <a:ext cx="9019731" cy="852984"/>
          </a:xfrm>
          <a:prstGeom prst="rect">
            <a:avLst/>
          </a:prstGeom>
        </p:spPr>
        <p:txBody>
          <a:bodyPr/>
          <a:lstStyle>
            <a:lvl1pPr defTabSz="362204">
              <a:defRPr sz="4400">
                <a:solidFill>
                  <a:srgbClr val="0076BA"/>
                </a:solidFill>
              </a:defRPr>
            </a:lvl1pPr>
          </a:lstStyle>
          <a:p>
            <a:pPr/>
            <a:r>
              <a:t>Programming With Python</a:t>
            </a:r>
          </a:p>
        </p:txBody>
      </p:sp>
      <p:sp>
        <p:nvSpPr>
          <p:cNvPr id="124" name="Python Has two mode of programming…"/>
          <p:cNvSpPr txBox="1"/>
          <p:nvPr>
            <p:ph type="body" idx="1"/>
          </p:nvPr>
        </p:nvSpPr>
        <p:spPr>
          <a:xfrm>
            <a:off x="952500" y="1357311"/>
            <a:ext cx="10908457" cy="7519990"/>
          </a:xfrm>
          <a:prstGeom prst="rect">
            <a:avLst/>
          </a:prstGeom>
        </p:spPr>
        <p:txBody>
          <a:bodyPr anchor="t"/>
          <a:lstStyle/>
          <a:p>
            <a:pPr marL="435609" indent="-435609" defTabSz="572516">
              <a:lnSpc>
                <a:spcPct val="80000"/>
              </a:lnSpc>
              <a:spcBef>
                <a:spcPts val="4100"/>
              </a:spcBef>
              <a:defRPr sz="1900">
                <a:latin typeface="Arial"/>
                <a:ea typeface="Arial"/>
                <a:cs typeface="Arial"/>
                <a:sym typeface="Arial"/>
              </a:defRPr>
            </a:pPr>
            <a:r>
              <a:t>Python Has two mode of programming </a:t>
            </a:r>
          </a:p>
          <a:p>
            <a:pPr marL="622300" indent="-622300" defTabSz="572516">
              <a:lnSpc>
                <a:spcPct val="80000"/>
              </a:lnSpc>
              <a:spcBef>
                <a:spcPts val="4100"/>
              </a:spcBef>
              <a:buSzPct val="100000"/>
              <a:buAutoNum type="arabicPeriod" startAt="1"/>
              <a:defRPr sz="1900">
                <a:latin typeface="Arial"/>
                <a:ea typeface="Arial"/>
                <a:cs typeface="Arial"/>
                <a:sym typeface="Arial"/>
              </a:defRPr>
            </a:pPr>
            <a:r>
              <a:t>Interactive Mode Programming </a:t>
            </a:r>
          </a:p>
          <a:p>
            <a:pPr marL="0" indent="0" defTabSz="572516">
              <a:lnSpc>
                <a:spcPct val="96000"/>
              </a:lnSpc>
              <a:spcBef>
                <a:spcPts val="4100"/>
              </a:spcBef>
              <a:buSzTx/>
              <a:buNone/>
              <a:defRPr sz="1900">
                <a:latin typeface="Arial"/>
                <a:ea typeface="Arial"/>
                <a:cs typeface="Arial"/>
                <a:sym typeface="Arial"/>
              </a:defRPr>
            </a:pPr>
            <a:r>
              <a:t>invoking the interpreter without passing a script file as a parameter brings up the following prompt</a:t>
            </a:r>
          </a:p>
          <a:p>
            <a:pPr marL="0" indent="0" defTabSz="448055">
              <a:lnSpc>
                <a:spcPts val="3600"/>
              </a:lnSpc>
              <a:spcBef>
                <a:spcPts val="0"/>
              </a:spcBef>
              <a:buSzTx/>
              <a:buNone/>
              <a:defRPr sz="2300">
                <a:ln w="3175" cap="flat">
                  <a:solidFill>
                    <a:srgbClr val="000000"/>
                  </a:solidFill>
                  <a:prstDash val="solid"/>
                  <a:miter lim="400000"/>
                </a:ln>
                <a:solidFill>
                  <a:srgbClr val="5E5E5E"/>
                </a:solidFill>
                <a:latin typeface="Menlo"/>
                <a:ea typeface="Menlo"/>
                <a:cs typeface="Menlo"/>
                <a:sym typeface="Menlo"/>
              </a:defRPr>
            </a:pPr>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 python</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Python 3.7.6 (default, Jan  8 2020, 13:42:34)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[Clang 4.0.1 (tags/RELEASE_401/final)] :: Anaconda, Inc. on darwin</a:t>
            </a:r>
            <a:endParaRPr sz="23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Type "help", "copyright", "credits" or "license" for more information.</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print("Hello World")</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Hello World</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1100">
                <a:latin typeface="Menlo"/>
                <a:ea typeface="Menlo"/>
                <a:cs typeface="Menlo"/>
                <a:sym typeface="Menlo"/>
              </a:defRPr>
            </a:pPr>
          </a:p>
          <a:p>
            <a:pPr marL="0" indent="0" defTabSz="572516">
              <a:lnSpc>
                <a:spcPct val="80000"/>
              </a:lnSpc>
              <a:spcBef>
                <a:spcPts val="4100"/>
              </a:spcBef>
              <a:buSzTx/>
              <a:buNone/>
              <a:defRPr sz="1900">
                <a:latin typeface="Arial"/>
                <a:ea typeface="Arial"/>
                <a:cs typeface="Arial"/>
                <a:sym typeface="Arial"/>
              </a:defRPr>
            </a:pPr>
            <a:r>
              <a:t>In this mode Interpreter is always active for inputs</a:t>
            </a:r>
          </a:p>
          <a:p>
            <a:pPr marL="622300" indent="-622300" defTabSz="572516">
              <a:lnSpc>
                <a:spcPct val="8000"/>
              </a:lnSpc>
              <a:spcBef>
                <a:spcPts val="4100"/>
              </a:spcBef>
              <a:buSzPct val="100000"/>
              <a:buAutoNum type="arabicPeriod" startAt="2"/>
              <a:defRPr sz="1900">
                <a:latin typeface="Arial"/>
                <a:ea typeface="Arial"/>
                <a:cs typeface="Arial"/>
                <a:sym typeface="Arial"/>
              </a:defRPr>
            </a:pPr>
            <a:r>
              <a:t>Script Mode Programming </a:t>
            </a:r>
          </a:p>
          <a:p>
            <a:pPr marL="0" indent="0" defTabSz="572516">
              <a:lnSpc>
                <a:spcPct val="80000"/>
              </a:lnSpc>
              <a:spcBef>
                <a:spcPts val="4100"/>
              </a:spcBef>
              <a:buSzTx/>
              <a:buNone/>
              <a:defRPr sz="1900">
                <a:latin typeface="Arial"/>
                <a:ea typeface="Arial"/>
                <a:cs typeface="Arial"/>
                <a:sym typeface="Arial"/>
              </a:defRPr>
            </a:pPr>
            <a:r>
              <a:t>In this mode we write all Program in a script file with an extension of .py and run with the help of interpreter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ext Placeholder 1"/>
          <p:cNvSpPr txBox="1"/>
          <p:nvPr>
            <p:ph type="body" idx="1"/>
          </p:nvPr>
        </p:nvSpPr>
        <p:spPr>
          <a:prstGeom prst="rect">
            <a:avLst/>
          </a:prstGeom>
        </p:spPr>
        <p:txBody>
          <a:bodyPr anchor="t"/>
          <a:lstStyle/>
          <a:p>
            <a:pPr marL="342900" indent="-342900" defTabSz="914400">
              <a:spcBef>
                <a:spcPts val="300"/>
              </a:spcBef>
              <a:buSzTx/>
              <a:buNone/>
              <a:defRPr sz="1600">
                <a:solidFill>
                  <a:srgbClr val="333399"/>
                </a:solidFill>
                <a:latin typeface="Courier New"/>
                <a:ea typeface="Courier New"/>
                <a:cs typeface="Courier New"/>
                <a:sym typeface="Courier New"/>
              </a:defRPr>
            </a:pPr>
            <a:r>
              <a:t>var1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var1:</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(“1 - Got a true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(var1)</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(“1 - Got a false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(var1)</a:t>
            </a:r>
          </a:p>
          <a:p>
            <a:pPr marL="342900" indent="-342900" defTabSz="914400">
              <a:spcBef>
                <a:spcPts val="600"/>
              </a:spcBef>
              <a:buSzTx/>
              <a:buNone/>
              <a:defRPr sz="1600">
                <a:solidFill>
                  <a:srgbClr val="333399"/>
                </a:solidFill>
                <a:latin typeface="Courier New"/>
                <a:ea typeface="Courier New"/>
                <a:cs typeface="Courier New"/>
                <a:sym typeface="Courier New"/>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var2 = 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(“2 - Got a true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(“2 - Got a false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ext Placeholder 1"/>
          <p:cNvSpPr txBox="1"/>
          <p:nvPr>
            <p:ph type="body" idx="1"/>
          </p:nvPr>
        </p:nvSpPr>
        <p:spPr>
          <a:prstGeom prst="rect">
            <a:avLst/>
          </a:prstGeom>
        </p:spPr>
        <p:txBody>
          <a:bodyPr anchor="t"/>
          <a:lstStyle/>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r>
              <a:t>The Nested </a:t>
            </a:r>
            <a:r>
              <a:rPr b="0" i="1"/>
              <a:t>if...elif...else</a:t>
            </a:r>
            <a:r>
              <a:t> Construct</a:t>
            </a:r>
          </a:p>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Example:</a:t>
            </a:r>
          </a:p>
          <a:p>
            <a:pPr marL="342900" indent="-342900" defTabSz="914400">
              <a:spcBef>
                <a:spcPts val="300"/>
              </a:spcBef>
              <a:buSzTx/>
              <a:buNone/>
              <a:defRPr sz="1600">
                <a:solidFill>
                  <a:srgbClr val="333399"/>
                </a:solidFill>
                <a:latin typeface="Courier New"/>
                <a:ea typeface="Courier New"/>
                <a:cs typeface="Courier New"/>
                <a:sym typeface="Courier New"/>
              </a:defRPr>
            </a:pPr>
            <a:r>
              <a:t>var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 &lt; 200: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"Expression value is less than 200"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if var == 150: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150"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elif var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elif var ==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elif var &lt;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"Expression value is less than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"Could not find true expression"</a:t>
            </a:r>
          </a:p>
          <a:p>
            <a:pPr marL="342900" indent="-342900" defTabSz="914400">
              <a:spcBef>
                <a:spcPts val="600"/>
              </a:spcBef>
              <a:buSzTx/>
              <a:buNone/>
              <a:defRPr sz="1600">
                <a:solidFill>
                  <a:srgbClr val="333399"/>
                </a:solidFill>
                <a:latin typeface="Courier New"/>
                <a:ea typeface="Courier New"/>
                <a:cs typeface="Courier New"/>
                <a:sym typeface="Courier New"/>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5. Python - while Loop Statement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5. Python - while Loop Statements</a:t>
            </a:r>
          </a:p>
        </p:txBody>
      </p:sp>
      <p:sp>
        <p:nvSpPr>
          <p:cNvPr id="176" name="The while loop is one of the looping constructs available in Python. The while loop continues until the expression becomes false. The expression has to be a logical expression and must return either a true or a false value…"/>
          <p:cNvSpPr txBox="1"/>
          <p:nvPr>
            <p:ph type="body" idx="4294967295"/>
          </p:nvPr>
        </p:nvSpPr>
        <p:spPr>
          <a:xfrm>
            <a:off x="866986" y="2275838"/>
            <a:ext cx="11595949" cy="6502404"/>
          </a:xfrm>
          <a:prstGeom prst="rect">
            <a:avLst/>
          </a:prstGeom>
        </p:spPr>
        <p:txBody>
          <a:bodyPr lIns="65022" tIns="65022" rIns="65022" bIns="65022" anchor="t"/>
          <a:lstStyle/>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while</a:t>
            </a:r>
            <a:r>
              <a:t> loop is one of the looping constructs available in Python. The </a:t>
            </a:r>
            <a:r>
              <a:rPr b="1"/>
              <a:t>while</a:t>
            </a:r>
            <a:r>
              <a:t> loop continues until the expression becomes false. The expression has to be a logical expression and must return either a </a:t>
            </a:r>
            <a:r>
              <a:rPr i="1"/>
              <a:t>true</a:t>
            </a:r>
            <a:r>
              <a:t> or a </a:t>
            </a:r>
            <a:r>
              <a:rPr i="1"/>
              <a:t>false</a:t>
            </a:r>
            <a:r>
              <a:t> value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The syntax of the while loop is:</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while expression:</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Courier New"/>
                <a:ea typeface="Courier New"/>
                <a:cs typeface="Courier New"/>
                <a:sym typeface="Courier New"/>
              </a:defRPr>
            </a:pPr>
            <a:r>
              <a:t>   	statement(s)</a:t>
            </a:r>
          </a:p>
          <a:p>
            <a:pPr marL="482802" indent="-482802" defTabSz="1287474">
              <a:spcBef>
                <a:spcPts val="600"/>
              </a:spcBef>
              <a:buSzTx/>
              <a:buNone/>
              <a:defRPr b="1" sz="2700">
                <a:solidFill>
                  <a:srgbClr val="FF0000"/>
                </a:solidFill>
                <a:latin typeface="Courier New"/>
                <a:ea typeface="Courier New"/>
                <a:cs typeface="Courier New"/>
                <a:sym typeface="Courier New"/>
              </a:defRPr>
            </a:pPr>
            <a:r>
              <a:t>Example:</a:t>
            </a:r>
          </a:p>
          <a:p>
            <a:pPr marL="482802" indent="-482802" defTabSz="1287474">
              <a:spcBef>
                <a:spcPts val="600"/>
              </a:spcBef>
              <a:buSzTx/>
              <a:buNone/>
              <a:defRPr sz="2700">
                <a:solidFill>
                  <a:srgbClr val="333399"/>
                </a:solidFill>
                <a:latin typeface="Courier New"/>
                <a:ea typeface="Courier New"/>
                <a:cs typeface="Courier New"/>
                <a:sym typeface="Courier New"/>
              </a:defRPr>
            </a:pPr>
            <a:r>
              <a:t>	count = 0</a:t>
            </a:r>
          </a:p>
          <a:p>
            <a:pPr marL="482802" indent="-482802" defTabSz="1287474">
              <a:spcBef>
                <a:spcPts val="600"/>
              </a:spcBef>
              <a:buSzTx/>
              <a:buNone/>
              <a:defRPr sz="2700">
                <a:solidFill>
                  <a:srgbClr val="333399"/>
                </a:solidFill>
                <a:latin typeface="Courier New"/>
                <a:ea typeface="Courier New"/>
                <a:cs typeface="Courier New"/>
                <a:sym typeface="Courier New"/>
              </a:defRPr>
            </a:pPr>
            <a:r>
              <a:t>	while (count &lt; 9):</a:t>
            </a:r>
          </a:p>
          <a:p>
            <a:pPr marL="482802" indent="-482802" defTabSz="1287474">
              <a:spcBef>
                <a:spcPts val="600"/>
              </a:spcBef>
              <a:buSzTx/>
              <a:buNone/>
              <a:defRPr sz="2700">
                <a:solidFill>
                  <a:srgbClr val="333399"/>
                </a:solidFill>
                <a:latin typeface="Courier New"/>
                <a:ea typeface="Courier New"/>
                <a:cs typeface="Courier New"/>
                <a:sym typeface="Courier New"/>
              </a:defRPr>
            </a:pPr>
            <a:r>
              <a:t>   	print 'The count is:', count</a:t>
            </a:r>
          </a:p>
          <a:p>
            <a:pPr marL="482802" indent="-482802" defTabSz="1287474">
              <a:spcBef>
                <a:spcPts val="600"/>
              </a:spcBef>
              <a:buSzTx/>
              <a:buNone/>
              <a:defRPr sz="2700">
                <a:solidFill>
                  <a:srgbClr val="333399"/>
                </a:solidFill>
                <a:latin typeface="Courier New"/>
                <a:ea typeface="Courier New"/>
                <a:cs typeface="Courier New"/>
                <a:sym typeface="Courier New"/>
              </a:defRPr>
            </a:pPr>
            <a:r>
              <a:t>   	count = count + 1</a:t>
            </a:r>
          </a:p>
          <a:p>
            <a:pPr marL="482802" indent="-482802" defTabSz="1287474">
              <a:spcBef>
                <a:spcPts val="600"/>
              </a:spcBef>
              <a:buSzTx/>
              <a:buNone/>
              <a:defRPr sz="2700">
                <a:solidFill>
                  <a:srgbClr val="333399"/>
                </a:solidFill>
                <a:latin typeface="Courier New"/>
                <a:ea typeface="Courier New"/>
                <a:cs typeface="Courier New"/>
                <a:sym typeface="Courier New"/>
              </a:defRPr>
            </a:pPr>
            <a:r>
              <a:t>	print "Good bye!"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e Infinite Loop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The Infinite Loops:</a:t>
            </a:r>
          </a:p>
        </p:txBody>
      </p:sp>
      <p:sp>
        <p:nvSpPr>
          <p:cNvPr id="179" name="You must use caution when using while loops because of the possibility that this condition never resolves to a false value. This results in a loop that never ends. Such a loop is called an infinite loop.…"/>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You must use caution when using while loops because of the possibility that this condition never resolves to a false value. This results in a loop that never ends. Such a loop is called an infinite loop.</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An infinite loop might be useful in client/server programming where the server needs to run continuously so that client programs can communicate with it as and when required.</a:t>
            </a:r>
          </a:p>
          <a:p>
            <a:pPr marL="480059" indent="-480059" defTabSz="1300480">
              <a:spcBef>
                <a:spcPts val="900"/>
              </a:spcBef>
              <a:buSzPct val="100000"/>
              <a:defRPr sz="28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Following loop will continue till you enter CTRL+C :</a:t>
            </a:r>
          </a:p>
          <a:p>
            <a:pPr marL="487680" indent="-487680" defTabSz="1300480">
              <a:spcBef>
                <a:spcPts val="600"/>
              </a:spcBef>
              <a:buSzTx/>
              <a:buNone/>
              <a:defRPr sz="2800">
                <a:solidFill>
                  <a:srgbClr val="333399"/>
                </a:solidFill>
                <a:latin typeface="Courier New"/>
                <a:ea typeface="Courier New"/>
                <a:cs typeface="Courier New"/>
                <a:sym typeface="Courier New"/>
              </a:defRPr>
            </a:pPr>
            <a:r>
              <a:t>while var == 1 :  # This constructs an infinite loop</a:t>
            </a:r>
          </a:p>
          <a:p>
            <a:pPr marL="487680" indent="-487680" defTabSz="1300480">
              <a:spcBef>
                <a:spcPts val="600"/>
              </a:spcBef>
              <a:buSzTx/>
              <a:buNone/>
              <a:defRPr sz="2800">
                <a:solidFill>
                  <a:srgbClr val="333399"/>
                </a:solidFill>
                <a:latin typeface="Courier New"/>
                <a:ea typeface="Courier New"/>
                <a:cs typeface="Courier New"/>
                <a:sym typeface="Courier New"/>
              </a:defRPr>
            </a:pPr>
            <a:r>
              <a:t>   num = raw_input("Enter a number  :")</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"You entered: ", num</a:t>
            </a: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6. Python - for Loop Statement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6. Python - for Loop Statements</a:t>
            </a:r>
          </a:p>
        </p:txBody>
      </p:sp>
      <p:sp>
        <p:nvSpPr>
          <p:cNvPr id="182" name="The for loop in Python has the ability to iterate over the items of any sequence, such as a list or a string.…"/>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a:t>
            </a:r>
            <a:r>
              <a:rPr b="1"/>
              <a:t>for</a:t>
            </a:r>
            <a:r>
              <a:t> loop in Python has the ability to iterate over the items of any sequence, such as a list or a string.</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syntax of the loop look is:</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for iterating_var in sequence: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statements(s)</a:t>
            </a:r>
          </a:p>
          <a:p>
            <a:pPr marL="487680" indent="-487680" defTabSz="1300480">
              <a:spcBef>
                <a:spcPts val="600"/>
              </a:spcBef>
              <a:buSzTx/>
              <a:buNone/>
              <a:defRPr b="1" sz="2800">
                <a:solidFill>
                  <a:srgbClr val="FF0000"/>
                </a:solidFill>
                <a:latin typeface="Courier New"/>
                <a:ea typeface="Courier New"/>
                <a:cs typeface="Courier New"/>
                <a:sym typeface="Courier New"/>
              </a:defRPr>
            </a:pPr>
            <a:r>
              <a:t>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letter in 'Python':     # First 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Letter :', letter</a:t>
            </a:r>
          </a:p>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600"/>
              </a:spcBef>
              <a:buSzTx/>
              <a:buNone/>
              <a:defRPr sz="2800">
                <a:solidFill>
                  <a:srgbClr val="333399"/>
                </a:solidFill>
                <a:latin typeface="Courier New"/>
                <a:ea typeface="Courier New"/>
                <a:cs typeface="Courier New"/>
                <a:sym typeface="Courier New"/>
              </a:defRPr>
            </a:pPr>
            <a:r>
              <a:t>fruits = ['banana', 'apple',  'mango']</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fruit in fruits:        # Second 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fruit :', fruit</a:t>
            </a: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185" name="Iterating by Sequence Index:…"/>
          <p:cNvSpPr txBox="1"/>
          <p:nvPr>
            <p:ph type="body" idx="4294967295"/>
          </p:nvPr>
        </p:nvSpPr>
        <p:spPr>
          <a:xfrm>
            <a:off x="866986" y="2275838"/>
            <a:ext cx="11595949" cy="6502404"/>
          </a:xfrm>
          <a:prstGeom prst="rect">
            <a:avLst/>
          </a:prstGeom>
        </p:spPr>
        <p:txBody>
          <a:bodyPr lIns="65022" tIns="65022" rIns="65022" bIns="65022" anchor="t"/>
          <a:lstStyle/>
          <a:p>
            <a:pPr marL="487680" indent="-487680" defTabSz="1300480">
              <a:spcBef>
                <a:spcPts val="600"/>
              </a:spcBef>
              <a:buSzTx/>
              <a:buNone/>
              <a:defRPr b="1" sz="2800">
                <a:solidFill>
                  <a:srgbClr val="333399"/>
                </a:solidFill>
                <a:latin typeface="Lucida Sans Unicode"/>
                <a:ea typeface="Lucida Sans Unicode"/>
                <a:cs typeface="Lucida Sans Unicode"/>
                <a:sym typeface="Lucida Sans Unicode"/>
              </a:defRPr>
            </a:pPr>
            <a:r>
              <a:t>Iterating by Sequence Index:</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An alternative way of iterating through each item is by index offset into the sequence itself:</a:t>
            </a:r>
          </a:p>
          <a:p>
            <a:pPr marL="480059" indent="-480059" defTabSz="1300480">
              <a:spcBef>
                <a:spcPts val="900"/>
              </a:spcBef>
              <a:buSzPct val="100000"/>
              <a:defRPr b="1" sz="2800">
                <a:solidFill>
                  <a:srgbClr val="333399"/>
                </a:solidFill>
                <a:latin typeface="Lucida Sans Unicode"/>
                <a:ea typeface="Lucida Sans Unicode"/>
                <a:cs typeface="Lucida Sans Unicode"/>
                <a:sym typeface="Lucida Sans Unicode"/>
              </a:defRPr>
            </a:pPr>
          </a:p>
          <a:p>
            <a:pPr marL="480059" indent="-480059" defTabSz="1300480">
              <a:spcBef>
                <a:spcPts val="600"/>
              </a:spcBef>
              <a:buSzPct val="100000"/>
              <a:defRPr b="1" sz="28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fruits = ['banana', 'apple',  'mango']</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index in range(len(fruits)):</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fruit :', fruits[index]</a:t>
            </a:r>
          </a:p>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7. Python break,continue and pass Statements"/>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b="1" sz="3800">
                <a:solidFill>
                  <a:srgbClr val="666699"/>
                </a:solidFill>
                <a:latin typeface="Lucida Sans Unicode"/>
                <a:ea typeface="Lucida Sans Unicode"/>
                <a:cs typeface="Lucida Sans Unicode"/>
                <a:sym typeface="Lucida Sans Unicode"/>
              </a:defRPr>
            </a:pPr>
            <a:r>
              <a:t>7. Python </a:t>
            </a:r>
            <a:r>
              <a:rPr b="0" i="1"/>
              <a:t>break,continue and pass</a:t>
            </a:r>
            <a:r>
              <a:t> Statements</a:t>
            </a:r>
          </a:p>
        </p:txBody>
      </p:sp>
      <p:sp>
        <p:nvSpPr>
          <p:cNvPr id="188" name="The break Statement:…"/>
          <p:cNvSpPr txBox="1"/>
          <p:nvPr>
            <p:ph type="body" idx="4294967295"/>
          </p:nvPr>
        </p:nvSpPr>
        <p:spPr>
          <a:xfrm>
            <a:off x="866986" y="1950718"/>
            <a:ext cx="11595949" cy="6827523"/>
          </a:xfrm>
          <a:prstGeom prst="rect">
            <a:avLst/>
          </a:prstGeom>
        </p:spPr>
        <p:txBody>
          <a:bodyPr lIns="65022" tIns="65022" rIns="65022" bIns="65022" anchor="t"/>
          <a:lstStyle/>
          <a:p>
            <a:pPr marL="448665" indent="-448665" defTabSz="1196441">
              <a:spcBef>
                <a:spcPts val="600"/>
              </a:spcBef>
              <a:buSzTx/>
              <a:buNone/>
              <a:defRPr b="1" sz="2500">
                <a:solidFill>
                  <a:srgbClr val="333399"/>
                </a:solidFill>
                <a:latin typeface="Lucida Sans Unicode"/>
                <a:ea typeface="Lucida Sans Unicode"/>
                <a:cs typeface="Lucida Sans Unicode"/>
                <a:sym typeface="Lucida Sans Unicode"/>
              </a:defRPr>
            </a:pPr>
            <a:r>
              <a:t>The </a:t>
            </a:r>
            <a:r>
              <a:rPr b="0" i="1"/>
              <a:t>break</a:t>
            </a:r>
            <a:r>
              <a:t> Statement:</a:t>
            </a:r>
          </a:p>
          <a:p>
            <a:pPr marL="441655" indent="-441655" defTabSz="1196441">
              <a:spcBef>
                <a:spcPts val="600"/>
              </a:spcBef>
              <a:buSzPct val="100000"/>
              <a:defRPr sz="2500">
                <a:solidFill>
                  <a:srgbClr val="333399"/>
                </a:solidFill>
                <a:latin typeface="Lucida Sans Unicode"/>
                <a:ea typeface="Lucida Sans Unicode"/>
                <a:cs typeface="Lucida Sans Unicode"/>
                <a:sym typeface="Lucida Sans Unicode"/>
              </a:defRPr>
            </a:pPr>
            <a:r>
              <a:t>The </a:t>
            </a:r>
            <a:r>
              <a:rPr b="1"/>
              <a:t>break</a:t>
            </a:r>
            <a:r>
              <a:t> statement in Python terminates the current loop and resumes execution at the next statement, just like the traditional break found in C.</a:t>
            </a:r>
          </a:p>
          <a:p>
            <a:pPr marL="448665" indent="-448665" defTabSz="1196441">
              <a:spcBef>
                <a:spcPts val="500"/>
              </a:spcBef>
              <a:buSzTx/>
              <a:buNone/>
              <a:defRPr b="1" sz="2200">
                <a:solidFill>
                  <a:srgbClr val="FF0000"/>
                </a:solidFill>
                <a:latin typeface="Lucida Sans Unicode"/>
                <a:ea typeface="Lucida Sans Unicode"/>
                <a:cs typeface="Lucida Sans Unicode"/>
                <a:sym typeface="Lucida Sans Unicode"/>
              </a:defRPr>
            </a:pPr>
            <a:r>
              <a:t>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for letter in 'Python':     # First 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   if letter == 'h':</a:t>
            </a:r>
          </a:p>
          <a:p>
            <a:pPr marL="448665" indent="-448665" defTabSz="1196441">
              <a:spcBef>
                <a:spcPts val="500"/>
              </a:spcBef>
              <a:buSzTx/>
              <a:buNone/>
              <a:defRPr sz="2200">
                <a:solidFill>
                  <a:srgbClr val="333399"/>
                </a:solidFill>
                <a:latin typeface="Courier New"/>
                <a:ea typeface="Courier New"/>
                <a:cs typeface="Courier New"/>
                <a:sym typeface="Courier New"/>
              </a:defRPr>
            </a:pPr>
            <a:r>
              <a:t>      	break</a:t>
            </a:r>
          </a:p>
          <a:p>
            <a:pPr marL="448665" indent="-448665" defTabSz="1196441">
              <a:spcBef>
                <a:spcPts val="500"/>
              </a:spcBef>
              <a:buSzTx/>
              <a:buNone/>
              <a:defRPr sz="2200">
                <a:solidFill>
                  <a:srgbClr val="333399"/>
                </a:solidFill>
                <a:latin typeface="Courier New"/>
                <a:ea typeface="Courier New"/>
                <a:cs typeface="Courier New"/>
                <a:sym typeface="Courier New"/>
              </a:defRPr>
            </a:pPr>
            <a:r>
              <a:t>   print 'Current Letter :', letter</a:t>
            </a:r>
          </a:p>
          <a:p>
            <a:pPr marL="448665" indent="-448665" defTabSz="1196441">
              <a:spcBef>
                <a:spcPts val="500"/>
              </a:spcBef>
              <a:buSzTx/>
              <a:buNone/>
              <a:defRPr sz="2200">
                <a:solidFill>
                  <a:srgbClr val="333399"/>
                </a:solidFill>
                <a:latin typeface="Courier New"/>
                <a:ea typeface="Courier New"/>
                <a:cs typeface="Courier New"/>
                <a:sym typeface="Courier New"/>
              </a:defRPr>
            </a:pPr>
            <a:r>
              <a:t>var = 10                    # Second 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while var &gt; 0:              </a:t>
            </a:r>
          </a:p>
          <a:p>
            <a:pPr marL="448665" indent="-448665" defTabSz="1196441">
              <a:spcBef>
                <a:spcPts val="500"/>
              </a:spcBef>
              <a:buSzTx/>
              <a:buNone/>
              <a:defRPr sz="2200">
                <a:solidFill>
                  <a:srgbClr val="333399"/>
                </a:solidFill>
                <a:latin typeface="Courier New"/>
                <a:ea typeface="Courier New"/>
                <a:cs typeface="Courier New"/>
                <a:sym typeface="Courier New"/>
              </a:defRPr>
            </a:pPr>
            <a:r>
              <a:t>   print 'Current variable value :', var</a:t>
            </a:r>
          </a:p>
          <a:p>
            <a:pPr marL="448665" indent="-448665" defTabSz="1196441">
              <a:spcBef>
                <a:spcPts val="500"/>
              </a:spcBef>
              <a:buSzTx/>
              <a:buNone/>
              <a:defRPr sz="2200">
                <a:solidFill>
                  <a:srgbClr val="333399"/>
                </a:solidFill>
                <a:latin typeface="Courier New"/>
                <a:ea typeface="Courier New"/>
                <a:cs typeface="Courier New"/>
                <a:sym typeface="Courier New"/>
              </a:defRPr>
            </a:pPr>
            <a:r>
              <a:t>   var = var -1</a:t>
            </a:r>
          </a:p>
          <a:p>
            <a:pPr marL="448665" indent="-448665" defTabSz="1196441">
              <a:spcBef>
                <a:spcPts val="500"/>
              </a:spcBef>
              <a:buSzTx/>
              <a:buNone/>
              <a:defRPr sz="2200">
                <a:solidFill>
                  <a:srgbClr val="333399"/>
                </a:solidFill>
                <a:latin typeface="Courier New"/>
                <a:ea typeface="Courier New"/>
                <a:cs typeface="Courier New"/>
                <a:sym typeface="Courier New"/>
              </a:defRPr>
            </a:pPr>
            <a:r>
              <a:t>   if var == 5:</a:t>
            </a:r>
          </a:p>
          <a:p>
            <a:pPr marL="448665" indent="-448665" defTabSz="1196441">
              <a:spcBef>
                <a:spcPts val="500"/>
              </a:spcBef>
              <a:buSzTx/>
              <a:buNone/>
              <a:defRPr sz="2200">
                <a:solidFill>
                  <a:srgbClr val="333399"/>
                </a:solidFill>
                <a:latin typeface="Courier New"/>
                <a:ea typeface="Courier New"/>
                <a:cs typeface="Courier New"/>
                <a:sym typeface="Courier New"/>
              </a:defRPr>
            </a:pPr>
            <a:r>
              <a:t>      	break</a:t>
            </a:r>
          </a:p>
          <a:p>
            <a:pPr marL="448665" indent="-448665" defTabSz="1196441">
              <a:spcBef>
                <a:spcPts val="500"/>
              </a:spcBef>
              <a:buSzTx/>
              <a:buNone/>
              <a:defRPr sz="22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Rectangle"/>
          <p:cNvSpPr/>
          <p:nvPr/>
        </p:nvSpPr>
        <p:spPr>
          <a:xfrm>
            <a:off x="-1" y="1408851"/>
            <a:ext cx="13004802" cy="541869"/>
          </a:xfrm>
          <a:prstGeom prst="rect">
            <a:avLst/>
          </a:prstGeom>
          <a:solidFill>
            <a:srgbClr val="FFFFFF"/>
          </a:solidFill>
          <a:ln w="12700">
            <a:miter lim="400000"/>
          </a:ln>
        </p:spPr>
        <p:txBody>
          <a:bodyPr lIns="50800" tIns="50800" rIns="50800" bIns="50800"/>
          <a:lstStyle/>
          <a:p>
            <a:pPr algn="l" defTabSz="1300480">
              <a:defRPr>
                <a:latin typeface="Lucida Sans Unicode"/>
                <a:ea typeface="Lucida Sans Unicode"/>
                <a:cs typeface="Lucida Sans Unicode"/>
                <a:sym typeface="Lucida Sans Unicode"/>
              </a:defRPr>
            </a:pPr>
          </a:p>
        </p:txBody>
      </p:sp>
      <p:sp>
        <p:nvSpPr>
          <p:cNvPr id="191" name="The continue Statement:…"/>
          <p:cNvSpPr txBox="1"/>
          <p:nvPr>
            <p:ph type="body" idx="4294967295"/>
          </p:nvPr>
        </p:nvSpPr>
        <p:spPr>
          <a:xfrm>
            <a:off x="866986" y="1192106"/>
            <a:ext cx="11595949" cy="7586134"/>
          </a:xfrm>
          <a:prstGeom prst="rect">
            <a:avLst/>
          </a:prstGeom>
        </p:spPr>
        <p:txBody>
          <a:bodyPr lIns="65022" tIns="65022" rIns="65022" bIns="65022" anchor="t"/>
          <a:lstStyle/>
          <a:p>
            <a:pPr marL="487680" indent="-487680" defTabSz="1300480">
              <a:spcBef>
                <a:spcPts val="600"/>
              </a:spcBef>
              <a:buSzTx/>
              <a:buNone/>
              <a:defRPr b="1" sz="2800">
                <a:solidFill>
                  <a:srgbClr val="333399"/>
                </a:solidFill>
                <a:latin typeface="Lucida Sans Unicode"/>
                <a:ea typeface="Lucida Sans Unicode"/>
                <a:cs typeface="Lucida Sans Unicode"/>
                <a:sym typeface="Lucida Sans Unicode"/>
              </a:defRPr>
            </a:pPr>
            <a:r>
              <a:t>The </a:t>
            </a:r>
            <a:r>
              <a:rPr b="0" i="1"/>
              <a:t>continue</a:t>
            </a:r>
            <a:r>
              <a:t> Statement:</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a:t>
            </a:r>
            <a:r>
              <a:rPr b="1"/>
              <a:t>continue</a:t>
            </a:r>
            <a:r>
              <a:t> statement in Python returns the control to the beginning of the while loop. The </a:t>
            </a:r>
            <a:r>
              <a:rPr b="1"/>
              <a:t>continue</a:t>
            </a:r>
            <a:r>
              <a:t> statement rejects all the remaining statements in the current iteration of the loop and moves the control back to the top of the loop.</a:t>
            </a:r>
          </a:p>
          <a:p>
            <a:pPr marL="487680" indent="-487680" defTabSz="1300480">
              <a:spcBef>
                <a:spcPts val="600"/>
              </a:spcBef>
              <a:buSzTx/>
              <a:buNone/>
              <a:defRPr b="1" sz="2800">
                <a:solidFill>
                  <a:srgbClr val="FF0000"/>
                </a:solidFill>
                <a:latin typeface="Lucida Sans Unicode"/>
                <a:ea typeface="Lucida Sans Unicode"/>
                <a:cs typeface="Lucida Sans Unicode"/>
                <a:sym typeface="Lucida Sans Unicode"/>
              </a:defRPr>
            </a:pPr>
            <a:r>
              <a:t>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for letter in 'Python':     # First 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letter == 'h':</a:t>
            </a:r>
          </a:p>
          <a:p>
            <a:pPr marL="487680" indent="-487680" defTabSz="1300480">
              <a:spcBef>
                <a:spcPts val="500"/>
              </a:spcBef>
              <a:buSzTx/>
              <a:buNone/>
              <a:defRPr sz="2200">
                <a:solidFill>
                  <a:srgbClr val="333399"/>
                </a:solidFill>
                <a:latin typeface="Courier New"/>
                <a:ea typeface="Courier New"/>
                <a:cs typeface="Courier New"/>
                <a:sym typeface="Courier New"/>
              </a:defRPr>
            </a:pPr>
            <a:r>
              <a:t>      continue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'Current Letter :', letter</a:t>
            </a:r>
          </a:p>
          <a:p>
            <a:pPr marL="487680" indent="-487680" defTabSz="1300480">
              <a:spcBef>
                <a:spcPts val="500"/>
              </a:spcBef>
              <a:buSzTx/>
              <a:buNone/>
              <a:defRPr sz="2200">
                <a:solidFill>
                  <a:srgbClr val="333399"/>
                </a:solidFill>
                <a:latin typeface="Courier New"/>
                <a:ea typeface="Courier New"/>
                <a:cs typeface="Courier New"/>
                <a:sym typeface="Courier New"/>
              </a:defRPr>
            </a:pPr>
            <a:r>
              <a:t>var = 10                    # Second 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while var &gt; 0:              </a:t>
            </a:r>
          </a:p>
          <a:p>
            <a:pPr marL="487680" indent="-487680" defTabSz="1300480">
              <a:spcBef>
                <a:spcPts val="500"/>
              </a:spcBef>
              <a:buSzTx/>
              <a:buNone/>
              <a:defRPr sz="2200">
                <a:solidFill>
                  <a:srgbClr val="333399"/>
                </a:solidFill>
                <a:latin typeface="Courier New"/>
                <a:ea typeface="Courier New"/>
                <a:cs typeface="Courier New"/>
                <a:sym typeface="Courier New"/>
              </a:defRPr>
            </a:pPr>
            <a:r>
              <a:t>   var = var -1</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var == 5:</a:t>
            </a:r>
          </a:p>
          <a:p>
            <a:pPr marL="487680" indent="-487680" defTabSz="1300480">
              <a:spcBef>
                <a:spcPts val="500"/>
              </a:spcBef>
              <a:buSzTx/>
              <a:buNone/>
              <a:defRPr sz="2200">
                <a:solidFill>
                  <a:srgbClr val="333399"/>
                </a:solidFill>
                <a:latin typeface="Courier New"/>
                <a:ea typeface="Courier New"/>
                <a:cs typeface="Courier New"/>
                <a:sym typeface="Courier New"/>
              </a:defRPr>
            </a:pPr>
            <a:r>
              <a:t>      continue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'Current variable value :', var</a:t>
            </a:r>
          </a:p>
          <a:p>
            <a:pPr marL="487680" indent="-487680" defTabSz="1300480">
              <a:spcBef>
                <a:spcPts val="500"/>
              </a:spcBef>
              <a:buSzTx/>
              <a:buNone/>
              <a:defRPr sz="22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he else Statement Used with Loops"/>
          <p:cNvSpPr txBox="1"/>
          <p:nvPr>
            <p:ph type="title" idx="4294967295"/>
          </p:nvPr>
        </p:nvSpPr>
        <p:spPr>
          <a:xfrm>
            <a:off x="866986" y="541866"/>
            <a:ext cx="11595949" cy="866988"/>
          </a:xfrm>
          <a:prstGeom prst="rect">
            <a:avLst/>
          </a:prstGeom>
        </p:spPr>
        <p:txBody>
          <a:bodyPr lIns="65022" tIns="65022" rIns="65022" bIns="65022" anchor="t"/>
          <a:lstStyle/>
          <a:p>
            <a:pPr algn="l" defTabSz="1300480">
              <a:defRPr b="1" sz="3800">
                <a:solidFill>
                  <a:srgbClr val="666699"/>
                </a:solidFill>
                <a:latin typeface="Lucida Sans Unicode"/>
                <a:ea typeface="Lucida Sans Unicode"/>
                <a:cs typeface="Lucida Sans Unicode"/>
                <a:sym typeface="Lucida Sans Unicode"/>
              </a:defRPr>
            </a:pPr>
            <a:r>
              <a:t>The </a:t>
            </a:r>
            <a:r>
              <a:rPr b="0" i="1"/>
              <a:t>else</a:t>
            </a:r>
            <a:r>
              <a:t> Statement Used with Loops</a:t>
            </a:r>
          </a:p>
        </p:txBody>
      </p:sp>
      <p:sp>
        <p:nvSpPr>
          <p:cNvPr id="194" name="Python supports to have an else statement associated with a loop statements.…"/>
          <p:cNvSpPr txBox="1"/>
          <p:nvPr>
            <p:ph type="body" idx="4294967295"/>
          </p:nvPr>
        </p:nvSpPr>
        <p:spPr>
          <a:xfrm>
            <a:off x="866986" y="1950718"/>
            <a:ext cx="12137816" cy="6827523"/>
          </a:xfrm>
          <a:prstGeom prst="rect">
            <a:avLst/>
          </a:prstGeom>
        </p:spPr>
        <p:txBody>
          <a:bodyPr lIns="65022" tIns="65022" rIns="65022" bIns="65022" anchor="t"/>
          <a:lstStyle/>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Python supports to have an </a:t>
            </a:r>
            <a:r>
              <a:rPr b="1"/>
              <a:t>else</a:t>
            </a:r>
            <a:r>
              <a:t> statement associated with a loop statements.</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If the </a:t>
            </a:r>
            <a:r>
              <a:rPr b="1"/>
              <a:t>else</a:t>
            </a:r>
            <a:r>
              <a:t> statement is used with a </a:t>
            </a:r>
            <a:r>
              <a:rPr b="1"/>
              <a:t>for</a:t>
            </a:r>
            <a:r>
              <a:t> loop, the </a:t>
            </a:r>
            <a:r>
              <a:rPr b="1"/>
              <a:t>else</a:t>
            </a:r>
            <a:r>
              <a:t> statement is executed when the loop has exhausted iterating the list.</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If the </a:t>
            </a:r>
            <a:r>
              <a:rPr b="1"/>
              <a:t>else</a:t>
            </a:r>
            <a:r>
              <a:t> statement is used with a </a:t>
            </a:r>
            <a:r>
              <a:rPr b="1"/>
              <a:t>while</a:t>
            </a:r>
            <a:r>
              <a:t> loop, the </a:t>
            </a:r>
            <a:r>
              <a:rPr b="1"/>
              <a:t>else</a:t>
            </a:r>
            <a:r>
              <a:t> statement is executed when the condition becomes false.</a:t>
            </a:r>
          </a:p>
          <a:p>
            <a:pPr marL="487680" indent="-487680" defTabSz="1300480">
              <a:spcBef>
                <a:spcPts val="600"/>
              </a:spcBef>
              <a:buSzTx/>
              <a:buNone/>
              <a:defRPr b="1" sz="2400">
                <a:solidFill>
                  <a:srgbClr val="FF0000"/>
                </a:solidFill>
                <a:latin typeface="Courier New"/>
                <a:ea typeface="Courier New"/>
                <a:cs typeface="Courier New"/>
                <a:sym typeface="Courier New"/>
              </a:defRPr>
            </a:pPr>
            <a:r>
              <a:t>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for num in range(10,20):  #to iterate between 10 to 20</a:t>
            </a:r>
          </a:p>
          <a:p>
            <a:pPr marL="487680" indent="-487680" defTabSz="1300480">
              <a:spcBef>
                <a:spcPts val="500"/>
              </a:spcBef>
              <a:buSzTx/>
              <a:buNone/>
              <a:defRPr sz="2200">
                <a:solidFill>
                  <a:srgbClr val="333399"/>
                </a:solidFill>
                <a:latin typeface="Courier New"/>
                <a:ea typeface="Courier New"/>
                <a:cs typeface="Courier New"/>
                <a:sym typeface="Courier New"/>
              </a:defRPr>
            </a:pPr>
            <a:r>
              <a:t>   for i in range(2,num): #to iterate on the factors of the number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num%i == 0:      #to determine the first factor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j=num/i #to calculate the second factor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'%d equals %d * %d' % (num,i,j)</a:t>
            </a:r>
          </a:p>
          <a:p>
            <a:pPr marL="487680" indent="-487680" defTabSz="1300480">
              <a:spcBef>
                <a:spcPts val="500"/>
              </a:spcBef>
              <a:buSzTx/>
              <a:buNone/>
              <a:defRPr sz="2200">
                <a:solidFill>
                  <a:srgbClr val="333399"/>
                </a:solidFill>
                <a:latin typeface="Courier New"/>
                <a:ea typeface="Courier New"/>
                <a:cs typeface="Courier New"/>
                <a:sym typeface="Courier New"/>
              </a:defRPr>
            </a:pPr>
            <a:r>
              <a:t>         break #to move to the next number, the #first FOR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else:        # else part of the loop</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num, 'is a prime number'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e pass Statement:"/>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b="1" sz="5000">
                <a:solidFill>
                  <a:srgbClr val="666699"/>
                </a:solidFill>
                <a:latin typeface="Lucida Sans Unicode"/>
                <a:ea typeface="Lucida Sans Unicode"/>
                <a:cs typeface="Lucida Sans Unicode"/>
                <a:sym typeface="Lucida Sans Unicode"/>
              </a:defRPr>
            </a:pPr>
            <a:r>
              <a:t>The </a:t>
            </a:r>
            <a:r>
              <a:rPr b="0" i="1"/>
              <a:t>pass</a:t>
            </a:r>
            <a:r>
              <a:t> Statement:</a:t>
            </a:r>
          </a:p>
        </p:txBody>
      </p:sp>
      <p:sp>
        <p:nvSpPr>
          <p:cNvPr id="197" name="The pass statement in Python is used when a statement is required syntactically but you do not want any command or code to execute.…"/>
          <p:cNvSpPr txBox="1"/>
          <p:nvPr>
            <p:ph type="body" idx="4294967295"/>
          </p:nvPr>
        </p:nvSpPr>
        <p:spPr>
          <a:xfrm>
            <a:off x="866986" y="1842345"/>
            <a:ext cx="11595949" cy="6935897"/>
          </a:xfrm>
          <a:prstGeom prst="rect">
            <a:avLst/>
          </a:prstGeom>
        </p:spPr>
        <p:txBody>
          <a:bodyPr lIns="65022" tIns="65022" rIns="65022" bIns="65022" anchor="t"/>
          <a:lstStyle/>
          <a:p>
            <a:pPr marL="470458" indent="-470458" defTabSz="1274469">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pass</a:t>
            </a:r>
            <a:r>
              <a:t> statement in Python is used when a statement is required syntactically but you do not want any command or code to execute.</a:t>
            </a:r>
          </a:p>
          <a:p>
            <a:pPr marL="470458" indent="-470458" defTabSz="1274469">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pass</a:t>
            </a:r>
            <a:r>
              <a:t> statement is a </a:t>
            </a:r>
            <a:r>
              <a:rPr i="1"/>
              <a:t>null</a:t>
            </a:r>
            <a:r>
              <a:t> operation; nothing happens when it executes. The </a:t>
            </a:r>
            <a:r>
              <a:rPr b="1"/>
              <a:t>pass</a:t>
            </a:r>
            <a:r>
              <a:t> is also useful in places where your code will eventually go, but has not been written yet (e.g., in stubs for example):</a:t>
            </a:r>
          </a:p>
          <a:p>
            <a:pPr marL="477926" indent="-477926" defTabSz="1274469">
              <a:spcBef>
                <a:spcPts val="600"/>
              </a:spcBef>
              <a:buSzTx/>
              <a:buNone/>
              <a:defRPr b="1" sz="2700">
                <a:solidFill>
                  <a:srgbClr val="FF0000"/>
                </a:solidFill>
                <a:latin typeface="Lucida Sans Unicode"/>
                <a:ea typeface="Lucida Sans Unicode"/>
                <a:cs typeface="Lucida Sans Unicode"/>
                <a:sym typeface="Lucida Sans Unicode"/>
              </a:defRPr>
            </a:pPr>
            <a:r>
              <a:t>Example:</a:t>
            </a:r>
          </a:p>
          <a:p>
            <a:pPr marL="477926" indent="-477926" defTabSz="1274469">
              <a:spcBef>
                <a:spcPts val="600"/>
              </a:spcBef>
              <a:buSzTx/>
              <a:buNone/>
              <a:defRPr sz="2700">
                <a:solidFill>
                  <a:srgbClr val="333399"/>
                </a:solidFill>
                <a:latin typeface="Courier New"/>
                <a:ea typeface="Courier New"/>
                <a:cs typeface="Courier New"/>
                <a:sym typeface="Courier New"/>
              </a:defRPr>
            </a:pPr>
            <a:r>
              <a:t>for letter in 'Python': </a:t>
            </a:r>
          </a:p>
          <a:p>
            <a:pPr marL="477926" indent="-477926" defTabSz="1274469">
              <a:spcBef>
                <a:spcPts val="600"/>
              </a:spcBef>
              <a:buSzTx/>
              <a:buNone/>
              <a:defRPr sz="2700">
                <a:solidFill>
                  <a:srgbClr val="333399"/>
                </a:solidFill>
                <a:latin typeface="Courier New"/>
                <a:ea typeface="Courier New"/>
                <a:cs typeface="Courier New"/>
                <a:sym typeface="Courier New"/>
              </a:defRPr>
            </a:pPr>
            <a:r>
              <a:t>   if letter == 'h':</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pass</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print 'This is pass block'</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print 'Current Letter :', letter</a:t>
            </a:r>
          </a:p>
          <a:p>
            <a:pPr marL="477926" indent="-477926" defTabSz="1274469">
              <a:spcBef>
                <a:spcPts val="600"/>
              </a:spcBef>
              <a:buSzTx/>
              <a:buNone/>
              <a:defRPr sz="27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ext Placeholder 1"/>
          <p:cNvSpPr txBox="1"/>
          <p:nvPr>
            <p:ph type="body" idx="1"/>
          </p:nvPr>
        </p:nvSpPr>
        <p:spPr>
          <a:prstGeom prst="rect">
            <a:avLst/>
          </a:prstGeom>
        </p:spPr>
        <p:txBody>
          <a:bodyPr anchor="t"/>
          <a:lstStyle/>
          <a:p>
            <a:pPr>
              <a:defRPr>
                <a:latin typeface="Arial"/>
                <a:ea typeface="Arial"/>
                <a:cs typeface="Arial"/>
                <a:sym typeface="Arial"/>
              </a:defRPr>
            </a:pPr>
            <a:r>
              <a:t>$ vi myPython.py</a:t>
            </a:r>
          </a:p>
          <a:p>
            <a:pPr marL="0" indent="0">
              <a:buSzTx/>
              <a:buNone/>
              <a:defRPr>
                <a:latin typeface="Arial"/>
                <a:ea typeface="Arial"/>
                <a:cs typeface="Arial"/>
                <a:sym typeface="Arial"/>
              </a:defRPr>
            </a:pPr>
            <a:r>
              <a:t> #!/usr/bin/python</a:t>
            </a:r>
          </a:p>
          <a:p>
            <a:pPr marL="0" indent="0">
              <a:buSzTx/>
              <a:buNone/>
              <a:defRPr>
                <a:latin typeface="Arial"/>
                <a:ea typeface="Arial"/>
                <a:cs typeface="Arial"/>
                <a:sym typeface="Arial"/>
              </a:defRPr>
            </a:pPr>
            <a:r>
              <a:t>print ("Hello, Python!“)</a:t>
            </a:r>
          </a:p>
          <a:p>
            <a:pPr marL="0" indent="0">
              <a:buSzTx/>
              <a:buNone/>
              <a:defRPr>
                <a:latin typeface="Arial"/>
                <a:ea typeface="Arial"/>
                <a:cs typeface="Arial"/>
                <a:sym typeface="Arial"/>
              </a:defRPr>
            </a:pPr>
            <a:r>
              <a:t>$python myPython</a:t>
            </a:r>
          </a:p>
          <a:p>
            <a:pPr marL="0" indent="0">
              <a:buSzTx/>
              <a:buNone/>
              <a:defRPr>
                <a:latin typeface="Arial"/>
                <a:ea typeface="Arial"/>
                <a:cs typeface="Arial"/>
                <a:sym typeface="Arial"/>
              </a:defRPr>
            </a:pPr>
            <a:r>
              <a:t>Hello, Python!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8. Python - Number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8. Python - Numbers</a:t>
            </a:r>
          </a:p>
        </p:txBody>
      </p:sp>
      <p:sp>
        <p:nvSpPr>
          <p:cNvPr id="200" name="Number data types store numeric values. They are immutable data types, which means that changing the value of a number data type results in a newly allocated object.…"/>
          <p:cNvSpPr txBox="1"/>
          <p:nvPr>
            <p:ph type="body" idx="4294967295"/>
          </p:nvPr>
        </p:nvSpPr>
        <p:spPr>
          <a:xfrm>
            <a:off x="866986" y="1950718"/>
            <a:ext cx="11595949" cy="6827523"/>
          </a:xfrm>
          <a:prstGeom prst="rect">
            <a:avLst/>
          </a:prstGeom>
        </p:spPr>
        <p:txBody>
          <a:bodyPr lIns="65022" tIns="65022" rIns="65022" bIns="65022" anchor="t"/>
          <a:lstStyle/>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Number data types store numeric values. They are immutable data types, which means that changing the value of a number data type results in a newly allocated object.</a:t>
            </a:r>
          </a:p>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Number objects are created when you assign a value to them. For example: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1 </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Courier New"/>
                <a:ea typeface="Courier New"/>
                <a:cs typeface="Courier New"/>
                <a:sym typeface="Courier New"/>
              </a:defRPr>
            </a:pPr>
            <a:r>
              <a:t>	var2 = 10 </a:t>
            </a:r>
          </a:p>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You can also delete the reference to a number object by using the </a:t>
            </a:r>
            <a:r>
              <a:rPr b="1"/>
              <a:t>del</a:t>
            </a:r>
            <a:r>
              <a:t> statement. The syntax of the del statement is:</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del var1[,var2[,var3[....,varN]]]] </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You can delete a single object or multiple objects by using the del statement. For example: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del var del var_a, var_b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03" name="Python supports four different numerical types:…"/>
          <p:cNvSpPr txBox="1"/>
          <p:nvPr>
            <p:ph type="body" idx="4294967295"/>
          </p:nvPr>
        </p:nvSpPr>
        <p:spPr>
          <a:xfrm>
            <a:off x="866986" y="1950717"/>
            <a:ext cx="11595949" cy="7261016"/>
          </a:xfrm>
          <a:prstGeom prst="rect">
            <a:avLst/>
          </a:prstGeom>
        </p:spPr>
        <p:txBody>
          <a:bodyPr lIns="65022" tIns="65022" rIns="65022" bIns="65022" anchor="t"/>
          <a:lstStyle/>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500"/>
              </a:spcBef>
              <a:buSzTx/>
              <a:buNone/>
              <a:defRPr sz="2200">
                <a:solidFill>
                  <a:srgbClr val="333399"/>
                </a:solidFill>
                <a:latin typeface="Lucida Sans Unicode"/>
                <a:ea typeface="Lucida Sans Unicode"/>
                <a:cs typeface="Lucida Sans Unicode"/>
                <a:sym typeface="Lucida Sans Unicode"/>
              </a:defRPr>
            </a:pPr>
            <a:r>
              <a:t>Python supports four different numerical types:</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int (signed integers)</a:t>
            </a:r>
            <a:r>
              <a:rPr b="0"/>
              <a:t>: often called just integers or ints, are positive or negative whole numbers with no decimal point.</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long (long integers )</a:t>
            </a:r>
            <a:r>
              <a:rPr b="0"/>
              <a:t>: or longs, are integers of unlimited size, written like integers and followed by an uppercase or lowercase L.</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float (floating point real values)</a:t>
            </a:r>
            <a:r>
              <a:rPr b="0"/>
              <a:t> : or floats, represent real numbers and are written with a decimal point dividing the integer and fractional parts. Floats may also be in scientific notation, with E or e indicating the power of 10 (2.5e2 = 2.5 x 10</a:t>
            </a:r>
            <a:r>
              <a:rPr b="0" baseline="30544"/>
              <a:t>2</a:t>
            </a:r>
            <a:r>
              <a:rPr b="0"/>
              <a:t> = 250).</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complex (complex numbers)</a:t>
            </a:r>
            <a:r>
              <a:rPr b="0"/>
              <a:t> : are of the form a + bJ, where a and b are floats and J (or j) represents the square root of -1 (which is an imaginary number). a is the real part of the number, and b is the imaginary part. Complex numbers are not used much in Python programming.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05" name="Table"/>
          <p:cNvGraphicFramePr/>
          <p:nvPr/>
        </p:nvGraphicFramePr>
        <p:xfrm>
          <a:off x="866986" y="1950717"/>
          <a:ext cx="11908367" cy="42112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07352"/>
                <a:gridCol w="4546831"/>
                <a:gridCol w="2977091"/>
                <a:gridCol w="2977091"/>
              </a:tblGrid>
              <a:tr h="431823">
                <a:tc>
                  <a:txBody>
                    <a:bodyPr/>
                    <a:lstStyle/>
                    <a:p>
                      <a:pPr defTabSz="1300480">
                        <a:defRPr sz="1800"/>
                      </a:pPr>
                      <a:r>
                        <a:rPr b="1" sz="2200">
                          <a:latin typeface="Verdana"/>
                          <a:ea typeface="Verdana"/>
                          <a:cs typeface="Verdana"/>
                          <a:sym typeface="Verdana"/>
                        </a:rPr>
                        <a:t>int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long</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float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complex</a:t>
                      </a:r>
                    </a:p>
                  </a:txBody>
                  <a:tcPr marL="0" marR="0" marT="0" marB="0" anchor="ctr" anchorCtr="0" horzOverflow="overflow">
                    <a:lnB w="50800">
                      <a:solidFill>
                        <a:srgbClr val="FFFFFF"/>
                      </a:solidFill>
                    </a:lnB>
                    <a:solidFill>
                      <a:srgbClr val="BBE0E3"/>
                    </a:solidFill>
                  </a:tcPr>
                </a:tc>
              </a:tr>
              <a:tr h="429979">
                <a:tc>
                  <a:txBody>
                    <a:bodyPr/>
                    <a:lstStyle/>
                    <a:p>
                      <a:pPr algn="l" defTabSz="1300480">
                        <a:defRPr sz="1800"/>
                      </a:pPr>
                      <a:r>
                        <a:rPr sz="2200">
                          <a:latin typeface="Verdana"/>
                          <a:ea typeface="Verdana"/>
                          <a:cs typeface="Verdana"/>
                          <a:sym typeface="Verdana"/>
                        </a:rPr>
                        <a:t>10</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51924361L</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0</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3.14j</a:t>
                      </a:r>
                    </a:p>
                  </a:txBody>
                  <a:tcPr marL="0" marR="0" marT="0" marB="0" anchor="t" anchorCtr="0" horzOverflow="overflow">
                    <a:lnT w="50800">
                      <a:solidFill>
                        <a:srgbClr val="FFFFFF"/>
                      </a:solidFill>
                    </a:lnT>
                    <a:solidFill>
                      <a:srgbClr val="E7F3F4"/>
                    </a:solidFill>
                  </a:tcPr>
                </a:tc>
              </a:tr>
              <a:tr h="431823">
                <a:tc>
                  <a:txBody>
                    <a:bodyPr/>
                    <a:lstStyle/>
                    <a:p>
                      <a:pPr algn="l" defTabSz="1300480">
                        <a:defRPr sz="1800"/>
                      </a:pPr>
                      <a:r>
                        <a:rPr sz="2200">
                          <a:latin typeface="Verdana"/>
                          <a:ea typeface="Verdana"/>
                          <a:cs typeface="Verdana"/>
                          <a:sym typeface="Verdana"/>
                        </a:rPr>
                        <a:t>100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-0x19323L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15.2</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45.j</a:t>
                      </a:r>
                    </a:p>
                  </a:txBody>
                  <a:tcPr marL="0" marR="0" marT="0" marB="0" anchor="t" anchorCtr="0" horzOverflow="overflow">
                    <a:solidFill>
                      <a:srgbClr val="F3F9FA"/>
                    </a:solidFill>
                  </a:tcPr>
                </a:tc>
              </a:tr>
              <a:tr h="429979">
                <a:tc>
                  <a:txBody>
                    <a:bodyPr/>
                    <a:lstStyle/>
                    <a:p>
                      <a:pPr algn="l" defTabSz="1300480">
                        <a:defRPr sz="1800"/>
                      </a:pPr>
                      <a:r>
                        <a:rPr sz="2200">
                          <a:latin typeface="Verdana"/>
                          <a:ea typeface="Verdana"/>
                          <a:cs typeface="Verdana"/>
                          <a:sym typeface="Verdana"/>
                        </a:rPr>
                        <a:t>-786</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0122L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-21.9</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9.322e-36j</a:t>
                      </a:r>
                    </a:p>
                  </a:txBody>
                  <a:tcPr marL="0" marR="0" marT="0" marB="0" anchor="t" anchorCtr="0" horzOverflow="overflow">
                    <a:solidFill>
                      <a:srgbClr val="E7F3F4"/>
                    </a:solidFill>
                  </a:tcPr>
                </a:tc>
              </a:tr>
              <a:tr h="811978">
                <a:tc>
                  <a:txBody>
                    <a:bodyPr/>
                    <a:lstStyle/>
                    <a:p>
                      <a:pPr algn="l" defTabSz="1300480">
                        <a:defRPr sz="1800"/>
                      </a:pPr>
                      <a:r>
                        <a:rPr sz="2200">
                          <a:latin typeface="Verdana"/>
                          <a:ea typeface="Verdana"/>
                          <a:cs typeface="Verdana"/>
                          <a:sym typeface="Verdana"/>
                        </a:rPr>
                        <a:t>80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0xDEFABCECBDAECBFBAEl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32.3+e18</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.876j</a:t>
                      </a:r>
                    </a:p>
                  </a:txBody>
                  <a:tcPr marL="0" marR="0" marT="0" marB="0" anchor="t" anchorCtr="0" horzOverflow="overflow">
                    <a:solidFill>
                      <a:srgbClr val="F3F9FA"/>
                    </a:solidFill>
                  </a:tcPr>
                </a:tc>
              </a:tr>
              <a:tr h="431823">
                <a:tc>
                  <a:txBody>
                    <a:bodyPr/>
                    <a:lstStyle/>
                    <a:p>
                      <a:pPr algn="l" defTabSz="1300480">
                        <a:defRPr sz="1800"/>
                      </a:pPr>
                      <a:r>
                        <a:rPr sz="2200">
                          <a:latin typeface="Verdana"/>
                          <a:ea typeface="Verdana"/>
                          <a:cs typeface="Verdana"/>
                          <a:sym typeface="Verdana"/>
                        </a:rPr>
                        <a:t>-490</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535633629843L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-90</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-.6545+0J</a:t>
                      </a:r>
                    </a:p>
                  </a:txBody>
                  <a:tcPr marL="0" marR="0" marT="0" marB="0" anchor="t" anchorCtr="0" horzOverflow="overflow">
                    <a:solidFill>
                      <a:srgbClr val="E7F3F4"/>
                    </a:solidFill>
                  </a:tcPr>
                </a:tc>
              </a:tr>
              <a:tr h="811978">
                <a:tc>
                  <a:txBody>
                    <a:bodyPr/>
                    <a:lstStyle/>
                    <a:p>
                      <a:pPr algn="l" defTabSz="1300480">
                        <a:defRPr sz="1800"/>
                      </a:pPr>
                      <a:r>
                        <a:rPr sz="2200">
                          <a:latin typeface="Verdana"/>
                          <a:ea typeface="Verdana"/>
                          <a:cs typeface="Verdana"/>
                          <a:sym typeface="Verdana"/>
                        </a:rPr>
                        <a:t>-0x260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-052318172735L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-3.25E+101</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3e+26J</a:t>
                      </a:r>
                    </a:p>
                  </a:txBody>
                  <a:tcPr marL="0" marR="0" marT="0" marB="0" anchor="t" anchorCtr="0" horzOverflow="overflow">
                    <a:solidFill>
                      <a:srgbClr val="F3F9FA"/>
                    </a:solidFill>
                  </a:tcPr>
                </a:tc>
              </a:tr>
              <a:tr h="431823">
                <a:tc>
                  <a:txBody>
                    <a:bodyPr/>
                    <a:lstStyle/>
                    <a:p>
                      <a:pPr algn="l" defTabSz="1300480">
                        <a:defRPr sz="1800"/>
                      </a:pPr>
                      <a:r>
                        <a:rPr sz="2200">
                          <a:latin typeface="Verdana"/>
                          <a:ea typeface="Verdana"/>
                          <a:cs typeface="Verdana"/>
                          <a:sym typeface="Verdana"/>
                        </a:rPr>
                        <a:t>0x69</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-4721885298529L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70.2-E12</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4.53e-7j</a:t>
                      </a:r>
                    </a:p>
                  </a:txBody>
                  <a:tcPr marL="0" marR="0" marT="0" marB="0" anchor="t" anchorCtr="0" horzOverflow="overflow">
                    <a:solidFill>
                      <a:srgbClr val="E7F3F4"/>
                    </a:solidFill>
                  </a:tcPr>
                </a:tc>
              </a:tr>
            </a:tbl>
          </a:graphicData>
        </a:graphic>
      </p:graphicFrame>
      <p:sp>
        <p:nvSpPr>
          <p:cNvPr id="206"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Number Type Conversion:"/>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Number Type Conversion:</a:t>
            </a:r>
          </a:p>
        </p:txBody>
      </p:sp>
      <p:sp>
        <p:nvSpPr>
          <p:cNvPr id="209" name="Type int(x)to convert x to a plain integer.…"/>
          <p:cNvSpPr txBox="1"/>
          <p:nvPr>
            <p:ph type="body" idx="4294967295"/>
          </p:nvPr>
        </p:nvSpPr>
        <p:spPr>
          <a:xfrm>
            <a:off x="866986" y="2059092"/>
            <a:ext cx="11595949" cy="6719149"/>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int(x)</a:t>
            </a:r>
            <a:r>
              <a:t>to convert x to a plain integer.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long(x)</a:t>
            </a:r>
            <a:r>
              <a:t> to convert x to a long integer.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float(x)</a:t>
            </a:r>
            <a:r>
              <a:t> to convert x to a floating-point number.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complex(x)</a:t>
            </a:r>
            <a:r>
              <a:t> to convert x to a complex number with real part x and imaginary part zero.</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complex(x, y)</a:t>
            </a:r>
            <a:r>
              <a:t> to convert x and y to a complex number with real part x and imaginary part y. x and y are numeric expressions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athematical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Mathematical Functions:</a:t>
            </a:r>
          </a:p>
        </p:txBody>
      </p:sp>
      <p:sp>
        <p:nvSpPr>
          <p:cNvPr id="212" name="Body"/>
          <p:cNvSpPr txBox="1"/>
          <p:nvPr>
            <p:ph type="body" idx="4294967295"/>
          </p:nvPr>
        </p:nvSpPr>
        <p:spPr>
          <a:xfrm>
            <a:off x="866986" y="1950718"/>
            <a:ext cx="11595949" cy="6827523"/>
          </a:xfrm>
          <a:prstGeom prst="rect">
            <a:avLst/>
          </a:prstGeom>
        </p:spPr>
        <p:txBody>
          <a:bodyPr lIns="65022" tIns="65022" rIns="65022" bIns="65022" anchor="t"/>
          <a:lstStyle/>
          <a:p>
            <a:pPr marL="465363" indent="-465363" defTabSz="1300480">
              <a:spcBef>
                <a:spcPts val="900"/>
              </a:spcBef>
              <a:buSzPct val="100000"/>
              <a:buChar char="»"/>
              <a:defRPr sz="3800">
                <a:solidFill>
                  <a:srgbClr val="333399"/>
                </a:solidFill>
                <a:latin typeface="Lucida Sans Unicode"/>
                <a:ea typeface="Lucida Sans Unicode"/>
                <a:cs typeface="Lucida Sans Unicode"/>
                <a:sym typeface="Lucida Sans Unicode"/>
              </a:defRPr>
            </a:pPr>
          </a:p>
        </p:txBody>
      </p:sp>
      <p:graphicFrame>
        <p:nvGraphicFramePr>
          <p:cNvPr id="213" name="Table"/>
          <p:cNvGraphicFramePr/>
          <p:nvPr/>
        </p:nvGraphicFramePr>
        <p:xfrm>
          <a:off x="866986" y="1517225"/>
          <a:ext cx="11583248" cy="78853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73347"/>
                <a:gridCol w="9309899"/>
              </a:tblGrid>
              <a:tr h="402730">
                <a:tc>
                  <a:txBody>
                    <a:bodyPr/>
                    <a:lstStyle/>
                    <a:p>
                      <a:pPr defTabSz="1300480">
                        <a:defRPr sz="1800"/>
                      </a:pPr>
                      <a:r>
                        <a:rPr b="1">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a:latin typeface="Verdana"/>
                          <a:ea typeface="Verdana"/>
                          <a:cs typeface="Verdana"/>
                          <a:sym typeface="Verdana"/>
                        </a:rPr>
                        <a:t>Returns ( description )</a:t>
                      </a:r>
                    </a:p>
                  </a:txBody>
                  <a:tcPr marL="0" marR="0" marT="0" marB="0" anchor="ctr" anchorCtr="0" horzOverflow="overflow">
                    <a:lnB w="50800">
                      <a:solidFill>
                        <a:srgbClr val="FFFFFF"/>
                      </a:solidFill>
                    </a:lnB>
                    <a:solidFill>
                      <a:srgbClr val="BBE0E3"/>
                    </a:solidFill>
                  </a:tcPr>
                </a:tc>
              </a:tr>
              <a:tr h="65577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abs(x)</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a:latin typeface="Verdana"/>
                          <a:ea typeface="Verdana"/>
                          <a:cs typeface="Verdana"/>
                          <a:sym typeface="Verdana"/>
                        </a:rPr>
                        <a:t>The absolute value of x: the (positive) distance between x and zero.</a:t>
                      </a:r>
                    </a:p>
                  </a:txBody>
                  <a:tcPr marL="0" marR="0" marT="0" marB="0" anchor="t" anchorCtr="0" horzOverflow="overflow">
                    <a:lnT w="50800">
                      <a:solidFill>
                        <a:srgbClr val="FFFFFF"/>
                      </a:solidFill>
                    </a:lnT>
                    <a:solidFill>
                      <a:srgbClr val="E7F3F4"/>
                    </a:solidFill>
                  </a:tcPr>
                </a:tc>
              </a:tr>
              <a:tr h="402730">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ceil(x)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ceiling of x: the smallest integer not less than x</a:t>
                      </a:r>
                    </a:p>
                  </a:txBody>
                  <a:tcPr marL="0" marR="0" marT="0" marB="0" anchor="t" anchorCtr="0" horzOverflow="overflow">
                    <a:solidFill>
                      <a:srgbClr val="F3F9FA"/>
                    </a:solidFill>
                  </a:tcPr>
                </a:tc>
              </a:tr>
              <a:tr h="40451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cmp(x, y)</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-1 if x &lt; y, 0 if x == y, or 1 if x &gt; y</a:t>
                      </a:r>
                    </a:p>
                  </a:txBody>
                  <a:tcPr marL="0" marR="0" marT="0" marB="0" anchor="t" anchorCtr="0" horzOverflow="overflow">
                    <a:solidFill>
                      <a:srgbClr val="E7F3F4"/>
                    </a:solidFill>
                  </a:tcPr>
                </a:tc>
              </a:tr>
              <a:tr h="402730">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exp(x) </a:t>
                      </a:r>
                    </a:p>
                  </a:txBody>
                  <a:tcPr marL="0" marR="0" marT="0" marB="0" anchor="t" anchorCtr="0" horzOverflow="overflow">
                    <a:solidFill>
                      <a:srgbClr val="F3F9FA"/>
                    </a:solidFill>
                  </a:tcPr>
                </a:tc>
                <a:tc>
                  <a:txBody>
                    <a:bodyPr/>
                    <a:lstStyle/>
                    <a:p>
                      <a:pPr algn="l" defTabSz="1300480">
                        <a:defRPr sz="1800">
                          <a:latin typeface="Verdana"/>
                          <a:ea typeface="Verdana"/>
                          <a:cs typeface="Verdana"/>
                          <a:sym typeface="Verdana"/>
                        </a:defRPr>
                      </a:pPr>
                      <a:r>
                        <a:t>The exponential of x: e</a:t>
                      </a:r>
                      <a:r>
                        <a:rPr baseline="30443"/>
                        <a:t>x</a:t>
                      </a:r>
                    </a:p>
                  </a:txBody>
                  <a:tcPr marL="0" marR="0" marT="0" marB="0" anchor="t" anchorCtr="0" horzOverflow="overflow">
                    <a:solidFill>
                      <a:srgbClr val="F3F9FA"/>
                    </a:solidFill>
                  </a:tcPr>
                </a:tc>
              </a:tr>
              <a:tr h="40451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fabs(x)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absolute value of x.</a:t>
                      </a:r>
                    </a:p>
                  </a:txBody>
                  <a:tcPr marL="0" marR="0" marT="0" marB="0" anchor="t" anchorCtr="0" horzOverflow="overflow">
                    <a:solidFill>
                      <a:srgbClr val="E7F3F4"/>
                    </a:solidFill>
                  </a:tcPr>
                </a:tc>
              </a:tr>
              <a:tr h="402730">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floor(x)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floor of x: the largest integer not greater than x</a:t>
                      </a:r>
                    </a:p>
                  </a:txBody>
                  <a:tcPr marL="0" marR="0" marT="0" marB="0" anchor="t" anchorCtr="0" horzOverflow="overflow">
                    <a:solidFill>
                      <a:srgbClr val="F3F9FA"/>
                    </a:solidFill>
                  </a:tcPr>
                </a:tc>
              </a:tr>
              <a:tr h="40451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log(x)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natural logarithm of x, for x&gt; 0</a:t>
                      </a:r>
                    </a:p>
                  </a:txBody>
                  <a:tcPr marL="0" marR="0" marT="0" marB="0" anchor="t" anchorCtr="0" horzOverflow="overflow">
                    <a:solidFill>
                      <a:srgbClr val="E7F3F4"/>
                    </a:solidFill>
                  </a:tcPr>
                </a:tc>
              </a:tr>
              <a:tr h="402730">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log10(x)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base-10 logarithm of x for x&gt; 0 .</a:t>
                      </a:r>
                    </a:p>
                  </a:txBody>
                  <a:tcPr marL="0" marR="0" marT="0" marB="0" anchor="t" anchorCtr="0" horzOverflow="overflow">
                    <a:solidFill>
                      <a:srgbClr val="F3F9FA"/>
                    </a:solidFill>
                  </a:tcPr>
                </a:tc>
              </a:tr>
              <a:tr h="641516">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0" invalidUrl="" action="" tgtFrame="" tooltip="" history="1" highlightClick="0" endSnd="0"/>
                        </a:rPr>
                        <a:t>max(x1, x2,...)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largest of its arguments: the value closest to positive infinity</a:t>
                      </a:r>
                    </a:p>
                  </a:txBody>
                  <a:tcPr marL="0" marR="0" marT="0" marB="0" anchor="t" anchorCtr="0" horzOverflow="overflow">
                    <a:solidFill>
                      <a:srgbClr val="E7F3F4"/>
                    </a:solidFill>
                  </a:tcPr>
                </a:tc>
              </a:tr>
              <a:tr h="641516">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1" invalidUrl="" action="" tgtFrame="" tooltip="" history="1" highlightClick="0" endSnd="0"/>
                        </a:rPr>
                        <a:t>min(x1, x2,...)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smallest of its arguments: the value closest to negative infinity</a:t>
                      </a:r>
                    </a:p>
                  </a:txBody>
                  <a:tcPr marL="0" marR="0" marT="0" marB="0" anchor="t" anchorCtr="0" horzOverflow="overflow">
                    <a:solidFill>
                      <a:srgbClr val="F3F9FA"/>
                    </a:solidFill>
                  </a:tcPr>
                </a:tc>
              </a:tr>
              <a:tr h="955147">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2" invalidUrl="" action="" tgtFrame="" tooltip="" history="1" highlightClick="0" endSnd="0"/>
                        </a:rPr>
                        <a:t>modf(x)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fractional and integer parts of x in a two-item tuple. Both parts have the same sign as x. The integer part is returned as a float.</a:t>
                      </a:r>
                    </a:p>
                  </a:txBody>
                  <a:tcPr marL="0" marR="0" marT="0" marB="0" anchor="t" anchorCtr="0" horzOverflow="overflow">
                    <a:solidFill>
                      <a:srgbClr val="E7F3F4"/>
                    </a:solidFill>
                  </a:tcPr>
                </a:tc>
              </a:tr>
              <a:tr h="40451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3" invalidUrl="" action="" tgtFrame="" tooltip="" history="1" highlightClick="0" endSnd="0"/>
                        </a:rPr>
                        <a:t>pow(x, y)</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value of x**y.</a:t>
                      </a:r>
                    </a:p>
                  </a:txBody>
                  <a:tcPr marL="0" marR="0" marT="0" marB="0" anchor="t" anchorCtr="0" horzOverflow="overflow">
                    <a:solidFill>
                      <a:srgbClr val="F3F9FA"/>
                    </a:solidFill>
                  </a:tcPr>
                </a:tc>
              </a:tr>
              <a:tr h="955147">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4" invalidUrl="" action="" tgtFrame="" tooltip="" history="1" highlightClick="0" endSnd="0"/>
                        </a:rPr>
                        <a:t>round(x [,n])</a:t>
                      </a:r>
                    </a:p>
                  </a:txBody>
                  <a:tcPr marL="0" marR="0" marT="0" marB="0" anchor="t" anchorCtr="0" horzOverflow="overflow">
                    <a:solidFill>
                      <a:srgbClr val="E7F3F4"/>
                    </a:solidFill>
                  </a:tcPr>
                </a:tc>
                <a:tc>
                  <a:txBody>
                    <a:bodyPr/>
                    <a:lstStyle/>
                    <a:p>
                      <a:pPr algn="l" defTabSz="1300480">
                        <a:defRPr b="1" sz="1800">
                          <a:latin typeface="Verdana"/>
                          <a:ea typeface="Verdana"/>
                          <a:cs typeface="Verdana"/>
                          <a:sym typeface="Verdana"/>
                        </a:defRPr>
                      </a:pPr>
                      <a:r>
                        <a:t>x</a:t>
                      </a:r>
                      <a:r>
                        <a:rPr b="0"/>
                        <a:t> rounded to n digits from the decimal point. Python rounds away from zero as a tie-breaker: round(0.5) is 1.0 and round(-0.5) is -1.0.</a:t>
                      </a:r>
                    </a:p>
                  </a:txBody>
                  <a:tcPr marL="0" marR="0" marT="0" marB="0" anchor="t" anchorCtr="0" horzOverflow="overflow">
                    <a:solidFill>
                      <a:srgbClr val="E7F3F4"/>
                    </a:solidFill>
                  </a:tcPr>
                </a:tc>
              </a:tr>
              <a:tr h="404512">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5" invalidUrl="" action="" tgtFrame="" tooltip="" history="1" highlightClick="0" endSnd="0"/>
                        </a:rPr>
                        <a:t>sqrt(x)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square root of x for x &gt; 0</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andom Number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Random Number Functions:</a:t>
            </a:r>
          </a:p>
        </p:txBody>
      </p:sp>
      <p:graphicFrame>
        <p:nvGraphicFramePr>
          <p:cNvPr id="216" name="Table"/>
          <p:cNvGraphicFramePr/>
          <p:nvPr/>
        </p:nvGraphicFramePr>
        <p:xfrm>
          <a:off x="866986" y="1950717"/>
          <a:ext cx="13642036" cy="636316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42382"/>
                <a:gridCol w="10199653"/>
              </a:tblGrid>
              <a:tr h="395306">
                <a:tc>
                  <a:txBody>
                    <a:bodyPr/>
                    <a:lstStyle/>
                    <a:p>
                      <a:pPr defTabSz="1300480">
                        <a:defRPr sz="1800"/>
                      </a:pPr>
                      <a:r>
                        <a:rPr b="1" sz="2400">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Returns ( description )</a:t>
                      </a:r>
                    </a:p>
                  </a:txBody>
                  <a:tcPr marL="0" marR="0" marT="0" marB="0" anchor="ctr" anchorCtr="0" horzOverflow="overflow">
                    <a:lnB w="50800">
                      <a:solidFill>
                        <a:srgbClr val="FFFFFF"/>
                      </a:solidFill>
                    </a:lnB>
                    <a:solidFill>
                      <a:srgbClr val="BBE0E3"/>
                    </a:solidFill>
                  </a:tcPr>
                </a:tc>
              </a:tr>
              <a:tr h="765110">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choice(seq)</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A random item from a list, tuple, or string.</a:t>
                      </a:r>
                    </a:p>
                  </a:txBody>
                  <a:tcPr marL="0" marR="0" marT="0" marB="0" anchor="t" anchorCtr="0" horzOverflow="overflow">
                    <a:lnT w="50800">
                      <a:solidFill>
                        <a:srgbClr val="FFFFFF"/>
                      </a:solidFill>
                    </a:lnT>
                    <a:solidFill>
                      <a:srgbClr val="E7F3F4"/>
                    </a:solidFill>
                  </a:tcPr>
                </a:tc>
              </a:tr>
              <a:tr h="1083906">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randrange ([start,] stop [,step]) </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A randomly selected element from range(start, stop, step)</a:t>
                      </a:r>
                    </a:p>
                  </a:txBody>
                  <a:tcPr marL="0" marR="0" marT="0" marB="0" anchor="t" anchorCtr="0" horzOverflow="overflow">
                    <a:solidFill>
                      <a:srgbClr val="F3F9FA"/>
                    </a:solidFill>
                  </a:tcPr>
                </a:tc>
              </a:tr>
              <a:tr h="752358">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random() </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A random float r, such that 0 is less than or equal to r and r is less than 1</a:t>
                      </a:r>
                    </a:p>
                  </a:txBody>
                  <a:tcPr marL="0" marR="0" marT="0" marB="0" anchor="t" anchorCtr="0" horzOverflow="overflow">
                    <a:solidFill>
                      <a:srgbClr val="E7F3F4"/>
                    </a:solidFill>
                  </a:tcPr>
                </a:tc>
              </a:tr>
              <a:tr h="1861768">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seed([x]) </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Sets the integer starting value used in generating random numbers. Call this function before calling any other random module function. Returns None.</a:t>
                      </a:r>
                    </a:p>
                  </a:txBody>
                  <a:tcPr marL="0" marR="0" marT="0" marB="0" anchor="t" anchorCtr="0" horzOverflow="overflow">
                    <a:solidFill>
                      <a:srgbClr val="F3F9FA"/>
                    </a:solidFill>
                  </a:tcPr>
                </a:tc>
              </a:tr>
              <a:tr h="752358">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shuffle(lst) </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Randomizes the items of a list in place. Returns None.</a:t>
                      </a:r>
                    </a:p>
                  </a:txBody>
                  <a:tcPr marL="0" marR="0" marT="0" marB="0" anchor="t" anchorCtr="0" horzOverflow="overflow">
                    <a:solidFill>
                      <a:srgbClr val="E7F3F4"/>
                    </a:solidFill>
                  </a:tcPr>
                </a:tc>
              </a:tr>
              <a:tr h="752358">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uniform(x, y)</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A random float r, such that x is less than or equal to r and r is less than y</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rigonometric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Trigonometric Functions:</a:t>
            </a:r>
          </a:p>
        </p:txBody>
      </p:sp>
      <p:sp>
        <p:nvSpPr>
          <p:cNvPr id="219" name="Body"/>
          <p:cNvSpPr txBox="1"/>
          <p:nvPr>
            <p:ph type="body" idx="4294967295"/>
          </p:nvPr>
        </p:nvSpPr>
        <p:spPr>
          <a:xfrm>
            <a:off x="866986" y="1950718"/>
            <a:ext cx="11595949" cy="6827523"/>
          </a:xfrm>
          <a:prstGeom prst="rect">
            <a:avLst/>
          </a:prstGeom>
        </p:spPr>
        <p:txBody>
          <a:bodyPr lIns="65022" tIns="65022" rIns="65022" bIns="65022" anchor="t"/>
          <a:lstStyle>
            <a:lvl1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lvl1pPr>
          </a:lstStyle>
          <a:p>
            <a:pPr/>
            <a:br/>
          </a:p>
        </p:txBody>
      </p:sp>
      <p:graphicFrame>
        <p:nvGraphicFramePr>
          <p:cNvPr id="220" name="Table"/>
          <p:cNvGraphicFramePr/>
          <p:nvPr/>
        </p:nvGraphicFramePr>
        <p:xfrm>
          <a:off x="758611" y="2059091"/>
          <a:ext cx="12017534" cy="600782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53784"/>
                <a:gridCol w="10063746"/>
              </a:tblGrid>
              <a:tr h="765327">
                <a:tc>
                  <a:txBody>
                    <a:bodyPr/>
                    <a:lstStyle/>
                    <a:p>
                      <a:pPr defTabSz="1300480">
                        <a:defRPr sz="1800"/>
                      </a:pPr>
                      <a:r>
                        <a:rPr b="1" sz="2400">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395419">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acos(x)</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Return the arc cosine of x, in radians.</a:t>
                      </a:r>
                    </a:p>
                  </a:txBody>
                  <a:tcPr marL="0" marR="0" marT="0" marB="0" anchor="t" anchorCtr="0" horzOverflow="overflow">
                    <a:lnT w="50800">
                      <a:solidFill>
                        <a:srgbClr val="FFFFFF"/>
                      </a:solidFill>
                    </a:lnT>
                    <a:solidFill>
                      <a:srgbClr val="E7F3F4"/>
                    </a:solidFill>
                  </a:tcPr>
                </a:tc>
              </a:tr>
              <a:tr h="382663">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asin(x)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arc sine of x, in radians.</a:t>
                      </a:r>
                    </a:p>
                  </a:txBody>
                  <a:tcPr marL="0" marR="0" marT="0" marB="0" anchor="t" anchorCtr="0" horzOverflow="overflow">
                    <a:solidFill>
                      <a:srgbClr val="F3F9FA"/>
                    </a:solidFill>
                  </a:tcPr>
                </a:tc>
              </a:tr>
              <a:tr h="382663">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atan(x)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arc tangent of x, in radians.</a:t>
                      </a:r>
                    </a:p>
                  </a:txBody>
                  <a:tcPr marL="0" marR="0" marT="0" marB="0" anchor="t" anchorCtr="0" horzOverflow="overflow">
                    <a:solidFill>
                      <a:srgbClr val="E7F3F4"/>
                    </a:solidFill>
                  </a:tcPr>
                </a:tc>
              </a:tr>
              <a:tr h="727061">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atan2(y, 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atan(y / x), in radians.</a:t>
                      </a:r>
                    </a:p>
                  </a:txBody>
                  <a:tcPr marL="0" marR="0" marT="0" marB="0" anchor="t" anchorCtr="0" horzOverflow="overflow">
                    <a:solidFill>
                      <a:srgbClr val="F3F9FA"/>
                    </a:solidFill>
                  </a:tcPr>
                </a:tc>
              </a:tr>
              <a:tr h="382663">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cos(x)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cosine of x radians.</a:t>
                      </a:r>
                    </a:p>
                  </a:txBody>
                  <a:tcPr marL="0" marR="0" marT="0" marB="0" anchor="t" anchorCtr="0" horzOverflow="overflow">
                    <a:solidFill>
                      <a:srgbClr val="E7F3F4"/>
                    </a:solidFill>
                  </a:tcPr>
                </a:tc>
              </a:tr>
              <a:tr h="752572">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hypot(x, y)</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Euclidean norm, sqrt(x*x + y*y).</a:t>
                      </a:r>
                    </a:p>
                  </a:txBody>
                  <a:tcPr marL="0" marR="0" marT="0" marB="0" anchor="t" anchorCtr="0" horzOverflow="overflow">
                    <a:solidFill>
                      <a:srgbClr val="F3F9FA"/>
                    </a:solidFill>
                  </a:tcPr>
                </a:tc>
              </a:tr>
              <a:tr h="382663">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sin(x)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sine of x radians.</a:t>
                      </a:r>
                    </a:p>
                  </a:txBody>
                  <a:tcPr marL="0" marR="0" marT="0" marB="0" anchor="t" anchorCtr="0" horzOverflow="overflow">
                    <a:solidFill>
                      <a:srgbClr val="E7F3F4"/>
                    </a:solidFill>
                  </a:tcPr>
                </a:tc>
              </a:tr>
              <a:tr h="382663">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tan(x)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tangent of x radians.</a:t>
                      </a:r>
                    </a:p>
                  </a:txBody>
                  <a:tcPr marL="0" marR="0" marT="0" marB="0" anchor="t" anchorCtr="0" horzOverflow="overflow">
                    <a:solidFill>
                      <a:srgbClr val="F3F9FA"/>
                    </a:solidFill>
                  </a:tcPr>
                </a:tc>
              </a:tr>
              <a:tr h="727061">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10" invalidUrl="" action="" tgtFrame="" tooltip="" history="1" highlightClick="0" endSnd="0"/>
                        </a:rPr>
                        <a:t>degrees(x)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Converts angle x from radians to degrees.</a:t>
                      </a:r>
                    </a:p>
                  </a:txBody>
                  <a:tcPr marL="0" marR="0" marT="0" marB="0" anchor="t" anchorCtr="0" horzOverflow="overflow">
                    <a:solidFill>
                      <a:srgbClr val="E7F3F4"/>
                    </a:solidFill>
                  </a:tcPr>
                </a:tc>
              </a:tr>
              <a:tr h="727061">
                <a:tc>
                  <a:txBody>
                    <a:bodyPr/>
                    <a:lstStyle/>
                    <a:p>
                      <a:pPr algn="l" defTabSz="1300480">
                        <a:defRPr sz="2400" u="sng">
                          <a:solidFill>
                            <a:srgbClr val="0000FF"/>
                          </a:solidFill>
                          <a:uFill>
                            <a:solidFill>
                              <a:srgbClr val="0000FF"/>
                            </a:solidFill>
                          </a:uFill>
                          <a:latin typeface="Calibri"/>
                          <a:ea typeface="Calibri"/>
                          <a:cs typeface="Calibri"/>
                          <a:sym typeface="Calibri"/>
                        </a:defRPr>
                      </a:pPr>
                      <a:r>
                        <a:rPr>
                          <a:hlinkClick r:id="rId11" invalidUrl="" action="" tgtFrame="" tooltip="" history="1" highlightClick="0" endSnd="0"/>
                        </a:rPr>
                        <a:t>radians(x)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Converts angle x from degrees to radians.</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Mathematical Constant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Mathematical Constants:</a:t>
            </a:r>
          </a:p>
        </p:txBody>
      </p:sp>
      <p:graphicFrame>
        <p:nvGraphicFramePr>
          <p:cNvPr id="223" name="Table"/>
          <p:cNvGraphicFramePr/>
          <p:nvPr/>
        </p:nvGraphicFramePr>
        <p:xfrm>
          <a:off x="866986" y="1950717"/>
          <a:ext cx="11583248" cy="159308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64147"/>
                <a:gridCol w="8119098"/>
              </a:tblGrid>
              <a:tr h="536799">
                <a:tc>
                  <a:txBody>
                    <a:bodyPr/>
                    <a:lstStyle/>
                    <a:p>
                      <a:pPr defTabSz="1300480">
                        <a:defRPr sz="1800"/>
                      </a:pPr>
                      <a:r>
                        <a:rPr b="1" sz="2400">
                          <a:latin typeface="Verdana"/>
                          <a:ea typeface="Verdana"/>
                          <a:cs typeface="Verdana"/>
                          <a:sym typeface="Verdana"/>
                        </a:rPr>
                        <a:t>Constant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536799">
                <a:tc>
                  <a:txBody>
                    <a:bodyPr/>
                    <a:lstStyle/>
                    <a:p>
                      <a:pPr algn="l" defTabSz="1300480">
                        <a:defRPr sz="1800"/>
                      </a:pPr>
                      <a:r>
                        <a:rPr sz="2400">
                          <a:latin typeface="Verdana"/>
                          <a:ea typeface="Verdana"/>
                          <a:cs typeface="Verdana"/>
                          <a:sym typeface="Verdana"/>
                        </a:rPr>
                        <a:t>pi</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The mathematical constant pi.</a:t>
                      </a:r>
                    </a:p>
                  </a:txBody>
                  <a:tcPr marL="0" marR="0" marT="0" marB="0" anchor="t" anchorCtr="0" horzOverflow="overflow">
                    <a:lnT w="50800">
                      <a:solidFill>
                        <a:srgbClr val="FFFFFF"/>
                      </a:solidFill>
                    </a:lnT>
                    <a:solidFill>
                      <a:srgbClr val="E7F3F4"/>
                    </a:solidFill>
                  </a:tcPr>
                </a:tc>
              </a:tr>
              <a:tr h="519483">
                <a:tc>
                  <a:txBody>
                    <a:bodyPr/>
                    <a:lstStyle/>
                    <a:p>
                      <a:pPr algn="l" defTabSz="1300480">
                        <a:defRPr sz="1800"/>
                      </a:pPr>
                      <a:r>
                        <a:rPr sz="2400">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The mathematical constant e.</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9. Python - String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9. Python - Strings</a:t>
            </a:r>
          </a:p>
        </p:txBody>
      </p:sp>
      <p:sp>
        <p:nvSpPr>
          <p:cNvPr id="226" name="Strings are amongst the most popular types in Python. We can create them simply by enclosing characters in quotes. Python treats single quotes the same as double quotes.…"/>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Strings are amongst the most popular types in Python. We can create them simply by enclosing characters in quotes. Python treats single quotes the same as double quotes.</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Creating strings is as simple as assigning a value to a variable. For example:</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'Hello World!'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var2 = "Python Programming"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Accessing Values in String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Accessing Values in Strings:</a:t>
            </a:r>
          </a:p>
        </p:txBody>
      </p:sp>
      <p:sp>
        <p:nvSpPr>
          <p:cNvPr id="229" name="Python does not support a character type; these are treated as strings of length one, thus also considered a substring.…"/>
          <p:cNvSpPr txBox="1"/>
          <p:nvPr>
            <p:ph type="body" idx="4294967295"/>
          </p:nvPr>
        </p:nvSpPr>
        <p:spPr>
          <a:xfrm>
            <a:off x="866986" y="1950718"/>
            <a:ext cx="11595949" cy="6827523"/>
          </a:xfrm>
          <a:prstGeom prst="rect">
            <a:avLst/>
          </a:prstGeom>
        </p:spPr>
        <p:txBody>
          <a:bodyPr lIns="65022" tIns="65022" rIns="65022" bIns="65022" anchor="t"/>
          <a:lstStyle/>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Python does not support a character type; these are treated as strings of length one, thus also considered a substring.</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To access substrings, use the square brackets for slicing along with the index or indices to obtain your substring:</a:t>
            </a:r>
          </a:p>
          <a:p>
            <a:pPr marL="457200" indent="-457200" defTabSz="1300480">
              <a:spcBef>
                <a:spcPts val="600"/>
              </a:spcBef>
              <a:buSzPct val="100000"/>
              <a:defRPr b="1" sz="24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	1 = 'Hello World!'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var2 = "Python Programming" </a:t>
            </a: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"var1[0]: ", var1[0] </a:t>
            </a: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"var2[1:5]: ", var2[1:5] </a:t>
            </a:r>
          </a:p>
          <a:p>
            <a:pPr marL="487680" indent="-487680" defTabSz="1300480">
              <a:spcBef>
                <a:spcPts val="900"/>
              </a:spcBef>
              <a:buSzTx/>
              <a:buNone/>
              <a:defRPr sz="24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This will produce following result:</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var1[0]: H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var2[1:5]: ytho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952500" y="214243"/>
            <a:ext cx="9503465" cy="1197116"/>
          </a:xfrm>
          <a:prstGeom prst="rect">
            <a:avLst/>
          </a:prstGeom>
        </p:spPr>
        <p:txBody>
          <a:bodyPr/>
          <a:lstStyle>
            <a:lvl1pPr>
              <a:defRPr sz="7200">
                <a:solidFill>
                  <a:srgbClr val="0070C0"/>
                </a:solidFill>
              </a:defRPr>
            </a:lvl1pPr>
          </a:lstStyle>
          <a:p>
            <a:pPr/>
            <a:r>
              <a:t>Reserved Words</a:t>
            </a:r>
          </a:p>
        </p:txBody>
      </p:sp>
      <p:graphicFrame>
        <p:nvGraphicFramePr>
          <p:cNvPr id="129" name="Table 3"/>
          <p:cNvGraphicFramePr/>
          <p:nvPr/>
        </p:nvGraphicFramePr>
        <p:xfrm>
          <a:off x="952500" y="1828799"/>
          <a:ext cx="9503466" cy="663934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67822"/>
                <a:gridCol w="3167822"/>
                <a:gridCol w="3167822"/>
              </a:tblGrid>
              <a:tr h="663934">
                <a:tc>
                  <a:txBody>
                    <a:bodyPr/>
                    <a:lstStyle/>
                    <a:p>
                      <a:pPr>
                        <a:defRPr sz="1800"/>
                      </a:pPr>
                      <a:r>
                        <a:rPr sz="1600">
                          <a:sym typeface="Helvetica Neue"/>
                        </a:rPr>
                        <a:t>and</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exec</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not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assert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finally</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or</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break</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for</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pass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class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from</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print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continue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global</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raise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def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return</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del</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import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try</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elif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in</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while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else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with</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except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lambda</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yield</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bl>
          </a:graphicData>
        </a:graphic>
      </p:graphicFrame>
      <p:sp>
        <p:nvSpPr>
          <p:cNvPr id="130" name="Rectangle 1"/>
          <p:cNvSpPr txBox="1"/>
          <p:nvPr>
            <p:ph type="body" idx="1"/>
          </p:nvPr>
        </p:nvSpPr>
        <p:spPr>
          <a:xfrm>
            <a:off x="952500" y="1689100"/>
            <a:ext cx="11099800" cy="7188200"/>
          </a:xfrm>
          <a:prstGeom prst="rect">
            <a:avLst/>
          </a:prstGeom>
        </p:spPr>
        <p:txBody>
          <a:bodyPr lIns="45718" tIns="45718" rIns="45718" bIns="45718"/>
          <a:lstStyle>
            <a:lvl1pPr marL="0" indent="0" defTabSz="914400">
              <a:spcBef>
                <a:spcPts val="0"/>
              </a:spcBef>
              <a:buSzTx/>
              <a:buNone/>
              <a:defRPr sz="1800">
                <a:latin typeface="Arial"/>
                <a:ea typeface="Arial"/>
                <a:cs typeface="Arial"/>
                <a:sym typeface="Arial"/>
              </a:defRPr>
            </a:lvl1pPr>
          </a:lstStyle>
          <a:p>
            <a:pPr/>
            <a:b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Updating Strings:"/>
          <p:cNvSpPr txBox="1"/>
          <p:nvPr>
            <p:ph type="title" idx="4294967295"/>
          </p:nvPr>
        </p:nvSpPr>
        <p:spPr>
          <a:xfrm>
            <a:off x="866986" y="541866"/>
            <a:ext cx="11595949" cy="866988"/>
          </a:xfrm>
          <a:prstGeom prst="rect">
            <a:avLst/>
          </a:prstGeom>
        </p:spPr>
        <p:txBody>
          <a:bodyPr lIns="65022" tIns="65022" rIns="65022" bIns="65022" anchor="t"/>
          <a:lstStyle>
            <a:lvl1pPr algn="l" defTabSz="1118410">
              <a:defRPr b="1" sz="4300">
                <a:solidFill>
                  <a:srgbClr val="666699"/>
                </a:solidFill>
                <a:latin typeface="Lucida Sans Unicode"/>
                <a:ea typeface="Lucida Sans Unicode"/>
                <a:cs typeface="Lucida Sans Unicode"/>
                <a:sym typeface="Lucida Sans Unicode"/>
              </a:defRPr>
            </a:lvl1pPr>
          </a:lstStyle>
          <a:p>
            <a:pPr/>
            <a:r>
              <a:t>Updating Strings:</a:t>
            </a:r>
          </a:p>
        </p:txBody>
      </p:sp>
      <p:sp>
        <p:nvSpPr>
          <p:cNvPr id="232" name="You can &quot;update&quot; an existing string by (re)assigning a variable to another string. The new value can be related to its previous value or to a completely different string altogether.…"/>
          <p:cNvSpPr txBox="1"/>
          <p:nvPr>
            <p:ph type="body" idx="4294967295"/>
          </p:nvPr>
        </p:nvSpPr>
        <p:spPr>
          <a:xfrm>
            <a:off x="866986" y="1950718"/>
            <a:ext cx="12137816" cy="6827523"/>
          </a:xfrm>
          <a:prstGeom prst="rect">
            <a:avLst/>
          </a:prstGeom>
        </p:spPr>
        <p:txBody>
          <a:bodyPr lIns="65022" tIns="65022" rIns="65022" bIns="65022" anchor="t"/>
          <a:lstStyle/>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You can "update" an existing string by (re)assigning a variable to another string. The new value can be related to its previous value or to a completely different string altogether.</a:t>
            </a:r>
          </a:p>
          <a:p>
            <a:pPr marL="457200" indent="-457200" defTabSz="1300480">
              <a:spcBef>
                <a:spcPts val="600"/>
              </a:spcBef>
              <a:buSzPct val="100000"/>
              <a:defRPr b="1" sz="24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'Hello World!'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"Updated String :- ", var1[:6] + 'Python' </a:t>
            </a:r>
          </a:p>
          <a:p>
            <a:pPr marL="487680" indent="-487680" defTabSz="1300480">
              <a:spcBef>
                <a:spcPts val="900"/>
              </a:spcBef>
              <a:buSzTx/>
              <a:buNone/>
              <a:defRPr sz="24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This will produce following result:</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Updated String :- Hello Python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Escape Character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Escape Characters:</a:t>
            </a:r>
          </a:p>
        </p:txBody>
      </p:sp>
      <p:graphicFrame>
        <p:nvGraphicFramePr>
          <p:cNvPr id="235" name="Table"/>
          <p:cNvGraphicFramePr/>
          <p:nvPr/>
        </p:nvGraphicFramePr>
        <p:xfrm>
          <a:off x="866986" y="1517225"/>
          <a:ext cx="11583245" cy="78385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73347"/>
                <a:gridCol w="2489856"/>
                <a:gridCol w="6820042"/>
              </a:tblGrid>
              <a:tr h="419695">
                <a:tc>
                  <a:txBody>
                    <a:bodyPr/>
                    <a:lstStyle/>
                    <a:p>
                      <a:pPr defTabSz="1300480">
                        <a:defRPr sz="1800"/>
                      </a:pPr>
                      <a:r>
                        <a:rPr b="1">
                          <a:latin typeface="Verdana"/>
                          <a:ea typeface="Verdana"/>
                          <a:cs typeface="Verdana"/>
                          <a:sym typeface="Verdana"/>
                        </a:rPr>
                        <a:t>Backslash</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a:latin typeface="Verdana"/>
                          <a:ea typeface="Verdana"/>
                          <a:cs typeface="Verdana"/>
                          <a:sym typeface="Verdana"/>
                        </a:rPr>
                        <a:t>Hexadecimal</a:t>
                      </a:r>
                    </a:p>
                  </a:txBody>
                  <a:tcPr marL="0" marR="0" marT="0" marB="0" anchor="ctr" anchorCtr="0" horzOverflow="overflow">
                    <a:lnB w="50800">
                      <a:solidFill>
                        <a:srgbClr val="FFFFFF"/>
                      </a:solidFill>
                    </a:lnB>
                    <a:solidFill>
                      <a:srgbClr val="BBE0E3"/>
                    </a:solidFill>
                  </a:tcPr>
                </a:tc>
                <a:tc rowSpan="2">
                  <a:txBody>
                    <a:bodyPr/>
                    <a:lstStyle/>
                    <a:p>
                      <a:pPr defTabSz="1300480">
                        <a:defRPr sz="1800"/>
                      </a:pPr>
                      <a:r>
                        <a:rPr b="1">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423934">
                <a:tc>
                  <a:txBody>
                    <a:bodyPr/>
                    <a:lstStyle/>
                    <a:p>
                      <a:pPr defTabSz="1300480">
                        <a:defRPr sz="1800"/>
                      </a:pPr>
                      <a:r>
                        <a:rPr b="1">
                          <a:latin typeface="Verdana"/>
                          <a:ea typeface="Verdana"/>
                          <a:cs typeface="Verdana"/>
                          <a:sym typeface="Verdana"/>
                        </a:rPr>
                        <a:t>notation</a:t>
                      </a:r>
                    </a:p>
                  </a:txBody>
                  <a:tcPr marL="0" marR="0" marT="0" marB="0" anchor="ctr" anchorCtr="0" horzOverflow="overflow">
                    <a:lnT w="50800">
                      <a:solidFill>
                        <a:srgbClr val="FFFFFF"/>
                      </a:solidFill>
                    </a:lnT>
                    <a:solidFill>
                      <a:srgbClr val="E7F3F4"/>
                    </a:solidFill>
                  </a:tcPr>
                </a:tc>
                <a:tc>
                  <a:txBody>
                    <a:bodyPr/>
                    <a:lstStyle/>
                    <a:p>
                      <a:pPr defTabSz="1300480">
                        <a:defRPr sz="1800"/>
                      </a:pPr>
                      <a:r>
                        <a:rPr b="1">
                          <a:latin typeface="Verdana"/>
                          <a:ea typeface="Verdana"/>
                          <a:cs typeface="Verdana"/>
                          <a:sym typeface="Verdana"/>
                        </a:rPr>
                        <a:t>character</a:t>
                      </a:r>
                    </a:p>
                  </a:txBody>
                  <a:tcPr marL="0" marR="0" marT="0" marB="0" anchor="ctr" anchorCtr="0" horzOverflow="overflow">
                    <a:lnR w="50800">
                      <a:solidFill>
                        <a:srgbClr val="FFFFFF"/>
                      </a:solidFill>
                    </a:lnR>
                    <a:lnT w="50800">
                      <a:solidFill>
                        <a:srgbClr val="FFFFFF"/>
                      </a:solidFill>
                    </a:lnT>
                    <a:solidFill>
                      <a:srgbClr val="E7F3F4"/>
                    </a:solidFill>
                  </a:tcPr>
                </a:tc>
                <a:tc vMerge="1">
                  <a:tcPr/>
                </a:tc>
              </a:tr>
              <a:tr h="419695">
                <a:tc>
                  <a:txBody>
                    <a:bodyPr/>
                    <a:lstStyle/>
                    <a:p>
                      <a:pPr algn="l" defTabSz="1300480">
                        <a:defRPr sz="1800"/>
                      </a:pPr>
                      <a:r>
                        <a:rPr>
                          <a:latin typeface="Verdana"/>
                          <a:ea typeface="Verdana"/>
                          <a:cs typeface="Verdana"/>
                          <a:sym typeface="Verdana"/>
                        </a:rPr>
                        <a:t>\a</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0x07</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Bell or alert</a:t>
                      </a:r>
                    </a:p>
                  </a:txBody>
                  <a:tcPr marL="0" marR="0" marT="0" marB="0" anchor="t" anchorCtr="0" horzOverflow="overflow">
                    <a:lnT w="50800">
                      <a:solidFill>
                        <a:srgbClr val="FFFFFF"/>
                      </a:solidFill>
                    </a:lnT>
                    <a:solidFill>
                      <a:srgbClr val="F3F9FA"/>
                    </a:solidFill>
                  </a:tcPr>
                </a:tc>
              </a:tr>
              <a:tr h="421815">
                <a:tc>
                  <a:txBody>
                    <a:bodyPr/>
                    <a:lstStyle/>
                    <a:p>
                      <a:pPr algn="l" defTabSz="1300480">
                        <a:defRPr sz="1800"/>
                      </a:pPr>
                      <a:r>
                        <a:rPr>
                          <a:latin typeface="Verdana"/>
                          <a:ea typeface="Verdana"/>
                          <a:cs typeface="Verdana"/>
                          <a:sym typeface="Verdana"/>
                        </a:rPr>
                        <a:t>\b</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0x08</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Backspace</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\cx</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Control-x</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\C-x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Control-x</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0x1b</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Escape</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\f</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0x0c</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Formfeed</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\M-\C-x</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Meta-Control-x</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\n</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0x0a</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Newline</a:t>
                      </a:r>
                    </a:p>
                  </a:txBody>
                  <a:tcPr marL="0" marR="0" marT="0" marB="0" anchor="t" anchorCtr="0" horzOverflow="overflow">
                    <a:solidFill>
                      <a:srgbClr val="E7F3F4"/>
                    </a:solidFill>
                  </a:tcPr>
                </a:tc>
              </a:tr>
              <a:tr h="763083">
                <a:tc>
                  <a:txBody>
                    <a:bodyPr/>
                    <a:lstStyle/>
                    <a:p>
                      <a:pPr algn="l" defTabSz="1300480">
                        <a:defRPr sz="1800"/>
                      </a:pPr>
                      <a:r>
                        <a:rPr>
                          <a:latin typeface="Verdana"/>
                          <a:ea typeface="Verdana"/>
                          <a:cs typeface="Verdana"/>
                          <a:sym typeface="Verdana"/>
                        </a:rPr>
                        <a:t>\nnn</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Octal notation, where n is in the range 0.7</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\r</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0x0d</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Carriage return</a:t>
                      </a:r>
                    </a:p>
                  </a:txBody>
                  <a:tcPr marL="0" marR="0" marT="0" marB="0" anchor="t" anchorCtr="0" horzOverflow="overflow">
                    <a:solidFill>
                      <a:srgbClr val="E7F3F4"/>
                    </a:solidFill>
                  </a:tcPr>
                </a:tc>
              </a:tr>
              <a:tr h="421815">
                <a:tc>
                  <a:txBody>
                    <a:bodyPr/>
                    <a:lstStyle/>
                    <a:p>
                      <a:pPr algn="l" defTabSz="1300480">
                        <a:defRPr sz="1800"/>
                      </a:pPr>
                      <a:r>
                        <a:rPr>
                          <a:latin typeface="Verdana"/>
                          <a:ea typeface="Verdana"/>
                          <a:cs typeface="Verdana"/>
                          <a:sym typeface="Verdana"/>
                        </a:rPr>
                        <a:t>\s</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0x20</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Space</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\t</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0x09</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Tab</a:t>
                      </a:r>
                    </a:p>
                  </a:txBody>
                  <a:tcPr marL="0" marR="0" marT="0" marB="0" anchor="t" anchorCtr="0" horzOverflow="overflow">
                    <a:solidFill>
                      <a:srgbClr val="E7F3F4"/>
                    </a:solidFill>
                  </a:tcPr>
                </a:tc>
              </a:tr>
              <a:tr h="421815">
                <a:tc>
                  <a:txBody>
                    <a:bodyPr/>
                    <a:lstStyle/>
                    <a:p>
                      <a:pPr algn="l" defTabSz="1300480">
                        <a:defRPr sz="1800"/>
                      </a:pPr>
                      <a:r>
                        <a:rPr>
                          <a:latin typeface="Verdana"/>
                          <a:ea typeface="Verdana"/>
                          <a:cs typeface="Verdana"/>
                          <a:sym typeface="Verdana"/>
                        </a:rPr>
                        <a:t>\v</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0x0b</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Vertical tab</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Character x</a:t>
                      </a:r>
                    </a:p>
                  </a:txBody>
                  <a:tcPr marL="0" marR="0" marT="0" marB="0" anchor="t" anchorCtr="0" horzOverflow="overflow">
                    <a:solidFill>
                      <a:srgbClr val="E7F3F4"/>
                    </a:solidFill>
                  </a:tcPr>
                </a:tc>
              </a:tr>
              <a:tr h="763083">
                <a:tc>
                  <a:txBody>
                    <a:bodyPr/>
                    <a:lstStyle/>
                    <a:p>
                      <a:pPr algn="l" defTabSz="1300480">
                        <a:defRPr sz="1800"/>
                      </a:pPr>
                      <a:r>
                        <a:rPr>
                          <a:latin typeface="Verdana"/>
                          <a:ea typeface="Verdana"/>
                          <a:cs typeface="Verdana"/>
                          <a:sym typeface="Verdana"/>
                        </a:rPr>
                        <a:t>\xnn</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Hexadecimal notation, where n is in the range 0.9, a.f, or A.F</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tring Special Operators: Assume string variable a holds 'Hello' and variable b holds 'Python' then:"/>
          <p:cNvSpPr txBox="1"/>
          <p:nvPr>
            <p:ph type="title" idx="4294967295"/>
          </p:nvPr>
        </p:nvSpPr>
        <p:spPr>
          <a:xfrm>
            <a:off x="866986" y="433493"/>
            <a:ext cx="11595949" cy="1083736"/>
          </a:xfrm>
          <a:prstGeom prst="rect">
            <a:avLst/>
          </a:prstGeom>
        </p:spPr>
        <p:txBody>
          <a:bodyPr lIns="65022" tIns="65022" rIns="65022" bIns="65022" anchor="t"/>
          <a:lstStyle/>
          <a:p>
            <a:pPr algn="l" defTabSz="1092402">
              <a:defRPr b="1" sz="2800">
                <a:solidFill>
                  <a:srgbClr val="666699"/>
                </a:solidFill>
                <a:latin typeface="Lucida Sans Unicode"/>
                <a:ea typeface="Lucida Sans Unicode"/>
                <a:cs typeface="Lucida Sans Unicode"/>
                <a:sym typeface="Lucida Sans Unicode"/>
              </a:defRPr>
            </a:pPr>
            <a:r>
              <a:t>String Special Operators: </a:t>
            </a:r>
            <a:r>
              <a:rPr b="0"/>
              <a:t>Assume string variable a holds 'Hello' and variable b holds 'Python' then:</a:t>
            </a:r>
          </a:p>
        </p:txBody>
      </p:sp>
      <p:graphicFrame>
        <p:nvGraphicFramePr>
          <p:cNvPr id="238" name="Table"/>
          <p:cNvGraphicFramePr/>
          <p:nvPr/>
        </p:nvGraphicFramePr>
        <p:xfrm>
          <a:off x="866986" y="1625599"/>
          <a:ext cx="14173393" cy="87380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54462"/>
                <a:gridCol w="7152927"/>
                <a:gridCol w="5166003"/>
              </a:tblGrid>
              <a:tr h="713307">
                <a:tc>
                  <a:txBody>
                    <a:bodyPr/>
                    <a:lstStyle/>
                    <a:p>
                      <a:pPr defTabSz="1300480">
                        <a:defRPr sz="1800"/>
                      </a:pPr>
                      <a:r>
                        <a:rPr b="1" sz="2200">
                          <a:latin typeface="Verdana"/>
                          <a:ea typeface="Verdana"/>
                          <a:cs typeface="Verdana"/>
                          <a:sym typeface="Verdana"/>
                        </a:rPr>
                        <a:t>Operator</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Example</a:t>
                      </a:r>
                    </a:p>
                  </a:txBody>
                  <a:tcPr marL="0" marR="0" marT="0" marB="0" anchor="ctr" anchorCtr="0" horzOverflow="overflow">
                    <a:lnB w="50800">
                      <a:solidFill>
                        <a:srgbClr val="FFFFFF"/>
                      </a:solidFill>
                    </a:lnB>
                    <a:solidFill>
                      <a:srgbClr val="BBE0E3"/>
                    </a:solidFill>
                  </a:tcPr>
                </a:tc>
              </a:tr>
              <a:tr h="1057223">
                <a:tc>
                  <a:txBody>
                    <a:bodyPr/>
                    <a:lstStyle/>
                    <a:p>
                      <a:pPr algn="l" defTabSz="1300480">
                        <a:defRPr sz="1800"/>
                      </a:pPr>
                      <a:r>
                        <a:rPr sz="2200">
                          <a:latin typeface="Verdana"/>
                          <a:ea typeface="Verdana"/>
                          <a:cs typeface="Verdana"/>
                          <a:sym typeface="Verdana"/>
                        </a:rPr>
                        <a:t>+</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Concatenation - Adds values on either side of the operator</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a + b will give HelloPython</a:t>
                      </a:r>
                    </a:p>
                  </a:txBody>
                  <a:tcPr marL="0" marR="0" marT="0" marB="0" anchor="t" anchorCtr="0" horzOverflow="overflow">
                    <a:lnT w="50800">
                      <a:solidFill>
                        <a:srgbClr val="FFFFFF"/>
                      </a:solidFill>
                    </a:lnT>
                    <a:solidFill>
                      <a:srgbClr val="E7F3F4"/>
                    </a:solidFill>
                  </a:tcPr>
                </a:tc>
              </a:tr>
              <a:tr h="1388401">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Repetition - Creates new strings, concatenating multiple copies of the same string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a*2 will give -HelloHello</a:t>
                      </a:r>
                    </a:p>
                  </a:txBody>
                  <a:tcPr marL="0" marR="0" marT="0" marB="0" anchor="t" anchorCtr="0" horzOverflow="overflow">
                    <a:solidFill>
                      <a:srgbClr val="F3F9FA"/>
                    </a:solidFill>
                  </a:tcPr>
                </a:tc>
              </a:tr>
              <a:tr h="700569">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Slice - Gives the character from the given index</a:t>
                      </a:r>
                    </a:p>
                  </a:txBody>
                  <a:tcPr marL="0" marR="0" marT="0" marB="0" anchor="t" anchorCtr="0" horzOverflow="overflow">
                    <a:solidFill>
                      <a:srgbClr val="E7F3F4"/>
                    </a:solidFill>
                  </a:tcPr>
                </a:tc>
                <a:tc>
                  <a:txBody>
                    <a:bodyPr/>
                    <a:lstStyle/>
                    <a:p>
                      <a:pPr indent="182562" algn="l" defTabSz="1300480">
                        <a:defRPr sz="2200">
                          <a:latin typeface="Verdana"/>
                          <a:ea typeface="Verdana"/>
                          <a:cs typeface="Verdana"/>
                          <a:sym typeface="Verdana"/>
                        </a:defRPr>
                      </a:pPr>
                      <a:r>
                        <a:t>a[1] will give </a:t>
                      </a:r>
                      <a:r>
                        <a:rPr b="1"/>
                        <a:t>e</a:t>
                      </a:r>
                    </a:p>
                  </a:txBody>
                  <a:tcPr marL="0" marR="0" marT="0" marB="0" anchor="t" anchorCtr="0" horzOverflow="overflow">
                    <a:solidFill>
                      <a:srgbClr val="E7F3F4"/>
                    </a:solidFill>
                  </a:tcPr>
                </a:tc>
              </a:tr>
              <a:tr h="1044485">
                <a:tc>
                  <a:txBody>
                    <a:bodyPr/>
                    <a:lstStyle/>
                    <a:p>
                      <a:pPr algn="l" defTabSz="1300480">
                        <a:defRPr sz="1800"/>
                      </a:pPr>
                      <a:r>
                        <a:rPr sz="2200">
                          <a:latin typeface="Verdana"/>
                          <a:ea typeface="Verdana"/>
                          <a:cs typeface="Verdana"/>
                          <a:sym typeface="Verdana"/>
                        </a:rPr>
                        <a:t>[ : ]</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Range Slice - Gives the characters from the given range</a:t>
                      </a:r>
                    </a:p>
                  </a:txBody>
                  <a:tcPr marL="0" marR="0" marT="0" marB="0" anchor="t" anchorCtr="0" horzOverflow="overflow">
                    <a:solidFill>
                      <a:srgbClr val="F3F9FA"/>
                    </a:solidFill>
                  </a:tcPr>
                </a:tc>
                <a:tc>
                  <a:txBody>
                    <a:bodyPr/>
                    <a:lstStyle/>
                    <a:p>
                      <a:pPr indent="182562" algn="l" defTabSz="1300480">
                        <a:defRPr sz="2200">
                          <a:latin typeface="Verdana"/>
                          <a:ea typeface="Verdana"/>
                          <a:cs typeface="Verdana"/>
                          <a:sym typeface="Verdana"/>
                        </a:defRPr>
                      </a:pPr>
                      <a:r>
                        <a:t>a[1:4] will give </a:t>
                      </a:r>
                      <a:r>
                        <a:rPr b="1"/>
                        <a:t>ell</a:t>
                      </a:r>
                    </a:p>
                  </a:txBody>
                  <a:tcPr marL="0" marR="0" marT="0" marB="0" anchor="t" anchorCtr="0" horzOverflow="overflow">
                    <a:solidFill>
                      <a:srgbClr val="F3F9FA"/>
                    </a:solidFill>
                  </a:tcPr>
                </a:tc>
              </a:tr>
              <a:tr h="1044485">
                <a:tc>
                  <a:txBody>
                    <a:bodyPr/>
                    <a:lstStyle/>
                    <a:p>
                      <a:pPr algn="l" defTabSz="1300480">
                        <a:defRPr sz="1800"/>
                      </a:pPr>
                      <a:r>
                        <a:rPr sz="2200">
                          <a:latin typeface="Verdana"/>
                          <a:ea typeface="Verdana"/>
                          <a:cs typeface="Verdana"/>
                          <a:sym typeface="Verdana"/>
                        </a:rPr>
                        <a:t>in</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Membership - Returns true if a character exists in the given string</a:t>
                      </a:r>
                    </a:p>
                  </a:txBody>
                  <a:tcPr marL="0" marR="0" marT="0" marB="0" anchor="t" anchorCtr="0" horzOverflow="overflow">
                    <a:solidFill>
                      <a:srgbClr val="E7F3F4"/>
                    </a:solidFill>
                  </a:tcPr>
                </a:tc>
                <a:tc>
                  <a:txBody>
                    <a:bodyPr/>
                    <a:lstStyle/>
                    <a:p>
                      <a:pPr indent="182562" algn="l" defTabSz="1300480">
                        <a:defRPr b="1" sz="2200">
                          <a:latin typeface="Verdana"/>
                          <a:ea typeface="Verdana"/>
                          <a:cs typeface="Verdana"/>
                          <a:sym typeface="Verdana"/>
                        </a:defRPr>
                      </a:pPr>
                      <a:r>
                        <a:t>H in a</a:t>
                      </a:r>
                      <a:r>
                        <a:rPr b="0"/>
                        <a:t> will give 1</a:t>
                      </a:r>
                    </a:p>
                  </a:txBody>
                  <a:tcPr marL="0" marR="0" marT="0" marB="0" anchor="t" anchorCtr="0" horzOverflow="overflow">
                    <a:solidFill>
                      <a:srgbClr val="E7F3F4"/>
                    </a:solidFill>
                  </a:tcPr>
                </a:tc>
              </a:tr>
              <a:tr h="1044485">
                <a:tc>
                  <a:txBody>
                    <a:bodyPr/>
                    <a:lstStyle/>
                    <a:p>
                      <a:pPr algn="l" defTabSz="1300480">
                        <a:defRPr sz="1800"/>
                      </a:pPr>
                      <a:r>
                        <a:rPr sz="2200">
                          <a:latin typeface="Verdana"/>
                          <a:ea typeface="Verdana"/>
                          <a:cs typeface="Verdana"/>
                          <a:sym typeface="Verdana"/>
                        </a:rPr>
                        <a:t>not in</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Membership - Returns true if a character does not exist in the given string</a:t>
                      </a:r>
                    </a:p>
                  </a:txBody>
                  <a:tcPr marL="0" marR="0" marT="0" marB="0" anchor="t" anchorCtr="0" horzOverflow="overflow">
                    <a:solidFill>
                      <a:srgbClr val="F3F9FA"/>
                    </a:solidFill>
                  </a:tcPr>
                </a:tc>
                <a:tc>
                  <a:txBody>
                    <a:bodyPr/>
                    <a:lstStyle/>
                    <a:p>
                      <a:pPr indent="182562" algn="l" defTabSz="1300480">
                        <a:defRPr b="1" sz="2200">
                          <a:latin typeface="Verdana"/>
                          <a:ea typeface="Verdana"/>
                          <a:cs typeface="Verdana"/>
                          <a:sym typeface="Verdana"/>
                        </a:defRPr>
                      </a:pPr>
                      <a:r>
                        <a:t>M not in a</a:t>
                      </a:r>
                      <a:r>
                        <a:rPr b="0"/>
                        <a:t> will give 1</a:t>
                      </a:r>
                    </a:p>
                  </a:txBody>
                  <a:tcPr marL="0" marR="0" marT="0" marB="0" anchor="t" anchorCtr="0" horzOverflow="overflow">
                    <a:solidFill>
                      <a:srgbClr val="F3F9FA"/>
                    </a:solidFill>
                  </a:tcPr>
                </a:tc>
              </a:tr>
              <a:tr h="1044485">
                <a:tc>
                  <a:txBody>
                    <a:bodyPr/>
                    <a:lstStyle/>
                    <a:p>
                      <a:pPr algn="l" defTabSz="1300480">
                        <a:defRPr sz="1800"/>
                      </a:pPr>
                      <a:r>
                        <a:rPr sz="2200">
                          <a:latin typeface="Verdana"/>
                          <a:ea typeface="Verdana"/>
                          <a:cs typeface="Verdana"/>
                          <a:sym typeface="Verdana"/>
                        </a:rPr>
                        <a:t>r/R</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Raw String - Suppress actual meaning of Escape characters. </a:t>
                      </a:r>
                    </a:p>
                  </a:txBody>
                  <a:tcPr marL="0" marR="0" marT="0" marB="0" anchor="t" anchorCtr="0" horzOverflow="overflow">
                    <a:solidFill>
                      <a:srgbClr val="E7F3F4"/>
                    </a:solidFill>
                  </a:tcPr>
                </a:tc>
                <a:tc>
                  <a:txBody>
                    <a:bodyPr/>
                    <a:lstStyle/>
                    <a:p>
                      <a:pPr indent="182562" algn="l" defTabSz="1300480">
                        <a:defRPr b="1" sz="2200">
                          <a:latin typeface="Verdana"/>
                          <a:ea typeface="Verdana"/>
                          <a:cs typeface="Verdana"/>
                          <a:sym typeface="Verdana"/>
                        </a:defRPr>
                      </a:pPr>
                      <a:r>
                        <a:t>print r'\n'</a:t>
                      </a:r>
                      <a:r>
                        <a:rPr b="0"/>
                        <a:t> prints \n and </a:t>
                      </a:r>
                      <a:r>
                        <a:t>print R'\n'</a:t>
                      </a:r>
                      <a:r>
                        <a:rPr b="0"/>
                        <a:t> prints \n</a:t>
                      </a:r>
                    </a:p>
                  </a:txBody>
                  <a:tcPr marL="0" marR="0" marT="0" marB="0" anchor="t" anchorCtr="0" horzOverflow="overflow">
                    <a:solidFill>
                      <a:srgbClr val="E7F3F4"/>
                    </a:solidFill>
                  </a:tcPr>
                </a:tc>
              </a:tr>
              <a:tr h="700569">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Format - Performs String formatting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See at next section</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tring Formatting Operator:"/>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String Formatting Operator:</a:t>
            </a:r>
          </a:p>
        </p:txBody>
      </p:sp>
      <p:graphicFrame>
        <p:nvGraphicFramePr>
          <p:cNvPr id="241" name="Table"/>
          <p:cNvGraphicFramePr/>
          <p:nvPr/>
        </p:nvGraphicFramePr>
        <p:xfrm>
          <a:off x="866986" y="1517225"/>
          <a:ext cx="11583248" cy="73761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64147"/>
                <a:gridCol w="8119098"/>
              </a:tblGrid>
              <a:tr h="766892">
                <a:tc>
                  <a:txBody>
                    <a:bodyPr/>
                    <a:lstStyle/>
                    <a:p>
                      <a:pPr defTabSz="1300480">
                        <a:defRPr sz="1800"/>
                      </a:pPr>
                      <a:r>
                        <a:rPr b="1" sz="2200">
                          <a:latin typeface="Verdana"/>
                          <a:ea typeface="Verdana"/>
                          <a:cs typeface="Verdana"/>
                          <a:sym typeface="Verdana"/>
                        </a:rPr>
                        <a:t>Format Symbol</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Conversion</a:t>
                      </a:r>
                    </a:p>
                  </a:txBody>
                  <a:tcPr marL="0" marR="0" marT="0" marB="0" anchor="ctr" anchorCtr="0" horzOverflow="overflow">
                    <a:lnB w="50800">
                      <a:solidFill>
                        <a:srgbClr val="FFFFFF"/>
                      </a:solidFill>
                    </a:lnB>
                    <a:solidFill>
                      <a:srgbClr val="BBE0E3"/>
                    </a:solidFill>
                  </a:tcPr>
                </a:tc>
              </a:tr>
              <a:tr h="398852">
                <a:tc>
                  <a:txBody>
                    <a:bodyPr/>
                    <a:lstStyle/>
                    <a:p>
                      <a:pPr algn="l" defTabSz="1300480">
                        <a:defRPr sz="1800"/>
                      </a:pPr>
                      <a:r>
                        <a:rPr sz="2200">
                          <a:latin typeface="Verdana"/>
                          <a:ea typeface="Verdana"/>
                          <a:cs typeface="Verdana"/>
                          <a:sym typeface="Verdana"/>
                        </a:rPr>
                        <a:t>%c</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character</a:t>
                      </a:r>
                    </a:p>
                  </a:txBody>
                  <a:tcPr marL="0" marR="0" marT="0" marB="0" anchor="t" anchorCtr="0" horzOverflow="overflow">
                    <a:lnT w="50800">
                      <a:solidFill>
                        <a:srgbClr val="FFFFFF"/>
                      </a:solidFill>
                    </a:lnT>
                    <a:solidFill>
                      <a:srgbClr val="E7F3F4"/>
                    </a:solidFill>
                  </a:tcPr>
                </a:tc>
              </a:tr>
              <a:tr h="753197">
                <a:tc>
                  <a:txBody>
                    <a:bodyPr/>
                    <a:lstStyle/>
                    <a:p>
                      <a:pPr algn="l" defTabSz="1300480">
                        <a:defRPr sz="1800"/>
                      </a:pPr>
                      <a:r>
                        <a:rPr sz="2200">
                          <a:latin typeface="Verdana"/>
                          <a:ea typeface="Verdana"/>
                          <a:cs typeface="Verdana"/>
                          <a:sym typeface="Verdana"/>
                        </a:rPr>
                        <a:t>%s</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string conversion via str() prior to formatting</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%i</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signed decimal integer</a:t>
                      </a:r>
                    </a:p>
                  </a:txBody>
                  <a:tcPr marL="0" marR="0" marT="0" marB="0" anchor="t" anchorCtr="0" horzOverflow="overflow">
                    <a:solidFill>
                      <a:srgbClr val="E7F3F4"/>
                    </a:solidFill>
                  </a:tcPr>
                </a:tc>
              </a:tr>
              <a:tr h="400564">
                <a:tc>
                  <a:txBody>
                    <a:bodyPr/>
                    <a:lstStyle/>
                    <a:p>
                      <a:pPr algn="l" defTabSz="1300480">
                        <a:defRPr sz="1800"/>
                      </a:pPr>
                      <a:r>
                        <a:rPr sz="2200">
                          <a:latin typeface="Verdana"/>
                          <a:ea typeface="Verdana"/>
                          <a:cs typeface="Verdana"/>
                          <a:sym typeface="Verdana"/>
                        </a:rPr>
                        <a:t>%d</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signed decimal integer</a:t>
                      </a:r>
                    </a:p>
                  </a:txBody>
                  <a:tcPr marL="0" marR="0" marT="0" marB="0" anchor="t" anchorCtr="0" horzOverflow="overflow">
                    <a:solidFill>
                      <a:srgbClr val="F3F9FA"/>
                    </a:solidFill>
                  </a:tcPr>
                </a:tc>
              </a:tr>
              <a:tr h="400564">
                <a:tc>
                  <a:txBody>
                    <a:bodyPr/>
                    <a:lstStyle/>
                    <a:p>
                      <a:pPr algn="l" defTabSz="1300480">
                        <a:defRPr sz="1800"/>
                      </a:pPr>
                      <a:r>
                        <a:rPr sz="2200">
                          <a:latin typeface="Verdana"/>
                          <a:ea typeface="Verdana"/>
                          <a:cs typeface="Verdana"/>
                          <a:sym typeface="Verdana"/>
                        </a:rPr>
                        <a:t>%u</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unsigned decimal integer</a:t>
                      </a:r>
                    </a:p>
                  </a:txBody>
                  <a:tcPr marL="0" marR="0" marT="0" marB="0" anchor="t" anchorCtr="0" horzOverflow="overflow">
                    <a:solidFill>
                      <a:srgbClr val="E7F3F4"/>
                    </a:solidFill>
                  </a:tcPr>
                </a:tc>
              </a:tr>
              <a:tr h="398852">
                <a:tc>
                  <a:txBody>
                    <a:bodyPr/>
                    <a:lstStyle/>
                    <a:p>
                      <a:pPr algn="l" defTabSz="1300480">
                        <a:defRPr sz="1800"/>
                      </a:pPr>
                      <a:r>
                        <a:rPr sz="2200">
                          <a:latin typeface="Verdana"/>
                          <a:ea typeface="Verdana"/>
                          <a:cs typeface="Verdana"/>
                          <a:sym typeface="Verdana"/>
                        </a:rPr>
                        <a:t>%o</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octal integer</a:t>
                      </a:r>
                    </a:p>
                  </a:txBody>
                  <a:tcPr marL="0" marR="0" marT="0" marB="0" anchor="t" anchorCtr="0" horzOverflow="overflow">
                    <a:solidFill>
                      <a:srgbClr val="F3F9FA"/>
                    </a:solidFill>
                  </a:tcPr>
                </a:tc>
              </a:tr>
              <a:tr h="400564">
                <a:tc>
                  <a:txBody>
                    <a:bodyPr/>
                    <a:lstStyle/>
                    <a:p>
                      <a:pPr algn="l" defTabSz="1300480">
                        <a:defRPr sz="1800"/>
                      </a:pPr>
                      <a:r>
                        <a:rPr sz="2200">
                          <a:latin typeface="Verdana"/>
                          <a:ea typeface="Verdana"/>
                          <a:cs typeface="Verdana"/>
                          <a:sym typeface="Verdana"/>
                        </a:rPr>
                        <a:t>%x</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hexadecimal integer (lowercase letters)</a:t>
                      </a:r>
                    </a:p>
                  </a:txBody>
                  <a:tcPr marL="0" marR="0" marT="0" marB="0" anchor="t" anchorCtr="0" horzOverflow="overflow">
                    <a:solidFill>
                      <a:srgbClr val="E7F3F4"/>
                    </a:solidFill>
                  </a:tcPr>
                </a:tc>
              </a:tr>
              <a:tr h="753197">
                <a:tc>
                  <a:txBody>
                    <a:bodyPr/>
                    <a:lstStyle/>
                    <a:p>
                      <a:pPr algn="l" defTabSz="1300480">
                        <a:defRPr sz="1800"/>
                      </a:pPr>
                      <a:r>
                        <a:rPr sz="2200">
                          <a:latin typeface="Verdana"/>
                          <a:ea typeface="Verdana"/>
                          <a:cs typeface="Verdana"/>
                          <a:sym typeface="Verdana"/>
                        </a:rPr>
                        <a:t>%X</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hexadecimal integer (UPPERcase letters)</a:t>
                      </a:r>
                    </a:p>
                  </a:txBody>
                  <a:tcPr marL="0" marR="0" marT="0" marB="0" anchor="t" anchorCtr="0" horzOverflow="overflow">
                    <a:solidFill>
                      <a:srgbClr val="F3F9FA"/>
                    </a:solidFill>
                  </a:tcPr>
                </a:tc>
              </a:tr>
              <a:tr h="753197">
                <a:tc>
                  <a:txBody>
                    <a:bodyPr/>
                    <a:lstStyle/>
                    <a:p>
                      <a:pPr algn="l" defTabSz="1300480">
                        <a:defRPr sz="1800"/>
                      </a:pPr>
                      <a:r>
                        <a:rPr sz="2200">
                          <a:latin typeface="Verdana"/>
                          <a:ea typeface="Verdana"/>
                          <a:cs typeface="Verdana"/>
                          <a:sym typeface="Verdana"/>
                        </a:rPr>
                        <a:t>%e</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exponential notation (with lowercase 'e')</a:t>
                      </a:r>
                    </a:p>
                  </a:txBody>
                  <a:tcPr marL="0" marR="0" marT="0" marB="0" anchor="t" anchorCtr="0" horzOverflow="overflow">
                    <a:solidFill>
                      <a:srgbClr val="E7F3F4"/>
                    </a:solidFill>
                  </a:tcPr>
                </a:tc>
              </a:tr>
              <a:tr h="753197">
                <a:tc>
                  <a:txBody>
                    <a:bodyPr/>
                    <a:lstStyle/>
                    <a:p>
                      <a:pPr algn="l" defTabSz="1300480">
                        <a:defRPr sz="1800"/>
                      </a:pPr>
                      <a:r>
                        <a:rPr sz="2200">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exponential notation (with UPPERcase 'E')</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%f</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floating point real number</a:t>
                      </a:r>
                    </a:p>
                  </a:txBody>
                  <a:tcPr marL="0" marR="0" marT="0" marB="0" anchor="t" anchorCtr="0" horzOverflow="overflow">
                    <a:solidFill>
                      <a:srgbClr val="E7F3F4"/>
                    </a:solidFill>
                  </a:tcPr>
                </a:tc>
              </a:tr>
              <a:tr h="400564">
                <a:tc>
                  <a:txBody>
                    <a:bodyPr/>
                    <a:lstStyle/>
                    <a:p>
                      <a:pPr algn="l" defTabSz="1300480">
                        <a:defRPr sz="1800"/>
                      </a:pPr>
                      <a:r>
                        <a:rPr sz="2200">
                          <a:latin typeface="Verdana"/>
                          <a:ea typeface="Verdana"/>
                          <a:cs typeface="Verdana"/>
                          <a:sym typeface="Verdana"/>
                        </a:rPr>
                        <a:t>%g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the shorter of %f and %e</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%G</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the shorter of %f and %E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Other supported symbols and functionality are listed in the following table:"/>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sz="2400">
                <a:solidFill>
                  <a:srgbClr val="666699"/>
                </a:solidFill>
                <a:latin typeface="Lucida Sans Unicode"/>
                <a:ea typeface="Lucida Sans Unicode"/>
                <a:cs typeface="Lucida Sans Unicode"/>
                <a:sym typeface="Lucida Sans Unicode"/>
              </a:defRPr>
            </a:lvl1pPr>
          </a:lstStyle>
          <a:p>
            <a:pPr/>
            <a:r>
              <a:t>Other supported symbols and functionality are listed in the following table:</a:t>
            </a:r>
          </a:p>
        </p:txBody>
      </p:sp>
      <p:graphicFrame>
        <p:nvGraphicFramePr>
          <p:cNvPr id="244" name="Table"/>
          <p:cNvGraphicFramePr/>
          <p:nvPr/>
        </p:nvGraphicFramePr>
        <p:xfrm>
          <a:off x="866986" y="1517225"/>
          <a:ext cx="11583248" cy="622950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922875"/>
                <a:gridCol w="8660371"/>
              </a:tblGrid>
              <a:tr h="438166">
                <a:tc>
                  <a:txBody>
                    <a:bodyPr/>
                    <a:lstStyle/>
                    <a:p>
                      <a:pPr defTabSz="1300480">
                        <a:defRPr sz="1800"/>
                      </a:pPr>
                      <a:r>
                        <a:rPr b="1" sz="2200">
                          <a:latin typeface="Verdana"/>
                          <a:ea typeface="Verdana"/>
                          <a:cs typeface="Verdana"/>
                          <a:sym typeface="Verdana"/>
                        </a:rPr>
                        <a:t>Symbol</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Functionality</a:t>
                      </a:r>
                    </a:p>
                  </a:txBody>
                  <a:tcPr marL="0" marR="0" marT="0" marB="0" anchor="ctr" anchorCtr="0" horzOverflow="overflow">
                    <a:lnB w="50800">
                      <a:solidFill>
                        <a:srgbClr val="FFFFFF"/>
                      </a:solidFill>
                    </a:lnB>
                    <a:solidFill>
                      <a:srgbClr val="BBE0E3"/>
                    </a:solidFill>
                  </a:tcPr>
                </a:tc>
              </a:tr>
              <a:tr h="438166">
                <a:tc>
                  <a:txBody>
                    <a:bodyPr/>
                    <a:lstStyle/>
                    <a:p>
                      <a:pPr algn="l" defTabSz="1300480">
                        <a:defRPr sz="1800"/>
                      </a:pPr>
                      <a:r>
                        <a:rPr sz="2200">
                          <a:latin typeface="Verdana"/>
                          <a:ea typeface="Verdana"/>
                          <a:cs typeface="Verdana"/>
                          <a:sym typeface="Verdana"/>
                        </a:rPr>
                        <a:t>*</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argument specifies width or precision</a:t>
                      </a:r>
                    </a:p>
                  </a:txBody>
                  <a:tcPr marL="0" marR="0" marT="0" marB="0" anchor="t" anchorCtr="0" horzOverflow="overflow">
                    <a:lnT w="50800">
                      <a:solidFill>
                        <a:srgbClr val="FFFFFF"/>
                      </a:solidFill>
                    </a:lnT>
                    <a:solidFill>
                      <a:srgbClr val="E7F3F4"/>
                    </a:solidFill>
                  </a:tcPr>
                </a:tc>
              </a:tr>
              <a:tr h="439807">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left justification</a:t>
                      </a:r>
                    </a:p>
                  </a:txBody>
                  <a:tcPr marL="0" marR="0" marT="0" marB="0" anchor="t" anchorCtr="0" horzOverflow="overflow">
                    <a:solidFill>
                      <a:srgbClr val="F3F9FA"/>
                    </a:solidFill>
                  </a:tcPr>
                </a:tc>
              </a:tr>
              <a:tr h="438166">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display the sign</a:t>
                      </a:r>
                    </a:p>
                  </a:txBody>
                  <a:tcPr marL="0" marR="0" marT="0" marB="0" anchor="t" anchorCtr="0" horzOverflow="overflow">
                    <a:solidFill>
                      <a:srgbClr val="E7F3F4"/>
                    </a:solidFill>
                  </a:tcPr>
                </a:tc>
              </a:tr>
              <a:tr h="722072">
                <a:tc>
                  <a:txBody>
                    <a:bodyPr/>
                    <a:lstStyle/>
                    <a:p>
                      <a:pPr algn="l" defTabSz="1300480">
                        <a:defRPr sz="1800"/>
                      </a:pPr>
                      <a:r>
                        <a:rPr sz="2200">
                          <a:latin typeface="Verdana"/>
                          <a:ea typeface="Verdana"/>
                          <a:cs typeface="Verdana"/>
                          <a:sym typeface="Verdana"/>
                        </a:rPr>
                        <a:t>&lt;sp&gt;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leave a blank space before a positive number</a:t>
                      </a:r>
                    </a:p>
                  </a:txBody>
                  <a:tcPr marL="0" marR="0" marT="0" marB="0" anchor="t" anchorCtr="0" horzOverflow="overflow">
                    <a:solidFill>
                      <a:srgbClr val="F3F9FA"/>
                    </a:solidFill>
                  </a:tcPr>
                </a:tc>
              </a:tr>
              <a:tr h="1076543">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add the octal leading zero ( '0' ) or hexadecimal leading '0x' or '0X', depending on whether 'x' or 'X' were used.</a:t>
                      </a:r>
                    </a:p>
                  </a:txBody>
                  <a:tcPr marL="0" marR="0" marT="0" marB="0" anchor="t" anchorCtr="0" horzOverflow="overflow">
                    <a:solidFill>
                      <a:srgbClr val="E7F3F4"/>
                    </a:solidFill>
                  </a:tcPr>
                </a:tc>
              </a:tr>
              <a:tr h="722072">
                <a:tc>
                  <a:txBody>
                    <a:bodyPr/>
                    <a:lstStyle/>
                    <a:p>
                      <a:pPr algn="l" defTabSz="1300480">
                        <a:defRPr sz="1800"/>
                      </a:pPr>
                      <a:r>
                        <a:rPr sz="2200">
                          <a:latin typeface="Verdana"/>
                          <a:ea typeface="Verdana"/>
                          <a:cs typeface="Verdana"/>
                          <a:sym typeface="Verdana"/>
                        </a:rPr>
                        <a:t>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pad from left with zeros (instead of spaces)</a:t>
                      </a:r>
                    </a:p>
                  </a:txBody>
                  <a:tcPr marL="0" marR="0" marT="0" marB="0" anchor="t" anchorCtr="0" horzOverflow="overflow">
                    <a:solidFill>
                      <a:srgbClr val="F3F9FA"/>
                    </a:solidFill>
                  </a:tcPr>
                </a:tc>
              </a:tr>
              <a:tr h="439807">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 leaves you with a single literal '%'</a:t>
                      </a:r>
                    </a:p>
                  </a:txBody>
                  <a:tcPr marL="0" marR="0" marT="0" marB="0" anchor="t" anchorCtr="0" horzOverflow="overflow">
                    <a:solidFill>
                      <a:srgbClr val="E7F3F4"/>
                    </a:solidFill>
                  </a:tcPr>
                </a:tc>
              </a:tr>
              <a:tr h="438166">
                <a:tc>
                  <a:txBody>
                    <a:bodyPr/>
                    <a:lstStyle/>
                    <a:p>
                      <a:pPr algn="l" defTabSz="1300480">
                        <a:defRPr sz="1800"/>
                      </a:pPr>
                      <a:r>
                        <a:rPr sz="2200">
                          <a:latin typeface="Verdana"/>
                          <a:ea typeface="Verdana"/>
                          <a:cs typeface="Verdana"/>
                          <a:sym typeface="Verdana"/>
                        </a:rPr>
                        <a:t>(var)</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mapping variable (dictionary arguments)</a:t>
                      </a:r>
                    </a:p>
                  </a:txBody>
                  <a:tcPr marL="0" marR="0" marT="0" marB="0" anchor="t" anchorCtr="0" horzOverflow="overflow">
                    <a:solidFill>
                      <a:srgbClr val="F3F9FA"/>
                    </a:solidFill>
                  </a:tcPr>
                </a:tc>
              </a:tr>
              <a:tr h="1076543">
                <a:tc>
                  <a:txBody>
                    <a:bodyPr/>
                    <a:lstStyle/>
                    <a:p>
                      <a:pPr algn="l" defTabSz="1300480">
                        <a:defRPr sz="1800"/>
                      </a:pPr>
                      <a:r>
                        <a:rPr sz="2200">
                          <a:latin typeface="Verdana"/>
                          <a:ea typeface="Verdana"/>
                          <a:cs typeface="Verdana"/>
                          <a:sym typeface="Verdana"/>
                        </a:rPr>
                        <a:t>m.n.</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m is the minimum total width and n is the number of digits to display after the decimal point (if appl.)</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riple Quote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Triple Quotes:</a:t>
            </a:r>
          </a:p>
        </p:txBody>
      </p:sp>
      <p:sp>
        <p:nvSpPr>
          <p:cNvPr id="247" name="Python's triple quotes comes to the rescue by allowing strings to span multiple lines, including verbatim NEWLINEs, TABs, and any other special characters.…"/>
          <p:cNvSpPr txBox="1"/>
          <p:nvPr>
            <p:ph type="body" idx="4294967295"/>
          </p:nvPr>
        </p:nvSpPr>
        <p:spPr>
          <a:xfrm>
            <a:off x="866986" y="2275838"/>
            <a:ext cx="11595949" cy="6502404"/>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Python's triple quotes comes to the rescue by allowing strings to span multiple lines, including verbatim NEWLINEs, TABs, and any other special characters.</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syntax for triple quotes consists of three consecutive </a:t>
            </a:r>
            <a:r>
              <a:rPr b="1"/>
              <a:t>single or double</a:t>
            </a:r>
            <a:r>
              <a:t> quotes. </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para_str =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para_str;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Raw String:"/>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Raw String:</a:t>
            </a:r>
          </a:p>
        </p:txBody>
      </p:sp>
      <p:sp>
        <p:nvSpPr>
          <p:cNvPr id="250" name="Raw strings don't treat the backslash as a special character at all. Every character you put into a raw string stays the way you wrote it:…"/>
          <p:cNvSpPr txBox="1"/>
          <p:nvPr>
            <p:ph type="body" idx="4294967295"/>
          </p:nvPr>
        </p:nvSpPr>
        <p:spPr>
          <a:xfrm>
            <a:off x="866986" y="1842345"/>
            <a:ext cx="11595949" cy="6935897"/>
          </a:xfrm>
          <a:prstGeom prst="rect">
            <a:avLst/>
          </a:prstGeom>
        </p:spPr>
        <p:txBody>
          <a:bodyPr lIns="65022" tIns="65022" rIns="65022" bIns="65022" anchor="t"/>
          <a:lstStyle/>
          <a:p>
            <a:pPr marL="466341" indent="-466341" defTabSz="1248460">
              <a:spcBef>
                <a:spcPts val="700"/>
              </a:spcBef>
              <a:buSzPct val="100000"/>
              <a:defRPr>
                <a:solidFill>
                  <a:srgbClr val="333399"/>
                </a:solidFill>
                <a:latin typeface="Lucida Sans Unicode"/>
                <a:ea typeface="Lucida Sans Unicode"/>
                <a:cs typeface="Lucida Sans Unicode"/>
                <a:sym typeface="Lucida Sans Unicode"/>
              </a:defRPr>
            </a:pPr>
            <a:r>
              <a:t>Raw strings don't treat the backslash as a special character at all. Every character you put into a raw string stays the way you wrote it:</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'C:\\nowhere' </a:t>
            </a:r>
            <a:endParaRPr>
              <a:latin typeface="Courier New"/>
              <a:ea typeface="Courier New"/>
              <a:cs typeface="Courier New"/>
              <a:sym typeface="Courier New"/>
            </a:endParaRP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This would print following result:</a:t>
            </a:r>
          </a:p>
          <a:p>
            <a:pPr marL="468172" indent="-468172" defTabSz="1248460">
              <a:spcBef>
                <a:spcPts val="700"/>
              </a:spcBef>
              <a:buSzTx/>
              <a:buNone/>
              <a:defRPr>
                <a:solidFill>
                  <a:srgbClr val="333399"/>
                </a:solidFill>
                <a:latin typeface="Courier New"/>
                <a:ea typeface="Courier New"/>
                <a:cs typeface="Courier New"/>
                <a:sym typeface="Courier New"/>
              </a:defRPr>
            </a:pPr>
            <a:r>
              <a:t>	C:\nowhere </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Now let's make use of raw string. We would put expression in </a:t>
            </a:r>
            <a:r>
              <a:rPr b="1"/>
              <a:t>r'expression'</a:t>
            </a:r>
            <a:r>
              <a:t> as follows:</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r'C:\\nowhere' </a:t>
            </a:r>
            <a:endParaRPr>
              <a:latin typeface="Courier New"/>
              <a:ea typeface="Courier New"/>
              <a:cs typeface="Courier New"/>
              <a:sym typeface="Courier New"/>
            </a:endParaRP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This would print following result:</a:t>
            </a:r>
          </a:p>
          <a:p>
            <a:pPr marL="468172" indent="-468172" defTabSz="1248460">
              <a:spcBef>
                <a:spcPts val="700"/>
              </a:spcBef>
              <a:buSzTx/>
              <a:buNone/>
              <a:defRPr>
                <a:solidFill>
                  <a:srgbClr val="333399"/>
                </a:solidFill>
                <a:latin typeface="Courier New"/>
                <a:ea typeface="Courier New"/>
                <a:cs typeface="Courier New"/>
                <a:sym typeface="Courier New"/>
              </a:defRPr>
            </a:pPr>
            <a:r>
              <a:t>	C:\\nowhere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Unicode String:"/>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Unicode String:</a:t>
            </a:r>
          </a:p>
        </p:txBody>
      </p:sp>
      <p:sp>
        <p:nvSpPr>
          <p:cNvPr id="253" name="Normal strings in Python are stored internally as 8-bit ASCII, while Unicode strings are stored as 16-bit Unicode. This allows for a more varied set of characters, including special characters from most languages in the world. I'll restrict my treatment of Unicode strings to the following:…"/>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Normal strings in Python are stored internally as 8-bit ASCII, while Unicode strings are stored as 16-bit Unicode. This allows for a more varied set of characters, including special characters from most languages in the world. I'll restrict my treatment of Unicode strings to the following:</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u'Hello, world!'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This would print following result:</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Hello, world!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Built-in String Method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Built-in String Methods:</a:t>
            </a:r>
          </a:p>
        </p:txBody>
      </p:sp>
      <p:graphicFrame>
        <p:nvGraphicFramePr>
          <p:cNvPr id="256" name="Table"/>
          <p:cNvGraphicFramePr/>
          <p:nvPr/>
        </p:nvGraphicFramePr>
        <p:xfrm>
          <a:off x="866986" y="1517225"/>
          <a:ext cx="11583246" cy="745462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401140">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capitalize()</a:t>
                      </a:r>
                    </a:p>
                  </a:txBody>
                  <a:tcPr marL="0" marR="0" marT="0" marB="0" anchor="t" anchorCtr="0" horzOverflow="overflow">
                    <a:lnB w="50800">
                      <a:solidFill>
                        <a:srgbClr val="FFFFFF"/>
                      </a:solidFill>
                    </a:lnB>
                    <a:solidFill>
                      <a:srgbClr val="BBE0E3"/>
                    </a:solidFill>
                  </a:tcPr>
                </a:tc>
              </a:tr>
              <a:tr h="399266">
                <a:tc vMerge="1">
                  <a:tcPr/>
                </a:tc>
                <a:tc>
                  <a:txBody>
                    <a:bodyPr/>
                    <a:lstStyle/>
                    <a:p>
                      <a:pPr algn="l" defTabSz="1300480">
                        <a:defRPr sz="1800"/>
                      </a:pPr>
                      <a:r>
                        <a:rPr>
                          <a:latin typeface="Verdana"/>
                          <a:ea typeface="Verdana"/>
                          <a:cs typeface="Verdana"/>
                          <a:sym typeface="Verdana"/>
                        </a:rPr>
                        <a:t>Capitalizes first letter of string</a:t>
                      </a:r>
                    </a:p>
                  </a:txBody>
                  <a:tcPr marL="0" marR="0" marT="0" marB="0" anchor="t" anchorCtr="0" horzOverflow="overflow">
                    <a:lnL w="50800">
                      <a:solidFill>
                        <a:srgbClr val="FFFFFF"/>
                      </a:solidFill>
                    </a:lnL>
                    <a:lnT w="50800">
                      <a:solidFill>
                        <a:srgbClr val="FFFFFF"/>
                      </a:solidFill>
                    </a:lnT>
                    <a:solidFill>
                      <a:srgbClr val="E7F3F4"/>
                    </a:solidFill>
                  </a:tcPr>
                </a:tc>
              </a:tr>
              <a:tr h="401140">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center(width, fillchar)</a:t>
                      </a:r>
                    </a:p>
                  </a:txBody>
                  <a:tcPr marL="0" marR="0" marT="0" marB="0" anchor="t" anchorCtr="0" horzOverflow="overflow">
                    <a:solidFill>
                      <a:srgbClr val="F3F9FA"/>
                    </a:solidFill>
                  </a:tcPr>
                </a:tc>
              </a:tr>
              <a:tr h="549006">
                <a:tc vMerge="1">
                  <a:tcPr/>
                </a:tc>
                <a:tc>
                  <a:txBody>
                    <a:bodyPr/>
                    <a:lstStyle/>
                    <a:p>
                      <a:pPr algn="l" defTabSz="1300480">
                        <a:defRPr sz="1800"/>
                      </a:pPr>
                      <a:r>
                        <a:rPr>
                          <a:latin typeface="Verdana"/>
                          <a:ea typeface="Verdana"/>
                          <a:cs typeface="Verdana"/>
                          <a:sym typeface="Verdana"/>
                        </a:rPr>
                        <a:t>Returns a space-padded string with the original string centered to a total of width columns</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count(str, beg= 0,end=len(string))</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Counts how many times str occurs in string, or in a substring of string if starting index beg and ending index end are given</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decode(encoding='UTF-8',errors='strict')</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Decodes the string using the codec registered for encoding. encoding defaults to the default string encoding.</a:t>
                      </a:r>
                    </a:p>
                  </a:txBody>
                  <a:tcPr marL="0" marR="0" marT="0" marB="0" anchor="t" anchorCtr="0" horzOverflow="overflow">
                    <a:solidFill>
                      <a:srgbClr val="E7F3F4"/>
                    </a:solidFill>
                  </a:tcPr>
                </a:tc>
              </a:tr>
              <a:tr h="401140">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encode(encoding='UTF-8',errors='strict')</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Returns encoded string version of string; on error, default is to raise a ValueError unless errors is given with 'ignore' or 'replace'.</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endswith(suffix, beg=0, end=len(string))</a:t>
                      </a:r>
                    </a:p>
                  </a:txBody>
                  <a:tcPr marL="0" marR="0" marT="0" marB="0" anchor="t" anchorCtr="0" horzOverflow="overflow">
                    <a:solidFill>
                      <a:srgbClr val="F3F9FA"/>
                    </a:solidFill>
                  </a:tcPr>
                </a:tc>
              </a:tr>
              <a:tr h="1004726">
                <a:tc vMerge="1">
                  <a:tcPr/>
                </a:tc>
                <a:tc>
                  <a:txBody>
                    <a:bodyPr/>
                    <a:lstStyle/>
                    <a:p>
                      <a:pPr algn="l" defTabSz="1300480">
                        <a:defRPr sz="1800"/>
                      </a:pPr>
                      <a:r>
                        <a:rPr>
                          <a:latin typeface="Verdana"/>
                          <a:ea typeface="Verdana"/>
                          <a:cs typeface="Verdana"/>
                          <a:sym typeface="Verdana"/>
                        </a:rPr>
                        <a:t>Determines if string or a substring of string (if starting index beg and ending index end are given) ends with suffix; Returns true if so, and false otherwise</a:t>
                      </a:r>
                    </a:p>
                  </a:txBody>
                  <a:tcPr marL="0" marR="0" marT="0" marB="0" anchor="t" anchorCtr="0" horzOverflow="overflow">
                    <a:solidFill>
                      <a:srgbClr val="E7F3F4"/>
                    </a:solidFill>
                  </a:tcPr>
                </a:tc>
              </a:tr>
              <a:tr h="401140">
                <a:tc rowSpan="2">
                  <a:txBody>
                    <a:bodyPr/>
                    <a:lstStyle/>
                    <a:p>
                      <a:pPr algn="l" defTabSz="1300480">
                        <a:defRPr sz="1800"/>
                      </a:pPr>
                      <a:r>
                        <a:rPr>
                          <a:latin typeface="Verdana"/>
                          <a:ea typeface="Verdana"/>
                          <a:cs typeface="Verdana"/>
                          <a:sym typeface="Verdana"/>
                        </a:rPr>
                        <a:t>6</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expandtabs(tabsize=8)</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Expands tabs in string to multiple spaces; defaults to 8 spaces per tab if tabsize not provided</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8" name="Table"/>
          <p:cNvGraphicFramePr/>
          <p:nvPr/>
        </p:nvGraphicFramePr>
        <p:xfrm>
          <a:off x="866986" y="541866"/>
          <a:ext cx="11583246" cy="85963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517986">
                <a:tc rowSpan="2">
                  <a:txBody>
                    <a:bodyPr/>
                    <a:lstStyle/>
                    <a:p>
                      <a:pPr algn="l" defTabSz="1300480">
                        <a:defRPr sz="1800"/>
                      </a:pPr>
                      <a:r>
                        <a:rPr>
                          <a:latin typeface="Verdana"/>
                          <a:ea typeface="Verdana"/>
                          <a:cs typeface="Verdana"/>
                          <a:sym typeface="Verdana"/>
                        </a:rPr>
                        <a:t>7</a:t>
                      </a:r>
                    </a:p>
                  </a:txBody>
                  <a:tcPr marL="0" marR="0" marT="0" marB="0" anchor="t" anchorCtr="0" horzOverflow="overflow">
                    <a:lnB w="50800">
                      <a:solidFill>
                        <a:srgbClr val="FFFFFF"/>
                      </a:solidFill>
                    </a:lnB>
                    <a:solidFill>
                      <a:srgbClr val="BBE0E3"/>
                    </a:solidFill>
                  </a:tcPr>
                </a:tc>
                <a:tc>
                  <a:txBody>
                    <a:bodyPr/>
                    <a:lstStyle/>
                    <a:p>
                      <a:pPr algn="l" defTabSz="1300480">
                        <a:defRPr sz="14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find(str, beg=0 end=len(string))</a:t>
                      </a:r>
                    </a:p>
                  </a:txBody>
                  <a:tcPr marL="0" marR="0" marT="0" marB="0" anchor="t" anchorCtr="0" horzOverflow="overflow">
                    <a:lnB w="50800">
                      <a:solidFill>
                        <a:srgbClr val="FFFFFF"/>
                      </a:solidFill>
                    </a:lnB>
                    <a:solidFill>
                      <a:srgbClr val="BBE0E3"/>
                    </a:solidFill>
                  </a:tcPr>
                </a:tc>
              </a:tr>
              <a:tr h="739944">
                <a:tc vMerge="1">
                  <a:tcPr/>
                </a:tc>
                <a:tc>
                  <a:txBody>
                    <a:bodyPr/>
                    <a:lstStyle/>
                    <a:p>
                      <a:pPr algn="l" defTabSz="1300480">
                        <a:defRPr sz="1800"/>
                      </a:pPr>
                      <a:r>
                        <a:rPr>
                          <a:latin typeface="Verdana"/>
                          <a:ea typeface="Verdana"/>
                          <a:cs typeface="Verdana"/>
                          <a:sym typeface="Verdana"/>
                        </a:rPr>
                        <a:t>Determine if str occurs in string, or in a substring of string if starting index beg and ending index end are given; returns index if found and -1 otherwise</a:t>
                      </a:r>
                    </a:p>
                  </a:txBody>
                  <a:tcPr marL="0" marR="0" marT="0" marB="0" anchor="t" anchorCtr="0" horzOverflow="overflow">
                    <a:lnL w="50800">
                      <a:solidFill>
                        <a:srgbClr val="FFFFFF"/>
                      </a:solidFill>
                    </a:lnL>
                    <a:lnT w="50800">
                      <a:solidFill>
                        <a:srgbClr val="FFFFFF"/>
                      </a:solidFill>
                    </a:lnT>
                    <a:solidFill>
                      <a:srgbClr val="E7F3F4"/>
                    </a:solidFill>
                  </a:tcPr>
                </a:tc>
              </a:tr>
              <a:tr h="439851">
                <a:tc rowSpan="2">
                  <a:txBody>
                    <a:bodyPr/>
                    <a:lstStyle/>
                    <a:p>
                      <a:pPr algn="l" defTabSz="1300480">
                        <a:defRPr sz="1800"/>
                      </a:pPr>
                      <a:r>
                        <a:rPr>
                          <a:latin typeface="Verdana"/>
                          <a:ea typeface="Verdana"/>
                          <a:cs typeface="Verdana"/>
                          <a:sym typeface="Verdana"/>
                        </a:rPr>
                        <a:t>8</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index(str, beg=0, end=len(string))</a:t>
                      </a:r>
                    </a:p>
                  </a:txBody>
                  <a:tcPr marL="0" marR="0" marT="0" marB="0" anchor="t" anchorCtr="0" horzOverflow="overflow">
                    <a:solidFill>
                      <a:srgbClr val="F3F9FA"/>
                    </a:solidFill>
                  </a:tcPr>
                </a:tc>
              </a:tr>
              <a:tr h="439851">
                <a:tc vMerge="1">
                  <a:tcPr/>
                </a:tc>
                <a:tc>
                  <a:txBody>
                    <a:bodyPr/>
                    <a:lstStyle/>
                    <a:p>
                      <a:pPr algn="l" defTabSz="1300480">
                        <a:defRPr sz="1800"/>
                      </a:pPr>
                      <a:r>
                        <a:rPr>
                          <a:latin typeface="Verdana"/>
                          <a:ea typeface="Verdana"/>
                          <a:cs typeface="Verdana"/>
                          <a:sym typeface="Verdana"/>
                        </a:rPr>
                        <a:t>Same as find(), but raises an exception if str not found</a:t>
                      </a:r>
                    </a:p>
                  </a:txBody>
                  <a:tcPr marL="0" marR="0" marT="0" marB="0" anchor="t" anchorCtr="0" horzOverflow="overflow">
                    <a:solidFill>
                      <a:srgbClr val="E7F3F4"/>
                    </a:solidFill>
                  </a:tcPr>
                </a:tc>
              </a:tr>
              <a:tr h="437972">
                <a:tc rowSpan="2">
                  <a:txBody>
                    <a:bodyPr/>
                    <a:lstStyle/>
                    <a:p>
                      <a:pPr algn="l" defTabSz="1300480">
                        <a:defRPr sz="1800"/>
                      </a:pPr>
                      <a:r>
                        <a:rPr>
                          <a:latin typeface="Verdana"/>
                          <a:ea typeface="Verdana"/>
                          <a:cs typeface="Verdana"/>
                          <a:sym typeface="Verdana"/>
                        </a:rPr>
                        <a:t>9</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isa1num()</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character and all characters are alphanumeric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10</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isalpha()</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character and all characters are alphabetic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11</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isdigit()</a:t>
                      </a:r>
                    </a:p>
                  </a:txBody>
                  <a:tcPr marL="0" marR="0" marT="0" marB="0" anchor="t" anchorCtr="0" horzOverflow="overflow">
                    <a:solidFill>
                      <a:srgbClr val="F3F9FA"/>
                    </a:solidFill>
                  </a:tcPr>
                </a:tc>
              </a:tr>
              <a:tr h="439851">
                <a:tc vMerge="1">
                  <a:tcPr/>
                </a:tc>
                <a:tc>
                  <a:txBody>
                    <a:bodyPr/>
                    <a:lstStyle/>
                    <a:p>
                      <a:pPr algn="l" defTabSz="1300480">
                        <a:defRPr sz="1800"/>
                      </a:pPr>
                      <a:r>
                        <a:rPr>
                          <a:latin typeface="Verdana"/>
                          <a:ea typeface="Verdana"/>
                          <a:cs typeface="Verdana"/>
                          <a:sym typeface="Verdana"/>
                        </a:rPr>
                        <a:t>Returns true if string contains only digits and false otherwise</a:t>
                      </a:r>
                    </a:p>
                  </a:txBody>
                  <a:tcPr marL="0" marR="0" marT="0" marB="0" anchor="t" anchorCtr="0" horzOverflow="overflow">
                    <a:solidFill>
                      <a:srgbClr val="E7F3F4"/>
                    </a:solidFill>
                  </a:tcPr>
                </a:tc>
              </a:tr>
              <a:tr h="437972">
                <a:tc rowSpan="2">
                  <a:txBody>
                    <a:bodyPr/>
                    <a:lstStyle/>
                    <a:p>
                      <a:pPr algn="l" defTabSz="1300480">
                        <a:defRPr sz="1800"/>
                      </a:pPr>
                      <a:r>
                        <a:rPr>
                          <a:latin typeface="Verdana"/>
                          <a:ea typeface="Verdana"/>
                          <a:cs typeface="Verdana"/>
                          <a:sym typeface="Verdana"/>
                        </a:rPr>
                        <a:t>12</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islower()</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cased character and all cased characters are in lowercase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isnumeric()</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a unicode string contains only numeric characters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14</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isspace()</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contains only whitespace characters and false otherwise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xt Placeholder 3"/>
          <p:cNvSpPr txBox="1"/>
          <p:nvPr>
            <p:ph type="body" idx="1"/>
          </p:nvPr>
        </p:nvSpPr>
        <p:spPr>
          <a:prstGeom prst="rect">
            <a:avLst/>
          </a:prstGeom>
        </p:spPr>
        <p:txBody>
          <a:bodyPr anchor="t"/>
          <a:lstStyle/>
          <a:p>
            <a:pPr>
              <a:lnSpc>
                <a:spcPct val="90000"/>
              </a:lnSpc>
              <a:defRPr>
                <a:solidFill>
                  <a:srgbClr val="0070C0"/>
                </a:solidFill>
              </a:defRPr>
            </a:pPr>
            <a:r>
              <a:t>Lines and Indentation</a:t>
            </a:r>
          </a:p>
          <a:p>
            <a:pPr marL="0" indent="0">
              <a:lnSpc>
                <a:spcPct val="99000"/>
              </a:lnSpc>
              <a:buSzTx/>
              <a:buNone/>
              <a:defRPr sz="2400"/>
            </a:pPr>
            <a:r>
              <a:t>Python provides no braces to indicate blocks of code for class and function definitions or flow control. Blocks of code are denoted by line indentation, which is rigidly enforced.</a:t>
            </a:r>
          </a:p>
          <a:p>
            <a:pPr marL="0" indent="0">
              <a:lnSpc>
                <a:spcPct val="90000"/>
              </a:lnSpc>
              <a:spcBef>
                <a:spcPts val="0"/>
              </a:spcBef>
              <a:buSzTx/>
              <a:buNone/>
              <a:defRPr sz="2400"/>
            </a:pPr>
          </a:p>
          <a:p>
            <a:pPr marL="0" indent="0">
              <a:lnSpc>
                <a:spcPct val="99000"/>
              </a:lnSpc>
              <a:spcBef>
                <a:spcPts val="0"/>
              </a:spcBef>
              <a:buSzTx/>
              <a:buNone/>
              <a:defRPr b="1" sz="2400"/>
            </a:pPr>
            <a:r>
              <a:t>Correct Format of writing (with Indentation )</a:t>
            </a:r>
          </a:p>
          <a:p>
            <a:pPr marL="0" indent="0">
              <a:lnSpc>
                <a:spcPct val="90000"/>
              </a:lnSpc>
              <a:spcBef>
                <a:spcPts val="0"/>
              </a:spcBef>
              <a:buSzTx/>
              <a:buNone/>
              <a:defRPr sz="2400"/>
            </a:pPr>
            <a:r>
              <a:t>if True:</a:t>
            </a:r>
          </a:p>
          <a:p>
            <a:pPr marL="0" indent="0">
              <a:lnSpc>
                <a:spcPct val="90000"/>
              </a:lnSpc>
              <a:spcBef>
                <a:spcPts val="0"/>
              </a:spcBef>
              <a:buSzTx/>
              <a:buNone/>
              <a:defRPr sz="2400"/>
            </a:pPr>
            <a:r>
              <a:t>   print "True"</a:t>
            </a:r>
          </a:p>
          <a:p>
            <a:pPr marL="0" indent="0">
              <a:lnSpc>
                <a:spcPct val="90000"/>
              </a:lnSpc>
              <a:spcBef>
                <a:spcPts val="0"/>
              </a:spcBef>
              <a:buSzTx/>
              <a:buNone/>
              <a:defRPr sz="2400"/>
            </a:pPr>
            <a:r>
              <a:t>else:</a:t>
            </a:r>
          </a:p>
          <a:p>
            <a:pPr marL="0" indent="0">
              <a:lnSpc>
                <a:spcPct val="90000"/>
              </a:lnSpc>
              <a:spcBef>
                <a:spcPts val="0"/>
              </a:spcBef>
              <a:buSzTx/>
              <a:buNone/>
              <a:defRPr sz="2400"/>
            </a:pPr>
            <a:r>
              <a:t>   print "False“</a:t>
            </a:r>
          </a:p>
          <a:p>
            <a:pPr marL="0" indent="0">
              <a:lnSpc>
                <a:spcPct val="90000"/>
              </a:lnSpc>
              <a:spcBef>
                <a:spcPts val="0"/>
              </a:spcBef>
              <a:buSzTx/>
              <a:buNone/>
              <a:defRPr sz="2400"/>
            </a:pPr>
          </a:p>
          <a:p>
            <a:pPr marL="0" indent="0">
              <a:lnSpc>
                <a:spcPct val="90000"/>
              </a:lnSpc>
              <a:spcBef>
                <a:spcPts val="0"/>
              </a:spcBef>
              <a:buSzTx/>
              <a:buNone/>
              <a:defRPr b="1" sz="2400"/>
            </a:pPr>
            <a:r>
              <a:t>Wrong Way of writing (without Indentation)</a:t>
            </a:r>
          </a:p>
          <a:p>
            <a:pPr marL="0" indent="0">
              <a:lnSpc>
                <a:spcPct val="90000"/>
              </a:lnSpc>
              <a:spcBef>
                <a:spcPts val="0"/>
              </a:spcBef>
              <a:buSzTx/>
              <a:buNone/>
              <a:defRPr sz="2400"/>
            </a:pPr>
            <a:r>
              <a:t>if True:</a:t>
            </a:r>
          </a:p>
          <a:p>
            <a:pPr marL="0" indent="0">
              <a:lnSpc>
                <a:spcPct val="90000"/>
              </a:lnSpc>
              <a:spcBef>
                <a:spcPts val="0"/>
              </a:spcBef>
              <a:buSzTx/>
              <a:buNone/>
              <a:defRPr sz="2400"/>
            </a:pPr>
            <a:r>
              <a:t>print "Answer"</a:t>
            </a:r>
          </a:p>
          <a:p>
            <a:pPr marL="0" indent="0">
              <a:lnSpc>
                <a:spcPct val="90000"/>
              </a:lnSpc>
              <a:spcBef>
                <a:spcPts val="0"/>
              </a:spcBef>
              <a:buSzTx/>
              <a:buNone/>
              <a:defRPr sz="2400"/>
            </a:pPr>
            <a:r>
              <a:t>print "True"</a:t>
            </a:r>
          </a:p>
          <a:p>
            <a:pPr marL="0" indent="0">
              <a:lnSpc>
                <a:spcPct val="90000"/>
              </a:lnSpc>
              <a:spcBef>
                <a:spcPts val="0"/>
              </a:spcBef>
              <a:buSzTx/>
              <a:buNone/>
              <a:defRPr sz="2400"/>
            </a:pPr>
            <a:r>
              <a:t>else:</a:t>
            </a:r>
          </a:p>
          <a:p>
            <a:pPr marL="0" indent="0">
              <a:lnSpc>
                <a:spcPct val="90000"/>
              </a:lnSpc>
              <a:spcBef>
                <a:spcPts val="0"/>
              </a:spcBef>
              <a:buSzTx/>
              <a:buNone/>
              <a:defRPr sz="2400"/>
            </a:pPr>
            <a:r>
              <a:t>print "Answer"</a:t>
            </a:r>
          </a:p>
          <a:p>
            <a:pPr marL="0" indent="0">
              <a:lnSpc>
                <a:spcPct val="90000"/>
              </a:lnSpc>
              <a:spcBef>
                <a:spcPts val="0"/>
              </a:spcBef>
              <a:buSzTx/>
              <a:buNone/>
              <a:defRPr sz="2400"/>
            </a:pPr>
            <a:r>
              <a:t>print "False"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0" name="Table"/>
          <p:cNvGraphicFramePr/>
          <p:nvPr/>
        </p:nvGraphicFramePr>
        <p:xfrm>
          <a:off x="866986" y="541866"/>
          <a:ext cx="11583246" cy="9067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452200">
                <a:tc rowSpan="2">
                  <a:txBody>
                    <a:bodyPr/>
                    <a:lstStyle/>
                    <a:p>
                      <a:pPr algn="l" defTabSz="1300480">
                        <a:defRPr sz="1800"/>
                      </a:pPr>
                      <a:r>
                        <a:rPr>
                          <a:latin typeface="Verdana"/>
                          <a:ea typeface="Verdana"/>
                          <a:cs typeface="Verdana"/>
                          <a:sym typeface="Verdana"/>
                        </a:rPr>
                        <a:t>15</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istitle()</a:t>
                      </a:r>
                    </a:p>
                  </a:txBody>
                  <a:tcPr marL="0" marR="0" marT="0" marB="0" anchor="t" anchorCtr="0" horzOverflow="overflow">
                    <a:lnB w="50800">
                      <a:solidFill>
                        <a:srgbClr val="FFFFFF"/>
                      </a:solidFill>
                    </a:lnB>
                    <a:solidFill>
                      <a:srgbClr val="BBE0E3"/>
                    </a:solidFill>
                  </a:tcPr>
                </a:tc>
              </a:tr>
              <a:tr h="452200">
                <a:tc vMerge="1">
                  <a:tcPr/>
                </a:tc>
                <a:tc>
                  <a:txBody>
                    <a:bodyPr/>
                    <a:lstStyle/>
                    <a:p>
                      <a:pPr algn="l" defTabSz="1300480">
                        <a:defRPr sz="1800"/>
                      </a:pPr>
                      <a:r>
                        <a:rPr>
                          <a:latin typeface="Verdana"/>
                          <a:ea typeface="Verdana"/>
                          <a:cs typeface="Verdana"/>
                          <a:sym typeface="Verdana"/>
                        </a:rPr>
                        <a:t>Returns true if string is properly "titlecased" and false otherwise</a:t>
                      </a:r>
                    </a:p>
                  </a:txBody>
                  <a:tcPr marL="0" marR="0" marT="0" marB="0" anchor="t" anchorCtr="0" horzOverflow="overflow">
                    <a:lnL w="50800">
                      <a:solidFill>
                        <a:srgbClr val="FFFFFF"/>
                      </a:solidFill>
                    </a:lnL>
                    <a:lnT w="50800">
                      <a:solidFill>
                        <a:srgbClr val="FFFFFF"/>
                      </a:solidFill>
                    </a:lnT>
                    <a:solidFill>
                      <a:srgbClr val="E7F3F4"/>
                    </a:solidFill>
                  </a:tcPr>
                </a:tc>
              </a:tr>
              <a:tr h="450078">
                <a:tc rowSpan="2">
                  <a:txBody>
                    <a:bodyPr/>
                    <a:lstStyle/>
                    <a:p>
                      <a:pPr algn="l" defTabSz="1300480">
                        <a:defRPr sz="1800"/>
                      </a:pPr>
                      <a:r>
                        <a:rPr>
                          <a:latin typeface="Verdana"/>
                          <a:ea typeface="Verdana"/>
                          <a:cs typeface="Verdana"/>
                          <a:sym typeface="Verdana"/>
                        </a:rPr>
                        <a:t>16</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isupper()</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Returns true if string has at least one cased character and all cased characters are in uppercase and false otherwise</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17</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join(seq)</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Merges (concatenates) the string representations of elements in sequence seq into a string, with separator string</a:t>
                      </a:r>
                    </a:p>
                  </a:txBody>
                  <a:tcPr marL="0" marR="0" marT="0" marB="0" anchor="t" anchorCtr="0" horzOverflow="overflow">
                    <a:solidFill>
                      <a:srgbClr val="E7F3F4"/>
                    </a:solidFill>
                  </a:tcPr>
                </a:tc>
              </a:tr>
              <a:tr h="450078">
                <a:tc rowSpan="2">
                  <a:txBody>
                    <a:bodyPr/>
                    <a:lstStyle/>
                    <a:p>
                      <a:pPr algn="l" defTabSz="1300480">
                        <a:defRPr sz="1800"/>
                      </a:pPr>
                      <a:r>
                        <a:rPr>
                          <a:latin typeface="Verdana"/>
                          <a:ea typeface="Verdana"/>
                          <a:cs typeface="Verdana"/>
                          <a:sym typeface="Verdana"/>
                        </a:rPr>
                        <a:t>18</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len(string)</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Returns the length of the string</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19</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ljust(width[, fillchar])</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Returns a space-padded string with the original string left-justified to a total of width columns</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20</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lower()</a:t>
                      </a:r>
                    </a:p>
                  </a:txBody>
                  <a:tcPr marL="0" marR="0" marT="0" marB="0" anchor="t" anchorCtr="0" horzOverflow="overflow">
                    <a:solidFill>
                      <a:srgbClr val="F3F9FA"/>
                    </a:solidFill>
                  </a:tcPr>
                </a:tc>
              </a:tr>
              <a:tr h="450078">
                <a:tc vMerge="1">
                  <a:tcPr/>
                </a:tc>
                <a:tc>
                  <a:txBody>
                    <a:bodyPr/>
                    <a:lstStyle/>
                    <a:p>
                      <a:pPr algn="l" defTabSz="1300480">
                        <a:defRPr sz="1800"/>
                      </a:pPr>
                      <a:r>
                        <a:rPr>
                          <a:latin typeface="Verdana"/>
                          <a:ea typeface="Verdana"/>
                          <a:cs typeface="Verdana"/>
                          <a:sym typeface="Verdana"/>
                        </a:rPr>
                        <a:t>Converts all uppercase letters in string to lowercase</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21</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lstrip()</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Removes all leading whitespace in string</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22</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maketrans()</a:t>
                      </a:r>
                    </a:p>
                  </a:txBody>
                  <a:tcPr marL="0" marR="0" marT="0" marB="0" anchor="t" anchorCtr="0" horzOverflow="overflow">
                    <a:solidFill>
                      <a:srgbClr val="F3F9FA"/>
                    </a:solidFill>
                  </a:tcPr>
                </a:tc>
              </a:tr>
              <a:tr h="450078">
                <a:tc vMerge="1">
                  <a:tcPr/>
                </a:tc>
                <a:tc>
                  <a:txBody>
                    <a:bodyPr/>
                    <a:lstStyle/>
                    <a:p>
                      <a:pPr algn="l" defTabSz="1300480">
                        <a:defRPr sz="1800"/>
                      </a:pPr>
                      <a:r>
                        <a:rPr>
                          <a:latin typeface="Verdana"/>
                          <a:ea typeface="Verdana"/>
                          <a:cs typeface="Verdana"/>
                          <a:sym typeface="Verdana"/>
                        </a:rPr>
                        <a:t>Returns a translation table to be used in translate function.</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0" invalidUrl="" action="" tgtFrame="" tooltip="" history="1" highlightClick="0" endSnd="0"/>
                        </a:rPr>
                        <a:t>max(str)</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Returns the max alphabetical character from the string str</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2" name="Table"/>
          <p:cNvGraphicFramePr/>
          <p:nvPr/>
        </p:nvGraphicFramePr>
        <p:xfrm>
          <a:off x="866986" y="433493"/>
          <a:ext cx="11583249" cy="88101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66418">
                <a:tc rowSpan="2">
                  <a:txBody>
                    <a:bodyPr/>
                    <a:lstStyle/>
                    <a:p>
                      <a:pPr algn="l" defTabSz="1300480">
                        <a:defRPr sz="1800"/>
                      </a:pPr>
                      <a:r>
                        <a:rPr>
                          <a:latin typeface="Verdana"/>
                          <a:ea typeface="Verdana"/>
                          <a:cs typeface="Verdana"/>
                          <a:sym typeface="Verdana"/>
                        </a:rPr>
                        <a:t>24</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min(str)</a:t>
                      </a:r>
                    </a:p>
                  </a:txBody>
                  <a:tcPr marL="0" marR="0" marT="0" marB="0" anchor="t" anchorCtr="0" horzOverflow="overflow">
                    <a:lnB w="50800">
                      <a:solidFill>
                        <a:srgbClr val="FFFFFF"/>
                      </a:solidFill>
                    </a:lnB>
                    <a:solidFill>
                      <a:srgbClr val="BBE0E3"/>
                    </a:solidFill>
                  </a:tcPr>
                </a:tc>
              </a:tr>
              <a:tr h="464425">
                <a:tc vMerge="1">
                  <a:tcPr/>
                </a:tc>
                <a:tc>
                  <a:txBody>
                    <a:bodyPr/>
                    <a:lstStyle/>
                    <a:p>
                      <a:pPr algn="l" defTabSz="1300480">
                        <a:defRPr sz="1800"/>
                      </a:pPr>
                      <a:r>
                        <a:rPr>
                          <a:latin typeface="Verdana"/>
                          <a:ea typeface="Verdana"/>
                          <a:cs typeface="Verdana"/>
                          <a:sym typeface="Verdana"/>
                        </a:rPr>
                        <a:t>Returns the min alphabetical character from the string str</a:t>
                      </a:r>
                    </a:p>
                  </a:txBody>
                  <a:tcPr marL="0" marR="0" marT="0" marB="0" anchor="t" anchorCtr="0" horzOverflow="overflow">
                    <a:lnL w="50800">
                      <a:solidFill>
                        <a:srgbClr val="FFFFFF"/>
                      </a:solidFill>
                    </a:lnL>
                    <a:lnT w="50800">
                      <a:solidFill>
                        <a:srgbClr val="FFFFFF"/>
                      </a:solidFill>
                    </a:lnT>
                    <a:solidFill>
                      <a:srgbClr val="E7F3F4"/>
                    </a:solidFill>
                  </a:tcPr>
                </a:tc>
              </a:tr>
              <a:tr h="466418">
                <a:tc rowSpan="2">
                  <a:txBody>
                    <a:bodyPr/>
                    <a:lstStyle/>
                    <a:p>
                      <a:pPr algn="l" defTabSz="1300480">
                        <a:defRPr sz="1800"/>
                      </a:pPr>
                      <a:r>
                        <a:rPr>
                          <a:latin typeface="Verdana"/>
                          <a:ea typeface="Verdana"/>
                          <a:cs typeface="Verdana"/>
                          <a:sym typeface="Verdana"/>
                        </a:rPr>
                        <a:t>25</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replace(old, new [, max])</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Replaces all occurrences of old in string with new, or at most max occurrences if max given</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26</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rfind(str, beg=0,end=len(string))</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Same as find(), but search backwards in string</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27</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rindex( str, beg=0, end=len(string))</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Same as index(), but search backwards in string</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28</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rjust(width,[, fillchar])</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Returns a space-padded string with the original string right-justified to a total of width columns.</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29</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rstrip()</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Removes all trailing whitespace of string</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30</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split(str="", num=string.count(str))</a:t>
                      </a:r>
                    </a:p>
                  </a:txBody>
                  <a:tcPr marL="0" marR="0" marT="0" marB="0" anchor="t" anchorCtr="0" horzOverflow="overflow">
                    <a:solidFill>
                      <a:srgbClr val="F3F9FA"/>
                    </a:solidFill>
                  </a:tcPr>
                </a:tc>
              </a:tr>
              <a:tr h="1068378">
                <a:tc vMerge="1">
                  <a:tcPr/>
                </a:tc>
                <a:tc>
                  <a:txBody>
                    <a:bodyPr/>
                    <a:lstStyle/>
                    <a:p>
                      <a:pPr algn="l" defTabSz="1300480">
                        <a:defRPr sz="1800"/>
                      </a:pPr>
                      <a:r>
                        <a:rPr>
                          <a:latin typeface="Verdana"/>
                          <a:ea typeface="Verdana"/>
                          <a:cs typeface="Verdana"/>
                          <a:sym typeface="Verdana"/>
                        </a:rPr>
                        <a:t>Splits string according to delimiter str (space if not provided) and returns list of substrings; split into at most num substrings if given</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31</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splitlines( num=string.count('\n'))</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Splits string at all (or num) NEWLINEs and returns a list of each line with NEWLINEs removed</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4" name="Table"/>
          <p:cNvGraphicFramePr/>
          <p:nvPr/>
        </p:nvGraphicFramePr>
        <p:xfrm>
          <a:off x="866986" y="433493"/>
          <a:ext cx="11583249" cy="8812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35226">
                <a:tc rowSpan="2">
                  <a:txBody>
                    <a:bodyPr/>
                    <a:lstStyle/>
                    <a:p>
                      <a:pPr algn="l" defTabSz="1300480">
                        <a:defRPr sz="1800"/>
                      </a:pPr>
                      <a:r>
                        <a:rPr>
                          <a:latin typeface="Verdana"/>
                          <a:ea typeface="Verdana"/>
                          <a:cs typeface="Verdana"/>
                          <a:sym typeface="Verdana"/>
                        </a:rPr>
                        <a:t>32</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startswith(str, beg=0,end=len(string))</a:t>
                      </a:r>
                    </a:p>
                  </a:txBody>
                  <a:tcPr marL="0" marR="0" marT="0" marB="0" anchor="t" anchorCtr="0" horzOverflow="overflow">
                    <a:lnB w="50800">
                      <a:solidFill>
                        <a:srgbClr val="FFFFFF"/>
                      </a:solidFill>
                    </a:lnB>
                    <a:solidFill>
                      <a:srgbClr val="BBE0E3"/>
                    </a:solidFill>
                  </a:tcPr>
                </a:tc>
              </a:tr>
              <a:tr h="1026688">
                <a:tc vMerge="1">
                  <a:tcPr/>
                </a:tc>
                <a:tc>
                  <a:txBody>
                    <a:bodyPr/>
                    <a:lstStyle/>
                    <a:p>
                      <a:pPr algn="l" defTabSz="1300480">
                        <a:defRPr sz="1800"/>
                      </a:pPr>
                      <a:r>
                        <a:rPr>
                          <a:latin typeface="Verdana"/>
                          <a:ea typeface="Verdana"/>
                          <a:cs typeface="Verdana"/>
                          <a:sym typeface="Verdana"/>
                        </a:rPr>
                        <a:t>Determines if string or a substring of string (if starting index beg and ending index end are given) starts with substring str; Returns true if so, and false otherwise</a:t>
                      </a:r>
                    </a:p>
                  </a:txBody>
                  <a:tcPr marL="0" marR="0" marT="0" marB="0" anchor="t" anchorCtr="0" horzOverflow="overflow">
                    <a:lnL w="50800">
                      <a:solidFill>
                        <a:srgbClr val="FFFFFF"/>
                      </a:solidFill>
                    </a:lnL>
                    <a:lnT w="50800">
                      <a:solidFill>
                        <a:srgbClr val="FFFFFF"/>
                      </a:solidFill>
                    </a:lnT>
                    <a:solidFill>
                      <a:srgbClr val="E7F3F4"/>
                    </a:solidFill>
                  </a:tcPr>
                </a:tc>
              </a:tr>
              <a:tr h="435226">
                <a:tc rowSpan="2">
                  <a:txBody>
                    <a:bodyPr/>
                    <a:lstStyle/>
                    <a:p>
                      <a:pPr algn="l" defTabSz="1300480">
                        <a:defRPr sz="1800"/>
                      </a:pPr>
                      <a:r>
                        <a:rPr>
                          <a:latin typeface="Verdana"/>
                          <a:ea typeface="Verdana"/>
                          <a:cs typeface="Verdana"/>
                          <a:sym typeface="Verdana"/>
                        </a:rPr>
                        <a:t>33</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strip([chars])</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Performs both lstrip() and rstrip() on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34</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swapcase()</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Inverts case for all letters in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35</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title()</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"titlecased" version of string, that is, all words begin with uppercase, and the rest are lowercase</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36</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translate(table, deletechars="")</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Translates string according to translation table str(256 chars), removing those in the del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37</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upper()</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Converts lowercase letters in string to uppercase</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38</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zfill (width)</a:t>
                      </a:r>
                    </a:p>
                  </a:txBody>
                  <a:tcPr marL="0" marR="0" marT="0" marB="0" anchor="t" anchorCtr="0" horzOverflow="overflow">
                    <a:solidFill>
                      <a:srgbClr val="F3F9FA"/>
                    </a:solidFill>
                  </a:tcPr>
                </a:tc>
              </a:tr>
              <a:tr h="996929">
                <a:tc vMerge="1">
                  <a:tcPr/>
                </a:tc>
                <a:tc>
                  <a:txBody>
                    <a:bodyPr/>
                    <a:lstStyle/>
                    <a:p>
                      <a:pPr algn="l" defTabSz="1300480">
                        <a:defRPr sz="1800"/>
                      </a:pPr>
                      <a:r>
                        <a:rPr>
                          <a:latin typeface="Verdana"/>
                          <a:ea typeface="Verdana"/>
                          <a:cs typeface="Verdana"/>
                          <a:sym typeface="Verdana"/>
                        </a:rPr>
                        <a:t>Returns original string leftpadded with zeros to a total of width characters; intended for numbers, zfill() retains any sign given (less one zero)</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39</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isdecimal()</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true if a unicode string contains only decimal characters and false otherwise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Python List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Lists:</a:t>
            </a:r>
          </a:p>
        </p:txBody>
      </p:sp>
      <p:sp>
        <p:nvSpPr>
          <p:cNvPr id="267" name="Lists are the most versatile of Python's compound data types. A list contains items separated by commas and enclosed within square brackets ([]).…"/>
          <p:cNvSpPr txBox="1"/>
          <p:nvPr>
            <p:ph type="body" idx="4294967295"/>
          </p:nvPr>
        </p:nvSpPr>
        <p:spPr>
          <a:xfrm>
            <a:off x="866986" y="2059092"/>
            <a:ext cx="11595949" cy="6719149"/>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Lists are the most versatile of Python's compound data types. A list contains items separated by commas and enclosed within square brackets ([]).</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To some extent, lists are similar to arrays in C. One difference between them is that all the items belonging to a list can be of different data type.</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values stored in a list can be accessed using the slice operator ( [ ] and [ : ] ) with indexes starting at 0 in the beginning of the list and working their way to end-1.</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plus ( + ) sign is the list concatenation operator, and the asterisk ( * ) is the repetition operator.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itle"/>
          <p:cNvSpPr txBox="1"/>
          <p:nvPr>
            <p:ph type="title" idx="4294967295"/>
          </p:nvPr>
        </p:nvSpPr>
        <p:spPr>
          <a:xfrm>
            <a:off x="866986" y="541866"/>
            <a:ext cx="11595949" cy="975362"/>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70" name="list = [ 'abcd', 786 , 2.23, 'john', 70.2 ]…"/>
          <p:cNvSpPr txBox="1"/>
          <p:nvPr>
            <p:ph type="body" idx="4294967295"/>
          </p:nvPr>
        </p:nvSpPr>
        <p:spPr>
          <a:xfrm>
            <a:off x="866986" y="1950720"/>
            <a:ext cx="11595949" cy="7261016"/>
          </a:xfrm>
          <a:prstGeom prst="rect">
            <a:avLst/>
          </a:prstGeom>
        </p:spPr>
        <p:txBody>
          <a:bodyPr lIns="65022" tIns="65022" rIns="65022" bIns="65022" anchor="t"/>
          <a:lstStyle/>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list = [ 'abcd', 786 , 2.23, 'john', 70.2 ]</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tinylist = [123, 'john']</a:t>
            </a:r>
          </a:p>
          <a:p>
            <a:pPr marL="438912" indent="-438912" defTabSz="1170430">
              <a:spcBef>
                <a:spcPts val="800"/>
              </a:spcBef>
              <a:buSzTx/>
              <a:buNone/>
              <a:defRPr sz="1900">
                <a:solidFill>
                  <a:srgbClr val="333399"/>
                </a:solidFill>
                <a:latin typeface="Lucida Sans Unicode"/>
                <a:ea typeface="Lucida Sans Unicode"/>
                <a:cs typeface="Lucida Sans Unicode"/>
                <a:sym typeface="Lucida Sans Unicode"/>
              </a:defRPr>
            </a:pP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          # Prints complete list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list[0]       # Prints first element of the list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list[1:3]     # Prints elements starting from 2nd till 3rd </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list[2:]      # Prints elements starting from 3rd element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tinylist * 2  # Prints list two times</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 + tinylist # Prints concatenated lists</a:t>
            </a:r>
          </a:p>
          <a:p>
            <a:pPr marL="438912" indent="-438912" defTabSz="1170430">
              <a:spcBef>
                <a:spcPts val="800"/>
              </a:spcBef>
              <a:buSzTx/>
              <a:buNone/>
              <a:defRPr sz="1900">
                <a:solidFill>
                  <a:srgbClr val="333399"/>
                </a:solidFill>
                <a:latin typeface="Lucida Sans Unicode"/>
                <a:ea typeface="Lucida Sans Unicode"/>
                <a:cs typeface="Lucida Sans Unicode"/>
                <a:sym typeface="Lucida Sans Unicode"/>
              </a:defRPr>
            </a:pPr>
          </a:p>
          <a:p>
            <a:pPr marL="438912" indent="-438912" defTabSz="1170430">
              <a:spcBef>
                <a:spcPts val="400"/>
              </a:spcBef>
              <a:buSzTx/>
              <a:buNone/>
              <a:defRPr sz="1900">
                <a:solidFill>
                  <a:srgbClr val="00B0F0"/>
                </a:solidFill>
                <a:latin typeface="Lucida Sans Unicode"/>
                <a:ea typeface="Lucida Sans Unicode"/>
                <a:cs typeface="Lucida Sans Unicode"/>
                <a:sym typeface="Lucida Sans Unicode"/>
              </a:defRPr>
            </a:pPr>
            <a:r>
              <a:t>Output:</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 786, 2.23, 'john', 70.2]</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[786, 2.23]</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[2.23, 'john', 70.2]</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[123, 'john', 123, 'john']</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 786, 2.23, 'john', 70.2, 123, 'john']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Built-in List function and Method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Built-in List function and Methods:</a:t>
            </a:r>
          </a:p>
        </p:txBody>
      </p:sp>
      <p:graphicFrame>
        <p:nvGraphicFramePr>
          <p:cNvPr id="273" name="Table"/>
          <p:cNvGraphicFramePr/>
          <p:nvPr/>
        </p:nvGraphicFramePr>
        <p:xfrm>
          <a:off x="1184486" y="2262291"/>
          <a:ext cx="11583248" cy="584393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35226">
                <a:tc>
                  <a:txBody>
                    <a:bodyPr/>
                    <a:lstStyle/>
                    <a:p>
                      <a:pPr algn="l" defTabSz="1300480">
                        <a:defRPr sz="1800">
                          <a:latin typeface="Verdana"/>
                          <a:ea typeface="Verdana"/>
                          <a:cs typeface="Verdana"/>
                          <a:sym typeface="Verdana"/>
                        </a:defRPr>
                      </a:pPr>
                    </a:p>
                  </a:txBody>
                  <a:tcPr marL="0" marR="0" marT="0" marB="0" anchor="t" anchorCtr="0" horzOverflow="overflow">
                    <a:lnB w="12700">
                      <a:miter lim="400000"/>
                    </a:lnB>
                    <a:solidFill>
                      <a:srgbClr val="BBE0E3"/>
                    </a:solidFill>
                  </a:tcPr>
                </a:tc>
                <a:tc>
                  <a:txBody>
                    <a:bodyPr/>
                    <a:lstStyle/>
                    <a:p>
                      <a:pPr defTabSz="1300480">
                        <a:defRPr sz="1800"/>
                      </a:pPr>
                      <a:r>
                        <a:rPr b="1" sz="2400" u="sng">
                          <a:solidFill>
                            <a:srgbClr val="009999"/>
                          </a:solidFill>
                          <a:uFill>
                            <a:solidFill>
                              <a:srgbClr val="009999"/>
                            </a:solidFill>
                          </a:uFill>
                          <a:latin typeface="Calibri"/>
                          <a:ea typeface="Calibri"/>
                          <a:cs typeface="Calibri"/>
                          <a:sym typeface="Calibri"/>
                        </a:rPr>
                        <a:t>List Functions</a:t>
                      </a:r>
                    </a:p>
                  </a:txBody>
                  <a:tcPr marL="0" marR="0" marT="0" marB="0" anchor="t" anchorCtr="0" horzOverflow="overflow">
                    <a:lnB w="50800">
                      <a:solidFill>
                        <a:srgbClr val="FFFFFF"/>
                      </a:solidFill>
                    </a:lnB>
                    <a:solidFill>
                      <a:srgbClr val="BBE0E3"/>
                    </a:solidFill>
                  </a:tcPr>
                </a:tc>
              </a:tr>
              <a:tr h="435226">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T w="12700">
                      <a:miter lim="400000"/>
                    </a:lnT>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cmp(list1, list2)</a:t>
                      </a:r>
                    </a:p>
                  </a:txBody>
                  <a:tcPr marL="0" marR="0" marT="0" marB="0" anchor="t" anchorCtr="0" horzOverflow="overflow">
                    <a:lnT w="50800">
                      <a:solidFill>
                        <a:srgbClr val="FFFFFF"/>
                      </a:solidFill>
                    </a:lnT>
                    <a:lnB w="50800">
                      <a:solidFill>
                        <a:srgbClr val="FFFFFF"/>
                      </a:solidFill>
                    </a:lnB>
                    <a:solidFill>
                      <a:srgbClr val="BBE0E3"/>
                    </a:solidFill>
                  </a:tcPr>
                </a:tc>
              </a:tr>
              <a:tr h="1026688">
                <a:tc vMerge="1">
                  <a:tcPr/>
                </a:tc>
                <a:tc>
                  <a:txBody>
                    <a:bodyPr/>
                    <a:lstStyle/>
                    <a:p>
                      <a:pPr algn="l" defTabSz="1300480">
                        <a:defRPr sz="1800"/>
                      </a:pPr>
                      <a:r>
                        <a:rPr>
                          <a:latin typeface="Verdana"/>
                          <a:ea typeface="Verdana"/>
                          <a:cs typeface="Verdana"/>
                          <a:sym typeface="Verdana"/>
                        </a:rPr>
                        <a:t>Compares elements of both lists.</a:t>
                      </a:r>
                    </a:p>
                  </a:txBody>
                  <a:tcPr marL="0" marR="0" marT="0" marB="0" anchor="t" anchorCtr="0" horzOverflow="overflow">
                    <a:lnL w="50800">
                      <a:solidFill>
                        <a:srgbClr val="FFFFFF"/>
                      </a:solidFill>
                    </a:lnL>
                    <a:lnT w="50800">
                      <a:solidFill>
                        <a:srgbClr val="FFFFFF"/>
                      </a:solidFill>
                    </a:lnT>
                    <a:solidFill>
                      <a:srgbClr val="E7F3F4"/>
                    </a:solidFill>
                  </a:tcPr>
                </a:tc>
              </a:tr>
              <a:tr h="435226">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len(list)</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Gives the total length of the list.</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max(list)</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Returns item from the list with max value.</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min(list)</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item from the list with min value.</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list(seq)</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Translates string according to translation table str(256 chars), removing those in the del string</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75" name="Table"/>
          <p:cNvGraphicFramePr/>
          <p:nvPr/>
        </p:nvGraphicFramePr>
        <p:xfrm>
          <a:off x="1082886" y="2211491"/>
          <a:ext cx="11481136" cy="73863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6501"/>
                <a:gridCol w="10944634"/>
              </a:tblGrid>
              <a:tr h="387350">
                <a:tc>
                  <a:txBody>
                    <a:bodyPr/>
                    <a:lstStyle/>
                    <a:p>
                      <a:pPr algn="l" defTabSz="1300480">
                        <a:defRPr sz="1800">
                          <a:latin typeface="Verdana"/>
                          <a:ea typeface="Verdana"/>
                          <a:cs typeface="Verdana"/>
                          <a:sym typeface="Verdana"/>
                        </a:defRPr>
                      </a:pPr>
                    </a:p>
                  </a:txBody>
                  <a:tcPr marL="0" marR="0" marT="0" marB="0" anchor="t" anchorCtr="0" horzOverflow="overflow">
                    <a:lnB w="12700">
                      <a:miter lim="400000"/>
                    </a:lnB>
                    <a:solidFill>
                      <a:srgbClr val="BBE0E3"/>
                    </a:solidFill>
                  </a:tcPr>
                </a:tc>
                <a:tc>
                  <a:txBody>
                    <a:bodyPr/>
                    <a:lstStyle/>
                    <a:p>
                      <a:pPr defTabSz="1300480">
                        <a:defRPr sz="1800"/>
                      </a:pPr>
                      <a:r>
                        <a:rPr b="1" sz="2400" u="sng">
                          <a:solidFill>
                            <a:srgbClr val="009999"/>
                          </a:solidFill>
                          <a:uFill>
                            <a:solidFill>
                              <a:srgbClr val="009999"/>
                            </a:solidFill>
                          </a:uFill>
                          <a:latin typeface="Calibri"/>
                          <a:ea typeface="Calibri"/>
                          <a:cs typeface="Calibri"/>
                          <a:sym typeface="Calibri"/>
                        </a:rPr>
                        <a:t>List Methods</a:t>
                      </a:r>
                    </a:p>
                  </a:txBody>
                  <a:tcPr marL="0" marR="0" marT="0" marB="0" anchor="t" anchorCtr="0" horzOverflow="overflow">
                    <a:lnB w="50800">
                      <a:solidFill>
                        <a:srgbClr val="FFFFFF"/>
                      </a:solidFill>
                    </a:lnB>
                    <a:solidFill>
                      <a:srgbClr val="BBE0E3"/>
                    </a:solidFill>
                  </a:tcPr>
                </a:tc>
              </a:tr>
              <a:tr h="321233">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T w="12700">
                      <a:miter lim="400000"/>
                    </a:lnT>
                    <a:lnB w="50800">
                      <a:solidFill>
                        <a:srgbClr val="FFFFFF"/>
                      </a:solidFill>
                    </a:lnB>
                    <a:solidFill>
                      <a:srgbClr val="BBE0E3"/>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list.append(obj)</a:t>
                      </a:r>
                    </a:p>
                  </a:txBody>
                  <a:tcPr marL="0" marR="0" marT="0" marB="0" anchor="t" anchorCtr="0" horzOverflow="overflow">
                    <a:lnT w="50800">
                      <a:solidFill>
                        <a:srgbClr val="FFFFFF"/>
                      </a:solidFill>
                    </a:lnT>
                    <a:lnB w="50800">
                      <a:solidFill>
                        <a:srgbClr val="FFFFFF"/>
                      </a:solidFill>
                    </a:lnB>
                    <a:solidFill>
                      <a:srgbClr val="BBE0E3"/>
                    </a:solidFill>
                  </a:tcPr>
                </a:tc>
              </a:tr>
              <a:tr h="423112">
                <a:tc vMerge="1">
                  <a:tcPr/>
                </a:tc>
                <a:tc>
                  <a:txBody>
                    <a:bodyPr/>
                    <a:lstStyle/>
                    <a:p>
                      <a:pPr algn="l" defTabSz="1300480">
                        <a:defRPr sz="1800"/>
                      </a:pPr>
                      <a:r>
                        <a:rPr>
                          <a:latin typeface="Verdana"/>
                          <a:ea typeface="Verdana"/>
                          <a:cs typeface="Verdana"/>
                          <a:sym typeface="Verdana"/>
                        </a:rPr>
                        <a:t>Appends object obj to list</a:t>
                      </a:r>
                    </a:p>
                  </a:txBody>
                  <a:tcPr marL="0" marR="0" marT="0" marB="0" anchor="t" anchorCtr="0" horzOverflow="overflow">
                    <a:lnL w="50800">
                      <a:solidFill>
                        <a:srgbClr val="FFFFFF"/>
                      </a:solidFill>
                    </a:lnL>
                    <a:lnT w="50800">
                      <a:solidFill>
                        <a:srgbClr val="FFFFFF"/>
                      </a:solidFill>
                    </a:lnT>
                    <a:solidFill>
                      <a:srgbClr val="E7F3F4"/>
                    </a:solidFill>
                  </a:tcPr>
                </a:tc>
              </a:tr>
              <a:tr h="298450">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list.count(obj)</a:t>
                      </a:r>
                    </a:p>
                  </a:txBody>
                  <a:tcPr marL="0" marR="0" marT="0" marB="0" anchor="t" anchorCtr="0" horzOverflow="overflow">
                    <a:solidFill>
                      <a:srgbClr val="F3F9FA"/>
                    </a:solidFill>
                  </a:tcPr>
                </a:tc>
              </a:tr>
              <a:tr h="420818">
                <a:tc vMerge="1">
                  <a:tcPr/>
                </a:tc>
                <a:tc>
                  <a:txBody>
                    <a:bodyPr/>
                    <a:lstStyle/>
                    <a:p>
                      <a:pPr algn="l" defTabSz="1300480">
                        <a:defRPr sz="1800"/>
                      </a:pPr>
                      <a:r>
                        <a:rPr>
                          <a:latin typeface="Verdana"/>
                          <a:ea typeface="Verdana"/>
                          <a:cs typeface="Verdana"/>
                          <a:sym typeface="Verdana"/>
                        </a:rPr>
                        <a:t>Returns count of how many times obj occurs in list</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list.extend(seq)</a:t>
                      </a:r>
                    </a:p>
                  </a:txBody>
                  <a:tcPr marL="0" marR="0" marT="0" marB="0" anchor="t" anchorCtr="0" horzOverflow="overflow">
                    <a:solidFill>
                      <a:srgbClr val="F3F9FA"/>
                    </a:solidFill>
                  </a:tcPr>
                </a:tc>
              </a:tr>
              <a:tr h="451861">
                <a:tc vMerge="1">
                  <a:tcPr/>
                </a:tc>
                <a:tc>
                  <a:txBody>
                    <a:bodyPr/>
                    <a:lstStyle/>
                    <a:p>
                      <a:pPr algn="l" defTabSz="1300480">
                        <a:defRPr sz="1800"/>
                      </a:pPr>
                      <a:r>
                        <a:rPr>
                          <a:latin typeface="Verdana"/>
                          <a:ea typeface="Verdana"/>
                          <a:cs typeface="Verdana"/>
                          <a:sym typeface="Verdana"/>
                        </a:rPr>
                        <a:t>Appends the contents of seq to list</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list.index(obj)</a:t>
                      </a:r>
                    </a:p>
                  </a:txBody>
                  <a:tcPr marL="0" marR="0" marT="0" marB="0" anchor="t" anchorCtr="0" horzOverflow="overflow">
                    <a:solidFill>
                      <a:srgbClr val="F3F9FA"/>
                    </a:solidFill>
                  </a:tcPr>
                </a:tc>
              </a:tr>
              <a:tr h="431700">
                <a:tc vMerge="1">
                  <a:tcPr/>
                </a:tc>
                <a:tc>
                  <a:txBody>
                    <a:bodyPr/>
                    <a:lstStyle/>
                    <a:p>
                      <a:pPr algn="l" defTabSz="1300480">
                        <a:defRPr sz="1800"/>
                      </a:pPr>
                      <a:r>
                        <a:rPr>
                          <a:latin typeface="Verdana"/>
                          <a:ea typeface="Verdana"/>
                          <a:cs typeface="Verdana"/>
                          <a:sym typeface="Verdana"/>
                        </a:rPr>
                        <a:t>Returns the lowest index in list that obj appears</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list.insert(index, obj)</a:t>
                      </a:r>
                    </a:p>
                  </a:txBody>
                  <a:tcPr marL="0" marR="0" marT="0" marB="0" anchor="t" anchorCtr="0" horzOverflow="overflow">
                    <a:solidFill>
                      <a:srgbClr val="F3F9FA"/>
                    </a:solidFill>
                  </a:tcPr>
                </a:tc>
              </a:tr>
              <a:tr h="399653">
                <a:tc vMerge="1">
                  <a:tcPr/>
                </a:tc>
                <a:tc>
                  <a:txBody>
                    <a:bodyPr/>
                    <a:lstStyle/>
                    <a:p>
                      <a:pPr algn="l" defTabSz="1300480">
                        <a:defRPr sz="1800"/>
                      </a:pPr>
                      <a:r>
                        <a:rPr>
                          <a:latin typeface="Verdana"/>
                          <a:ea typeface="Verdana"/>
                          <a:cs typeface="Verdana"/>
                          <a:sym typeface="Verdana"/>
                        </a:rPr>
                        <a:t>Inserts object obj into list at offset index</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6</a:t>
                      </a:r>
                    </a:p>
                  </a:txBody>
                  <a:tcPr marL="0" marR="0" marT="0" marB="0" anchor="t" anchorCtr="0" horzOverflow="overflow">
                    <a:lnB w="12700">
                      <a:miter lim="400000"/>
                    </a:lnB>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list.pop(obj=list[-1])</a:t>
                      </a:r>
                    </a:p>
                  </a:txBody>
                  <a:tcPr marL="0" marR="0" marT="0" marB="0" anchor="t" anchorCtr="0" horzOverflow="overflow">
                    <a:solidFill>
                      <a:srgbClr val="F3F9FA"/>
                    </a:solidFill>
                  </a:tcPr>
                </a:tc>
              </a:tr>
              <a:tr h="427691">
                <a:tc vMerge="1">
                  <a:tcPr/>
                </a:tc>
                <a:tc>
                  <a:txBody>
                    <a:bodyPr/>
                    <a:lstStyle/>
                    <a:p>
                      <a:pPr algn="l" defTabSz="1300480">
                        <a:defRPr sz="1800"/>
                      </a:pPr>
                      <a:r>
                        <a:rPr>
                          <a:latin typeface="Verdana"/>
                          <a:ea typeface="Verdana"/>
                          <a:cs typeface="Verdana"/>
                          <a:sym typeface="Verdana"/>
                        </a:rPr>
                        <a:t>Removes and returns last object or obj from list</a:t>
                      </a:r>
                    </a:p>
                  </a:txBody>
                  <a:tcPr marL="0" marR="0" marT="0" marB="0" anchor="t" anchorCtr="0" horzOverflow="overflow">
                    <a:solidFill>
                      <a:srgbClr val="E7F3F4"/>
                    </a:solidFill>
                  </a:tcPr>
                </a:tc>
              </a:tr>
              <a:tr h="357649">
                <a:tc rowSpan="2">
                  <a:txBody>
                    <a:bodyPr/>
                    <a:lstStyle/>
                    <a:p>
                      <a:pPr algn="l" defTabSz="1300480">
                        <a:defRPr sz="1800"/>
                      </a:pPr>
                      <a:r>
                        <a:rPr>
                          <a:latin typeface="Verdana"/>
                          <a:ea typeface="Verdana"/>
                          <a:cs typeface="Verdana"/>
                          <a:sym typeface="Verdana"/>
                        </a:rPr>
                        <a:t>7</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list.remove(obj)</a:t>
                      </a:r>
                    </a:p>
                  </a:txBody>
                  <a:tcPr marL="0" marR="0" marT="0" marB="0" anchor="t" anchorCtr="0" horzOverflow="overflow">
                    <a:solidFill>
                      <a:srgbClr val="F3F9FA"/>
                    </a:solidFill>
                  </a:tcPr>
                </a:tc>
              </a:tr>
              <a:tr h="315684">
                <a:tc vMerge="1">
                  <a:tcPr/>
                </a:tc>
                <a:tc>
                  <a:txBody>
                    <a:bodyPr/>
                    <a:lstStyle/>
                    <a:p>
                      <a:pPr algn="l" defTabSz="1300480">
                        <a:defRPr sz="1800"/>
                      </a:pPr>
                      <a:r>
                        <a:rPr>
                          <a:latin typeface="Verdana"/>
                          <a:ea typeface="Verdana"/>
                          <a:cs typeface="Verdana"/>
                          <a:sym typeface="Verdana"/>
                        </a:rPr>
                        <a:t>Removes object obj from list</a:t>
                      </a:r>
                    </a:p>
                  </a:txBody>
                  <a:tcPr marL="0" marR="0" marT="0" marB="0" anchor="t" anchorCtr="0" horzOverflow="overflow">
                    <a:solidFill>
                      <a:srgbClr val="E7F3F4"/>
                    </a:solidFill>
                  </a:tcPr>
                </a:tc>
              </a:tr>
              <a:tr h="344508">
                <a:tc rowSpan="2">
                  <a:txBody>
                    <a:bodyPr/>
                    <a:lstStyle/>
                    <a:p>
                      <a:pPr algn="l" defTabSz="1300480">
                        <a:defRPr sz="1800"/>
                      </a:pPr>
                      <a:r>
                        <a:rPr>
                          <a:latin typeface="Verdana"/>
                          <a:ea typeface="Verdana"/>
                          <a:cs typeface="Verdana"/>
                          <a:sym typeface="Verdana"/>
                        </a:rPr>
                        <a:t>8</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list.reverse()</a:t>
                      </a:r>
                    </a:p>
                  </a:txBody>
                  <a:tcPr marL="0" marR="0" marT="0" marB="0" anchor="t" anchorCtr="0" horzOverflow="overflow">
                    <a:solidFill>
                      <a:srgbClr val="F3F9FA"/>
                    </a:solidFill>
                  </a:tcPr>
                </a:tc>
              </a:tr>
              <a:tr h="563000">
                <a:tc vMerge="1">
                  <a:tcPr/>
                </a:tc>
                <a:tc>
                  <a:txBody>
                    <a:bodyPr/>
                    <a:lstStyle/>
                    <a:p>
                      <a:pPr algn="l" defTabSz="1300480">
                        <a:defRPr sz="1800"/>
                      </a:pPr>
                      <a:r>
                        <a:rPr>
                          <a:latin typeface="Verdana"/>
                          <a:ea typeface="Verdana"/>
                          <a:cs typeface="Verdana"/>
                          <a:sym typeface="Verdana"/>
                        </a:rPr>
                        <a:t>Reverses objects of list in place</a:t>
                      </a:r>
                    </a:p>
                  </a:txBody>
                  <a:tcPr marL="0" marR="0" marT="0" marB="0" anchor="t" anchorCtr="0" horzOverflow="overflow">
                    <a:solidFill>
                      <a:srgbClr val="E7F3F4"/>
                    </a:solidFill>
                  </a:tcPr>
                </a:tc>
              </a:tr>
              <a:tr h="563000">
                <a:tc rowSpan="2">
                  <a:txBody>
                    <a:bodyPr/>
                    <a:lstStyle/>
                    <a:p>
                      <a:pPr algn="l" defTabSz="1300480">
                        <a:defRPr sz="1800"/>
                      </a:pPr>
                      <a:r>
                        <a:rPr>
                          <a:latin typeface="Verdana"/>
                          <a:ea typeface="Verdana"/>
                          <a:cs typeface="Verdana"/>
                          <a:sym typeface="Verdana"/>
                        </a:rPr>
                        <a:t>9</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0" invalidUrl="" action="" tgtFrame="" tooltip="" history="1" highlightClick="0" endSnd="0"/>
                        </a:rPr>
                        <a:t>list.sort([func])</a:t>
                      </a:r>
                    </a:p>
                  </a:txBody>
                  <a:tcPr marL="0" marR="0" marT="0" marB="0" anchor="t" anchorCtr="0" horzOverflow="overflow">
                    <a:solidFill>
                      <a:srgbClr val="F3F9FA"/>
                    </a:solidFill>
                  </a:tcPr>
                </a:tc>
              </a:tr>
              <a:tr h="563000">
                <a:tc vMerge="1">
                  <a:tcPr/>
                </a:tc>
                <a:tc>
                  <a:txBody>
                    <a:bodyPr/>
                    <a:lstStyle/>
                    <a:p>
                      <a:pPr algn="l" defTabSz="1300480">
                        <a:defRPr sz="1800"/>
                      </a:pPr>
                      <a:r>
                        <a:rPr>
                          <a:latin typeface="Verdana"/>
                          <a:ea typeface="Verdana"/>
                          <a:cs typeface="Verdana"/>
                          <a:sym typeface="Verdana"/>
                        </a:rPr>
                        <a:t>Sorts objects of list, use compare func if given</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Python Tuple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Tuples:</a:t>
            </a:r>
          </a:p>
        </p:txBody>
      </p:sp>
      <p:sp>
        <p:nvSpPr>
          <p:cNvPr id="278" name="A tuple is another sequence data type that is similar to the list. A tuple consists of a number of values separated by commas. Unlike lists, however, tuples are enclosed within parentheses.…"/>
          <p:cNvSpPr txBox="1"/>
          <p:nvPr>
            <p:ph type="body" idx="4294967295"/>
          </p:nvPr>
        </p:nvSpPr>
        <p:spPr>
          <a:xfrm>
            <a:off x="866986" y="1950718"/>
            <a:ext cx="11595949" cy="6827523"/>
          </a:xfrm>
          <a:prstGeom prst="rect">
            <a:avLst/>
          </a:prstGeom>
        </p:spPr>
        <p:txBody>
          <a:bodyPr lIns="65022" tIns="65022" rIns="65022" bIns="65022" anchor="t"/>
          <a:lstStyle/>
          <a:p>
            <a:pPr marL="475258" indent="-475258" defTabSz="1287474">
              <a:spcBef>
                <a:spcPts val="500"/>
              </a:spcBef>
              <a:buSzPct val="100000"/>
              <a:defRPr sz="2700">
                <a:solidFill>
                  <a:srgbClr val="333399"/>
                </a:solidFill>
                <a:latin typeface="Lucida Sans Unicode"/>
                <a:ea typeface="Lucida Sans Unicode"/>
                <a:cs typeface="Lucida Sans Unicode"/>
                <a:sym typeface="Lucida Sans Unicode"/>
              </a:defRPr>
            </a:pPr>
            <a:r>
              <a:t>A tuple is another sequence data type that is similar to the list. A tuple consists of a number of values separated by commas. Unlike lists, however, tuples are enclosed within parentheses.</a:t>
            </a:r>
          </a:p>
          <a:p>
            <a:pPr marL="475258" indent="-475258" defTabSz="1287474">
              <a:spcBef>
                <a:spcPts val="500"/>
              </a:spcBef>
              <a:buSzPct val="100000"/>
              <a:defRPr sz="2700">
                <a:solidFill>
                  <a:srgbClr val="333399"/>
                </a:solidFill>
                <a:latin typeface="Lucida Sans Unicode"/>
                <a:ea typeface="Lucida Sans Unicode"/>
                <a:cs typeface="Lucida Sans Unicode"/>
                <a:sym typeface="Lucida Sans Unicode"/>
              </a:defRPr>
            </a:pPr>
            <a:r>
              <a:t>The main differences between lists and tuples are: Lists are enclosed in brackets ( [ ] ), and their elements and size can be changed, while tuples are enclosed in parentheses ( ( ) ) and cannot be updated. Tuples can be thought of as </a:t>
            </a:r>
            <a:r>
              <a:rPr b="1"/>
              <a:t>read-only</a:t>
            </a:r>
            <a:r>
              <a:t> lists.</a:t>
            </a:r>
          </a:p>
          <a:p>
            <a:pPr marL="475258" indent="-475258" defTabSz="1287474">
              <a:spcBef>
                <a:spcPts val="500"/>
              </a:spcBef>
              <a:buSzPct val="100000"/>
              <a:defRPr sz="2700">
                <a:solidFill>
                  <a:srgbClr val="333399"/>
                </a:solidFill>
                <a:latin typeface="Lucida Sans Unicode"/>
                <a:ea typeface="Lucida Sans Unicode"/>
                <a:cs typeface="Lucida Sans Unicode"/>
                <a:sym typeface="Lucida Sans Unicode"/>
              </a:defRPr>
            </a:pPr>
            <a:r>
              <a:t>Accessing Values from Tuples :</a:t>
            </a:r>
          </a:p>
          <a:p>
            <a:pPr marL="0" indent="0" defTabSz="1287474">
              <a:spcBef>
                <a:spcPts val="500"/>
              </a:spcBef>
              <a:buSzTx/>
              <a:buNone/>
              <a:defRPr sz="2700">
                <a:solidFill>
                  <a:srgbClr val="333399"/>
                </a:solidFill>
                <a:latin typeface="Lucida Sans Unicode"/>
                <a:ea typeface="Lucida Sans Unicode"/>
                <a:cs typeface="Lucida Sans Unicode"/>
                <a:sym typeface="Lucida Sans Unicode"/>
              </a:defRPr>
            </a:pPr>
          </a:p>
          <a:p>
            <a:pPr marL="0" indent="0" defTabSz="452627">
              <a:spcBef>
                <a:spcPts val="0"/>
              </a:spcBef>
              <a:buSzTx/>
              <a:buNone/>
              <a:defRPr sz="1400">
                <a:solidFill>
                  <a:srgbClr val="000000">
                    <a:alpha val="87059"/>
                  </a:srgbClr>
                </a:solidFill>
                <a:effectLst>
                  <a:outerShdw sx="100000" sy="100000" kx="0" ky="0" algn="b" rotWithShape="0" blurRad="12700" dist="17780" dir="2700000">
                    <a:srgbClr val="000000">
                      <a:alpha val="0"/>
                    </a:srgbClr>
                  </a:outerShdw>
                </a:effectLst>
                <a:latin typeface="Courier"/>
                <a:ea typeface="Courier"/>
                <a:cs typeface="Courier"/>
                <a:sym typeface="Courier"/>
              </a:defRPr>
            </a:pPr>
            <a:r>
              <a:t>tup1 </a:t>
            </a:r>
            <a:r>
              <a:rPr>
                <a:solidFill>
                  <a:srgbClr val="666600"/>
                </a:solidFill>
              </a:rPr>
              <a:t>=</a:t>
            </a:r>
            <a:r>
              <a:t> </a:t>
            </a:r>
            <a:r>
              <a:rPr>
                <a:solidFill>
                  <a:srgbClr val="666600"/>
                </a:solidFill>
              </a:rPr>
              <a:t>(</a:t>
            </a:r>
            <a:r>
              <a:rPr>
                <a:solidFill>
                  <a:srgbClr val="008800"/>
                </a:solidFill>
              </a:rPr>
              <a:t>'physics'</a:t>
            </a:r>
            <a:r>
              <a:rPr>
                <a:solidFill>
                  <a:srgbClr val="666600"/>
                </a:solidFill>
              </a:rPr>
              <a:t>,</a:t>
            </a:r>
            <a:r>
              <a:t> </a:t>
            </a:r>
            <a:r>
              <a:rPr>
                <a:solidFill>
                  <a:srgbClr val="008800"/>
                </a:solidFill>
              </a:rPr>
              <a:t>'chemistry'</a:t>
            </a:r>
            <a:r>
              <a:rPr>
                <a:solidFill>
                  <a:srgbClr val="666600"/>
                </a:solidFill>
              </a:rPr>
              <a:t>,</a:t>
            </a:r>
            <a:r>
              <a:t> </a:t>
            </a:r>
            <a:r>
              <a:rPr>
                <a:solidFill>
                  <a:srgbClr val="006666"/>
                </a:solidFill>
              </a:rPr>
              <a:t>1997</a:t>
            </a:r>
            <a:r>
              <a:rPr>
                <a:solidFill>
                  <a:srgbClr val="666600"/>
                </a:solidFill>
              </a:rPr>
              <a:t>,</a:t>
            </a:r>
            <a:r>
              <a:t> </a:t>
            </a:r>
            <a:r>
              <a:rPr>
                <a:solidFill>
                  <a:srgbClr val="006666"/>
                </a:solidFill>
              </a:rPr>
              <a:t>2000</a:t>
            </a:r>
            <a:r>
              <a:rPr>
                <a:solidFill>
                  <a:srgbClr val="666600"/>
                </a:solidFill>
              </a:rPr>
              <a:t>);</a:t>
            </a:r>
          </a:p>
          <a:p>
            <a:pPr marL="0" indent="0" defTabSz="452627">
              <a:spcBef>
                <a:spcPts val="0"/>
              </a:spcBef>
              <a:buSzTx/>
              <a:buNone/>
              <a:defRPr sz="1400">
                <a:solidFill>
                  <a:srgbClr val="000000">
                    <a:alpha val="87059"/>
                  </a:srgbClr>
                </a:solidFill>
                <a:effectLst>
                  <a:outerShdw sx="100000" sy="100000" kx="0" ky="0" algn="b" rotWithShape="0" blurRad="12700" dist="17780" dir="2700000">
                    <a:srgbClr val="000000">
                      <a:alpha val="0"/>
                    </a:srgbClr>
                  </a:outerShdw>
                </a:effectLst>
                <a:latin typeface="Courier"/>
                <a:ea typeface="Courier"/>
                <a:cs typeface="Courier"/>
                <a:sym typeface="Courier"/>
              </a:defRPr>
            </a:pPr>
            <a:r>
              <a:t>tup2 </a:t>
            </a:r>
            <a:r>
              <a:rPr>
                <a:solidFill>
                  <a:srgbClr val="666600"/>
                </a:solidFill>
              </a:rPr>
              <a:t>=</a:t>
            </a:r>
            <a:r>
              <a:t> </a:t>
            </a:r>
            <a:r>
              <a:rPr>
                <a:solidFill>
                  <a:srgbClr val="666600"/>
                </a:solidFill>
              </a:rPr>
              <a:t>(</a:t>
            </a:r>
            <a:r>
              <a:rPr>
                <a:solidFill>
                  <a:srgbClr val="006666"/>
                </a:solidFill>
              </a:rPr>
              <a:t>1</a:t>
            </a:r>
            <a:r>
              <a:rPr>
                <a:solidFill>
                  <a:srgbClr val="666600"/>
                </a:solidFill>
              </a:rPr>
              <a:t>,</a:t>
            </a:r>
            <a:r>
              <a:t> </a:t>
            </a:r>
            <a:r>
              <a:rPr>
                <a:solidFill>
                  <a:srgbClr val="006666"/>
                </a:solidFill>
              </a:rPr>
              <a:t>2</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r>
              <a:t> </a:t>
            </a:r>
            <a:r>
              <a:rPr>
                <a:solidFill>
                  <a:srgbClr val="006666"/>
                </a:solidFill>
              </a:rPr>
              <a:t>5</a:t>
            </a:r>
            <a:r>
              <a:rPr>
                <a:solidFill>
                  <a:srgbClr val="666600"/>
                </a:solidFill>
              </a:rPr>
              <a:t>,</a:t>
            </a:r>
            <a:r>
              <a:t> </a:t>
            </a:r>
            <a:r>
              <a:rPr>
                <a:solidFill>
                  <a:srgbClr val="006666"/>
                </a:solidFill>
              </a:rPr>
              <a:t>6</a:t>
            </a:r>
            <a:r>
              <a:rPr>
                <a:solidFill>
                  <a:srgbClr val="666600"/>
                </a:solidFill>
              </a:rPr>
              <a:t>,</a:t>
            </a:r>
            <a:r>
              <a:t> </a:t>
            </a:r>
            <a:r>
              <a:rPr>
                <a:solidFill>
                  <a:srgbClr val="006666"/>
                </a:solidFill>
              </a:rPr>
              <a:t>7</a:t>
            </a:r>
            <a:r>
              <a:t> </a:t>
            </a:r>
            <a:r>
              <a:rPr>
                <a:solidFill>
                  <a:srgbClr val="666600"/>
                </a:solidFill>
              </a:rPr>
              <a:t>);</a:t>
            </a:r>
          </a:p>
          <a:p>
            <a:pPr marL="0" indent="0" defTabSz="452627">
              <a:spcBef>
                <a:spcPts val="0"/>
              </a:spcBef>
              <a:buSzTx/>
              <a:buNone/>
              <a:defRPr sz="1400">
                <a:solidFill>
                  <a:srgbClr val="000088"/>
                </a:solidFill>
                <a:effectLst>
                  <a:outerShdw sx="100000" sy="100000" kx="0" ky="0" algn="b" rotWithShape="0" blurRad="12700" dist="1778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"tup1[0]: "</a:t>
            </a:r>
            <a:r>
              <a:rPr>
                <a:solidFill>
                  <a:srgbClr val="666600"/>
                </a:solidFill>
              </a:rPr>
              <a:t>,</a:t>
            </a:r>
            <a:r>
              <a:rPr>
                <a:solidFill>
                  <a:srgbClr val="000000">
                    <a:alpha val="87059"/>
                  </a:srgbClr>
                </a:solidFill>
              </a:rPr>
              <a:t> tup1</a:t>
            </a:r>
            <a:r>
              <a:rPr>
                <a:solidFill>
                  <a:srgbClr val="666600"/>
                </a:solidFill>
              </a:rPr>
              <a:t>[</a:t>
            </a:r>
            <a:r>
              <a:rPr>
                <a:solidFill>
                  <a:srgbClr val="006666"/>
                </a:solidFill>
              </a:rPr>
              <a:t>0</a:t>
            </a:r>
            <a:r>
              <a:rPr>
                <a:solidFill>
                  <a:srgbClr val="666600"/>
                </a:solidFill>
              </a:rPr>
              <a:t>];</a:t>
            </a:r>
            <a:endParaRPr>
              <a:solidFill>
                <a:srgbClr val="000000">
                  <a:alpha val="87059"/>
                </a:srgbClr>
              </a:solidFill>
            </a:endParaRPr>
          </a:p>
          <a:p>
            <a:pPr marL="0" indent="0" defTabSz="452627">
              <a:spcBef>
                <a:spcPts val="0"/>
              </a:spcBef>
              <a:buSzTx/>
              <a:buNone/>
              <a:defRPr sz="1400">
                <a:solidFill>
                  <a:srgbClr val="000088"/>
                </a:solidFill>
                <a:effectLst>
                  <a:outerShdw sx="100000" sy="100000" kx="0" ky="0" algn="b" rotWithShape="0" blurRad="12700" dist="1778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"tup2[1:5]: "</a:t>
            </a:r>
            <a:r>
              <a:rPr>
                <a:solidFill>
                  <a:srgbClr val="666600"/>
                </a:solidFill>
              </a:rPr>
              <a:t>,</a:t>
            </a:r>
            <a:r>
              <a:rPr>
                <a:solidFill>
                  <a:srgbClr val="000000">
                    <a:alpha val="87059"/>
                  </a:srgbClr>
                </a:solidFill>
              </a:rPr>
              <a:t> tup2</a:t>
            </a:r>
            <a:r>
              <a:rPr>
                <a:solidFill>
                  <a:srgbClr val="666600"/>
                </a:solidFill>
              </a:rPr>
              <a:t>[</a:t>
            </a:r>
            <a:r>
              <a:rPr>
                <a:solidFill>
                  <a:srgbClr val="006666"/>
                </a:solidFill>
              </a:rPr>
              <a:t>1</a:t>
            </a:r>
            <a:r>
              <a:rPr>
                <a:solidFill>
                  <a:srgbClr val="666600"/>
                </a:solidFill>
              </a:rPr>
              <a:t>:</a:t>
            </a:r>
            <a:r>
              <a:rPr>
                <a:solidFill>
                  <a:srgbClr val="006666"/>
                </a:solidFill>
              </a:rPr>
              <a:t>5</a:t>
            </a:r>
            <a:r>
              <a:rPr>
                <a:solidFill>
                  <a:srgbClr val="666600"/>
                </a:solidFill>
              </a:rPr>
              <a: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Updating a Tuple…"/>
          <p:cNvSpPr txBox="1"/>
          <p:nvPr>
            <p:ph type="body" idx="4294967295"/>
          </p:nvPr>
        </p:nvSpPr>
        <p:spPr>
          <a:xfrm>
            <a:off x="866986" y="1950718"/>
            <a:ext cx="11595949" cy="6827523"/>
          </a:xfrm>
          <a:prstGeom prst="rect">
            <a:avLst/>
          </a:prstGeom>
        </p:spPr>
        <p:txBody>
          <a:bodyPr lIns="65022" tIns="65022" rIns="65022" bIns="65022" anchor="t"/>
          <a:lstStyle/>
          <a:p>
            <a:pPr marL="321638" indent="-321638" defTabSz="871321">
              <a:spcBef>
                <a:spcPts val="400"/>
              </a:spcBef>
              <a:buSzPct val="100000"/>
              <a:defRPr b="1" sz="1800">
                <a:solidFill>
                  <a:srgbClr val="333399"/>
                </a:solidFill>
                <a:latin typeface="Lucida Sans Unicode"/>
                <a:ea typeface="Lucida Sans Unicode"/>
                <a:cs typeface="Lucida Sans Unicode"/>
                <a:sym typeface="Lucida Sans Unicode"/>
              </a:defRPr>
            </a:pPr>
            <a:r>
              <a:t>Updating a Tuple </a:t>
            </a:r>
          </a:p>
          <a:p>
            <a:pPr marL="0" indent="0" defTabSz="871321">
              <a:spcBef>
                <a:spcPts val="400"/>
              </a:spcBef>
              <a:buSzTx/>
              <a:buNone/>
              <a:defRPr sz="1800">
                <a:solidFill>
                  <a:srgbClr val="333399"/>
                </a:solidFill>
                <a:latin typeface="Lucida Sans Unicode"/>
                <a:ea typeface="Lucida Sans Unicode"/>
                <a:cs typeface="Lucida Sans Unicode"/>
                <a:sym typeface="Lucida Sans Unicode"/>
              </a:defRPr>
            </a:pPr>
            <a:r>
              <a:t>Tuples are immutable which means you cannot update or change the values of tuple elements. You are able to take portions of existing tuples to create new tuples</a:t>
            </a:r>
          </a:p>
          <a:p>
            <a:pPr marL="0" indent="0" defTabSz="871321">
              <a:spcBef>
                <a:spcPts val="400"/>
              </a:spcBef>
              <a:buSzTx/>
              <a:buNone/>
              <a:defRPr sz="1800">
                <a:solidFill>
                  <a:srgbClr val="333399"/>
                </a:solidFill>
                <a:latin typeface="Lucida Sans Unicode"/>
                <a:ea typeface="Lucida Sans Unicode"/>
                <a:cs typeface="Lucida Sans Unicode"/>
                <a:sym typeface="Lucida Sans Unicode"/>
              </a:defRPr>
            </a:pP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r>
              <a:t>tup1 </a:t>
            </a:r>
            <a:r>
              <a:rPr>
                <a:solidFill>
                  <a:srgbClr val="666600"/>
                </a:solidFill>
              </a:rPr>
              <a:t>=</a:t>
            </a:r>
            <a:r>
              <a:t> </a:t>
            </a:r>
            <a:r>
              <a:rPr>
                <a:solidFill>
                  <a:srgbClr val="666600"/>
                </a:solidFill>
              </a:rPr>
              <a:t>(</a:t>
            </a:r>
            <a:r>
              <a:rPr>
                <a:solidFill>
                  <a:srgbClr val="006666"/>
                </a:solidFill>
              </a:rPr>
              <a:t>12</a:t>
            </a:r>
            <a:r>
              <a:rPr>
                <a:solidFill>
                  <a:srgbClr val="666600"/>
                </a:solidFill>
              </a:rPr>
              <a:t>,</a:t>
            </a:r>
            <a:r>
              <a:t> </a:t>
            </a:r>
            <a:r>
              <a:rPr>
                <a:solidFill>
                  <a:srgbClr val="006666"/>
                </a:solidFill>
              </a:rPr>
              <a:t>34.56</a:t>
            </a:r>
            <a:r>
              <a:rPr>
                <a:solidFill>
                  <a:srgbClr val="666600"/>
                </a:solidFill>
              </a:rPr>
              <a:t>);</a:t>
            </a: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r>
              <a:t>tup2 </a:t>
            </a:r>
            <a:r>
              <a:rPr>
                <a:solidFill>
                  <a:srgbClr val="666600"/>
                </a:solidFill>
              </a:rPr>
              <a:t>=</a:t>
            </a:r>
            <a:r>
              <a:t> </a:t>
            </a:r>
            <a:r>
              <a:rPr>
                <a:solidFill>
                  <a:srgbClr val="666600"/>
                </a:solidFill>
              </a:rPr>
              <a:t>(</a:t>
            </a:r>
            <a:r>
              <a:rPr>
                <a:solidFill>
                  <a:srgbClr val="008800"/>
                </a:solidFill>
              </a:rPr>
              <a:t>'abc'</a:t>
            </a:r>
            <a:r>
              <a:rPr>
                <a:solidFill>
                  <a:srgbClr val="666600"/>
                </a:solidFill>
              </a:rPr>
              <a:t>,</a:t>
            </a:r>
            <a:r>
              <a:t> </a:t>
            </a:r>
            <a:r>
              <a:rPr>
                <a:solidFill>
                  <a:srgbClr val="008800"/>
                </a:solidFill>
              </a:rPr>
              <a:t>'xyz'</a:t>
            </a:r>
            <a:r>
              <a:rPr>
                <a:solidFill>
                  <a:srgbClr val="666600"/>
                </a:solidFill>
              </a:rPr>
              <a:t>);</a:t>
            </a: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p>
          <a:p>
            <a:pPr marL="0" indent="0" defTabSz="306324">
              <a:spcBef>
                <a:spcPts val="0"/>
              </a:spcBef>
              <a:buSzTx/>
              <a:buNone/>
              <a:defRPr sz="1400">
                <a:solidFill>
                  <a:srgbClr val="880000"/>
                </a:solidFill>
                <a:effectLst>
                  <a:outerShdw sx="100000" sy="100000" kx="0" ky="0" algn="b" rotWithShape="0" blurRad="12700" dist="12033" dir="2700000">
                    <a:srgbClr val="000000">
                      <a:alpha val="0"/>
                    </a:srgbClr>
                  </a:outerShdw>
                </a:effectLst>
                <a:latin typeface="Courier"/>
                <a:ea typeface="Courier"/>
                <a:cs typeface="Courier"/>
                <a:sym typeface="Courier"/>
              </a:defRPr>
            </a:pPr>
            <a:r>
              <a:t># Following action is not valid for tuples</a:t>
            </a:r>
            <a:endParaRPr>
              <a:solidFill>
                <a:srgbClr val="000000">
                  <a:alpha val="87059"/>
                </a:srgbClr>
              </a:solidFill>
            </a:endParaRPr>
          </a:p>
          <a:p>
            <a:pPr marL="0" indent="0" defTabSz="306324">
              <a:spcBef>
                <a:spcPts val="0"/>
              </a:spcBef>
              <a:buSzTx/>
              <a:buNone/>
              <a:defRPr sz="1400">
                <a:solidFill>
                  <a:srgbClr val="880000"/>
                </a:solidFill>
                <a:effectLst>
                  <a:outerShdw sx="100000" sy="100000" kx="0" ky="0" algn="b" rotWithShape="0" blurRad="12700" dist="12033" dir="2700000">
                    <a:srgbClr val="000000">
                      <a:alpha val="0"/>
                    </a:srgbClr>
                  </a:outerShdw>
                </a:effectLst>
                <a:latin typeface="Courier"/>
                <a:ea typeface="Courier"/>
                <a:cs typeface="Courier"/>
                <a:sym typeface="Courier"/>
              </a:defRPr>
            </a:pPr>
            <a:r>
              <a:t># tup1[0] = 100;</a:t>
            </a:r>
            <a:endParaRPr>
              <a:solidFill>
                <a:srgbClr val="000000">
                  <a:alpha val="87059"/>
                </a:srgbClr>
              </a:solidFill>
            </a:endParaRP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p>
          <a:p>
            <a:pPr marL="0" indent="0" defTabSz="306324">
              <a:spcBef>
                <a:spcPts val="0"/>
              </a:spcBef>
              <a:buSzTx/>
              <a:buNone/>
              <a:defRPr sz="1400">
                <a:solidFill>
                  <a:srgbClr val="880000"/>
                </a:solidFill>
                <a:effectLst>
                  <a:outerShdw sx="100000" sy="100000" kx="0" ky="0" algn="b" rotWithShape="0" blurRad="12700" dist="12033" dir="2700000">
                    <a:srgbClr val="000000">
                      <a:alpha val="0"/>
                    </a:srgbClr>
                  </a:outerShdw>
                </a:effectLst>
                <a:latin typeface="Courier"/>
                <a:ea typeface="Courier"/>
                <a:cs typeface="Courier"/>
                <a:sym typeface="Courier"/>
              </a:defRPr>
            </a:pPr>
            <a:r>
              <a:t># So let's create a new tuple as follows</a:t>
            </a:r>
            <a:endParaRPr>
              <a:solidFill>
                <a:srgbClr val="000000">
                  <a:alpha val="87059"/>
                </a:srgbClr>
              </a:solidFill>
            </a:endParaRP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r>
              <a:t>tup3 </a:t>
            </a:r>
            <a:r>
              <a:rPr>
                <a:solidFill>
                  <a:srgbClr val="666600"/>
                </a:solidFill>
              </a:rPr>
              <a:t>=</a:t>
            </a:r>
            <a:r>
              <a:t> tup1 </a:t>
            </a:r>
            <a:r>
              <a:rPr>
                <a:solidFill>
                  <a:srgbClr val="666600"/>
                </a:solidFill>
              </a:rPr>
              <a:t>+</a:t>
            </a:r>
            <a:r>
              <a:t> tup2</a:t>
            </a:r>
            <a:r>
              <a:rPr>
                <a:solidFill>
                  <a:srgbClr val="666600"/>
                </a:solidFill>
              </a:rPr>
              <a:t>;</a:t>
            </a:r>
          </a:p>
          <a:p>
            <a:pPr marL="0" indent="0" defTabSz="306324">
              <a:spcBef>
                <a:spcPts val="0"/>
              </a:spcBef>
              <a:buSzTx/>
              <a:buNone/>
              <a:defRPr sz="1400">
                <a:solidFill>
                  <a:srgbClr val="000088"/>
                </a:solidFill>
                <a:effectLst>
                  <a:outerShdw sx="100000" sy="100000" kx="0" ky="0" algn="b" rotWithShape="0" blurRad="12700"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tup3</a:t>
            </a:r>
            <a:r>
              <a:rPr>
                <a:solidFill>
                  <a:srgbClr val="666600"/>
                </a:solidFill>
              </a:rPr>
              <a:t>;</a:t>
            </a:r>
            <a:endParaRPr>
              <a:solidFill>
                <a:srgbClr val="666600"/>
              </a:solidFill>
            </a:endParaRPr>
          </a:p>
          <a:p>
            <a:pPr marL="0" indent="0" defTabSz="306324">
              <a:spcBef>
                <a:spcPts val="0"/>
              </a:spcBef>
              <a:buSzTx/>
              <a:buNone/>
              <a:defRPr sz="1000">
                <a:solidFill>
                  <a:srgbClr val="666600"/>
                </a:solidFill>
                <a:effectLst>
                  <a:outerShdw sx="100000" sy="100000" kx="0" ky="0" algn="b" rotWithShape="0" blurRad="12700" dist="12033" dir="2700000">
                    <a:srgbClr val="000000">
                      <a:alpha val="0"/>
                    </a:srgbClr>
                  </a:outerShdw>
                </a:effectLst>
                <a:latin typeface="Courier"/>
                <a:ea typeface="Courier"/>
                <a:cs typeface="Courier"/>
                <a:sym typeface="Courier"/>
              </a:defRPr>
            </a:pPr>
          </a:p>
          <a:p>
            <a:pPr marL="188093" indent="-188093" defTabSz="871321">
              <a:spcBef>
                <a:spcPts val="400"/>
              </a:spcBef>
              <a:buSzPct val="100000"/>
              <a:defRPr b="1" sz="1800">
                <a:solidFill>
                  <a:srgbClr val="333399"/>
                </a:solidFill>
                <a:latin typeface="Lucida Sans Unicode"/>
                <a:ea typeface="Lucida Sans Unicode"/>
                <a:cs typeface="Lucida Sans Unicode"/>
                <a:sym typeface="Lucida Sans Unicode"/>
              </a:defRPr>
            </a:pPr>
            <a:r>
              <a:t>Delete a Tuple </a:t>
            </a:r>
            <a:endParaRPr>
              <a:solidFill>
                <a:srgbClr val="666600"/>
              </a:solidFill>
            </a:endParaRPr>
          </a:p>
          <a:p>
            <a:pPr marL="0" indent="0" defTabSz="871321">
              <a:spcBef>
                <a:spcPts val="400"/>
              </a:spcBef>
              <a:buSzTx/>
              <a:buNone/>
              <a:defRPr sz="1800">
                <a:solidFill>
                  <a:srgbClr val="333399"/>
                </a:solidFill>
                <a:latin typeface="Lucida Sans Unicode"/>
                <a:ea typeface="Lucida Sans Unicode"/>
                <a:cs typeface="Lucida Sans Unicode"/>
                <a:sym typeface="Lucida Sans Unicode"/>
              </a:defRPr>
            </a:pPr>
            <a:r>
              <a:t>Removing individual tuple elements is not possible. There is, of course, nothing wrong with putting together another tuple with the undesired elements discarded</a:t>
            </a:r>
          </a:p>
          <a:p>
            <a:pPr marL="0" indent="0" defTabSz="871321">
              <a:spcBef>
                <a:spcPts val="400"/>
              </a:spcBef>
              <a:buSzTx/>
              <a:buNone/>
              <a:defRPr sz="1800">
                <a:solidFill>
                  <a:srgbClr val="333399"/>
                </a:solidFill>
                <a:latin typeface="Lucida Sans Unicode"/>
                <a:ea typeface="Lucida Sans Unicode"/>
                <a:cs typeface="Lucida Sans Unicode"/>
                <a:sym typeface="Lucida Sans Unicode"/>
              </a:defRPr>
            </a:pPr>
            <a:r>
              <a:t>To explicitly remove an entire tuple, just use the del statement</a:t>
            </a:r>
          </a:p>
          <a:p>
            <a:pPr marL="0" indent="0" defTabSz="871321">
              <a:spcBef>
                <a:spcPts val="400"/>
              </a:spcBef>
              <a:buSzTx/>
              <a:buNone/>
              <a:defRPr sz="1400">
                <a:solidFill>
                  <a:srgbClr val="333399"/>
                </a:solidFill>
                <a:latin typeface="Lucida Sans Unicode"/>
                <a:ea typeface="Lucida Sans Unicode"/>
                <a:cs typeface="Lucida Sans Unicode"/>
                <a:sym typeface="Lucida Sans Unicode"/>
              </a:defRPr>
            </a:pPr>
          </a:p>
          <a:p>
            <a:pPr marL="0" indent="0" defTabSz="306324">
              <a:spcBef>
                <a:spcPts val="0"/>
              </a:spcBef>
              <a:buSzTx/>
              <a:buNone/>
              <a:defRPr sz="1400">
                <a:solidFill>
                  <a:srgbClr val="000000">
                    <a:alpha val="87059"/>
                  </a:srgbClr>
                </a:solidFill>
                <a:effectLst>
                  <a:outerShdw sx="100000" sy="100000" kx="0" ky="0" algn="b" rotWithShape="0" blurRad="12700" dist="12033" dir="2700000">
                    <a:srgbClr val="000000">
                      <a:alpha val="0"/>
                    </a:srgbClr>
                  </a:outerShdw>
                </a:effectLst>
                <a:latin typeface="Courier"/>
                <a:ea typeface="Courier"/>
                <a:cs typeface="Courier"/>
                <a:sym typeface="Courier"/>
              </a:defRPr>
            </a:pPr>
            <a:r>
              <a:t>tup </a:t>
            </a:r>
            <a:r>
              <a:rPr>
                <a:solidFill>
                  <a:srgbClr val="666600"/>
                </a:solidFill>
              </a:rPr>
              <a:t>=</a:t>
            </a:r>
            <a:r>
              <a:t> </a:t>
            </a:r>
            <a:r>
              <a:rPr>
                <a:solidFill>
                  <a:srgbClr val="666600"/>
                </a:solidFill>
              </a:rPr>
              <a:t>(</a:t>
            </a:r>
            <a:r>
              <a:rPr>
                <a:solidFill>
                  <a:srgbClr val="008800"/>
                </a:solidFill>
              </a:rPr>
              <a:t>'physics'</a:t>
            </a:r>
            <a:r>
              <a:rPr>
                <a:solidFill>
                  <a:srgbClr val="666600"/>
                </a:solidFill>
              </a:rPr>
              <a:t>,</a:t>
            </a:r>
            <a:r>
              <a:t> </a:t>
            </a:r>
            <a:r>
              <a:rPr>
                <a:solidFill>
                  <a:srgbClr val="008800"/>
                </a:solidFill>
              </a:rPr>
              <a:t>'chemistry'</a:t>
            </a:r>
            <a:r>
              <a:rPr>
                <a:solidFill>
                  <a:srgbClr val="666600"/>
                </a:solidFill>
              </a:rPr>
              <a:t>,</a:t>
            </a:r>
            <a:r>
              <a:t> </a:t>
            </a:r>
            <a:r>
              <a:rPr>
                <a:solidFill>
                  <a:srgbClr val="006666"/>
                </a:solidFill>
              </a:rPr>
              <a:t>1997</a:t>
            </a:r>
            <a:r>
              <a:rPr>
                <a:solidFill>
                  <a:srgbClr val="666600"/>
                </a:solidFill>
              </a:rPr>
              <a:t>,</a:t>
            </a:r>
            <a:r>
              <a:t> </a:t>
            </a:r>
            <a:r>
              <a:rPr>
                <a:solidFill>
                  <a:srgbClr val="006666"/>
                </a:solidFill>
              </a:rPr>
              <a:t>2000</a:t>
            </a:r>
            <a:r>
              <a:rPr>
                <a:solidFill>
                  <a:srgbClr val="666600"/>
                </a:solidFill>
              </a:rPr>
              <a:t>);</a:t>
            </a:r>
          </a:p>
          <a:p>
            <a:pPr marL="0" indent="0" defTabSz="306324">
              <a:spcBef>
                <a:spcPts val="0"/>
              </a:spcBef>
              <a:buSzTx/>
              <a:buNone/>
              <a:defRPr sz="1400">
                <a:solidFill>
                  <a:srgbClr val="000088"/>
                </a:solidFill>
                <a:effectLst>
                  <a:outerShdw sx="100000" sy="100000" kx="0" ky="0" algn="b" rotWithShape="0" blurRad="12700"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a:t>
            </a:r>
            <a:r>
              <a:rPr>
                <a:solidFill>
                  <a:srgbClr val="666600"/>
                </a:solidFill>
              </a:rPr>
              <a:t>;</a:t>
            </a:r>
            <a:endParaRPr>
              <a:solidFill>
                <a:srgbClr val="000000">
                  <a:alpha val="87059"/>
                </a:srgbClr>
              </a:solidFill>
            </a:endParaRPr>
          </a:p>
          <a:p>
            <a:pPr marL="0" indent="0" defTabSz="306324">
              <a:spcBef>
                <a:spcPts val="0"/>
              </a:spcBef>
              <a:buSzTx/>
              <a:buNone/>
              <a:defRPr sz="1400">
                <a:solidFill>
                  <a:srgbClr val="000088"/>
                </a:solidFill>
                <a:effectLst>
                  <a:outerShdw sx="100000" sy="100000" kx="0" ky="0" algn="b" rotWithShape="0" blurRad="12700" dist="12033" dir="2700000">
                    <a:srgbClr val="000000">
                      <a:alpha val="0"/>
                    </a:srgbClr>
                  </a:outerShdw>
                </a:effectLst>
                <a:latin typeface="Courier"/>
                <a:ea typeface="Courier"/>
                <a:cs typeface="Courier"/>
                <a:sym typeface="Courier"/>
              </a:defRPr>
            </a:pPr>
            <a:r>
              <a:t>del</a:t>
            </a:r>
            <a:r>
              <a:rPr>
                <a:solidFill>
                  <a:srgbClr val="000000">
                    <a:alpha val="87059"/>
                  </a:srgbClr>
                </a:solidFill>
              </a:rPr>
              <a:t> tup</a:t>
            </a:r>
            <a:r>
              <a:rPr>
                <a:solidFill>
                  <a:srgbClr val="666600"/>
                </a:solidFill>
              </a:rPr>
              <a:t>;</a:t>
            </a:r>
            <a:endParaRPr>
              <a:solidFill>
                <a:srgbClr val="000000">
                  <a:alpha val="87059"/>
                </a:srgbClr>
              </a:solidFill>
            </a:endParaRPr>
          </a:p>
          <a:p>
            <a:pPr marL="0" indent="0" defTabSz="306324">
              <a:spcBef>
                <a:spcPts val="0"/>
              </a:spcBef>
              <a:buSzTx/>
              <a:buNone/>
              <a:defRPr sz="1400">
                <a:solidFill>
                  <a:srgbClr val="000088"/>
                </a:solidFill>
                <a:effectLst>
                  <a:outerShdw sx="100000" sy="100000" kx="0" ky="0" algn="b" rotWithShape="0" blurRad="12700" dist="12033"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"After deleting tup : "</a:t>
            </a:r>
            <a:r>
              <a:rPr>
                <a:solidFill>
                  <a:srgbClr val="666600"/>
                </a:solidFill>
              </a:rPr>
              <a:t>;</a:t>
            </a:r>
            <a:endParaRPr>
              <a:solidFill>
                <a:srgbClr val="000000">
                  <a:alpha val="87059"/>
                </a:srgbClr>
              </a:solidFill>
            </a:endParaRPr>
          </a:p>
          <a:p>
            <a:pPr marL="0" indent="0" defTabSz="306324">
              <a:spcBef>
                <a:spcPts val="0"/>
              </a:spcBef>
              <a:buSzTx/>
              <a:buNone/>
              <a:defRPr sz="1400">
                <a:solidFill>
                  <a:srgbClr val="000088"/>
                </a:solidFill>
                <a:effectLst>
                  <a:outerShdw sx="100000" sy="100000" kx="0" ky="0" algn="b" rotWithShape="0" blurRad="12700"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a:t>
            </a:r>
            <a:r>
              <a:rPr>
                <a:solidFill>
                  <a:srgbClr val="666600"/>
                </a:solidFill>
              </a:rPr>
              <a: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82" name="Table"/>
          <p:cNvGraphicFramePr/>
          <p:nvPr/>
        </p:nvGraphicFramePr>
        <p:xfrm>
          <a:off x="1238250" y="2698750"/>
          <a:ext cx="6130825" cy="372159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09798"/>
                <a:gridCol w="2167579"/>
                <a:gridCol w="1553447"/>
              </a:tblGrid>
              <a:tr h="489709">
                <a:tc>
                  <a:txBody>
                    <a:bodyPr/>
                    <a:lstStyle/>
                    <a:p>
                      <a:pPr defTabSz="457200">
                        <a:lnSpc>
                          <a:spcPts val="2900"/>
                        </a:lnSpc>
                        <a:defRPr sz="1800"/>
                      </a:pPr>
                      <a:r>
                        <a:rPr b="1" sz="1200">
                          <a:sym typeface="Helvetica Neue"/>
                        </a:rPr>
                        <a:t>Python Expression</a:t>
                      </a:r>
                    </a:p>
                  </a:txBody>
                  <a:tcPr marL="12700" marR="12700" marT="12700" marB="12700" anchor="ctr" anchorCtr="0" horzOverflow="overflow"/>
                </a:tc>
                <a:tc>
                  <a:txBody>
                    <a:bodyPr/>
                    <a:lstStyle/>
                    <a:p>
                      <a:pPr defTabSz="457200">
                        <a:lnSpc>
                          <a:spcPts val="2900"/>
                        </a:lnSpc>
                        <a:defRPr sz="1800"/>
                      </a:pPr>
                      <a:r>
                        <a:rPr b="1" sz="1200">
                          <a:sym typeface="Helvetica Neue"/>
                        </a:rPr>
                        <a:t>Results</a:t>
                      </a:r>
                    </a:p>
                  </a:txBody>
                  <a:tcPr marL="12700" marR="12700" marT="12700" marB="12700" anchor="ctr" anchorCtr="0" horzOverflow="overflow"/>
                </a:tc>
                <a:tc>
                  <a:txBody>
                    <a:bodyPr/>
                    <a:lstStyle/>
                    <a:p>
                      <a:pPr defTabSz="457200">
                        <a:lnSpc>
                          <a:spcPts val="2900"/>
                        </a:lnSpc>
                        <a:defRPr sz="1800"/>
                      </a:pPr>
                      <a:r>
                        <a:rPr b="1" sz="1200">
                          <a:sym typeface="Helvetica Neue"/>
                        </a:rPr>
                        <a:t>Description</a:t>
                      </a:r>
                    </a:p>
                  </a:txBody>
                  <a:tcPr marL="12700" marR="12700" marT="12700" marB="12700" anchor="ctr" anchorCtr="0" horzOverflow="overflow"/>
                </a:tc>
              </a:tr>
              <a:tr h="489709">
                <a:tc>
                  <a:txBody>
                    <a:bodyPr/>
                    <a:lstStyle/>
                    <a:p>
                      <a:pPr algn="l" defTabSz="457200">
                        <a:lnSpc>
                          <a:spcPts val="2800"/>
                        </a:lnSpc>
                        <a:defRPr sz="1800"/>
                      </a:pPr>
                      <a:r>
                        <a:rPr sz="1200">
                          <a:sym typeface="Helvetica Neue"/>
                        </a:rPr>
                        <a:t>len((1, 2, 3))</a:t>
                      </a:r>
                    </a:p>
                  </a:txBody>
                  <a:tcPr marL="12700" marR="12700" marT="12700" marB="12700" anchor="ctr" anchorCtr="0" horzOverflow="overflow"/>
                </a:tc>
                <a:tc>
                  <a:txBody>
                    <a:bodyPr/>
                    <a:lstStyle/>
                    <a:p>
                      <a:pPr algn="r" defTabSz="457200">
                        <a:lnSpc>
                          <a:spcPts val="2800"/>
                        </a:lnSpc>
                        <a:defRPr sz="1800"/>
                      </a:pPr>
                      <a:r>
                        <a:rPr sz="1200">
                          <a:sym typeface="Helvetica Neue"/>
                        </a:rPr>
                        <a:t>3</a:t>
                      </a:r>
                    </a:p>
                  </a:txBody>
                  <a:tcPr marL="12700" marR="12700" marT="12700" marB="12700" anchor="ctr" anchorCtr="0" horzOverflow="overflow"/>
                </a:tc>
                <a:tc>
                  <a:txBody>
                    <a:bodyPr/>
                    <a:lstStyle/>
                    <a:p>
                      <a:pPr algn="l" defTabSz="457200">
                        <a:lnSpc>
                          <a:spcPts val="2800"/>
                        </a:lnSpc>
                        <a:defRPr sz="1800"/>
                      </a:pPr>
                      <a:r>
                        <a:rPr sz="1200">
                          <a:sym typeface="Helvetica Neue"/>
                        </a:rPr>
                        <a:t>Length</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(1, 2, 3) + (4, 5, 6)</a:t>
                      </a:r>
                    </a:p>
                  </a:txBody>
                  <a:tcPr marL="12700" marR="12700" marT="12700" marB="12700" anchor="ctr" anchorCtr="0" horzOverflow="overflow"/>
                </a:tc>
                <a:tc>
                  <a:txBody>
                    <a:bodyPr/>
                    <a:lstStyle/>
                    <a:p>
                      <a:pPr algn="l" defTabSz="457200">
                        <a:lnSpc>
                          <a:spcPts val="2800"/>
                        </a:lnSpc>
                        <a:defRPr sz="1800"/>
                      </a:pPr>
                      <a:r>
                        <a:rPr sz="1200">
                          <a:sym typeface="Helvetica Neue"/>
                        </a:rPr>
                        <a:t>(1, 2, 3, 4, 5, 6)</a:t>
                      </a:r>
                    </a:p>
                  </a:txBody>
                  <a:tcPr marL="12700" marR="12700" marT="12700" marB="12700" anchor="ctr" anchorCtr="0" horzOverflow="overflow"/>
                </a:tc>
                <a:tc>
                  <a:txBody>
                    <a:bodyPr/>
                    <a:lstStyle/>
                    <a:p>
                      <a:pPr algn="l" defTabSz="457200">
                        <a:lnSpc>
                          <a:spcPts val="2800"/>
                        </a:lnSpc>
                        <a:defRPr sz="1800"/>
                      </a:pPr>
                      <a:r>
                        <a:rPr sz="1200">
                          <a:sym typeface="Helvetica Neue"/>
                        </a:rPr>
                        <a:t>Concatenation</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('Hi!',) * 4</a:t>
                      </a:r>
                    </a:p>
                  </a:txBody>
                  <a:tcPr marL="12700" marR="12700" marT="12700" marB="12700" anchor="ctr" anchorCtr="0" horzOverflow="overflow"/>
                </a:tc>
                <a:tc>
                  <a:txBody>
                    <a:bodyPr/>
                    <a:lstStyle/>
                    <a:p>
                      <a:pPr algn="l" defTabSz="457200">
                        <a:lnSpc>
                          <a:spcPts val="2800"/>
                        </a:lnSpc>
                        <a:defRPr sz="1800"/>
                      </a:pPr>
                      <a:r>
                        <a:rPr sz="1200">
                          <a:sym typeface="Helvetica Neue"/>
                        </a:rPr>
                        <a:t>('Hi!', 'Hi!', 'Hi!', 'Hi!')</a:t>
                      </a:r>
                    </a:p>
                  </a:txBody>
                  <a:tcPr marL="12700" marR="12700" marT="12700" marB="12700" anchor="ctr" anchorCtr="0" horzOverflow="overflow"/>
                </a:tc>
                <a:tc>
                  <a:txBody>
                    <a:bodyPr/>
                    <a:lstStyle/>
                    <a:p>
                      <a:pPr algn="l" defTabSz="457200">
                        <a:lnSpc>
                          <a:spcPts val="2800"/>
                        </a:lnSpc>
                        <a:defRPr sz="1800"/>
                      </a:pPr>
                      <a:r>
                        <a:rPr sz="1200">
                          <a:sym typeface="Helvetica Neue"/>
                        </a:rPr>
                        <a:t>Repetition</a:t>
                      </a:r>
                    </a:p>
                  </a:txBody>
                  <a:tcPr marL="12700" marR="12700" marT="12700" marB="12700" anchor="ctr" anchorCtr="0" horzOverflow="overflow"/>
                </a:tc>
              </a:tr>
              <a:tr h="489709">
                <a:tc>
                  <a:txBody>
                    <a:bodyPr/>
                    <a:lstStyle/>
                    <a:p>
                      <a:pPr algn="l" defTabSz="457200">
                        <a:lnSpc>
                          <a:spcPts val="2800"/>
                        </a:lnSpc>
                        <a:defRPr sz="1800"/>
                      </a:pPr>
                      <a:r>
                        <a:rPr sz="1200">
                          <a:sym typeface="Helvetica Neue"/>
                        </a:rPr>
                        <a:t>3 in (1, 2, 3)</a:t>
                      </a:r>
                    </a:p>
                  </a:txBody>
                  <a:tcPr marL="12700" marR="12700" marT="12700" marB="12700" anchor="ctr" anchorCtr="0" horzOverflow="overflow"/>
                </a:tc>
                <a:tc>
                  <a:txBody>
                    <a:bodyPr/>
                    <a:lstStyle/>
                    <a:p>
                      <a:pPr algn="l" defTabSz="457200">
                        <a:lnSpc>
                          <a:spcPts val="2800"/>
                        </a:lnSpc>
                        <a:defRPr sz="1800"/>
                      </a:pPr>
                      <a:r>
                        <a:rPr sz="1200">
                          <a:sym typeface="Helvetica Neue"/>
                        </a:rPr>
                        <a:t>TRUE</a:t>
                      </a:r>
                    </a:p>
                  </a:txBody>
                  <a:tcPr marL="12700" marR="12700" marT="12700" marB="12700" anchor="ctr" anchorCtr="0" horzOverflow="overflow"/>
                </a:tc>
                <a:tc>
                  <a:txBody>
                    <a:bodyPr/>
                    <a:lstStyle/>
                    <a:p>
                      <a:pPr algn="l" defTabSz="457200">
                        <a:lnSpc>
                          <a:spcPts val="2800"/>
                        </a:lnSpc>
                        <a:defRPr sz="1800"/>
                      </a:pPr>
                      <a:r>
                        <a:rPr sz="1200">
                          <a:sym typeface="Helvetica Neue"/>
                        </a:rPr>
                        <a:t>Membership</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for x in (1, 2, 3): print x,</a:t>
                      </a:r>
                    </a:p>
                  </a:txBody>
                  <a:tcPr marL="12700" marR="12700" marT="12700" marB="12700" anchor="ctr" anchorCtr="0" horzOverflow="overflow"/>
                </a:tc>
                <a:tc>
                  <a:txBody>
                    <a:bodyPr/>
                    <a:lstStyle/>
                    <a:p>
                      <a:pPr algn="l" defTabSz="457200">
                        <a:lnSpc>
                          <a:spcPts val="2800"/>
                        </a:lnSpc>
                        <a:defRPr sz="1800"/>
                      </a:pPr>
                      <a:r>
                        <a:rPr sz="1200">
                          <a:sym typeface="Helvetica Neue"/>
                        </a:rPr>
                        <a:t>1 2 3</a:t>
                      </a:r>
                    </a:p>
                  </a:txBody>
                  <a:tcPr marL="12700" marR="12700" marT="12700" marB="12700" anchor="ctr" anchorCtr="0" horzOverflow="overflow"/>
                </a:tc>
                <a:tc>
                  <a:txBody>
                    <a:bodyPr/>
                    <a:lstStyle/>
                    <a:p>
                      <a:pPr algn="l" defTabSz="457200">
                        <a:lnSpc>
                          <a:spcPts val="2800"/>
                        </a:lnSpc>
                        <a:defRPr sz="1800"/>
                      </a:pPr>
                      <a:r>
                        <a:rPr sz="1200">
                          <a:sym typeface="Helvetica Neue"/>
                        </a:rPr>
                        <a:t>Iteration</a:t>
                      </a:r>
                    </a:p>
                  </a:txBody>
                  <a:tcPr marL="12700" marR="12700" marT="12700" marB="12700" anchor="ctr" anchorCtr="0" horzOverflow="overflow"/>
                </a:tc>
              </a:tr>
            </a:tbl>
          </a:graphicData>
        </a:graphic>
      </p:graphicFrame>
      <p:sp>
        <p:nvSpPr>
          <p:cNvPr id="283" name="Basic Tuples Operations:"/>
          <p:cNvSpPr txBox="1"/>
          <p:nvPr>
            <p:ph type="title" idx="4294967295"/>
          </p:nvPr>
        </p:nvSpPr>
        <p:spPr>
          <a:xfrm>
            <a:off x="866985" y="1583264"/>
            <a:ext cx="10832859" cy="1158979"/>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Basic Tuples Operations: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ext Placeholder 1"/>
          <p:cNvSpPr txBox="1"/>
          <p:nvPr>
            <p:ph type="body" idx="1"/>
          </p:nvPr>
        </p:nvSpPr>
        <p:spPr>
          <a:prstGeom prst="rect">
            <a:avLst/>
          </a:prstGeom>
        </p:spPr>
        <p:txBody>
          <a:bodyPr anchor="t"/>
          <a:lstStyle/>
          <a:p>
            <a:pPr>
              <a:spcBef>
                <a:spcPts val="0"/>
              </a:spcBef>
              <a:defRPr>
                <a:solidFill>
                  <a:srgbClr val="0070C0"/>
                </a:solidFill>
              </a:defRPr>
            </a:pPr>
            <a:r>
              <a:t>Comments in Python</a:t>
            </a:r>
          </a:p>
          <a:p>
            <a:pPr marL="0" indent="0">
              <a:spcBef>
                <a:spcPts val="0"/>
              </a:spcBef>
              <a:buSzTx/>
              <a:buNone/>
              <a:defRPr sz="2400"/>
            </a:pPr>
            <a:r>
              <a:t>A hash sign (#) that is not inside a string literal begins a comment. All characters after the # and up to the end of the physical line are part of the comment and the Python interpreter ignores them.</a:t>
            </a:r>
          </a:p>
          <a:p>
            <a:pPr marL="0" indent="0">
              <a:spcBef>
                <a:spcPts val="0"/>
              </a:spcBef>
              <a:buSzTx/>
              <a:buNone/>
              <a:defRPr>
                <a:latin typeface="Menlo"/>
                <a:ea typeface="Menlo"/>
                <a:cs typeface="Menlo"/>
                <a:sym typeface="Menlo"/>
              </a:defRPr>
            </a:pPr>
          </a:p>
          <a:p>
            <a:pPr marL="0" indent="0">
              <a:spcBef>
                <a:spcPts val="0"/>
              </a:spcBef>
              <a:buSzTx/>
              <a:buNone/>
              <a:defRPr sz="2400">
                <a:latin typeface="Menlo"/>
                <a:ea typeface="Menlo"/>
                <a:cs typeface="Menlo"/>
                <a:sym typeface="Menlo"/>
              </a:defRPr>
            </a:pPr>
            <a:r>
              <a:t>#!/usr/bin/python</a:t>
            </a:r>
          </a:p>
          <a:p>
            <a:pPr marL="0" indent="0">
              <a:spcBef>
                <a:spcPts val="0"/>
              </a:spcBef>
              <a:buSzTx/>
              <a:buNone/>
              <a:defRPr sz="2400">
                <a:latin typeface="Menlo"/>
                <a:ea typeface="Menlo"/>
                <a:cs typeface="Menlo"/>
                <a:sym typeface="Menlo"/>
              </a:defRPr>
            </a:pPr>
          </a:p>
          <a:p>
            <a:pPr marL="0" indent="0">
              <a:spcBef>
                <a:spcPts val="0"/>
              </a:spcBef>
              <a:buSzTx/>
              <a:buNone/>
              <a:defRPr sz="2400">
                <a:solidFill>
                  <a:srgbClr val="2E7116"/>
                </a:solidFill>
                <a:latin typeface="Menlo"/>
                <a:ea typeface="Menlo"/>
                <a:cs typeface="Menlo"/>
                <a:sym typeface="Menlo"/>
              </a:defRPr>
            </a:pPr>
            <a:r>
              <a:t># First comment</a:t>
            </a:r>
          </a:p>
          <a:p>
            <a:pPr marL="0" indent="0">
              <a:spcBef>
                <a:spcPts val="0"/>
              </a:spcBef>
              <a:buSzTx/>
              <a:buNone/>
              <a:defRPr sz="2400">
                <a:latin typeface="Menlo"/>
                <a:ea typeface="Menlo"/>
                <a:cs typeface="Menlo"/>
                <a:sym typeface="Menlo"/>
              </a:defRPr>
            </a:pPr>
            <a:r>
              <a:t>print "Hello, Python!" </a:t>
            </a:r>
            <a:r>
              <a:rPr>
                <a:solidFill>
                  <a:srgbClr val="2E7116"/>
                </a:solidFill>
              </a:rPr>
              <a:t># second comment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itle"/>
          <p:cNvSpPr txBox="1"/>
          <p:nvPr>
            <p:ph type="title" idx="4294967295"/>
          </p:nvPr>
        </p:nvSpPr>
        <p:spPr>
          <a:xfrm>
            <a:off x="866986" y="541866"/>
            <a:ext cx="11595949" cy="1192108"/>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86" name="tuple = ( 'abcd', 786 , 2.23, 'john', 70.2  )…"/>
          <p:cNvSpPr txBox="1"/>
          <p:nvPr>
            <p:ph type="body" idx="4294967295"/>
          </p:nvPr>
        </p:nvSpPr>
        <p:spPr>
          <a:xfrm>
            <a:off x="866986" y="2059092"/>
            <a:ext cx="11595949" cy="6719149"/>
          </a:xfrm>
          <a:prstGeom prst="rect">
            <a:avLst/>
          </a:prstGeom>
        </p:spPr>
        <p:txBody>
          <a:bodyPr lIns="65022" tIns="65022" rIns="65022" bIns="65022" anchor="t"/>
          <a:lstStyle/>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tuple = ( 'abcd', 786 , 2.23, 'john', 70.2  )</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tinytuple = (123, 'john')</a:t>
            </a:r>
          </a:p>
          <a:p>
            <a:pPr marL="414527" indent="-414527" defTabSz="1105408">
              <a:spcBef>
                <a:spcPts val="800"/>
              </a:spcBef>
              <a:buSzTx/>
              <a:buNone/>
              <a:defRPr sz="1800">
                <a:solidFill>
                  <a:srgbClr val="333399"/>
                </a:solidFill>
                <a:latin typeface="Lucida Sans Unicode"/>
                <a:ea typeface="Lucida Sans Unicode"/>
                <a:cs typeface="Lucida Sans Unicode"/>
                <a:sym typeface="Lucida Sans Unicode"/>
              </a:defRPr>
            </a:pP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           # Prints complete list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tuple[0]        # Prints first element of the list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tuple[1:3]      # Prints elements starting from 2nd till 3rd </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tuple[2:]       # Prints elements starting from 3rd element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tinytuple * 2   # Prints list two times</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 + tinytuple # Prints concatenated lists</a:t>
            </a:r>
          </a:p>
          <a:p>
            <a:pPr marL="414527" indent="-414527" defTabSz="1105408">
              <a:spcBef>
                <a:spcPts val="800"/>
              </a:spcBef>
              <a:buSzTx/>
              <a:buNone/>
              <a:defRPr sz="1800">
                <a:solidFill>
                  <a:srgbClr val="333399"/>
                </a:solidFill>
                <a:latin typeface="Lucida Sans Unicode"/>
                <a:ea typeface="Lucida Sans Unicode"/>
                <a:cs typeface="Lucida Sans Unicode"/>
                <a:sym typeface="Lucida Sans Unicode"/>
              </a:defRPr>
            </a:pPr>
          </a:p>
          <a:p>
            <a:pPr marL="414527" indent="-414527" defTabSz="1105408">
              <a:spcBef>
                <a:spcPts val="400"/>
              </a:spcBef>
              <a:buSzTx/>
              <a:buNone/>
              <a:defRPr sz="1800">
                <a:solidFill>
                  <a:srgbClr val="00B0F0"/>
                </a:solidFill>
                <a:latin typeface="Lucida Sans Unicode"/>
                <a:ea typeface="Lucida Sans Unicode"/>
                <a:cs typeface="Lucida Sans Unicode"/>
                <a:sym typeface="Lucida Sans Unicode"/>
              </a:defRPr>
            </a:pPr>
            <a:r>
              <a:t>OUTPUT:</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 786, 2.23, 'john', 70.2)</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(786, 2.23)</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(2.23, 'john', 70.2)</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(123, 'john', 123, 'john')</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 786, 2.23, 'john', 70.2, 123, 'john')</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88" name="Table"/>
          <p:cNvGraphicFramePr/>
          <p:nvPr/>
        </p:nvGraphicFramePr>
        <p:xfrm>
          <a:off x="958850" y="2311400"/>
          <a:ext cx="9919941" cy="513079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84010"/>
                <a:gridCol w="9035930"/>
              </a:tblGrid>
              <a:tr h="855133">
                <a:tc>
                  <a:txBody>
                    <a:bodyPr/>
                    <a:lstStyle/>
                    <a:p>
                      <a:pPr algn="l" defTabSz="457200">
                        <a:defRPr sz="1800"/>
                      </a:pPr>
                      <a:r>
                        <a:rPr>
                          <a:effectLst>
                            <a:outerShdw sx="100000" sy="100000" kx="0" ky="0" algn="b" rotWithShape="0" blurRad="12700" dist="17960" dir="2700000">
                              <a:srgbClr val="000000">
                                <a:alpha val="0"/>
                              </a:srgbClr>
                            </a:outerShdw>
                          </a:effectLst>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Function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55133">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cmp(tuple1, tuple2)</a:t>
                      </a:r>
                      <a:endParaRPr>
                        <a:uFill>
                          <a:solidFill>
                            <a:srgbClr val="009999"/>
                          </a:solidFill>
                        </a:uFill>
                      </a:endParaRPr>
                    </a:p>
                    <a:p>
                      <a:pPr algn="l" defTabSz="1300480">
                        <a:defRPr sz="1800">
                          <a:latin typeface="Verdana"/>
                          <a:ea typeface="Verdana"/>
                          <a:cs typeface="Verdana"/>
                          <a:sym typeface="Verdana"/>
                        </a:defRPr>
                      </a:pPr>
                      <a:r>
                        <a:t>Compares elements of both tuples.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len(tuple)</a:t>
                      </a:r>
                      <a:endParaRPr>
                        <a:uFill>
                          <a:solidFill>
                            <a:srgbClr val="009999"/>
                          </a:solidFill>
                        </a:uFill>
                      </a:endParaRPr>
                    </a:p>
                    <a:p>
                      <a:pPr algn="l" defTabSz="1300480">
                        <a:defRPr sz="1800">
                          <a:latin typeface="Verdana"/>
                          <a:ea typeface="Verdana"/>
                          <a:cs typeface="Verdana"/>
                          <a:sym typeface="Verdana"/>
                        </a:defRPr>
                      </a:pPr>
                      <a:r>
                        <a:t>Gives the total length of the tuple.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max(tuple)</a:t>
                      </a:r>
                      <a:endParaRPr>
                        <a:uFill>
                          <a:solidFill>
                            <a:srgbClr val="009999"/>
                          </a:solidFill>
                        </a:uFill>
                      </a:endParaRPr>
                    </a:p>
                    <a:p>
                      <a:pPr algn="l" defTabSz="1300480">
                        <a:defRPr sz="1800">
                          <a:latin typeface="Verdana"/>
                          <a:ea typeface="Verdana"/>
                          <a:cs typeface="Verdana"/>
                          <a:sym typeface="Verdana"/>
                        </a:defRPr>
                      </a:pPr>
                      <a:r>
                        <a:t>Returns item from the tuple with max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min(tuple)</a:t>
                      </a:r>
                      <a:endParaRPr>
                        <a:uFill>
                          <a:solidFill>
                            <a:srgbClr val="009999"/>
                          </a:solidFill>
                        </a:uFill>
                      </a:endParaRPr>
                    </a:p>
                    <a:p>
                      <a:pPr algn="l" defTabSz="1300480">
                        <a:defRPr sz="1800">
                          <a:latin typeface="Verdana"/>
                          <a:ea typeface="Verdana"/>
                          <a:cs typeface="Verdana"/>
                          <a:sym typeface="Verdana"/>
                        </a:defRPr>
                      </a:pPr>
                      <a:r>
                        <a:t>Returns item from the tuple with min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tuple(seq)</a:t>
                      </a:r>
                      <a:endParaRPr>
                        <a:uFill>
                          <a:solidFill>
                            <a:srgbClr val="009999"/>
                          </a:solidFill>
                        </a:uFill>
                      </a:endParaRPr>
                    </a:p>
                    <a:p>
                      <a:pPr algn="l" defTabSz="457200">
                        <a:defRPr sz="1800">
                          <a:effectLst>
                            <a:outerShdw sx="100000" sy="100000" kx="0" ky="0" algn="b" rotWithShape="0" blurRad="12700" dist="17960" dir="2700000">
                              <a:srgbClr val="000000">
                                <a:alpha val="0"/>
                              </a:srgbClr>
                            </a:outerShdw>
                          </a:effectLst>
                          <a:latin typeface="Verdana"/>
                          <a:ea typeface="Verdana"/>
                          <a:cs typeface="Verdana"/>
                          <a:sym typeface="Verdana"/>
                        </a:defRPr>
                      </a:pPr>
                      <a:r>
                        <a:t>Converts a list into tuple</a:t>
                      </a:r>
                      <a:r>
                        <a:rPr sz="1600">
                          <a:solidFill>
                            <a:srgbClr val="000000">
                              <a:alpha val="87059"/>
                            </a:srgbClr>
                          </a:solidFill>
                          <a:latin typeface="Arial"/>
                          <a:ea typeface="Arial"/>
                          <a:cs typeface="Arial"/>
                          <a:sym typeface="Arial"/>
                        </a:rP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
        <p:nvSpPr>
          <p:cNvPr id="289" name="Built-in Tuple Functions"/>
          <p:cNvSpPr txBox="1"/>
          <p:nvPr>
            <p:ph type="title" idx="4294967295"/>
          </p:nvPr>
        </p:nvSpPr>
        <p:spPr>
          <a:xfrm>
            <a:off x="866986" y="541866"/>
            <a:ext cx="11595949" cy="1192108"/>
          </a:xfrm>
          <a:prstGeom prst="rect">
            <a:avLst/>
          </a:prstGeom>
        </p:spPr>
        <p:txBody>
          <a:bodyPr lIns="65022" tIns="65022" rIns="65022" bIns="65022" anchor="t"/>
          <a:lstStyle>
            <a:lvl1pPr algn="l" defTabSz="1300480">
              <a:spcBef>
                <a:spcPts val="600"/>
              </a:spcBef>
              <a:defRPr sz="3400">
                <a:solidFill>
                  <a:srgbClr val="333399"/>
                </a:solidFill>
                <a:latin typeface="Lucida Sans Unicode"/>
                <a:ea typeface="Lucida Sans Unicode"/>
                <a:cs typeface="Lucida Sans Unicode"/>
                <a:sym typeface="Lucida Sans Unicode"/>
              </a:defRPr>
            </a:lvl1pPr>
          </a:lstStyle>
          <a:p>
            <a:pPr/>
            <a:r>
              <a:t>Built-in Tuple Functions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Python Dictionary:"/>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Dictionary:</a:t>
            </a:r>
          </a:p>
        </p:txBody>
      </p:sp>
      <p:sp>
        <p:nvSpPr>
          <p:cNvPr id="292" name="Python 's dictionaries are hash table type. They work like associative arrays or hashes found in Perl and consist of key-value pairs.…"/>
          <p:cNvSpPr txBox="1"/>
          <p:nvPr>
            <p:ph type="body" idx="4294967295"/>
          </p:nvPr>
        </p:nvSpPr>
        <p:spPr>
          <a:xfrm>
            <a:off x="993986" y="1945638"/>
            <a:ext cx="11595949" cy="6502404"/>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Python 's dictionaries are hash table type. They work like associative arrays or hashes found in Perl and consist of key-value pairs. </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Keys can be almost any Python type, but are usually numbers or strings. Values, on the other hand, can be any arbitrary Python object.</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Dictionaries are enclosed by curly braces ( { } ) and values can be assigned and accessed using square braces ( []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Accessing Dictionary Element…"/>
          <p:cNvSpPr txBox="1"/>
          <p:nvPr>
            <p:ph type="body" idx="4294967295"/>
          </p:nvPr>
        </p:nvSpPr>
        <p:spPr>
          <a:xfrm>
            <a:off x="866986" y="1844037"/>
            <a:ext cx="11595949" cy="7341945"/>
          </a:xfrm>
          <a:prstGeom prst="rect">
            <a:avLst/>
          </a:prstGeom>
        </p:spPr>
        <p:txBody>
          <a:bodyPr lIns="65022" tIns="65022" rIns="65022" bIns="65022" anchor="t"/>
          <a:lstStyle/>
          <a:p>
            <a:pPr marL="238626" indent="-238626" defTabSz="1105408">
              <a:spcBef>
                <a:spcPts val="500"/>
              </a:spcBef>
              <a:buSzPct val="100000"/>
              <a:defRPr b="1" sz="2300">
                <a:solidFill>
                  <a:schemeClr val="accent1">
                    <a:lumOff val="-9999"/>
                  </a:schemeClr>
                </a:solidFill>
                <a:latin typeface="Lucida Sans Unicode"/>
                <a:ea typeface="Lucida Sans Unicode"/>
                <a:cs typeface="Lucida Sans Unicode"/>
                <a:sym typeface="Lucida Sans Unicode"/>
              </a:defRPr>
            </a:pPr>
            <a:r>
              <a:t>Accessing Dictionary Element</a:t>
            </a:r>
          </a:p>
          <a:p>
            <a:pPr marL="0" indent="0" defTabSz="1105408">
              <a:spcBef>
                <a:spcPts val="500"/>
              </a:spcBef>
              <a:buSzTx/>
              <a:buNone/>
              <a:defRPr sz="2300">
                <a:solidFill>
                  <a:srgbClr val="333399"/>
                </a:solidFill>
                <a:latin typeface="Lucida Sans Unicode"/>
                <a:ea typeface="Lucida Sans Unicode"/>
                <a:cs typeface="Lucida Sans Unicode"/>
                <a:sym typeface="Lucida Sans Unicode"/>
              </a:defRPr>
            </a:pPr>
            <a:r>
              <a:t>To access dictionary elements, you can use the familiar square brackets along with the key to obtain its value. Following is a simple example </a:t>
            </a:r>
          </a:p>
          <a:p>
            <a:pPr marL="0" indent="0" defTabSz="1105408">
              <a:spcBef>
                <a:spcPts val="500"/>
              </a:spcBef>
              <a:buSzTx/>
              <a:buNone/>
              <a:defRPr sz="1700">
                <a:solidFill>
                  <a:srgbClr val="333399"/>
                </a:solidFill>
                <a:latin typeface="Lucida Sans Unicode"/>
                <a:ea typeface="Lucida Sans Unicode"/>
                <a:cs typeface="Lucida Sans Unicode"/>
                <a:sym typeface="Lucida Sans Unicode"/>
              </a:defRPr>
            </a:pPr>
          </a:p>
          <a:p>
            <a:pPr marL="0" indent="0" defTabSz="388620">
              <a:spcBef>
                <a:spcPts val="0"/>
              </a:spcBef>
              <a:buSzTx/>
              <a:buNone/>
              <a:defRPr sz="1700">
                <a:solidFill>
                  <a:srgbClr val="000000">
                    <a:alpha val="87059"/>
                  </a:srgbClr>
                </a:solidFill>
                <a:effectLst>
                  <a:outerShdw sx="100000" sy="100000" kx="0" ky="0" algn="b" rotWithShape="0" blurRad="12700" dist="15266" dir="2700000">
                    <a:srgbClr val="000000">
                      <a:alpha val="0"/>
                    </a:srgbClr>
                  </a:outerShdw>
                </a:effectLst>
                <a:latin typeface="Courier"/>
                <a:ea typeface="Courier"/>
                <a:cs typeface="Courier"/>
                <a:sym typeface="Courier"/>
              </a:defRPr>
            </a:pPr>
            <a:r>
              <a:t>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'Zara'</a:t>
            </a:r>
            <a:r>
              <a:rPr>
                <a:solidFill>
                  <a:srgbClr val="666600"/>
                </a:solidFill>
              </a:rPr>
              <a:t>,</a:t>
            </a:r>
            <a:r>
              <a:t> </a:t>
            </a:r>
            <a:r>
              <a:rPr>
                <a:solidFill>
                  <a:srgbClr val="008800"/>
                </a:solidFill>
              </a:rPr>
              <a:t>'Age'</a:t>
            </a:r>
            <a:r>
              <a:rPr>
                <a:solidFill>
                  <a:srgbClr val="666600"/>
                </a:solidFill>
              </a:rPr>
              <a:t>:</a:t>
            </a:r>
            <a:r>
              <a:t> </a:t>
            </a:r>
            <a:r>
              <a:rPr>
                <a:solidFill>
                  <a:srgbClr val="006666"/>
                </a:solidFill>
              </a:rPr>
              <a:t>7</a:t>
            </a:r>
            <a:r>
              <a:rPr>
                <a:solidFill>
                  <a:srgbClr val="666600"/>
                </a:solidFill>
              </a:rPr>
              <a:t>,</a:t>
            </a:r>
            <a:r>
              <a:t> </a:t>
            </a:r>
            <a:r>
              <a:rPr>
                <a:solidFill>
                  <a:srgbClr val="008800"/>
                </a:solidFill>
              </a:rPr>
              <a:t>'Class'</a:t>
            </a:r>
            <a:r>
              <a:rPr>
                <a:solidFill>
                  <a:srgbClr val="666600"/>
                </a:solidFill>
              </a:rPr>
              <a:t>:</a:t>
            </a:r>
            <a:r>
              <a:t> </a:t>
            </a:r>
            <a:r>
              <a:rPr>
                <a:solidFill>
                  <a:srgbClr val="008800"/>
                </a:solidFill>
              </a:rPr>
              <a:t>'First'</a:t>
            </a:r>
            <a:r>
              <a:rPr>
                <a:solidFill>
                  <a:srgbClr val="666600"/>
                </a:solidFill>
              </a:rPr>
              <a:t>}</a:t>
            </a:r>
          </a:p>
          <a:p>
            <a:pPr marL="0" indent="0" defTabSz="388620">
              <a:spcBef>
                <a:spcPts val="0"/>
              </a:spcBef>
              <a:buSzTx/>
              <a:buNone/>
              <a:defRPr sz="1700">
                <a:solidFill>
                  <a:srgbClr val="000088"/>
                </a:solidFill>
                <a:effectLst>
                  <a:outerShdw sx="100000" sy="100000" kx="0" ky="0" algn="b" rotWithShape="0" blurRad="12700" dist="15266"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"dict['Name']: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'Name'</a:t>
            </a:r>
            <a:r>
              <a:rPr>
                <a:solidFill>
                  <a:srgbClr val="666600"/>
                </a:solidFill>
              </a:rPr>
              <a:t>]</a:t>
            </a:r>
            <a:endParaRPr>
              <a:solidFill>
                <a:srgbClr val="000000">
                  <a:alpha val="87059"/>
                </a:srgbClr>
              </a:solidFill>
            </a:endParaRPr>
          </a:p>
          <a:p>
            <a:pPr marL="0" indent="0" defTabSz="388620">
              <a:spcBef>
                <a:spcPts val="0"/>
              </a:spcBef>
              <a:buSzTx/>
              <a:buNone/>
              <a:defRPr sz="1700">
                <a:solidFill>
                  <a:srgbClr val="000088"/>
                </a:solidFill>
                <a:effectLst>
                  <a:outerShdw sx="100000" sy="100000" kx="0" ky="0" algn="b" rotWithShape="0" blurRad="12700" dist="15266"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"dict['Age']: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‘Age'</a:t>
            </a:r>
            <a:r>
              <a:rPr>
                <a:solidFill>
                  <a:srgbClr val="666600"/>
                </a:solidFill>
              </a:rPr>
              <a:t>]</a:t>
            </a:r>
            <a:endParaRPr>
              <a:solidFill>
                <a:srgbClr val="666600"/>
              </a:solidFill>
            </a:endParaRPr>
          </a:p>
          <a:p>
            <a:pPr marL="0" indent="0" defTabSz="388620">
              <a:spcBef>
                <a:spcPts val="0"/>
              </a:spcBef>
              <a:buSzTx/>
              <a:buNone/>
              <a:defRPr sz="1700">
                <a:solidFill>
                  <a:srgbClr val="666600"/>
                </a:solidFill>
                <a:effectLst>
                  <a:outerShdw sx="100000" sy="100000" kx="0" ky="0" algn="b" rotWithShape="0" blurRad="12700" dist="15266" dir="2700000">
                    <a:srgbClr val="000000">
                      <a:alpha val="0"/>
                    </a:srgbClr>
                  </a:outerShdw>
                </a:effectLst>
                <a:latin typeface="Courier"/>
                <a:ea typeface="Courier"/>
                <a:cs typeface="Courier"/>
                <a:sym typeface="Courier"/>
              </a:defRPr>
            </a:pPr>
          </a:p>
          <a:p>
            <a:pPr marL="0" indent="0" defTabSz="1105408">
              <a:spcBef>
                <a:spcPts val="500"/>
              </a:spcBef>
              <a:buSzTx/>
              <a:buNone/>
              <a:defRPr sz="2300">
                <a:solidFill>
                  <a:srgbClr val="333399"/>
                </a:solidFill>
                <a:latin typeface="Lucida Sans Unicode"/>
                <a:ea typeface="Lucida Sans Unicode"/>
                <a:cs typeface="Lucida Sans Unicode"/>
                <a:sym typeface="Lucida Sans Unicode"/>
              </a:defRPr>
            </a:pPr>
            <a:r>
              <a:t>If we attempt to access a data item with a key, which is not part of the dictionary, we get an error </a:t>
            </a:r>
          </a:p>
          <a:p>
            <a:pPr marL="238626" indent="-238626" defTabSz="1105408">
              <a:spcBef>
                <a:spcPts val="500"/>
              </a:spcBef>
              <a:buSzPct val="100000"/>
              <a:defRPr b="1" sz="2300">
                <a:solidFill>
                  <a:schemeClr val="accent1">
                    <a:lumOff val="-9999"/>
                  </a:schemeClr>
                </a:solidFill>
                <a:latin typeface="Lucida Sans Unicode"/>
                <a:ea typeface="Lucida Sans Unicode"/>
                <a:cs typeface="Lucida Sans Unicode"/>
                <a:sym typeface="Lucida Sans Unicode"/>
              </a:defRPr>
            </a:pPr>
            <a:r>
              <a:t>Update a Dictionary </a:t>
            </a:r>
          </a:p>
          <a:p>
            <a:pPr marL="0" indent="0" defTabSz="1105408">
              <a:spcBef>
                <a:spcPts val="500"/>
              </a:spcBef>
              <a:buSzTx/>
              <a:buNone/>
              <a:defRPr sz="2300">
                <a:solidFill>
                  <a:srgbClr val="333399"/>
                </a:solidFill>
                <a:latin typeface="Lucida Sans Unicode"/>
                <a:ea typeface="Lucida Sans Unicode"/>
                <a:cs typeface="Lucida Sans Unicode"/>
                <a:sym typeface="Lucida Sans Unicode"/>
              </a:defRPr>
            </a:pPr>
            <a:r>
              <a:t>update a dictionary by adding a new entry or a key-value pair, modifying an existing entry, or deleting an existing entry </a:t>
            </a:r>
          </a:p>
          <a:p>
            <a:pPr marL="0" indent="0" defTabSz="1105408">
              <a:spcBef>
                <a:spcPts val="500"/>
              </a:spcBef>
              <a:buSzTx/>
              <a:buNone/>
              <a:defRPr sz="2300">
                <a:solidFill>
                  <a:srgbClr val="333399"/>
                </a:solidFill>
                <a:latin typeface="Lucida Sans Unicode"/>
                <a:ea typeface="Lucida Sans Unicode"/>
                <a:cs typeface="Lucida Sans Unicode"/>
                <a:sym typeface="Lucida Sans Unicode"/>
              </a:defRPr>
            </a:pPr>
          </a:p>
          <a:p>
            <a:pPr marL="0" indent="0" defTabSz="388620">
              <a:spcBef>
                <a:spcPts val="0"/>
              </a:spcBef>
              <a:buSzTx/>
              <a:buNone/>
              <a:defRPr sz="1700">
                <a:solidFill>
                  <a:srgbClr val="000000">
                    <a:alpha val="87059"/>
                  </a:srgbClr>
                </a:solidFill>
                <a:effectLst>
                  <a:outerShdw sx="100000" sy="100000" kx="0" ky="0" algn="b" rotWithShape="0" blurRad="12700" dist="15266" dir="2700000">
                    <a:srgbClr val="000000">
                      <a:alpha val="0"/>
                    </a:srgbClr>
                  </a:outerShdw>
                </a:effectLst>
                <a:latin typeface="Courier"/>
                <a:ea typeface="Courier"/>
                <a:cs typeface="Courier"/>
                <a:sym typeface="Courier"/>
              </a:defRPr>
            </a:pPr>
            <a:r>
              <a:t>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'Zara'</a:t>
            </a:r>
            <a:r>
              <a:rPr>
                <a:solidFill>
                  <a:srgbClr val="666600"/>
                </a:solidFill>
              </a:rPr>
              <a:t>,</a:t>
            </a:r>
            <a:r>
              <a:t> </a:t>
            </a:r>
            <a:r>
              <a:rPr>
                <a:solidFill>
                  <a:srgbClr val="008800"/>
                </a:solidFill>
              </a:rPr>
              <a:t>'Age'</a:t>
            </a:r>
            <a:r>
              <a:rPr>
                <a:solidFill>
                  <a:srgbClr val="666600"/>
                </a:solidFill>
              </a:rPr>
              <a:t>:</a:t>
            </a:r>
            <a:r>
              <a:t> </a:t>
            </a:r>
            <a:r>
              <a:rPr>
                <a:solidFill>
                  <a:srgbClr val="006666"/>
                </a:solidFill>
              </a:rPr>
              <a:t>7</a:t>
            </a:r>
            <a:r>
              <a:rPr>
                <a:solidFill>
                  <a:srgbClr val="666600"/>
                </a:solidFill>
              </a:rPr>
              <a:t>,</a:t>
            </a:r>
            <a:r>
              <a:t> </a:t>
            </a:r>
            <a:r>
              <a:rPr>
                <a:solidFill>
                  <a:srgbClr val="008800"/>
                </a:solidFill>
              </a:rPr>
              <a:t>'Class'</a:t>
            </a:r>
            <a:r>
              <a:rPr>
                <a:solidFill>
                  <a:srgbClr val="666600"/>
                </a:solidFill>
              </a:rPr>
              <a:t>:</a:t>
            </a:r>
            <a:r>
              <a:t> </a:t>
            </a:r>
            <a:r>
              <a:rPr>
                <a:solidFill>
                  <a:srgbClr val="008800"/>
                </a:solidFill>
              </a:rPr>
              <a:t>'First'</a:t>
            </a:r>
            <a:r>
              <a:rPr>
                <a:solidFill>
                  <a:srgbClr val="666600"/>
                </a:solidFill>
              </a:rPr>
              <a:t>}</a:t>
            </a:r>
          </a:p>
          <a:p>
            <a:pPr marL="0" indent="0" defTabSz="388620">
              <a:spcBef>
                <a:spcPts val="0"/>
              </a:spcBef>
              <a:buSzTx/>
              <a:buNone/>
              <a:defRPr sz="1700">
                <a:solidFill>
                  <a:srgbClr val="000000">
                    <a:alpha val="87059"/>
                  </a:srgbClr>
                </a:solidFill>
                <a:effectLst>
                  <a:outerShdw sx="100000" sy="100000" kx="0" ky="0" algn="b" rotWithShape="0" blurRad="12700" dist="15266" dir="2700000">
                    <a:srgbClr val="000000">
                      <a:alpha val="0"/>
                    </a:srgbClr>
                  </a:outerShdw>
                </a:effectLst>
                <a:latin typeface="Courier"/>
                <a:ea typeface="Courier"/>
                <a:cs typeface="Courier"/>
                <a:sym typeface="Courier"/>
              </a:defRPr>
            </a:pPr>
            <a:r>
              <a:t>dict</a:t>
            </a:r>
            <a:r>
              <a:rPr>
                <a:solidFill>
                  <a:srgbClr val="666600"/>
                </a:solidFill>
              </a:rPr>
              <a:t>[</a:t>
            </a:r>
            <a:r>
              <a:rPr>
                <a:solidFill>
                  <a:srgbClr val="008800"/>
                </a:solidFill>
              </a:rPr>
              <a:t>'Age'</a:t>
            </a:r>
            <a:r>
              <a:rPr>
                <a:solidFill>
                  <a:srgbClr val="666600"/>
                </a:solidFill>
              </a:rPr>
              <a:t>]</a:t>
            </a:r>
            <a:r>
              <a:t> </a:t>
            </a:r>
            <a:r>
              <a:rPr>
                <a:solidFill>
                  <a:srgbClr val="666600"/>
                </a:solidFill>
              </a:rPr>
              <a:t>=</a:t>
            </a:r>
            <a:r>
              <a:t> </a:t>
            </a:r>
            <a:r>
              <a:rPr>
                <a:solidFill>
                  <a:srgbClr val="006666"/>
                </a:solidFill>
              </a:rPr>
              <a:t>8</a:t>
            </a:r>
            <a:r>
              <a:rPr>
                <a:solidFill>
                  <a:srgbClr val="666600"/>
                </a:solidFill>
              </a:rPr>
              <a:t>;</a:t>
            </a:r>
            <a:r>
              <a:t> </a:t>
            </a:r>
            <a:r>
              <a:rPr>
                <a:solidFill>
                  <a:srgbClr val="880000"/>
                </a:solidFill>
              </a:rPr>
              <a:t># update existing entry</a:t>
            </a:r>
          </a:p>
          <a:p>
            <a:pPr marL="0" indent="0" defTabSz="388620">
              <a:spcBef>
                <a:spcPts val="0"/>
              </a:spcBef>
              <a:buSzTx/>
              <a:buNone/>
              <a:defRPr sz="1700">
                <a:solidFill>
                  <a:srgbClr val="000000">
                    <a:alpha val="87059"/>
                  </a:srgbClr>
                </a:solidFill>
                <a:effectLst>
                  <a:outerShdw sx="100000" sy="100000" kx="0" ky="0" algn="b" rotWithShape="0" blurRad="12700" dist="15266" dir="2700000">
                    <a:srgbClr val="000000">
                      <a:alpha val="0"/>
                    </a:srgbClr>
                  </a:outerShdw>
                </a:effectLst>
                <a:latin typeface="Courier"/>
                <a:ea typeface="Courier"/>
                <a:cs typeface="Courier"/>
                <a:sym typeface="Courier"/>
              </a:defRPr>
            </a:pPr>
            <a:r>
              <a:t>dict</a:t>
            </a:r>
            <a:r>
              <a:rPr>
                <a:solidFill>
                  <a:srgbClr val="666600"/>
                </a:solidFill>
              </a:rPr>
              <a:t>[</a:t>
            </a:r>
            <a:r>
              <a:rPr>
                <a:solidFill>
                  <a:srgbClr val="008800"/>
                </a:solidFill>
              </a:rPr>
              <a:t>'School'</a:t>
            </a:r>
            <a:r>
              <a:rPr>
                <a:solidFill>
                  <a:srgbClr val="666600"/>
                </a:solidFill>
              </a:rPr>
              <a:t>]</a:t>
            </a:r>
            <a:r>
              <a:t> </a:t>
            </a:r>
            <a:r>
              <a:rPr>
                <a:solidFill>
                  <a:srgbClr val="666600"/>
                </a:solidFill>
              </a:rPr>
              <a:t>=</a:t>
            </a:r>
            <a:r>
              <a:t> </a:t>
            </a:r>
            <a:r>
              <a:rPr>
                <a:solidFill>
                  <a:srgbClr val="008800"/>
                </a:solidFill>
              </a:rPr>
              <a:t>"DPS School"</a:t>
            </a:r>
            <a:r>
              <a:rPr>
                <a:solidFill>
                  <a:srgbClr val="666600"/>
                </a:solidFill>
              </a:rPr>
              <a:t>;</a:t>
            </a:r>
            <a:r>
              <a:t> </a:t>
            </a:r>
            <a:r>
              <a:rPr>
                <a:solidFill>
                  <a:srgbClr val="880000"/>
                </a:solidFill>
              </a:rPr>
              <a:t># Add new entry</a:t>
            </a:r>
          </a:p>
          <a:p>
            <a:pPr marL="0" indent="0" defTabSz="388620">
              <a:spcBef>
                <a:spcPts val="0"/>
              </a:spcBef>
              <a:buSzTx/>
              <a:buNone/>
              <a:defRPr sz="1700">
                <a:solidFill>
                  <a:srgbClr val="000000">
                    <a:alpha val="87059"/>
                  </a:srgbClr>
                </a:solidFill>
                <a:effectLst>
                  <a:outerShdw sx="100000" sy="100000" kx="0" ky="0" algn="b" rotWithShape="0" blurRad="12700" dist="15266" dir="2700000">
                    <a:srgbClr val="000000">
                      <a:alpha val="0"/>
                    </a:srgbClr>
                  </a:outerShdw>
                </a:effectLst>
                <a:latin typeface="Courier"/>
                <a:ea typeface="Courier"/>
                <a:cs typeface="Courier"/>
                <a:sym typeface="Courier"/>
              </a:defRPr>
            </a:pPr>
          </a:p>
          <a:p>
            <a:pPr marL="0" indent="0" defTabSz="388620">
              <a:spcBef>
                <a:spcPts val="0"/>
              </a:spcBef>
              <a:buSzTx/>
              <a:buNone/>
              <a:defRPr sz="1700">
                <a:solidFill>
                  <a:srgbClr val="000088"/>
                </a:solidFill>
                <a:effectLst>
                  <a:outerShdw sx="100000" sy="100000" kx="0" ky="0" algn="b" rotWithShape="0" blurRad="12700" dist="15266"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"dict['Age']: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'Age'</a:t>
            </a:r>
            <a:r>
              <a:rPr>
                <a:solidFill>
                  <a:srgbClr val="666600"/>
                </a:solidFill>
              </a:rPr>
              <a:t>]</a:t>
            </a:r>
            <a:endParaRPr>
              <a:solidFill>
                <a:srgbClr val="000000">
                  <a:alpha val="87059"/>
                </a:srgbClr>
              </a:solidFill>
            </a:endParaRPr>
          </a:p>
          <a:p>
            <a:pPr marL="0" indent="0" defTabSz="388620">
              <a:spcBef>
                <a:spcPts val="0"/>
              </a:spcBef>
              <a:buSzTx/>
              <a:buNone/>
              <a:defRPr sz="1700">
                <a:solidFill>
                  <a:srgbClr val="000088"/>
                </a:solidFill>
                <a:effectLst>
                  <a:outerShdw sx="100000" sy="100000" kx="0" ky="0" algn="b" rotWithShape="0" blurRad="12700" dist="15266"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"dict['School']: "</a:t>
            </a:r>
            <a:r>
              <a:rPr>
                <a:solidFill>
                  <a:srgbClr val="666600"/>
                </a:solidFill>
              </a:rPr>
              <a:t>,</a:t>
            </a:r>
            <a:r>
              <a:rPr>
                <a:solidFill>
                  <a:srgbClr val="000000">
                    <a:alpha val="87059"/>
                  </a:srgbClr>
                </a:solidFill>
              </a:rPr>
              <a:t> dict</a:t>
            </a:r>
            <a:r>
              <a:rPr>
                <a:solidFill>
                  <a:srgbClr val="666600"/>
                </a:solidFill>
              </a:rPr>
              <a:t>[</a:t>
            </a:r>
            <a:r>
              <a:rPr>
                <a:solidFill>
                  <a:srgbClr val="008800"/>
                </a:solidFill>
              </a:rPr>
              <a:t>‘School'</a:t>
            </a:r>
            <a:r>
              <a:rPr>
                <a:solidFill>
                  <a:srgbClr val="666600"/>
                </a:solidFill>
              </a:rPr>
              <a: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Delete Dictionary Elements…"/>
          <p:cNvSpPr txBox="1"/>
          <p:nvPr>
            <p:ph type="body" idx="4294967295"/>
          </p:nvPr>
        </p:nvSpPr>
        <p:spPr>
          <a:xfrm>
            <a:off x="866986" y="22758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Delete Dictionary Elements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You can either remove individual dictionary elements or clear the entire contents of a dictionary. You can also delete entire dictionary in a single operation.</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To explicitly remove an entire dictionary, just use the del statement</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'Zara'</a:t>
            </a:r>
            <a:r>
              <a:rPr>
                <a:solidFill>
                  <a:srgbClr val="666600"/>
                </a:solidFill>
              </a:rPr>
              <a:t>,</a:t>
            </a:r>
            <a:r>
              <a:t> </a:t>
            </a:r>
            <a:r>
              <a:rPr>
                <a:solidFill>
                  <a:srgbClr val="008800"/>
                </a:solidFill>
              </a:rPr>
              <a:t>'Age'</a:t>
            </a:r>
            <a:r>
              <a:rPr>
                <a:solidFill>
                  <a:srgbClr val="666600"/>
                </a:solidFill>
              </a:rPr>
              <a:t>:</a:t>
            </a:r>
            <a:r>
              <a:t> </a:t>
            </a:r>
            <a:r>
              <a:rPr>
                <a:solidFill>
                  <a:srgbClr val="006666"/>
                </a:solidFill>
              </a:rPr>
              <a:t>7</a:t>
            </a:r>
            <a:r>
              <a:rPr>
                <a:solidFill>
                  <a:srgbClr val="666600"/>
                </a:solidFill>
              </a:rPr>
              <a:t>,</a:t>
            </a:r>
            <a:r>
              <a:t> </a:t>
            </a:r>
            <a:r>
              <a:rPr>
                <a:solidFill>
                  <a:srgbClr val="008800"/>
                </a:solidFill>
              </a:rPr>
              <a:t>'Class'</a:t>
            </a:r>
            <a:r>
              <a:rPr>
                <a:solidFill>
                  <a:srgbClr val="666600"/>
                </a:solidFill>
              </a:rPr>
              <a:t>:</a:t>
            </a:r>
            <a:r>
              <a:t> </a:t>
            </a:r>
            <a:r>
              <a:rPr>
                <a:solidFill>
                  <a:srgbClr val="008800"/>
                </a:solidFill>
              </a:rPr>
              <a:t>'First'</a:t>
            </a:r>
            <a:r>
              <a:rPr>
                <a:solidFill>
                  <a:srgbClr val="666600"/>
                </a:solidFill>
              </a:rPr>
              <a:t>}</a:t>
            </a: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del</a:t>
            </a:r>
            <a:r>
              <a:rPr>
                <a:solidFill>
                  <a:srgbClr val="000000">
                    <a:alpha val="87059"/>
                  </a:srgbClr>
                </a:solidFill>
              </a:rPr>
              <a:t> dict</a:t>
            </a:r>
            <a:r>
              <a:rPr>
                <a:solidFill>
                  <a:srgbClr val="666600"/>
                </a:solidFill>
              </a:rPr>
              <a:t>[</a:t>
            </a:r>
            <a:r>
              <a:rPr>
                <a:solidFill>
                  <a:srgbClr val="008800"/>
                </a:solidFill>
              </a:rPr>
              <a:t>'Name'</a:t>
            </a:r>
            <a:r>
              <a:rPr>
                <a:solidFill>
                  <a:srgbClr val="666600"/>
                </a:solidFill>
              </a:rPr>
              <a:t>];</a:t>
            </a:r>
            <a:r>
              <a:rPr>
                <a:solidFill>
                  <a:srgbClr val="000000">
                    <a:alpha val="87059"/>
                  </a:srgbClr>
                </a:solidFill>
              </a:rPr>
              <a:t> </a:t>
            </a:r>
            <a:r>
              <a:rPr>
                <a:solidFill>
                  <a:srgbClr val="880000"/>
                </a:solidFill>
              </a:rPr>
              <a:t># remove entry with key 'Name'</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dict</a:t>
            </a:r>
            <a:r>
              <a:rPr>
                <a:solidFill>
                  <a:srgbClr val="666600"/>
                </a:solidFill>
              </a:rPr>
              <a:t>.</a:t>
            </a:r>
            <a:r>
              <a:t>clear</a:t>
            </a:r>
            <a:r>
              <a:rPr>
                <a:solidFill>
                  <a:srgbClr val="666600"/>
                </a:solidFill>
              </a:rPr>
              <a:t>();</a:t>
            </a:r>
            <a:r>
              <a:t>     </a:t>
            </a:r>
            <a:r>
              <a:rPr>
                <a:solidFill>
                  <a:srgbClr val="880000"/>
                </a:solidFill>
              </a:rPr>
              <a:t># remove all entries in dict</a:t>
            </a: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del</a:t>
            </a:r>
            <a:r>
              <a:rPr>
                <a:solidFill>
                  <a:srgbClr val="000000">
                    <a:alpha val="87059"/>
                  </a:srgbClr>
                </a:solidFill>
              </a:rPr>
              <a:t> dict </a:t>
            </a:r>
            <a:r>
              <a:rPr>
                <a:solidFill>
                  <a:srgbClr val="666600"/>
                </a:solidFill>
              </a:rPr>
              <a:t>;</a:t>
            </a:r>
            <a:r>
              <a:rPr>
                <a:solidFill>
                  <a:srgbClr val="000000">
                    <a:alpha val="87059"/>
                  </a:srgbClr>
                </a:solidFill>
              </a:rPr>
              <a:t>        </a:t>
            </a:r>
            <a:r>
              <a:rPr>
                <a:solidFill>
                  <a:srgbClr val="880000"/>
                </a:solidFill>
              </a:rPr>
              <a:t># delete entire dictionary</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"dict['Age']: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'Age'</a:t>
            </a:r>
            <a:r>
              <a:rPr>
                <a:solidFill>
                  <a:srgbClr val="666600"/>
                </a:solidFill>
              </a:rPr>
              <a:t>]</a:t>
            </a:r>
            <a:endParaRPr>
              <a:solidFill>
                <a:srgbClr val="000000">
                  <a:alpha val="87059"/>
                </a:srgbClr>
              </a:solidFill>
            </a:endParaRP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"dict['School']: "</a:t>
            </a:r>
            <a:r>
              <a:rPr>
                <a:solidFill>
                  <a:srgbClr val="666600"/>
                </a:solidFill>
              </a:rPr>
              <a:t>,</a:t>
            </a:r>
            <a:r>
              <a:rPr>
                <a:solidFill>
                  <a:srgbClr val="000000">
                    <a:alpha val="87059"/>
                  </a:srgbClr>
                </a:solidFill>
              </a:rPr>
              <a:t> dict</a:t>
            </a:r>
            <a:r>
              <a:rPr>
                <a:solidFill>
                  <a:srgbClr val="666600"/>
                </a:solidFill>
              </a:rPr>
              <a:t>[</a:t>
            </a:r>
            <a:r>
              <a:rPr>
                <a:solidFill>
                  <a:srgbClr val="008800"/>
                </a:solidFill>
              </a:rPr>
              <a:t>‘School'</a:t>
            </a:r>
            <a:r>
              <a:rPr>
                <a:solidFill>
                  <a:srgbClr val="666600"/>
                </a:solidFill>
              </a:rPr>
              <a: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itle"/>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sz="5000">
                <a:solidFill>
                  <a:schemeClr val="accent1">
                    <a:lumOff val="-9999"/>
                  </a:schemeClr>
                </a:solidFill>
                <a:latin typeface="Lucida Sans Unicode"/>
                <a:ea typeface="Lucida Sans Unicode"/>
                <a:cs typeface="Lucida Sans Unicode"/>
                <a:sym typeface="Lucida Sans Unicode"/>
              </a:defRPr>
            </a:lvl1pPr>
          </a:lstStyle>
          <a:p>
            <a:pPr/>
            <a:r>
              <a:t>Some Dictionary Operations</a:t>
            </a:r>
          </a:p>
        </p:txBody>
      </p:sp>
      <p:sp>
        <p:nvSpPr>
          <p:cNvPr id="299" name="dict = {}…"/>
          <p:cNvSpPr txBox="1"/>
          <p:nvPr>
            <p:ph type="body" idx="4294967295"/>
          </p:nvPr>
        </p:nvSpPr>
        <p:spPr>
          <a:xfrm>
            <a:off x="866986" y="2275838"/>
            <a:ext cx="11595949" cy="6502404"/>
          </a:xfrm>
          <a:prstGeom prst="rect">
            <a:avLst/>
          </a:prstGeom>
        </p:spPr>
        <p:txBody>
          <a:bodyPr lIns="65022" tIns="65022" rIns="65022" bIns="65022" anchor="t"/>
          <a:lstStyle/>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 = {}</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dict['one'] = "This is one"</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dict[2]     = "This is two“</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tinydict = {'name': 'john','code':6734, 'dept': 'sales'}</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dict['one']       # Prints value for 'one' key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dict[2]           # Prints value for 2 key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          # Prints complete dictionary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tinydict.keys()   # Prints all the keys</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tinydict.values() # Prints all the values</a:t>
            </a:r>
          </a:p>
          <a:p>
            <a:pPr marL="434034" indent="-434034" defTabSz="1157427">
              <a:spcBef>
                <a:spcPts val="800"/>
              </a:spcBef>
              <a:buSzTx/>
              <a:buNone/>
              <a:defRPr sz="1900">
                <a:solidFill>
                  <a:srgbClr val="333399"/>
                </a:solidFill>
                <a:latin typeface="Lucida Sans Unicode"/>
                <a:ea typeface="Lucida Sans Unicode"/>
                <a:cs typeface="Lucida Sans Unicode"/>
                <a:sym typeface="Lucida Sans Unicode"/>
              </a:defRPr>
            </a:pPr>
          </a:p>
          <a:p>
            <a:pPr marL="434034" indent="-434034" defTabSz="1157427">
              <a:spcBef>
                <a:spcPts val="400"/>
              </a:spcBef>
              <a:buSzTx/>
              <a:buNone/>
              <a:defRPr sz="1900">
                <a:solidFill>
                  <a:srgbClr val="00B0F0"/>
                </a:solidFill>
                <a:latin typeface="Lucida Sans Unicode"/>
                <a:ea typeface="Lucida Sans Unicode"/>
                <a:cs typeface="Lucida Sans Unicode"/>
                <a:sym typeface="Lucida Sans Unicode"/>
              </a:defRPr>
            </a:pPr>
            <a:r>
              <a:t>OUTPUT:</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This is one</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This is two</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{'dept': 'sales', 'code': 6734, 'name': 'john'}</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['dept', 'code', 'name']</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['sales', 6734, 'john']</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Properties of Dictionary Keys…"/>
          <p:cNvSpPr txBox="1"/>
          <p:nvPr>
            <p:ph type="body" idx="4294967295"/>
          </p:nvPr>
        </p:nvSpPr>
        <p:spPr>
          <a:xfrm>
            <a:off x="866986" y="19964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Properties of Dictionary Keys</a:t>
            </a:r>
          </a:p>
          <a:p>
            <a:pPr lvl="1" marL="882315" indent="-374314" defTabSz="1300480">
              <a:spcBef>
                <a:spcPts val="600"/>
              </a:spcBef>
              <a:buSzPct val="100000"/>
              <a:buAutoNum type="arabicPeriod" startAt="1"/>
              <a:defRPr sz="2800">
                <a:solidFill>
                  <a:srgbClr val="333399"/>
                </a:solidFill>
                <a:latin typeface="Lucida Sans Unicode"/>
                <a:ea typeface="Lucida Sans Unicode"/>
                <a:cs typeface="Lucida Sans Unicode"/>
                <a:sym typeface="Lucida Sans Unicode"/>
              </a:defRPr>
            </a:pPr>
            <a:r>
              <a:t>More than one entry per key not allowed. Which means no duplicate key is allowed. When duplicate keys encountered during assignment, the last assignment wins</a:t>
            </a:r>
          </a:p>
          <a:p>
            <a:pPr lvl="1" marL="0" indent="228600" defTabSz="1300480">
              <a:spcBef>
                <a:spcPts val="600"/>
              </a:spcBef>
              <a:buSzTx/>
              <a:buNone/>
              <a:defRPr sz="2800">
                <a:solidFill>
                  <a:srgbClr val="333399"/>
                </a:solidFill>
                <a:latin typeface="Lucida Sans Unicode"/>
                <a:ea typeface="Lucida Sans Unicode"/>
                <a:cs typeface="Lucida Sans Unicode"/>
                <a:sym typeface="Lucida Sans Unicode"/>
              </a:defRPr>
            </a:pPr>
          </a:p>
          <a:p>
            <a:pPr lvl="4" marL="0" indent="91440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'Zara'</a:t>
            </a:r>
            <a:r>
              <a:rPr>
                <a:solidFill>
                  <a:srgbClr val="666600"/>
                </a:solidFill>
              </a:rPr>
              <a:t>,</a:t>
            </a:r>
            <a:r>
              <a:t> </a:t>
            </a:r>
            <a:r>
              <a:rPr>
                <a:solidFill>
                  <a:srgbClr val="008800"/>
                </a:solidFill>
              </a:rPr>
              <a:t>'Age'</a:t>
            </a:r>
            <a:r>
              <a:rPr>
                <a:solidFill>
                  <a:srgbClr val="666600"/>
                </a:solidFill>
              </a:rPr>
              <a:t>:</a:t>
            </a:r>
            <a:r>
              <a:t> </a:t>
            </a:r>
            <a:r>
              <a:rPr>
                <a:solidFill>
                  <a:srgbClr val="006666"/>
                </a:solidFill>
              </a:rPr>
              <a:t>7</a:t>
            </a:r>
            <a:r>
              <a:rPr>
                <a:solidFill>
                  <a:srgbClr val="666600"/>
                </a:solidFill>
              </a:rPr>
              <a:t>,</a:t>
            </a:r>
            <a:r>
              <a:t> </a:t>
            </a:r>
            <a:r>
              <a:rPr>
                <a:solidFill>
                  <a:srgbClr val="008800"/>
                </a:solidFill>
              </a:rPr>
              <a:t>'Name'</a:t>
            </a:r>
            <a:r>
              <a:rPr>
                <a:solidFill>
                  <a:srgbClr val="666600"/>
                </a:solidFill>
              </a:rPr>
              <a:t>:</a:t>
            </a:r>
            <a:r>
              <a:t> </a:t>
            </a:r>
            <a:r>
              <a:rPr>
                <a:solidFill>
                  <a:srgbClr val="008800"/>
                </a:solidFill>
              </a:rPr>
              <a:t>'Manni'</a:t>
            </a:r>
            <a:r>
              <a:rPr>
                <a:solidFill>
                  <a:srgbClr val="666600"/>
                </a:solidFill>
              </a:rPr>
              <a:t>}</a:t>
            </a:r>
          </a:p>
          <a:p>
            <a:pPr lvl="4" marL="0" indent="91440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"dict['Name']: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‘Name’</a:t>
            </a:r>
            <a:r>
              <a:rPr>
                <a:solidFill>
                  <a:srgbClr val="666600"/>
                </a:solidFill>
              </a:rPr>
              <a:t>]</a:t>
            </a:r>
            <a:endParaRPr>
              <a:solidFill>
                <a:srgbClr val="666600"/>
              </a:solidFill>
            </a:endParaRPr>
          </a:p>
          <a:p>
            <a:pPr lvl="4" marL="0" indent="914400" defTabSz="457200">
              <a:spcBef>
                <a:spcPts val="0"/>
              </a:spcBef>
              <a:buSzTx/>
              <a:buNone/>
              <a:defRPr sz="1500">
                <a:solidFill>
                  <a:srgbClr val="666600"/>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lvl="1" marL="882315" indent="-374314" defTabSz="1300480">
              <a:spcBef>
                <a:spcPts val="600"/>
              </a:spcBef>
              <a:buSzPct val="100000"/>
              <a:buAutoNum type="arabicPeriod" startAt="2"/>
              <a:defRPr sz="2800">
                <a:solidFill>
                  <a:srgbClr val="333399"/>
                </a:solidFill>
                <a:latin typeface="Lucida Sans Unicode"/>
                <a:ea typeface="Lucida Sans Unicode"/>
                <a:cs typeface="Lucida Sans Unicode"/>
                <a:sym typeface="Lucida Sans Unicode"/>
              </a:defRPr>
            </a:pPr>
            <a:r>
              <a:t>Keys must be immutable. Which means you can use strings, numbers or tuples as dictionary keys but something like ['key'] is not allowed</a:t>
            </a:r>
          </a:p>
          <a:p>
            <a:pPr lvl="1" marL="882315" indent="-374314" defTabSz="1300480">
              <a:spcBef>
                <a:spcPts val="600"/>
              </a:spcBef>
              <a:buSzPct val="100000"/>
              <a:buAutoNum type="arabicPeriod" startAt="2"/>
              <a:defRPr sz="2800">
                <a:solidFill>
                  <a:srgbClr val="333399"/>
                </a:solidFill>
                <a:latin typeface="Lucida Sans Unicode"/>
                <a:ea typeface="Lucida Sans Unicode"/>
                <a:cs typeface="Lucida Sans Unicode"/>
                <a:sym typeface="Lucida Sans Unicode"/>
              </a:defRPr>
            </a:pPr>
          </a:p>
          <a:p>
            <a:pPr lvl="4" marL="0" indent="91440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dict </a:t>
            </a:r>
            <a:r>
              <a:rPr>
                <a:solidFill>
                  <a:srgbClr val="666600"/>
                </a:solidFill>
              </a:rPr>
              <a:t>=</a:t>
            </a:r>
            <a:r>
              <a:t> </a:t>
            </a:r>
            <a:r>
              <a:rPr>
                <a:solidFill>
                  <a:srgbClr val="666600"/>
                </a:solidFill>
              </a:rPr>
              <a:t>{[</a:t>
            </a:r>
            <a:r>
              <a:rPr>
                <a:solidFill>
                  <a:srgbClr val="008800"/>
                </a:solidFill>
              </a:rPr>
              <a:t>'Name'</a:t>
            </a:r>
            <a:r>
              <a:rPr>
                <a:solidFill>
                  <a:srgbClr val="666600"/>
                </a:solidFill>
              </a:rPr>
              <a:t>]:</a:t>
            </a:r>
            <a:r>
              <a:t> </a:t>
            </a:r>
            <a:r>
              <a:rPr>
                <a:solidFill>
                  <a:srgbClr val="008800"/>
                </a:solidFill>
              </a:rPr>
              <a:t>'Zara'</a:t>
            </a:r>
            <a:r>
              <a:rPr>
                <a:solidFill>
                  <a:srgbClr val="666600"/>
                </a:solidFill>
              </a:rPr>
              <a:t>,</a:t>
            </a:r>
            <a:r>
              <a:t> </a:t>
            </a:r>
            <a:r>
              <a:rPr>
                <a:solidFill>
                  <a:srgbClr val="008800"/>
                </a:solidFill>
              </a:rPr>
              <a:t>'Age'</a:t>
            </a:r>
            <a:r>
              <a:rPr>
                <a:solidFill>
                  <a:srgbClr val="666600"/>
                </a:solidFill>
              </a:rPr>
              <a:t>:</a:t>
            </a:r>
            <a:r>
              <a:t> </a:t>
            </a:r>
            <a:r>
              <a:rPr>
                <a:solidFill>
                  <a:srgbClr val="006666"/>
                </a:solidFill>
              </a:rPr>
              <a:t>7</a:t>
            </a:r>
            <a:r>
              <a:rPr>
                <a:solidFill>
                  <a:srgbClr val="666600"/>
                </a:solidFill>
              </a:rPr>
              <a:t>}</a:t>
            </a:r>
          </a:p>
          <a:p>
            <a:pPr lvl="4" marL="0" indent="91440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"dict['Name']: "</a:t>
            </a:r>
            <a:r>
              <a:rPr>
                <a:solidFill>
                  <a:srgbClr val="666600"/>
                </a:solidFill>
              </a:rPr>
              <a:t>,</a:t>
            </a:r>
            <a:r>
              <a:rPr>
                <a:solidFill>
                  <a:srgbClr val="000000">
                    <a:alpha val="87059"/>
                  </a:srgbClr>
                </a:solidFill>
              </a:rPr>
              <a:t> dict</a:t>
            </a:r>
            <a:r>
              <a:rPr>
                <a:solidFill>
                  <a:srgbClr val="666600"/>
                </a:solidFill>
              </a:rPr>
              <a:t>[</a:t>
            </a:r>
            <a:r>
              <a:rPr>
                <a:solidFill>
                  <a:srgbClr val="008800"/>
                </a:solidFill>
              </a:rPr>
              <a:t>'Name'</a:t>
            </a:r>
            <a:r>
              <a:rPr>
                <a:solidFill>
                  <a:srgbClr val="666600"/>
                </a:solidFill>
              </a:rPr>
              <a: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Built-in Dictionary Functions &amp; Methods"/>
          <p:cNvSpPr txBox="1"/>
          <p:nvPr>
            <p:ph type="title" idx="4294967295"/>
          </p:nvPr>
        </p:nvSpPr>
        <p:spPr>
          <a:xfrm>
            <a:off x="866986" y="541866"/>
            <a:ext cx="11595949" cy="1625601"/>
          </a:xfrm>
          <a:prstGeom prst="rect">
            <a:avLst/>
          </a:prstGeom>
        </p:spPr>
        <p:txBody>
          <a:bodyPr lIns="65022" tIns="65022" rIns="65022" bIns="65022" anchor="t"/>
          <a:lstStyle>
            <a:lvl1pPr algn="l" defTabSz="1235455">
              <a:defRPr sz="4700">
                <a:solidFill>
                  <a:schemeClr val="accent1">
                    <a:lumOff val="-9999"/>
                  </a:schemeClr>
                </a:solidFill>
                <a:latin typeface="Lucida Sans Unicode"/>
                <a:ea typeface="Lucida Sans Unicode"/>
                <a:cs typeface="Lucida Sans Unicode"/>
                <a:sym typeface="Lucida Sans Unicode"/>
              </a:defRPr>
            </a:lvl1pPr>
          </a:lstStyle>
          <a:p>
            <a:pPr/>
            <a:r>
              <a:t>Built-in Dictionary Functions &amp; Methods</a:t>
            </a:r>
          </a:p>
        </p:txBody>
      </p:sp>
      <p:graphicFrame>
        <p:nvGraphicFramePr>
          <p:cNvPr id="304" name="Table"/>
          <p:cNvGraphicFramePr/>
          <p:nvPr/>
        </p:nvGraphicFramePr>
        <p:xfrm>
          <a:off x="1247317" y="2279299"/>
          <a:ext cx="9311285" cy="501719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29770"/>
                <a:gridCol w="8481513"/>
              </a:tblGrid>
              <a:tr h="882374">
                <a:tc>
                  <a:txBody>
                    <a:bodyPr/>
                    <a:lstStyle/>
                    <a:p>
                      <a:pPr algn="l" defTabSz="1300480">
                        <a:defRPr sz="1800"/>
                      </a:pPr>
                      <a:r>
                        <a:rPr>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Function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82374">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cmp(dict1, dict2)</a:t>
                      </a:r>
                      <a:endParaRPr>
                        <a:uFill>
                          <a:solidFill>
                            <a:srgbClr val="009999"/>
                          </a:solidFill>
                        </a:uFill>
                      </a:endParaRPr>
                    </a:p>
                    <a:p>
                      <a:pPr algn="l" defTabSz="1300480">
                        <a:defRPr sz="1800">
                          <a:latin typeface="Verdana"/>
                          <a:ea typeface="Verdana"/>
                          <a:cs typeface="Verdana"/>
                          <a:sym typeface="Verdana"/>
                        </a:defRPr>
                      </a:pPr>
                      <a:r>
                        <a:t>Compares elements of both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85038">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len(dict)</a:t>
                      </a:r>
                      <a:endParaRPr>
                        <a:uFill>
                          <a:solidFill>
                            <a:srgbClr val="009999"/>
                          </a:solidFill>
                        </a:uFill>
                      </a:endParaRPr>
                    </a:p>
                    <a:p>
                      <a:pPr algn="l" defTabSz="1300480">
                        <a:defRPr sz="1800">
                          <a:latin typeface="Verdana"/>
                          <a:ea typeface="Verdana"/>
                          <a:cs typeface="Verdana"/>
                          <a:sym typeface="Verdana"/>
                        </a:defRPr>
                      </a:pPr>
                      <a:r>
                        <a:t>Gives the total length of the dictionary. This would be equal to the number of items in the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82374">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str(dict)</a:t>
                      </a:r>
                      <a:endParaRPr>
                        <a:uFill>
                          <a:solidFill>
                            <a:srgbClr val="009999"/>
                          </a:solidFill>
                        </a:uFill>
                      </a:endParaRPr>
                    </a:p>
                    <a:p>
                      <a:pPr algn="l" defTabSz="1300480">
                        <a:defRPr sz="1800">
                          <a:latin typeface="Verdana"/>
                          <a:ea typeface="Verdana"/>
                          <a:cs typeface="Verdana"/>
                          <a:sym typeface="Verdana"/>
                        </a:defRPr>
                      </a:pPr>
                      <a:r>
                        <a:t>Produces a printable string representation of a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85038">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type(variable)</a:t>
                      </a:r>
                      <a:endParaRPr>
                        <a:uFill>
                          <a:solidFill>
                            <a:srgbClr val="009999"/>
                          </a:solidFill>
                        </a:uFill>
                      </a:endParaRPr>
                    </a:p>
                    <a:p>
                      <a:pPr algn="l" defTabSz="1300480">
                        <a:defRPr sz="1800">
                          <a:latin typeface="Verdana"/>
                          <a:ea typeface="Verdana"/>
                          <a:cs typeface="Verdana"/>
                          <a:sym typeface="Verdana"/>
                        </a:defRPr>
                      </a:pPr>
                      <a:r>
                        <a:t>Returns the type of the passed variable. If passed variable is dictionary, then it would return a dictionary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06" name="Table"/>
          <p:cNvGraphicFramePr/>
          <p:nvPr/>
        </p:nvGraphicFramePr>
        <p:xfrm>
          <a:off x="895350" y="1282700"/>
          <a:ext cx="11894492" cy="81407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59971"/>
                <a:gridCol w="10834521"/>
              </a:tblGrid>
              <a:tr h="496850">
                <a:tc>
                  <a:txBody>
                    <a:bodyPr/>
                    <a:lstStyle/>
                    <a:p>
                      <a:pPr algn="l" defTabSz="1300480">
                        <a:defRPr sz="1800"/>
                      </a:pPr>
                      <a:r>
                        <a:rPr>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Methods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764385">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2" invalidUrl="" action="" tgtFrame="" tooltip="" history="1" highlightClick="0" endSnd="0"/>
                        </a:rPr>
                        <a:t>dict.clear()</a:t>
                      </a:r>
                      <a:endParaRPr>
                        <a:uFill>
                          <a:solidFill>
                            <a:srgbClr val="009999"/>
                          </a:solidFill>
                        </a:uFill>
                      </a:endParaRPr>
                    </a:p>
                    <a:p>
                      <a:pPr algn="l" defTabSz="1300480">
                        <a:defRPr sz="1800">
                          <a:latin typeface="Verdana"/>
                          <a:ea typeface="Verdana"/>
                          <a:cs typeface="Verdana"/>
                          <a:sym typeface="Verdana"/>
                        </a:defRPr>
                      </a:pPr>
                      <a:r>
                        <a:t>Removes all elements of dictionary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3" invalidUrl="" action="" tgtFrame="" tooltip="" history="1" highlightClick="0" endSnd="0"/>
                        </a:rPr>
                        <a:t>dict.copy()</a:t>
                      </a:r>
                      <a:endParaRPr>
                        <a:uFill>
                          <a:solidFill>
                            <a:srgbClr val="009999"/>
                          </a:solidFill>
                        </a:uFill>
                      </a:endParaRPr>
                    </a:p>
                    <a:p>
                      <a:pPr algn="l" defTabSz="1300480">
                        <a:defRPr sz="1800">
                          <a:latin typeface="Verdana"/>
                          <a:ea typeface="Verdana"/>
                          <a:cs typeface="Verdana"/>
                          <a:sym typeface="Verdana"/>
                        </a:defRPr>
                      </a:pPr>
                      <a:r>
                        <a:t>Returns a shallow copy of dictionary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4" invalidUrl="" action="" tgtFrame="" tooltip="" history="1" highlightClick="0" endSnd="0"/>
                        </a:rPr>
                        <a:t>dict.fromkeys()</a:t>
                      </a:r>
                      <a:endParaRPr>
                        <a:uFill>
                          <a:solidFill>
                            <a:srgbClr val="009999"/>
                          </a:solidFill>
                        </a:uFill>
                      </a:endParaRPr>
                    </a:p>
                    <a:p>
                      <a:pPr algn="l" defTabSz="1300480">
                        <a:defRPr sz="1800">
                          <a:latin typeface="Verdana"/>
                          <a:ea typeface="Verdana"/>
                          <a:cs typeface="Verdana"/>
                          <a:sym typeface="Verdana"/>
                        </a:defRPr>
                      </a:pPr>
                      <a:r>
                        <a:t>Create a new dictionary with keys from seq and values set to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5" invalidUrl="" action="" tgtFrame="" tooltip="" history="1" highlightClick="0" endSnd="0"/>
                        </a:rPr>
                        <a:t>dict.get(key, default=None)</a:t>
                      </a:r>
                      <a:endParaRPr>
                        <a:uFill>
                          <a:solidFill>
                            <a:srgbClr val="009999"/>
                          </a:solidFill>
                        </a:uFill>
                      </a:endParaRPr>
                    </a:p>
                    <a:p>
                      <a:pPr algn="l" defTabSz="1300480">
                        <a:defRPr sz="1800">
                          <a:latin typeface="Verdana"/>
                          <a:ea typeface="Verdana"/>
                          <a:cs typeface="Verdana"/>
                          <a:sym typeface="Verdana"/>
                        </a:defRPr>
                      </a:pPr>
                      <a:r>
                        <a:t>For key key, returns value or default if key not in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6" invalidUrl="" action="" tgtFrame="" tooltip="" history="1" highlightClick="0" endSnd="0"/>
                        </a:rPr>
                        <a:t>dict.has_key(key)</a:t>
                      </a:r>
                      <a:endParaRPr>
                        <a:uFill>
                          <a:solidFill>
                            <a:srgbClr val="009999"/>
                          </a:solidFill>
                        </a:uFill>
                      </a:endParaRPr>
                    </a:p>
                    <a:p>
                      <a:pPr algn="l" defTabSz="1300480">
                        <a:defRPr sz="1800">
                          <a:latin typeface="Verdana"/>
                          <a:ea typeface="Verdana"/>
                          <a:cs typeface="Verdana"/>
                          <a:sym typeface="Verdana"/>
                        </a:defRPr>
                      </a:pPr>
                      <a:r>
                        <a:t>Returns true if key in dictionary dict, false otherwise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6</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7" invalidUrl="" action="" tgtFrame="" tooltip="" history="1" highlightClick="0" endSnd="0"/>
                        </a:rPr>
                        <a:t>dict.items()</a:t>
                      </a:r>
                      <a:endParaRPr>
                        <a:uFill>
                          <a:solidFill>
                            <a:srgbClr val="009999"/>
                          </a:solidFill>
                        </a:uFill>
                      </a:endParaRPr>
                    </a:p>
                    <a:p>
                      <a:pPr algn="l" defTabSz="1300480">
                        <a:defRPr sz="1800">
                          <a:latin typeface="Verdana"/>
                          <a:ea typeface="Verdana"/>
                          <a:cs typeface="Verdana"/>
                          <a:sym typeface="Verdana"/>
                        </a:defRPr>
                      </a:pPr>
                      <a:r>
                        <a:t>Returns a list of dict's (key, value) tuple pairs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7</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8" invalidUrl="" action="" tgtFrame="" tooltip="" history="1" highlightClick="0" endSnd="0"/>
                        </a:rPr>
                        <a:t>dict.keys()</a:t>
                      </a:r>
                      <a:endParaRPr>
                        <a:uFill>
                          <a:solidFill>
                            <a:srgbClr val="009999"/>
                          </a:solidFill>
                        </a:uFill>
                      </a:endParaRPr>
                    </a:p>
                    <a:p>
                      <a:pPr algn="l" defTabSz="1300480">
                        <a:defRPr sz="1800">
                          <a:latin typeface="Verdana"/>
                          <a:ea typeface="Verdana"/>
                          <a:cs typeface="Verdana"/>
                          <a:sym typeface="Verdana"/>
                        </a:defRPr>
                      </a:pPr>
                      <a:r>
                        <a:t>Returns list of dictionary dict's keys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9" invalidUrl="" action="" tgtFrame="" tooltip="" history="1" highlightClick="0" endSnd="0"/>
                        </a:rPr>
                        <a:t>dict.setdefault(key, default=None)</a:t>
                      </a:r>
                      <a:endParaRPr>
                        <a:uFill>
                          <a:solidFill>
                            <a:srgbClr val="009999"/>
                          </a:solidFill>
                        </a:uFill>
                      </a:endParaRPr>
                    </a:p>
                    <a:p>
                      <a:pPr algn="l" defTabSz="1300480">
                        <a:defRPr sz="1800">
                          <a:latin typeface="Verdana"/>
                          <a:ea typeface="Verdana"/>
                          <a:cs typeface="Verdana"/>
                          <a:sym typeface="Verdana"/>
                        </a:defRPr>
                      </a:pPr>
                      <a:r>
                        <a:t>Similar to get(), but will set dict[key]=default if key is not already in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9</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0" invalidUrl="" action="" tgtFrame="" tooltip="" history="1" highlightClick="0" endSnd="0"/>
                        </a:rPr>
                        <a:t>dict.update(dict2)</a:t>
                      </a:r>
                      <a:endParaRPr>
                        <a:uFill>
                          <a:solidFill>
                            <a:srgbClr val="009999"/>
                          </a:solidFill>
                        </a:uFill>
                      </a:endParaRPr>
                    </a:p>
                    <a:p>
                      <a:pPr algn="l" defTabSz="1300480">
                        <a:defRPr sz="1800">
                          <a:latin typeface="Verdana"/>
                          <a:ea typeface="Verdana"/>
                          <a:cs typeface="Verdana"/>
                          <a:sym typeface="Verdana"/>
                        </a:defRPr>
                      </a:pPr>
                      <a:r>
                        <a:t>Adds dictionary dict2's key-values pairs to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10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00FF"/>
                          </a:solidFill>
                          <a:uFill>
                            <a:solidFill>
                              <a:srgbClr val="0000FF"/>
                            </a:solidFill>
                          </a:uFill>
                          <a:latin typeface="Calibri"/>
                          <a:ea typeface="Calibri"/>
                          <a:cs typeface="Calibri"/>
                          <a:sym typeface="Calibri"/>
                        </a:defRPr>
                      </a:pPr>
                      <a:r>
                        <a:rPr>
                          <a:hlinkClick r:id="rId11" invalidUrl="" action="" tgtFrame="" tooltip="" history="1" highlightClick="0" endSnd="0"/>
                        </a:rPr>
                        <a:t>dict.values()</a:t>
                      </a:r>
                      <a:endParaRPr>
                        <a:uFill>
                          <a:solidFill>
                            <a:srgbClr val="009999"/>
                          </a:solidFill>
                        </a:uFill>
                      </a:endParaRPr>
                    </a:p>
                    <a:p>
                      <a:pPr algn="l" defTabSz="1300480">
                        <a:defRPr sz="1800">
                          <a:latin typeface="Verdana"/>
                          <a:ea typeface="Verdana"/>
                          <a:cs typeface="Verdana"/>
                          <a:sym typeface="Verdana"/>
                        </a:defRPr>
                      </a:pPr>
                      <a:r>
                        <a:t>Returns list of dictionary dict's values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Python Function:"/>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chemeClr val="accent3">
                    <a:satOff val="-7500"/>
                    <a:lumOff val="-10588"/>
                  </a:schemeClr>
                </a:solidFill>
                <a:latin typeface="Lucida Sans Unicode"/>
                <a:ea typeface="Lucida Sans Unicode"/>
                <a:cs typeface="Lucida Sans Unicode"/>
                <a:sym typeface="Lucida Sans Unicode"/>
              </a:defRPr>
            </a:lvl1pPr>
          </a:lstStyle>
          <a:p>
            <a:pPr/>
            <a:r>
              <a:t>Python Function:</a:t>
            </a:r>
          </a:p>
        </p:txBody>
      </p:sp>
      <p:sp>
        <p:nvSpPr>
          <p:cNvPr id="309" name="A function is a block of organised, reusable code that is used to perform a single, related action. Functions provide better modularity for your application and a high degree of code reusing.…"/>
          <p:cNvSpPr txBox="1"/>
          <p:nvPr>
            <p:ph type="body" idx="4294967295"/>
          </p:nvPr>
        </p:nvSpPr>
        <p:spPr>
          <a:xfrm>
            <a:off x="866986" y="2085338"/>
            <a:ext cx="11595949" cy="6502404"/>
          </a:xfrm>
          <a:prstGeom prst="rect">
            <a:avLst/>
          </a:prstGeom>
        </p:spPr>
        <p:txBody>
          <a:bodyPr lIns="65022" tIns="65022" rIns="65022" bIns="65022" anchor="t"/>
          <a:lstStyle/>
          <a:p>
            <a:pPr marL="272313" indent="-272313" defTabSz="1261464">
              <a:spcBef>
                <a:spcPts val="500"/>
              </a:spcBef>
              <a:buSzPct val="100000"/>
              <a:defRPr sz="2700">
                <a:solidFill>
                  <a:srgbClr val="333399"/>
                </a:solidFill>
                <a:latin typeface="Lucida Sans Unicode"/>
                <a:ea typeface="Lucida Sans Unicode"/>
                <a:cs typeface="Lucida Sans Unicode"/>
                <a:sym typeface="Lucida Sans Unicode"/>
              </a:defRPr>
            </a:pPr>
            <a:r>
              <a:t>A function is a block of organised, </a:t>
            </a:r>
            <a:r>
              <a:rPr b="1"/>
              <a:t>reusable</a:t>
            </a:r>
            <a:r>
              <a:t> code that is used to perform a single, related action. Functions provide better modularity for your application and a high degree of code reusing.</a:t>
            </a:r>
          </a:p>
          <a:p>
            <a:pPr marL="272313" indent="-272313" defTabSz="1261464">
              <a:spcBef>
                <a:spcPts val="500"/>
              </a:spcBef>
              <a:buSzPct val="100000"/>
              <a:defRPr sz="2700">
                <a:solidFill>
                  <a:schemeClr val="accent1">
                    <a:lumOff val="-9999"/>
                  </a:schemeClr>
                </a:solidFill>
                <a:latin typeface="Lucida Sans Unicode"/>
                <a:ea typeface="Lucida Sans Unicode"/>
                <a:cs typeface="Lucida Sans Unicode"/>
                <a:sym typeface="Lucida Sans Unicode"/>
              </a:defRPr>
            </a:pPr>
            <a:r>
              <a:t>Syntax </a:t>
            </a:r>
          </a:p>
          <a:p>
            <a:pPr marL="0" indent="0" defTabSz="443483">
              <a:spcBef>
                <a:spcPts val="0"/>
              </a:spcBef>
              <a:buSzTx/>
              <a:buNone/>
              <a:defRPr sz="18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def functionname( parameters ):</a:t>
            </a:r>
          </a:p>
          <a:p>
            <a:pPr marL="0" indent="0" defTabSz="443483">
              <a:spcBef>
                <a:spcPts val="0"/>
              </a:spcBef>
              <a:buSzTx/>
              <a:buNone/>
              <a:defRPr sz="18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"function_docstring"</a:t>
            </a:r>
          </a:p>
          <a:p>
            <a:pPr marL="0" indent="0" defTabSz="443483">
              <a:spcBef>
                <a:spcPts val="0"/>
              </a:spcBef>
              <a:buSzTx/>
              <a:buNone/>
              <a:defRPr sz="18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function_suite</a:t>
            </a:r>
          </a:p>
          <a:p>
            <a:pPr marL="0" indent="0" defTabSz="443483">
              <a:spcBef>
                <a:spcPts val="0"/>
              </a:spcBef>
              <a:buSzTx/>
              <a:buNone/>
              <a:defRPr sz="18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return [expression]</a:t>
            </a:r>
          </a:p>
          <a:p>
            <a:pPr marL="0" indent="0" defTabSz="443483">
              <a:spcBef>
                <a:spcPts val="0"/>
              </a:spcBef>
              <a:buSzTx/>
              <a:buNone/>
              <a:defRPr sz="18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p>
          <a:p>
            <a:pPr marL="272313" indent="-272313" defTabSz="1261464">
              <a:spcBef>
                <a:spcPts val="500"/>
              </a:spcBef>
              <a:buSzPct val="100000"/>
              <a:defRPr sz="2700">
                <a:solidFill>
                  <a:schemeClr val="accent1">
                    <a:lumOff val="-9999"/>
                  </a:schemeClr>
                </a:solidFill>
                <a:latin typeface="Lucida Sans Unicode"/>
                <a:ea typeface="Lucida Sans Unicode"/>
                <a:cs typeface="Lucida Sans Unicode"/>
                <a:sym typeface="Lucida Sans Unicode"/>
              </a:defRPr>
            </a:pPr>
            <a:r>
              <a:t>Calling a Function</a:t>
            </a:r>
          </a:p>
          <a:p>
            <a:pPr marL="0" indent="0" defTabSz="443483">
              <a:spcBef>
                <a:spcPts val="0"/>
              </a:spcBef>
              <a:buSzTx/>
              <a:buNone/>
              <a:defRPr sz="1700">
                <a:solidFill>
                  <a:srgbClr val="880000"/>
                </a:solidFill>
                <a:effectLst>
                  <a:outerShdw sx="100000" sy="100000" kx="0" ky="0" algn="b" rotWithShape="0" blurRad="12700" dist="17421"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43483">
              <a:spcBef>
                <a:spcPts val="0"/>
              </a:spcBef>
              <a:buSzTx/>
              <a:buNone/>
              <a:defRPr sz="1700">
                <a:solidFill>
                  <a:srgbClr val="000088"/>
                </a:solidFill>
                <a:effectLst>
                  <a:outerShdw sx="100000" sy="100000" kx="0" ky="0" algn="b" rotWithShape="0" blurRad="12700" dist="17421" dir="2700000">
                    <a:srgbClr val="000000">
                      <a:alpha val="0"/>
                    </a:srgbClr>
                  </a:outerShdw>
                </a:effectLst>
                <a:latin typeface="Courier"/>
                <a:ea typeface="Courier"/>
                <a:cs typeface="Courier"/>
                <a:sym typeface="Courier"/>
              </a:defRPr>
            </a:pPr>
            <a:r>
              <a:t>def</a:t>
            </a:r>
            <a:r>
              <a:rPr>
                <a:solidFill>
                  <a:srgbClr val="000000">
                    <a:alpha val="87059"/>
                  </a:srgbClr>
                </a:solidFill>
              </a:rPr>
              <a:t> printme</a:t>
            </a:r>
            <a:r>
              <a:rPr>
                <a:solidFill>
                  <a:srgbClr val="666600"/>
                </a:solidFill>
              </a:rPr>
              <a:t>(</a:t>
            </a:r>
            <a:r>
              <a:rPr>
                <a:solidFill>
                  <a:srgbClr val="000000">
                    <a:alpha val="87059"/>
                  </a:srgbClr>
                </a:solidFill>
              </a:rPr>
              <a:t> str </a:t>
            </a:r>
            <a:r>
              <a:rPr>
                <a:solidFill>
                  <a:srgbClr val="666600"/>
                </a:solidFill>
              </a:rPr>
              <a:t>):</a:t>
            </a:r>
            <a:endParaRPr>
              <a:solidFill>
                <a:srgbClr val="000000">
                  <a:alpha val="87059"/>
                </a:srgbClr>
              </a:solidFill>
            </a:endParaRP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a:t>
            </a:r>
            <a:r>
              <a:rPr>
                <a:solidFill>
                  <a:srgbClr val="008800"/>
                </a:solidFill>
              </a:rPr>
              <a:t>"This prints a passed string into this function”</a:t>
            </a: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a:t>
            </a:r>
            <a:r>
              <a:rPr>
                <a:solidFill>
                  <a:srgbClr val="000088"/>
                </a:solidFill>
              </a:rPr>
              <a:t>print</a:t>
            </a:r>
            <a:r>
              <a:t> str</a:t>
            </a: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   </a:t>
            </a:r>
            <a:r>
              <a:rPr>
                <a:solidFill>
                  <a:srgbClr val="000088"/>
                </a:solidFill>
              </a:rPr>
              <a:t>return</a:t>
            </a:r>
            <a:r>
              <a:rPr>
                <a:solidFill>
                  <a:srgbClr val="666600"/>
                </a:solidFill>
              </a:rPr>
              <a:t>;</a:t>
            </a: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p>
          <a:p>
            <a:pPr marL="0" indent="0" defTabSz="443483">
              <a:spcBef>
                <a:spcPts val="0"/>
              </a:spcBef>
              <a:buSzTx/>
              <a:buNone/>
              <a:defRPr sz="1700">
                <a:solidFill>
                  <a:srgbClr val="880000"/>
                </a:solidFill>
                <a:effectLst>
                  <a:outerShdw sx="100000" sy="100000" kx="0" ky="0" algn="b" rotWithShape="0" blurRad="12700" dist="17421" dir="2700000">
                    <a:srgbClr val="000000">
                      <a:alpha val="0"/>
                    </a:srgbClr>
                  </a:outerShdw>
                </a:effectLst>
                <a:latin typeface="Courier"/>
                <a:ea typeface="Courier"/>
                <a:cs typeface="Courier"/>
                <a:sym typeface="Courier"/>
              </a:defRPr>
            </a:pPr>
            <a:r>
              <a:t># Now you can call printme function</a:t>
            </a:r>
            <a:endParaRPr>
              <a:solidFill>
                <a:srgbClr val="000000">
                  <a:alpha val="87059"/>
                </a:srgbClr>
              </a:solidFill>
            </a:endParaRP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printme</a:t>
            </a:r>
            <a:r>
              <a:rPr>
                <a:solidFill>
                  <a:srgbClr val="666600"/>
                </a:solidFill>
              </a:rPr>
              <a:t>(</a:t>
            </a:r>
            <a:r>
              <a:rPr>
                <a:solidFill>
                  <a:srgbClr val="008800"/>
                </a:solidFill>
              </a:rPr>
              <a:t>"I'm first call to user defined function!"</a:t>
            </a:r>
            <a:r>
              <a:rPr>
                <a:solidFill>
                  <a:srgbClr val="666600"/>
                </a:solidFill>
              </a:rPr>
              <a:t>)</a:t>
            </a:r>
          </a:p>
          <a:p>
            <a:pPr marL="0" indent="0" defTabSz="443483">
              <a:spcBef>
                <a:spcPts val="0"/>
              </a:spcBef>
              <a:buSzTx/>
              <a:buNone/>
              <a:defRPr sz="1700">
                <a:solidFill>
                  <a:srgbClr val="000000">
                    <a:alpha val="87059"/>
                  </a:srgbClr>
                </a:solidFill>
                <a:effectLst>
                  <a:outerShdw sx="100000" sy="100000" kx="0" ky="0" algn="b" rotWithShape="0" blurRad="12700" dist="17421" dir="2700000">
                    <a:srgbClr val="000000">
                      <a:alpha val="0"/>
                    </a:srgbClr>
                  </a:outerShdw>
                </a:effectLst>
                <a:latin typeface="Courier"/>
                <a:ea typeface="Courier"/>
                <a:cs typeface="Courier"/>
                <a:sym typeface="Courier"/>
              </a:defRPr>
            </a:pPr>
            <a:r>
              <a:t>printme</a:t>
            </a:r>
            <a:r>
              <a:rPr>
                <a:solidFill>
                  <a:srgbClr val="666600"/>
                </a:solidFill>
              </a:rPr>
              <a:t>(</a:t>
            </a:r>
            <a:r>
              <a:rPr>
                <a:solidFill>
                  <a:srgbClr val="008800"/>
                </a:solidFill>
              </a:rPr>
              <a:t>"Again second call to the same function"</a:t>
            </a:r>
            <a:r>
              <a:rPr>
                <a:solidFill>
                  <a:srgbClr val="666600"/>
                </a:solidFill>
              </a:rP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ext Placeholder 1"/>
          <p:cNvSpPr txBox="1"/>
          <p:nvPr>
            <p:ph type="body" idx="1"/>
          </p:nvPr>
        </p:nvSpPr>
        <p:spPr>
          <a:prstGeom prst="rect">
            <a:avLst/>
          </a:prstGeom>
        </p:spPr>
        <p:txBody>
          <a:bodyPr anchor="t"/>
          <a:lstStyle/>
          <a:p>
            <a:pPr>
              <a:spcBef>
                <a:spcPts val="0"/>
              </a:spcBef>
              <a:defRPr sz="4000">
                <a:solidFill>
                  <a:srgbClr val="0070C0"/>
                </a:solidFill>
                <a:latin typeface="Arial"/>
                <a:ea typeface="Arial"/>
                <a:cs typeface="Arial"/>
                <a:sym typeface="Arial"/>
              </a:defRPr>
            </a:pPr>
            <a:r>
              <a:t>Variable Types</a:t>
            </a:r>
          </a:p>
          <a:p>
            <a:pPr marL="0" indent="0">
              <a:spcBef>
                <a:spcPts val="0"/>
              </a:spcBef>
              <a:buSzTx/>
              <a:buNone/>
              <a:defRPr sz="2800"/>
            </a:pPr>
            <a:r>
              <a:t>Variables are nothing but reserved memory locations to store values. This means that when you create a variable you reserve some space in memory</a:t>
            </a:r>
          </a:p>
          <a:p>
            <a:pPr marL="0" indent="0">
              <a:spcBef>
                <a:spcPts val="0"/>
              </a:spcBef>
              <a:buSzTx/>
              <a:buNone/>
              <a:defRPr sz="2800"/>
            </a:pPr>
          </a:p>
          <a:p>
            <a:pPr marL="0" indent="0">
              <a:spcBef>
                <a:spcPts val="0"/>
              </a:spcBef>
              <a:buSzTx/>
              <a:buNone/>
              <a:defRPr b="1"/>
            </a:pPr>
            <a:r>
              <a:t>Assign Value to Variables:</a:t>
            </a:r>
          </a:p>
          <a:p>
            <a:pPr marL="0" indent="0">
              <a:spcBef>
                <a:spcPts val="0"/>
              </a:spcBef>
              <a:buSzTx/>
              <a:buNone/>
              <a:defRPr b="1"/>
            </a:pPr>
          </a:p>
          <a:p>
            <a:pPr marL="0" indent="0">
              <a:spcBef>
                <a:spcPts val="0"/>
              </a:spcBef>
              <a:buSzTx/>
              <a:buNone/>
              <a:defRPr sz="2800"/>
            </a:pPr>
            <a:r>
              <a:t>The equal sign (=) is used to assign values to variables.</a:t>
            </a:r>
          </a:p>
        </p:txBody>
      </p:sp>
      <p:pic>
        <p:nvPicPr>
          <p:cNvPr id="137" name="Picture 2" descr="Picture 2"/>
          <p:cNvPicPr>
            <a:picLocks noChangeAspect="1"/>
          </p:cNvPicPr>
          <p:nvPr/>
        </p:nvPicPr>
        <p:blipFill>
          <a:blip r:embed="rId2">
            <a:extLst/>
          </a:blip>
          <a:stretch>
            <a:fillRect/>
          </a:stretch>
        </p:blipFill>
        <p:spPr>
          <a:xfrm>
            <a:off x="1200546" y="5366198"/>
            <a:ext cx="10325411" cy="2404125"/>
          </a:xfrm>
          <a:prstGeom prst="rect">
            <a:avLst/>
          </a:prstGeom>
          <a:ln w="12700">
            <a:miter lim="400000"/>
          </a:ln>
        </p:spPr>
      </p:pic>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Pass by reference vs value…"/>
          <p:cNvSpPr txBox="1"/>
          <p:nvPr>
            <p:ph type="body" idx="4294967295"/>
          </p:nvPr>
        </p:nvSpPr>
        <p:spPr>
          <a:xfrm>
            <a:off x="866986" y="22758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Pass by reference vs value</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All parameters (arguments) in the Python language are passed by reference. It means if you change what a parameter refers to within a function, the change also reflects back in the calling function.</a:t>
            </a: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changeme</a:t>
            </a:r>
            <a:r>
              <a:rPr>
                <a:solidFill>
                  <a:srgbClr val="666600"/>
                </a:solidFill>
              </a:rPr>
              <a:t>(</a:t>
            </a:r>
            <a:r>
              <a:rPr>
                <a:solidFill>
                  <a:srgbClr val="000000">
                    <a:alpha val="87059"/>
                  </a:srgbClr>
                </a:solidFill>
              </a:rPr>
              <a:t> mylist </a:t>
            </a:r>
            <a:r>
              <a:rPr>
                <a:solidFill>
                  <a:srgbClr val="666600"/>
                </a:solidFill>
              </a:rPr>
              <a:t>):</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8800"/>
                </a:solidFill>
              </a:rPr>
              <a:t>"This changes a passed list into this function"</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mylist</a:t>
            </a:r>
            <a:r>
              <a:rPr>
                <a:solidFill>
                  <a:srgbClr val="666600"/>
                </a:solidFill>
              </a:rPr>
              <a:t>.</a:t>
            </a:r>
            <a:r>
              <a:t>append</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"Values inside the function: "</a:t>
            </a:r>
            <a:r>
              <a:rPr>
                <a:solidFill>
                  <a:srgbClr val="666600"/>
                </a:solidFill>
              </a:rPr>
              <a:t>,</a:t>
            </a:r>
            <a:r>
              <a:t> mylist</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changeme function</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mylist </a:t>
            </a:r>
            <a:r>
              <a:rPr>
                <a:solidFill>
                  <a:srgbClr val="666600"/>
                </a:solidFill>
              </a:rPr>
              <a:t>=</a:t>
            </a:r>
            <a:r>
              <a:t> </a:t>
            </a:r>
            <a:r>
              <a:rPr>
                <a:solidFill>
                  <a:srgbClr val="666600"/>
                </a:solidFill>
              </a:rPr>
              <a:t>[</a:t>
            </a:r>
            <a:r>
              <a:rPr>
                <a:solidFill>
                  <a:srgbClr val="006666"/>
                </a:solidFill>
              </a:rPr>
              <a:t>10</a:t>
            </a:r>
            <a:r>
              <a:rPr>
                <a:solidFill>
                  <a:srgbClr val="666600"/>
                </a:solidFill>
              </a:rPr>
              <a:t>,</a:t>
            </a:r>
            <a:r>
              <a:rPr>
                <a:solidFill>
                  <a:srgbClr val="006666"/>
                </a:solidFill>
              </a:rPr>
              <a:t>20</a:t>
            </a:r>
            <a:r>
              <a:rPr>
                <a:solidFill>
                  <a:srgbClr val="666600"/>
                </a:solidFill>
              </a:rPr>
              <a:t>,</a:t>
            </a:r>
            <a:r>
              <a:rPr>
                <a:solidFill>
                  <a:srgbClr val="006666"/>
                </a:solidFill>
              </a:rPr>
              <a:t>30</a:t>
            </a:r>
            <a:r>
              <a:rPr>
                <a:solidFill>
                  <a:srgbClr val="666600"/>
                </a:solidFill>
              </a:rPr>
              <a:t>];</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changeme</a:t>
            </a:r>
            <a:r>
              <a:rPr>
                <a:solidFill>
                  <a:srgbClr val="666600"/>
                </a:solidFill>
              </a:rPr>
              <a:t>(</a:t>
            </a:r>
            <a:r>
              <a:t> mylist </a:t>
            </a:r>
            <a:r>
              <a:rPr>
                <a:solidFill>
                  <a:srgbClr val="666600"/>
                </a:solidFill>
              </a:rPr>
              <a:t>);</a:t>
            </a: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"Values outside the function: "</a:t>
            </a:r>
            <a:r>
              <a:rPr>
                <a:solidFill>
                  <a:srgbClr val="666600"/>
                </a:solidFill>
              </a:rPr>
              <a:t>,</a:t>
            </a:r>
            <a:r>
              <a:rPr>
                <a:solidFill>
                  <a:srgbClr val="000000">
                    <a:alpha val="87059"/>
                  </a:srgbClr>
                </a:solidFill>
              </a:rPr>
              <a:t> mylist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Pass by Reference overwritten…"/>
          <p:cNvSpPr txBox="1"/>
          <p:nvPr>
            <p:ph type="body" idx="4294967295"/>
          </p:nvPr>
        </p:nvSpPr>
        <p:spPr>
          <a:xfrm>
            <a:off x="866986" y="22758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Pass by Reference overwritten</a:t>
            </a:r>
            <a:r>
              <a:rPr>
                <a:solidFill>
                  <a:srgbClr val="333399"/>
                </a:solidFill>
              </a:rPr>
              <a:t> </a:t>
            </a:r>
            <a:endParaRPr>
              <a:solidFill>
                <a:srgbClr val="333399"/>
              </a:solidFill>
            </a:endParaRP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where argument is being passed by reference and the reference is being overwritten inside the called function</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changeme</a:t>
            </a:r>
            <a:r>
              <a:rPr>
                <a:solidFill>
                  <a:srgbClr val="666600"/>
                </a:solidFill>
              </a:rPr>
              <a:t>(</a:t>
            </a:r>
            <a:r>
              <a:rPr>
                <a:solidFill>
                  <a:srgbClr val="000000">
                    <a:alpha val="87059"/>
                  </a:srgbClr>
                </a:solidFill>
              </a:rPr>
              <a:t> mylist </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8800"/>
                </a:solidFill>
              </a:rPr>
              <a:t>"This changes a passed list into this function"</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mylist </a:t>
            </a:r>
            <a:r>
              <a:rPr>
                <a:solidFill>
                  <a:srgbClr val="666600"/>
                </a:solidFill>
              </a:rPr>
              <a:t>=</a:t>
            </a:r>
            <a:r>
              <a:t> </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r>
              <a:t> </a:t>
            </a:r>
            <a:r>
              <a:rPr>
                <a:solidFill>
                  <a:srgbClr val="880000"/>
                </a:solidFill>
              </a:rPr>
              <a:t># This would assig new reference in mylist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"Values inside the function: "</a:t>
            </a:r>
            <a:r>
              <a:rPr>
                <a:solidFill>
                  <a:srgbClr val="666600"/>
                </a:solidFill>
              </a:rPr>
              <a:t>,</a:t>
            </a:r>
            <a:r>
              <a:t> mylist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changeme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mylist </a:t>
            </a:r>
            <a:r>
              <a:rPr>
                <a:solidFill>
                  <a:srgbClr val="666600"/>
                </a:solidFill>
              </a:rPr>
              <a:t>=</a:t>
            </a:r>
            <a:r>
              <a:t> </a:t>
            </a:r>
            <a:r>
              <a:rPr>
                <a:solidFill>
                  <a:srgbClr val="666600"/>
                </a:solidFill>
              </a:rPr>
              <a:t>[</a:t>
            </a:r>
            <a:r>
              <a:rPr>
                <a:solidFill>
                  <a:srgbClr val="006666"/>
                </a:solidFill>
              </a:rPr>
              <a:t>10</a:t>
            </a:r>
            <a:r>
              <a:rPr>
                <a:solidFill>
                  <a:srgbClr val="666600"/>
                </a:solidFill>
              </a:rPr>
              <a:t>,</a:t>
            </a:r>
            <a:r>
              <a:rPr>
                <a:solidFill>
                  <a:srgbClr val="006666"/>
                </a:solidFill>
              </a:rPr>
              <a:t>20</a:t>
            </a:r>
            <a:r>
              <a:rPr>
                <a:solidFill>
                  <a:srgbClr val="666600"/>
                </a:solidFill>
              </a:rPr>
              <a:t>,</a:t>
            </a:r>
            <a:r>
              <a:rPr>
                <a:solidFill>
                  <a:srgbClr val="006666"/>
                </a:solidFill>
              </a:rPr>
              <a:t>30</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changeme</a:t>
            </a:r>
            <a:r>
              <a:rPr>
                <a:solidFill>
                  <a:srgbClr val="666600"/>
                </a:solidFill>
              </a:rPr>
              <a:t>(</a:t>
            </a:r>
            <a:r>
              <a:t> mylist </a:t>
            </a:r>
            <a:r>
              <a:rPr>
                <a:solidFill>
                  <a:srgbClr val="666600"/>
                </a:solidFill>
              </a:rPr>
              <a:t>);</a:t>
            </a: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"Values outside the function: "</a:t>
            </a:r>
            <a:r>
              <a:rPr>
                <a:solidFill>
                  <a:srgbClr val="666600"/>
                </a:solidFill>
              </a:rPr>
              <a:t>,</a:t>
            </a:r>
            <a:r>
              <a:rPr>
                <a:solidFill>
                  <a:srgbClr val="000000">
                    <a:alpha val="87059"/>
                  </a:srgbClr>
                </a:solidFill>
              </a:rPr>
              <a:t> mylist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unction Arguments…"/>
          <p:cNvSpPr txBox="1"/>
          <p:nvPr>
            <p:ph type="body" idx="4294967295"/>
          </p:nvPr>
        </p:nvSpPr>
        <p:spPr>
          <a:xfrm>
            <a:off x="866986" y="22758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Function Arguments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You can call a function by using the following types of formal arguments −</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Required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Keyword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Default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Variable-length arguments</a:t>
            </a:r>
          </a:p>
          <a:p>
            <a:pPr lvl="1" marL="0" indent="228600" defTabSz="1300480">
              <a:spcBef>
                <a:spcPts val="600"/>
              </a:spcBef>
              <a:buSzTx/>
              <a:buNone/>
              <a:defRPr sz="2100">
                <a:solidFill>
                  <a:srgbClr val="333399"/>
                </a:solidFill>
                <a:latin typeface="Lucida Sans Unicode"/>
                <a:ea typeface="Lucida Sans Unicode"/>
                <a:cs typeface="Lucida Sans Unicode"/>
                <a:sym typeface="Lucida Sans Unicode"/>
              </a:defRPr>
            </a:pPr>
          </a:p>
          <a:p>
            <a:pPr marL="280735" indent="-280735" defTabSz="1300480">
              <a:spcBef>
                <a:spcPts val="600"/>
              </a:spcBef>
              <a:buSzPct val="100000"/>
              <a:defRPr sz="2800">
                <a:solidFill>
                  <a:schemeClr val="accent1">
                    <a:lumOff val="-9999"/>
                  </a:schemeClr>
                </a:solidFill>
                <a:latin typeface="Lucida Sans Unicode"/>
                <a:ea typeface="Lucida Sans Unicode"/>
                <a:cs typeface="Lucida Sans Unicode"/>
                <a:sym typeface="Lucida Sans Unicode"/>
              </a:defRPr>
            </a:pPr>
            <a:r>
              <a:t>Required arguments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Required arguments are the arguments passed to a function in correct positional order.</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the number of arguments in the function call should match exactly with the function definition</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Keyword Argument…"/>
          <p:cNvSpPr txBox="1"/>
          <p:nvPr>
            <p:ph type="body" idx="4294967295"/>
          </p:nvPr>
        </p:nvSpPr>
        <p:spPr>
          <a:xfrm>
            <a:off x="866986" y="2275838"/>
            <a:ext cx="11595949" cy="6502404"/>
          </a:xfrm>
          <a:prstGeom prst="rect">
            <a:avLst/>
          </a:prstGeom>
        </p:spPr>
        <p:txBody>
          <a:bodyPr lIns="65022" tIns="65022" rIns="65022" bIns="65022" anchor="t"/>
          <a:lstStyle/>
          <a:p>
            <a:pPr marL="280735" indent="-280735"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Keyword Argument </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Keyword arguments are related to the function calls. When you use keyword arguments in a function call, the caller identifies the arguments by the parameter name</a:t>
            </a:r>
          </a:p>
          <a:p>
            <a:pPr marL="0" indent="0" defTabSz="1300480">
              <a:spcBef>
                <a:spcPts val="600"/>
              </a:spcBef>
              <a:buSzTx/>
              <a:buNone/>
              <a:defRPr sz="2400">
                <a:solidFill>
                  <a:srgbClr val="000000">
                    <a:alpha val="87059"/>
                  </a:srgbClr>
                </a:solidFill>
                <a:latin typeface="Lucida Sans Unicode"/>
                <a:ea typeface="Lucida Sans Unicode"/>
                <a:cs typeface="Lucida Sans Unicode"/>
                <a:sym typeface="Lucida Sans Unicode"/>
              </a:defRPr>
            </a:p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printme</a:t>
            </a:r>
            <a:r>
              <a:rPr>
                <a:solidFill>
                  <a:srgbClr val="666600"/>
                </a:solidFill>
              </a:rPr>
              <a:t>(</a:t>
            </a:r>
            <a:r>
              <a:rPr>
                <a:solidFill>
                  <a:srgbClr val="000000">
                    <a:alpha val="87059"/>
                  </a:srgbClr>
                </a:solidFill>
              </a:rPr>
              <a:t> str </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8800"/>
                </a:solidFill>
              </a:rPr>
              <a:t>"This prints a passed string into this function"</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str</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printme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printme</a:t>
            </a:r>
            <a:r>
              <a:rPr>
                <a:solidFill>
                  <a:srgbClr val="666600"/>
                </a:solidFill>
              </a:rPr>
              <a:t>(</a:t>
            </a:r>
            <a:r>
              <a:t> str </a:t>
            </a:r>
            <a:r>
              <a:rPr>
                <a:solidFill>
                  <a:srgbClr val="666600"/>
                </a:solidFill>
              </a:rPr>
              <a:t>=</a:t>
            </a:r>
            <a:r>
              <a:t> </a:t>
            </a:r>
            <a:r>
              <a:rPr>
                <a:solidFill>
                  <a:srgbClr val="008800"/>
                </a:solidFill>
              </a:rPr>
              <a:t>"My string”</a:t>
            </a:r>
            <a:r>
              <a:rPr>
                <a:solidFill>
                  <a:srgbClr val="666600"/>
                </a:solidFill>
              </a:rPr>
              <a:t>)</a:t>
            </a:r>
            <a:endParaRPr>
              <a:solidFill>
                <a:srgbClr val="666600"/>
              </a:solidFill>
            </a:endParaRPr>
          </a:p>
          <a:p>
            <a:pPr marL="0" indent="0" defTabSz="457200">
              <a:spcBef>
                <a:spcPts val="0"/>
              </a:spcBef>
              <a:buSzTx/>
              <a:buNone/>
              <a:defRPr sz="1500">
                <a:solidFill>
                  <a:srgbClr val="666600"/>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280735" indent="-280735" defTabSz="1300480">
              <a:spcBef>
                <a:spcPts val="600"/>
              </a:spcBef>
              <a:buSzPct val="100000"/>
              <a:defRPr sz="2300">
                <a:solidFill>
                  <a:srgbClr val="333399"/>
                </a:solidFill>
                <a:latin typeface="Lucida Sans Unicode"/>
                <a:ea typeface="Lucida Sans Unicode"/>
                <a:cs typeface="Lucida Sans Unicode"/>
                <a:sym typeface="Lucida Sans Unicode"/>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This allows you to skip arguments or place them out of order because the Python interpreter is able to use the keywords provided to match the values with parameters.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def printinfo( name, age ):…"/>
          <p:cNvSpPr txBox="1"/>
          <p:nvPr>
            <p:ph type="body" idx="4294967295"/>
          </p:nvPr>
        </p:nvSpPr>
        <p:spPr>
          <a:xfrm>
            <a:off x="1006686" y="2098038"/>
            <a:ext cx="11595949" cy="6502404"/>
          </a:xfrm>
          <a:prstGeom prst="rect">
            <a:avLst/>
          </a:prstGeom>
        </p:spPr>
        <p:txBody>
          <a:bodyPr lIns="65022" tIns="65022" rIns="65022" bIns="65022" anchor="t"/>
          <a:lstStyle/>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printinfo</a:t>
            </a:r>
            <a:r>
              <a:rPr>
                <a:solidFill>
                  <a:srgbClr val="666600"/>
                </a:solidFill>
              </a:rPr>
              <a:t>(</a:t>
            </a:r>
            <a:r>
              <a:rPr>
                <a:solidFill>
                  <a:srgbClr val="000000">
                    <a:alpha val="87059"/>
                  </a:srgbClr>
                </a:solidFill>
              </a:rPr>
              <a:t> name</a:t>
            </a:r>
            <a:r>
              <a:rPr>
                <a:solidFill>
                  <a:srgbClr val="666600"/>
                </a:solidFill>
              </a:rPr>
              <a:t>,</a:t>
            </a:r>
            <a:r>
              <a:rPr>
                <a:solidFill>
                  <a:srgbClr val="000000">
                    <a:alpha val="87059"/>
                  </a:srgbClr>
                </a:solidFill>
              </a:rPr>
              <a:t> age </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8800"/>
                </a:solidFill>
              </a:rPr>
              <a:t>"This prints a passed info into this function"</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"Name: "</a:t>
            </a:r>
            <a:r>
              <a:rPr>
                <a:solidFill>
                  <a:srgbClr val="666600"/>
                </a:solidFill>
              </a:rPr>
              <a:t>,</a:t>
            </a:r>
            <a:r>
              <a:t> name</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"Age "</a:t>
            </a:r>
            <a:r>
              <a:rPr>
                <a:solidFill>
                  <a:srgbClr val="666600"/>
                </a:solidFill>
              </a:rPr>
              <a:t>,</a:t>
            </a:r>
            <a:r>
              <a:t> age</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age</a:t>
            </a:r>
            <a:r>
              <a:rPr>
                <a:solidFill>
                  <a:srgbClr val="666600"/>
                </a:solidFill>
              </a:rPr>
              <a:t>=</a:t>
            </a:r>
            <a:r>
              <a:rPr>
                <a:solidFill>
                  <a:srgbClr val="006666"/>
                </a:solidFill>
              </a:rPr>
              <a:t>50</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endParaRPr>
              <a:solidFill>
                <a:srgbClr val="666600"/>
              </a:solidFill>
            </a:endParaRPr>
          </a:p>
          <a:p>
            <a:pPr marL="0" indent="0" defTabSz="457200">
              <a:spcBef>
                <a:spcPts val="0"/>
              </a:spcBef>
              <a:buSzTx/>
              <a:buNone/>
              <a:defRPr sz="1800">
                <a:solidFill>
                  <a:srgbClr val="666600"/>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Default arguments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A default argument is an argument that assumes a default value if a value is not provided in the function call for that argument</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printinfo</a:t>
            </a:r>
            <a:r>
              <a:rPr>
                <a:solidFill>
                  <a:srgbClr val="666600"/>
                </a:solidFill>
              </a:rPr>
              <a:t>(</a:t>
            </a:r>
            <a:r>
              <a:rPr>
                <a:solidFill>
                  <a:srgbClr val="000000">
                    <a:alpha val="87059"/>
                  </a:srgbClr>
                </a:solidFill>
              </a:rPr>
              <a:t> name</a:t>
            </a:r>
            <a:r>
              <a:rPr>
                <a:solidFill>
                  <a:srgbClr val="666600"/>
                </a:solidFill>
              </a:rPr>
              <a:t>,</a:t>
            </a:r>
            <a:r>
              <a:rPr>
                <a:solidFill>
                  <a:srgbClr val="000000">
                    <a:alpha val="87059"/>
                  </a:srgbClr>
                </a:solidFill>
              </a:rPr>
              <a:t> age </a:t>
            </a:r>
            <a:r>
              <a:rPr>
                <a:solidFill>
                  <a:srgbClr val="666600"/>
                </a:solidFill>
              </a:rPr>
              <a:t>=</a:t>
            </a:r>
            <a:r>
              <a:rPr>
                <a:solidFill>
                  <a:srgbClr val="000000">
                    <a:alpha val="87059"/>
                  </a:srgbClr>
                </a:solidFill>
              </a:rPr>
              <a:t> </a:t>
            </a:r>
            <a:r>
              <a:rPr>
                <a:solidFill>
                  <a:srgbClr val="006666"/>
                </a:solidFill>
              </a:rPr>
              <a:t>35</a:t>
            </a:r>
            <a:r>
              <a:rPr>
                <a:solidFill>
                  <a:srgbClr val="000000">
                    <a:alpha val="87059"/>
                  </a:srgbClr>
                </a:solidFill>
              </a:rPr>
              <a:t> </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8800"/>
                </a:solidFill>
              </a:rPr>
              <a:t>"This prints a passed info into this function"</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"Name: "</a:t>
            </a:r>
            <a:r>
              <a:rPr>
                <a:solidFill>
                  <a:srgbClr val="666600"/>
                </a:solidFill>
              </a:rPr>
              <a:t>,</a:t>
            </a:r>
            <a:r>
              <a:t> name</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"Age "</a:t>
            </a:r>
            <a:r>
              <a:rPr>
                <a:solidFill>
                  <a:srgbClr val="666600"/>
                </a:solidFill>
              </a:rPr>
              <a:t>,</a:t>
            </a:r>
            <a:r>
              <a:t> age</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age</a:t>
            </a:r>
            <a:r>
              <a:rPr>
                <a:solidFill>
                  <a:srgbClr val="666600"/>
                </a:solidFill>
              </a:rPr>
              <a:t>=</a:t>
            </a:r>
            <a:r>
              <a:rPr>
                <a:solidFill>
                  <a:srgbClr val="006666"/>
                </a:solidFill>
              </a:rPr>
              <a:t>50</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Variable-length arguments…"/>
          <p:cNvSpPr txBox="1"/>
          <p:nvPr>
            <p:ph type="body" idx="4294967295"/>
          </p:nvPr>
        </p:nvSpPr>
        <p:spPr>
          <a:xfrm>
            <a:off x="866986" y="2275838"/>
            <a:ext cx="11595949" cy="6502404"/>
          </a:xfrm>
          <a:prstGeom prst="rect">
            <a:avLst/>
          </a:prstGeom>
        </p:spPr>
        <p:txBody>
          <a:bodyPr lIns="65022" tIns="65022" rIns="65022" bIns="65022" anchor="t"/>
          <a:lstStyle/>
          <a:p>
            <a:pPr marL="202129" indent="-202129" defTabSz="1092402">
              <a:spcBef>
                <a:spcPts val="500"/>
              </a:spcBef>
              <a:buSzPct val="100000"/>
              <a:defRPr b="1" sz="2000">
                <a:solidFill>
                  <a:schemeClr val="accent1">
                    <a:lumOff val="-9999"/>
                  </a:schemeClr>
                </a:solidFill>
                <a:latin typeface="Lucida Sans Unicode"/>
                <a:ea typeface="Lucida Sans Unicode"/>
                <a:cs typeface="Lucida Sans Unicode"/>
                <a:sym typeface="Lucida Sans Unicode"/>
              </a:defRPr>
            </a:pPr>
            <a:r>
              <a:t>Variable-length arguments</a:t>
            </a:r>
          </a:p>
          <a:p>
            <a:pPr marL="0" indent="0" defTabSz="1092402">
              <a:spcBef>
                <a:spcPts val="500"/>
              </a:spcBef>
              <a:buSzTx/>
              <a:buNone/>
              <a:defRPr sz="20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2000">
                <a:solidFill>
                  <a:srgbClr val="333399"/>
                </a:solidFill>
                <a:latin typeface="Lucida Sans Unicode"/>
                <a:ea typeface="Lucida Sans Unicode"/>
                <a:cs typeface="Lucida Sans Unicode"/>
                <a:sym typeface="Lucida Sans Unicode"/>
              </a:defRPr>
            </a:pPr>
            <a:r>
              <a:t>When we have pass more argument than specified. Then this type of arguments called  variable length arguments </a:t>
            </a:r>
          </a:p>
          <a:p>
            <a:pPr marL="0" indent="0" defTabSz="1092402">
              <a:spcBef>
                <a:spcPts val="500"/>
              </a:spcBef>
              <a:buSzTx/>
              <a:buNone/>
              <a:defRPr b="1" sz="2000">
                <a:solidFill>
                  <a:srgbClr val="333399"/>
                </a:solidFill>
                <a:latin typeface="Lucida Sans Unicode"/>
                <a:ea typeface="Lucida Sans Unicode"/>
                <a:cs typeface="Lucida Sans Unicode"/>
                <a:sym typeface="Lucida Sans Unicode"/>
              </a:defRPr>
            </a:pPr>
            <a:r>
              <a:t>Syntax:</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def functionname([formal_args,] *var_args_tuple ):</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"function_docstring"</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function_suite</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return [expression]</a:t>
            </a:r>
          </a:p>
          <a:p>
            <a:pPr marL="0" indent="0" defTabSz="384047">
              <a:spcBef>
                <a:spcPts val="0"/>
              </a:spcBef>
              <a:buSzTx/>
              <a:buNone/>
              <a:defRPr sz="12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p>
          <a:p>
            <a:pPr marL="0" indent="0" defTabSz="1092402">
              <a:spcBef>
                <a:spcPts val="500"/>
              </a:spcBef>
              <a:buSzTx/>
              <a:buNone/>
              <a:defRPr sz="2000">
                <a:solidFill>
                  <a:srgbClr val="333399"/>
                </a:solidFill>
                <a:latin typeface="Lucida Sans Unicode"/>
                <a:ea typeface="Lucida Sans Unicode"/>
                <a:cs typeface="Lucida Sans Unicode"/>
                <a:sym typeface="Lucida Sans Unicode"/>
              </a:defRPr>
            </a:pPr>
            <a:r>
              <a:t>An asterisk (*) is placed before the variable name that holds the values of all nonkeyword variable arguments</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Arial"/>
                <a:ea typeface="Arial"/>
                <a:cs typeface="Arial"/>
                <a:sym typeface="Arial"/>
              </a:defRPr>
            </a:pPr>
          </a:p>
          <a:p>
            <a:pPr marL="0" indent="0" defTabSz="384047">
              <a:spcBef>
                <a:spcPts val="0"/>
              </a:spcBef>
              <a:buSzTx/>
              <a:buNone/>
              <a:defRPr sz="1300">
                <a:solidFill>
                  <a:srgbClr val="880000"/>
                </a:solidFill>
                <a:effectLst>
                  <a:outerShdw sx="100000" sy="100000" kx="0" ky="0" algn="b" rotWithShape="0" blurRad="12700" dist="15085"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384047">
              <a:spcBef>
                <a:spcPts val="0"/>
              </a:spcBef>
              <a:buSzTx/>
              <a:buNone/>
              <a:defRPr sz="1300">
                <a:solidFill>
                  <a:srgbClr val="000088"/>
                </a:solidFill>
                <a:effectLst>
                  <a:outerShdw sx="100000" sy="100000" kx="0" ky="0" algn="b" rotWithShape="0" blurRad="12700" dist="15085" dir="2700000">
                    <a:srgbClr val="000000">
                      <a:alpha val="0"/>
                    </a:srgbClr>
                  </a:outerShdw>
                </a:effectLst>
                <a:latin typeface="Courier"/>
                <a:ea typeface="Courier"/>
                <a:cs typeface="Courier"/>
                <a:sym typeface="Courier"/>
              </a:defRPr>
            </a:pPr>
            <a:r>
              <a:t>def</a:t>
            </a:r>
            <a:r>
              <a:rPr>
                <a:solidFill>
                  <a:srgbClr val="000000">
                    <a:alpha val="87059"/>
                  </a:srgbClr>
                </a:solidFill>
              </a:rPr>
              <a:t> printinfo</a:t>
            </a:r>
            <a:r>
              <a:rPr>
                <a:solidFill>
                  <a:srgbClr val="666600"/>
                </a:solidFill>
              </a:rPr>
              <a:t>(</a:t>
            </a:r>
            <a:r>
              <a:rPr>
                <a:solidFill>
                  <a:srgbClr val="000000">
                    <a:alpha val="87059"/>
                  </a:srgbClr>
                </a:solidFill>
              </a:rPr>
              <a:t> arg1</a:t>
            </a:r>
            <a:r>
              <a:rPr>
                <a:solidFill>
                  <a:srgbClr val="666600"/>
                </a:solidFill>
              </a:rPr>
              <a:t>,</a:t>
            </a:r>
            <a:r>
              <a:rPr>
                <a:solidFill>
                  <a:srgbClr val="000000">
                    <a:alpha val="87059"/>
                  </a:srgbClr>
                </a:solidFill>
              </a:rPr>
              <a:t> </a:t>
            </a:r>
            <a:r>
              <a:rPr>
                <a:solidFill>
                  <a:srgbClr val="666600"/>
                </a:solidFill>
              </a:rPr>
              <a:t>*</a:t>
            </a:r>
            <a:r>
              <a:rPr>
                <a:solidFill>
                  <a:srgbClr val="000000">
                    <a:alpha val="87059"/>
                  </a:srgbClr>
                </a:solidFill>
              </a:rPr>
              <a:t>vartuple </a:t>
            </a:r>
            <a:r>
              <a:rPr>
                <a:solidFill>
                  <a:srgbClr val="666600"/>
                </a:solidFill>
              </a:rPr>
              <a:t>):</a:t>
            </a:r>
            <a:endParaRPr>
              <a:solidFill>
                <a:srgbClr val="000000">
                  <a:alpha val="87059"/>
                </a:srgbClr>
              </a:solidFill>
            </a:endParaRP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8800"/>
                </a:solidFill>
              </a:rPr>
              <a:t>"This prints a variable passed arguments"</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"Output is: "</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0088"/>
                </a:solidFill>
              </a:rPr>
              <a:t>print</a:t>
            </a:r>
            <a:r>
              <a:t> arg1</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0088"/>
                </a:solidFill>
              </a:rPr>
              <a:t>for</a:t>
            </a:r>
            <a:r>
              <a:t> </a:t>
            </a:r>
            <a:r>
              <a:rPr>
                <a:solidFill>
                  <a:srgbClr val="000088"/>
                </a:solidFill>
              </a:rPr>
              <a:t>var</a:t>
            </a:r>
            <a:r>
              <a:t> </a:t>
            </a:r>
            <a:r>
              <a:rPr>
                <a:solidFill>
                  <a:srgbClr val="000088"/>
                </a:solidFill>
              </a:rPr>
              <a:t>in</a:t>
            </a:r>
            <a:r>
              <a:t> vartuple</a:t>
            </a:r>
            <a:r>
              <a:rPr>
                <a:solidFill>
                  <a:srgbClr val="666600"/>
                </a:solidFill>
              </a:rPr>
              <a:t>:</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0088"/>
                </a:solidFill>
              </a:rPr>
              <a:t>var</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   </a:t>
            </a:r>
            <a:r>
              <a:rPr>
                <a:solidFill>
                  <a:srgbClr val="000088"/>
                </a:solidFill>
              </a:rPr>
              <a:t>return</a:t>
            </a:r>
            <a:r>
              <a:rPr>
                <a:solidFill>
                  <a:srgbClr val="666600"/>
                </a:solidFill>
              </a:rPr>
              <a:t>;</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p>
          <a:p>
            <a:pPr marL="0" indent="0" defTabSz="384047">
              <a:spcBef>
                <a:spcPts val="0"/>
              </a:spcBef>
              <a:buSzTx/>
              <a:buNone/>
              <a:defRPr sz="1300">
                <a:solidFill>
                  <a:srgbClr val="880000"/>
                </a:solidFill>
                <a:effectLst>
                  <a:outerShdw sx="100000" sy="100000" kx="0" ky="0" algn="b" rotWithShape="0" blurRad="12700" dist="15085"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printinfo</a:t>
            </a:r>
            <a:r>
              <a:rPr>
                <a:solidFill>
                  <a:srgbClr val="666600"/>
                </a:solidFill>
              </a:rPr>
              <a:t>(</a:t>
            </a:r>
            <a:r>
              <a:t> </a:t>
            </a:r>
            <a:r>
              <a:rPr>
                <a:solidFill>
                  <a:srgbClr val="006666"/>
                </a:solidFill>
              </a:rPr>
              <a:t>10</a:t>
            </a:r>
            <a:r>
              <a:t> </a:t>
            </a:r>
            <a:r>
              <a:rPr>
                <a:solidFill>
                  <a:srgbClr val="666600"/>
                </a:solidFill>
              </a:rPr>
              <a:t>)</a:t>
            </a:r>
          </a:p>
          <a:p>
            <a:pPr marL="0" indent="0" defTabSz="384047">
              <a:spcBef>
                <a:spcPts val="0"/>
              </a:spcBef>
              <a:buSzTx/>
              <a:buNone/>
              <a:defRPr sz="1300">
                <a:solidFill>
                  <a:srgbClr val="000000">
                    <a:alpha val="87059"/>
                  </a:srgbClr>
                </a:solidFill>
                <a:effectLst>
                  <a:outerShdw sx="100000" sy="100000" kx="0" ky="0" algn="b" rotWithShape="0" blurRad="12700" dist="15085" dir="2700000">
                    <a:srgbClr val="000000">
                      <a:alpha val="0"/>
                    </a:srgbClr>
                  </a:outerShdw>
                </a:effectLst>
                <a:latin typeface="Courier"/>
                <a:ea typeface="Courier"/>
                <a:cs typeface="Courier"/>
                <a:sym typeface="Courier"/>
              </a:defRPr>
            </a:pPr>
            <a:r>
              <a:t>printinfo</a:t>
            </a:r>
            <a:r>
              <a:rPr>
                <a:solidFill>
                  <a:srgbClr val="666600"/>
                </a:solidFill>
              </a:rPr>
              <a:t>(</a:t>
            </a:r>
            <a:r>
              <a:t> </a:t>
            </a:r>
            <a:r>
              <a:rPr>
                <a:solidFill>
                  <a:srgbClr val="006666"/>
                </a:solidFill>
              </a:rPr>
              <a:t>70</a:t>
            </a:r>
            <a:r>
              <a:rPr>
                <a:solidFill>
                  <a:srgbClr val="666600"/>
                </a:solidFill>
              </a:rPr>
              <a:t>,</a:t>
            </a:r>
            <a:r>
              <a:t> </a:t>
            </a:r>
            <a:r>
              <a:rPr>
                <a:solidFill>
                  <a:srgbClr val="006666"/>
                </a:solidFill>
              </a:rPr>
              <a:t>60</a:t>
            </a:r>
            <a:r>
              <a:rPr>
                <a:solidFill>
                  <a:srgbClr val="666600"/>
                </a:solidFill>
              </a:rPr>
              <a:t>,</a:t>
            </a:r>
            <a:r>
              <a:t> </a:t>
            </a:r>
            <a:r>
              <a:rPr>
                <a:solidFill>
                  <a:srgbClr val="006666"/>
                </a:solidFill>
              </a:rPr>
              <a:t>50</a:t>
            </a:r>
            <a:r>
              <a:t> </a:t>
            </a:r>
            <a:r>
              <a:rPr>
                <a:solidFill>
                  <a:srgbClr val="666600"/>
                </a:solidFill>
              </a:rPr>
              <a:t>)</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he Anonymous Functions…"/>
          <p:cNvSpPr txBox="1"/>
          <p:nvPr>
            <p:ph type="body" idx="4294967295"/>
          </p:nvPr>
        </p:nvSpPr>
        <p:spPr>
          <a:xfrm>
            <a:off x="866986" y="2275838"/>
            <a:ext cx="11595949" cy="6502404"/>
          </a:xfrm>
          <a:prstGeom prst="rect">
            <a:avLst/>
          </a:prstGeom>
        </p:spPr>
        <p:txBody>
          <a:bodyPr lIns="65022" tIns="65022" rIns="65022" bIns="65022" anchor="t"/>
          <a:lstStyle/>
          <a:p>
            <a:pPr marL="214162" indent="-214162" defTabSz="1157427">
              <a:spcBef>
                <a:spcPts val="500"/>
              </a:spcBef>
              <a:buSzPct val="100000"/>
              <a:defRPr b="1" sz="2100">
                <a:solidFill>
                  <a:schemeClr val="accent1">
                    <a:lumOff val="-9999"/>
                  </a:schemeClr>
                </a:solidFill>
                <a:latin typeface="Lucida Sans Unicode"/>
                <a:ea typeface="Lucida Sans Unicode"/>
                <a:cs typeface="Lucida Sans Unicode"/>
                <a:sym typeface="Lucida Sans Unicode"/>
              </a:defRPr>
            </a:pPr>
            <a:r>
              <a:t>The Anonymous Functions</a:t>
            </a:r>
          </a:p>
          <a:p>
            <a:pPr marL="0" indent="0" defTabSz="1157427">
              <a:spcBef>
                <a:spcPts val="500"/>
              </a:spcBef>
              <a:buSzTx/>
              <a:buNone/>
              <a:defRPr sz="2100">
                <a:solidFill>
                  <a:srgbClr val="333399"/>
                </a:solidFill>
                <a:latin typeface="Lucida Sans Unicode"/>
                <a:ea typeface="Lucida Sans Unicode"/>
                <a:cs typeface="Lucida Sans Unicode"/>
                <a:sym typeface="Lucida Sans Unicode"/>
              </a:defRPr>
            </a:pPr>
            <a:r>
              <a:t>These functions are called anonymous because they are not declared in the standard manner by using the def keyword. You can use the lambda keyword to create small anonymous functions.</a:t>
            </a:r>
          </a:p>
          <a:p>
            <a:pPr marL="0" indent="0" defTabSz="1157427">
              <a:spcBef>
                <a:spcPts val="500"/>
              </a:spcBef>
              <a:buSzTx/>
              <a:buNone/>
              <a:defRPr sz="2100">
                <a:solidFill>
                  <a:srgbClr val="333399"/>
                </a:solidFill>
                <a:latin typeface="Lucida Sans Unicode"/>
                <a:ea typeface="Lucida Sans Unicode"/>
                <a:cs typeface="Lucida Sans Unicode"/>
                <a:sym typeface="Lucida Sans Unicode"/>
              </a:defRPr>
            </a:pPr>
            <a:r>
              <a:t>Lambda forms can take any number of arguments but return just one value in the form of an expression</a:t>
            </a:r>
          </a:p>
          <a:p>
            <a:pPr marL="0" indent="0" defTabSz="1157427">
              <a:spcBef>
                <a:spcPts val="500"/>
              </a:spcBef>
              <a:buSzTx/>
              <a:buNone/>
              <a:defRPr sz="2100">
                <a:solidFill>
                  <a:srgbClr val="333399"/>
                </a:solidFill>
                <a:latin typeface="Lucida Sans Unicode"/>
                <a:ea typeface="Lucida Sans Unicode"/>
                <a:cs typeface="Lucida Sans Unicode"/>
                <a:sym typeface="Lucida Sans Unicode"/>
              </a:defRPr>
            </a:pPr>
            <a:r>
              <a:t>An anonymous function cannot be a direct call to print because lambda requires an expression</a:t>
            </a:r>
          </a:p>
          <a:p>
            <a:pPr marL="0" indent="0" defTabSz="1157427">
              <a:spcBef>
                <a:spcPts val="500"/>
              </a:spcBef>
              <a:buSzTx/>
              <a:buNone/>
              <a:defRPr sz="2100">
                <a:solidFill>
                  <a:srgbClr val="333399"/>
                </a:solidFill>
                <a:latin typeface="Lucida Sans Unicode"/>
                <a:ea typeface="Lucida Sans Unicode"/>
                <a:cs typeface="Lucida Sans Unicode"/>
                <a:sym typeface="Lucida Sans Unicode"/>
              </a:defRPr>
            </a:pPr>
          </a:p>
          <a:p>
            <a:pPr marL="0" indent="0" defTabSz="1157427">
              <a:spcBef>
                <a:spcPts val="500"/>
              </a:spcBef>
              <a:buSzTx/>
              <a:buNone/>
              <a:defRPr b="1" sz="2100">
                <a:solidFill>
                  <a:srgbClr val="333399"/>
                </a:solidFill>
                <a:latin typeface="Lucida Sans Unicode"/>
                <a:ea typeface="Lucida Sans Unicode"/>
                <a:cs typeface="Lucida Sans Unicode"/>
                <a:sym typeface="Lucida Sans Unicode"/>
              </a:defRPr>
            </a:pPr>
            <a:r>
              <a:t>Syntax:</a:t>
            </a:r>
          </a:p>
          <a:p>
            <a:pPr marL="0" indent="0" defTabSz="1157427">
              <a:spcBef>
                <a:spcPts val="500"/>
              </a:spcBef>
              <a:buSzTx/>
              <a:buNone/>
              <a:defRPr b="1" sz="2100">
                <a:solidFill>
                  <a:srgbClr val="333399"/>
                </a:solidFill>
                <a:latin typeface="Lucida Sans Unicode"/>
                <a:ea typeface="Lucida Sans Unicode"/>
                <a:cs typeface="Lucida Sans Unicode"/>
                <a:sym typeface="Lucida Sans Unicode"/>
              </a:defRPr>
            </a:pPr>
          </a:p>
          <a:p>
            <a:pPr marL="0" indent="0" defTabSz="406908">
              <a:spcBef>
                <a:spcPts val="0"/>
              </a:spcBef>
              <a:buSzTx/>
              <a:buNone/>
              <a:defRPr sz="1300">
                <a:solidFill>
                  <a:srgbClr val="000000">
                    <a:alpha val="87059"/>
                  </a:srgbClr>
                </a:solidFill>
                <a:effectLst>
                  <a:outerShdw sx="100000" sy="100000" kx="0" ky="0" algn="b" rotWithShape="0" blurRad="12700" dist="15984" dir="2700000">
                    <a:srgbClr val="000000">
                      <a:alpha val="0"/>
                    </a:srgbClr>
                  </a:outerShdw>
                </a:effectLst>
                <a:latin typeface="Courier"/>
                <a:ea typeface="Courier"/>
                <a:cs typeface="Courier"/>
                <a:sym typeface="Courier"/>
              </a:defRPr>
            </a:pPr>
            <a:r>
              <a:t>lambda [arg1 [,arg2,…..argn]]:expression</a:t>
            </a:r>
          </a:p>
          <a:p>
            <a:pPr marL="0" indent="0" defTabSz="406908">
              <a:spcBef>
                <a:spcPts val="0"/>
              </a:spcBef>
              <a:buSzTx/>
              <a:buNone/>
              <a:defRPr sz="1300">
                <a:solidFill>
                  <a:srgbClr val="000000">
                    <a:alpha val="87059"/>
                  </a:srgbClr>
                </a:solidFill>
                <a:effectLst>
                  <a:outerShdw sx="100000" sy="100000" kx="0" ky="0" algn="b" rotWithShape="0" blurRad="12700" dist="15984" dir="2700000">
                    <a:srgbClr val="000000">
                      <a:alpha val="0"/>
                    </a:srgbClr>
                  </a:outerShdw>
                </a:effectLst>
                <a:latin typeface="Courier"/>
                <a:ea typeface="Courier"/>
                <a:cs typeface="Courier"/>
                <a:sym typeface="Courier"/>
              </a:defRPr>
            </a:pPr>
          </a:p>
          <a:p>
            <a:pPr marL="0" indent="0" defTabSz="406908">
              <a:spcBef>
                <a:spcPts val="0"/>
              </a:spcBef>
              <a:buSzTx/>
              <a:buNone/>
              <a:defRPr sz="1300">
                <a:solidFill>
                  <a:srgbClr val="880000"/>
                </a:solidFill>
                <a:effectLst>
                  <a:outerShdw sx="100000" sy="100000" kx="0" ky="0" algn="b" rotWithShape="0" blurRad="12700" dist="15984"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06908">
              <a:spcBef>
                <a:spcPts val="0"/>
              </a:spcBef>
              <a:buSzTx/>
              <a:buNone/>
              <a:defRPr sz="1300">
                <a:solidFill>
                  <a:srgbClr val="000000">
                    <a:alpha val="87059"/>
                  </a:srgbClr>
                </a:solidFill>
                <a:effectLst>
                  <a:outerShdw sx="100000" sy="100000" kx="0" ky="0" algn="b" rotWithShape="0" blurRad="12700" dist="15984" dir="2700000">
                    <a:srgbClr val="000000">
                      <a:alpha val="0"/>
                    </a:srgbClr>
                  </a:outerShdw>
                </a:effectLst>
                <a:latin typeface="Courier"/>
                <a:ea typeface="Courier"/>
                <a:cs typeface="Courier"/>
                <a:sym typeface="Courier"/>
              </a:defRPr>
            </a:pPr>
            <a:r>
              <a:t>sum </a:t>
            </a:r>
            <a:r>
              <a:rPr>
                <a:solidFill>
                  <a:srgbClr val="666600"/>
                </a:solidFill>
              </a:rPr>
              <a:t>=</a:t>
            </a:r>
            <a:r>
              <a:t> </a:t>
            </a:r>
            <a:r>
              <a:rPr>
                <a:solidFill>
                  <a:srgbClr val="000088"/>
                </a:solidFill>
              </a:rPr>
              <a:t>lambda</a:t>
            </a:r>
            <a:r>
              <a:t> arg1</a:t>
            </a:r>
            <a:r>
              <a:rPr>
                <a:solidFill>
                  <a:srgbClr val="666600"/>
                </a:solidFill>
              </a:rPr>
              <a:t>,</a:t>
            </a:r>
            <a:r>
              <a:t> arg2</a:t>
            </a:r>
            <a:r>
              <a:rPr>
                <a:solidFill>
                  <a:srgbClr val="666600"/>
                </a:solidFill>
              </a:rPr>
              <a:t>:</a:t>
            </a:r>
            <a:r>
              <a:t> arg1 </a:t>
            </a:r>
            <a:r>
              <a:rPr>
                <a:solidFill>
                  <a:srgbClr val="666600"/>
                </a:solidFill>
              </a:rPr>
              <a:t>+</a:t>
            </a:r>
            <a:r>
              <a:t> arg2</a:t>
            </a:r>
            <a:r>
              <a:rPr>
                <a:solidFill>
                  <a:srgbClr val="666600"/>
                </a:solidFill>
              </a:rPr>
              <a:t>;</a:t>
            </a:r>
          </a:p>
          <a:p>
            <a:pPr marL="0" indent="0" defTabSz="406908">
              <a:spcBef>
                <a:spcPts val="0"/>
              </a:spcBef>
              <a:buSzTx/>
              <a:buNone/>
              <a:defRPr sz="1300">
                <a:solidFill>
                  <a:srgbClr val="000000">
                    <a:alpha val="87059"/>
                  </a:srgbClr>
                </a:solidFill>
                <a:effectLst>
                  <a:outerShdw sx="100000" sy="100000" kx="0" ky="0" algn="b" rotWithShape="0" blurRad="12700" dist="15984" dir="2700000">
                    <a:srgbClr val="000000">
                      <a:alpha val="0"/>
                    </a:srgbClr>
                  </a:outerShdw>
                </a:effectLst>
                <a:latin typeface="Courier"/>
                <a:ea typeface="Courier"/>
                <a:cs typeface="Courier"/>
                <a:sym typeface="Courier"/>
              </a:defRPr>
            </a:pPr>
          </a:p>
          <a:p>
            <a:pPr marL="0" indent="0" defTabSz="406908">
              <a:spcBef>
                <a:spcPts val="0"/>
              </a:spcBef>
              <a:buSzTx/>
              <a:buNone/>
              <a:defRPr sz="1300">
                <a:solidFill>
                  <a:srgbClr val="880000"/>
                </a:solidFill>
                <a:effectLst>
                  <a:outerShdw sx="100000" sy="100000" kx="0" ky="0" algn="b" rotWithShape="0" blurRad="12700" dist="15984" dir="2700000">
                    <a:srgbClr val="000000">
                      <a:alpha val="0"/>
                    </a:srgbClr>
                  </a:outerShdw>
                </a:effectLst>
                <a:latin typeface="Courier"/>
                <a:ea typeface="Courier"/>
                <a:cs typeface="Courier"/>
                <a:sym typeface="Courier"/>
              </a:defRPr>
            </a:pPr>
            <a:r>
              <a:t># Now you can call sum as a function</a:t>
            </a:r>
            <a:endParaRPr>
              <a:solidFill>
                <a:srgbClr val="000000">
                  <a:alpha val="87059"/>
                </a:srgbClr>
              </a:solidFill>
            </a:endParaRPr>
          </a:p>
          <a:p>
            <a:pPr marL="0" indent="0" defTabSz="406908">
              <a:spcBef>
                <a:spcPts val="0"/>
              </a:spcBef>
              <a:buSzTx/>
              <a:buNone/>
              <a:defRPr sz="1300">
                <a:solidFill>
                  <a:srgbClr val="000088"/>
                </a:solidFill>
                <a:effectLst>
                  <a:outerShdw sx="100000" sy="100000" kx="0" ky="0" algn="b" rotWithShape="0" blurRad="12700" dist="15984"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"Value of total : "</a:t>
            </a:r>
            <a:r>
              <a:rPr>
                <a:solidFill>
                  <a:srgbClr val="666600"/>
                </a:solidFill>
              </a:rPr>
              <a:t>,</a:t>
            </a:r>
            <a:r>
              <a:rPr>
                <a:solidFill>
                  <a:srgbClr val="000000">
                    <a:alpha val="87059"/>
                  </a:srgbClr>
                </a:solidFill>
              </a:rPr>
              <a:t> sum</a:t>
            </a:r>
            <a:r>
              <a:rPr>
                <a:solidFill>
                  <a:srgbClr val="666600"/>
                </a:solidFill>
              </a:rPr>
              <a:t>(</a:t>
            </a:r>
            <a:r>
              <a:rPr>
                <a:solidFill>
                  <a:srgbClr val="000000">
                    <a:alpha val="87059"/>
                  </a:srgbClr>
                </a:solidFill>
              </a:rPr>
              <a:t> </a:t>
            </a:r>
            <a:r>
              <a:rPr>
                <a:solidFill>
                  <a:srgbClr val="006666"/>
                </a:solidFill>
              </a:rPr>
              <a:t>10</a:t>
            </a:r>
            <a:r>
              <a:rPr>
                <a:solidFill>
                  <a:srgbClr val="666600"/>
                </a:solidFill>
              </a:rPr>
              <a:t>,</a:t>
            </a:r>
            <a:r>
              <a:rPr>
                <a:solidFill>
                  <a:srgbClr val="000000">
                    <a:alpha val="87059"/>
                  </a:srgbClr>
                </a:solidFill>
              </a:rPr>
              <a:t> </a:t>
            </a:r>
            <a:r>
              <a:rPr>
                <a:solidFill>
                  <a:srgbClr val="006666"/>
                </a:solidFill>
              </a:rPr>
              <a:t>20</a:t>
            </a:r>
            <a:r>
              <a:rPr>
                <a:solidFill>
                  <a:srgbClr val="000000">
                    <a:alpha val="87059"/>
                  </a:srgbClr>
                </a:solidFill>
              </a:rPr>
              <a:t> </a:t>
            </a:r>
            <a:r>
              <a:rPr>
                <a:solidFill>
                  <a:srgbClr val="666600"/>
                </a:solidFill>
              </a:rPr>
              <a:t>)</a:t>
            </a:r>
            <a:endParaRPr>
              <a:solidFill>
                <a:srgbClr val="000000">
                  <a:alpha val="87059"/>
                </a:srgbClr>
              </a:solidFill>
            </a:endParaRPr>
          </a:p>
          <a:p>
            <a:pPr marL="0" indent="0" defTabSz="406908">
              <a:spcBef>
                <a:spcPts val="0"/>
              </a:spcBef>
              <a:buSzTx/>
              <a:buNone/>
              <a:defRPr sz="1300">
                <a:solidFill>
                  <a:srgbClr val="000088"/>
                </a:solidFill>
                <a:effectLst>
                  <a:outerShdw sx="100000" sy="100000" kx="0" ky="0" algn="b" rotWithShape="0" blurRad="12700" dist="15984"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"Value of total : "</a:t>
            </a:r>
            <a:r>
              <a:rPr>
                <a:solidFill>
                  <a:srgbClr val="666600"/>
                </a:solidFill>
              </a:rPr>
              <a:t>,</a:t>
            </a:r>
            <a:r>
              <a:rPr>
                <a:solidFill>
                  <a:srgbClr val="000000">
                    <a:alpha val="87059"/>
                  </a:srgbClr>
                </a:solidFill>
              </a:rPr>
              <a:t> sum</a:t>
            </a:r>
            <a:r>
              <a:rPr>
                <a:solidFill>
                  <a:srgbClr val="666600"/>
                </a:solidFill>
              </a:rPr>
              <a:t>(</a:t>
            </a:r>
            <a:r>
              <a:rPr>
                <a:solidFill>
                  <a:srgbClr val="000000">
                    <a:alpha val="87059"/>
                  </a:srgbClr>
                </a:solidFill>
              </a:rPr>
              <a:t> </a:t>
            </a:r>
            <a:r>
              <a:rPr>
                <a:solidFill>
                  <a:srgbClr val="006666"/>
                </a:solidFill>
              </a:rPr>
              <a:t>20</a:t>
            </a:r>
            <a:r>
              <a:rPr>
                <a:solidFill>
                  <a:srgbClr val="666600"/>
                </a:solidFill>
              </a:rPr>
              <a:t>,</a:t>
            </a:r>
            <a:r>
              <a:rPr>
                <a:solidFill>
                  <a:srgbClr val="000000">
                    <a:alpha val="87059"/>
                  </a:srgbClr>
                </a:solidFill>
              </a:rPr>
              <a:t> </a:t>
            </a:r>
            <a:r>
              <a:rPr>
                <a:solidFill>
                  <a:srgbClr val="006666"/>
                </a:solidFill>
              </a:rPr>
              <a:t>20</a:t>
            </a:r>
            <a:r>
              <a:rPr>
                <a:solidFill>
                  <a:srgbClr val="000000">
                    <a:alpha val="87059"/>
                  </a:srgbClr>
                </a:solidFill>
              </a:rPr>
              <a:t> </a:t>
            </a:r>
            <a:r>
              <a:rPr>
                <a:solidFill>
                  <a:srgbClr val="666600"/>
                </a:solidFill>
              </a:rPr>
              <a: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he return Statement…"/>
          <p:cNvSpPr txBox="1"/>
          <p:nvPr>
            <p:ph type="body" idx="4294967295"/>
          </p:nvPr>
        </p:nvSpPr>
        <p:spPr>
          <a:xfrm>
            <a:off x="866986" y="1805938"/>
            <a:ext cx="11595949" cy="6502404"/>
          </a:xfrm>
          <a:prstGeom prst="rect">
            <a:avLst/>
          </a:prstGeom>
        </p:spPr>
        <p:txBody>
          <a:bodyPr lIns="65022" tIns="65022" rIns="65022" bIns="65022" anchor="t"/>
          <a:lstStyle/>
          <a:p>
            <a:pPr marL="240631" indent="-240631" defTabSz="1300480">
              <a:spcBef>
                <a:spcPts val="600"/>
              </a:spcBef>
              <a:buSzPct val="100000"/>
              <a:defRPr sz="2400">
                <a:solidFill>
                  <a:schemeClr val="accent1">
                    <a:lumOff val="-9999"/>
                  </a:schemeClr>
                </a:solidFill>
                <a:latin typeface="Lucida Sans Unicode"/>
                <a:ea typeface="Lucida Sans Unicode"/>
                <a:cs typeface="Lucida Sans Unicode"/>
                <a:sym typeface="Lucida Sans Unicode"/>
              </a:defRPr>
            </a:pPr>
            <a:r>
              <a:t>The return Statement</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The statement return [expression] exits a function, optionally passing back an expression to the caller.</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A return statement with no arguments is the same as return None.</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Arial"/>
                <a:ea typeface="Arial"/>
                <a:cs typeface="Arial"/>
                <a:sym typeface="Arial"/>
              </a:defRPr>
            </a:pPr>
          </a:p>
          <a:p>
            <a:pPr marL="0" indent="0" defTabSz="457200">
              <a:spcBef>
                <a:spcPts val="0"/>
              </a:spcBef>
              <a:buSzTx/>
              <a:buNone/>
              <a:defRPr sz="16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6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sum</a:t>
            </a:r>
            <a:r>
              <a:rPr>
                <a:solidFill>
                  <a:srgbClr val="666600"/>
                </a:solidFill>
              </a:rPr>
              <a:t>(</a:t>
            </a:r>
            <a:r>
              <a:rPr>
                <a:solidFill>
                  <a:srgbClr val="000000">
                    <a:alpha val="87059"/>
                  </a:srgbClr>
                </a:solidFill>
              </a:rPr>
              <a:t> arg1</a:t>
            </a:r>
            <a:r>
              <a:rPr>
                <a:solidFill>
                  <a:srgbClr val="666600"/>
                </a:solidFill>
              </a:rPr>
              <a:t>,</a:t>
            </a:r>
            <a:r>
              <a:rPr>
                <a:solidFill>
                  <a:srgbClr val="000000">
                    <a:alpha val="87059"/>
                  </a:srgbClr>
                </a:solidFill>
              </a:rPr>
              <a:t> arg2 </a:t>
            </a:r>
            <a:r>
              <a:rPr>
                <a:solidFill>
                  <a:srgbClr val="666600"/>
                </a:solidFill>
              </a:rPr>
              <a:t>):</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880000"/>
                </a:solidFill>
              </a:rPr>
              <a:t># Add both the parameters and return them."</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total </a:t>
            </a:r>
            <a:r>
              <a:rPr>
                <a:solidFill>
                  <a:srgbClr val="666600"/>
                </a:solidFill>
              </a:rPr>
              <a:t>=</a:t>
            </a:r>
            <a:r>
              <a:t> arg1 </a:t>
            </a:r>
            <a:r>
              <a:rPr>
                <a:solidFill>
                  <a:srgbClr val="666600"/>
                </a:solidFill>
              </a:rPr>
              <a:t>+</a:t>
            </a:r>
            <a:r>
              <a:t> arg2</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"Inside the function : "</a:t>
            </a:r>
            <a:r>
              <a:rPr>
                <a:solidFill>
                  <a:srgbClr val="666600"/>
                </a:solidFill>
              </a:rPr>
              <a:t>,</a:t>
            </a:r>
            <a:r>
              <a:t> total</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r>
              <a:t> total</a:t>
            </a:r>
            <a:r>
              <a:rPr>
                <a:solidFill>
                  <a:srgbClr val="666600"/>
                </a:solidFill>
              </a:rPr>
              <a:t>;</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6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sum function</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total </a:t>
            </a:r>
            <a:r>
              <a:rPr>
                <a:solidFill>
                  <a:srgbClr val="666600"/>
                </a:solidFill>
              </a:rPr>
              <a:t>=</a:t>
            </a:r>
            <a:r>
              <a:t> sum</a:t>
            </a:r>
            <a:r>
              <a:rPr>
                <a:solidFill>
                  <a:srgbClr val="666600"/>
                </a:solidFill>
              </a:rPr>
              <a:t>(</a:t>
            </a:r>
            <a:r>
              <a:t> </a:t>
            </a:r>
            <a:r>
              <a:rPr>
                <a:solidFill>
                  <a:srgbClr val="006666"/>
                </a:solidFill>
              </a:rPr>
              <a:t>10</a:t>
            </a:r>
            <a:r>
              <a:rPr>
                <a:solidFill>
                  <a:srgbClr val="666600"/>
                </a:solidFill>
              </a:rPr>
              <a:t>,</a:t>
            </a:r>
            <a:r>
              <a:t> </a:t>
            </a:r>
            <a:r>
              <a:rPr>
                <a:solidFill>
                  <a:srgbClr val="006666"/>
                </a:solidFill>
              </a:rPr>
              <a:t>20</a:t>
            </a:r>
            <a:r>
              <a:t> </a:t>
            </a:r>
            <a:r>
              <a:rPr>
                <a:solidFill>
                  <a:srgbClr val="666600"/>
                </a:solidFill>
              </a:rPr>
              <a:t>);</a:t>
            </a:r>
          </a:p>
          <a:p>
            <a:pPr marL="0" indent="0" defTabSz="457200">
              <a:spcBef>
                <a:spcPts val="0"/>
              </a:spcBef>
              <a:buSzTx/>
              <a:buNone/>
              <a:defRPr sz="16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"Outside the function : "</a:t>
            </a:r>
            <a:r>
              <a:rPr>
                <a:solidFill>
                  <a:srgbClr val="666600"/>
                </a:solidFill>
              </a:rPr>
              <a:t>,</a:t>
            </a:r>
            <a:r>
              <a:rPr>
                <a:solidFill>
                  <a:srgbClr val="000000">
                    <a:alpha val="87059"/>
                  </a:srgbClr>
                </a:solidFill>
              </a:rPr>
              <a:t> total </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cope of Variables…"/>
          <p:cNvSpPr txBox="1"/>
          <p:nvPr>
            <p:ph type="body" idx="4294967295"/>
          </p:nvPr>
        </p:nvSpPr>
        <p:spPr>
          <a:xfrm>
            <a:off x="866986" y="2275838"/>
            <a:ext cx="11595949" cy="6502404"/>
          </a:xfrm>
          <a:prstGeom prst="rect">
            <a:avLst/>
          </a:prstGeom>
        </p:spPr>
        <p:txBody>
          <a:bodyPr lIns="65022" tIns="65022" rIns="65022" bIns="65022" anchor="t"/>
          <a:lstStyle/>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Scope of Variables</a:t>
            </a:r>
          </a:p>
          <a:p>
            <a:pPr lvl="1" marL="621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Global variables </a:t>
            </a:r>
          </a:p>
          <a:p>
            <a:pPr lvl="1" marL="621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Local variables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Variables that are defined inside a function body have a local scope, and those defined outside have a global scope.</a:t>
            </a:r>
          </a:p>
          <a:p>
            <a:pPr marL="0" indent="0" defTabSz="1300480">
              <a:spcBef>
                <a:spcPts val="600"/>
              </a:spcBef>
              <a:buSzTx/>
              <a:buNone/>
              <a:defRPr sz="2400">
                <a:solidFill>
                  <a:srgbClr val="000000">
                    <a:alpha val="87059"/>
                  </a:srgbClr>
                </a:solidFill>
                <a:latin typeface="Lucida Sans Unicode"/>
                <a:ea typeface="Lucida Sans Unicode"/>
                <a:cs typeface="Lucida Sans Unicode"/>
                <a:sym typeface="Lucida Sans Unicode"/>
              </a:defRPr>
            </a:p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total </a:t>
            </a:r>
            <a:r>
              <a:rPr>
                <a:solidFill>
                  <a:srgbClr val="666600"/>
                </a:solidFill>
              </a:rPr>
              <a:t>=</a:t>
            </a:r>
            <a:r>
              <a:t> </a:t>
            </a:r>
            <a:r>
              <a:rPr>
                <a:solidFill>
                  <a:srgbClr val="006666"/>
                </a:solidFill>
              </a:rPr>
              <a:t>0</a:t>
            </a:r>
            <a:r>
              <a:rPr>
                <a:solidFill>
                  <a:srgbClr val="666600"/>
                </a:solidFill>
              </a:rPr>
              <a:t>;</a:t>
            </a:r>
            <a:r>
              <a:t> </a:t>
            </a:r>
            <a:r>
              <a:rPr>
                <a:solidFill>
                  <a:srgbClr val="880000"/>
                </a:solidFill>
              </a:rPr>
              <a:t># This is global variable.</a:t>
            </a: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7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def</a:t>
            </a:r>
            <a:r>
              <a:rPr>
                <a:solidFill>
                  <a:srgbClr val="000000">
                    <a:alpha val="87059"/>
                  </a:srgbClr>
                </a:solidFill>
              </a:rPr>
              <a:t> sum</a:t>
            </a:r>
            <a:r>
              <a:rPr>
                <a:solidFill>
                  <a:srgbClr val="666600"/>
                </a:solidFill>
              </a:rPr>
              <a:t>(</a:t>
            </a:r>
            <a:r>
              <a:rPr>
                <a:solidFill>
                  <a:srgbClr val="000000">
                    <a:alpha val="87059"/>
                  </a:srgbClr>
                </a:solidFill>
              </a:rPr>
              <a:t> arg1</a:t>
            </a:r>
            <a:r>
              <a:rPr>
                <a:solidFill>
                  <a:srgbClr val="666600"/>
                </a:solidFill>
              </a:rPr>
              <a:t>,</a:t>
            </a:r>
            <a:r>
              <a:rPr>
                <a:solidFill>
                  <a:srgbClr val="000000">
                    <a:alpha val="87059"/>
                  </a:srgbClr>
                </a:solidFill>
              </a:rPr>
              <a:t> arg2 </a:t>
            </a:r>
            <a:r>
              <a:rPr>
                <a:solidFill>
                  <a:srgbClr val="666600"/>
                </a:solidFill>
              </a:rPr>
              <a:t>):</a:t>
            </a:r>
            <a:endParaRPr>
              <a:solidFill>
                <a:srgbClr val="000000">
                  <a:alpha val="87059"/>
                </a:srgbClr>
              </a:solidFill>
            </a:endParaR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880000"/>
                </a:solidFill>
              </a:rPr>
              <a:t># Add both the parameters and return them."</a:t>
            </a: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total </a:t>
            </a:r>
            <a:r>
              <a:rPr>
                <a:solidFill>
                  <a:srgbClr val="666600"/>
                </a:solidFill>
              </a:rPr>
              <a:t>=</a:t>
            </a:r>
            <a:r>
              <a:t> arg1 </a:t>
            </a:r>
            <a:r>
              <a:rPr>
                <a:solidFill>
                  <a:srgbClr val="666600"/>
                </a:solidFill>
              </a:rPr>
              <a:t>+</a:t>
            </a:r>
            <a:r>
              <a:t> arg2</a:t>
            </a:r>
            <a:r>
              <a:rPr>
                <a:solidFill>
                  <a:srgbClr val="666600"/>
                </a:solidFill>
              </a:rPr>
              <a:t>;</a:t>
            </a:r>
            <a:r>
              <a:t> </a:t>
            </a:r>
            <a:r>
              <a:rPr>
                <a:solidFill>
                  <a:srgbClr val="880000"/>
                </a:solidFill>
              </a:rPr>
              <a:t># Here total is local variable.</a:t>
            </a: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8800"/>
                </a:solidFill>
              </a:rPr>
              <a:t>"Inside the function local total : "</a:t>
            </a:r>
            <a:r>
              <a:rPr>
                <a:solidFill>
                  <a:srgbClr val="666600"/>
                </a:solidFill>
              </a:rPr>
              <a:t>,</a:t>
            </a:r>
            <a:r>
              <a:t> total</a:t>
            </a: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a:t>
            </a:r>
            <a:r>
              <a:rPr>
                <a:solidFill>
                  <a:srgbClr val="000088"/>
                </a:solidFill>
              </a:rPr>
              <a:t>return</a:t>
            </a:r>
            <a:r>
              <a:t> total</a:t>
            </a:r>
            <a:r>
              <a:rPr>
                <a:solidFill>
                  <a:srgbClr val="666600"/>
                </a:solidFill>
              </a:rPr>
              <a:t>;</a:t>
            </a: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sum function</a:t>
            </a:r>
            <a:endParaRPr>
              <a:solidFill>
                <a:srgbClr val="000000">
                  <a:alpha val="87059"/>
                </a:srgbClr>
              </a:solidFill>
            </a:endParaR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sum</a:t>
            </a:r>
            <a:r>
              <a:rPr>
                <a:solidFill>
                  <a:srgbClr val="666600"/>
                </a:solidFill>
              </a:rPr>
              <a:t>(</a:t>
            </a:r>
            <a:r>
              <a:t> </a:t>
            </a:r>
            <a:r>
              <a:rPr>
                <a:solidFill>
                  <a:srgbClr val="006666"/>
                </a:solidFill>
              </a:rPr>
              <a:t>10</a:t>
            </a:r>
            <a:r>
              <a:rPr>
                <a:solidFill>
                  <a:srgbClr val="666600"/>
                </a:solidFill>
              </a:rPr>
              <a:t>,</a:t>
            </a:r>
            <a:r>
              <a:t> </a:t>
            </a:r>
            <a:r>
              <a:rPr>
                <a:solidFill>
                  <a:srgbClr val="006666"/>
                </a:solidFill>
              </a:rPr>
              <a:t>20</a:t>
            </a:r>
            <a:r>
              <a:t> </a:t>
            </a:r>
            <a:r>
              <a:rPr>
                <a:solidFill>
                  <a:srgbClr val="666600"/>
                </a:solidFill>
              </a:rPr>
              <a:t>);</a:t>
            </a:r>
          </a:p>
          <a:p>
            <a:pPr marL="0" indent="0" defTabSz="457200">
              <a:spcBef>
                <a:spcPts val="0"/>
              </a:spcBef>
              <a:buSzTx/>
              <a:buNone/>
              <a:defRPr sz="17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a:t>
            </a:r>
            <a:r>
              <a:rPr>
                <a:solidFill>
                  <a:srgbClr val="000000">
                    <a:alpha val="87059"/>
                  </a:srgbClr>
                </a:solidFill>
              </a:rPr>
              <a:t> </a:t>
            </a:r>
            <a:r>
              <a:rPr>
                <a:solidFill>
                  <a:srgbClr val="008800"/>
                </a:solidFill>
              </a:rPr>
              <a:t>"Outside the function global total : "</a:t>
            </a:r>
            <a:r>
              <a:rPr>
                <a:solidFill>
                  <a:srgbClr val="666600"/>
                </a:solidFill>
              </a:rPr>
              <a:t>,</a:t>
            </a:r>
            <a:r>
              <a:rPr>
                <a:solidFill>
                  <a:srgbClr val="000000">
                    <a:alpha val="87059"/>
                  </a:srgbClr>
                </a:solidFill>
              </a:rPr>
              <a:t> total </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Module is nothing but a logical organisation of code. Which can be easily understandable by programmer…"/>
          <p:cNvSpPr txBox="1"/>
          <p:nvPr>
            <p:ph type="body" idx="4294967295"/>
          </p:nvPr>
        </p:nvSpPr>
        <p:spPr>
          <a:xfrm>
            <a:off x="866986" y="2275838"/>
            <a:ext cx="11595949" cy="6502404"/>
          </a:xfrm>
          <a:prstGeom prst="rect">
            <a:avLst/>
          </a:prstGeom>
        </p:spPr>
        <p:txBody>
          <a:bodyPr lIns="65022" tIns="65022" rIns="65022" bIns="65022" anchor="t"/>
          <a:lstStyle/>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Module is nothing but a logical organisation of code. Which can be easily understandable by programmer </a:t>
            </a: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Modules of name utility is stored in a file utility.py</a:t>
            </a: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This file can import to any other python file as per usage</a:t>
            </a: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p>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The </a:t>
            </a:r>
            <a:r>
              <a:rPr b="0" i="1"/>
              <a:t>import</a:t>
            </a:r>
            <a:r>
              <a:t> Statement</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You can use any Python source file as a module by executing an import statement in some other Python source file</a:t>
            </a:r>
          </a:p>
          <a:p>
            <a:pPr marL="0" indent="0" defTabSz="1300480">
              <a:spcBef>
                <a:spcPts val="600"/>
              </a:spcBef>
              <a:buSzTx/>
              <a:buNone/>
              <a:defRPr sz="1600">
                <a:solidFill>
                  <a:srgbClr val="333399"/>
                </a:solidFill>
                <a:latin typeface="Lucida Sans Unicode"/>
                <a:ea typeface="Lucida Sans Unicode"/>
                <a:cs typeface="Lucida Sans Unicode"/>
                <a:sym typeface="Lucida Sans Unicode"/>
              </a:defRPr>
            </a:pPr>
          </a:p>
          <a:p>
            <a:pPr marL="0" indent="0" defTabSz="457200">
              <a:lnSpc>
                <a:spcPts val="3600"/>
              </a:lnSpc>
              <a:spcBef>
                <a:spcPts val="0"/>
              </a:spcBef>
              <a:buSzTx/>
              <a:buNone/>
              <a:defRPr sz="1600">
                <a:ln w="3175" cap="flat">
                  <a:solidFill>
                    <a:srgbClr val="880000"/>
                  </a:solidFill>
                  <a:prstDash val="solid"/>
                  <a:miter lim="400000"/>
                </a:ln>
                <a:solidFill>
                  <a:srgbClr val="880000"/>
                </a:solidFill>
                <a:latin typeface="Courier"/>
                <a:ea typeface="Courier"/>
                <a:cs typeface="Courier"/>
                <a:sym typeface="Courier"/>
              </a:defRPr>
            </a:pPr>
            <a:r>
              <a:t># Import module support</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000088"/>
                  </a:solidFill>
                  <a:prstDash val="solid"/>
                  <a:miter lim="400000"/>
                </a:ln>
                <a:solidFill>
                  <a:srgbClr val="000088"/>
                </a:solidFill>
                <a:latin typeface="Courier"/>
                <a:ea typeface="Courier"/>
                <a:cs typeface="Courier"/>
                <a:sym typeface="Courier"/>
              </a:defRPr>
            </a:pPr>
            <a:r>
              <a:t>import</a:t>
            </a:r>
            <a:r>
              <a:rPr>
                <a:ln w="3175" cap="flat">
                  <a:solidFill>
                    <a:srgbClr val="000000"/>
                  </a:solidFill>
                  <a:prstDash val="solid"/>
                  <a:miter lim="400000"/>
                </a:ln>
                <a:solidFill>
                  <a:srgbClr val="000000"/>
                </a:solidFill>
              </a:rPr>
              <a:t> support</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000000"/>
                  </a:solidFill>
                  <a:prstDash val="solid"/>
                  <a:miter lim="400000"/>
                </a:ln>
                <a:latin typeface="Courier"/>
                <a:ea typeface="Courier"/>
                <a:cs typeface="Courier"/>
                <a:sym typeface="Courier"/>
              </a:defRPr>
            </a:pPr>
          </a:p>
          <a:p>
            <a:pPr marL="0" indent="0" defTabSz="457200">
              <a:lnSpc>
                <a:spcPts val="3600"/>
              </a:lnSpc>
              <a:spcBef>
                <a:spcPts val="0"/>
              </a:spcBef>
              <a:buSzTx/>
              <a:buNone/>
              <a:defRPr sz="1600">
                <a:ln w="3175" cap="flat">
                  <a:solidFill>
                    <a:srgbClr val="880000"/>
                  </a:solidFill>
                  <a:prstDash val="solid"/>
                  <a:miter lim="400000"/>
                </a:ln>
                <a:solidFill>
                  <a:srgbClr val="880000"/>
                </a:solidFill>
                <a:latin typeface="Courier"/>
                <a:ea typeface="Courier"/>
                <a:cs typeface="Courier"/>
                <a:sym typeface="Courier"/>
              </a:defRPr>
            </a:pPr>
            <a:r>
              <a:t># Now you can call defined function that module as follows</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000000"/>
                  </a:solidFill>
                  <a:prstDash val="solid"/>
                  <a:miter lim="400000"/>
                </a:ln>
                <a:latin typeface="Courier"/>
                <a:ea typeface="Courier"/>
                <a:cs typeface="Courier"/>
                <a:sym typeface="Courier"/>
              </a:defRPr>
            </a:pPr>
            <a:r>
              <a:t>support</a:t>
            </a:r>
            <a:r>
              <a:rPr>
                <a:ln w="3175" cap="flat">
                  <a:solidFill>
                    <a:srgbClr val="666600"/>
                  </a:solidFill>
                  <a:prstDash val="solid"/>
                  <a:miter lim="400000"/>
                </a:ln>
                <a:solidFill>
                  <a:srgbClr val="666600"/>
                </a:solidFill>
              </a:rPr>
              <a:t>.</a:t>
            </a:r>
            <a:r>
              <a:t>print_func</a:t>
            </a:r>
            <a:r>
              <a:rPr>
                <a:ln w="3175" cap="flat">
                  <a:solidFill>
                    <a:srgbClr val="666600"/>
                  </a:solidFill>
                  <a:prstDash val="solid"/>
                  <a:miter lim="400000"/>
                </a:ln>
                <a:solidFill>
                  <a:srgbClr val="666600"/>
                </a:solidFill>
              </a:rPr>
              <a:t>(</a:t>
            </a:r>
            <a:r>
              <a:rPr>
                <a:ln w="3175" cap="flat">
                  <a:solidFill>
                    <a:srgbClr val="008800"/>
                  </a:solidFill>
                  <a:prstDash val="solid"/>
                  <a:miter lim="400000"/>
                </a:ln>
                <a:solidFill>
                  <a:srgbClr val="008800"/>
                </a:solidFill>
              </a:rPr>
              <a:t>"Zara"</a:t>
            </a:r>
            <a:r>
              <a:rPr>
                <a:ln w="3175" cap="flat">
                  <a:solidFill>
                    <a:srgbClr val="666600"/>
                  </a:solidFill>
                  <a:prstDash val="solid"/>
                  <a:miter lim="400000"/>
                </a:ln>
                <a:solidFill>
                  <a:srgbClr val="666600"/>
                </a:solidFill>
              </a:rPr>
              <a:t>)</a:t>
            </a:r>
          </a:p>
        </p:txBody>
      </p:sp>
      <p:sp>
        <p:nvSpPr>
          <p:cNvPr id="330" name="Python Module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chemeClr val="accent3">
                    <a:satOff val="-7500"/>
                    <a:lumOff val="-10588"/>
                  </a:schemeClr>
                </a:solidFill>
                <a:latin typeface="Lucida Sans Unicode"/>
                <a:ea typeface="Lucida Sans Unicode"/>
                <a:cs typeface="Lucida Sans Unicode"/>
                <a:sym typeface="Lucida Sans Unicode"/>
              </a:defRPr>
            </a:lvl1pPr>
          </a:lstStyle>
          <a:p>
            <a:pPr/>
            <a:r>
              <a:t>Python Modules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ext Placeholder 1"/>
          <p:cNvSpPr txBox="1"/>
          <p:nvPr>
            <p:ph type="body" idx="1"/>
          </p:nvPr>
        </p:nvSpPr>
        <p:spPr>
          <a:prstGeom prst="rect">
            <a:avLst/>
          </a:prstGeom>
        </p:spPr>
        <p:txBody>
          <a:bodyPr anchor="t"/>
          <a:lstStyle/>
          <a:p>
            <a:pPr marL="0" indent="0">
              <a:buSzTx/>
              <a:buNone/>
              <a:defRPr>
                <a:solidFill>
                  <a:srgbClr val="0070C0"/>
                </a:solidFill>
              </a:defRPr>
            </a:pPr>
            <a:r>
              <a:t>Python Data Types</a:t>
            </a:r>
          </a:p>
          <a:p>
            <a:pPr marL="0" indent="0">
              <a:spcBef>
                <a:spcPts val="0"/>
              </a:spcBef>
              <a:buSzTx/>
              <a:buNone/>
              <a:defRPr sz="2400"/>
            </a:pPr>
            <a:r>
              <a:t>	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pPr marL="0" indent="0">
              <a:lnSpc>
                <a:spcPct val="120000"/>
              </a:lnSpc>
              <a:spcBef>
                <a:spcPts val="0"/>
              </a:spcBef>
              <a:buSzTx/>
              <a:buNone/>
            </a:pPr>
            <a:r>
              <a:t>Python has five standard data types </a:t>
            </a:r>
          </a:p>
          <a:p>
            <a:pPr lvl="1">
              <a:lnSpc>
                <a:spcPct val="120000"/>
              </a:lnSpc>
              <a:spcBef>
                <a:spcPts val="0"/>
              </a:spcBef>
            </a:pPr>
            <a:r>
              <a:t>Numbers</a:t>
            </a:r>
          </a:p>
          <a:p>
            <a:pPr lvl="1">
              <a:lnSpc>
                <a:spcPct val="120000"/>
              </a:lnSpc>
              <a:spcBef>
                <a:spcPts val="0"/>
              </a:spcBef>
            </a:pPr>
            <a:r>
              <a:t>String</a:t>
            </a:r>
          </a:p>
          <a:p>
            <a:pPr lvl="1">
              <a:lnSpc>
                <a:spcPct val="120000"/>
              </a:lnSpc>
              <a:spcBef>
                <a:spcPts val="0"/>
              </a:spcBef>
            </a:pPr>
            <a:r>
              <a:t>List</a:t>
            </a:r>
          </a:p>
          <a:p>
            <a:pPr lvl="1">
              <a:lnSpc>
                <a:spcPct val="120000"/>
              </a:lnSpc>
              <a:spcBef>
                <a:spcPts val="0"/>
              </a:spcBef>
            </a:pPr>
            <a:r>
              <a:t>Tuple</a:t>
            </a:r>
          </a:p>
          <a:p>
            <a:pPr lvl="1">
              <a:lnSpc>
                <a:spcPct val="120000"/>
              </a:lnSpc>
              <a:spcBef>
                <a:spcPts val="0"/>
              </a:spcBef>
            </a:pPr>
            <a:r>
              <a:t>Dictionary</a:t>
            </a:r>
          </a:p>
          <a:p>
            <a:pPr marL="0" indent="0">
              <a:spcBef>
                <a:spcPts val="0"/>
              </a:spcBef>
              <a:buSzTx/>
              <a:buNone/>
              <a:defRPr sz="2400"/>
            </a:pPr>
            <a:r>
              <a:t>.</a:t>
            </a:r>
          </a:p>
          <a:p>
            <a:pPr marL="0" indent="0">
              <a:spcBef>
                <a:spcPts val="0"/>
              </a:spcBef>
              <a:buSzTx/>
              <a:buNone/>
              <a:defRPr sz="2400"/>
            </a:pPr>
            <a:r>
              <a:t>All These Data Types will be described separately in upcoming slides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he from...import Statement…"/>
          <p:cNvSpPr txBox="1"/>
          <p:nvPr>
            <p:ph type="body" idx="4294967295"/>
          </p:nvPr>
        </p:nvSpPr>
        <p:spPr>
          <a:xfrm>
            <a:off x="866986" y="2275838"/>
            <a:ext cx="11595949" cy="6502404"/>
          </a:xfrm>
          <a:prstGeom prst="rect">
            <a:avLst/>
          </a:prstGeom>
        </p:spPr>
        <p:txBody>
          <a:bodyPr lIns="65022" tIns="65022" rIns="65022" bIns="65022" anchor="t"/>
          <a:lstStyle/>
          <a:p>
            <a:pPr marL="226193" indent="-226193" defTabSz="1222451">
              <a:spcBef>
                <a:spcPts val="500"/>
              </a:spcBef>
              <a:buSzPct val="100000"/>
              <a:defRPr b="1" sz="2256">
                <a:solidFill>
                  <a:schemeClr val="accent1">
                    <a:lumOff val="-9999"/>
                  </a:schemeClr>
                </a:solidFill>
                <a:latin typeface="Lucida Sans Unicode"/>
                <a:ea typeface="Lucida Sans Unicode"/>
                <a:cs typeface="Lucida Sans Unicode"/>
                <a:sym typeface="Lucida Sans Unicode"/>
              </a:defRPr>
            </a:pPr>
            <a:r>
              <a:t>The </a:t>
            </a:r>
            <a:r>
              <a:rPr b="0" i="1"/>
              <a:t>from...import</a:t>
            </a:r>
            <a:r>
              <a:t> Statement</a:t>
            </a:r>
          </a:p>
          <a:p>
            <a:pPr marL="0" indent="0" defTabSz="1222451">
              <a:spcBef>
                <a:spcPts val="500"/>
              </a:spcBef>
              <a:buSzTx/>
              <a:buNone/>
              <a:defRPr sz="2256">
                <a:solidFill>
                  <a:srgbClr val="333399"/>
                </a:solidFill>
                <a:latin typeface="Lucida Sans Unicode"/>
                <a:ea typeface="Lucida Sans Unicode"/>
                <a:cs typeface="Lucida Sans Unicode"/>
                <a:sym typeface="Lucida Sans Unicode"/>
              </a:defRPr>
            </a:pPr>
            <a:r>
              <a:t>Python's from statement lets you import specific attributes from a module into the current namespace</a:t>
            </a:r>
          </a:p>
          <a:p>
            <a:pPr marL="0" indent="0" defTabSz="1222451">
              <a:spcBef>
                <a:spcPts val="500"/>
              </a:spcBef>
              <a:buSzTx/>
              <a:buNone/>
              <a:defRPr b="1" sz="2256">
                <a:solidFill>
                  <a:srgbClr val="333399"/>
                </a:solidFill>
                <a:latin typeface="Lucida Sans Unicode"/>
                <a:ea typeface="Lucida Sans Unicode"/>
                <a:cs typeface="Lucida Sans Unicode"/>
                <a:sym typeface="Lucida Sans Unicode"/>
              </a:defRPr>
            </a:pPr>
            <a:r>
              <a:t>Syntax :</a:t>
            </a:r>
          </a:p>
          <a:p>
            <a:pPr marL="0" indent="0" defTabSz="429768">
              <a:lnSpc>
                <a:spcPts val="3400"/>
              </a:lnSpc>
              <a:spcBef>
                <a:spcPts val="0"/>
              </a:spcBef>
              <a:buSzTx/>
              <a:buNone/>
              <a:defRPr sz="1504">
                <a:ln w="3175" cap="flat">
                  <a:solidFill>
                    <a:srgbClr val="000000"/>
                  </a:solidFill>
                  <a:prstDash val="solid"/>
                  <a:miter lim="400000"/>
                </a:ln>
                <a:latin typeface="Arial"/>
                <a:ea typeface="Arial"/>
                <a:cs typeface="Arial"/>
                <a:sym typeface="Arial"/>
              </a:defRPr>
            </a:pPr>
          </a:p>
          <a:p>
            <a:pPr marL="0" indent="0" defTabSz="429768">
              <a:lnSpc>
                <a:spcPts val="3200"/>
              </a:lnSpc>
              <a:spcBef>
                <a:spcPts val="0"/>
              </a:spcBef>
              <a:buSzTx/>
              <a:buNone/>
              <a:defRPr sz="1879">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modname import name1[, name2[, ... nameN]]</a:t>
            </a:r>
          </a:p>
          <a:p>
            <a:pPr marL="0" indent="0" defTabSz="429768">
              <a:lnSpc>
                <a:spcPts val="3200"/>
              </a:lnSpc>
              <a:spcBef>
                <a:spcPts val="0"/>
              </a:spcBef>
              <a:buSzTx/>
              <a:buNone/>
              <a:defRPr sz="1879">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29768">
              <a:lnSpc>
                <a:spcPts val="3300"/>
              </a:lnSpc>
              <a:spcBef>
                <a:spcPts val="0"/>
              </a:spcBef>
              <a:buSzTx/>
              <a:buNone/>
              <a:defRPr b="1" sz="1504">
                <a:ln w="3175" cap="flat">
                  <a:solidFill>
                    <a:srgbClr val="000088"/>
                  </a:solidFill>
                  <a:prstDash val="solid"/>
                  <a:miter lim="400000"/>
                </a:ln>
                <a:solidFill>
                  <a:srgbClr val="000088"/>
                </a:solidFill>
                <a:latin typeface="Courier"/>
                <a:ea typeface="Courier"/>
                <a:cs typeface="Courier"/>
                <a:sym typeface="Courier"/>
              </a:defRPr>
            </a:pPr>
            <a:r>
              <a:t>Example</a:t>
            </a:r>
          </a:p>
          <a:p>
            <a:pPr marL="0" indent="0" defTabSz="429768">
              <a:lnSpc>
                <a:spcPts val="3200"/>
              </a:lnSpc>
              <a:spcBef>
                <a:spcPts val="0"/>
              </a:spcBef>
              <a:buSzTx/>
              <a:buNone/>
              <a:defRPr sz="1879">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fib import fibonacci</a:t>
            </a:r>
            <a:endParaRPr sz="1410"/>
          </a:p>
          <a:p>
            <a:pPr marL="216768" indent="-216768" defTabSz="429768">
              <a:lnSpc>
                <a:spcPts val="4700"/>
              </a:lnSpc>
              <a:spcBef>
                <a:spcPts val="600"/>
              </a:spcBef>
              <a:buSzPct val="100000"/>
              <a:defRPr b="1" sz="2162">
                <a:ln w="3175"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The </a:t>
            </a:r>
            <a:r>
              <a:rPr i="1"/>
              <a:t>from...import *</a:t>
            </a:r>
            <a:r>
              <a:t> Statement</a:t>
            </a:r>
          </a:p>
          <a:p>
            <a:pPr marL="0" indent="0" defTabSz="1222451">
              <a:spcBef>
                <a:spcPts val="500"/>
              </a:spcBef>
              <a:buSzTx/>
              <a:buNone/>
              <a:defRPr sz="2256">
                <a:solidFill>
                  <a:srgbClr val="333399"/>
                </a:solidFill>
                <a:latin typeface="Lucida Sans Unicode"/>
                <a:ea typeface="Lucida Sans Unicode"/>
                <a:cs typeface="Lucida Sans Unicode"/>
                <a:sym typeface="Lucida Sans Unicode"/>
              </a:defRPr>
            </a:pPr>
            <a:r>
              <a:t>It is also possible to import all names from a module into the current namespace</a:t>
            </a:r>
          </a:p>
          <a:p>
            <a:pPr marL="0" indent="0" defTabSz="429768">
              <a:lnSpc>
                <a:spcPts val="3400"/>
              </a:lnSpc>
              <a:spcBef>
                <a:spcPts val="0"/>
              </a:spcBef>
              <a:buSzTx/>
              <a:buNone/>
              <a:defRPr sz="1504">
                <a:ln w="3175" cap="flat">
                  <a:solidFill>
                    <a:srgbClr val="000000"/>
                  </a:solidFill>
                  <a:prstDash val="solid"/>
                  <a:miter lim="400000"/>
                </a:ln>
                <a:latin typeface="Arial"/>
                <a:ea typeface="Arial"/>
                <a:cs typeface="Arial"/>
                <a:sym typeface="Arial"/>
              </a:defRPr>
            </a:pPr>
          </a:p>
          <a:p>
            <a:pPr marL="0" indent="0" defTabSz="429768">
              <a:lnSpc>
                <a:spcPts val="4300"/>
              </a:lnSpc>
              <a:spcBef>
                <a:spcPts val="0"/>
              </a:spcBef>
              <a:buSzTx/>
              <a:buNone/>
              <a:defRPr b="1" sz="2256">
                <a:ln w="3175" cap="flat">
                  <a:solidFill>
                    <a:srgbClr val="000000"/>
                  </a:solidFill>
                  <a:prstDash val="solid"/>
                  <a:miter lim="400000"/>
                </a:ln>
                <a:solidFill>
                  <a:srgbClr val="333399"/>
                </a:solidFill>
                <a:latin typeface="Lucida Sans Unicode"/>
                <a:ea typeface="Lucida Sans Unicode"/>
                <a:cs typeface="Lucida Sans Unicode"/>
                <a:sym typeface="Lucida Sans Unicode"/>
              </a:defRPr>
            </a:pPr>
            <a:r>
              <a:t>Syntax</a:t>
            </a:r>
            <a:r>
              <a:rPr b="0" sz="1504">
                <a:solidFill>
                  <a:srgbClr val="000000"/>
                </a:solidFill>
                <a:latin typeface="Arial"/>
                <a:ea typeface="Arial"/>
                <a:cs typeface="Arial"/>
                <a:sym typeface="Arial"/>
              </a:rPr>
              <a:t> :</a:t>
            </a:r>
            <a:endParaRPr sz="1504">
              <a:latin typeface="Arial"/>
              <a:ea typeface="Arial"/>
              <a:cs typeface="Arial"/>
              <a:sym typeface="Arial"/>
            </a:endParaRPr>
          </a:p>
          <a:p>
            <a:pPr marL="0" indent="0" defTabSz="429768">
              <a:lnSpc>
                <a:spcPts val="3200"/>
              </a:lnSpc>
              <a:spcBef>
                <a:spcPts val="0"/>
              </a:spcBef>
              <a:buSzTx/>
              <a:buNone/>
              <a:defRPr sz="1410">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modname import *</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Locating Modules…"/>
          <p:cNvSpPr txBox="1"/>
          <p:nvPr>
            <p:ph type="body" idx="4294967295"/>
          </p:nvPr>
        </p:nvSpPr>
        <p:spPr>
          <a:xfrm>
            <a:off x="866986" y="2275838"/>
            <a:ext cx="11595949" cy="6502404"/>
          </a:xfrm>
          <a:prstGeom prst="rect">
            <a:avLst/>
          </a:prstGeom>
        </p:spPr>
        <p:txBody>
          <a:bodyPr lIns="65022" tIns="65022" rIns="65022" bIns="65022" anchor="t"/>
          <a:lstStyle/>
          <a:p>
            <a:pPr marL="0" indent="0" defTabSz="1300480">
              <a:spcBef>
                <a:spcPts val="600"/>
              </a:spcBef>
              <a:buSzTx/>
              <a:buNone/>
              <a:defRPr b="1" sz="2400">
                <a:solidFill>
                  <a:schemeClr val="accent1">
                    <a:lumOff val="-9999"/>
                  </a:schemeClr>
                </a:solidFill>
                <a:latin typeface="Lucida Sans Unicode"/>
                <a:ea typeface="Lucida Sans Unicode"/>
                <a:cs typeface="Lucida Sans Unicode"/>
                <a:sym typeface="Lucida Sans Unicode"/>
              </a:defRPr>
            </a:pPr>
            <a:r>
              <a:t>Locating Modules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When you import a module, the Python interpreter searches for the module in the following sequences −</a:t>
            </a: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The current directory.</a:t>
            </a:r>
            <a:b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If the module isn't found, Python then searches each directory in the shell variable PYTHONPATH.</a:t>
            </a:r>
            <a:br/>
          </a:p>
          <a:p>
            <a:pPr marL="240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If all else fails, Python checks the default path. On UNIX, this default path is normally /usr/local/lib/python/.</a:t>
            </a:r>
            <a:b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Namespaces and Scoping…"/>
          <p:cNvSpPr txBox="1"/>
          <p:nvPr>
            <p:ph type="body" idx="4294967295"/>
          </p:nvPr>
        </p:nvSpPr>
        <p:spPr>
          <a:xfrm>
            <a:off x="866986" y="2275838"/>
            <a:ext cx="11595949" cy="6502404"/>
          </a:xfrm>
          <a:prstGeom prst="rect">
            <a:avLst/>
          </a:prstGeom>
        </p:spPr>
        <p:txBody>
          <a:bodyPr lIns="65022" tIns="65022" rIns="65022" bIns="65022" anchor="t"/>
          <a:lstStyle/>
          <a:p>
            <a:pPr marL="193708" indent="-193708" defTabSz="384047">
              <a:lnSpc>
                <a:spcPts val="4400"/>
              </a:lnSpc>
              <a:spcBef>
                <a:spcPts val="600"/>
              </a:spcBef>
              <a:buSzPct val="100000"/>
              <a:defRPr b="1" sz="2000">
                <a:ln w="3175"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Namespaces and Scoping</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Variables are names (identifiers) that map to objects. A namespace is a dictionary of variable names (keys) and their corresponding objects (values).</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A Python statement can access variables in a local namespace and in the global namespace. If a local and a global variable have the same name, the local variable shadows the global variable.</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Each function has its own local namespace. Class methods follow the same scoping rule as ordinary functions.</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Python makes educated guesses on whether variables are local or global. It assumes that any variable assigned a value in a function is local.</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Therefore, in order to assign a value to a global variable within a function, you must first use the global statement.</a:t>
            </a: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p>
          <a:p>
            <a:pPr marL="0" indent="0" defTabSz="1092402">
              <a:spcBef>
                <a:spcPts val="500"/>
              </a:spcBef>
              <a:buSzTx/>
              <a:buNone/>
              <a:defRPr sz="1600">
                <a:solidFill>
                  <a:srgbClr val="333399"/>
                </a:solidFill>
                <a:latin typeface="Lucida Sans Unicode"/>
                <a:ea typeface="Lucida Sans Unicode"/>
                <a:cs typeface="Lucida Sans Unicode"/>
                <a:sym typeface="Lucida Sans Unicode"/>
              </a:defRPr>
            </a:pPr>
            <a:r>
              <a:t>The statement global VarName tells Python that VarName is a global variable. Python stops searching the local namespace for the variable.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he dir( ) Function…"/>
          <p:cNvSpPr txBox="1"/>
          <p:nvPr>
            <p:ph type="body" idx="4294967295"/>
          </p:nvPr>
        </p:nvSpPr>
        <p:spPr>
          <a:xfrm>
            <a:off x="866986" y="2275838"/>
            <a:ext cx="11595949" cy="6502404"/>
          </a:xfrm>
          <a:prstGeom prst="rect">
            <a:avLst/>
          </a:prstGeom>
        </p:spPr>
        <p:txBody>
          <a:bodyPr lIns="65022" tIns="65022" rIns="65022" bIns="65022" anchor="t"/>
          <a:lstStyle/>
          <a:p>
            <a:pPr marL="185314" indent="-185314" defTabSz="367405">
              <a:lnSpc>
                <a:spcPts val="4100"/>
              </a:lnSpc>
              <a:spcBef>
                <a:spcPts val="500"/>
              </a:spcBef>
              <a:buSzPct val="100000"/>
              <a:defRPr b="1" sz="1764">
                <a:ln w="3175" cap="flat">
                  <a:solidFill>
                    <a:srgbClr val="000000">
                      <a:alpha val="87058"/>
                    </a:srgbClr>
                  </a:solidFill>
                  <a:prstDash val="solid"/>
                  <a:miter lim="400000"/>
                </a:ln>
                <a:solidFill>
                  <a:schemeClr val="accent1"/>
                </a:solidFill>
                <a:latin typeface="Arial"/>
                <a:ea typeface="Arial"/>
                <a:cs typeface="Arial"/>
                <a:sym typeface="Arial"/>
              </a:defRPr>
            </a:pPr>
            <a:r>
              <a:t>The dir( ) Function</a:t>
            </a:r>
          </a:p>
          <a:p>
            <a:pPr marL="0" indent="0" defTabSz="1045065">
              <a:spcBef>
                <a:spcPts val="300"/>
              </a:spcBef>
              <a:buSzTx/>
              <a:buNone/>
              <a:defRPr sz="1862">
                <a:solidFill>
                  <a:srgbClr val="333399"/>
                </a:solidFill>
                <a:latin typeface="Lucida Sans Unicode"/>
                <a:ea typeface="Lucida Sans Unicode"/>
                <a:cs typeface="Lucida Sans Unicode"/>
                <a:sym typeface="Lucida Sans Unicode"/>
              </a:defRPr>
            </a:pPr>
            <a:r>
              <a:t>The dir() built-in function returns a sorted list of strings containing the names defined by a module.</a:t>
            </a:r>
          </a:p>
          <a:p>
            <a:pPr marL="0" indent="0" defTabSz="367405">
              <a:lnSpc>
                <a:spcPts val="2900"/>
              </a:lnSpc>
              <a:spcBef>
                <a:spcPts val="0"/>
              </a:spcBef>
              <a:buSzTx/>
              <a:buNone/>
              <a:defRPr sz="1274">
                <a:ln w="3175" cap="flat">
                  <a:solidFill>
                    <a:srgbClr val="000000"/>
                  </a:solidFill>
                  <a:prstDash val="solid"/>
                  <a:miter lim="400000"/>
                </a:ln>
                <a:latin typeface="Arial"/>
                <a:ea typeface="Arial"/>
                <a:cs typeface="Arial"/>
                <a:sym typeface="Arial"/>
              </a:defRPr>
            </a:pPr>
          </a:p>
          <a:p>
            <a:pPr marL="0" indent="0" defTabSz="367405">
              <a:lnSpc>
                <a:spcPts val="2700"/>
              </a:lnSpc>
              <a:spcBef>
                <a:spcPts val="0"/>
              </a:spcBef>
              <a:buSzTx/>
              <a:buNone/>
              <a:defRPr sz="1470">
                <a:ln w="3175" cap="flat">
                  <a:solidFill>
                    <a:srgbClr val="880000"/>
                  </a:solidFill>
                  <a:prstDash val="solid"/>
                  <a:miter lim="400000"/>
                </a:ln>
                <a:solidFill>
                  <a:srgbClr val="880000"/>
                </a:solidFill>
                <a:latin typeface="Courier"/>
                <a:ea typeface="Courier"/>
                <a:cs typeface="Courier"/>
                <a:sym typeface="Courier"/>
              </a:defRPr>
            </a:pPr>
            <a:r>
              <a:t>#!/usr/bin/python</a:t>
            </a:r>
            <a:endParaRPr>
              <a:ln w="3175" cap="flat">
                <a:solidFill>
                  <a:srgbClr val="000000"/>
                </a:solidFill>
                <a:prstDash val="solid"/>
                <a:miter lim="400000"/>
              </a:ln>
            </a:endParaRPr>
          </a:p>
          <a:p>
            <a:pPr marL="0" indent="0" defTabSz="367405">
              <a:lnSpc>
                <a:spcPts val="2700"/>
              </a:lnSpc>
              <a:spcBef>
                <a:spcPts val="0"/>
              </a:spcBef>
              <a:buSzTx/>
              <a:buNone/>
              <a:defRPr sz="1470">
                <a:ln w="3175" cap="flat">
                  <a:solidFill>
                    <a:srgbClr val="880000"/>
                  </a:solidFill>
                  <a:prstDash val="solid"/>
                  <a:miter lim="400000"/>
                </a:ln>
                <a:solidFill>
                  <a:srgbClr val="880000"/>
                </a:solidFill>
                <a:latin typeface="Courier"/>
                <a:ea typeface="Courier"/>
                <a:cs typeface="Courier"/>
                <a:sym typeface="Courier"/>
              </a:defRPr>
            </a:pPr>
            <a:r>
              <a:t># Import built-in module math</a:t>
            </a:r>
            <a:endParaRPr>
              <a:ln w="3175" cap="flat">
                <a:solidFill>
                  <a:srgbClr val="000000"/>
                </a:solidFill>
                <a:prstDash val="solid"/>
                <a:miter lim="400000"/>
              </a:ln>
            </a:endParaRPr>
          </a:p>
          <a:p>
            <a:pPr marL="0" indent="0" defTabSz="367405">
              <a:lnSpc>
                <a:spcPts val="2700"/>
              </a:lnSpc>
              <a:spcBef>
                <a:spcPts val="0"/>
              </a:spcBef>
              <a:buSzTx/>
              <a:buNone/>
              <a:defRPr sz="1470">
                <a:ln w="3175" cap="flat">
                  <a:solidFill>
                    <a:srgbClr val="000088"/>
                  </a:solidFill>
                  <a:prstDash val="solid"/>
                  <a:miter lim="400000"/>
                </a:ln>
                <a:solidFill>
                  <a:srgbClr val="000088"/>
                </a:solidFill>
                <a:latin typeface="Courier"/>
                <a:ea typeface="Courier"/>
                <a:cs typeface="Courier"/>
                <a:sym typeface="Courier"/>
              </a:defRPr>
            </a:pPr>
            <a:r>
              <a:t>import</a:t>
            </a:r>
            <a:r>
              <a:rPr>
                <a:ln w="3175" cap="flat">
                  <a:solidFill>
                    <a:srgbClr val="000000"/>
                  </a:solidFill>
                  <a:prstDash val="solid"/>
                  <a:miter lim="400000"/>
                </a:ln>
                <a:solidFill>
                  <a:srgbClr val="000000"/>
                </a:solidFill>
              </a:rPr>
              <a:t> math</a:t>
            </a:r>
            <a:endParaRPr>
              <a:ln w="3175" cap="flat">
                <a:solidFill>
                  <a:srgbClr val="000000"/>
                </a:solidFill>
                <a:prstDash val="solid"/>
                <a:miter lim="400000"/>
              </a:ln>
            </a:endParaRPr>
          </a:p>
          <a:p>
            <a:pPr marL="0" indent="0" defTabSz="367405">
              <a:lnSpc>
                <a:spcPts val="2700"/>
              </a:lnSpc>
              <a:spcBef>
                <a:spcPts val="0"/>
              </a:spcBef>
              <a:buSzTx/>
              <a:buNone/>
              <a:defRPr sz="1470">
                <a:ln w="3175" cap="flat">
                  <a:solidFill>
                    <a:srgbClr val="000000"/>
                  </a:solidFill>
                  <a:prstDash val="solid"/>
                  <a:miter lim="400000"/>
                </a:ln>
                <a:latin typeface="Courier"/>
                <a:ea typeface="Courier"/>
                <a:cs typeface="Courier"/>
                <a:sym typeface="Courier"/>
              </a:defRPr>
            </a:pPr>
            <a:r>
              <a:t>content </a:t>
            </a:r>
            <a:r>
              <a:rPr>
                <a:ln w="3175" cap="flat">
                  <a:solidFill>
                    <a:srgbClr val="666600"/>
                  </a:solidFill>
                  <a:prstDash val="solid"/>
                  <a:miter lim="400000"/>
                </a:ln>
                <a:solidFill>
                  <a:srgbClr val="666600"/>
                </a:solidFill>
              </a:rPr>
              <a:t>=</a:t>
            </a:r>
            <a:r>
              <a:t> dir</a:t>
            </a:r>
            <a:r>
              <a:rPr>
                <a:ln w="3175" cap="flat">
                  <a:solidFill>
                    <a:srgbClr val="666600"/>
                  </a:solidFill>
                  <a:prstDash val="solid"/>
                  <a:miter lim="400000"/>
                </a:ln>
                <a:solidFill>
                  <a:srgbClr val="666600"/>
                </a:solidFill>
              </a:rPr>
              <a:t>(</a:t>
            </a:r>
            <a:r>
              <a:t>math</a:t>
            </a:r>
            <a:r>
              <a:rPr>
                <a:ln w="3175" cap="flat">
                  <a:solidFill>
                    <a:srgbClr val="666600"/>
                  </a:solidFill>
                  <a:prstDash val="solid"/>
                  <a:miter lim="400000"/>
                </a:ln>
                <a:solidFill>
                  <a:srgbClr val="666600"/>
                </a:solidFill>
              </a:rPr>
              <a:t>)</a:t>
            </a:r>
          </a:p>
          <a:p>
            <a:pPr marL="0" indent="0" defTabSz="367405">
              <a:lnSpc>
                <a:spcPts val="2700"/>
              </a:lnSpc>
              <a:spcBef>
                <a:spcPts val="0"/>
              </a:spcBef>
              <a:buSzTx/>
              <a:buNone/>
              <a:defRPr sz="1470">
                <a:ln w="3175" cap="flat">
                  <a:solidFill>
                    <a:srgbClr val="000088"/>
                  </a:solidFill>
                  <a:prstDash val="solid"/>
                  <a:miter lim="400000"/>
                </a:ln>
                <a:solidFill>
                  <a:srgbClr val="000088"/>
                </a:solidFill>
                <a:latin typeface="Courier"/>
                <a:ea typeface="Courier"/>
                <a:cs typeface="Courier"/>
                <a:sym typeface="Courier"/>
              </a:defRPr>
            </a:pPr>
            <a:r>
              <a:t>print</a:t>
            </a:r>
            <a:r>
              <a:rPr>
                <a:ln w="3175" cap="flat">
                  <a:solidFill>
                    <a:srgbClr val="000000"/>
                  </a:solidFill>
                  <a:prstDash val="solid"/>
                  <a:miter lim="400000"/>
                </a:ln>
                <a:solidFill>
                  <a:srgbClr val="000000"/>
                </a:solidFill>
              </a:rPr>
              <a:t> content</a:t>
            </a:r>
            <a:endParaRPr sz="1176">
              <a:ln w="3175" cap="flat">
                <a:solidFill>
                  <a:srgbClr val="000000">
                    <a:alpha val="87058"/>
                  </a:srgbClr>
                </a:solidFill>
                <a:prstDash val="solid"/>
                <a:miter lim="400000"/>
              </a:ln>
              <a:solidFill>
                <a:srgbClr val="000000">
                  <a:alpha val="87058"/>
                </a:srgbClr>
              </a:solidFill>
            </a:endParaRPr>
          </a:p>
          <a:p>
            <a:pPr marL="185314" indent="-185314" defTabSz="367405">
              <a:lnSpc>
                <a:spcPts val="4100"/>
              </a:lnSpc>
              <a:spcBef>
                <a:spcPts val="500"/>
              </a:spcBef>
              <a:buSzPct val="100000"/>
              <a:defRPr b="1" sz="1764">
                <a:ln w="3175"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The </a:t>
            </a:r>
            <a:r>
              <a:rPr i="1"/>
              <a:t>globals()</a:t>
            </a:r>
            <a:r>
              <a:t> and </a:t>
            </a:r>
            <a:r>
              <a:rPr i="1"/>
              <a:t>locals()</a:t>
            </a:r>
            <a:r>
              <a:t> Functions</a:t>
            </a:r>
          </a:p>
          <a:p>
            <a:pPr marL="0" indent="0" defTabSz="1045065">
              <a:spcBef>
                <a:spcPts val="300"/>
              </a:spcBef>
              <a:buSzTx/>
              <a:buNone/>
              <a:defRPr sz="1862">
                <a:solidFill>
                  <a:srgbClr val="333399"/>
                </a:solidFill>
                <a:latin typeface="Lucida Sans Unicode"/>
                <a:ea typeface="Lucida Sans Unicode"/>
                <a:cs typeface="Lucida Sans Unicode"/>
                <a:sym typeface="Lucida Sans Unicode"/>
              </a:defRPr>
            </a:pPr>
            <a:r>
              <a:t>The globals() and locals() functions can be used to return the names in the global and local namespaces depending on the location from where they are called.</a:t>
            </a:r>
          </a:p>
          <a:p>
            <a:pPr marL="0" indent="0" defTabSz="1045065">
              <a:spcBef>
                <a:spcPts val="300"/>
              </a:spcBef>
              <a:buSzTx/>
              <a:buNone/>
              <a:defRPr sz="1862">
                <a:solidFill>
                  <a:srgbClr val="333399"/>
                </a:solidFill>
                <a:latin typeface="Lucida Sans Unicode"/>
                <a:ea typeface="Lucida Sans Unicode"/>
                <a:cs typeface="Lucida Sans Unicode"/>
                <a:sym typeface="Lucida Sans Unicode"/>
              </a:defRPr>
            </a:pPr>
            <a:r>
              <a:t>If locals() is called from within a function, it will return all the names that can be accessed locally from that function.</a:t>
            </a:r>
          </a:p>
          <a:p>
            <a:pPr marL="0" indent="0" defTabSz="1045065">
              <a:spcBef>
                <a:spcPts val="300"/>
              </a:spcBef>
              <a:buSzTx/>
              <a:buNone/>
              <a:defRPr sz="1862">
                <a:solidFill>
                  <a:srgbClr val="333399"/>
                </a:solidFill>
                <a:latin typeface="Lucida Sans Unicode"/>
                <a:ea typeface="Lucida Sans Unicode"/>
                <a:cs typeface="Lucida Sans Unicode"/>
                <a:sym typeface="Lucida Sans Unicode"/>
              </a:defRPr>
            </a:pPr>
            <a:r>
              <a:t>If globals() is called from within a function, it will return all the names that can be accessed globally from that function.</a:t>
            </a:r>
          </a:p>
          <a:p>
            <a:pPr marL="0" indent="0" defTabSz="1045065">
              <a:spcBef>
                <a:spcPts val="300"/>
              </a:spcBef>
              <a:buSzTx/>
              <a:buNone/>
              <a:defRPr sz="1862">
                <a:solidFill>
                  <a:srgbClr val="333399"/>
                </a:solidFill>
                <a:latin typeface="Lucida Sans Unicode"/>
                <a:ea typeface="Lucida Sans Unicode"/>
                <a:cs typeface="Lucida Sans Unicode"/>
                <a:sym typeface="Lucida Sans Unicode"/>
              </a:defRPr>
            </a:pPr>
            <a:r>
              <a:t>The return type of both these functions is dictionary. Therefore, names can be extracted using the keys() function.</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Packages in Python…"/>
          <p:cNvSpPr txBox="1"/>
          <p:nvPr>
            <p:ph type="body" idx="4294967295"/>
          </p:nvPr>
        </p:nvSpPr>
        <p:spPr>
          <a:xfrm>
            <a:off x="866986" y="2275838"/>
            <a:ext cx="11595949" cy="6502404"/>
          </a:xfrm>
          <a:prstGeom prst="rect">
            <a:avLst/>
          </a:prstGeom>
        </p:spPr>
        <p:txBody>
          <a:bodyPr lIns="65022" tIns="65022" rIns="65022" bIns="65022" anchor="t"/>
          <a:lstStyle/>
          <a:p>
            <a:pPr marL="212236" indent="-212236" defTabSz="358444">
              <a:lnSpc>
                <a:spcPts val="4400"/>
              </a:lnSpc>
              <a:spcBef>
                <a:spcPts val="500"/>
              </a:spcBef>
              <a:buSzPct val="100000"/>
              <a:defRPr b="1" sz="2058">
                <a:ln w="3175"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Packages in Python</a:t>
            </a: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r>
              <a:t>A package is a hierarchical file directory structure that defines a single Python application environment that consists of modules and subpackages and sub-subpackages, and so on.</a:t>
            </a: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r>
              <a:t>Consider a file Pots.py available in Phone directory. This file has following line of source code −</a:t>
            </a:r>
          </a:p>
          <a:p>
            <a:pPr marL="0" indent="0" defTabSz="1019576">
              <a:spcBef>
                <a:spcPts val="300"/>
              </a:spcBef>
              <a:buSzTx/>
              <a:buNone/>
              <a:defRPr sz="1274">
                <a:solidFill>
                  <a:srgbClr val="333399"/>
                </a:solidFill>
                <a:latin typeface="Lucida Sans Unicode"/>
                <a:ea typeface="Lucida Sans Unicode"/>
                <a:cs typeface="Lucida Sans Unicode"/>
                <a:sym typeface="Lucida Sans Unicode"/>
              </a:defRPr>
            </a:pPr>
          </a:p>
          <a:p>
            <a:pPr marL="0" indent="0" defTabSz="358444">
              <a:lnSpc>
                <a:spcPts val="2800"/>
              </a:lnSpc>
              <a:spcBef>
                <a:spcPts val="0"/>
              </a:spcBef>
              <a:buSzTx/>
              <a:buNone/>
              <a:defRPr sz="1274">
                <a:ln w="3175" cap="flat">
                  <a:solidFill>
                    <a:srgbClr val="880000"/>
                  </a:solidFill>
                  <a:prstDash val="solid"/>
                  <a:miter lim="400000"/>
                </a:ln>
                <a:solidFill>
                  <a:srgbClr val="880000"/>
                </a:solidFill>
                <a:latin typeface="Courier"/>
                <a:ea typeface="Courier"/>
                <a:cs typeface="Courier"/>
                <a:sym typeface="Courier"/>
              </a:defRPr>
            </a:pPr>
            <a:r>
              <a:t>#!/usr/bin/python</a:t>
            </a:r>
            <a:endParaRPr>
              <a:ln w="3175" cap="flat">
                <a:solidFill>
                  <a:srgbClr val="000000"/>
                </a:solidFill>
                <a:prstDash val="solid"/>
                <a:miter lim="400000"/>
              </a:ln>
            </a:endParaRPr>
          </a:p>
          <a:p>
            <a:pPr marL="0" indent="0" defTabSz="358444">
              <a:lnSpc>
                <a:spcPts val="2800"/>
              </a:lnSpc>
              <a:spcBef>
                <a:spcPts val="0"/>
              </a:spcBef>
              <a:buSzTx/>
              <a:buNone/>
              <a:defRPr sz="1274">
                <a:ln w="3175" cap="flat">
                  <a:solidFill>
                    <a:srgbClr val="000000"/>
                  </a:solidFill>
                  <a:prstDash val="solid"/>
                  <a:miter lim="400000"/>
                </a:ln>
                <a:latin typeface="Courier"/>
                <a:ea typeface="Courier"/>
                <a:cs typeface="Courier"/>
                <a:sym typeface="Courier"/>
              </a:defRPr>
            </a:pPr>
          </a:p>
          <a:p>
            <a:pPr marL="0" indent="0" defTabSz="358444">
              <a:lnSpc>
                <a:spcPts val="2800"/>
              </a:lnSpc>
              <a:spcBef>
                <a:spcPts val="0"/>
              </a:spcBef>
              <a:buSzTx/>
              <a:buNone/>
              <a:defRPr sz="1274">
                <a:ln w="3175" cap="flat">
                  <a:solidFill>
                    <a:srgbClr val="000088"/>
                  </a:solidFill>
                  <a:prstDash val="solid"/>
                  <a:miter lim="400000"/>
                </a:ln>
                <a:solidFill>
                  <a:srgbClr val="000088"/>
                </a:solidFill>
                <a:latin typeface="Courier"/>
                <a:ea typeface="Courier"/>
                <a:cs typeface="Courier"/>
                <a:sym typeface="Courier"/>
              </a:defRPr>
            </a:pPr>
            <a:r>
              <a:t>def</a:t>
            </a:r>
            <a:r>
              <a:rPr>
                <a:ln w="3175" cap="flat">
                  <a:solidFill>
                    <a:srgbClr val="000000"/>
                  </a:solidFill>
                  <a:prstDash val="solid"/>
                  <a:miter lim="400000"/>
                </a:ln>
                <a:solidFill>
                  <a:srgbClr val="000000"/>
                </a:solidFill>
              </a:rPr>
              <a:t> </a:t>
            </a:r>
            <a:r>
              <a:rPr>
                <a:ln w="3175" cap="flat">
                  <a:solidFill>
                    <a:srgbClr val="660066"/>
                  </a:solidFill>
                  <a:prstDash val="solid"/>
                  <a:miter lim="400000"/>
                </a:ln>
                <a:solidFill>
                  <a:srgbClr val="660066"/>
                </a:solidFill>
              </a:rPr>
              <a:t>Pots</a:t>
            </a:r>
            <a:r>
              <a:rPr>
                <a:ln w="3175" cap="flat">
                  <a:solidFill>
                    <a:srgbClr val="666600"/>
                  </a:solidFill>
                  <a:prstDash val="solid"/>
                  <a:miter lim="400000"/>
                </a:ln>
                <a:solidFill>
                  <a:srgbClr val="666600"/>
                </a:solidFill>
              </a:rPr>
              <a:t>():</a:t>
            </a:r>
            <a:endParaRPr>
              <a:ln w="3175" cap="flat">
                <a:solidFill>
                  <a:srgbClr val="000000"/>
                </a:solidFill>
                <a:prstDash val="solid"/>
                <a:miter lim="400000"/>
              </a:ln>
            </a:endParaRPr>
          </a:p>
          <a:p>
            <a:pPr marL="0" indent="0" defTabSz="358444">
              <a:lnSpc>
                <a:spcPts val="2800"/>
              </a:lnSpc>
              <a:spcBef>
                <a:spcPts val="0"/>
              </a:spcBef>
              <a:buSzTx/>
              <a:buNone/>
              <a:defRPr sz="1274">
                <a:ln w="3175" cap="flat">
                  <a:solidFill>
                    <a:srgbClr val="000000"/>
                  </a:solidFill>
                  <a:prstDash val="solid"/>
                  <a:miter lim="400000"/>
                </a:ln>
                <a:latin typeface="Courier"/>
                <a:ea typeface="Courier"/>
                <a:cs typeface="Courier"/>
                <a:sym typeface="Courier"/>
              </a:defRPr>
            </a:pPr>
            <a:r>
              <a:t>   </a:t>
            </a:r>
            <a:r>
              <a:rPr>
                <a:ln w="3175" cap="flat">
                  <a:solidFill>
                    <a:srgbClr val="000088"/>
                  </a:solidFill>
                  <a:prstDash val="solid"/>
                  <a:miter lim="400000"/>
                </a:ln>
                <a:solidFill>
                  <a:srgbClr val="000088"/>
                </a:solidFill>
              </a:rPr>
              <a:t>print</a:t>
            </a:r>
            <a:r>
              <a:t> </a:t>
            </a:r>
            <a:r>
              <a:rPr>
                <a:ln w="3175" cap="flat">
                  <a:solidFill>
                    <a:srgbClr val="008800"/>
                  </a:solidFill>
                  <a:prstDash val="solid"/>
                  <a:miter lim="400000"/>
                </a:ln>
                <a:solidFill>
                  <a:srgbClr val="008800"/>
                </a:solidFill>
              </a:rPr>
              <a:t>"I'm Pots Phone”</a:t>
            </a:r>
            <a:endParaRPr>
              <a:ln w="3175" cap="flat">
                <a:solidFill>
                  <a:srgbClr val="008800"/>
                </a:solidFill>
                <a:prstDash val="solid"/>
                <a:miter lim="400000"/>
              </a:ln>
              <a:solidFill>
                <a:srgbClr val="008800"/>
              </a:solidFill>
            </a:endParaRP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r>
              <a:t>Similar way, we have another two files having different functions with the same name as above −</a:t>
            </a:r>
          </a:p>
          <a:p>
            <a:pPr lvl="1" marL="487358" indent="-188654" defTabSz="1019576">
              <a:spcBef>
                <a:spcPts val="300"/>
              </a:spcBef>
              <a:buSzPct val="100000"/>
              <a:defRPr sz="1862">
                <a:solidFill>
                  <a:srgbClr val="333399"/>
                </a:solidFill>
                <a:latin typeface="Lucida Sans Unicode"/>
                <a:ea typeface="Lucida Sans Unicode"/>
                <a:cs typeface="Lucida Sans Unicode"/>
                <a:sym typeface="Lucida Sans Unicode"/>
              </a:defRPr>
            </a:pPr>
            <a:r>
              <a:t>Phone/Isdn.py file having function Isdn()</a:t>
            </a:r>
          </a:p>
          <a:p>
            <a:pPr lvl="1" marL="487358" indent="-188654" defTabSz="1019576">
              <a:spcBef>
                <a:spcPts val="300"/>
              </a:spcBef>
              <a:buSzPct val="100000"/>
              <a:defRPr sz="1862">
                <a:solidFill>
                  <a:srgbClr val="333399"/>
                </a:solidFill>
                <a:latin typeface="Lucida Sans Unicode"/>
                <a:ea typeface="Lucida Sans Unicode"/>
                <a:cs typeface="Lucida Sans Unicode"/>
                <a:sym typeface="Lucida Sans Unicode"/>
              </a:defRPr>
            </a:pPr>
            <a:r>
              <a:t>Phone/G3.py file having function G3()</a:t>
            </a: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r>
              <a:t>Now, create one more file __init__.py in Phone directory −</a:t>
            </a:r>
          </a:p>
          <a:p>
            <a:pPr lvl="1" marL="487358" indent="-188654" defTabSz="1019576">
              <a:spcBef>
                <a:spcPts val="300"/>
              </a:spcBef>
              <a:buSzPct val="100000"/>
              <a:defRPr sz="1862">
                <a:solidFill>
                  <a:srgbClr val="333399"/>
                </a:solidFill>
                <a:latin typeface="Lucida Sans Unicode"/>
                <a:ea typeface="Lucida Sans Unicode"/>
                <a:cs typeface="Lucida Sans Unicode"/>
                <a:sym typeface="Lucida Sans Unicode"/>
              </a:defRPr>
            </a:pPr>
            <a:r>
              <a:t>Phone/__init__.py</a:t>
            </a:r>
          </a:p>
          <a:p>
            <a:pPr marL="0" indent="0" defTabSz="1019576">
              <a:spcBef>
                <a:spcPts val="300"/>
              </a:spcBef>
              <a:buSzTx/>
              <a:buNone/>
              <a:defRPr sz="1862">
                <a:solidFill>
                  <a:srgbClr val="333399"/>
                </a:solidFill>
                <a:latin typeface="Lucida Sans Unicode"/>
                <a:ea typeface="Lucida Sans Unicode"/>
                <a:cs typeface="Lucida Sans Unicode"/>
                <a:sym typeface="Lucida Sans Unicode"/>
              </a:defRPr>
            </a:pPr>
            <a:r>
              <a:t>To make all of your functions available when you've imported Phone, you need to put explicit import statements in __init__.py as follows −</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from Pots import Pots…"/>
          <p:cNvSpPr txBox="1"/>
          <p:nvPr>
            <p:ph type="body" idx="4294967295"/>
          </p:nvPr>
        </p:nvSpPr>
        <p:spPr>
          <a:xfrm>
            <a:off x="866986" y="2275838"/>
            <a:ext cx="11595949" cy="6502404"/>
          </a:xfrm>
          <a:prstGeom prst="rect">
            <a:avLst/>
          </a:prstGeom>
        </p:spPr>
        <p:txBody>
          <a:bodyPr lIns="65022" tIns="65022" rIns="65022" bIns="65022" anchor="t"/>
          <a:lstStyle/>
          <a:p>
            <a:pPr lvl="1" marL="0" indent="228600" defTabSz="457200">
              <a:lnSpc>
                <a:spcPts val="3500"/>
              </a:lnSpc>
              <a:spcBef>
                <a:spcPts val="0"/>
              </a:spcBef>
              <a:buSzTx/>
              <a:buNone/>
              <a:defRPr sz="1500">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Pots import Pots</a:t>
            </a:r>
          </a:p>
          <a:p>
            <a:pPr lvl="1" marL="0" indent="228600" defTabSz="457200">
              <a:lnSpc>
                <a:spcPts val="3500"/>
              </a:lnSpc>
              <a:spcBef>
                <a:spcPts val="0"/>
              </a:spcBef>
              <a:buSzTx/>
              <a:buNone/>
              <a:defRPr sz="1500">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Isdn import Isdn</a:t>
            </a:r>
          </a:p>
          <a:p>
            <a:pPr lvl="1" marL="0" indent="228600" defTabSz="457200">
              <a:lnSpc>
                <a:spcPts val="3500"/>
              </a:lnSpc>
              <a:spcBef>
                <a:spcPts val="0"/>
              </a:spcBef>
              <a:buSzTx/>
              <a:buNone/>
              <a:defRPr sz="1500">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from G3 import G3</a:t>
            </a:r>
          </a:p>
          <a:p>
            <a:pPr marL="0" indent="0" defTabSz="457200">
              <a:lnSpc>
                <a:spcPts val="3500"/>
              </a:lnSpc>
              <a:spcBef>
                <a:spcPts val="0"/>
              </a:spcBef>
              <a:buSzTx/>
              <a:buNone/>
              <a:defRPr sz="1500">
                <a:ln w="3175"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After you add these lines to __init__.py, you have all of these classes available when you import the Phone package.</a:t>
            </a:r>
          </a:p>
          <a:p>
            <a:pPr marL="0" indent="0" defTabSz="457200">
              <a:lnSpc>
                <a:spcPts val="3700"/>
              </a:lnSpc>
              <a:spcBef>
                <a:spcPts val="0"/>
              </a:spcBef>
              <a:buSzTx/>
              <a:buNone/>
              <a:defRPr sz="1600">
                <a:ln w="3175" cap="flat">
                  <a:solidFill>
                    <a:srgbClr val="000000"/>
                  </a:solidFill>
                  <a:prstDash val="solid"/>
                  <a:miter lim="400000"/>
                </a:ln>
                <a:latin typeface="Arial"/>
                <a:ea typeface="Arial"/>
                <a:cs typeface="Arial"/>
                <a:sym typeface="Arial"/>
              </a:defRPr>
            </a:pPr>
          </a:p>
          <a:p>
            <a:pPr marL="0" indent="0" defTabSz="457200">
              <a:lnSpc>
                <a:spcPts val="3600"/>
              </a:lnSpc>
              <a:spcBef>
                <a:spcPts val="0"/>
              </a:spcBef>
              <a:buSzTx/>
              <a:buNone/>
              <a:defRPr sz="1600">
                <a:ln w="3175" cap="flat">
                  <a:solidFill>
                    <a:srgbClr val="880000"/>
                  </a:solidFill>
                  <a:prstDash val="solid"/>
                  <a:miter lim="400000"/>
                </a:ln>
                <a:solidFill>
                  <a:srgbClr val="880000"/>
                </a:solidFill>
                <a:latin typeface="Courier"/>
                <a:ea typeface="Courier"/>
                <a:cs typeface="Courier"/>
                <a:sym typeface="Courier"/>
              </a:defRPr>
            </a:pPr>
            <a:r>
              <a:t>#!/usr/bin/python</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880000"/>
                  </a:solidFill>
                  <a:prstDash val="solid"/>
                  <a:miter lim="400000"/>
                </a:ln>
                <a:solidFill>
                  <a:srgbClr val="880000"/>
                </a:solidFill>
                <a:latin typeface="Courier"/>
                <a:ea typeface="Courier"/>
                <a:cs typeface="Courier"/>
                <a:sym typeface="Courier"/>
              </a:defRPr>
            </a:pPr>
            <a:r>
              <a:t># Now import your Phone Package.</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000088"/>
                  </a:solidFill>
                  <a:prstDash val="solid"/>
                  <a:miter lim="400000"/>
                </a:ln>
                <a:solidFill>
                  <a:srgbClr val="000088"/>
                </a:solidFill>
                <a:latin typeface="Courier"/>
                <a:ea typeface="Courier"/>
                <a:cs typeface="Courier"/>
                <a:sym typeface="Courier"/>
              </a:defRPr>
            </a:pPr>
            <a:r>
              <a:t>import</a:t>
            </a:r>
            <a:r>
              <a:rPr>
                <a:ln w="3175" cap="flat">
                  <a:solidFill>
                    <a:srgbClr val="000000"/>
                  </a:solidFill>
                  <a:prstDash val="solid"/>
                  <a:miter lim="400000"/>
                </a:ln>
                <a:solidFill>
                  <a:srgbClr val="000000"/>
                </a:solidFill>
              </a:rPr>
              <a:t> </a:t>
            </a:r>
            <a:r>
              <a:rPr>
                <a:ln w="3175" cap="flat">
                  <a:solidFill>
                    <a:srgbClr val="660066"/>
                  </a:solidFill>
                  <a:prstDash val="solid"/>
                  <a:miter lim="400000"/>
                </a:ln>
                <a:solidFill>
                  <a:srgbClr val="660066"/>
                </a:solidFill>
              </a:rPr>
              <a:t>Phone</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000000"/>
                  </a:solidFill>
                  <a:prstDash val="solid"/>
                  <a:miter lim="400000"/>
                </a:ln>
                <a:latin typeface="Courier"/>
                <a:ea typeface="Courier"/>
                <a:cs typeface="Courier"/>
                <a:sym typeface="Courier"/>
              </a:defRPr>
            </a:pPr>
          </a:p>
          <a:p>
            <a:pPr marL="0" indent="0" defTabSz="457200">
              <a:lnSpc>
                <a:spcPts val="3600"/>
              </a:lnSpc>
              <a:spcBef>
                <a:spcPts val="0"/>
              </a:spcBef>
              <a:buSzTx/>
              <a:buNone/>
              <a:defRPr sz="1600">
                <a:ln w="3175" cap="flat">
                  <a:solidFill>
                    <a:srgbClr val="660066"/>
                  </a:solidFill>
                  <a:prstDash val="solid"/>
                  <a:miter lim="400000"/>
                </a:ln>
                <a:solidFill>
                  <a:srgbClr val="660066"/>
                </a:solidFill>
                <a:latin typeface="Courier"/>
                <a:ea typeface="Courier"/>
                <a:cs typeface="Courier"/>
                <a:sym typeface="Courier"/>
              </a:defRPr>
            </a:pPr>
            <a:r>
              <a:t>Phone</a:t>
            </a:r>
            <a:r>
              <a:rPr>
                <a:ln w="3175" cap="flat">
                  <a:solidFill>
                    <a:srgbClr val="666600"/>
                  </a:solidFill>
                  <a:prstDash val="solid"/>
                  <a:miter lim="400000"/>
                </a:ln>
                <a:solidFill>
                  <a:srgbClr val="666600"/>
                </a:solidFill>
              </a:rPr>
              <a:t>.</a:t>
            </a:r>
            <a:r>
              <a:t>Pots</a:t>
            </a:r>
            <a:r>
              <a:rPr>
                <a:ln w="3175" cap="flat">
                  <a:solidFill>
                    <a:srgbClr val="666600"/>
                  </a:solidFill>
                  <a:prstDash val="solid"/>
                  <a:miter lim="400000"/>
                </a:ln>
                <a:solidFill>
                  <a:srgbClr val="666600"/>
                </a:solidFill>
              </a:rPr>
              <a:t>()</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660066"/>
                  </a:solidFill>
                  <a:prstDash val="solid"/>
                  <a:miter lim="400000"/>
                </a:ln>
                <a:solidFill>
                  <a:srgbClr val="660066"/>
                </a:solidFill>
                <a:latin typeface="Courier"/>
                <a:ea typeface="Courier"/>
                <a:cs typeface="Courier"/>
                <a:sym typeface="Courier"/>
              </a:defRPr>
            </a:pPr>
            <a:r>
              <a:t>Phone</a:t>
            </a:r>
            <a:r>
              <a:rPr>
                <a:ln w="3175" cap="flat">
                  <a:solidFill>
                    <a:srgbClr val="666600"/>
                  </a:solidFill>
                  <a:prstDash val="solid"/>
                  <a:miter lim="400000"/>
                </a:ln>
                <a:solidFill>
                  <a:srgbClr val="666600"/>
                </a:solidFill>
              </a:rPr>
              <a:t>.</a:t>
            </a:r>
            <a:r>
              <a:t>Isdn</a:t>
            </a:r>
            <a:r>
              <a:rPr>
                <a:ln w="3175" cap="flat">
                  <a:solidFill>
                    <a:srgbClr val="666600"/>
                  </a:solidFill>
                  <a:prstDash val="solid"/>
                  <a:miter lim="400000"/>
                </a:ln>
                <a:solidFill>
                  <a:srgbClr val="666600"/>
                </a:solidFill>
              </a:rPr>
              <a:t>()</a:t>
            </a:r>
            <a:endParaRPr>
              <a:ln w="3175" cap="flat">
                <a:solidFill>
                  <a:srgbClr val="000000"/>
                </a:solidFill>
                <a:prstDash val="solid"/>
                <a:miter lim="400000"/>
              </a:ln>
            </a:endParaRPr>
          </a:p>
          <a:p>
            <a:pPr marL="0" indent="0" defTabSz="457200">
              <a:lnSpc>
                <a:spcPts val="3600"/>
              </a:lnSpc>
              <a:spcBef>
                <a:spcPts val="0"/>
              </a:spcBef>
              <a:buSzTx/>
              <a:buNone/>
              <a:defRPr sz="1600">
                <a:ln w="3175" cap="flat">
                  <a:solidFill>
                    <a:srgbClr val="660066"/>
                  </a:solidFill>
                  <a:prstDash val="solid"/>
                  <a:miter lim="400000"/>
                </a:ln>
                <a:solidFill>
                  <a:srgbClr val="660066"/>
                </a:solidFill>
                <a:latin typeface="Courier"/>
                <a:ea typeface="Courier"/>
                <a:cs typeface="Courier"/>
                <a:sym typeface="Courier"/>
              </a:defRPr>
            </a:pPr>
            <a:r>
              <a:t>Phone</a:t>
            </a:r>
            <a:r>
              <a:rPr>
                <a:ln w="3175" cap="flat">
                  <a:solidFill>
                    <a:srgbClr val="666600"/>
                  </a:solidFill>
                  <a:prstDash val="solid"/>
                  <a:miter lim="400000"/>
                </a:ln>
                <a:solidFill>
                  <a:srgbClr val="666600"/>
                </a:solidFill>
              </a:rPr>
              <a:t>.</a:t>
            </a:r>
            <a:r>
              <a:rPr>
                <a:ln w="3175" cap="flat">
                  <a:solidFill>
                    <a:srgbClr val="000000"/>
                  </a:solidFill>
                  <a:prstDash val="solid"/>
                  <a:miter lim="400000"/>
                </a:ln>
                <a:solidFill>
                  <a:srgbClr val="000000"/>
                </a:solidFill>
              </a:rPr>
              <a:t>G3</a:t>
            </a:r>
            <a:r>
              <a:rPr>
                <a:ln w="3175" cap="flat">
                  <a:solidFill>
                    <a:srgbClr val="666600"/>
                  </a:solidFill>
                  <a:prstDash val="solid"/>
                  <a:miter lim="400000"/>
                </a:ln>
                <a:solidFill>
                  <a:srgbClr val="666600"/>
                </a:solidFill>
              </a:rPr>
              <a: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Body"/>
          <p:cNvSpPr txBox="1"/>
          <p:nvPr>
            <p:ph type="body" idx="4294967295"/>
          </p:nvPr>
        </p:nvSpPr>
        <p:spPr>
          <a:xfrm>
            <a:off x="866986" y="2275838"/>
            <a:ext cx="11595949" cy="6502404"/>
          </a:xfrm>
          <a:prstGeom prst="rect">
            <a:avLst/>
          </a:prstGeom>
        </p:spPr>
        <p:txBody>
          <a:bodyPr lIns="65022" tIns="65022" rIns="65022" bIns="65022" anchor="t"/>
          <a:lstStyle/>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t>So far taking input and writing output all were happening on standard i/o terminal. Now we will see the real data operation that will happen over file using all python file operations</a:t>
            </a:r>
          </a:p>
          <a:p>
            <a:pPr marL="0" indent="0" defTabSz="1209446">
              <a:spcBef>
                <a:spcPts val="500"/>
              </a:spcBef>
              <a:buSzTx/>
              <a:buNone/>
              <a:defRPr b="1" sz="2232">
                <a:solidFill>
                  <a:schemeClr val="accent1">
                    <a:lumOff val="-9999"/>
                  </a:schemeClr>
                </a:solidFill>
                <a:latin typeface="Lucida Sans Unicode"/>
                <a:ea typeface="Lucida Sans Unicode"/>
                <a:cs typeface="Lucida Sans Unicode"/>
                <a:sym typeface="Lucida Sans Unicode"/>
              </a:defRPr>
            </a:pPr>
            <a:r>
              <a:t>File Opening and Closing Function </a:t>
            </a:r>
          </a:p>
          <a:p>
            <a:pPr marL="0" indent="0" defTabSz="1209446">
              <a:spcBef>
                <a:spcPts val="500"/>
              </a:spcBef>
              <a:buSzTx/>
              <a:buNone/>
              <a:defRPr b="1" sz="2232">
                <a:solidFill>
                  <a:schemeClr val="accent1">
                    <a:lumOff val="-9999"/>
                  </a:schemeClr>
                </a:solidFill>
                <a:latin typeface="Lucida Sans Unicode"/>
                <a:ea typeface="Lucida Sans Unicode"/>
                <a:cs typeface="Lucida Sans Unicode"/>
                <a:sym typeface="Lucida Sans Unicode"/>
              </a:defRPr>
            </a:pPr>
            <a:r>
              <a:t>Open Function:</a:t>
            </a: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t>Before writing anything to or reading from a file we have to first open a file. open() is a python built-in function which is used to open a file </a:t>
            </a:r>
          </a:p>
          <a:p>
            <a:pPr marL="0" indent="0" defTabSz="1209446">
              <a:spcBef>
                <a:spcPts val="500"/>
              </a:spcBef>
              <a:buSzTx/>
              <a:buNone/>
              <a:defRPr b="1" sz="2232">
                <a:solidFill>
                  <a:schemeClr val="accent1">
                    <a:lumOff val="-9999"/>
                  </a:schemeClr>
                </a:solidFill>
                <a:latin typeface="Lucida Sans Unicode"/>
                <a:ea typeface="Lucida Sans Unicode"/>
                <a:cs typeface="Lucida Sans Unicode"/>
                <a:sym typeface="Lucida Sans Unicode"/>
              </a:defRPr>
            </a:pPr>
            <a:r>
              <a:t>Syntax:</a:t>
            </a:r>
          </a:p>
          <a:p>
            <a:pPr marL="0" indent="0" defTabSz="425195">
              <a:lnSpc>
                <a:spcPts val="3500"/>
              </a:lnSpc>
              <a:spcBef>
                <a:spcPts val="0"/>
              </a:spcBef>
              <a:buSzTx/>
              <a:buNone/>
              <a:defRPr sz="167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file object = open(file_name [, access_mode][, buffering])</a:t>
            </a:r>
          </a:p>
          <a:p>
            <a:pPr marL="0" indent="0" defTabSz="425195">
              <a:lnSpc>
                <a:spcPts val="3200"/>
              </a:lnSpc>
              <a:spcBef>
                <a:spcPts val="0"/>
              </a:spcBef>
              <a:buSzTx/>
              <a:buNone/>
              <a:defRPr sz="1395">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rPr b="1"/>
              <a:t>file_name :</a:t>
            </a:r>
            <a:r>
              <a:t> name of the file which we would like to open </a:t>
            </a: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rPr b="1"/>
              <a:t>access_mode :</a:t>
            </a:r>
            <a:r>
              <a:t> access mode is defined which mode we want to open a file such as read, write , append etc..</a:t>
            </a: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rPr b="1"/>
              <a:t>buffering : </a:t>
            </a:r>
            <a:r>
              <a:t>It is an integer which indicates the buffering. 0 indicates no buffering greater than zero indicates the size of buffering takes place while accessing the file </a:t>
            </a:r>
          </a:p>
        </p:txBody>
      </p:sp>
      <p:sp>
        <p:nvSpPr>
          <p:cNvPr id="345" name="Python File I/O"/>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chemeClr val="accent3">
                    <a:satOff val="-7500"/>
                    <a:lumOff val="-10588"/>
                  </a:schemeClr>
                </a:solidFill>
                <a:latin typeface="Lucida Sans Unicode"/>
                <a:ea typeface="Lucida Sans Unicode"/>
                <a:cs typeface="Lucida Sans Unicode"/>
                <a:sym typeface="Lucida Sans Unicode"/>
              </a:defRPr>
            </a:lvl1pPr>
          </a:lstStyle>
          <a:p>
            <a:pPr/>
            <a:r>
              <a:t>Python File I/O </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7" name="Table"/>
          <p:cNvGraphicFramePr/>
          <p:nvPr/>
        </p:nvGraphicFramePr>
        <p:xfrm>
          <a:off x="825217" y="1676400"/>
          <a:ext cx="11692187" cy="793339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41671"/>
                <a:gridCol w="10637814"/>
              </a:tblGrid>
              <a:tr h="439279">
                <a:tc>
                  <a:txBody>
                    <a:bodyPr/>
                    <a:lstStyle/>
                    <a:p>
                      <a:pPr defTabSz="457200">
                        <a:lnSpc>
                          <a:spcPts val="4100"/>
                        </a:lnSpc>
                        <a:defRPr sz="1800"/>
                      </a:pPr>
                      <a:r>
                        <a:rPr b="1" sz="1600">
                          <a:ln w="0" cap="flat">
                            <a:solidFill>
                              <a:srgbClr val="000000">
                                <a:alpha val="87058"/>
                              </a:srgbClr>
                            </a:solidFill>
                            <a:prstDash val="solid"/>
                            <a:miter lim="400000"/>
                          </a:ln>
                          <a:solidFill>
                            <a:srgbClr val="000000">
                              <a:alpha val="87058"/>
                            </a:srgbClr>
                          </a:solidFill>
                          <a:latin typeface="Arial"/>
                          <a:ea typeface="Arial"/>
                          <a:cs typeface="Arial"/>
                          <a:sym typeface="Arial"/>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defTabSz="457200">
                        <a:lnSpc>
                          <a:spcPts val="4100"/>
                        </a:lnSpc>
                        <a:defRPr sz="1800"/>
                      </a:pPr>
                      <a:r>
                        <a:rPr b="1" sz="1600">
                          <a:ln w="0" cap="flat">
                            <a:solidFill>
                              <a:srgbClr val="000000">
                                <a:alpha val="87058"/>
                              </a:srgbClr>
                            </a:solidFill>
                            <a:prstDash val="solid"/>
                            <a:miter lim="400000"/>
                          </a:ln>
                          <a:solidFill>
                            <a:srgbClr val="000000">
                              <a:alpha val="87058"/>
                            </a:srgbClr>
                          </a:solidFill>
                          <a:latin typeface="Arial"/>
                          <a:ea typeface="Arial"/>
                          <a:cs typeface="Arial"/>
                          <a:sym typeface="Arial"/>
                        </a:rPr>
                        <a:t>Modes &amp;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10998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r</a:t>
                      </a:r>
                      <a:endParaRPr b="0"/>
                    </a:p>
                    <a:p>
                      <a:pPr algn="l" defTabSz="1300480">
                        <a:defRPr>
                          <a:latin typeface="Verdana"/>
                          <a:ea typeface="Verdana"/>
                          <a:cs typeface="Verdana"/>
                          <a:sym typeface="Verdana"/>
                        </a:defRPr>
                      </a:pPr>
                      <a:r>
                        <a:t>Opens a file for reading only. The file pointer is placed at the beginning of the file. This is the default mode.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998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rb</a:t>
                      </a:r>
                      <a:endParaRPr b="0"/>
                    </a:p>
                    <a:p>
                      <a:pPr algn="l" defTabSz="1300480">
                        <a:defRPr>
                          <a:latin typeface="Verdana"/>
                          <a:ea typeface="Verdana"/>
                          <a:cs typeface="Verdana"/>
                          <a:sym typeface="Verdana"/>
                        </a:defRPr>
                      </a:pPr>
                      <a:r>
                        <a:t>Opens a file for reading only in binary format. The file pointer is placed at the beginning of the file. This is the default mode.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85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r+</a:t>
                      </a:r>
                      <a:endParaRPr b="0"/>
                    </a:p>
                    <a:p>
                      <a:pPr algn="l" defTabSz="1300480">
                        <a:defRPr>
                          <a:latin typeface="Verdana"/>
                          <a:ea typeface="Verdana"/>
                          <a:cs typeface="Verdana"/>
                          <a:sym typeface="Verdana"/>
                        </a:defRPr>
                      </a:pPr>
                      <a:r>
                        <a:t>Opens a file for both reading and writing. The file pointer placed at the beginning of the file.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03404">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rb+</a:t>
                      </a:r>
                      <a:endParaRPr b="0"/>
                    </a:p>
                    <a:p>
                      <a:pPr algn="l" defTabSz="1300480">
                        <a:defRPr>
                          <a:latin typeface="Verdana"/>
                          <a:ea typeface="Verdana"/>
                          <a:cs typeface="Verdana"/>
                          <a:sym typeface="Verdana"/>
                        </a:defRPr>
                      </a:pPr>
                      <a:r>
                        <a:t>Opens a file for both reading and writing in binary format. The file pointer placed at the beginning of the file.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03404">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w</a:t>
                      </a:r>
                      <a:endParaRPr b="0"/>
                    </a:p>
                    <a:p>
                      <a:pPr algn="l" defTabSz="1300480">
                        <a:defRPr>
                          <a:latin typeface="Verdana"/>
                          <a:ea typeface="Verdana"/>
                          <a:cs typeface="Verdana"/>
                          <a:sym typeface="Verdana"/>
                        </a:defRPr>
                      </a:pPr>
                      <a:r>
                        <a:t>Opens a file for writing only. Overwrites the file if the file exists. If the file does not exist, creates a new file for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03404">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6</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wb</a:t>
                      </a:r>
                      <a:endParaRPr b="0"/>
                    </a:p>
                    <a:p>
                      <a:pPr algn="l" defTabSz="1300480">
                        <a:defRPr>
                          <a:latin typeface="Verdana"/>
                          <a:ea typeface="Verdana"/>
                          <a:cs typeface="Verdana"/>
                          <a:sym typeface="Verdana"/>
                        </a:defRPr>
                      </a:pPr>
                      <a:r>
                        <a:t>Opens a file for writing only in binary format. Overwrites the file if the file exists. If the file does not exist, creates a new file for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03404">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7</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w+</a:t>
                      </a:r>
                      <a:endParaRPr b="0"/>
                    </a:p>
                    <a:p>
                      <a:pPr algn="l" defTabSz="1300480">
                        <a:defRPr>
                          <a:latin typeface="Verdana"/>
                          <a:ea typeface="Verdana"/>
                          <a:cs typeface="Verdana"/>
                          <a:sym typeface="Verdana"/>
                        </a:defRPr>
                      </a:pPr>
                      <a:r>
                        <a:t>Opens a file for both writing and reading. Overwrites the existing file if the file exists. If the file does not exist, creates a new file for reading and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9" name="Table"/>
          <p:cNvGraphicFramePr/>
          <p:nvPr/>
        </p:nvGraphicFramePr>
        <p:xfrm>
          <a:off x="998176" y="2216346"/>
          <a:ext cx="11346270" cy="72436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6238"/>
                <a:gridCol w="10777331"/>
              </a:tblGrid>
              <a:tr h="10998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wb+</a:t>
                      </a:r>
                      <a:endParaRPr b="0"/>
                    </a:p>
                    <a:p>
                      <a:pPr algn="l" defTabSz="1300480">
                        <a:defRPr>
                          <a:latin typeface="Verdana"/>
                          <a:ea typeface="Verdana"/>
                          <a:cs typeface="Verdana"/>
                          <a:sym typeface="Verdana"/>
                        </a:defRPr>
                      </a:pPr>
                      <a:r>
                        <a:t>Opens a file for both writing and reading in binary format. Overwrites the existing file if the file exists. If the file does not exist, creates a new file for reading and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998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9</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a</a:t>
                      </a:r>
                      <a:endParaRPr b="0"/>
                    </a:p>
                    <a:p>
                      <a:pPr algn="l" defTabSz="1300480">
                        <a:defRPr>
                          <a:latin typeface="Verdana"/>
                          <a:ea typeface="Verdana"/>
                          <a:cs typeface="Verdana"/>
                          <a:sym typeface="Verdana"/>
                        </a:defRPr>
                      </a:pPr>
                      <a:r>
                        <a:t>Opens a file for appending. The file pointer is at the end of the file if the file exists. That is, the file is in the append mode. If the file does not exist, it creates a new file for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0998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10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ab</a:t>
                      </a:r>
                      <a:endParaRPr b="0"/>
                    </a:p>
                    <a:p>
                      <a:pPr algn="l" defTabSz="1300480">
                        <a:defRPr>
                          <a:latin typeface="Verdana"/>
                          <a:ea typeface="Verdana"/>
                          <a:cs typeface="Verdana"/>
                          <a:sym typeface="Verdana"/>
                        </a:defRPr>
                      </a:pPr>
                      <a:r>
                        <a:t>Opens a file for appending in binary format. The file pointer is at the end of the file if the file exists. That is, the file is in the append mode. If the file does not exist, it creates a new file for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411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11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a+</a:t>
                      </a:r>
                      <a:endParaRPr b="0"/>
                    </a:p>
                    <a:p>
                      <a:pPr algn="l" defTabSz="1300480">
                        <a:defRPr>
                          <a:latin typeface="Verdana"/>
                          <a:ea typeface="Verdana"/>
                          <a:cs typeface="Verdana"/>
                          <a:sym typeface="Verdana"/>
                        </a:defRPr>
                      </a:pPr>
                      <a:r>
                        <a:t>Opens a file for both appending and reading. The file pointer is at the end of the file if the file exists. The file opens in the append mode. If the file does not exist, it creates a new file for reading and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3411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12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ab+</a:t>
                      </a:r>
                      <a:endParaRPr b="0"/>
                    </a:p>
                    <a:p>
                      <a:pPr algn="l" defTabSz="1300480">
                        <a:defRPr>
                          <a:latin typeface="Verdana"/>
                          <a:ea typeface="Verdana"/>
                          <a:cs typeface="Verdana"/>
                          <a:sym typeface="Verdana"/>
                        </a:defRPr>
                      </a:pPr>
                      <a:r>
                        <a:t>Opens a file for both appending and reading in binary format. The file pointer is at the end of the file if the file exists. The file opens in the append mode. If the file does not exist, it creates a new file for reading and writing.</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Body"/>
          <p:cNvSpPr txBox="1"/>
          <p:nvPr>
            <p:ph type="body" idx="4294967295"/>
          </p:nvPr>
        </p:nvSpPr>
        <p:spPr>
          <a:xfrm>
            <a:off x="866986" y="2275838"/>
            <a:ext cx="11595949" cy="6502404"/>
          </a:xfrm>
          <a:prstGeom prst="rect">
            <a:avLst/>
          </a:prstGeom>
        </p:spPr>
        <p:txBody>
          <a:bodyPr lIns="65022" tIns="65022" rIns="65022" bIns="65022" anchor="t"/>
          <a:lstStyle/>
          <a:p>
            <a:pPr marL="0" indent="0" defTabSz="457200">
              <a:lnSpc>
                <a:spcPts val="5100"/>
              </a:lnSpc>
              <a:spcBef>
                <a:spcPts val="700"/>
              </a:spcBef>
              <a:buSzTx/>
              <a:buNone/>
              <a:defRPr b="1" sz="2300">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The </a:t>
            </a:r>
            <a:r>
              <a:rPr i="1"/>
              <a:t>file</a:t>
            </a:r>
            <a:r>
              <a:t> Object Attributes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Once a file is opened and you have one file object, you can get various information related to that file.</a:t>
            </a:r>
          </a:p>
        </p:txBody>
      </p:sp>
      <p:graphicFrame>
        <p:nvGraphicFramePr>
          <p:cNvPr id="352" name="Table"/>
          <p:cNvGraphicFramePr/>
          <p:nvPr/>
        </p:nvGraphicFramePr>
        <p:xfrm>
          <a:off x="1274960" y="4229100"/>
          <a:ext cx="11053119" cy="606811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16244"/>
                <a:gridCol w="9438634"/>
              </a:tblGrid>
              <a:tr h="439716">
                <a:tc>
                  <a:txBody>
                    <a:bodyPr/>
                    <a:lstStyle/>
                    <a:p>
                      <a:pPr defTabSz="457200">
                        <a:lnSpc>
                          <a:spcPts val="4100"/>
                        </a:lnSpc>
                        <a:defRPr sz="1800"/>
                      </a:pPr>
                      <a:r>
                        <a:rPr b="1" sz="1600">
                          <a:ln w="0" cap="flat">
                            <a:solidFill>
                              <a:srgbClr val="000000">
                                <a:alpha val="87058"/>
                              </a:srgbClr>
                            </a:solidFill>
                            <a:prstDash val="solid"/>
                            <a:miter lim="400000"/>
                          </a:ln>
                          <a:solidFill>
                            <a:srgbClr val="000000">
                              <a:alpha val="87058"/>
                            </a:srgbClr>
                          </a:solidFill>
                          <a:latin typeface="Arial"/>
                          <a:ea typeface="Arial"/>
                          <a:cs typeface="Arial"/>
                          <a:sym typeface="Arial"/>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defTabSz="457200">
                        <a:lnSpc>
                          <a:spcPts val="4100"/>
                        </a:lnSpc>
                        <a:defRPr sz="1800"/>
                      </a:pPr>
                      <a:r>
                        <a:rPr b="1" sz="1600">
                          <a:ln w="0" cap="flat">
                            <a:solidFill>
                              <a:srgbClr val="000000">
                                <a:alpha val="87058"/>
                              </a:srgbClr>
                            </a:solidFill>
                            <a:prstDash val="solid"/>
                            <a:miter lim="400000"/>
                          </a:ln>
                          <a:solidFill>
                            <a:srgbClr val="000000">
                              <a:alpha val="87058"/>
                            </a:srgbClr>
                          </a:solidFill>
                          <a:latin typeface="Arial"/>
                          <a:ea typeface="Arial"/>
                          <a:cs typeface="Arial"/>
                          <a:sym typeface="Arial"/>
                        </a:rPr>
                        <a:t>Attribute &amp;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585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file.closed</a:t>
                      </a:r>
                      <a:endParaRPr b="0"/>
                    </a:p>
                    <a:p>
                      <a:pPr algn="l" defTabSz="1300480">
                        <a:defRPr>
                          <a:latin typeface="Verdana"/>
                          <a:ea typeface="Verdana"/>
                          <a:cs typeface="Verdana"/>
                          <a:sym typeface="Verdana"/>
                        </a:defRPr>
                      </a:pPr>
                      <a:r>
                        <a:t>Returns true if file is closed, false otherwise.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85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file.mode</a:t>
                      </a:r>
                      <a:endParaRPr b="0"/>
                    </a:p>
                    <a:p>
                      <a:pPr algn="l" defTabSz="1300480">
                        <a:defRPr>
                          <a:latin typeface="Verdana"/>
                          <a:ea typeface="Verdana"/>
                          <a:cs typeface="Verdana"/>
                          <a:sym typeface="Verdana"/>
                        </a:defRPr>
                      </a:pPr>
                      <a:r>
                        <a:t>Returns access mode with which file was opened.</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39172">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file.name</a:t>
                      </a:r>
                      <a:endParaRPr b="0"/>
                    </a:p>
                    <a:p>
                      <a:pPr algn="l" defTabSz="1300480">
                        <a:defRPr>
                          <a:latin typeface="Verdana"/>
                          <a:ea typeface="Verdana"/>
                          <a:cs typeface="Verdana"/>
                          <a:sym typeface="Verdana"/>
                        </a:defRPr>
                      </a:pPr>
                      <a:r>
                        <a:t>Returns name of the file.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8520">
                <a:tc>
                  <a:txBody>
                    <a:bodyPr/>
                    <a:lstStyle/>
                    <a:p>
                      <a:pPr algn="r" defTabSz="457200">
                        <a:lnSpc>
                          <a:spcPts val="4100"/>
                        </a:lnSpc>
                        <a:defRPr sz="1800"/>
                      </a:pPr>
                      <a:r>
                        <a:rPr sz="1600">
                          <a:ln w="0" cap="flat">
                            <a:solidFill>
                              <a:srgbClr val="000000">
                                <a:alpha val="87058"/>
                              </a:srgbClr>
                            </a:solidFill>
                            <a:prstDash val="solid"/>
                            <a:miter lim="400000"/>
                          </a:ln>
                          <a:solidFill>
                            <a:srgbClr val="000000">
                              <a:alpha val="87058"/>
                            </a:srgbClr>
                          </a:solidFill>
                          <a:latin typeface="Arial"/>
                          <a:ea typeface="Arial"/>
                          <a:cs typeface="Arial"/>
                          <a:sym typeface="Arial"/>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marL="40640" marR="5984240" algn="just" defTabSz="457200">
                        <a:lnSpc>
                          <a:spcPts val="4100"/>
                        </a:lnSpc>
                        <a:spcBef>
                          <a:spcPts val="900"/>
                        </a:spcBef>
                        <a:defRPr b="1">
                          <a:ln w="0" cap="flat">
                            <a:solidFill>
                              <a:srgbClr val="000000"/>
                            </a:solidFill>
                            <a:prstDash val="solid"/>
                            <a:miter lim="400000"/>
                          </a:ln>
                          <a:latin typeface="Arial"/>
                          <a:ea typeface="Arial"/>
                          <a:cs typeface="Arial"/>
                          <a:sym typeface="Arial"/>
                        </a:defRPr>
                      </a:pPr>
                      <a:r>
                        <a:t>file.softspace</a:t>
                      </a:r>
                      <a:endParaRPr b="0"/>
                    </a:p>
                    <a:p>
                      <a:pPr algn="l" defTabSz="1300480">
                        <a:defRPr>
                          <a:latin typeface="Verdana"/>
                          <a:ea typeface="Verdana"/>
                          <a:cs typeface="Verdana"/>
                          <a:sym typeface="Verdana"/>
                        </a:defRPr>
                      </a:pPr>
                      <a:r>
                        <a:t>Returns false if space explicitly required with print, true otherwise.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xt Placeholder 1"/>
          <p:cNvSpPr txBox="1"/>
          <p:nvPr>
            <p:ph type="body" idx="1"/>
          </p:nvPr>
        </p:nvSpPr>
        <p:spPr>
          <a:prstGeom prst="rect">
            <a:avLst/>
          </a:prstGeom>
        </p:spPr>
        <p:txBody>
          <a:bodyPr anchor="t"/>
          <a:lstStyle/>
          <a:p>
            <a:pPr marL="0" indent="0">
              <a:spcBef>
                <a:spcPts val="0"/>
              </a:spcBef>
              <a:buSzTx/>
              <a:buNone/>
              <a:defRPr>
                <a:solidFill>
                  <a:srgbClr val="0070C0"/>
                </a:solidFill>
              </a:defRPr>
            </a:pPr>
            <a:r>
              <a:t>Data Type Conversion </a:t>
            </a:r>
          </a:p>
          <a:p>
            <a:pPr marL="0" indent="0">
              <a:spcBef>
                <a:spcPts val="0"/>
              </a:spcBef>
              <a:buSzTx/>
              <a:buNone/>
              <a:defRPr>
                <a:solidFill>
                  <a:srgbClr val="0070C0"/>
                </a:solidFill>
              </a:defRPr>
            </a:pPr>
          </a:p>
          <a:p>
            <a:pPr marL="0" indent="0">
              <a:lnSpc>
                <a:spcPct val="120000"/>
              </a:lnSpc>
              <a:spcBef>
                <a:spcPts val="0"/>
              </a:spcBef>
              <a:buSzTx/>
              <a:buNone/>
              <a:defRPr b="1" sz="2800"/>
            </a:pPr>
            <a:r>
              <a:t>int(x [,base]) : </a:t>
            </a:r>
            <a:r>
              <a:rPr b="0"/>
              <a:t>Converts x to an integer. base specifies the base if x is a string.</a:t>
            </a:r>
          </a:p>
          <a:p>
            <a:pPr marL="0" indent="0">
              <a:lnSpc>
                <a:spcPct val="120000"/>
              </a:lnSpc>
              <a:spcBef>
                <a:spcPts val="0"/>
              </a:spcBef>
              <a:buSzTx/>
              <a:buNone/>
              <a:defRPr b="1" sz="2800"/>
            </a:pPr>
            <a:r>
              <a:t>long(x [,base] ): </a:t>
            </a:r>
            <a:r>
              <a:rPr b="0"/>
              <a:t>Converts x to a long integer. base specifies the base if x is a string.</a:t>
            </a:r>
          </a:p>
          <a:p>
            <a:pPr marL="0" indent="0">
              <a:lnSpc>
                <a:spcPct val="120000"/>
              </a:lnSpc>
              <a:spcBef>
                <a:spcPts val="0"/>
              </a:spcBef>
              <a:buSzTx/>
              <a:buNone/>
              <a:defRPr b="1" sz="2800"/>
            </a:pPr>
            <a:r>
              <a:t>float(x) :</a:t>
            </a:r>
            <a:r>
              <a:rPr b="0"/>
              <a:t>Converts x to a floating-point number.</a:t>
            </a:r>
          </a:p>
          <a:p>
            <a:pPr marL="0" indent="0">
              <a:lnSpc>
                <a:spcPct val="120000"/>
              </a:lnSpc>
              <a:spcBef>
                <a:spcPts val="0"/>
              </a:spcBef>
              <a:buSzTx/>
              <a:buNone/>
              <a:defRPr b="1" sz="2800"/>
            </a:pPr>
            <a:r>
              <a:t>str(x):</a:t>
            </a:r>
            <a:r>
              <a:rPr b="0"/>
              <a:t> Converts object x to a string representation.</a:t>
            </a:r>
          </a:p>
          <a:p>
            <a:pPr marL="0" indent="0">
              <a:lnSpc>
                <a:spcPct val="120000"/>
              </a:lnSpc>
              <a:spcBef>
                <a:spcPts val="0"/>
              </a:spcBef>
              <a:buSzTx/>
              <a:buNone/>
              <a:defRPr sz="2800"/>
            </a:pPr>
            <a:r>
              <a:t>list(s) Converts s to a list.</a:t>
            </a:r>
          </a:p>
          <a:p>
            <a:pPr marL="0" indent="0">
              <a:lnSpc>
                <a:spcPct val="120000"/>
              </a:lnSpc>
              <a:spcBef>
                <a:spcPts val="0"/>
              </a:spcBef>
              <a:buSzTx/>
              <a:buNone/>
              <a:defRPr b="1" sz="2800"/>
            </a:pPr>
            <a:r>
              <a:t>dict(d):</a:t>
            </a:r>
            <a:r>
              <a:rPr b="0"/>
              <a:t> Creates a dictionary. d must be a sequence of (key,value) tuples.</a:t>
            </a:r>
          </a:p>
          <a:p>
            <a:pPr marL="0" indent="0">
              <a:lnSpc>
                <a:spcPct val="120000"/>
              </a:lnSpc>
              <a:spcBef>
                <a:spcPts val="0"/>
              </a:spcBef>
              <a:buSzTx/>
              <a:buNone/>
              <a:defRPr b="1" sz="2800"/>
            </a:pPr>
            <a:r>
              <a:t>chr(x):</a:t>
            </a:r>
            <a:r>
              <a:rPr b="0"/>
              <a:t> Converts an integer to a character.</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 Open a file…"/>
          <p:cNvSpPr txBox="1"/>
          <p:nvPr>
            <p:ph type="body" idx="4294967295"/>
          </p:nvPr>
        </p:nvSpPr>
        <p:spPr>
          <a:xfrm>
            <a:off x="866986" y="2275838"/>
            <a:ext cx="11595949" cy="6502404"/>
          </a:xfrm>
          <a:prstGeom prst="rect">
            <a:avLst/>
          </a:prstGeom>
        </p:spPr>
        <p:txBody>
          <a:bodyPr lIns="65022" tIns="65022" rIns="65022" bIns="65022" anchor="t"/>
          <a:lstStyle/>
          <a:p>
            <a:pPr marL="0" indent="0" defTabSz="425195">
              <a:lnSpc>
                <a:spcPts val="3300"/>
              </a:lnSpc>
              <a:spcBef>
                <a:spcPts val="0"/>
              </a:spcBef>
              <a:buSzTx/>
              <a:buNone/>
              <a:defRPr sz="1488">
                <a:ln w="0" cap="flat">
                  <a:solidFill>
                    <a:srgbClr val="880000"/>
                  </a:solidFill>
                  <a:prstDash val="solid"/>
                  <a:miter lim="400000"/>
                </a:ln>
                <a:solidFill>
                  <a:srgbClr val="880000"/>
                </a:solidFill>
                <a:latin typeface="Courier"/>
                <a:ea typeface="Courier"/>
                <a:cs typeface="Courier"/>
                <a:sym typeface="Courier"/>
              </a:defRPr>
            </a:pPr>
            <a:r>
              <a:t># Open a file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open</a:t>
            </a:r>
            <a:r>
              <a:rPr>
                <a:ln w="0" cap="flat">
                  <a:solidFill>
                    <a:srgbClr val="666600"/>
                  </a:solidFill>
                  <a:prstDash val="solid"/>
                  <a:miter lim="400000"/>
                </a:ln>
                <a:solidFill>
                  <a:srgbClr val="666600"/>
                </a:solidFill>
              </a:rPr>
              <a:t>(</a:t>
            </a:r>
            <a:r>
              <a:t>"foo.txt"</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"wb"</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"Name of the file: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name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"Closed or not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closed</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"Opening mode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mode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"Softspace flag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softspace</a:t>
            </a:r>
            <a:endParaRPr>
              <a:ln w="0" cap="flat">
                <a:solidFill>
                  <a:srgbClr val="000000">
                    <a:alpha val="87058"/>
                  </a:srgbClr>
                </a:solidFill>
                <a:prstDash val="solid"/>
                <a:miter lim="400000"/>
              </a:ln>
              <a:solidFill>
                <a:srgbClr val="000000">
                  <a:alpha val="87058"/>
                </a:srgbClr>
              </a:solidFill>
            </a:endParaRPr>
          </a:p>
          <a:p>
            <a:pPr marL="0" indent="0" defTabSz="425195">
              <a:lnSpc>
                <a:spcPts val="3400"/>
              </a:lnSpc>
              <a:spcBef>
                <a:spcPts val="0"/>
              </a:spcBef>
              <a:buSzTx/>
              <a:buNone/>
              <a:defRPr sz="1581">
                <a:ln w="0" cap="flat">
                  <a:solidFill>
                    <a:srgbClr val="008800"/>
                  </a:solidFill>
                  <a:prstDash val="solid"/>
                  <a:miter lim="400000"/>
                </a:ln>
                <a:solidFill>
                  <a:srgbClr val="008800"/>
                </a:solidFill>
                <a:latin typeface="Courier"/>
                <a:ea typeface="Courier"/>
                <a:cs typeface="Courier"/>
                <a:sym typeface="Courier"/>
              </a:defRPr>
            </a:pPr>
            <a:endParaRPr>
              <a:ln w="0" cap="flat">
                <a:solidFill>
                  <a:srgbClr val="000000">
                    <a:alpha val="87058"/>
                  </a:srgbClr>
                </a:solidFill>
                <a:prstDash val="solid"/>
                <a:miter lim="400000"/>
              </a:ln>
              <a:solidFill>
                <a:srgbClr val="000000">
                  <a:alpha val="87058"/>
                </a:srgbClr>
              </a:solidFill>
            </a:endParaRPr>
          </a:p>
          <a:p>
            <a:pPr marL="0" indent="0" defTabSz="425195">
              <a:lnSpc>
                <a:spcPts val="4700"/>
              </a:lnSpc>
              <a:spcBef>
                <a:spcPts val="600"/>
              </a:spcBef>
              <a:buSzTx/>
              <a:buNone/>
              <a:defRPr b="1" sz="2139">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The </a:t>
            </a:r>
            <a:r>
              <a:rPr i="1"/>
              <a:t>close()</a:t>
            </a:r>
            <a:r>
              <a:t> Method:</a:t>
            </a: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t>The close() method of a file object flushes any unwritten information and closes the file object</a:t>
            </a:r>
          </a:p>
          <a:p>
            <a:pPr marL="0" indent="0" defTabSz="1209446">
              <a:spcBef>
                <a:spcPts val="500"/>
              </a:spcBef>
              <a:buSzTx/>
              <a:buNone/>
              <a:defRPr sz="2232">
                <a:solidFill>
                  <a:srgbClr val="333399"/>
                </a:solidFill>
                <a:latin typeface="Lucida Sans Unicode"/>
                <a:ea typeface="Lucida Sans Unicode"/>
                <a:cs typeface="Lucida Sans Unicode"/>
                <a:sym typeface="Lucida Sans Unicode"/>
              </a:defRPr>
            </a:pPr>
            <a:r>
              <a:t>Python automatically closes a file when the reference object of a file is reassigned to another file. It is a good practice to use the close() method to close a file.</a:t>
            </a:r>
          </a:p>
          <a:p>
            <a:pPr marL="0" indent="0" defTabSz="425195">
              <a:lnSpc>
                <a:spcPts val="3400"/>
              </a:lnSpc>
              <a:spcBef>
                <a:spcPts val="0"/>
              </a:spcBef>
              <a:buSzTx/>
              <a:buNone/>
              <a:defRPr sz="1488">
                <a:ln w="0" cap="flat">
                  <a:solidFill>
                    <a:srgbClr val="000000"/>
                  </a:solidFill>
                  <a:prstDash val="solid"/>
                  <a:miter lim="400000"/>
                </a:ln>
                <a:latin typeface="Arial"/>
                <a:ea typeface="Arial"/>
                <a:cs typeface="Arial"/>
                <a:sym typeface="Arial"/>
              </a:defRPr>
            </a:pPr>
          </a:p>
          <a:p>
            <a:pPr marL="0" indent="0" defTabSz="425195">
              <a:lnSpc>
                <a:spcPts val="4100"/>
              </a:lnSpc>
              <a:spcBef>
                <a:spcPts val="600"/>
              </a:spcBef>
              <a:buSzTx/>
              <a:buNone/>
              <a:defRPr b="1" sz="1860">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Syntax:</a:t>
            </a:r>
          </a:p>
          <a:p>
            <a:pPr marL="0" indent="0" defTabSz="425195">
              <a:lnSpc>
                <a:spcPts val="3300"/>
              </a:lnSpc>
              <a:spcBef>
                <a:spcPts val="0"/>
              </a:spcBef>
              <a:buSzTx/>
              <a:buNone/>
              <a:defRPr sz="1488">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fileObject.close()</a:t>
            </a:r>
          </a:p>
          <a:p>
            <a:pPr marL="0" indent="0" defTabSz="425195">
              <a:lnSpc>
                <a:spcPts val="3300"/>
              </a:lnSpc>
              <a:spcBef>
                <a:spcPts val="0"/>
              </a:spcBef>
              <a:buSzTx/>
              <a:buNone/>
              <a:defRPr sz="1488">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25195">
              <a:lnSpc>
                <a:spcPts val="3300"/>
              </a:lnSpc>
              <a:spcBef>
                <a:spcPts val="0"/>
              </a:spcBef>
              <a:buSzTx/>
              <a:buNone/>
              <a:defRPr sz="1488">
                <a:ln w="0" cap="flat">
                  <a:solidFill>
                    <a:srgbClr val="880000"/>
                  </a:solidFill>
                  <a:prstDash val="solid"/>
                  <a:miter lim="400000"/>
                </a:ln>
                <a:solidFill>
                  <a:srgbClr val="880000"/>
                </a:solidFill>
                <a:latin typeface="Courier"/>
                <a:ea typeface="Courier"/>
                <a:cs typeface="Courier"/>
                <a:sym typeface="Courier"/>
              </a:defRPr>
            </a:pPr>
            <a:r>
              <a:t># Open a file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open</a:t>
            </a:r>
            <a:r>
              <a:rPr>
                <a:ln w="0" cap="flat">
                  <a:solidFill>
                    <a:srgbClr val="666600"/>
                  </a:solidFill>
                  <a:prstDash val="solid"/>
                  <a:miter lim="400000"/>
                </a:ln>
                <a:solidFill>
                  <a:srgbClr val="666600"/>
                </a:solidFill>
              </a:rPr>
              <a:t>(</a:t>
            </a:r>
            <a:r>
              <a:t>"foo.txt"</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"wb"</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"Name of the file: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name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0000"/>
                  </a:solidFill>
                  <a:prstDash val="solid"/>
                  <a:miter lim="400000"/>
                </a:ln>
                <a:latin typeface="Courier"/>
                <a:ea typeface="Courier"/>
                <a:cs typeface="Courier"/>
                <a:sym typeface="Courier"/>
              </a:defRPr>
            </a:pPr>
          </a:p>
          <a:p>
            <a:pPr marL="0" indent="0" defTabSz="425195">
              <a:lnSpc>
                <a:spcPts val="3300"/>
              </a:lnSpc>
              <a:spcBef>
                <a:spcPts val="0"/>
              </a:spcBef>
              <a:buSzTx/>
              <a:buNone/>
              <a:defRPr sz="1488">
                <a:ln w="0" cap="flat">
                  <a:solidFill>
                    <a:srgbClr val="880000"/>
                  </a:solidFill>
                  <a:prstDash val="solid"/>
                  <a:miter lim="400000"/>
                </a:ln>
                <a:solidFill>
                  <a:srgbClr val="880000"/>
                </a:solidFill>
                <a:latin typeface="Courier"/>
                <a:ea typeface="Courier"/>
                <a:cs typeface="Courier"/>
                <a:sym typeface="Courier"/>
              </a:defRPr>
            </a:pPr>
            <a:r>
              <a:t># Close opend file</a:t>
            </a:r>
            <a:endParaRPr>
              <a:ln w="0" cap="flat">
                <a:solidFill>
                  <a:srgbClr val="000000"/>
                </a:solidFill>
                <a:prstDash val="solid"/>
                <a:miter lim="400000"/>
              </a:ln>
              <a:solidFill>
                <a:srgbClr val="000000"/>
              </a:solidFill>
            </a:endParaRPr>
          </a:p>
          <a:p>
            <a:pPr marL="0" indent="0" defTabSz="425195">
              <a:lnSpc>
                <a:spcPts val="3300"/>
              </a:lnSpc>
              <a:spcBef>
                <a:spcPts val="0"/>
              </a:spcBef>
              <a:buSzTx/>
              <a:buNone/>
              <a:defRPr sz="1488">
                <a:ln w="0" cap="flat">
                  <a:solidFill>
                    <a:srgbClr val="000000"/>
                  </a:solidFill>
                  <a:prstDash val="solid"/>
                  <a:miter lim="400000"/>
                </a:ln>
                <a:latin typeface="Courier"/>
                <a:ea typeface="Courier"/>
                <a:cs typeface="Courier"/>
                <a:sym typeface="Courier"/>
              </a:defRPr>
            </a:pPr>
            <a:r>
              <a:t>fo</a:t>
            </a:r>
            <a:r>
              <a:rPr>
                <a:ln w="0" cap="flat">
                  <a:solidFill>
                    <a:srgbClr val="666600"/>
                  </a:solidFill>
                  <a:prstDash val="solid"/>
                  <a:miter lim="400000"/>
                </a:ln>
                <a:solidFill>
                  <a:srgbClr val="666600"/>
                </a:solidFill>
              </a:rPr>
              <a:t>.</a:t>
            </a:r>
            <a:r>
              <a:t>close</a:t>
            </a:r>
            <a:r>
              <a:rPr>
                <a:ln w="0" cap="flat">
                  <a:solidFill>
                    <a:srgbClr val="666600"/>
                  </a:solidFill>
                  <a:prstDash val="solid"/>
                  <a:miter lim="400000"/>
                </a:ln>
                <a:solidFill>
                  <a:srgbClr val="666600"/>
                </a:solidFill>
              </a:rPr>
              <a: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Reading and Writing Files…"/>
          <p:cNvSpPr txBox="1"/>
          <p:nvPr>
            <p:ph type="body" idx="4294967295"/>
          </p:nvPr>
        </p:nvSpPr>
        <p:spPr>
          <a:xfrm>
            <a:off x="866986" y="2275838"/>
            <a:ext cx="11595949" cy="6502404"/>
          </a:xfrm>
          <a:prstGeom prst="rect">
            <a:avLst/>
          </a:prstGeom>
        </p:spPr>
        <p:txBody>
          <a:bodyPr lIns="65022" tIns="65022" rIns="65022" bIns="65022" anchor="t"/>
          <a:lstStyle/>
          <a:p>
            <a:pPr marL="0" indent="0" defTabSz="1300480">
              <a:spcBef>
                <a:spcPts val="600"/>
              </a:spcBef>
              <a:buSzTx/>
              <a:buNone/>
              <a:defRPr b="1" sz="2400">
                <a:solidFill>
                  <a:schemeClr val="accent1">
                    <a:lumOff val="-9999"/>
                  </a:schemeClr>
                </a:solidFill>
                <a:latin typeface="Lucida Sans Unicode"/>
                <a:ea typeface="Lucida Sans Unicode"/>
                <a:cs typeface="Lucida Sans Unicode"/>
                <a:sym typeface="Lucida Sans Unicode"/>
              </a:defRPr>
            </a:pPr>
            <a:r>
              <a:t>Reading and Writing Files</a:t>
            </a:r>
          </a:p>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The </a:t>
            </a:r>
            <a:r>
              <a:rPr b="0" i="1"/>
              <a:t>write()</a:t>
            </a:r>
            <a:r>
              <a:t> Method</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The write() method writes any string to an open file without adding a newline character (‘\n’) to the end of string </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Syntax</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457200">
              <a:lnSpc>
                <a:spcPts val="3500"/>
              </a:lnSpc>
              <a:spcBef>
                <a:spcPts val="0"/>
              </a:spcBef>
              <a:buSzTx/>
              <a:buNone/>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fileObject.write(string)</a:t>
            </a:r>
          </a:p>
          <a:p>
            <a:pPr marL="0" indent="0" defTabSz="457200">
              <a:lnSpc>
                <a:spcPts val="3500"/>
              </a:lnSpc>
              <a:spcBef>
                <a:spcPts val="0"/>
              </a:spcBef>
              <a:buSzTx/>
              <a:buNone/>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57200">
              <a:lnSpc>
                <a:spcPts val="3500"/>
              </a:lnSpc>
              <a:spcBef>
                <a:spcPts val="0"/>
              </a:spcBef>
              <a:buSzTx/>
              <a:buNone/>
              <a:defRPr sz="1500">
                <a:ln w="0" cap="flat">
                  <a:solidFill>
                    <a:srgbClr val="880000"/>
                  </a:solidFill>
                  <a:prstDash val="solid"/>
                  <a:miter lim="400000"/>
                </a:ln>
                <a:solidFill>
                  <a:srgbClr val="880000"/>
                </a:solidFill>
                <a:latin typeface="Courier"/>
                <a:ea typeface="Courier"/>
                <a:cs typeface="Courier"/>
                <a:sym typeface="Courier"/>
              </a:defRPr>
            </a:pPr>
            <a:r>
              <a:t># Open a file</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open</a:t>
            </a:r>
            <a:r>
              <a:rPr>
                <a:ln w="0" cap="flat">
                  <a:solidFill>
                    <a:srgbClr val="666600"/>
                  </a:solidFill>
                  <a:prstDash val="solid"/>
                  <a:miter lim="400000"/>
                </a:ln>
                <a:solidFill>
                  <a:srgbClr val="666600"/>
                </a:solidFill>
              </a:rPr>
              <a:t>(</a:t>
            </a:r>
            <a:r>
              <a:t>"foo.txt"</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"wb"</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write</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"Python is a great language.\nYeah its great!!\n"</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p>
          <a:p>
            <a:pPr marL="0" indent="0" defTabSz="457200">
              <a:lnSpc>
                <a:spcPts val="3500"/>
              </a:lnSpc>
              <a:spcBef>
                <a:spcPts val="0"/>
              </a:spcBef>
              <a:buSzTx/>
              <a:buNone/>
              <a:defRPr sz="1500">
                <a:ln w="0" cap="flat">
                  <a:solidFill>
                    <a:srgbClr val="880000"/>
                  </a:solidFill>
                  <a:prstDash val="solid"/>
                  <a:miter lim="400000"/>
                </a:ln>
                <a:solidFill>
                  <a:srgbClr val="880000"/>
                </a:solidFill>
                <a:latin typeface="Courier"/>
                <a:ea typeface="Courier"/>
                <a:cs typeface="Courier"/>
                <a:sym typeface="Courier"/>
              </a:defRPr>
            </a:pPr>
            <a:r>
              <a:t># Close opend file</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r>
              <a:t>fo</a:t>
            </a:r>
            <a:r>
              <a:rPr>
                <a:ln w="0" cap="flat">
                  <a:solidFill>
                    <a:srgbClr val="666600"/>
                  </a:solidFill>
                  <a:prstDash val="solid"/>
                  <a:miter lim="400000"/>
                </a:ln>
                <a:solidFill>
                  <a:srgbClr val="666600"/>
                </a:solidFill>
              </a:rPr>
              <a:t>.</a:t>
            </a:r>
            <a:r>
              <a:t>close</a:t>
            </a:r>
            <a:r>
              <a:rPr>
                <a:ln w="0" cap="flat">
                  <a:solidFill>
                    <a:srgbClr val="666600"/>
                  </a:solidFill>
                  <a:prstDash val="solid"/>
                  <a:miter lim="400000"/>
                </a:ln>
                <a:solidFill>
                  <a:srgbClr val="666600"/>
                </a:solidFill>
              </a:rPr>
              <a:t>()</a:t>
            </a:r>
            <a:endParaRPr>
              <a:ln w="0" cap="flat">
                <a:solidFill>
                  <a:srgbClr val="000000">
                    <a:alpha val="87058"/>
                  </a:srgbClr>
                </a:solidFill>
                <a:prstDash val="solid"/>
                <a:miter lim="400000"/>
              </a:ln>
              <a:solidFill>
                <a:srgbClr val="000000">
                  <a:alpha val="87058"/>
                </a:srgbClr>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endParaRPr>
              <a:ln w="0" cap="flat">
                <a:solidFill>
                  <a:srgbClr val="000000">
                    <a:alpha val="87058"/>
                  </a:srgbClr>
                </a:solidFill>
                <a:prstDash val="solid"/>
                <a:miter lim="400000"/>
              </a:ln>
              <a:solidFill>
                <a:srgbClr val="000000">
                  <a:alpha val="87058"/>
                </a:srgbClr>
              </a:solidFill>
            </a:endParaRPr>
          </a:p>
          <a:p>
            <a:pPr marL="0" indent="0" defTabSz="457200">
              <a:lnSpc>
                <a:spcPts val="3500"/>
              </a:lnSpc>
              <a:spcBef>
                <a:spcPts val="0"/>
              </a:spcBef>
              <a:buSzTx/>
              <a:buNone/>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57200">
              <a:lnSpc>
                <a:spcPts val="3500"/>
              </a:lnSpc>
              <a:spcBef>
                <a:spcPts val="0"/>
              </a:spcBef>
              <a:buSzTx/>
              <a:buNone/>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he read() Method…"/>
          <p:cNvSpPr txBox="1"/>
          <p:nvPr>
            <p:ph type="body" idx="4294967295"/>
          </p:nvPr>
        </p:nvSpPr>
        <p:spPr>
          <a:xfrm>
            <a:off x="866986" y="2275838"/>
            <a:ext cx="11595949" cy="6502404"/>
          </a:xfrm>
          <a:prstGeom prst="rect">
            <a:avLst/>
          </a:prstGeom>
        </p:spPr>
        <p:txBody>
          <a:bodyPr lIns="65022" tIns="65022" rIns="65022" bIns="65022" anchor="t"/>
          <a:lstStyle/>
          <a:p>
            <a:pPr marL="0" indent="0" defTabSz="457200">
              <a:lnSpc>
                <a:spcPts val="5100"/>
              </a:lnSpc>
              <a:spcBef>
                <a:spcPts val="700"/>
              </a:spcBef>
              <a:buSzTx/>
              <a:buNone/>
              <a:defRPr b="1" sz="2300">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The </a:t>
            </a:r>
            <a:r>
              <a:rPr i="1"/>
              <a:t>read()</a:t>
            </a:r>
            <a:r>
              <a:t> Method</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The read() method reads a string from an open file.</a:t>
            </a:r>
          </a:p>
          <a:p>
            <a:pPr marL="0" indent="0" defTabSz="457200">
              <a:lnSpc>
                <a:spcPts val="3700"/>
              </a:lnSpc>
              <a:spcBef>
                <a:spcPts val="0"/>
              </a:spcBef>
              <a:buSzTx/>
              <a:buNone/>
              <a:defRPr sz="1600">
                <a:ln w="0" cap="flat">
                  <a:solidFill>
                    <a:srgbClr val="000000"/>
                  </a:solidFill>
                  <a:prstDash val="solid"/>
                  <a:miter lim="400000"/>
                </a:ln>
                <a:latin typeface="Arial"/>
                <a:ea typeface="Arial"/>
                <a:cs typeface="Arial"/>
                <a:sym typeface="Arial"/>
              </a:defRPr>
            </a:pPr>
          </a:p>
          <a:p>
            <a:pPr marL="0" indent="0" defTabSz="457200">
              <a:lnSpc>
                <a:spcPts val="4500"/>
              </a:lnSpc>
              <a:spcBef>
                <a:spcPts val="700"/>
              </a:spcBef>
              <a:buSzTx/>
              <a:buNone/>
              <a:defRPr b="1" sz="2000">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r>
              <a:t>Syntax:</a:t>
            </a:r>
          </a:p>
          <a:p>
            <a:pPr marL="0" indent="0" defTabSz="457200">
              <a:lnSpc>
                <a:spcPts val="4500"/>
              </a:lnSpc>
              <a:spcBef>
                <a:spcPts val="700"/>
              </a:spcBef>
              <a:buSzTx/>
              <a:buNone/>
              <a:defRPr b="1" sz="2000">
                <a:ln w="0" cap="flat">
                  <a:solidFill>
                    <a:srgbClr val="000000">
                      <a:alpha val="87058"/>
                    </a:srgbClr>
                  </a:solidFill>
                  <a:prstDash val="solid"/>
                  <a:miter lim="400000"/>
                </a:ln>
                <a:solidFill>
                  <a:schemeClr val="accent1">
                    <a:lumOff val="-9999"/>
                  </a:schemeClr>
                </a:solidFill>
                <a:latin typeface="Arial"/>
                <a:ea typeface="Arial"/>
                <a:cs typeface="Arial"/>
                <a:sym typeface="Arial"/>
              </a:defRPr>
            </a:pPr>
          </a:p>
          <a:p>
            <a:pPr marL="0" indent="0" defTabSz="457200">
              <a:lnSpc>
                <a:spcPts val="3500"/>
              </a:lnSpc>
              <a:spcBef>
                <a:spcPts val="0"/>
              </a:spcBef>
              <a:buSzTx/>
              <a:buNone/>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fileObject.read([count])</a:t>
            </a:r>
          </a:p>
          <a:p>
            <a:pPr marL="208359" indent="-208359" defTabSz="457200">
              <a:lnSpc>
                <a:spcPts val="3500"/>
              </a:lnSpc>
              <a:spcBef>
                <a:spcPts val="0"/>
              </a:spcBef>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57200">
              <a:lnSpc>
                <a:spcPts val="3700"/>
              </a:lnSpc>
              <a:spcBef>
                <a:spcPts val="0"/>
              </a:spcBef>
              <a:buSzTx/>
              <a:buNone/>
              <a:defRPr sz="1600">
                <a:ln w="0" cap="flat">
                  <a:solidFill>
                    <a:srgbClr val="000000"/>
                  </a:solidFill>
                  <a:prstDash val="solid"/>
                  <a:miter lim="400000"/>
                </a:ln>
                <a:latin typeface="Arial"/>
                <a:ea typeface="Arial"/>
                <a:cs typeface="Arial"/>
                <a:sym typeface="Arial"/>
              </a:defRPr>
            </a:pPr>
            <a:r>
              <a:t>Here, passed parameter is the number of bytes to be read from the opened file</a:t>
            </a:r>
          </a:p>
          <a:p>
            <a:pPr marL="208359" indent="-208359" defTabSz="457200">
              <a:lnSpc>
                <a:spcPts val="3500"/>
              </a:lnSpc>
              <a:spcBef>
                <a:spcPts val="0"/>
              </a:spcBef>
              <a:defRPr sz="150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57200">
              <a:lnSpc>
                <a:spcPts val="3500"/>
              </a:lnSpc>
              <a:spcBef>
                <a:spcPts val="0"/>
              </a:spcBef>
              <a:buSzTx/>
              <a:buNone/>
              <a:defRPr sz="1500">
                <a:ln w="0" cap="flat">
                  <a:solidFill>
                    <a:srgbClr val="880000"/>
                  </a:solidFill>
                  <a:prstDash val="solid"/>
                  <a:miter lim="400000"/>
                </a:ln>
                <a:solidFill>
                  <a:srgbClr val="880000"/>
                </a:solidFill>
                <a:latin typeface="Courier"/>
                <a:ea typeface="Courier"/>
                <a:cs typeface="Courier"/>
                <a:sym typeface="Courier"/>
              </a:defRPr>
            </a:pPr>
            <a:r>
              <a:t># Open a file</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open</a:t>
            </a:r>
            <a:r>
              <a:rPr>
                <a:ln w="0" cap="flat">
                  <a:solidFill>
                    <a:srgbClr val="666600"/>
                  </a:solidFill>
                  <a:prstDash val="solid"/>
                  <a:miter lim="400000"/>
                </a:ln>
                <a:solidFill>
                  <a:srgbClr val="666600"/>
                </a:solidFill>
              </a:rPr>
              <a:t>(</a:t>
            </a:r>
            <a:r>
              <a:t>"foo.txt"</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"r+"</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r>
              <a:t>str </a:t>
            </a:r>
            <a:r>
              <a:rPr>
                <a:ln w="0" cap="flat">
                  <a:solidFill>
                    <a:srgbClr val="666600"/>
                  </a:solidFill>
                  <a:prstDash val="solid"/>
                  <a:miter lim="400000"/>
                </a:ln>
                <a:solidFill>
                  <a:srgbClr val="666600"/>
                </a:solidFill>
              </a:rPr>
              <a:t>=</a:t>
            </a:r>
            <a:r>
              <a:t> fo</a:t>
            </a:r>
            <a:r>
              <a:rPr>
                <a:ln w="0" cap="flat">
                  <a:solidFill>
                    <a:srgbClr val="666600"/>
                  </a:solidFill>
                  <a:prstDash val="solid"/>
                  <a:miter lim="400000"/>
                </a:ln>
                <a:solidFill>
                  <a:srgbClr val="666600"/>
                </a:solidFill>
              </a:rPr>
              <a:t>.</a:t>
            </a:r>
            <a:r>
              <a:t>read</a:t>
            </a:r>
            <a:r>
              <a:rPr>
                <a:ln w="0" cap="flat">
                  <a:solidFill>
                    <a:srgbClr val="666600"/>
                  </a:solidFill>
                  <a:prstDash val="solid"/>
                  <a:miter lim="400000"/>
                </a:ln>
                <a:solidFill>
                  <a:srgbClr val="666600"/>
                </a:solidFill>
              </a:rPr>
              <a:t>(</a:t>
            </a:r>
            <a:r>
              <a:rPr>
                <a:ln w="0" cap="flat">
                  <a:solidFill>
                    <a:srgbClr val="006666"/>
                  </a:solidFill>
                  <a:prstDash val="solid"/>
                  <a:miter lim="400000"/>
                </a:ln>
                <a:solidFill>
                  <a:srgbClr val="006666"/>
                </a:solidFill>
              </a:rPr>
              <a:t>10</a:t>
            </a:r>
            <a:r>
              <a:rPr>
                <a:ln w="0" cap="flat">
                  <a:solidFill>
                    <a:srgbClr val="666600"/>
                  </a:solidFill>
                  <a:prstDash val="solid"/>
                  <a:miter lim="400000"/>
                </a:ln>
                <a:solidFill>
                  <a:srgbClr val="666600"/>
                </a:solidFill>
              </a:rPr>
              <a:t>);</a:t>
            </a:r>
          </a:p>
          <a:p>
            <a:pPr marL="0" indent="0" defTabSz="457200">
              <a:lnSpc>
                <a:spcPts val="3500"/>
              </a:lnSpc>
              <a:spcBef>
                <a:spcPts val="0"/>
              </a:spcBef>
              <a:buSzTx/>
              <a:buNone/>
              <a:defRPr sz="1500">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"Read String is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str</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880000"/>
                  </a:solidFill>
                  <a:prstDash val="solid"/>
                  <a:miter lim="400000"/>
                </a:ln>
                <a:solidFill>
                  <a:srgbClr val="880000"/>
                </a:solidFill>
                <a:latin typeface="Courier"/>
                <a:ea typeface="Courier"/>
                <a:cs typeface="Courier"/>
                <a:sym typeface="Courier"/>
              </a:defRPr>
            </a:pPr>
            <a:r>
              <a:t># Close opend file</a:t>
            </a:r>
            <a:endParaRPr>
              <a:ln w="0" cap="flat">
                <a:solidFill>
                  <a:srgbClr val="000000"/>
                </a:solidFill>
                <a:prstDash val="solid"/>
                <a:miter lim="400000"/>
              </a:ln>
              <a:solidFill>
                <a:srgbClr val="000000"/>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r>
              <a:t>fo</a:t>
            </a:r>
            <a:r>
              <a:rPr>
                <a:ln w="0" cap="flat">
                  <a:solidFill>
                    <a:srgbClr val="666600"/>
                  </a:solidFill>
                  <a:prstDash val="solid"/>
                  <a:miter lim="400000"/>
                </a:ln>
                <a:solidFill>
                  <a:srgbClr val="666600"/>
                </a:solidFill>
              </a:rPr>
              <a:t>.</a:t>
            </a:r>
            <a:r>
              <a:t>close</a:t>
            </a:r>
            <a:r>
              <a:rPr>
                <a:ln w="0" cap="flat">
                  <a:solidFill>
                    <a:srgbClr val="666600"/>
                  </a:solidFill>
                  <a:prstDash val="solid"/>
                  <a:miter lim="400000"/>
                </a:ln>
                <a:solidFill>
                  <a:srgbClr val="666600"/>
                </a:solidFill>
              </a:rPr>
              <a:t>()</a:t>
            </a:r>
            <a:endParaRPr>
              <a:ln w="0" cap="flat">
                <a:solidFill>
                  <a:srgbClr val="000000">
                    <a:alpha val="87058"/>
                  </a:srgbClr>
                </a:solidFill>
                <a:prstDash val="solid"/>
                <a:miter lim="400000"/>
              </a:ln>
              <a:solidFill>
                <a:srgbClr val="000000">
                  <a:alpha val="87058"/>
                </a:srgbClr>
              </a:solidFill>
            </a:endParaRPr>
          </a:p>
          <a:p>
            <a:pPr marL="0" indent="0" defTabSz="457200">
              <a:lnSpc>
                <a:spcPts val="3500"/>
              </a:lnSpc>
              <a:spcBef>
                <a:spcPts val="0"/>
              </a:spcBef>
              <a:buSzTx/>
              <a:buNone/>
              <a:defRPr sz="1500">
                <a:ln w="0" cap="flat">
                  <a:solidFill>
                    <a:srgbClr val="000000"/>
                  </a:solidFill>
                  <a:prstDash val="solid"/>
                  <a:miter lim="400000"/>
                </a:ln>
                <a:latin typeface="Courier"/>
                <a:ea typeface="Courier"/>
                <a:cs typeface="Courier"/>
                <a:sym typeface="Courier"/>
              </a:defRPr>
            </a:pPr>
            <a:endParaRPr>
              <a:ln w="0" cap="flat">
                <a:solidFill>
                  <a:srgbClr val="000000">
                    <a:alpha val="87058"/>
                  </a:srgbClr>
                </a:solidFill>
                <a:prstDash val="solid"/>
                <a:miter lim="400000"/>
              </a:ln>
              <a:solidFill>
                <a:srgbClr val="000000">
                  <a:alpha val="87058"/>
                </a:srgbClr>
              </a:solidFill>
            </a:endParaRP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File Positions:…"/>
          <p:cNvSpPr txBox="1"/>
          <p:nvPr>
            <p:ph type="body" idx="4294967295"/>
          </p:nvPr>
        </p:nvSpPr>
        <p:spPr>
          <a:xfrm>
            <a:off x="866986" y="2275838"/>
            <a:ext cx="11595949" cy="6502404"/>
          </a:xfrm>
          <a:prstGeom prst="rect">
            <a:avLst/>
          </a:prstGeom>
        </p:spPr>
        <p:txBody>
          <a:bodyPr lIns="65022" tIns="65022" rIns="65022" bIns="65022" anchor="t"/>
          <a:lstStyle/>
          <a:p>
            <a:pPr marL="0" indent="0" defTabSz="897331">
              <a:spcBef>
                <a:spcPts val="400"/>
              </a:spcBef>
              <a:buSzTx/>
              <a:buNone/>
              <a:defRPr b="1" sz="1656">
                <a:solidFill>
                  <a:schemeClr val="accent1">
                    <a:lumOff val="-9999"/>
                  </a:schemeClr>
                </a:solidFill>
                <a:latin typeface="Lucida Sans Unicode"/>
                <a:ea typeface="Lucida Sans Unicode"/>
                <a:cs typeface="Lucida Sans Unicode"/>
                <a:sym typeface="Lucida Sans Unicode"/>
              </a:defRPr>
            </a:pPr>
            <a:r>
              <a:t>File Positions:</a:t>
            </a:r>
          </a:p>
          <a:p>
            <a:pPr marL="0" indent="0" defTabSz="897331">
              <a:spcBef>
                <a:spcPts val="400"/>
              </a:spcBef>
              <a:buSzTx/>
              <a:buNone/>
              <a:defRPr sz="1656">
                <a:solidFill>
                  <a:srgbClr val="333399"/>
                </a:solidFill>
                <a:latin typeface="Lucida Sans Unicode"/>
                <a:ea typeface="Lucida Sans Unicode"/>
                <a:cs typeface="Lucida Sans Unicode"/>
                <a:sym typeface="Lucida Sans Unicode"/>
              </a:defRPr>
            </a:pPr>
            <a:r>
              <a:t>The tell() method tells you the current position within the file; in other words, the next read or write will occur at that many bytes from the beginning of the file.</a:t>
            </a:r>
          </a:p>
          <a:p>
            <a:pPr marL="0" indent="0" defTabSz="897331">
              <a:spcBef>
                <a:spcPts val="400"/>
              </a:spcBef>
              <a:buSzTx/>
              <a:buNone/>
              <a:defRPr sz="1656">
                <a:solidFill>
                  <a:srgbClr val="333399"/>
                </a:solidFill>
                <a:latin typeface="Lucida Sans Unicode"/>
                <a:ea typeface="Lucida Sans Unicode"/>
                <a:cs typeface="Lucida Sans Unicode"/>
                <a:sym typeface="Lucida Sans Unicode"/>
              </a:defRPr>
            </a:pPr>
            <a:r>
              <a:t>The seek(offset[, from]) method changes the current file position. The offset argument indicates the number of bytes to be moved. The from argument specifies the reference position from where the bytes are to be moved.</a:t>
            </a:r>
          </a:p>
          <a:p>
            <a:pPr marL="0" indent="0" defTabSz="897331">
              <a:spcBef>
                <a:spcPts val="400"/>
              </a:spcBef>
              <a:buSzTx/>
              <a:buNone/>
              <a:defRPr sz="1656">
                <a:solidFill>
                  <a:srgbClr val="333399"/>
                </a:solidFill>
                <a:latin typeface="Lucida Sans Unicode"/>
                <a:ea typeface="Lucida Sans Unicode"/>
                <a:cs typeface="Lucida Sans Unicode"/>
                <a:sym typeface="Lucida Sans Unicode"/>
              </a:defRPr>
            </a:pPr>
            <a:r>
              <a:t>If from is set to 0, it means use the beginning of the file as the reference position and 1 means use the current position as the reference position and if it is set to 2 then the end of the file would be taken as the reference position.</a:t>
            </a:r>
          </a:p>
          <a:p>
            <a:pPr marL="0" indent="0" defTabSz="897331">
              <a:spcBef>
                <a:spcPts val="400"/>
              </a:spcBef>
              <a:buSzTx/>
              <a:buNone/>
              <a:defRPr sz="1656">
                <a:solidFill>
                  <a:srgbClr val="333399"/>
                </a:solidFill>
                <a:latin typeface="Lucida Sans Unicode"/>
                <a:ea typeface="Lucida Sans Unicode"/>
                <a:cs typeface="Lucida Sans Unicode"/>
                <a:sym typeface="Lucida Sans Unicode"/>
              </a:defRPr>
            </a:pPr>
          </a:p>
          <a:p>
            <a:pPr marL="0" indent="0" defTabSz="315468">
              <a:lnSpc>
                <a:spcPts val="2900"/>
              </a:lnSpc>
              <a:spcBef>
                <a:spcPts val="0"/>
              </a:spcBef>
              <a:buSzTx/>
              <a:buNone/>
              <a:defRPr sz="1449">
                <a:ln w="0" cap="flat">
                  <a:solidFill>
                    <a:srgbClr val="880000"/>
                  </a:solidFill>
                  <a:prstDash val="solid"/>
                  <a:miter lim="400000"/>
                </a:ln>
                <a:solidFill>
                  <a:srgbClr val="880000"/>
                </a:solidFill>
                <a:latin typeface="Courier"/>
                <a:ea typeface="Courier"/>
                <a:cs typeface="Courier"/>
                <a:sym typeface="Courier"/>
              </a:defRPr>
            </a:pPr>
            <a:r>
              <a:t># Open a file</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00"/>
                  </a:solidFill>
                  <a:prstDash val="solid"/>
                  <a:miter lim="400000"/>
                </a:ln>
                <a:solidFill>
                  <a:srgbClr val="000000"/>
                </a:solidFill>
              </a:rPr>
              <a:t>fo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open</a:t>
            </a:r>
            <a:r>
              <a:rPr>
                <a:ln w="0" cap="flat">
                  <a:solidFill>
                    <a:srgbClr val="666600"/>
                  </a:solidFill>
                  <a:prstDash val="solid"/>
                  <a:miter lim="400000"/>
                </a:ln>
                <a:solidFill>
                  <a:srgbClr val="666600"/>
                </a:solidFill>
              </a:rPr>
              <a:t>(</a:t>
            </a:r>
            <a:r>
              <a:t>"foo.txt"</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a:t>
            </a:r>
            <a:r>
              <a:t>"r+"</a:t>
            </a:r>
            <a:r>
              <a:rPr>
                <a:ln w="0" cap="flat">
                  <a:solidFill>
                    <a:srgbClr val="666600"/>
                  </a:solidFill>
                  <a:prstDash val="solid"/>
                  <a:miter lim="400000"/>
                </a:ln>
                <a:solidFill>
                  <a:srgbClr val="666600"/>
                </a:solidFill>
              </a:rPr>
              <a:t>)</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r>
              <a:t>str </a:t>
            </a:r>
            <a:r>
              <a:rPr>
                <a:ln w="0" cap="flat">
                  <a:solidFill>
                    <a:srgbClr val="666600"/>
                  </a:solidFill>
                  <a:prstDash val="solid"/>
                  <a:miter lim="400000"/>
                </a:ln>
                <a:solidFill>
                  <a:srgbClr val="666600"/>
                </a:solidFill>
              </a:rPr>
              <a:t>=</a:t>
            </a:r>
            <a:r>
              <a:t> fo</a:t>
            </a:r>
            <a:r>
              <a:rPr>
                <a:ln w="0" cap="flat">
                  <a:solidFill>
                    <a:srgbClr val="666600"/>
                  </a:solidFill>
                  <a:prstDash val="solid"/>
                  <a:miter lim="400000"/>
                </a:ln>
                <a:solidFill>
                  <a:srgbClr val="666600"/>
                </a:solidFill>
              </a:rPr>
              <a:t>.</a:t>
            </a:r>
            <a:r>
              <a:t>read</a:t>
            </a:r>
            <a:r>
              <a:rPr>
                <a:ln w="0" cap="flat">
                  <a:solidFill>
                    <a:srgbClr val="666600"/>
                  </a:solidFill>
                  <a:prstDash val="solid"/>
                  <a:miter lim="400000"/>
                </a:ln>
                <a:solidFill>
                  <a:srgbClr val="666600"/>
                </a:solidFill>
              </a:rPr>
              <a:t>(</a:t>
            </a:r>
            <a:r>
              <a:rPr>
                <a:ln w="0" cap="flat">
                  <a:solidFill>
                    <a:srgbClr val="006666"/>
                  </a:solidFill>
                  <a:prstDash val="solid"/>
                  <a:miter lim="400000"/>
                </a:ln>
                <a:solidFill>
                  <a:srgbClr val="006666"/>
                </a:solidFill>
              </a:rPr>
              <a:t>10</a:t>
            </a:r>
            <a:r>
              <a:rPr>
                <a:ln w="0" cap="flat">
                  <a:solidFill>
                    <a:srgbClr val="666600"/>
                  </a:solidFill>
                  <a:prstDash val="solid"/>
                  <a:miter lim="400000"/>
                </a:ln>
                <a:solidFill>
                  <a:srgbClr val="666600"/>
                </a:solidFill>
              </a:rPr>
              <a:t>)</a:t>
            </a:r>
          </a:p>
          <a:p>
            <a:pPr marL="0" indent="0" defTabSz="315468">
              <a:lnSpc>
                <a:spcPts val="2900"/>
              </a:lnSpc>
              <a:spcBef>
                <a:spcPts val="0"/>
              </a:spcBef>
              <a:buSzTx/>
              <a:buNone/>
              <a:defRPr sz="1449">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"Read String is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str</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p>
          <a:p>
            <a:pPr marL="0" indent="0" defTabSz="315468">
              <a:lnSpc>
                <a:spcPts val="2900"/>
              </a:lnSpc>
              <a:spcBef>
                <a:spcPts val="0"/>
              </a:spcBef>
              <a:buSzTx/>
              <a:buNone/>
              <a:defRPr sz="1449">
                <a:ln w="0" cap="flat">
                  <a:solidFill>
                    <a:srgbClr val="880000"/>
                  </a:solidFill>
                  <a:prstDash val="solid"/>
                  <a:miter lim="400000"/>
                </a:ln>
                <a:solidFill>
                  <a:srgbClr val="880000"/>
                </a:solidFill>
                <a:latin typeface="Courier"/>
                <a:ea typeface="Courier"/>
                <a:cs typeface="Courier"/>
                <a:sym typeface="Courier"/>
              </a:defRPr>
            </a:pPr>
            <a:r>
              <a:t># Check current position</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r>
              <a:t>position </a:t>
            </a:r>
            <a:r>
              <a:rPr>
                <a:ln w="0" cap="flat">
                  <a:solidFill>
                    <a:srgbClr val="666600"/>
                  </a:solidFill>
                  <a:prstDash val="solid"/>
                  <a:miter lim="400000"/>
                </a:ln>
                <a:solidFill>
                  <a:srgbClr val="666600"/>
                </a:solidFill>
              </a:rPr>
              <a:t>=</a:t>
            </a:r>
            <a:r>
              <a:t> fo</a:t>
            </a:r>
            <a:r>
              <a:rPr>
                <a:ln w="0" cap="flat">
                  <a:solidFill>
                    <a:srgbClr val="666600"/>
                  </a:solidFill>
                  <a:prstDash val="solid"/>
                  <a:miter lim="400000"/>
                </a:ln>
                <a:solidFill>
                  <a:srgbClr val="666600"/>
                </a:solidFill>
              </a:rPr>
              <a:t>.</a:t>
            </a:r>
            <a:r>
              <a:t>tell</a:t>
            </a:r>
            <a:r>
              <a:rPr>
                <a:ln w="0" cap="flat">
                  <a:solidFill>
                    <a:srgbClr val="666600"/>
                  </a:solidFill>
                  <a:prstDash val="solid"/>
                  <a:miter lim="400000"/>
                </a:ln>
                <a:solidFill>
                  <a:srgbClr val="666600"/>
                </a:solidFill>
              </a:rPr>
              <a:t>()</a:t>
            </a:r>
          </a:p>
          <a:p>
            <a:pPr marL="0" indent="0" defTabSz="315468">
              <a:lnSpc>
                <a:spcPts val="2900"/>
              </a:lnSpc>
              <a:spcBef>
                <a:spcPts val="0"/>
              </a:spcBef>
              <a:buSzTx/>
              <a:buNone/>
              <a:defRPr sz="1449">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"Current file position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position</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p>
          <a:p>
            <a:pPr marL="0" indent="0" defTabSz="315468">
              <a:lnSpc>
                <a:spcPts val="2900"/>
              </a:lnSpc>
              <a:spcBef>
                <a:spcPts val="0"/>
              </a:spcBef>
              <a:buSzTx/>
              <a:buNone/>
              <a:defRPr sz="1449">
                <a:ln w="0" cap="flat">
                  <a:solidFill>
                    <a:srgbClr val="880000"/>
                  </a:solidFill>
                  <a:prstDash val="solid"/>
                  <a:miter lim="400000"/>
                </a:ln>
                <a:solidFill>
                  <a:srgbClr val="880000"/>
                </a:solidFill>
                <a:latin typeface="Courier"/>
                <a:ea typeface="Courier"/>
                <a:cs typeface="Courier"/>
                <a:sym typeface="Courier"/>
              </a:defRPr>
            </a:pPr>
            <a:r>
              <a:t># Reposition pointer at the beginning once again</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r>
              <a:t>position </a:t>
            </a:r>
            <a:r>
              <a:rPr>
                <a:ln w="0" cap="flat">
                  <a:solidFill>
                    <a:srgbClr val="666600"/>
                  </a:solidFill>
                  <a:prstDash val="solid"/>
                  <a:miter lim="400000"/>
                </a:ln>
                <a:solidFill>
                  <a:srgbClr val="666600"/>
                </a:solidFill>
              </a:rPr>
              <a:t>=</a:t>
            </a:r>
            <a:r>
              <a:t> fo</a:t>
            </a:r>
            <a:r>
              <a:rPr>
                <a:ln w="0" cap="flat">
                  <a:solidFill>
                    <a:srgbClr val="666600"/>
                  </a:solidFill>
                  <a:prstDash val="solid"/>
                  <a:miter lim="400000"/>
                </a:ln>
                <a:solidFill>
                  <a:srgbClr val="666600"/>
                </a:solidFill>
              </a:rPr>
              <a:t>.</a:t>
            </a:r>
            <a:r>
              <a:t>seek</a:t>
            </a:r>
            <a:r>
              <a:rPr>
                <a:ln w="0" cap="flat">
                  <a:solidFill>
                    <a:srgbClr val="666600"/>
                  </a:solidFill>
                  <a:prstDash val="solid"/>
                  <a:miter lim="400000"/>
                </a:ln>
                <a:solidFill>
                  <a:srgbClr val="666600"/>
                </a:solidFill>
              </a:rPr>
              <a:t>(</a:t>
            </a:r>
            <a:r>
              <a:rPr>
                <a:ln w="0" cap="flat">
                  <a:solidFill>
                    <a:srgbClr val="006666"/>
                  </a:solidFill>
                  <a:prstDash val="solid"/>
                  <a:miter lim="400000"/>
                </a:ln>
                <a:solidFill>
                  <a:srgbClr val="006666"/>
                </a:solidFill>
              </a:rPr>
              <a:t>0</a:t>
            </a:r>
            <a:r>
              <a:rPr>
                <a:ln w="0" cap="flat">
                  <a:solidFill>
                    <a:srgbClr val="666600"/>
                  </a:solidFill>
                  <a:prstDash val="solid"/>
                  <a:miter lim="400000"/>
                </a:ln>
                <a:solidFill>
                  <a:srgbClr val="666600"/>
                </a:solidFill>
              </a:rPr>
              <a:t>,</a:t>
            </a:r>
            <a:r>
              <a:t> </a:t>
            </a:r>
            <a:r>
              <a:rPr>
                <a:ln w="0" cap="flat">
                  <a:solidFill>
                    <a:srgbClr val="006666"/>
                  </a:solidFill>
                  <a:prstDash val="solid"/>
                  <a:miter lim="400000"/>
                </a:ln>
                <a:solidFill>
                  <a:srgbClr val="006666"/>
                </a:solidFill>
              </a:rPr>
              <a:t>0</a:t>
            </a:r>
            <a:r>
              <a:rPr>
                <a:ln w="0" cap="flat">
                  <a:solidFill>
                    <a:srgbClr val="666600"/>
                  </a:solidFill>
                  <a:prstDash val="solid"/>
                  <a:miter lim="400000"/>
                </a:ln>
                <a:solidFill>
                  <a:srgbClr val="666600"/>
                </a:solidFill>
              </a:rPr>
              <a:t>);</a:t>
            </a: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r>
              <a:t>str </a:t>
            </a:r>
            <a:r>
              <a:rPr>
                <a:ln w="0" cap="flat">
                  <a:solidFill>
                    <a:srgbClr val="666600"/>
                  </a:solidFill>
                  <a:prstDash val="solid"/>
                  <a:miter lim="400000"/>
                </a:ln>
                <a:solidFill>
                  <a:srgbClr val="666600"/>
                </a:solidFill>
              </a:rPr>
              <a:t>=</a:t>
            </a:r>
            <a:r>
              <a:t> fo</a:t>
            </a:r>
            <a:r>
              <a:rPr>
                <a:ln w="0" cap="flat">
                  <a:solidFill>
                    <a:srgbClr val="666600"/>
                  </a:solidFill>
                  <a:prstDash val="solid"/>
                  <a:miter lim="400000"/>
                </a:ln>
                <a:solidFill>
                  <a:srgbClr val="666600"/>
                </a:solidFill>
              </a:rPr>
              <a:t>.</a:t>
            </a:r>
            <a:r>
              <a:t>read</a:t>
            </a:r>
            <a:r>
              <a:rPr>
                <a:ln w="0" cap="flat">
                  <a:solidFill>
                    <a:srgbClr val="666600"/>
                  </a:solidFill>
                  <a:prstDash val="solid"/>
                  <a:miter lim="400000"/>
                </a:ln>
                <a:solidFill>
                  <a:srgbClr val="666600"/>
                </a:solidFill>
              </a:rPr>
              <a:t>(</a:t>
            </a:r>
            <a:r>
              <a:rPr>
                <a:ln w="0" cap="flat">
                  <a:solidFill>
                    <a:srgbClr val="006666"/>
                  </a:solidFill>
                  <a:prstDash val="solid"/>
                  <a:miter lim="400000"/>
                </a:ln>
                <a:solidFill>
                  <a:srgbClr val="006666"/>
                </a:solidFill>
              </a:rPr>
              <a:t>10</a:t>
            </a:r>
            <a:r>
              <a:rPr>
                <a:ln w="0" cap="flat">
                  <a:solidFill>
                    <a:srgbClr val="666600"/>
                  </a:solidFill>
                  <a:prstDash val="solid"/>
                  <a:miter lim="400000"/>
                </a:ln>
                <a:solidFill>
                  <a:srgbClr val="666600"/>
                </a:solidFill>
              </a:rPr>
              <a:t>)</a:t>
            </a:r>
          </a:p>
          <a:p>
            <a:pPr marL="0" indent="0" defTabSz="315468">
              <a:lnSpc>
                <a:spcPts val="2900"/>
              </a:lnSpc>
              <a:spcBef>
                <a:spcPts val="0"/>
              </a:spcBef>
              <a:buSzTx/>
              <a:buNone/>
              <a:defRPr sz="1449">
                <a:ln w="0" cap="flat">
                  <a:solidFill>
                    <a:srgbClr val="008800"/>
                  </a:solidFill>
                  <a:prstDash val="solid"/>
                  <a:miter lim="400000"/>
                </a:ln>
                <a:solidFill>
                  <a:srgbClr val="008800"/>
                </a:solidFill>
                <a:latin typeface="Courier"/>
                <a:ea typeface="Courier"/>
                <a:cs typeface="Courier"/>
                <a:sym typeface="Courier"/>
              </a:defRPr>
            </a:pPr>
            <a:r>
              <a:rPr>
                <a:ln w="0" cap="flat">
                  <a:solidFill>
                    <a:srgbClr val="000088"/>
                  </a:solidFill>
                  <a:prstDash val="solid"/>
                  <a:miter lim="400000"/>
                </a:ln>
                <a:solidFill>
                  <a:srgbClr val="000088"/>
                </a:solidFill>
              </a:rPr>
              <a:t>print</a:t>
            </a:r>
            <a:r>
              <a:rPr>
                <a:ln w="0" cap="flat">
                  <a:solidFill>
                    <a:srgbClr val="000000"/>
                  </a:solidFill>
                  <a:prstDash val="solid"/>
                  <a:miter lim="400000"/>
                </a:ln>
                <a:solidFill>
                  <a:srgbClr val="000000"/>
                </a:solidFill>
              </a:rPr>
              <a:t> </a:t>
            </a:r>
            <a:r>
              <a:t>"Again read String is : "</a:t>
            </a:r>
            <a:r>
              <a:rPr>
                <a:ln w="0" cap="flat">
                  <a:solidFill>
                    <a:srgbClr val="666600"/>
                  </a:solidFill>
                  <a:prstDash val="solid"/>
                  <a:miter lim="400000"/>
                </a:ln>
                <a:solidFill>
                  <a:srgbClr val="666600"/>
                </a:solidFill>
              </a:rPr>
              <a:t>,</a:t>
            </a:r>
            <a:r>
              <a:rPr>
                <a:ln w="0" cap="flat">
                  <a:solidFill>
                    <a:srgbClr val="000000"/>
                  </a:solidFill>
                  <a:prstDash val="solid"/>
                  <a:miter lim="400000"/>
                </a:ln>
                <a:solidFill>
                  <a:srgbClr val="000000"/>
                </a:solidFill>
              </a:rPr>
              <a:t> str</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880000"/>
                  </a:solidFill>
                  <a:prstDash val="solid"/>
                  <a:miter lim="400000"/>
                </a:ln>
                <a:solidFill>
                  <a:srgbClr val="880000"/>
                </a:solidFill>
                <a:latin typeface="Courier"/>
                <a:ea typeface="Courier"/>
                <a:cs typeface="Courier"/>
                <a:sym typeface="Courier"/>
              </a:defRPr>
            </a:pPr>
            <a:r>
              <a:t># Close opend file</a:t>
            </a:r>
            <a:endParaRPr>
              <a:ln w="0" cap="flat">
                <a:solidFill>
                  <a:srgbClr val="000000"/>
                </a:solidFill>
                <a:prstDash val="solid"/>
                <a:miter lim="400000"/>
              </a:ln>
              <a:solidFill>
                <a:srgbClr val="000000"/>
              </a:solidFill>
            </a:endParaRPr>
          </a:p>
          <a:p>
            <a:pPr marL="0" indent="0" defTabSz="315468">
              <a:lnSpc>
                <a:spcPts val="2900"/>
              </a:lnSpc>
              <a:spcBef>
                <a:spcPts val="0"/>
              </a:spcBef>
              <a:buSzTx/>
              <a:buNone/>
              <a:defRPr sz="1449">
                <a:ln w="0" cap="flat">
                  <a:solidFill>
                    <a:srgbClr val="000000"/>
                  </a:solidFill>
                  <a:prstDash val="solid"/>
                  <a:miter lim="400000"/>
                </a:ln>
                <a:latin typeface="Courier"/>
                <a:ea typeface="Courier"/>
                <a:cs typeface="Courier"/>
                <a:sym typeface="Courier"/>
              </a:defRPr>
            </a:pPr>
            <a:r>
              <a:t>fo</a:t>
            </a:r>
            <a:r>
              <a:rPr>
                <a:ln w="0" cap="flat">
                  <a:solidFill>
                    <a:srgbClr val="666600"/>
                  </a:solidFill>
                  <a:prstDash val="solid"/>
                  <a:miter lim="400000"/>
                </a:ln>
                <a:solidFill>
                  <a:srgbClr val="666600"/>
                </a:solidFill>
              </a:rPr>
              <a:t>.</a:t>
            </a:r>
            <a:r>
              <a:t>close</a:t>
            </a:r>
            <a:r>
              <a:rPr>
                <a:ln w="0" cap="flat">
                  <a:solidFill>
                    <a:srgbClr val="666600"/>
                  </a:solidFill>
                  <a:prstDash val="solid"/>
                  <a:miter lim="400000"/>
                </a:ln>
                <a:solidFill>
                  <a:srgbClr val="666600"/>
                </a:solidFill>
              </a:rPr>
              <a: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ome Important file functions : os Module for file…"/>
          <p:cNvSpPr txBox="1"/>
          <p:nvPr>
            <p:ph type="body" idx="4294967295"/>
          </p:nvPr>
        </p:nvSpPr>
        <p:spPr>
          <a:xfrm>
            <a:off x="866986" y="2275838"/>
            <a:ext cx="11595949" cy="6502404"/>
          </a:xfrm>
          <a:prstGeom prst="rect">
            <a:avLst/>
          </a:prstGeom>
        </p:spPr>
        <p:txBody>
          <a:bodyPr lIns="65022" tIns="65022" rIns="65022" bIns="65022" anchor="t"/>
          <a:lstStyle/>
          <a:p>
            <a:pPr marL="0" indent="0" defTabSz="1144422">
              <a:spcBef>
                <a:spcPts val="500"/>
              </a:spcBef>
              <a:buSzTx/>
              <a:buNone/>
              <a:defRPr b="1" sz="2112">
                <a:solidFill>
                  <a:schemeClr val="accent1">
                    <a:lumOff val="-9999"/>
                  </a:schemeClr>
                </a:solidFill>
                <a:latin typeface="Lucida Sans Unicode"/>
                <a:ea typeface="Lucida Sans Unicode"/>
                <a:cs typeface="Lucida Sans Unicode"/>
                <a:sym typeface="Lucida Sans Unicode"/>
              </a:defRPr>
            </a:pPr>
            <a:r>
              <a:t>Some Important file functions : os Module for file </a:t>
            </a:r>
          </a:p>
          <a:p>
            <a:pPr marL="0" indent="0" defTabSz="1144422">
              <a:spcBef>
                <a:spcPts val="500"/>
              </a:spcBef>
              <a:buSzTx/>
              <a:buNone/>
              <a:defRPr b="1" sz="2112">
                <a:solidFill>
                  <a:schemeClr val="accent1">
                    <a:lumOff val="-9999"/>
                  </a:schemeClr>
                </a:solidFill>
                <a:latin typeface="Lucida Sans Unicode"/>
                <a:ea typeface="Lucida Sans Unicode"/>
                <a:cs typeface="Lucida Sans Unicode"/>
                <a:sym typeface="Lucida Sans Unicode"/>
              </a:defRPr>
            </a:pPr>
          </a:p>
          <a:p>
            <a:pPr marL="0" indent="0" defTabSz="402336">
              <a:lnSpc>
                <a:spcPts val="4500"/>
              </a:lnSpc>
              <a:spcBef>
                <a:spcPts val="600"/>
              </a:spcBef>
              <a:buSzTx/>
              <a:buNone/>
              <a:defRPr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i="1">
                <a:solidFill>
                  <a:schemeClr val="accent1">
                    <a:lumOff val="-9999"/>
                  </a:schemeClr>
                </a:solidFill>
              </a:rPr>
              <a:t>import os</a:t>
            </a:r>
          </a:p>
          <a:p>
            <a:pPr marL="0" indent="0" defTabSz="402336">
              <a:lnSpc>
                <a:spcPts val="4600"/>
              </a:lnSpc>
              <a:spcBef>
                <a:spcPts val="600"/>
              </a:spcBef>
              <a:buSzTx/>
              <a:buNone/>
              <a:defRPr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i="1">
                <a:solidFill>
                  <a:schemeClr val="accent1">
                    <a:lumOff val="-9999"/>
                  </a:schemeClr>
                </a:solidFill>
              </a:rPr>
              <a:t>rename() :</a:t>
            </a:r>
            <a:r>
              <a:rPr i="1" sz="2112">
                <a:solidFill>
                  <a:schemeClr val="accent1">
                    <a:lumOff val="-9999"/>
                  </a:schemeClr>
                </a:solidFill>
                <a:latin typeface="Lucida Sans Unicode"/>
                <a:ea typeface="Lucida Sans Unicode"/>
                <a:cs typeface="Lucida Sans Unicode"/>
                <a:sym typeface="Lucida Sans Unicode"/>
              </a:rPr>
              <a:t> </a:t>
            </a:r>
            <a:r>
              <a:rPr sz="2112">
                <a:solidFill>
                  <a:srgbClr val="333399"/>
                </a:solidFill>
                <a:latin typeface="Lucida Sans Unicode"/>
                <a:ea typeface="Lucida Sans Unicode"/>
                <a:cs typeface="Lucida Sans Unicode"/>
                <a:sym typeface="Lucida Sans Unicode"/>
              </a:rPr>
              <a:t>Rename the exiting file name.</a:t>
            </a:r>
            <a:endParaRPr sz="2112">
              <a:solidFill>
                <a:srgbClr val="333399"/>
              </a:solidFill>
              <a:latin typeface="Lucida Sans Unicode"/>
              <a:ea typeface="Lucida Sans Unicode"/>
              <a:cs typeface="Lucida Sans Unicode"/>
              <a:sym typeface="Lucida Sans Unicode"/>
            </a:endParaRPr>
          </a:p>
          <a:p>
            <a:pPr marL="0" indent="0" defTabSz="402336">
              <a:lnSpc>
                <a:spcPts val="3500"/>
              </a:lnSpc>
              <a:spcBef>
                <a:spcPts val="0"/>
              </a:spcBef>
              <a:buSzTx/>
              <a:buNone/>
              <a:defRPr sz="1671">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os.rename(current_file_name, new_file_name)</a:t>
            </a:r>
          </a:p>
          <a:p>
            <a:pPr marL="0" indent="0" defTabSz="402336">
              <a:lnSpc>
                <a:spcPts val="3000"/>
              </a:lnSpc>
              <a:spcBef>
                <a:spcPts val="0"/>
              </a:spcBef>
              <a:buSzTx/>
              <a:buNone/>
              <a:defRPr sz="132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02336">
              <a:lnSpc>
                <a:spcPts val="4600"/>
              </a:lnSpc>
              <a:spcBef>
                <a:spcPts val="600"/>
              </a:spcBef>
              <a:buSzTx/>
              <a:buNone/>
              <a:defRPr i="1"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a:solidFill>
                  <a:schemeClr val="accent1">
                    <a:lumOff val="-9999"/>
                  </a:schemeClr>
                </a:solidFill>
              </a:rPr>
              <a:t>remove()</a:t>
            </a:r>
            <a:r>
              <a:rPr i="0">
                <a:solidFill>
                  <a:schemeClr val="accent1">
                    <a:lumOff val="-9999"/>
                  </a:schemeClr>
                </a:solidFill>
              </a:rPr>
              <a:t> : </a:t>
            </a:r>
            <a:r>
              <a:rPr i="0" sz="2112">
                <a:solidFill>
                  <a:srgbClr val="333399"/>
                </a:solidFill>
                <a:latin typeface="Lucida Sans Unicode"/>
                <a:ea typeface="Lucida Sans Unicode"/>
                <a:cs typeface="Lucida Sans Unicode"/>
                <a:sym typeface="Lucida Sans Unicode"/>
              </a:rPr>
              <a:t>Delete the file </a:t>
            </a:r>
            <a:endParaRPr i="0" sz="2112">
              <a:solidFill>
                <a:srgbClr val="333399"/>
              </a:solidFill>
              <a:latin typeface="Lucida Sans Unicode"/>
              <a:ea typeface="Lucida Sans Unicode"/>
              <a:cs typeface="Lucida Sans Unicode"/>
              <a:sym typeface="Lucida Sans Unicode"/>
            </a:endParaRPr>
          </a:p>
          <a:p>
            <a:pPr marL="0" indent="0" defTabSz="402336">
              <a:lnSpc>
                <a:spcPts val="3300"/>
              </a:lnSpc>
              <a:spcBef>
                <a:spcPts val="0"/>
              </a:spcBef>
              <a:buSzTx/>
              <a:buNone/>
              <a:defRPr sz="158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os.remove(file_name)</a:t>
            </a:r>
          </a:p>
          <a:p>
            <a:pPr marL="0" indent="0" defTabSz="402336">
              <a:lnSpc>
                <a:spcPts val="3000"/>
              </a:lnSpc>
              <a:spcBef>
                <a:spcPts val="0"/>
              </a:spcBef>
              <a:buSzTx/>
              <a:buNone/>
              <a:defRPr sz="132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02336">
              <a:lnSpc>
                <a:spcPts val="4600"/>
              </a:lnSpc>
              <a:spcBef>
                <a:spcPts val="600"/>
              </a:spcBef>
              <a:buSzTx/>
              <a:buNone/>
              <a:defRPr i="1"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a:solidFill>
                  <a:schemeClr val="accent1">
                    <a:lumOff val="-9999"/>
                  </a:schemeClr>
                </a:solidFill>
              </a:rPr>
              <a:t>mkdir() :</a:t>
            </a:r>
            <a:r>
              <a:t> </a:t>
            </a:r>
            <a:r>
              <a:rPr i="0" sz="2112">
                <a:solidFill>
                  <a:srgbClr val="333399"/>
                </a:solidFill>
                <a:latin typeface="Lucida Sans Unicode"/>
                <a:ea typeface="Lucida Sans Unicode"/>
                <a:cs typeface="Lucida Sans Unicode"/>
                <a:sym typeface="Lucida Sans Unicode"/>
              </a:rPr>
              <a:t>Making Directory </a:t>
            </a:r>
            <a:endParaRPr i="0" sz="2112">
              <a:solidFill>
                <a:srgbClr val="333399"/>
              </a:solidFill>
              <a:latin typeface="Lucida Sans Unicode"/>
              <a:ea typeface="Lucida Sans Unicode"/>
              <a:cs typeface="Lucida Sans Unicode"/>
              <a:sym typeface="Lucida Sans Unicode"/>
            </a:endParaRPr>
          </a:p>
          <a:p>
            <a:pPr marL="0" indent="0" defTabSz="402336">
              <a:lnSpc>
                <a:spcPts val="3300"/>
              </a:lnSpc>
              <a:spcBef>
                <a:spcPts val="0"/>
              </a:spcBef>
              <a:buSzTx/>
              <a:buNone/>
              <a:defRPr sz="158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os.mkdir("newdir")</a:t>
            </a:r>
          </a:p>
          <a:p>
            <a:pPr marL="0" indent="0" defTabSz="402336">
              <a:lnSpc>
                <a:spcPts val="3000"/>
              </a:lnSpc>
              <a:spcBef>
                <a:spcPts val="0"/>
              </a:spcBef>
              <a:buSzTx/>
              <a:buNone/>
              <a:defRPr sz="132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02336">
              <a:lnSpc>
                <a:spcPts val="4600"/>
              </a:lnSpc>
              <a:spcBef>
                <a:spcPts val="600"/>
              </a:spcBef>
              <a:buSzTx/>
              <a:buNone/>
              <a:defRPr i="1"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a:solidFill>
                  <a:schemeClr val="accent1">
                    <a:lumOff val="-9999"/>
                  </a:schemeClr>
                </a:solidFill>
              </a:rPr>
              <a:t>chdir() :</a:t>
            </a:r>
            <a:r>
              <a:t> </a:t>
            </a:r>
            <a:r>
              <a:rPr i="0" sz="2112">
                <a:solidFill>
                  <a:srgbClr val="333399"/>
                </a:solidFill>
                <a:latin typeface="Lucida Sans Unicode"/>
                <a:ea typeface="Lucida Sans Unicode"/>
                <a:cs typeface="Lucida Sans Unicode"/>
                <a:sym typeface="Lucida Sans Unicode"/>
              </a:rPr>
              <a:t>Changing the Directory from current directory </a:t>
            </a:r>
            <a:endParaRPr i="0" sz="2112">
              <a:solidFill>
                <a:srgbClr val="333399"/>
              </a:solidFill>
              <a:latin typeface="Lucida Sans Unicode"/>
              <a:ea typeface="Lucida Sans Unicode"/>
              <a:cs typeface="Lucida Sans Unicode"/>
              <a:sym typeface="Lucida Sans Unicode"/>
            </a:endParaRPr>
          </a:p>
          <a:p>
            <a:pPr marL="0" indent="0" defTabSz="402336">
              <a:lnSpc>
                <a:spcPts val="3300"/>
              </a:lnSpc>
              <a:spcBef>
                <a:spcPts val="0"/>
              </a:spcBef>
              <a:buSzTx/>
              <a:buNone/>
              <a:defRPr sz="158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os.chdir("newdir")</a:t>
            </a:r>
          </a:p>
          <a:p>
            <a:pPr marL="0" indent="0" defTabSz="402336">
              <a:lnSpc>
                <a:spcPts val="3000"/>
              </a:lnSpc>
              <a:spcBef>
                <a:spcPts val="0"/>
              </a:spcBef>
              <a:buSzTx/>
              <a:buNone/>
              <a:defRPr sz="132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02336">
              <a:lnSpc>
                <a:spcPts val="4600"/>
              </a:lnSpc>
              <a:spcBef>
                <a:spcPts val="600"/>
              </a:spcBef>
              <a:buSzTx/>
              <a:buNone/>
              <a:defRPr i="1"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a:solidFill>
                  <a:schemeClr val="accent1">
                    <a:lumOff val="-9999"/>
                  </a:schemeClr>
                </a:solidFill>
              </a:rPr>
              <a:t>getcwd():</a:t>
            </a:r>
            <a:r>
              <a:t> </a:t>
            </a:r>
            <a:r>
              <a:rPr i="0" sz="2112">
                <a:solidFill>
                  <a:srgbClr val="333399"/>
                </a:solidFill>
                <a:latin typeface="Lucida Sans Unicode"/>
                <a:ea typeface="Lucida Sans Unicode"/>
                <a:cs typeface="Lucida Sans Unicode"/>
                <a:sym typeface="Lucida Sans Unicode"/>
              </a:rPr>
              <a:t>Get current working Directory </a:t>
            </a:r>
            <a:endParaRPr i="0" sz="2112">
              <a:solidFill>
                <a:srgbClr val="333399"/>
              </a:solidFill>
              <a:latin typeface="Lucida Sans Unicode"/>
              <a:ea typeface="Lucida Sans Unicode"/>
              <a:cs typeface="Lucida Sans Unicode"/>
              <a:sym typeface="Lucida Sans Unicode"/>
            </a:endParaRPr>
          </a:p>
          <a:p>
            <a:pPr marL="0" indent="0" defTabSz="402336">
              <a:lnSpc>
                <a:spcPts val="3300"/>
              </a:lnSpc>
              <a:spcBef>
                <a:spcPts val="0"/>
              </a:spcBef>
              <a:buSzTx/>
              <a:buNone/>
              <a:defRPr sz="158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os.getcwd()</a:t>
            </a:r>
          </a:p>
          <a:p>
            <a:pPr marL="0" indent="0" defTabSz="402336">
              <a:lnSpc>
                <a:spcPts val="3000"/>
              </a:lnSpc>
              <a:spcBef>
                <a:spcPts val="0"/>
              </a:spcBef>
              <a:buSzTx/>
              <a:buNone/>
              <a:defRPr sz="1320">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p>
          <a:p>
            <a:pPr marL="0" indent="0" defTabSz="402336">
              <a:lnSpc>
                <a:spcPts val="4600"/>
              </a:lnSpc>
              <a:spcBef>
                <a:spcPts val="600"/>
              </a:spcBef>
              <a:buSzTx/>
              <a:buNone/>
              <a:defRPr i="1" sz="2024">
                <a:ln w="0" cap="flat">
                  <a:solidFill>
                    <a:srgbClr val="000000">
                      <a:alpha val="87058"/>
                    </a:srgbClr>
                  </a:solidFill>
                  <a:prstDash val="solid"/>
                  <a:miter lim="400000"/>
                </a:ln>
                <a:solidFill>
                  <a:srgbClr val="000000">
                    <a:alpha val="87058"/>
                  </a:srgbClr>
                </a:solidFill>
                <a:latin typeface="Arial"/>
                <a:ea typeface="Arial"/>
                <a:cs typeface="Arial"/>
                <a:sym typeface="Arial"/>
              </a:defRPr>
            </a:pPr>
            <a:r>
              <a:rPr>
                <a:solidFill>
                  <a:schemeClr val="accent1">
                    <a:lumOff val="-9999"/>
                  </a:schemeClr>
                </a:solidFill>
              </a:rPr>
              <a:t>rmdir()</a:t>
            </a:r>
            <a:r>
              <a:rPr i="0">
                <a:solidFill>
                  <a:schemeClr val="accent1">
                    <a:lumOff val="-9999"/>
                  </a:schemeClr>
                </a:solidFill>
              </a:rPr>
              <a:t> :</a:t>
            </a:r>
            <a:r>
              <a:rPr i="0"/>
              <a:t> </a:t>
            </a:r>
            <a:r>
              <a:rPr i="0" sz="2112">
                <a:solidFill>
                  <a:srgbClr val="333399"/>
                </a:solidFill>
                <a:latin typeface="Lucida Sans Unicode"/>
                <a:ea typeface="Lucida Sans Unicode"/>
                <a:cs typeface="Lucida Sans Unicode"/>
                <a:sym typeface="Lucida Sans Unicode"/>
              </a:rPr>
              <a:t>Remove Directory </a:t>
            </a:r>
            <a:endParaRPr i="0" sz="2112">
              <a:solidFill>
                <a:srgbClr val="333399"/>
              </a:solidFill>
              <a:latin typeface="Lucida Sans Unicode"/>
              <a:ea typeface="Lucida Sans Unicode"/>
              <a:cs typeface="Lucida Sans Unicode"/>
              <a:sym typeface="Lucida Sans Unicode"/>
            </a:endParaRPr>
          </a:p>
          <a:p>
            <a:pPr marL="0" indent="0" defTabSz="402336">
              <a:lnSpc>
                <a:spcPts val="3300"/>
              </a:lnSpc>
              <a:spcBef>
                <a:spcPts val="0"/>
              </a:spcBef>
              <a:buSzTx/>
              <a:buNone/>
              <a:defRPr sz="1584">
                <a:ln w="0" cap="flat">
                  <a:solidFill>
                    <a:srgbClr val="000000">
                      <a:alpha val="87058"/>
                    </a:srgbClr>
                  </a:solidFill>
                  <a:prstDash val="solid"/>
                  <a:miter lim="400000"/>
                </a:ln>
                <a:solidFill>
                  <a:srgbClr val="000000">
                    <a:alpha val="87058"/>
                  </a:srgbClr>
                </a:solidFill>
                <a:latin typeface="Courier"/>
                <a:ea typeface="Courier"/>
                <a:cs typeface="Courier"/>
                <a:sym typeface="Courier"/>
              </a:defRPr>
            </a:pPr>
            <a:r>
              <a:t>os.rmdir('dirname')</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Body"/>
          <p:cNvSpPr txBox="1"/>
          <p:nvPr>
            <p:ph type="body" idx="4294967295"/>
          </p:nvPr>
        </p:nvSpPr>
        <p:spPr>
          <a:xfrm>
            <a:off x="866986" y="23012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Body"/>
          <p:cNvSpPr txBox="1"/>
          <p:nvPr>
            <p:ph type="body" idx="4294967295"/>
          </p:nvPr>
        </p:nvSpPr>
        <p:spPr>
          <a:xfrm>
            <a:off x="866986" y="22885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Body"/>
          <p:cNvSpPr txBox="1"/>
          <p:nvPr>
            <p:ph type="body" idx="4294967295"/>
          </p:nvPr>
        </p:nvSpPr>
        <p:spPr>
          <a:xfrm>
            <a:off x="866986" y="2275838"/>
            <a:ext cx="11595949" cy="6502404"/>
          </a:xfrm>
          <a:prstGeom prst="rect">
            <a:avLst/>
          </a:prstGeom>
        </p:spPr>
        <p:txBody>
          <a:bodyPr lIns="65022" tIns="65022" rIns="65022" bIns="65022" anchor="t"/>
          <a:lstStyle/>
          <a:p>
            <a:pPr marL="222250" marR="5984240" indent="-222250" algn="just" defTabSz="457200">
              <a:lnSpc>
                <a:spcPts val="3700"/>
              </a:lnSpc>
              <a:spcBef>
                <a:spcPts val="900"/>
              </a:spcBef>
              <a:tabLst>
                <a:tab pos="139700" algn="l"/>
                <a:tab pos="457200" algn="l"/>
              </a:tabLst>
              <a:defRPr sz="1600">
                <a:ln w="3175" cap="flat">
                  <a:solidFill>
                    <a:srgbClr val="000000"/>
                  </a:solidFill>
                  <a:prstDash val="solid"/>
                  <a:miter lim="400000"/>
                </a:ln>
                <a:latin typeface="Arial"/>
                <a:ea typeface="Arial"/>
                <a:cs typeface="Arial"/>
                <a:sym typeface="Aria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