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0" r:id="rId9"/>
    <p:sldId id="269" r:id="rId10"/>
    <p:sldId id="273" r:id="rId11"/>
    <p:sldId id="263" r:id="rId12"/>
    <p:sldId id="264"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6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avithra\Documents\EMPLOYEE%20PERFORMANCE%20ANALYSIS-%20mukesh%20kan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 mukesh kanna.xlsx]pivot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'pivot table'!$B$3:$B$4</c:f>
              <c:strCache>
                <c:ptCount val="1"/>
                <c:pt idx="0">
                  <c:v>HIGH</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1</c:v>
                </c:pt>
                <c:pt idx="1">
                  <c:v>3</c:v>
                </c:pt>
                <c:pt idx="2">
                  <c:v>4</c:v>
                </c:pt>
                <c:pt idx="3">
                  <c:v>4</c:v>
                </c:pt>
                <c:pt idx="4">
                  <c:v>2</c:v>
                </c:pt>
                <c:pt idx="5">
                  <c:v>4</c:v>
                </c:pt>
                <c:pt idx="6">
                  <c:v>3</c:v>
                </c:pt>
                <c:pt idx="7">
                  <c:v>1</c:v>
                </c:pt>
                <c:pt idx="8">
                  <c:v>4</c:v>
                </c:pt>
                <c:pt idx="9">
                  <c:v>5</c:v>
                </c:pt>
              </c:numCache>
            </c:numRef>
          </c:val>
        </c:ser>
        <c:ser>
          <c:idx val="1"/>
          <c:order val="1"/>
          <c:tx>
            <c:strRef>
              <c:f>'pivot table'!$C$3:$C$4</c:f>
              <c:strCache>
                <c:ptCount val="1"/>
                <c:pt idx="0">
                  <c:v>LOW</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2</c:v>
                </c:pt>
                <c:pt idx="1">
                  <c:v>12</c:v>
                </c:pt>
                <c:pt idx="2">
                  <c:v>6</c:v>
                </c:pt>
                <c:pt idx="3">
                  <c:v>7</c:v>
                </c:pt>
                <c:pt idx="4">
                  <c:v>8</c:v>
                </c:pt>
                <c:pt idx="5">
                  <c:v>5</c:v>
                </c:pt>
                <c:pt idx="6">
                  <c:v>7</c:v>
                </c:pt>
                <c:pt idx="7">
                  <c:v>10</c:v>
                </c:pt>
                <c:pt idx="8">
                  <c:v>9</c:v>
                </c:pt>
                <c:pt idx="9">
                  <c:v>4</c:v>
                </c:pt>
              </c:numCache>
            </c:numRef>
          </c:val>
        </c:ser>
        <c:ser>
          <c:idx val="2"/>
          <c:order val="2"/>
          <c:tx>
            <c:strRef>
              <c:f>'pivot table'!$D$3:$D$4</c:f>
              <c:strCache>
                <c:ptCount val="1"/>
                <c:pt idx="0">
                  <c:v>MED</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41</c:v>
                </c:pt>
                <c:pt idx="1">
                  <c:v>33</c:v>
                </c:pt>
                <c:pt idx="2">
                  <c:v>40</c:v>
                </c:pt>
                <c:pt idx="3">
                  <c:v>41</c:v>
                </c:pt>
                <c:pt idx="4">
                  <c:v>39</c:v>
                </c:pt>
                <c:pt idx="5">
                  <c:v>36</c:v>
                </c:pt>
                <c:pt idx="6">
                  <c:v>33</c:v>
                </c:pt>
                <c:pt idx="7">
                  <c:v>41</c:v>
                </c:pt>
                <c:pt idx="8">
                  <c:v>33</c:v>
                </c:pt>
                <c:pt idx="9">
                  <c:v>45</c:v>
                </c:pt>
              </c:numCache>
            </c:numRef>
          </c:val>
        </c:ser>
        <c:ser>
          <c:idx val="3"/>
          <c:order val="3"/>
          <c:tx>
            <c:strRef>
              <c:f>'pivot table'!$E$3:$E$4</c:f>
              <c:strCache>
                <c:ptCount val="1"/>
                <c:pt idx="0">
                  <c:v>VERY HIGH</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c:v>
                </c:pt>
                <c:pt idx="1">
                  <c:v>2</c:v>
                </c:pt>
                <c:pt idx="2">
                  <c:v>2</c:v>
                </c:pt>
                <c:pt idx="3">
                  <c:v>2</c:v>
                </c:pt>
                <c:pt idx="4">
                  <c:v>1</c:v>
                </c:pt>
                <c:pt idx="5">
                  <c:v>1</c:v>
                </c:pt>
                <c:pt idx="6">
                  <c:v>3</c:v>
                </c:pt>
                <c:pt idx="7">
                  <c:v>2</c:v>
                </c:pt>
                <c:pt idx="8">
                  <c:v>1</c:v>
                </c:pt>
                <c:pt idx="9">
                  <c:v>2</c:v>
                </c:pt>
              </c:numCache>
            </c:numRef>
          </c:val>
        </c:ser>
        <c:dLbls>
          <c:showLegendKey val="0"/>
          <c:showVal val="0"/>
          <c:showCatName val="0"/>
          <c:showSerName val="0"/>
          <c:showPercent val="0"/>
          <c:showBubbleSize val="0"/>
        </c:dLbls>
        <c:gapWidth val="150"/>
        <c:axId val="208119296"/>
        <c:axId val="208120832"/>
      </c:barChart>
      <c:catAx>
        <c:axId val="208119296"/>
        <c:scaling>
          <c:orientation val="minMax"/>
        </c:scaling>
        <c:delete val="0"/>
        <c:axPos val="b"/>
        <c:majorTickMark val="out"/>
        <c:minorTickMark val="none"/>
        <c:tickLblPos val="nextTo"/>
        <c:crossAx val="208120832"/>
        <c:crosses val="autoZero"/>
        <c:auto val="1"/>
        <c:lblAlgn val="ctr"/>
        <c:lblOffset val="100"/>
        <c:noMultiLvlLbl val="0"/>
      </c:catAx>
      <c:valAx>
        <c:axId val="208120832"/>
        <c:scaling>
          <c:orientation val="minMax"/>
        </c:scaling>
        <c:delete val="0"/>
        <c:axPos val="l"/>
        <c:majorGridlines/>
        <c:numFmt formatCode="General" sourceLinked="1"/>
        <c:majorTickMark val="out"/>
        <c:minorTickMark val="none"/>
        <c:tickLblPos val="nextTo"/>
        <c:crossAx val="208119296"/>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search?q=employee+performance+analysi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219200" y="2828568"/>
            <a:ext cx="10744199" cy="2400657"/>
          </a:xfrm>
          <a:prstGeom prst="rect">
            <a:avLst/>
          </a:prstGeom>
          <a:noFill/>
        </p:spPr>
        <p:txBody>
          <a:bodyPr wrap="square" rtlCol="0">
            <a:spAutoFit/>
          </a:bodyPr>
          <a:lstStyle/>
          <a:p>
            <a:pPr>
              <a:lnSpc>
                <a:spcPct val="150000"/>
              </a:lnSpc>
            </a:pPr>
            <a:r>
              <a:rPr lang="en-US" sz="2000" dirty="0">
                <a:latin typeface="Times New Roman" pitchFamily="18" charset="0"/>
                <a:cs typeface="Times New Roman" pitchFamily="18" charset="0"/>
              </a:rPr>
              <a:t>STUDENT NAME</a:t>
            </a:r>
            <a:r>
              <a:rPr lang="en-US" sz="2000" dirty="0" smtClean="0">
                <a:latin typeface="Times New Roman" pitchFamily="18" charset="0"/>
                <a:cs typeface="Times New Roman" pitchFamily="18" charset="0"/>
              </a:rPr>
              <a:t>: S. MUKESH KANNA</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REGISTER NO</a:t>
            </a:r>
            <a:r>
              <a:rPr lang="en-US" sz="2000" dirty="0" smtClean="0">
                <a:latin typeface="Times New Roman" pitchFamily="18" charset="0"/>
                <a:cs typeface="Times New Roman" pitchFamily="18" charset="0"/>
              </a:rPr>
              <a:t>: 22CM215 , </a:t>
            </a:r>
            <a:r>
              <a:rPr lang="en-US" sz="2000" dirty="0" smtClean="0">
                <a:latin typeface="Times New Roman" pitchFamily="18" charset="0"/>
                <a:cs typeface="Times New Roman" pitchFamily="18" charset="0"/>
              </a:rPr>
              <a:t>autunm110312201256 ,A9EF5A1092E0C2E95F84C76F163C3249</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DEPARTMENT</a:t>
            </a:r>
            <a:r>
              <a:rPr lang="en-US" sz="2000" dirty="0" smtClean="0">
                <a:latin typeface="Times New Roman" pitchFamily="18" charset="0"/>
                <a:cs typeface="Times New Roman" pitchFamily="18" charset="0"/>
              </a:rPr>
              <a:t>: B.Com(General)</a:t>
            </a:r>
            <a:endParaRPr lang="en-US" sz="2000"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COLLEGE: DRBCCC Hindu College</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7844" y="1524000"/>
            <a:ext cx="9372600" cy="3785652"/>
          </a:xfrm>
          <a:prstGeom prst="rect">
            <a:avLst/>
          </a:prstGeom>
          <a:noFill/>
        </p:spPr>
        <p:txBody>
          <a:bodyPr wrap="square" rtlCol="0">
            <a:spAutoFit/>
          </a:bodyPr>
          <a:lstStyle/>
          <a:p>
            <a:pPr>
              <a:lnSpc>
                <a:spcPct val="150000"/>
              </a:lnSpc>
            </a:pPr>
            <a:r>
              <a:rPr lang="en-IN" sz="2000" dirty="0">
                <a:latin typeface="Times New Roman" pitchFamily="18" charset="0"/>
                <a:cs typeface="Times New Roman" pitchFamily="18" charset="0"/>
              </a:rPr>
              <a:t>Emp ID </a:t>
            </a:r>
            <a:r>
              <a:rPr lang="en-IN" sz="2000" dirty="0" smtClean="0">
                <a:latin typeface="Times New Roman" pitchFamily="18" charset="0"/>
                <a:cs typeface="Times New Roman" pitchFamily="18" charset="0"/>
              </a:rPr>
              <a:t> - Numerical</a:t>
            </a:r>
            <a:endParaRPr lang="en-IN" sz="2000" dirty="0">
              <a:latin typeface="Times New Roman" pitchFamily="18" charset="0"/>
              <a:cs typeface="Times New Roman" pitchFamily="18" charset="0"/>
            </a:endParaRPr>
          </a:p>
          <a:p>
            <a:pPr marL="0" lvl="1">
              <a:lnSpc>
                <a:spcPct val="150000"/>
              </a:lnSpc>
            </a:pPr>
            <a:r>
              <a:rPr lang="en-IN" sz="2000" dirty="0">
                <a:latin typeface="Times New Roman" pitchFamily="18" charset="0"/>
                <a:cs typeface="Times New Roman" pitchFamily="18" charset="0"/>
              </a:rPr>
              <a:t>First </a:t>
            </a:r>
            <a:r>
              <a:rPr lang="en-IN" sz="2000" dirty="0" smtClean="0">
                <a:latin typeface="Times New Roman" pitchFamily="18" charset="0"/>
                <a:cs typeface="Times New Roman" pitchFamily="18" charset="0"/>
              </a:rPr>
              <a:t>Name -  Characters</a:t>
            </a:r>
            <a:endParaRPr lang="en-IN" sz="2000" dirty="0">
              <a:latin typeface="Times New Roman" pitchFamily="18" charset="0"/>
              <a:cs typeface="Times New Roman" pitchFamily="18" charset="0"/>
            </a:endParaRPr>
          </a:p>
          <a:p>
            <a:pPr>
              <a:lnSpc>
                <a:spcPct val="150000"/>
              </a:lnSpc>
            </a:pPr>
            <a:r>
              <a:rPr lang="en-IN" sz="2000" dirty="0">
                <a:latin typeface="Times New Roman" pitchFamily="18" charset="0"/>
                <a:cs typeface="Times New Roman" pitchFamily="18" charset="0"/>
              </a:rPr>
              <a:t>Emp </a:t>
            </a:r>
            <a:r>
              <a:rPr lang="en-IN" sz="2000" dirty="0" smtClean="0">
                <a:latin typeface="Times New Roman" pitchFamily="18" charset="0"/>
                <a:cs typeface="Times New Roman" pitchFamily="18" charset="0"/>
              </a:rPr>
              <a:t>type - Full-Time , Contract , </a:t>
            </a:r>
            <a:r>
              <a:rPr lang="en-IN" sz="2000" dirty="0">
                <a:latin typeface="Times New Roman" pitchFamily="18" charset="0"/>
                <a:cs typeface="Times New Roman" pitchFamily="18" charset="0"/>
              </a:rPr>
              <a:t>Part-Time</a:t>
            </a:r>
          </a:p>
          <a:p>
            <a:pPr>
              <a:lnSpc>
                <a:spcPct val="150000"/>
              </a:lnSpc>
            </a:pPr>
            <a:r>
              <a:rPr lang="en-IN" sz="2000" dirty="0">
                <a:latin typeface="Times New Roman" pitchFamily="18" charset="0"/>
                <a:cs typeface="Times New Roman" pitchFamily="18" charset="0"/>
              </a:rPr>
              <a:t>Performance level -  </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IFS(Z8&gt;=5,"VERY HIGH",Z8&gt;=4,"HIGH", Z8&gt;=3,"MED",TRUE,"LOW</a:t>
            </a:r>
            <a:r>
              <a:rPr lang="en-IN" sz="2000" dirty="0" smtClean="0">
                <a:latin typeface="Times New Roman" pitchFamily="18" charset="0"/>
                <a:cs typeface="Times New Roman" pitchFamily="18" charset="0"/>
              </a:rPr>
              <a:t>")</a:t>
            </a:r>
          </a:p>
          <a:p>
            <a:pPr>
              <a:lnSpc>
                <a:spcPct val="150000"/>
              </a:lnSpc>
            </a:pPr>
            <a:r>
              <a:rPr lang="en-IN" sz="2000" dirty="0" smtClean="0">
                <a:latin typeface="Times New Roman" pitchFamily="18" charset="0"/>
                <a:cs typeface="Times New Roman" pitchFamily="18" charset="0"/>
              </a:rPr>
              <a:t>Gender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Male Female</a:t>
            </a:r>
            <a:endParaRPr lang="en-IN" sz="2000" dirty="0">
              <a:latin typeface="Times New Roman" pitchFamily="18" charset="0"/>
              <a:cs typeface="Times New Roman" pitchFamily="18" charset="0"/>
            </a:endParaRPr>
          </a:p>
          <a:p>
            <a:pPr>
              <a:lnSpc>
                <a:spcPct val="150000"/>
              </a:lnSpc>
            </a:pPr>
            <a:r>
              <a:rPr lang="en-IN" sz="2000" dirty="0">
                <a:latin typeface="Times New Roman" pitchFamily="18" charset="0"/>
                <a:cs typeface="Times New Roman" pitchFamily="18" charset="0"/>
              </a:rPr>
              <a:t>Employee rating </a:t>
            </a:r>
            <a:r>
              <a:rPr lang="en-IN" sz="2000" dirty="0" smtClean="0">
                <a:latin typeface="Times New Roman" pitchFamily="18" charset="0"/>
                <a:cs typeface="Times New Roman" pitchFamily="18" charset="0"/>
              </a:rPr>
              <a:t>– Numerical</a:t>
            </a:r>
          </a:p>
          <a:p>
            <a:pPr>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1644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756471"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38100" dist="38100" dir="2700000" algn="tl">
                    <a:srgbClr val="000000">
                      <a:alpha val="43137"/>
                    </a:srgbClr>
                  </a:outerShdw>
                </a:effectLst>
              </a:rPr>
              <a:t>THE</a:t>
            </a:r>
            <a:r>
              <a:rPr sz="4250" spc="20" dirty="0">
                <a:effectLst>
                  <a:outerShdw blurRad="38100" dist="38100" dir="2700000" algn="tl">
                    <a:srgbClr val="000000">
                      <a:alpha val="43137"/>
                    </a:srgbClr>
                  </a:outerShdw>
                </a:effectLst>
              </a:rPr>
              <a:t> </a:t>
            </a:r>
            <a:r>
              <a:rPr lang="en-US" sz="4250" spc="20" dirty="0">
                <a:effectLst>
                  <a:outerShdw blurRad="38100" dist="38100" dir="2700000" algn="tl">
                    <a:srgbClr val="000000">
                      <a:alpha val="43137"/>
                    </a:srgbClr>
                  </a:outerShdw>
                </a:effectLst>
              </a:rPr>
              <a:t>"</a:t>
            </a:r>
            <a:r>
              <a:rPr sz="4250" spc="10" dirty="0">
                <a:effectLst>
                  <a:outerShdw blurRad="38100" dist="38100" dir="2700000" algn="tl">
                    <a:srgbClr val="000000">
                      <a:alpha val="43137"/>
                    </a:srgbClr>
                  </a:outerShdw>
                </a:effectLst>
              </a:rPr>
              <a:t>WOW</a:t>
            </a:r>
            <a:r>
              <a:rPr lang="en-US" sz="4250" spc="10" dirty="0">
                <a:effectLst>
                  <a:outerShdw blurRad="38100" dist="38100" dir="2700000" algn="tl">
                    <a:srgbClr val="000000">
                      <a:alpha val="43137"/>
                    </a:srgbClr>
                  </a:outerShdw>
                </a:effectLst>
              </a:rPr>
              <a:t>"</a:t>
            </a:r>
            <a:r>
              <a:rPr sz="4250" spc="85" dirty="0">
                <a:effectLst>
                  <a:outerShdw blurRad="38100" dist="38100" dir="2700000" algn="tl">
                    <a:srgbClr val="000000">
                      <a:alpha val="43137"/>
                    </a:srgbClr>
                  </a:outerShdw>
                </a:effectLst>
              </a:rPr>
              <a:t> </a:t>
            </a:r>
            <a:r>
              <a:rPr sz="4250" spc="10" dirty="0">
                <a:effectLst>
                  <a:outerShdw blurRad="38100" dist="38100" dir="2700000" algn="tl">
                    <a:srgbClr val="000000">
                      <a:alpha val="43137"/>
                    </a:srgbClr>
                  </a:outerShdw>
                </a:effectLst>
              </a:rPr>
              <a:t>IN</a:t>
            </a:r>
            <a:r>
              <a:rPr sz="4250" spc="-5" dirty="0">
                <a:effectLst>
                  <a:outerShdw blurRad="38100" dist="38100" dir="2700000" algn="tl">
                    <a:srgbClr val="000000">
                      <a:alpha val="43137"/>
                    </a:srgbClr>
                  </a:outerShdw>
                </a:effectLst>
              </a:rPr>
              <a:t> </a:t>
            </a:r>
            <a:r>
              <a:rPr sz="4250" spc="15" dirty="0">
                <a:effectLst>
                  <a:outerShdw blurRad="38100" dist="38100" dir="2700000" algn="tl">
                    <a:srgbClr val="000000">
                      <a:alpha val="43137"/>
                    </a:srgbClr>
                  </a:outerShdw>
                </a:effectLst>
              </a:rPr>
              <a:t>OUR</a:t>
            </a:r>
            <a:r>
              <a:rPr sz="4250" spc="-10" dirty="0">
                <a:effectLst>
                  <a:outerShdw blurRad="38100" dist="38100" dir="2700000" algn="tl">
                    <a:srgbClr val="000000">
                      <a:alpha val="43137"/>
                    </a:srgbClr>
                  </a:outerShdw>
                </a:effectLst>
              </a:rPr>
              <a:t> </a:t>
            </a:r>
            <a:r>
              <a:rPr sz="4250" spc="20" dirty="0">
                <a:effectLst>
                  <a:outerShdw blurRad="38100" dist="38100" dir="2700000" algn="tl">
                    <a:srgbClr val="000000">
                      <a:alpha val="43137"/>
                    </a:srgbClr>
                  </a:outerShdw>
                </a:effectLst>
              </a:rPr>
              <a:t>SOLUTION</a:t>
            </a:r>
            <a:endParaRPr sz="4250"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639252" y="1647691"/>
            <a:ext cx="9866566" cy="2246769"/>
          </a:xfrm>
          <a:prstGeom prst="rect">
            <a:avLst/>
          </a:prstGeom>
          <a:noFill/>
        </p:spPr>
        <p:txBody>
          <a:bodyPr wrap="square" rtlCol="0">
            <a:spAutoFit/>
          </a:bodyPr>
          <a:lstStyle/>
          <a:p>
            <a:endParaRPr lang="en-IN" sz="2000" dirty="0">
              <a:latin typeface="Times New Roman" pitchFamily="18" charset="0"/>
              <a:cs typeface="Times New Roman" pitchFamily="18" charset="0"/>
            </a:endParaRPr>
          </a:p>
          <a:p>
            <a:pPr marL="457200" indent="-457200">
              <a:buAutoNum type="arabicPeriod"/>
            </a:pPr>
            <a:r>
              <a:rPr lang="en-IN" sz="2000" dirty="0">
                <a:latin typeface="Times New Roman" pitchFamily="18" charset="0"/>
                <a:cs typeface="Times New Roman" pitchFamily="18" charset="0"/>
              </a:rPr>
              <a:t>Performance level =IFS(Z8&gt;=5,"VERY HIGH",Z8&gt;=4,"HIGH", Z8&gt;=3,"MED",TRUE,"LOW")  because its helpful in the conversion of performance level of the employee from the existing  Current Employee </a:t>
            </a:r>
            <a:r>
              <a:rPr lang="en-IN" sz="2000" dirty="0" smtClean="0">
                <a:latin typeface="Times New Roman" pitchFamily="18" charset="0"/>
                <a:cs typeface="Times New Roman" pitchFamily="18" charset="0"/>
              </a:rPr>
              <a:t>Rating .</a:t>
            </a:r>
          </a:p>
          <a:p>
            <a:pPr marL="457200" indent="-457200">
              <a:buAutoNum type="arabicPeriod"/>
            </a:pP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457200" indent="-457200">
              <a:buAutoNum type="arabicPeriod"/>
            </a:pPr>
            <a:endParaRPr lang="en-IN" sz="20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214110" y="1085871"/>
            <a:ext cx="9682490" cy="5693866"/>
          </a:xfrm>
          <a:prstGeom prst="rect">
            <a:avLst/>
          </a:prstGeom>
          <a:noFill/>
        </p:spPr>
        <p:txBody>
          <a:bodyPr wrap="square" rtlCol="0">
            <a:spAutoFit/>
          </a:bodyPr>
          <a:lstStyle/>
          <a:p>
            <a:r>
              <a:rPr lang="en-IN" sz="2000" b="1" dirty="0">
                <a:latin typeface="Times New Roman" pitchFamily="18" charset="0"/>
                <a:cs typeface="Times New Roman" pitchFamily="18" charset="0"/>
              </a:rPr>
              <a:t>Data Collection:</a:t>
            </a:r>
          </a:p>
          <a:p>
            <a:pPr algn="just"/>
            <a:r>
              <a:rPr lang="en-IN" sz="20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Gather </a:t>
            </a:r>
            <a:r>
              <a:rPr lang="en-IN" dirty="0">
                <a:latin typeface="Times New Roman" pitchFamily="18" charset="0"/>
                <a:cs typeface="Times New Roman" pitchFamily="18" charset="0"/>
              </a:rPr>
              <a:t>data on the identified KPIs over a specific period. This can include quantitative data </a:t>
            </a:r>
            <a:r>
              <a:rPr lang="en-IN" dirty="0" smtClean="0">
                <a:latin typeface="Times New Roman" pitchFamily="18" charset="0"/>
                <a:cs typeface="Times New Roman" pitchFamily="18" charset="0"/>
              </a:rPr>
              <a:t>.Data </a:t>
            </a:r>
            <a:r>
              <a:rPr lang="en-IN" dirty="0">
                <a:latin typeface="Times New Roman" pitchFamily="18" charset="0"/>
                <a:cs typeface="Times New Roman" pitchFamily="18" charset="0"/>
              </a:rPr>
              <a:t>can be collected from various sources such as HR systems, performance management tools, and employee surveys</a:t>
            </a:r>
            <a:r>
              <a:rPr lang="en-IN" dirty="0" smtClean="0">
                <a:latin typeface="Times New Roman" pitchFamily="18" charset="0"/>
                <a:cs typeface="Times New Roman" pitchFamily="18" charset="0"/>
              </a:rPr>
              <a:t>.</a:t>
            </a:r>
            <a:endParaRPr lang="en-IN" sz="2000" b="1" dirty="0" smtClean="0">
              <a:latin typeface="Times New Roman" pitchFamily="18" charset="0"/>
              <a:cs typeface="Times New Roman" pitchFamily="18" charset="0"/>
            </a:endParaRPr>
          </a:p>
          <a:p>
            <a:r>
              <a:rPr lang="en-IN" b="1" dirty="0">
                <a:latin typeface="Times New Roman" pitchFamily="18" charset="0"/>
                <a:cs typeface="Times New Roman" pitchFamily="18" charset="0"/>
              </a:rPr>
              <a:t>Feature </a:t>
            </a:r>
            <a:r>
              <a:rPr lang="en-IN" b="1" dirty="0" smtClean="0">
                <a:latin typeface="Times New Roman" pitchFamily="18" charset="0"/>
                <a:cs typeface="Times New Roman" pitchFamily="18" charset="0"/>
              </a:rPr>
              <a:t>collection</a:t>
            </a:r>
            <a:endParaRPr lang="en-IN" b="1" dirty="0">
              <a:latin typeface="Times New Roman" pitchFamily="18" charset="0"/>
              <a:cs typeface="Times New Roman" pitchFamily="18" charset="0"/>
            </a:endParaRPr>
          </a:p>
          <a:p>
            <a:r>
              <a:rPr lang="en-IN" dirty="0" smtClean="0">
                <a:latin typeface="Times New Roman" pitchFamily="18" charset="0"/>
                <a:cs typeface="Times New Roman" pitchFamily="18" charset="0"/>
              </a:rPr>
              <a:t>	Identifying </a:t>
            </a:r>
            <a:r>
              <a:rPr lang="en-IN" dirty="0">
                <a:latin typeface="Times New Roman" pitchFamily="18" charset="0"/>
                <a:cs typeface="Times New Roman" pitchFamily="18" charset="0"/>
              </a:rPr>
              <a:t>and gathering various data points (features) that can influence or reflect employee performance. These features serve as inputs for your analysis and can include a mix of quantitative and qualitative data</a:t>
            </a:r>
            <a:r>
              <a:rPr lang="en-IN" dirty="0" smtClean="0">
                <a:latin typeface="Times New Roman" pitchFamily="18" charset="0"/>
                <a:cs typeface="Times New Roman" pitchFamily="18" charset="0"/>
              </a:rPr>
              <a:t>.</a:t>
            </a:r>
          </a:p>
          <a:p>
            <a:pPr marL="285750" indent="-285750">
              <a:buFont typeface="Arial" pitchFamily="34" charset="0"/>
              <a:buChar char="•"/>
            </a:pPr>
            <a:r>
              <a:rPr lang="en-IN" dirty="0" smtClean="0">
                <a:latin typeface="Times New Roman" pitchFamily="18" charset="0"/>
                <a:cs typeface="Times New Roman" pitchFamily="18" charset="0"/>
              </a:rPr>
              <a:t>Emp ID</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First Name</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Last Name</a:t>
            </a:r>
          </a:p>
          <a:p>
            <a:pPr marL="285750" indent="-285750">
              <a:buFont typeface="Arial" pitchFamily="34" charset="0"/>
              <a:buChar char="•"/>
            </a:pPr>
            <a:r>
              <a:rPr lang="en-IN" dirty="0" smtClean="0">
                <a:latin typeface="Times New Roman" pitchFamily="18" charset="0"/>
                <a:cs typeface="Times New Roman" pitchFamily="18" charset="0"/>
              </a:rPr>
              <a:t>Business Unit</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Employee Status</a:t>
            </a:r>
            <a:r>
              <a:rPr lang="en-IN" dirty="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Employee Type</a:t>
            </a:r>
          </a:p>
          <a:p>
            <a:pPr marL="285750" indent="-285750">
              <a:buFont typeface="Arial" pitchFamily="34" charset="0"/>
              <a:buChar char="•"/>
            </a:pPr>
            <a:r>
              <a:rPr lang="en-IN" dirty="0" smtClean="0">
                <a:latin typeface="Times New Roman" pitchFamily="18" charset="0"/>
                <a:cs typeface="Times New Roman" pitchFamily="18" charset="0"/>
              </a:rPr>
              <a:t>Employee Classification Type</a:t>
            </a:r>
          </a:p>
          <a:p>
            <a:pPr marL="285750" indent="-285750">
              <a:buFont typeface="Arial" pitchFamily="34" charset="0"/>
              <a:buChar char="•"/>
            </a:pPr>
            <a:r>
              <a:rPr lang="en-IN" dirty="0" smtClean="0">
                <a:latin typeface="Times New Roman" pitchFamily="18" charset="0"/>
                <a:cs typeface="Times New Roman" pitchFamily="18" charset="0"/>
              </a:rPr>
              <a:t>Gender Code</a:t>
            </a:r>
          </a:p>
          <a:p>
            <a:pPr marL="285750" indent="-285750">
              <a:buFont typeface="Arial" pitchFamily="34" charset="0"/>
              <a:buChar char="•"/>
            </a:pPr>
            <a:r>
              <a:rPr lang="en-IN" dirty="0">
                <a:latin typeface="Times New Roman" pitchFamily="18" charset="0"/>
                <a:cs typeface="Times New Roman" pitchFamily="18" charset="0"/>
              </a:rPr>
              <a:t>Performance Score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Current </a:t>
            </a:r>
            <a:r>
              <a:rPr lang="en-IN" dirty="0">
                <a:latin typeface="Times New Roman" pitchFamily="18" charset="0"/>
                <a:cs typeface="Times New Roman" pitchFamily="18" charset="0"/>
              </a:rPr>
              <a:t>Employee Rating	</a:t>
            </a:r>
            <a:endParaRPr lang="en-IN" dirty="0" smtClean="0">
              <a:latin typeface="Times New Roman" pitchFamily="18" charset="0"/>
              <a:cs typeface="Times New Roman" pitchFamily="18" charset="0"/>
            </a:endParaRPr>
          </a:p>
          <a:p>
            <a:pPr marL="285750" indent="-285750">
              <a:buFont typeface="Arial" pitchFamily="34" charset="0"/>
              <a:buChar char="•"/>
            </a:pPr>
            <a:r>
              <a:rPr lang="en-IN" dirty="0" smtClean="0">
                <a:latin typeface="Times New Roman" pitchFamily="18" charset="0"/>
                <a:cs typeface="Times New Roman" pitchFamily="18" charset="0"/>
              </a:rPr>
              <a:t>Performance level</a:t>
            </a:r>
          </a:p>
          <a:p>
            <a:endParaRPr lang="en-IN"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397" y="457200"/>
            <a:ext cx="10515600" cy="5940088"/>
          </a:xfrm>
          <a:prstGeom prst="rect">
            <a:avLst/>
          </a:prstGeom>
          <a:noFill/>
        </p:spPr>
        <p:txBody>
          <a:bodyPr wrap="square" rtlCol="0">
            <a:spAutoFit/>
          </a:bodyPr>
          <a:lstStyle/>
          <a:p>
            <a:r>
              <a:rPr lang="en-IN" sz="2000" b="1" dirty="0">
                <a:latin typeface="Times New Roman" pitchFamily="18" charset="0"/>
                <a:cs typeface="Times New Roman" pitchFamily="18" charset="0"/>
              </a:rPr>
              <a:t>Data </a:t>
            </a:r>
            <a:r>
              <a:rPr lang="en-IN" sz="2000" b="1" dirty="0" smtClean="0">
                <a:latin typeface="Times New Roman" pitchFamily="18" charset="0"/>
                <a:cs typeface="Times New Roman" pitchFamily="18" charset="0"/>
              </a:rPr>
              <a:t>cleaning</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Data Cleaning: Ensure the data is accurate, consistent, and free from errors. This might involve handling missing data, correcting errors, and standardizing formats</a:t>
            </a:r>
            <a:r>
              <a:rPr lang="en-IN" sz="2000" dirty="0" smtClean="0">
                <a:latin typeface="Times New Roman" pitchFamily="18" charset="0"/>
                <a:cs typeface="Times New Roman" pitchFamily="18" charset="0"/>
              </a:rPr>
              <a:t>.</a:t>
            </a:r>
          </a:p>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Performance </a:t>
            </a:r>
            <a:r>
              <a:rPr lang="en-IN" sz="2000" b="1" dirty="0" smtClean="0">
                <a:latin typeface="Times New Roman" pitchFamily="18" charset="0"/>
                <a:cs typeface="Times New Roman" pitchFamily="18" charset="0"/>
              </a:rPr>
              <a:t>level</a:t>
            </a:r>
          </a:p>
          <a:p>
            <a:pPr marL="285750" indent="-285750">
              <a:buFont typeface="Arial" pitchFamily="34" charset="0"/>
              <a:buChar char="•"/>
            </a:pPr>
            <a:r>
              <a:rPr lang="en-IN" sz="2000" dirty="0" smtClean="0">
                <a:latin typeface="Times New Roman" pitchFamily="18" charset="0"/>
                <a:cs typeface="Times New Roman" pitchFamily="18" charset="0"/>
              </a:rPr>
              <a:t>Performance </a:t>
            </a:r>
            <a:r>
              <a:rPr lang="en-IN" sz="2000" dirty="0">
                <a:latin typeface="Times New Roman" pitchFamily="18" charset="0"/>
                <a:cs typeface="Times New Roman" pitchFamily="18" charset="0"/>
              </a:rPr>
              <a:t>level =</a:t>
            </a:r>
            <a:r>
              <a:rPr lang="en-IN" sz="2000" b="1" dirty="0">
                <a:latin typeface="Times New Roman" pitchFamily="18" charset="0"/>
                <a:cs typeface="Times New Roman" pitchFamily="18" charset="0"/>
              </a:rPr>
              <a:t>IFS(Z8&gt;=5,"VERY HIGH",Z8&gt;=4,"HIGH", Z8&gt;=3,"MED",TRUE,"LOW</a:t>
            </a:r>
            <a:r>
              <a:rPr lang="en-IN" sz="2000" b="1" dirty="0" smtClean="0">
                <a:latin typeface="Times New Roman" pitchFamily="18" charset="0"/>
                <a:cs typeface="Times New Roman" pitchFamily="18" charset="0"/>
              </a:rPr>
              <a:t>")</a:t>
            </a:r>
          </a:p>
          <a:p>
            <a:pPr marL="285750" indent="-285750">
              <a:buFont typeface="Arial" pitchFamily="34" charset="0"/>
              <a:buChar char="•"/>
            </a:pPr>
            <a:r>
              <a:rPr lang="en-IN" sz="2000" dirty="0" smtClean="0">
                <a:latin typeface="Times New Roman" pitchFamily="18" charset="0"/>
                <a:cs typeface="Times New Roman" pitchFamily="18" charset="0"/>
              </a:rPr>
              <a:t>This formula is used to calculate the performance level using existing </a:t>
            </a:r>
            <a:r>
              <a:rPr lang="en-IN" sz="2000" dirty="0">
                <a:latin typeface="Times New Roman" pitchFamily="18" charset="0"/>
                <a:cs typeface="Times New Roman" pitchFamily="18" charset="0"/>
              </a:rPr>
              <a:t>Current Employee </a:t>
            </a:r>
            <a:r>
              <a:rPr lang="en-IN" sz="2000" dirty="0" smtClean="0">
                <a:latin typeface="Times New Roman" pitchFamily="18" charset="0"/>
                <a:cs typeface="Times New Roman" pitchFamily="18" charset="0"/>
              </a:rPr>
              <a:t>Rating.</a:t>
            </a:r>
            <a:endParaRPr lang="en-IN" sz="2000" dirty="0">
              <a:latin typeface="Times New Roman" pitchFamily="18" charset="0"/>
              <a:cs typeface="Times New Roman" pitchFamily="18" charset="0"/>
            </a:endParaRPr>
          </a:p>
          <a:p>
            <a:endParaRPr lang="en-IN" sz="2000" b="1" dirty="0" smtClean="0">
              <a:latin typeface="Times New Roman" pitchFamily="18" charset="0"/>
              <a:cs typeface="Times New Roman" pitchFamily="18" charset="0"/>
            </a:endParaRPr>
          </a:p>
          <a:p>
            <a:r>
              <a:rPr lang="en-IN" sz="2000" b="1" dirty="0">
                <a:latin typeface="Times New Roman" pitchFamily="18" charset="0"/>
                <a:cs typeface="Times New Roman" pitchFamily="18" charset="0"/>
              </a:rPr>
              <a:t>Pivot </a:t>
            </a:r>
            <a:r>
              <a:rPr lang="en-IN" sz="2000" b="1" dirty="0" smtClean="0">
                <a:latin typeface="Times New Roman" pitchFamily="18" charset="0"/>
                <a:cs typeface="Times New Roman" pitchFamily="18" charset="0"/>
              </a:rPr>
              <a:t>table</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Excel involves summarizing and </a:t>
            </a:r>
            <a:r>
              <a:rPr lang="en-IN" sz="2000" dirty="0" smtClean="0">
                <a:latin typeface="Times New Roman" pitchFamily="18" charset="0"/>
                <a:cs typeface="Times New Roman" pitchFamily="18" charset="0"/>
              </a:rPr>
              <a:t>analysing </a:t>
            </a:r>
            <a:r>
              <a:rPr lang="en-IN" sz="2000" dirty="0">
                <a:latin typeface="Times New Roman" pitchFamily="18" charset="0"/>
                <a:cs typeface="Times New Roman" pitchFamily="18" charset="0"/>
              </a:rPr>
              <a:t>key performance indicators (KPIs) across various dimensions such as departments, job roles, or time periods. Below is a step-by-step guide to help you set up a Pivot Table for this </a:t>
            </a:r>
            <a:r>
              <a:rPr lang="en-IN" sz="2000" dirty="0" smtClean="0">
                <a:latin typeface="Times New Roman" pitchFamily="18" charset="0"/>
                <a:cs typeface="Times New Roman" pitchFamily="18" charset="0"/>
              </a:rPr>
              <a:t>purpose.</a:t>
            </a:r>
          </a:p>
          <a:p>
            <a:r>
              <a:rPr lang="en-IN" sz="2000" b="1"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Graph</a:t>
            </a:r>
          </a:p>
          <a:p>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visualize key insights and trends, making it easier to communicate findings to stakeholders. Here’s a guide on how to create various types of graphs to </a:t>
            </a:r>
            <a:r>
              <a:rPr lang="en-IN" sz="2000" dirty="0" smtClean="0">
                <a:latin typeface="Times New Roman" pitchFamily="18" charset="0"/>
                <a:cs typeface="Times New Roman" pitchFamily="18" charset="0"/>
              </a:rPr>
              <a:t>analyse </a:t>
            </a:r>
            <a:r>
              <a:rPr lang="en-IN" sz="2000" dirty="0">
                <a:latin typeface="Times New Roman" pitchFamily="18" charset="0"/>
                <a:cs typeface="Times New Roman" pitchFamily="18" charset="0"/>
              </a:rPr>
              <a:t>employee </a:t>
            </a:r>
            <a:r>
              <a:rPr lang="en-IN" sz="2000" dirty="0" smtClean="0">
                <a:latin typeface="Times New Roman" pitchFamily="18" charset="0"/>
                <a:cs typeface="Times New Roman" pitchFamily="18" charset="0"/>
              </a:rPr>
              <a:t>performance.</a:t>
            </a:r>
          </a:p>
          <a:p>
            <a:pPr marL="285750" indent="-285750">
              <a:buFont typeface="Arial" pitchFamily="34" charset="0"/>
              <a:buChar char="•"/>
            </a:pPr>
            <a:r>
              <a:rPr lang="en-IN" sz="2000" dirty="0">
                <a:latin typeface="Times New Roman" pitchFamily="18" charset="0"/>
                <a:cs typeface="Times New Roman" pitchFamily="18" charset="0"/>
              </a:rPr>
              <a:t>Bar Chart / Column </a:t>
            </a:r>
            <a:r>
              <a:rPr lang="en-IN" sz="2000" dirty="0" smtClean="0">
                <a:latin typeface="Times New Roman" pitchFamily="18" charset="0"/>
                <a:cs typeface="Times New Roman" pitchFamily="18" charset="0"/>
              </a:rPr>
              <a:t>Chart</a:t>
            </a:r>
          </a:p>
          <a:p>
            <a:pPr marL="285750" indent="-285750">
              <a:buFont typeface="Arial" pitchFamily="34" charset="0"/>
              <a:buChar char="•"/>
            </a:pPr>
            <a:r>
              <a:rPr lang="en-IN" sz="2000" dirty="0">
                <a:latin typeface="Times New Roman" pitchFamily="18" charset="0"/>
                <a:cs typeface="Times New Roman" pitchFamily="18" charset="0"/>
              </a:rPr>
              <a:t>Line </a:t>
            </a:r>
            <a:r>
              <a:rPr lang="en-IN" sz="2000" dirty="0" smtClean="0">
                <a:latin typeface="Times New Roman" pitchFamily="18" charset="0"/>
                <a:cs typeface="Times New Roman" pitchFamily="18" charset="0"/>
              </a:rPr>
              <a:t>Chart</a:t>
            </a:r>
          </a:p>
          <a:p>
            <a:pPr marL="285750" indent="-285750">
              <a:buFont typeface="Arial" pitchFamily="34" charset="0"/>
              <a:buChar char="•"/>
            </a:pPr>
            <a:r>
              <a:rPr lang="en-IN" sz="2000" dirty="0">
                <a:latin typeface="Times New Roman" pitchFamily="18" charset="0"/>
                <a:cs typeface="Times New Roman" pitchFamily="18" charset="0"/>
              </a:rPr>
              <a:t>Pie Chart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14334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2034837" y="1603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effectLst>
                  <a:outerShdw blurRad="38100" dist="38100" dir="2700000" algn="tl">
                    <a:srgbClr val="000000">
                      <a:alpha val="43137"/>
                    </a:srgbClr>
                  </a:outerShdw>
                </a:effectLst>
              </a:rPr>
              <a:t>R</a:t>
            </a:r>
            <a:r>
              <a:rPr spc="-40" dirty="0">
                <a:effectLst>
                  <a:outerShdw blurRad="38100" dist="38100" dir="2700000" algn="tl">
                    <a:srgbClr val="000000">
                      <a:alpha val="43137"/>
                    </a:srgbClr>
                  </a:outerShdw>
                </a:effectLst>
              </a:rPr>
              <a:t>E</a:t>
            </a:r>
            <a:r>
              <a:rPr spc="15" dirty="0">
                <a:effectLst>
                  <a:outerShdw blurRad="38100" dist="38100" dir="2700000" algn="tl">
                    <a:srgbClr val="000000">
                      <a:alpha val="43137"/>
                    </a:srgbClr>
                  </a:outerShdw>
                </a:effectLst>
              </a:rPr>
              <a:t>S</a:t>
            </a:r>
            <a:r>
              <a:rPr spc="-30" dirty="0">
                <a:effectLst>
                  <a:outerShdw blurRad="38100" dist="38100" dir="2700000" algn="tl">
                    <a:srgbClr val="000000">
                      <a:alpha val="43137"/>
                    </a:srgbClr>
                  </a:outerShdw>
                </a:effectLst>
              </a:rPr>
              <a:t>U</a:t>
            </a:r>
            <a:r>
              <a:rPr spc="-405" dirty="0">
                <a:effectLst>
                  <a:outerShdw blurRad="38100" dist="38100" dir="2700000" algn="tl">
                    <a:srgbClr val="000000">
                      <a:alpha val="43137"/>
                    </a:srgbClr>
                  </a:outerShdw>
                </a:effectLst>
              </a:rPr>
              <a:t>L</a:t>
            </a:r>
            <a:r>
              <a:rPr dirty="0">
                <a:effectLst>
                  <a:outerShdw blurRad="38100" dist="38100" dir="2700000" algn="tl">
                    <a:srgbClr val="000000">
                      <a:alpha val="43137"/>
                    </a:srgbClr>
                  </a:outerShdw>
                </a:effectLs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AutoShape 2" descr="data:image/png;base64,iVBORw0KGgoAAAANSUhEUgAABLAAAAIsCAYAAADiVVDNAAAAAXNSR0IArs4c6QAAIABJREFUeF7snQvYFVW9/3/cJEA0MBU1I62UNFHDTPNCirdSDomkCF6OgVcUj9bf0lJPWuSx0sSDeAHLG2pKKpdMlBSVRNNE0pRUCq+k5gVEQm7/5zs275l3mNkza+/Ze695+czz8JTvnlmz5vOdtWat7/zWb9qtWbNmjbFBAAIQgAAEIAABCEAAAhCAAAQgAAEIQMBTAu0wsDxVhmpBAAIQgAAEIAABCEAAAhCAAAQgAAEIBAQwsLgR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bQNAPrvffes3Hjxtm7775bGKAdd9zRhg8fvlZ59913n82YMaPV39u1axfs27dv36rP/+CDD9q0adNaHf/pT3/avvWtb9nHPvaxVn+v9no7depk66+/vn3yk580Xd/nP/95098qbdHrVT1Gjhxpn/rUp6q+zjwHrlmzxt5++2176qmn7Omnnw7+/wcffNByaNeuXW3TTTcNruELX/iCbbDBBpnFrlq1ym644Qb7y1/+0rLvFltsEVxPt27dMo9P2kH1vPfee02Mwk1sRowYYV26dAn+9Oc//zk4b5Hb0UcfbTvssEOue7OW8xah97/+9S+79tpr7e9//7tTVTp06BDcq7169QquVf9CpmkFVdsuKlXMpR/Ie4HRdqj7d7vttrPOnTtnHl7kvfTxj3/cRo0aZRtuuGHmebVDPdpk9MS1aKf+V21Y1/TZz37W+vXrZ5tssonp75W2l156ySZMmGC6R6PbTjvtZEceeWTm8Wllv/baa3b11Ve36rOqbUvPPfec/epXv7LVq1cHp9O9oz5rq622yqVbdKf49YrZ8ccfb5tvvnnNZR1wwAG23377OZWjPvmFF14I+nj9r57f+ps2tf+onupX27dvn6v8IttJeMK0PjdXhXLs9P7779v48ePtzTffbNn7q1/9qn3961/PcXTrXeJtSSyPPfZY69OnT81lpfWHWQU//PDDNmXKlJbd1O+ceOKJ9olPfCLr0LV+r3VM0qyxQNKFvvPOO/bkk0+mjnN69uwZjHF23nln69GjR25W8Tbg0j7V17/xxhv22GOP2V//+lfT/RT2kWFfu/HGGwfjL/2rdvyU+2LYEQIQgAAEIFBHAuusgSWmtUx6VqxYEUzyX3zxxVbyFG1gxbWXITBw4ED74he/mDo5qHWw6HK/aeAkBhroLlq0KNehGlBpMjdo0CDbbLPNKh6jycFVV11lixcvbtlPk67999+/qsmqTBnpFg7uNEmV4Sjdwq2Rk6kkczUXxJSdqp10R4ur1sCKV0kT93322cf69++farrWYoKkcaqHgZXUDocMGRJMVCqZLkXeS3kNrHq3yZBFkdqJocz5ww8/3GR2p21pBpbYnHLKKYGBUs2W9DKimrYk9pMnTw4mktFt1113tcMOO8y5z0q63m222SYwN7JeZMQ5xMtymSCrT3jggQds9uzZtnz58lyIpYXMHLXHLGOyyHYSVq7eBpZerFx//fUtRqXOK3PnpJNOyvWCJgoxqS3J0JVh1L1791y809plNQZW2vjmkEMOsb333tupPtq5iDFJM8YC0Qv9xz/+YXfccYf97W9/C14OZG265/XC7Zvf/GbmOEdlVWtgafx11113OY2/1Ndq/OVisGVdL79DAAIQgAAEGkVgnTawapn0JL2xl2j1NrB0Dg2Mdt9998DI0pva+FbEYDHPDahJjSZr8+bNyzWgi5ep6/jKV74STHIqTcb0Jnjq1Kkt59AE9z//8z9bmU5566vIiAULFrTsnmSGNXIy1ZYNrBCyopWOOOKIxGisIk2Q8HyNMLB0LrU9XZeM8LStyHspj4HVqDap662HdjK21bbTIvfSDKxaImrTJuvVGFhvvfVWYLiLTXSrNnol6Xp1rer799xzzzzdXss+1RhYmqjPnz/fbr31Vlu6dKnT+cJnldqjzLtKEYtFtpOwkvU0sBQRdNNNNwVRONFN2siw2GWXXZxYpbWl3XbbzQ499NBMAzB6snhZ1RhYMmkU6ai2Ed0UCa4IwKzI2nqNSRo9FgivQzr/+te/XivyM4/Iek587Wtfs7322svpZUeWway2+dBDD9ndd9/dEgWZpz7hPurf9MJAL2HYIAABCEAAAmUi4I2BpTeXCr93fascha23SdFImvC3NJOglklP0ht7nS+vgaXlFXvssUfmvfLPf/7TFi5cGCzXCJdq6CAtzdBAWUtv6jVYrFQ5LR2RGSQjL7pJP0UIaGmmrrFjx462cuVK0+RJRpeW10SvQ8d+5jOfMU020iIvNIi+7rrrgtD4cNt6662DiW58qWalOv/+97+3e+65p8UIiy8dDI+NT6a0FK7WQZ4m5knRIfF7U5PSLbfcMvO+SNtBg2UtyaoUxZJVeDwCK2/b1JIamYO6V+NRGmlRc/HJVt5zVbqGvP2AJtV5lujoWl5++WV74okngmjD6Nt3cdby0zTN4vdSLfqut956QdtK6yMb2SbFP66dJrdaxqd6Zm2KZtC9okgl3TfRTZN/aZNkzqcZWDq+2ojatJcR1RhYjz/+uN12223BPaIIGt07oZlVTfRK2vVqCbaic7QsKO/mamClTZDDCFr18XrehcuRpKn697lz566lqfok9fFpxkcj+9y8vCrtFzUq1Qdo2dgrr7wSHKLnmaJ6XcYyaQaWyjjuuOOCPj3vVoSB9dvf/jaIuNOmdh2mBNC445hjjgmWULtsRb1Ua/RYQNeoqG2NdaIpEdQGFD2u57r4iIuWDOsekPn3+uuvt3pOVPOyI8vAUjuTsRwdT+k8Gtf07t27JepL4y9dg+ql8WT8+VXNy0AX7dkXAhCAAAQgUDQBbwysNOOniAuODp400NBDPnyzWM2kJzrB10BG/8J8J3kNLNe3osq7oDe+moSEW1o+qKIGi2nsly1bFgzoNCAKtzzLxbSv2N1///0mAzA68MqKvJCBMHHixJZBpGsUgiap11xzTUsUQaUormpD+au5V+MGVj2jBvLWL25gubZNHa9JvDiGW9qEOz7Zcj1X3mvSfkWwfvXVV4NlQ2qP4VZpeVj8XqqXvs1ok0Vop35YOelmzZrVKsLyhBNOSMzzFDdhZDKFy4GrjaiNPx/CvtzVwIpHciniYsmSJYGho62ae7uSYScTQfdTktGX1C5cDaz4BFl97rbbbhtEBFVaeiR+6t+lazSCp1I0USP7XJc+I23f6Ass5SP78pe/bHfeeWdwD7veNzpHpWhG17yPtRpYWq5/5ZVXmkw6bYr2kz5hTsRqxkxFjkkaORZIWk6vNjB48OCKbUDPh9/85jdB9GLWMzD83aUNqHzl7JMhpU1tU8a/tKr0Uk/G2s0339xquaHr/VVE+6EMCEAAAhCAQC0E1jkDSw/3z33ucy2T62omPdGJgCJGNHgIE7nWy8CSyBqsKKw/HLSkvQ0tcrAYv7lkOt1+++1BNEq4iYHeyip5d95Nb+pvueWWVm81s5ZLxCOo8kYhxN/aSi/l0BowYEBiSL/LQDLv9abtV4SpUmsd4sfXamCpvCRDJSkCpQgTJO/1F8VaEWa//OUvWybnlfqQRhhYzWqTRWmXlKA5LfogbsJsv/32gZGu6IhqImqj97pMeEUvhHkNXY2IaCSX6qI+MVxqJmOjmmTulQwsnUORajJQ82wuBlbc8Ne51F8qkjJvYva4AVYpmqiRfW4eVpX2iRuVStatJWJXXHFFy0dpXJO5Zy3HVd6pgw8+ONdSwloNrGhuL0XMacmgntfhh3CqWQ5b9JikUWMB9QV6caYoJm0aO8o0zhP5rbavCKnQwNbxle4Llzbwxz/+MXhJFG7qA2Sq5WmbejbrmsKXodUue621HXE8BCAAAQhAoFoC66SBpcGmlpJp0lNNSHx0MKZcVHqrFb6drKeBJZHjSxf1ll9v3aJb0YPFaNlaBqg3eGH01EYbbRR8YUv/67rFQ/OzlkskmSJ5ohC0TEm5usLQ+axoL5eBpOs1x/cvylSptR7R44swsFRePMmxEsdqUh+NGCnKBMlz/UWx1gRWEYjPP/98cFotk9UyQi0dim+NMLCa1SaL1C7+5b6ke0Vs4yaMJoSKyAhNJ9dk6dHytBRI/bfy7GhzNbCiy65CU1PPl2g0Sy31U520LFEvMML+N6+Jn8QuzSRMMhRdDJSwDai/nT59evDMCjctxdbXf+NRY43sc/P0FZX2ieaHCk1TLTOPJu93TeYeb0u6fz788MOWFzxZz8ZofWsxsOK5vcLxjJYQRr/S6boctugxSaPGAtF6V+rn0+6XeOJ5RespujRpib9LG1A0vr74rE1J/k8++WSnr0PGX8Kk9be1thWOhwAEIAABCNSDwDppYOkLThqYVDPpiU7uNcE56qijgrIaZWDF3whq4Kw6RL/yVPRgMbzx4m+ea/nUt8rUBEfLTFTfrAlO+Hvc9KqUC0zHaLKngXe45CtPAniXgWStjbIoU6XWekSPL8rA0hIUfWZey6i0KbpFZmf07XWRJkgWgyJZ66MCSqAbbmlLA+ttYDWzTRapXfxeSXsRkBRFpJxb06ZNC6RwNQ6i94QMHW1hpImLgaWXIepnwpyAoVGj/ilqbLhGr8SvV1FQ4q5cW+GWx8TXvnkjsOIJvKv9Gp7OGV/qpHxZyt0Vj9ZtZJ+b1U9k/R5t+1E9o4a9a1RLkumkHEvRnI15l3rVYmDF22EYMRTvZ1yTuddjTNKIsUDUKMrzEY34vSNDUEvOn3322eCntPtfv+VtA0U8n+P9lXLpyQRbf/31s25/focABCAAAQg0ncA6aWBpEq3BTzWTnugkQJMsvU3WIKdRBlZ8EpI00avHYFF3anxiU02y2vgdH8+3IYMpLf+Njk0yvTRp1THxJOnxEP6spYNh3fIOJItovUWaKkXUR2UUMUBWOUlRBaNGjTJN+sKtSBMk6/qLZO2LgdXMNlmkdrUYWDJwwugQl4ja+MsIPRf0oYhqDKxK5kU8uswleiXJdFKuG11vmKMo71LCvAaWDLdHH320pTm51DepDSoyTXyUO0gvXGTExBOcN7LPzeonKv0ef15FI8r0MQIZ9mE6AZfnY5LppOWh8a/m5omEq8XAikZ4x5e8KjJxypQpAR6Xdqb96zEmacRYINrPuxja0XtI1z5z5szAHNKXOPWhC7WB+Ja3DcRNsWrSYOjcGreqXWrMpWeyXuwqmosNAhCAAAQg4DuBddbAUjh4NZOe6DIRvbHXV8WuvfbaphlYjYzAik/a9RXEL33pSzXf4/Fy/+M//qPiJ+LjORxUgaT8WfGlVVlLBzGwPiJQLwOrrURg+bSEsJltskgDq9olhOqD+/fvH/TBrhG1UfMvfBGgSbqrgaWJtJZVh7lu4lFg6q/0AYnwK3Uu0StpplO8b1NSdZn4lZZy5zGw4pEZlSJGau74IwXknbwXec5qyhJ3TfyleZKJEx0fuOQ8SzOd4gnLZaLoC4dJX1tOeymQ94Mx8X4/bsBFv7yoc6UtB03iWg8DS+ep91gg+lVRnU9ffR4yZEjuDye43GMubSB6n+V9MedSF/aFAAQgAAEI+ExgnTWwFJ7vOumJTkTCSCF9PruRBlY8eae+fqQ3tdGtHoPF+KS9yIlNfFlknnwM8RwO8RwhWrZ21VVX2RtvvBGgkV7KU7TllltmtkeXgWRmYRk7FBkVVGtdwuOLMrCSEuDqk93R6IsiTZCs6y+Kdfzeq7RsrZ5LCJvdJovSLinnUlrUT5oJE40cybuMMDoJDM9XTd8Zn9gn5bmKnssleiXtepMS9+vrcEcccUTq5DqPgSWTTWabnnXakkznrHZWze+N7HOrqZ+OieeHSrrP4hGReXOepRlYMsoUvaOl9mEOR2miZ5kSrCdt1UZgxeseb4Px68+Klq73mCQsv55jgXjEXfglTr1kk/5Fbi5tIPrBCNVB9dLLROV31diMDQIQgAAEINCWCayzBpYGga6TnugAL3w7qUFdowysuLGQ9tWtaiZhWTe5BnLjxo1rySVVZM6Ed999NyhbA29tlRKdhvVMShAcRlEoTD+aPFicDjzwQNt3332zLjP43WUgmavACjsVZarUWo/o8UUYWGoXv/71r+3JJ59sKTopaXRRJkie6y+CtZYHqb2HXwLVeSst66mngdXsNlmEdqtXrw6WF2mSHk7QKyUmTzNhohO6PAZR0ssI9TvV9J3RpVVpiZ7jE868xkYl0ynpq7SKilWUSNKWx8B65plngpw9oRb6wp6WPNV7a2SfW+21LFq0KHgpsnTp0qCIpA+oxHNF5TVTK5lOSQnL9TVIfUk3mvsyvK5qDazo0tG0xODxD3PkXV5aTbvKq1M9xwKqQ/xrmmG99PJSX0FVe9t0001rjspyaQNJxqbqpftBdZGZreh8RWTm+TJhXtbsBwEIQAACEPCBgDcGVq0wKoXJpw2eXCc9SW/s8072qx1UhlxkCGi50COPPNIyuUgbHNdjsBh/M5+WZLkaHcVwwoQJLZ91zpssNR5lFeaCUXSdPhOt5TDatt56a1PkT55PX2v/+ECymmuKHpOW4Fv7xE2VWs5VbY6O+Dnz3tNpddXgWgnO77777pavpaW9rc/6fLwrj7z9gMqtpEv0vJpAKhm12t6f/vQn0yQ13NLyr4W/F3EvpbW1ZrfJag0s9WVqu3ohcP/995uMgXDLMpvTTJi4cZBlECW9jFBkoGvfmTe5dXy/vMncs0yn+OS60lLCrLKkQdSM03+nfanQtV1m7V9EO8nb52bVJe33SvmhosdE98ubzD1rfBBPWF5pKWFWWUnXVym3V3T/+H55l8O6titXjeo1FlA9kp5n8fpJZ7Vp5XmTqaUXnPE8b1nX5GJgqaykMWFSvfSyUfXSs1G5t+JfAM2qF79DAAIQgAAEfCOwThtYLpOetDf2eSf71QwqNUDRcXrrqYmFPmUdnegNHDgwMVdUPQaL8clP3rwaeW74OEMXI0a5c6677roWo0RvHBVCr/pqc1k6WKTpkHcy1VYMLEXSaBKxYMGCILJR5nAYxSEWSTnK9PdmGlh57s1K+4SJbzWJS9uKmJjn/SJfo9tk0dppErj77rub+rW0SVYlE8YlojbpZYQ0dO0748uuKhk+8eXfeaJXskwnl6WEWWXFr1//nZWPsNY21Iw+t5o6x/OYVXqBE/8gQZ5k7lnjA5elhFllJV1/NNdTWmR3eFw0716eaMdq2lU1GtVjLBCtx+uvvx5EFb/66quZ1RNDjUUUnasoRkWFZ22uBpbK032hD0/ccccdrcaHaedSvWRi7bPPPqaPX2BmZanC7xCAAAQg4COBddrAkiDRN86VlsWlvbGv1sCq9WaolEzUdRKWpy6+GliawGnpQ/Sz8uH1ZEVz1NN0iJZd9gisPPdHpX0qJc8v2gRxicCq9rrCfCMyILKi+jCw8lHWcpxDDz3Uttlmm8RlUWEplUyY6BIvTawVddmnT5+1KpD2MqKaiXbUCMvKCRTPlZUneiWP6aSlhPogiaIEtWlSqlxYWkYU3fKUVcQy23yKt96riHaSt8+tpn5Z+aGiZcZzReVJ5p7HdIonLE9L3p2nrEr1zVr2GGeRJ5l7PcYkcR3rMRaIn0OGkfoZRRjrxWIY5V3pnpL+Moz0sYlKUVnVGFjhefUCSVF6qpcMrWiUcFrdlENNLwu++MUvssywmk6BYyAAAQhAoGkEvDGwNGj66le/6hx2HZLT0om0L/NUGjzlnfRE3zpG30o32sDSoFWTdCVuT3urV4/Boq8GlvRXDq3oZ+XDe0KTYX0autZQfuWS0CC92k0GjpZFJm3xCaO+apkn0XxSWZq4fvaznw2izmrZ4vd0LWXp2ocPH27Ka5S0xSdbjeoHXK9JTHv37h2YAjJF0hIox8uNT0qq0VcRhYriiL8tb3abrMV81LUoQkFLW5R8eJNNNsk1iapkwsST2id94EL6RD8u8LnPfS4wusI+wqXvjC+nipeVNPmV2f7YY48FP+WJXsljOqmsJ554wm677TbTRFab2I4cObLVVwnzlBXvj5q1hLCefa5r25dpEdUtzwdM4rmispa05jWdZFIoB5/6aG3ql3T/Rsc+ecsKOcTzs6W1m3D/eOR6lnGr41zalas+0f2LHgtUqovuC/UB8+fPN+WOk7EX6pJ0nPpwvcxKez7XYmBFz6c+QKa26qUytdQ8zdDSeFIvQ/XywHWcVItOHAsBCEAAAhCohYA3BlaROZXiQCoNnvJMeqKfFo8PXhtlYGlwIUNGyVuVbDgpeWt43fUYLMYnP3m+FJj3xowz1NKsUaNGpZo+SeXGc8FIp+OPPz5g5boVNZDMc95mRTxUqlutBpbMCbVnGdKa1FdKIlttHqU8bCv1A/pNJnBShI4iWWQIRPNdySwO36K7LLuoZxL3ZrfJuHaKKFLC7/XWW68V+pUrVwamkaJdw3xX4VIWRQop6XDeLcuEyRNRm/YywnWiHTUp8uY6ihsbWdErWdcbclP0ya233hoknA63eJRunrJ0/KRJk1rKaJaB1ajz5rnv8uaHipYVPyYr51le00mmib5IqOdGuMUjXPOWFR6fN7dX9Pqix+jv6uu//vWvp+Ksx5gk7WRFjgXy3B/RfZTgXxFQMqllNqpdRrdKL9XqNe4IjTaZbKqXlkJGl/erfmlL/F2vn/0hAAEIQAACjSCwzhtYgpw16an0xr5aA0tfQdxjjz0yNdbkToNfvbWrZFpFC6rHYDE+KC7y8+rxsqv5wmGRRki9BpJJYpfBwMobFaUoyDAHWd4vHxWpW1ZjcmWtLw4qv9obb7zRUrTyhsh0qTYCK2/i+Kxr0e/NbpOu2iky4Pe//30wAQ8nUFqCefjhh+eOcMwyYbIiaiu9jBDTvH1nfJlYHr2S9smK5sm63miZWUsJ85QVfdap7CLzqlVi1Mg+11WraH4o12Oj+1fKJ+ZiOmUtJXQt65prrgmidGrZsp7ZedtVLXUIj3Xtl4o4Z1IZGhtOmzbNlPsu7O8qGd2NagN6QaOcWYrQCuuVZ5lrvThRLgQgAAEIQMCVAAaWWRAVEH4eOyl3SvSNvT5TriUv4VatgVXPiUE9BovLly8Pli4oTF5b1sTL5UaMT5qqie4qctDaqIFkfMKs/y7S4HDRILpv3nu62vKjxxWpW1Z9XA0slSdTQF/I1P+Gm5LyDhkyJNeSi3pGYDW7TVajXVIyapnzxxxzTPC10Kwty4TJiqiN9jVJ/UzevjOeqDur3pV+r5TMPet64+XGlxJGv5KZp6z4dRX5oqISg0b2uS5ayai8/vrr7dlnn3U5LHHfSsncXUwnFZ60lHDEiBHB8nOXsuLP3movMms5bN52Ve35m/VMyaqv+ju1ydtvv71leW/aUuNGtgG9TJgxY0bwQiHcspaOZl0rv0MAAhCAAAQaRQADyyzID/CrX/3Knn/++YB79EEefWPfvXt3O/nkk02TgnDLO9l3GVTWKn69BovRhMWqY9zMq7be8XKr+fJVNZPptPo2ciBZjalSLee8x+W9p/OWV2m/InXLqk+1rOOTRZ1HS3n333//zKjIehpYqkcz22S12iUtd1P03gknnNAqZ1OSnnlMmEoRtZVeRuh8efvO+BKqrHuv0u+Vkrnnud5o2WJ7ww03BAmmw22XXXYJlsvq62kyY8M8PUnL9OphiuoF0U033WS9evWyvn37Bnn64hGMjexzXbSK54dyOTa+b6UoF9fxgYyR6dOnB198DTcZwMqHJQ3HjRsX5IbUlvayLJ7bq5Zr07GVlsPmbVe11kHHV9svxc8tvlqOqPGhXthp7Lf++us7VzGeM0z5MJUiQZH10S1PG1BZ+hKinknSWYZlNIefS+Xiy1zrmcbDpV7sCwEIQAACEMgigIH1b0Jpkx59mlnmlt5YJb2xzzvZdx2gZglX6fd6DRbabW6MAAAgAElEQVTjXx/K83nwrOtYsmRJEP0WLtPKkxA2qcyiBq0qO89AMuu68v5eramSt/xq9st7T1dTdvyYInXLqk+1rJOihpQHS/meNCGvtNXbwGpmm6xFu6TItnACXunLjnkMnbSI2vfff9/Gjx9vWhqa9DJCOubpO+PtQxNSfSwi7+RWOcGUcH3BggXBrVMpeiXP9cbvP12f+lRNULWF96rqmWVgxRnovytFiGW1Of0eN/v0IQS1neiS+Eb2uXnqHO4TvR9UX0VeKo9R3k3LD++5556W3dOSuVczPlC+JekpY1Jb+NVd5T7LY2DJ4LriiitajC5F22l5dDyHXdq16vw33nijKWpPW6Vnd552lZdp1n619EvRspW4/9FHHw3+pD5JH0UQo2q2qHEu81b5OWVcR7c8bSD+slVt+pRTTnHKFxqeMx5dqJcIMtbSPrhSzXVzDAQgAAEIQKAeBDCw/k01bdITHcQkRRzlnexXM0CtVvB6DRY1eFJOICUp1aaJl5howFztphB2DfDDXAxZSY3TzlPUoFXl5xlIVnu98eOqNVWKOn9SOXnv6SLqUKRuWfWphbXyzsjIDpfQ6lzR5Vlp5663gdXMNlmrdvFky+EEfN99902VMo+hkxZRm/UyQifN03fGTcOsL8wlXUz0hYl+T+v38lxvUvlK1qxnV9iv6l498MADg79VisBSWfGoI30h8sQTTwxMP9ctbrKkmXWN7HPzXoPafDQ/lBiedNJJThP86LhC501L5l7t+OCFF16wX/7yly1fmZOJJJNtypQpmRFY8dxe1RiV0fGRri8tmXuedpVXl6z9au2XwvLjbTQrUX2let1888325JNPBrvUEoGl46PM8348Iqlu8WhLIrCy7ix+hwAEIAABXwhgYP1bifikZ6+99rIBAwbY1VdfHQzo0waeeSf71Q5Qq7lR6jlY1CRQJlb4dZ2kz3jnrbPC4GUKaJmmNi2xOO6444IlJq5bUYNWnbeRk6laTBVXRnn3z3tP5y2v0n5F6pZVn1pZx+9XnS/r6031NrBUh2a1yVq1Ux+i3DDKERNuWV8PzWvoRCef+hKplifOnDnTHnrooSBSRca7ltbFtzx9Z3QCmZX7J+2eVNSKoqTEUFta9Ere642fJ2kpoRJtK4GzIsC0pX3pT8dqmVI44da+e++9tx188MGZS2aj9UiKXExbLtnIPjernwh/jxqe+ls1RmVSsv8ko6ja8UHSUsKePXsGz9TQqExaQhgf71Qb+Rw3c9NMvjztKq8uWfvV2i+F5ceN3LzLnOP1y7tUL28biH/JVFFhyn+W98MiadeXFBmZxZrfIQABCEAAAs0ggIEVoR6f9CgS4JZbbgkG/GlvyPNO9qsdoFZzU9RzsKgBuSZwensbbjL3tIQmHhJfqe5aPqPkuKF5pX2zzIBK5RU1aNU58g4kq9EmfkytpkoRdYiXkfeeLuLcReqWVZ9aWSd9wj7LdG2EgdWsNlmEdvEv50lDfelRHzPQ0rf4ltfQiUa+dOzY0YYOHRokLK70MkLnyuo745PRrK+vpd2TupcUlaEotHBLivDIe71J54kvJYzvk2ZgaT9xUvSRIqi0yfRTzjc9E/N+YTQeYafjpIMmyvGtkX1uVj+h3+P5oZI+7pKnHO0zb968IAdYGA2XZOLVMj6IR7nF65VkYMXNmbTE4lnXGH9WpJnDWe0q6zwuvxfRL+l8SUauzHD1Tfrabp4tyaRPi+TK2wbizFUPpbfQ8k8ZkXm2eERxLZFcec7HPhCAAAQgAIEiCWBgRWhGJz2amGrphPJLVHq4553s1zJAdRW83oPFpOVU4rXPPvtY//79K36dTWHrs2bNsvvvv78likvXt9VWWwXJSF3fIoZsihq0qry8A0lXXZL2r9VUKaIO8TLy3tNFnLtI3bLqUwTrpMlipTfgjTCwdN3NaJNFaRdf7lZpaXJeQyceYSLTQP17pZcR4pjVd8aXXSlSd+DAgVm3XuLv8UiKMFIsOgnNe71pFdBLGeXfCc2T6H6VDCztF1/erefgtttua4ceeqgpGiVtUx+vYx944IFW59VScy1vSzImG9nn5hErHiGXpE2ecrRP3PSUoaqIGeWQTHt+uX6lOB6FGa1bUllFfvwhnuOslq975mVaab+i+iWdI27k6m8ao2iss/vuu1vnzp1Tq6J7SEs558+f32opr6JBtYwwvrm0gSS9VaaWCcsgTmpjOp/6AV2TIl/D3Gn6e578g0VoQxkQgAAEIACBIgh4Y2Ap9FxvpmSE1LLJCIkPDrImJeH54pOe8O9pywf1e97JfrMMLA2W9dY87xvDKPskluHvGpQrgkoTrOimAd0OO+wQTHQ0adT5NWnUfnoTrfxZ4hzdZAAcc8wxTrlF4vdIkYPW+EBS16MIvFo2JcZV8t/4/R03Vfbcc8/gy0K1bFqGpclR2iA2q+y893RWOXl+j+vWqH5AddObdGnrusUnD5VyNzXKwNI1NLpNFtXm4nm8dC1p+cVcDJ14DhuVmxVpUOlZEV8OVumrcnnuqegXbrV/0nJEl+tNOmcS23C/LANL1yvz65FHHmllRImhng0777xz8L/q8zUx1oT4mWeeCV4AyMSKP0sqvaBoZJ+bR5u4UVlL/iOdL5rEW/8dX45Y6/hA/O+44w6bM2fOWpcXN7Diub0qjW/ysJJRo48j6IMs2pKWI0bbVb3GJGFdi+qXwvLikYTh3/V81Zc1lTtKYx21X411FF3+4osvBsuDo8ax9leUVFIEosp0MbCSlueG9VK/pPr07t3bNttss+DP0lx10jL4UKdw/1rSQOS5P9gHAhCAAAQgUDQBbwysoi4saVKa18BSHZImPZUSi+ed7Nc6QHXhEzdFXI6N7ps1wdckZdq0aaYIiqQ3/Fnn1URIA3nlBKn0JjOrHP1e5KA1PpDMc/6sfdIStxalVfT8tSZjzXtPZ11znt/juuU5Js8+Wf2Aysi6v9POk7RkT5MARVXEzcdGGliqbyPbZJFt7uWXX7aJEye2WlKsHFWHHXZYKyPWxdCJJ9AWn6zJeqVnRXzZVVo+pzz3Z7hPPBIm/qxxud608yZFkWjfLANL++jru4qw0Yc2wryHLtenPl5LQg8//PCK0bWN7HOz6i/T79prrw0m/NpqNSpVRjxXVPw+LGJ8EP+ib3idcQMrHvlX7YdTwvKT8nzFDb+innN5+uwi+yVdo8Y2uj8VtRTmFcu6h+K/6yuGagOVXoS5GFhFtM2wP3RN/+B67ewPAQhAAAIQKJoABlaMaHzSowH48OHDrW/fvons8072ixig5hW/kYPFMCRdebH0Bj6PkRW+wR80aFDLG8K815a2X5GD1kZOporSKsoFAyvZnCpiCWHIOSl3kyLsNBmIRtk12sAKJ1wyLerdJotsc0n5xRSxIJ59+vRpub1dDJ2kiNqsRMWVDKz4/ZPHAMrq1+KmWDx6xeV6K50raSmhS/1ff/11u+2223L38aqLTPuDDjooiDjJypvVyD43S5M481r7U50vborpb9Fk7kWND5KWlkUNrHjutazxTRar8Pe4KRZP5l7Uc64ZBlZ4jfoAwt13321PPfVUrnGOjhNfLanUWKfSslvt62pghfVS27zrrrsCkzTP+EvHqW/VCwJ9mEHmGhsEIAABCECgTAQwsGJqxSc9GoSfcsopiTkLdOi6bmBF8WmApy9XPf300/b222+3RFNoEKdlbUp4rMG03kJusMEGhbaTIifTjZxMFTWwx8BqfTvVMwIrPJO+nqdJvaJUwsmKIoYUVRhuzTCwGtUmi2xzqrOWuSgKK7oseYsttrCRI0cG/Yc2V0MnGlGbZ7KeZmDFl11V+9W2eKeXZGxEo1dcrzetU01aSuhiYIXlapmq+ndN4pUkXjnhwkmzJsV6Xuorssp3paXhWcZVWjsp4uGQFvWaVXY8Ki7pq4FZZST9Hs8VFY3gK8rASlpKGDWw4rm90r4a6Hp98Txf8aW6RT3nmmlghUwU5SrDTu3glVdesffff79VWgT1DZtuumkw1tG/sO/KYlqtgRWWq7aodvnss88G+f5UrzBqMhyDKUJYhrKiImuNes+6Hn6HAAQgAAEI1ItA0wysel0Q5UIA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6oTATeWbrGbnt0hT332mpbY2sKq/rG3dvboF062fZbtC+sTAqqP4HV7/zTlt0+yVY894zZmuLuh/Ybb2pdB33TOm63Q/0vgjNURWDNe4/Y6lfGm/3r1aqOTzyoXTtrt8GXrP2n/stsvU2LK5eSCiHwz3+9a5PmT7Vn3n7B1hTY3jfpupF983MHWd+Nti2knhQCAS8IzL/P7A8TzJYsKq467dqbfWYvs6/+l1nXHsWVS0kQgAAEIFA3AhhYdUNLwRDIJjDmruU285mV2TtWsUe3zma3n97N1utYxcEc0hQCi39yni2f+bu6nLtdt272idt+Z7Ze57qUT6E1EFj9L1v54BZmqxbXUEj6oe16HWkdtr++LmVTaPUEzp1zmf1u4UPVF1DhyG6duto9gyZY5w7r1aV8CoVAQwkse9fsnE3NVq2oz2n7jzY77Bf1KZtSIQABCECgUAIYWIXipDAIuBEYctkHpiisem2XH9vFtiMKq154Cy/3rSEH2Zp33y683LDAHmMnEoVVN7rVF7zmnVm26k/7VV9A1pHrbWId9yowsivrfPyei8CBd46wt5e/l2vfana6dr8xtsNG21RzKMdAwC8C8+40mzC4fnXavK/Z9+bWr3xKhgAEIACBwghgYBWGkoIg4E5gxDXL7O9vrnY/MOcRE47vYlttXPsywksvvdR+9rOf2eWXX26DB1ceRP7mN7+x0047zb7zne/YGWec0VLTP/7xj/aNb3zD+vfvb+PGjbMePZLD9VeuXGlPPvmk3XffffaHP/zB/vSnPwVlfOYzn7Fdd93VjjjiCNt5552tY8e1Q8tefPFFO+mkk2zjjTeueA6V984779ioUaPszTfftCuvvDIov9nb2yOH2qq/L6hbNXpec7N12Kq26/zXv/5l559/vt14441255132pe+9CXn+oYaT5kyxR577DF7+umngzK++MUv2oABA+ywww6zT37yk9auXbtWZf/lL3+xE044wXr16mX/+7//G/xvfPvwww9tzJgxds0119hWW21lV199tW233XZr7aclW5dccknwT9ejcpu2LX3WVs7pW7/Td+1jHXf/c83lh21YBX32s58N2G67beVlavPnzw/YvvDCC2u1/Wh5eSonHaNtNev4LbbYIrinvva1r9n+++9vXbt2zXOahu0z9Hdn2IvvvVy3891y0CX2mQ0/VXX5Dz30kI0YMcL69u2b2t7ihYfH7LXXXvbzn//cPvaxj7X0F3krEn12RPubSseHWn/961+3Aw44IDiv2vjEiROD8+uZoefY5z73uYrVWLBggY0ePdr++te/2v/8z/8Ez6x4PxQtoIhnTvQas56xb731lt177702a9as4Nn46quvWrdu3YLrO+igg2zgwIH2iU98IvEa057NSTuHbeuoo46yH/7whwHPpm4vPmR2Wf/6VeEze5qd/mDh5deiV+GVqVOBLvdV2F70LHfZstpFUlmrV6+22bNn27Jly4I+oZbNx/FiLdfDsRAoOwEMrLIrSP1LTQADq7V8muReeOGFgXmlTZOSrbfeOphAaKCuwY82DdQ1qJbJUfRkopk31LpgYMU1lnEonWVqaVD77rvvBhOyY4891k455ZRWRufixYsDY/SBBx6wm2++2fr167eWXIsWLbJTTz3VHnnkkeC3tIFvtKybbrqpKiOusHulhAaWrl2m9pFHHlkRww033GDf+973gn3i5nWWARUv2NXAih4vo1V9yw47+JMHzncDS23x29/+tv3ud78LDGGZQ5W2VatWBYbwL37xi5Z7I68BFS03zcD6whe+YD179lyrCjKqZDzpGaFNfccPfvCDwLDUNXz3u9+1adOm2XHHHRf8Pc2MUV1/9KMf2S9/+cvMfcNKNMrAWr58uU2aNCngqmvSJnN2/fXXN9X7mWeesaVLl9rHP/7xwLDTi6b4Sx4XowEDq7bevQi9aqtB4452ua8aaWDdddddwRiiGvMrTg8Dq3H3E2eCQB4CGFh5KLEPBOpEAAPr/8A+/vjjdvbZZwcmxpAhQ+zkk0+2bbbZxtq3/yiCTJOUl156KXgrroGJ3qhdfPHFQbRVkZOJOkmdq9i2bmA9//zzQVSeIuyk8emnn26f/vSnWzSWiaWou4suusieeuopO+SQQ4IJZaixJsjSXNFX2ufoo49ei+uDDz4YmCqHHnqozZ071/bbbz8755xzbL31WucCkpF24oknBgZZWjRXLtGK2KlkBtZGG20UTJoPPvhg+/GPf5wa2fT+++8H7CdPnhxQSjOwsqIy0xBnRXWqjroHxo8fH5jieaNwipA0Txm+G1i6htCA/Na3vhWYP507p+fQU/+sCeOSJUtaovNcoouSmOU9XtEWDz/8cGBS6hkSNVfVlxx//PGB8aPJ7IEHHpgozz333BNED+u5M3bs2ODlSdbWCAPrgw8+COqjusvwF2O1ve7du7dUT5ymT58ePB91nUnRYy5GAwZWlvLpvxelV/U1aOyRLvdVWs3CMoqM+AvLxMBq7P3A2SDQCAIYWI2gzDkgkEIAA+sjMP/85z/trLPOCt70K1pDS47SJkoaHOoNs95Gy8wYNmxYyxKPIiYTzbxZ27KBFdVYpobMo6RloOKvZZ26H2bMmNGyHDXcV39TJIUmpHFjSibnZZddZtddd10w4dPk+x//+EewnDQerVepnIbfAyUzsDR5ltmoZVZpSzTFcN68eUE0jJbvybSML+3NMqCydMh7vIw0GW3XX3+9FTlByqpf1u9lMLDCJaAygLOWWv/2t78N2mXU7MprQKWxcj0+NNxkYsvM6tKlS6ulhIrE04R2yy23bHXKl19+OehrZH5VMrni9SzimZN1jXph8//+3/8LjDUZc3369Em9tWTi6Tq0xFd94Gabbdayr4vRgIGV1XrTfy9Kr+pr0NgjXe4rDKzGasPZINBWCWBgtVVlua5SEMDA+kgmLQfTshFF3OjNsZZBVNo0GdYkSUsolGcl3L+IyUQzb5y2bGCFGivySlFV0eiBJOaaSCoKT0v9rr322iB6RluosaKAZEzpf8MtXBaopTShgfXTn/40uL/23nvvlv1Co0u/FfF2tuZ7pmQGlkwgTabPO++81Eg4MZa5JUNBk29FuTXLwJI+0ftJBqfyOjV7K4OBpaVQaq9qg5WWjOrFwve///0gCkh5p5QDS1uWOZOlgevxc+bMCXLoxaP6oksJwxyNoSmua9Rz56qrrlrLMM+qXxHPnErXKANekarKd5XHWIvqFV/26WI0YGBlKZ/8e1F6hUvWdJYLLrgguDdljKnf1QscRRgrOl37qc3dfffdJs307NOSfLU/mbgaI4VR7CorzGeq/JXKIam2KuNZy2/33HNPO+aYY4Ko5fgLRPXn6kO1vyIVtWlJsSKq1eaS8p66EMwTgaU+Rue+/fbbg2vVJkNaLzGjdQ7ZKU9cdIvnZdU1i+nMmTODa9CmCEfl4VSZMoHD/HcsIXRRk30hUH8CGFj1Z8wZIJBKAAPLLLrMKE+eFcGUUaEcWBqoaTAXJoQvYjLRzNu1rRpY1WgcXS4oA0STOA0mw7I0oYtH/4RJ3hUhpAguJXDVID56fHj/aDCr/StFEDXsXiihgSWu0mTHHXcMkuYrF090C/MnbbDBBkEbVS6lZhpY0Yl92vLThun97xOVwcBSVcPE7JWWjIZtT0n9oy8VXA2ouAYuxysqMPzYSFKEpia9+nCH7k09a2RyadNEV/vrXo5HLWXdE0U8cypdY7gkWnkfo1wr1UtJ3jXJHz58eCvjHgOrArWCkrgXpVfUMNl8883t2WefDZa0vv7660HksZbBRpfkh/lCdYVhPjjlkowvJQ0NrP/6r/+yqVOnBtHvyi2oezD8YI7aiPrr0MSSeSXDS7nkZJApF53GXDrPJptsEphIeo7GDaKsthP9PcvA0rlkkIuvXliqzmrvYe63aLoBtW+Z7n/+85+DD8SEufMUCawXn9qUI1PPL5lYSXk4xVPR3LvvvnuwPwaWi5rsC4H6E8DAqj9jzgABDCyz4I1Z0lcIw1xEgqS3jHrrVe1WxGSi2nMXcVxbNbD+9re/BdFUK1ascNI4XOaniIqoSaLBsgzMK664wgYNGtSCPhwEKwmzcqS98sorwYR10003DSa2MlO0hfeJvlIY/XsRGlZVRgkNLC31lREkkzDJBAyjJGUk6uuhSV8HzbsEMI2p6/Hh8rIkc6Mq3Wo8qCwGVhhVouWESdFrYbSdIkXiX/R0MaCScOY5Xvmv3njjjSDXmiadmuAqOjP+hVSZ4nrGaDmpDCEtQdffNPHWZFcRTopCcdmKeOakXWP0S6lnnnmm6V+lLyJm1RsDqwKhAgysIvWKRhEpIkh9rYws3a/aZMjL0Pn1r38dmFTf/OY3Wwwn/abl0v/93/8dRBPJlA2j1EMDS2XoftJzWR87UN3Vl+tvek5H23mYQ07H6Dm87777BlFdepmkstXWtNXLwFJOPeXfkymrJeky18LIa7V7mVVq+/GPNKTlwIr2Z2Kn6K0wSk3XpA9RqJ/QuRRlrI8+YGBl9S78DoHGEsDAaixvzgaBVgTKFoHlIl98MJM22XSdhFaqQzVfuIl/2czlGovet60aWE888UTLcob4sr9KDCvdM4ou0IBVBkmHDh3sww8/DAbXGoSHuXrCiWHcZAmNsXhkVtF65i6vhAaWDEQtPdHSkXhEU7hEU0tbpIW2SgZWXk7x5Z6ufUfWW/689Shqv7IYWFGDShM65SiMGilhtJ1eRsjMVBRWuLl+hTC+9M/1eEVRKUJljz32SDR7orn4dN+qfE30s/LypWlexDMnzcDKY9653Ivh/e9yjDc54158yOyyjyLm6rIVYGAVqVfUwEpa5q77TsaNctMlpV0Iv8b73nvvtcpdFxpYSRF90ajn8OVQ9Mui8Zyj0iH6pdJ6GVhhBKjatJb9f+ITn2h1CygqbfTo0ab+J5puIM3A0nNDYwUtI1e7jy+XDKNJP/WpTwXmnKLNMLDq0uooFAJVE8DAqhodB0KgdgIYWOmRWXknQNHBXRGTidpVrb6EtmpguRoNIcHwuLjJmBRZFf6td+/eraK1wqib8D6J5r+K58aqXrkajyypgaXlFzKmPv/5z7di/vbbbwfGlpa86M25tMHAWvseKYuBpZqHydwVIRtfyhZOMI844oi1vlToakBVMrDCpUAhSd1nWiKkTaaa8gIpwXn8i6Nx8uFSQtVN/zQxjn/RNm+LLuKZU4uBFfaRSfWNs8TAqqBqgwysvHqFhom+zqznVL9+/fLeksF+aYZLaGApglZ9dHzTc1LGbvi8lEElc0h9fVqEfPiMrYeBFY1qq7T0O4zKjkaAVvsVwqSoSgwsp9uPnSFQdwIYWHVHzAkgkE6gbAZWnoTXacsUqo3AypoAJRlY8Vw7SQr4OCDBwGqtVNo9E94TGtyHg+ow90h8CVP4Jbyvfe1rwXIA5c3QW9eFCxcmfp2wKf1VSQ0sReEoCuD+++9vtYwwNDR+8YtfBIl+05ZZVWtsxg3O+EQ9TUMisKq/u8M2d8cdd9hNN93UsjwvjNrQst1o8vbwTLVGpVQ6XksHf//73wftWZsiqdTOs5bZRZcSxnPduBKq5xLCPOzyGiK6LpYQls/A0hd5s77+qavSvaKldsoVpWfeAw88EKRt0Aud6PGhgZU2loubPuHy/549e7ZEI8Uphh9OqIeBFW0DysMVXxYc1iXpq8J5DSzl9VKkmtqyxhT6kqeuKfpc8XG86NpXsT8E2hIBDKy2pCbXUjoCGFgWhH2feOKJ1qlTJxs/fvgje70AACAASURBVLwpL1GeLWkgVsRkIs+567VPWzWwis6BJf7hW19NnJWcVblvtOwhOrnWfmE0kPKC6Et4GqwqGkhfZ9IyOOW3aPpWUgNL7LSMUDmlQuMwXHKixNjSQ8swfDGwwrf0p556asvS02ZqX6YILHEKtVYCaOXK0dLdl156yU455RTbcMMNg6gNTXSjWx4TppIGWcdHE0wrz0808XKlcms1T8Oyi3jm5MmBlRYxk3SNaXXCwKqvgRWNFqpVrzyGib7Kd9tttwX/lHMwuilfln7X/9ZiYOW5v8O21EwDK+mrmZUMLC0lVmSbcojpGqObnln6fZdddmEJYTMfkJwbAhUIYGBxe0CgiQQwsD76oqAGPsqXk/crhJIMA8v9xu15zc3WYavPuB8YOSLvG9HoSYr8CmFYbhhZpa8KKdmq7iGZVTKp9HnwcItGiGjAKgNLX9Dz5Ut0QT1LbGCFBoYmSkqIr0mTDCIt91JkjJZz+WBgqV5h0uM8kaQ1NZKcB5fNwAqTHyuKMWxn4SQxKTeWMGQZUFmo8hyvfRQJKDP7K1/5Sq4vCZbBwBKbMLLE5SuEGFhZd1XC7wUsISxSrywDS/2Z7nklW9dX9PTxgR122CH4CI6WbmvTEsF4BFe1EVjhhxHC5OlRgj4YWGE7ib6cSDOwxES5M3WMnlN77bWXbb/99sHL009/+tOBeRVf8p6lRxV3HIdAAAI1EMDAqgEeh0KgVgIYWB8RlLEgA2LIkCHBoKx79+6ZaDGwMhGttUOzDKyoxvrcdVLS2Xhl9YlwRXa89dZbrRKzhvuFkVUaUCuZu+4fDURD0yRaXji41ZI2JbdVotekr6m5Ey3oiBIbWGHy/LvuuitgqpwpMgij+cV8MLCUmFdf3NIWTzRekIrOxZTNwIrmj5NZpEmzTME//elPqUzzGFCVwOU9PuwvpLM+zqCJbMeOHVOLLouBFZqGYqwXPFrWlLVhYGURSvi9IAOrKL2yDJPwmaav7Sblb5MJoy/w6n9ricAKXzCqXSV9bVYkFQGmqMx6RGBF+5y0l05pX0FNM7DCSFy9+FKORn2FMbqFqwL09WKSuFfRljgEAg0ggIHVAMicAgJpBDCwPiITfSOm0Hsl5I1/GSZkqMGK8hTIqNCgihxY+dtXMw2s6Ne/sjSO3g96i6yBcXwyGkZWKVeF8t5ceOGFre6FKJVwQvflL385MFg0OUha7pSfZMF7ltjAEolwMiUzQ7lE9NXJaCRcsw0sRQAqP5JMNS1X/u53v5vavxSsbMXiymZg6WK0VElRj4MGDQqSpmuSvM8++6yVvD288LwGVBqovMfruTBp0qQgskJ5rWT26IuEaVtZDKzoEsltttkmiHJUovq0Tff62LFjg4l3WhL3PEZD0pKsRraNtc5Vgq8Qqs5F6ZVlYIUv8NK01BJuLe2uNQdW1hdIlXdLJtDtt99eFwNLTPN+hfCpp55qlUIgycDK6k+i/Qg5sJra4jk5BCoSwMDiBoFAEwlgYP0ffL1BP+OMM4IJkiZHCuHW1+dC40IDC33N7Fe/+lWQ/0hLwYYOHRoYWWFYe558DeEZswaIzbgt2moOrJBlVGNF2ymPjvJNhEmXtTRJ5ocipZSUPe3tclieBqgyrjbZZJPgfkh7QxwuYZw7d26Q6Pbwww/3IgdSyz1WcgMr/AKk2pT4Dhs2rCVHkq6xWQaW7ok///nPQW69++67z3beeedgch8usWlGG4+es4wGVrgUU8mid9ppJ5swYUKwdE9tNWnLmjBmaeByfNQkz4rmLYuBJT7qF/WxijFjxgTLxRRxKvNQy7qiRqGST19yySWmibz2O/vss01LD8P+lRxYFe62giKwitIra3wSaimTRRHNW265ZXBxuldmz54dRLLrBV/8C76uSwhVptq6vkT4xhtv2LnnnmsHH3ywtW/fPlgurr5V95y2PMZomgKVPrARNckUNfXtb3+7ZcynOulaJ0+eHLQLmWlhXsuwTI0z9E/tIBrRpXGAlj736NEjqJb6GqWyEE99dREDK6t35ncINI8ABlbz2HNmCBgGVuub4LXXXgsGD3qbp00D9NDE0oAiTLapwbnMLn3hLBqphYFVuVEVHYGV1YSPOuqotRKly+xQwu/f/e53weHSUhETGnhrwK0IqW7dugV5rbSEMBxcJp1L+ytaT0niNahWdMIGG2yQWK1w2YB+rDThzrqmuvxecgMrjIZT1JW0i3+NLsvAcmEajbis9AW2eJn6epX6lm233dbldHXdt4wGloCEydz1/7VsV4nTtdwmacv6imzSMdGJo4uBpbLCyBP9/5/+9KfBy5CkrUwGluqv/nHatGmBWRA+B5W/R0nzxeiZZ54JTHxtMu9kJoSmRnj9GFgVmnOBBlYRemUZWNEoZfW5yuGksZDMJo2V9HJv2bJlgXGvyNN+/foFF1+NgaXjHnnkETv99NODsvXMVs5DnUvP6759+wa/18vA0vl1LkX46sVWOC5Umwjve6UmkJGlL1CHm9r48OHDg/8UH33sRRG4Kit8WRqWpX00nlixYkXATssIlaYg/LBQlh51fVBQOAQgsBYBDCxuCgg0kQAG1trw9YZMA4x77rknmIwoIksDc5kcStCrgYr+N563QCVhYFW+mX0wsFTD1atXB3lzlDfpscces6effjowPhQho8nrwIED7ZOf/GRL5EDaVUU/AKC8Nxpgh9EG8WPCwWx8SUUTm///nbrkBpYuRBML5b766le/utbyzGYZWJpoaeL2jW98w7R81IsvTkZuuLIaWGHifvXNacnbw8tstIGlr43KqFTEUqWE7mUzsEKeinr5wx/+EESKKFo1NLN22203GzBggB144IFBhGFSP4iB1TgDq1a98hgm8S/paYwkQ1n9sL6yqy/yarl+tI1Wa2Dpel5++eXg5YQMbBlZyoGnXHP6UMfgwYPramDp/Lr3NWaQkav2q011+OY3v2n77rvvWsvCZXDJvNNyYrWTww47LIhiXH/99de6Fj0r1H4UPaxk7jK/9UIm/LBQHj28GEtQCQisIwQwsNYRoblMPwmUxcDyk17bq1UZlhC2PeoeXFFJDCwPSLWpKpTVwGpTInAx5SBQkhxY5YBJLSEAAQiUmwAGVrn1o/YlJ4CBVXIBC64+BlbBQMtSHAZWWZQqtJ4YWIXipLC2TAADqy2ry7VBAAIQcCKAgeWEi50hUCyB0dcvs2deWV1soZHSbjmtq23cvV3dyqfgYgm8e/pIW/HMvGILjZS20c3TrP3Gm9StfAquksDyV23lw5+u8uDsw9ptuLt12OXB7B3Zo6EERs78vj311vy6nXPaf1xlm3bZqG7lUzAEGkbg9afNftK3fqfr+w2zkb+pX/mUDAEIQAAChRHAwCoMJQVBwJ3AvU+vtJ9NW24r6+BhDdi+o50zqLN7pTiiaQSW33e3Lf7ZhcrYW3gdOg84yDY4+4LCy6XAYgiseuYYW7Po5mIKi5bSrpN12O4aa9fro2S2bP4Q+O3CB+3Cx66wlauLb+8H9d7LLtztdH8ulppAoFYCl+9r9vwDtZay9vGdPmb2n7eY7fAfxZdNiRCAAAQgUDgBDKzCkVIgBNwILF1u9sI/Vgef9y1q23iD9rZFDyKviuLZyHLWLH3fVr7wVzMr7n5o/4lNrMMWH31mm81jAstesDX/erW4CrZrZ+3W39Gs44bFlUlJhRJ4f8UH9td3/2YFdv+2SdeetuX6mxVaTwqDgBcE/vGc2eJFxVWlXXuzLb9o1nn94sqkJA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miagbV69Wp79NFHbeLEiXbffffZwoULrXfv3rbffvvZaaedZn379rV27dqtdfHLly+3adOm2YQJE2z27NnWqVMnGzBggJ188snWv39/a9++/VrH6FyzZs2y8ePH28yZM23FihW2xx572MiRI+2QQw6xzp071xUyhUMAAhCAAAQgAAEIQAACEIAABCAAAQhUT6ApBtbKlSvt0ksvtQsvvNCWLFliO++8s2288cb25ptv2pNPPmndu3e3MWPG2EknnWQdO3ZsuTqZVxdffLGdd955wT477bRTYEbNmTMn9ZhVq1bZjTfeGJhiOtduu+0WmF5z584N/vucc84J/nXr1q16ihwJAQhAAAIQgAAEIAABCEAAAhCAAAQgUDcCTTGwZsyYYUOGDLHtttvOLr/8cttll12CaCtFSt199902atQo+/DDD+2WW26xvffeu+Xi9d8nnHBC8Ldx48YFEVtr1qyxxx9/PDCoFi1aZDfddFMQXRVuitIaPny49erVKzimX79+wU8LFiyw0aNH24MPPmhXX321DR06tG6QKRgCEIAABCAAAQhAAAIQgAAEIAABCECgegINN7BkTH3ve98LIrAmT55sgwcPblV7GVJaHiij6uyzzw6itDp06GDvvPOOjRgxIoi2uvPOO23XXXdtdVxoih133HFBlJaWBSpi66yzzrKxY8cmnmvevHmBcdWnT59gKWOPHj2qJ8mREIAABCAAAQhAAAIQgAAEIAABCEAAAnUh0HADS0bUd77zHZs/f35gGm277bZrXZiipvbcc0878cQTA6OrS5cu9sQTT9jAgQODHFmKpNISwuim5YfDhg2zDz74wCZNmhREZymvlv623nrrBZFZm2++eatjtO/pp59u06dPt6lTp7ZEZ9WFNIVCAAIQgAAEIAABCEAAAhCAAAQgAAEIVEWg4QZWnlree++9dsABB7QysG699dYgWur8888P/sUTvC9btszOOOMMu+qqq+zhhx8OlhEqWkvlHHHEEXbZZZdZ165d1zq9IryUU0t5srTUkA0CEIAABCAAAQhAAAIQgAAEIAABCEDALwLeGVjRZX9aSqhlg9oUiXXmmWfaJZdcEhhVSVvcjJoyZYoNGjQo2P+iiy4KIrHimyKzjjrqKLvgggvs3HPP9UsdagMBCEAAAhCAAAQgAAEIQAACEIAABCBgXhlYyn918803B18fVGL3G264wbbYYotApjyRUvF98phTefbhPoEABCAAAQhAAAIQgAAEIAABCEAAAhBoHgFvDCyZV3fccUcQZaXtuuuus/79+7eQwcBq3k3CmSEAAQhAAAIQgAAEIAABCEAAAhCAQDMJeGFgrVy5MkiyLvNKydnHjx9vBx10UKs8Vz4aWEoszwYBCEAAAhCAAAQgAAEIQAACEIAABNZFAv369WvYZTfdwFLy9Z///Od28cUXB18JvPLKK4PIq3iSdiVn19JC/a6vEyZtocl1yy23BInbw2TwZ599drAEsUOHDmsdFi4hHDNmjGk/lw0Dy4UW+0IAAhCAAAQgAAEIQAACEIAABCDQlgisMwbWm2++ad/+9reDXFf6aqBMqu233z5RS75C2JZuca4FAhCAAAQgAAEIQAACEIAABCAAAQjkJ9C0CKxXX33VRo0aZXfddZcdffTRQQRWr169UmuuaKeBAwfafvvtZ+PGjQuWGka31157zYYPH24ffvihTZo0yXr37m0LFy60YcOGBV8fVKSVIryi25IlS4I63HfffTZ16lRrpHOYXyL2hAAEIAABCEAAAhCAAAQgAAEIQAAC6zaBphhY//jHP4JlgDKvTjvtNPvxj3+8liEVl+Wdd96xESNG2Jw5c+zOO++0XXfdtdUuM2bMsCFDhthxxx0XmGGdO3e25cuX21lnnWVjx461yZMn2+DBg1sdM2/ePBs6dKj16dPHJk6caD169Fi37wauHgIQgAAEIAABCEAAAhCAAAQgAAEIeEig4QbWqlWr7JJLLgmMpVNOOSUwm7p165YLjXJbnXDCCbb33nsHptTWW29t+nrh448/HhhhL730kmkf/R5us2fPDiKzFN11+eWX2y677BLk11qwYIGNHj3apk+fbjfeeGOwDxsEIAABCEAAAhCAAAQgAAEIQAACEICAfwQabmDNnz8/SLD+1FNPZdJQlNall15qXbp0CfZdunSpKdm6/mkJ4U477WQrVqwIorL03/q7Er137NixpWx94VCJ38855xzTksHddtvNOnXqZHPnzg3+W3/Xv7wmWmal2QECEIAABCAAAQhAAAIQgAAEIAABCECgUAINN7CmTJligwYNynURcQNLB2lZ4LRp02zChAmm6CqZUQMGDLCTTz45+Hph+/bt1yp79erVNmvWLBs/frzNnDkzML2UNH7kyJF2yCGHBMsN2SAAAQhAAAIQgAAEIAABCEAAAhCAAAT8JNBwA8tPDNQKAhCAAAQgAAEIQAACEIAABCAAAQhAwFcCGFi+KkO9IAABCEAAAhCAAAQgAAEIQAACEIAABAICGFjcCB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LuBBYvMrv5eLO/zzFb+s+Pju+2kdlWu5sNvcpsg83cy+QICEAAAikEMLC4NSAAAQhAAAIQgAAEIAABCEDAjcDi181+tqvZu68mH/fxLcy+95RZ155u5bI3BCAAAQws7gEIQAACEIAABCAAAQhAAAIQKITA9UeZPT6pclG7HmN21K8KOR2FQAACECACi3sAAhCAAAQgAAEIQAACEIAABNwIfL+X2ZI3Kh/TfROzHy9yK5e9IQABCKQQwMDi1oAABCAAAQhAAAIQgAAEIAABNwKj2+fbf+zqfPuxFwQgAIEMAhhY3CIQgAAEIAABCEAAAhCAAAQg4EYAA8uNF3tDAAI1E8DAqhkhBUAAAhCAAAQgAAEIQAACEFjHCGBgrWOCc7kQaD4BDKzma0ANIAABCEAAAhCAAAQgAAEIlIsABla59KK2EGgDBDCw2oCIXAIEIAABCEAAAhCAAAQgAIGGEsDAaihuTgYBCJhhYHEXQAACEIAABCAAAQhAAAIQgIAbAQwsN17sDQEI1EwAA6tmhBQAAQhAAAIQgAAEIAABCEBgHSOAgbWOCc7lQqD5BDCwmq8BNYAABCAAAQhAAAIQgAAEIFAuAhhY5dKL2kKgDRDAwGoDInIJEIAABCAAAQhAAAIQgAAEGkoAA6uhuDkZBCBADizuAQhAAAIQgAAEIAABCEAAAhBwJYCB5UqM/SEAgRoJEIFVI0AOhwAEIAABCEAAAhCAAAQgsM4RwMBa5yTngiHQbAIYWM1WgPNDAAIQgAAEIAABCEAAAhAoGwEMrLIpRn0hUHoC3hhYixcvttNOO826dOlil156afC/8W3VqlV27rnn2k9+8pNU8CeeeOJax69evdpmzZpl48ePt5kzZ9qKFStsjz32sJEjR9ohhxxinTt3Lr2QXAAEIAABCKwDBBYvMrv5eLO/zzFb+s+PLrjbRmZb7W429CqzDTZbByBwiRCAwDpBgP7Of5kxsPzXiBqWgwD9XW6dvDCwli5damPGjAn+JRlQ4dW89957gel0++235zawZHrdeOONgTm2ZMkS22233axTp042d+7c4L/POeec4F+3bt1yQ2NHCEAAAhCAQMMJLH7d7Ge7mr37avKpP76F2feeMuvas+FV44QQgAAECiVAf1cozroVhoFVN7QUvA4RoL9zErvpBtaiRYvsrLPOshtuuCGoeCUDa+HChTZs2DDbfPPNbcKECbbhhhtmXuzs2bNt+PDh1qtXLxs3bpz169cvOGbBggU2evRoe/DBB+3qq6+2oUOHZpbFDhCAAAQgAIGmEbj+KLPHJ1U+/a7HmB31q6ZVkRNDAAIQKIQA/V0hGOteCAZW3RFzgnWAAP2dk8hNM7CWLVtmkydPth/96Ec2f/5822yzzez111+vaGDNmTPHDjjgADv11FPtwgsvtA4dOlS82OXLlwfm2NixY4NzDR48uNX+8+bNC4yrPn362MSJE61Hjx5O8NgZAhCAAAQg0DAC3+9ltuSNyqfrvonZjxc1rEqcCAIQgEBdCNDf1QVr4YViYBWOlALXQQL0d06iN83Auummm+yoo46ynj172g9+8APbYYcdbP/9969oYN16662B4XTllVcG+2VtYcTWeuutZzqfIrei2wcffGCnn366TZ8+3aZOndoSnZVVLr9DAAIQaHMEWHvvv6RMFPzXKKwh7ak8WlFTPwnQ3/mpS7xW6FQOnail3wRoR076NM3AuvPOO+2VV16xI4880jbaaCPTUr8999wz1cBas2aN/fCHPwz+zZgxw9566y277LLL7NFHH7Uvf/nLduyxx9oxxxzTKpdVGLF1xBFHBPt27dp1LTiK5DrvvPOCPFlaasgGAQhAYJ0jwNr7ckjOAKccOtGeyqETtfSbAP2d3/qEtUOncuhELf0mQDty0qdpBla8llkGVjRaaquttrLnnnvOdtxxR1u5cmVLQvaDDz44yHPVu3fvoPgpU6bYoEGD7IwzzrCLLrrIFIkV38JIsAsuuCD4wiEbBCAAgXWOAGvvyyE5A5xy6ER7KodO1NJvAvR3fuuDgVUOfahlOQjQ3znpVBoD67XXXgsipB544AE7/vjj7cc//rFtvPHGwcUqkktfElQieP126aWXBpFYecypPPs4EWVnCEAAAmUjwNr7cijGAKccOtGeyqETtfSbAP2d3/pgYJVDH2pZDgL0d046lcbAUqJ3JWTv2LGjXXHFFbbpppu2utBXX33Vjj76aHv88cftjjvusAEDBtTdwHriiSecYLMzBCAAAR8J9LvuS7mq9cSxf8y1HzvVhwA61Ydr0aWiU9FEKW9dJEA7Kofq6FQOnail3wTaQjvq169fwyCXxsDKIqIcWYrK0jLAMWPG2Nlnn42BZ17PwQAAIABJREFUlQWN3yEAAQiYWVt4cK4LQqJTOVRGp3LoRC39JkA78lufsHboVA6dqKXfBNpCO8LAuvRS69Kli/OdFl8OeO+999oBBxwQmFlK1t6hQ4e1ygyPCU0v55NyQPMJ8LWn5mtADcpNgNDlcuiHTuhUDgLUEgK1E6C/q51hI0pAp0ZQLuYczJeK4ViPUmhHTlRLFYG1bNmy4OLSzK3rr78++BphmJCdrxA63Qvl3JmvPZVTN2rtFwEenH7pkVYbdEKnchCglhConQD9Xe0MG1ECOjWCcu3nYL5UO8N6lkA7cqJbGgNLidnPPPNMO//884N/7dq1a3Whq1atCpYP/uQnP7Ebb7wxSPi+cOFCGzZsWPD1QUVabb755q2OWbJkiY0aNcruu+8+mzp1qjUy9M1JJXZOJ8DXnrg7IFA7AR6ctTNsRAno1AjKtZ8DnWpnSAkQoB2V4x5Ap3LoxHzJb51oR076lMbAmjlzph166KG2yy67BF8b3GKLLVpd6LPPPmtHHnmkffjhh3bbbbfZ9ttvb8uXLw8Sv48dO9YmT55sgwcPbnXMvHnzbOjQodanTx+bOHGi9ejRwwkeO3tAgK89eSACVSg9AR6c5ZAQndCpHASoJQRqJ0B/VzvDRpSATo2gXPs5mC/VzrCeJdCOnOiWxsBavHixnXbaaaZlgscff3yQsH3jjTcOLva5556z008/3WbMmGEXX3xxEKkV5ruaPXt2EI3Vq1cvu/zyywMDTNFbCxYssNGjR9v06dNbIracyLGzHwRo8H7oQC3KTYB2VA790AmdykGAWkKgdgL0d7UzbEQJ6NQIyrWfA51qZ1jPEtDHiW5pDCxd1fPPP2+nnnpqYFT17NnTdtxxR1NeLOW60nbOOecE/7p169YCYeXKlXbllVcGf9eSwd122806depkc+fODf476RgnguzcXAI0+Oby5+xtgwDtqBw6ohM6lYMAtYRA7QTo72pn2IgS0KkRlGs/BzrVzrCeJaCPE91SGVi6sqVLlwZRWLfeeqvNmjUrMLIGDBhgJ598svXv39/at2+/FoDVq1cH+44fP960FHHFihW2xx572MiRI+2QQw6xzp07O0FjZ48I0OA9EiOlKnz1xH+NaEf+a6QaohM6lYMAtYRA7QTo72pn2IgS0KkRlGs/BzrVzrCeJaCPE11vDCynWrMzBEICNHi/7wW+euK3PrSjcuiDTuhULgLUFgK1E2B8VzvDRpSATo2gXPs50Kl2hvUsAX2c6GJgOeFiZ+8I0OC9k6RVhfjqid/6YIyUQx90QqdyEaC2EKidAOO72hk2ogR0agTl2s+BTrUzrGcJ6ONEFwPLCRc7e0eABu+dJK0qxFdP/NYHY6Qc+qATOpWLALWFQO0EGN/VzrARJaBTIyjXfg50qp1hPUtAHye6GFhOuNjZOwI0eO8kaVUh9PFbH4yRcuiDTuhULgL+15bcjP5rxPjBf41UQ3RCp3IQ8LuWtCMnfTCwnHCxs3cEaPDeSYKB5bckibWjHZVDNHRCp3IQ8LuW5Gb0Wx8M+3Log07oVC4CfteW8Z2TPhhYTrjY2TsCNHjvJMHA8lsSDKwS6sNEoVyi8VzyWy9yM/qtD/1dOfRBJ3QqFwG/a8u4wUkfDCwnXOzsHQEavHeSYGD5LQkGVgn1YaJQLtF4LvmtF7kZ/daH/q4c+qATOpWLgN+1Zdzg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SPNwbW4sWL7bTTTrMuXbrYpZdeGvxv0rZ8+XKbNm2aTZgwwWbPnm2dOnWyAQMG2Mknn2z9+/e39u3br3XY6tWrbdasWTZ+/HibOXOmrVixwvbYYw8bOXKkHXLIIda5c2cnaOzsEQEavEdiJFQFffzWhwFoOfRBJ3QqFwG/a8tzyW996O/KoQ86oVO5CPhdW55LTvp4YWAtXbrUxowZE/w78cQTUw0smVcXX3yxnXfeeda9e3fbaaedAjNqzpw5wX/r+JNOOsk6duzYAmHVqlV24403BubYkiVLbLfddgtMr7lz5wb/fc455wT/unXr5gSOnT0hQIP3RIiUaqCP3/owAC2HPuiETuUi4HdteS75rQ/9XTn0QSd0KhcBv2vLc8lJn6YbWIsWLbKzzjrLbrjhhqDilQysW265xU444QTbe++9bdy4cda7d29bs2aNPf7444FBpbJuuummILoq3BSlNXz4cOvVq1dwTL9+/YKfFixYYKNHj7YHH3zQrr76ahs6dKgTOHb2hAAN3hMhMLD8FiKjdrSjcsiHTuhUDgJ+15J25Lc+GCPl0Aed0KlcBPyuLc8lJ32aZmAtW7bMJk+ebD/60Y9s/vz5ttlmm9nrr7+eamC98847NmLEiCDa6s4777Rdd9211YXOmDHDhgwZYscdd1wQpaVlgYrYkjk2duzY4FyDBw9udcy8efMC46pPnz42ceJE69GjhxM8dvaAAA3eAxEqVAF9/NaHAWg59EEndCoXAb9ry3PJb33o78qhDzqhU7kI+F1bnktO+jTNwFKk1FFHHWU9e/a0H/zgB7bDDjvY/vvvn2pgPfHEEzZw4EDbb7/9gkgqLRmMbm+++aYNGzbMPvjgA5s0aVIQnbVw4cLgb+utt14QmbX55pu3Okb7nn766TZ9+nSbOnVqS3SWE0F2bi4BGnxz+WedHX2yCPnxOzr5oUNWLdApi5Afv6OTHzqk1QJ9/NYHY6Qc+qATOpWLgN+15bnkpE/TDCxFUb3yyit25JFH2kYbbRQkZN9zzz1TDaxbb701iJY6//zzg3/t2rVrdaGK6DrjjDPsqquusocffjhYRqhorQMOOMCOOOIIu+yyy6xr165rwbnwwguDnFrKk6WlhmwlI0CD91sw9PFbHwag5dAHndCpXAT8ri3PJb/1ob8rhz7ohE7lIuB3bXkuOenTNAMrXsssA0tfJjzzzDPtkksuCYyqpC1uRk2ZMsUGDRoU7H/RRRcFkVjxLYwEu+CCC+zcc891gsfOHhCgwXsgQoUqoI/f+jAALYc+6IRO5SLgd215LvmtD/1dOfRBJ3QqFwG/a8tzyUmf0hhYeSKl4vvkMafy7ONElJ0bS4AG31jermdDH1dizdkfnZrD3fWs6ORKrDn7o1NzuOc9K/rkJdXc/dCpufzznh2d8pJq7n7o1Fz+WWdHnyxCrX7HwPp3Li4isJzuG392psH7o0VSTdDHb33C2qETOpWDQDlqSXvyWyf08Vsfnkvl0Aed0KlcBPyuLc8lJ30wsGowsJRYnq25BPpd96VcFXji2D/m2o+diiWAPsXyrFdp6FQvssWWi07F8qxXaehUL7LFlIs+xXCsdynoVG/CxZSPTsVwrHcp6FRvwrWV3xb06devX20QHI4ujYGl5OwnnXSSXXnllUGi96QtXEJ4yy23BInb77333iCJ+9lnn236rUOHDmsdFi4hHDNmTLCfy4aB5UKrPvu2hQZfHzJ+lIo+fuiQVQt0yiLkx+/o5IcOWbVApyxCzf0dfZrLP+/Z0Skvqebuh07N5Z/37OiUl1Rz9msL+mBgXXqpdenSpdUdxFcIm9OgvD8rIZd+S4Q+fusT1g6d0KkcBMpRS9qT3zqhj9/68Fwqhz7ohE7lIuB3bXkuOelTmggsRTsNHDjQ9ttvPxs3bpx179691YW+9tprNnz4cPvwww9t0qRJ1rt3b1u4cKENGzYs+PqgIq0233zzVscsWbLERo0aZffdd59NnTrVGukcOqnEzukEaPB+3x3o47c+DEDLoQ86oVO5CPhdW55LfutDf1cOfdAJncpFwO/a8lxy0qc0BtY777xjI0aMsDlz5tidd95pu+66a6sLnTFjhg0ZMsSOO+44u/jii61z5862fPlyO+uss2zs2LE2efJkGzx4cKtj5s2bZ0OHDrU+ffrYxIkTrUePHk7w2Pn/t3cuUHtNZx5/ckeKJqiQKjo1DdYUEyptkGrQiyhSHZG4lIlbkQxtU1Ki7rdRI0owoi0x6pJeRNq6BEEUpSJdbalpKlNU1T1FI7dZzzHnm/O9ed/v3fucffbZ+7y/dy1rtfn25Zzf/zz78j977xMAAQI+ABF6uAT0CVsfBqBx6INO6BQXgbCvln4pbH1o7+LQB53QKS4CYV8t/ZKVPtEYWHpXerbVUUcdJbvttltiSn34wx+W1atXy2OPPSYnnHCC/M///E+SRv+e/hYsWJCszBoyZIhcdtllsuOOO0qvXr1k8eLFMmnSJJk7d67MmjUrScMvQgIEfNiioU/Y+jAAjUMfdEKnuAiEfbX0S2HrQ3sXhz7ohE5xEQj7aumXrPSJysB66623RA9b1/90C+H2228vy5cvT1Zl6f/Xf9eD3vv27dsFYcWKFcnB71OnThXdMjhixAjp16+fLFy4MPn/+u/638CBA63AkTgQAgR8IEK0uAz0CVsfBqBx6INO6BQXgbCvln4pbH1o7+LQB53QKS4CYV8t/ZKVPlEZWHpnui3w9ttvl2uuuUZ0dZWaUaNHj5Zjjz1WRo0aJb17914DwKpVq2T+/PkyY8YMmTdvXmJ6jRw5UiZOnChjxoxJthvyi5QAAR+2cOgTtj4MQOPQB53QKS4CYV8t/VLY+tDexaEPOqFTXATCvlr6JSt9gjGwrK6axBCg44zjGaBBRqc4CMRxlcQTOsVBIOyrJI7C1ofxXRz6oBM6xUUg7KulX7LSBwPLCheJgyNAwAcnSbcLQp+w9WEAGoc+6IROcREI+2rpl8LWh/YuDn3QCZ3iIhD21dIvWemDgWWFi8TBESDgg5MEAytsSZpeHXEUh2johE5xEAj7KomjsPXBGIlDH3RCp7gIhH219EtW+mBgWeEicXAECPjgJMHAClsSDKwI9WGiEJdo9Eth64U+YetDexeHPuiETnERCPtq6Zes9MHAssJF4uAIEPDBSYKBFbYkGFiO9Xn3RVn5u6Nl9RuPiCx/5b3C+20gvdYfIX22niHSfxN3FdLeuWNZZknoVCbd4mWjT3GGPkpAJx+Ui9eBTsUZ+igBnXxQzl8H+lixw8CywkXi4AgQ8MFJgoEVtiQYWA71effPsuLRT4gse755oQOGSt+dfyXSb7CbSmnv3HAsuxR0KptwsfLRpxg/X7nRyRfpYvWgUzF+vnKjky/S+epBHytuGFhWuEgcHAECPjhJMLDClgQDy50+K39zqKx+8cYeC+y1ySHSZ5tr3VRKe+eGY9mloFPZhIuVjz7F+PnKjU6+SBerB52K8fOVG518kc5XD/pYccPAssJF4uAIEPDBSYKBFbYkGFju9FnxwFCRd1/qucD+H5C+u7ZYoWV7KbR3tsSqSY9O1XA3rRV9TElVmw6dquVvWjs6mZKqNh06Vcu/Xe3o045Qt79jYFnhInFwBAj44CTBwApbEgwsd/qsmNfPqLC+o5cbpWubiPauLaIgEqBTEDK0vAj0CVuf9OrQCZ3iIBDHVRJPYeuEPlb6YGBZ4SJxcAQI+OAkwcAKWxIMLHf6YGC5Y1mrkuiXwpYTfcLWBwMrDn3QCZ3iIhD21dIvWemDgWWFi8TBESDgg5MEAytsSTCw3OmDgeWOZa1Kol8KW070CVsfjJE49EEndIqLQNhXS79kpQ8GlhUuEgdHgIAPThIMrLAlwcBypw8GljuWtSqJfilsOdEnbH0wRuLQB53QKS4CYV8t/ZKVPhhYVrhIHBwBAj44STCwwpYEA8udPhhY7ljWqiT6pbDlRJ+w9cEYiUMfdEKnuAiEfbX0S1b6YGBZ4SJxcAQI+OAkwcAKWxIMLHf6YGC5Y1mrkuiXwpYTfcLWB2MkDn3QCZ3iIhD21dIvWemDgWWFi8RGBN59UVb+7mhZ/cYjIstfeS9Lvw2k1/ojpM/WM0T6b2JUjFEiAt4IU2WJ0Kcy9FYVo5MVrjQxBlYubPXPRDyFrTH6hK0Pxkgc+qATOsVFIOyrpV+y0gcDywoXidsSePfPsuLRT4gse7550gFDpe/OvxLpN7htUUYJCHgjTJUlQp/K0FtVjE5WuDCwcuHqnEzEU9hao0/Y+mCMxKEPOqFTXATCvlr6JSt9MLCscJG4HYGVvzlUVr94Y4/Jem1yiPTZ5tp2RZn9nYA341RVKvSpirxdvehkx+v/UrMCKxe2+mcinsLWGH3C1gdjJA590Amd4iJgf7XsKLJn5ikHBpYn0J1SzYoHhoq8+1LPt9v/A9J31xYrtGxBMRC1JeY3Pfr45Z23NnTKRQ4DKxe2+mcinsLWGH3C1gdjJA590Amd4iJgd7XsKLLj5Tk1BpZn4HWvjgld3RW2vD8mCpbAKkqOTrnA097lwlb/TMRT2BqjT9j6YIwU14eVI8UZ1q0E2j0rRdlRZIXLe2IMLO/I610hE7p662t9d3SY1sgqyYBOubDT3uXCVv9MxFPYGqNP2PpgYBXTh5UjxfjVNTftnpWy7CiywuU9MQaWd+T1rpAJXb31tb47OkxrZJVkQKdc2GnvcmGrfybiKWyN0SdsfTCwCunDypFC+OqbmXbPSlvGd1a4vCfGwPKOvN4VEvD11tf67ugwrZFVkgGdcmGnvcuFrf6ZiKewNUafsPXBwCqkDytHCuGrb2baPSttGd9Z4fKeGAPLO/J6V0jA11tf67ujw7RGVkkGdMqFnfYuF7b6ZyKewtYYfcLWBwOrkD70S4Xw1Tcz7Z6VtsSRFS7viTGwvCOvd4UEfL31tb47OkxrZJVkQKdc2GnvcmGrfybiKWyN0SdsfTCwCulDv1QIX30z0+5ZaUscWeHynhgDyzvyeldIwNdbX+u7o8O0RtaVga8I5WfnKSftnSfQsVVDuxe2YugTtj4YWIX0oV8qhK++mWn3rLQljqxweU+MgeUdeb0rJODrra/13dFhWiNLMvAVoXzcPOeivfMMPJbqaPfCVgp9wtYHA6uQPvRLhfDVNzPtnpW2xJEVLu+JMbC8I693hQR8vfW1vjs6TGtkmoGvCOXC5j0T7Z135PkrZEVjfnZ1y0m/FIei6JRLJ/qlXNjqn4l4stKYOLLC5T0xBpZ35PWukICvt77Wd0eHaY1MM/AVoVzYvGeivfOOPF+FrGjMx62uueiX4lAWnXLpRL+UC1v9MxFPVhoTR1a4vCfGwPKOvN4VEvD11tf67ugwrZElBta8fkb5+o5ebpSubSJ0aouoWQJ0yoXNeyZWNHpHHnaFtHf59WElY352nnLSL3kCHVs1tHtWihFHVri8J8bA8o683hUS8PXW1/ru6DCtkWFg5UJWSSbau0qwW1fKikZrZPXOQL+UT19WMubj5jkX/ZJn4LFUR7tnpRRxZIXLe2IMLO/I610hAV9vfa3vjg7TGhkGVi5klWSivasEu3Wl6GSNrN4Z6Jdy6ctKxlzYvGeivfOOPI4KafesdCKOrHB5T4yB5R15vSsk4Outr/Xd0WFaI8PAyoWskky0d5Vgt64UnayR1TsD/VIufVnJmAub90y0d96Rx1Eh7Z6VTsSRFS7viTGwvCOvd4UEfL31tb47OkxrZBhYuZBVkon2rhLs1pWikzWyemegX8qlL3GUC5v3TOjkHXkcFdLuWelEHFnh8p4YA8s78npXSMCKpaFcAAAgAElEQVTXW1/ru6PDtEaGgZULWSWZaO8qwW5dKTpZI6t3BvqlXPoSR7mwec+ETt6Rx1Eh7Z6VTsSRFS7viTGwvCOvd4UEfL31tb47OkxrZBhYuZBVkon2rhLs1pWikzWyemegX8qlL3GUC5v3TOjkHXn+CvmqZ352JeckjkoGXLB4DKyCAMnenQABzxPRjQAThVwPBHGUC5v3TOjkHXmuCtEpF7b6ZqJfyqUtcZQLm/dM6OQdeb4K+apnPm6echFHnkDnrAYDKyc4sjUnQMDzZGBgFX8GiKPiDH2UgE4+KBevA52KM6xVCRhYueQkjnJh854Jnbwjz1UhX/XMhc1bJuLIG+pcFWFg5cJGplYECHieDQys4s8AcVScoY8S0MkH5eJ1oFNxhrUqAQMrl5zEUS5s3jOhk3fkuSrkq565sHnLRBx5Q52rIgysXNjIhIHFM2BEgImCEabGRHScubB5z4RO3pHnqhCdcmHzm4mzYPzyzlEbcZQDWgVZ0KkC6DmqRKcc0DxmQR+PsHNUhYGVAxpZWhMg4Hk6uhHAwMr1QBBHubB5z4RO3pHnqhCdcmHzl4mzYPyxLlATcVQAnses6OQRdoGq0KkAPA9Z0ccD5AJVYGAVgEfWNQkQ8DwVGFjFnwHiqDhDHyWgkw/KxetAp+IMyyyBs2DKpOuubOLIHcsyS0KnMum6Kxud3LEsoyT0KYOquzIxsNyxpCQRIeB5DDCwij8DxFFxhj5KQCcflIvXgU7FGZZZAmfBlEnXXdnEkTuWZZaETmXSdVc2OrljWUZJ6FMGVXdlYmC5Y0lJGFg8A40E2EKY65mg48yFzXsmdPKOPFeF6JQLm7dM6OMNdaGK0KkQPm+Z0ckb6kIVoVMhfKVnRp/SEReqAAOrED4yNxIg4HkmuhHAwMr1QBBHubB5z4RO3pHnqhCdcmHzlgl9vKEuVBE6FcLnLTM6eUNdqCJ0KoSv9MzoUzriQhVgYBXCR2YMrAifAb72FLxodJzBS5RcIDqhU1MCGPdWDwZxZIWrssToVBl6q4rRyQpXZYnRqTL0RhWjjxGmyhJhYFWGvp4VE/CB68rXngIX6L3LI46ikAmd4pAJnQLXifYucIH+7/LQCZ0w7N09A8STO5ZllIQ+ZVB1VyYGljuWlMTEO/hngK89BS8RBlYcEqETOrUmwAosq6eDiYIVrsoSo1Nl6K0qRicrXJUlRqfK0BtVjD5GmCpLhIFVGfp6VkzAh60rX3sKW5/06ogjdOJNt7tngHhyx7KMktCnDKruy0Qn90zLKBGdyqDqvkx0cs/UZYno45Km+7IwsNwz7egSCfiw5UefsPXBwIpDH3RCpx4JsALL6gGhX7LCVVlidKoMvVXF6GSFq7LE6FQZeqOK0ccIU2WJMLAqQ1/Pign4sHVFn7D1wRiJQx90QicMLHfPAP2SO5ZlloROZdJ1VzY6uWNZZknoVCbd4mWjT3GGZZaAgVUm3Q4sm4APW3T0CVsfjJE49EEndMLAcvcM0C+5Y1lmSehUJl13ZaOTO5ZlloROZdItXjb6FGdYZgkYWGXS7cCyCfiwRUefsPXBGIlDH3RCJwwsd88A/ZI7lmWWhE5l0nVXNjq5Y1lmSehUJt3iZaNPcYZlloCBVSbdDiybgA9bdPQJWx+MkTj0QSd0wsBy9wzQL7ljWWZJ6FQmXXdlo5M7lmWWhE5l0i1eNvoUZ1hmCRhYZdLtwLIJ+LBFR5+w9cEYiUMfdEInDCx3zwD9kjuWZZaETmXSdVc2OrljWWZJ6FQm3eJlo09xhmWWgIFVJt0OLJuAD1t09AlbH4yROPRBJ3TCwHL3DNAvuWNZZknoVCZdd2WjkzuWZZaETmXSLV42+hRnWGYJGFhl0u3Asgn4sEVHn7D1wRiJQx90QicMLHfPAP2SO5ZlloROZdJ1VzY6uWNZZknoVCbd4mWjT3GGZZYQlYG1cuVKOe200+S8885ryeToo4+WSy65RNZee+2uNKtWrZL58+fLjBkzZN68ebJ8+XIZOXKkTJw4UcaMGSMDBgwok3FHlU3Ahy03+oStD8ZIHPqgEzphYLl7BuiX3LEssyR0KpOuu7LRyR3LMktCpzLpFi8bfYozLLOEqAysN954IzGdbr31VmMDS02vWbNmyQknnCBLly6VESNGSL9+/WThwoXJ/586dWry38CBA8vk3DFlE/BhS40+YeuDMRKHPuiEThhY7p4B+iV3LMssCZ3KpOuubHRyx7LMktCpTLrFy0af4gzLLCEqA2vJkiUyfvx42XTTTeWaa66R9ddfvy2bBQsWyIQJE2TIkCFy+eWXy/Dhw5M8ixcvlkmTJsn9998vV199tYwbN65tWSRoT4CAb8+oyhToUyV987rRyZxVlSnRqUr65nWjkzmrKlKiTxXU7etEJ3tmVeRApyqo29eJTvbMfOZAH5+07euKysB6+OGHZa+99pLjjz9ezjrrLOnTp0+Pd7xs2TKZMmWKTJ8+XWbPni1jx47tln7RokWJcTVs2DCZOXOmDBo0yJ4gOboRIODDfiDQJ2x90qtDJ3RqSmBSbzMw01eZpeuQVMRT2EKjT9j60C/FoQ86oVOPBBg/WD0g9EtWuLwnjsrAuummmxLD6corrxQ966rdL12x1b9/f7nhhhuSlVvZ39tvvy2TJ0+WuXPnypw5c7pWZ7Url7+3JkDAh/10oE/Y+jAAjUMfdEInJgrungH6JXcsyywJncqk665sdHLHssyS0KlMusXLRp/iDMssIRoDa/Xq1XLGGWck/915553y8ssvy6WXXiqPPPKI7LzzznLYYYfJoYce2u0sq3TF1oEHHpikXWedddZgqSu5pk2blpyTpVsN+RUjQMAX41d2bvQpm7Cb8tHJDceyS0Gnsgm7KR+d3HAsqxT0KYus23LRyS3PskpDp7LIui0XndzydF0a+rgm6ra8aAys7GqpLbfcUp566inZbrvtZMWKFV0Hsu+9997JOVebb755Qum2226TfffdV0488UQ5//zzRVdiNf50ZdbBBx8sZ555ZvKFQ37FCBDwxfiVnRt9yibspnx0csOx7FLQqWzCbspHJzccyyoFfcoi67ZcdHLLs6zS0Kkssm7LRSe3PF2Xhj6uibotLxoD64UXXkhWSN13331y5JFHyjnnnCMbbbRRQuO5555LviR4/fXXJ3+75JJLkpVYJuaUSRq3yOtdGgEftr7oE7Y+6dWhEzo1JcAZFrkeDOIpFzZvmdDHG+pCFaFTIXzeMqOTN9SFKkKnQvhKz4w+pSMuVEE0BtbTTz+dHMjet29fueKKK2TjjTfuduPPP/+8HHLIIfLYY4/Jj370Ixk9enTpBtbjjz9eCH4dM2/3+gij23ry/Q8bpWuXaPj3d2qXJPn744f90ihd3ROhTxwKoxM6NSNAe5fvuSCe8nHzlQt9fJEuVg86FePnKzc6+SJdrB50Ksav7NzoY094+PDh9ply5ojGwGp3f3pGlq7K0m2A5557rpxyyikYWO2glfB3Ar4EqA6LRB+HMEssCp1KhOuwaHRyCLPEotCpRLgOikYfBxA9FIFOHiA7qAKdHED0UAQ6eYBcoAr0sYeHgWXPLMnRuB3wrrvukr322isxs/Sw9j59+qxRcponNb1yVk22/yPAksuwHwX0CVuf9OrQCZ2aEmALYa4Hg3jKhc1bJvTxhrpQRehUCJ+3zOjkDXWhitCpEL7SM6NP6YgLVRDVCqx33nknudm111676U1fd911ydcI0wPZ+QphoWcjV2YCPhc2b5nQxxvqQhWhUyF83jKjkzfUhSpCp0L4Ss+MPqUjdlIBOjnBWHoh6FQ6YicVoJMTjKUVgj6loXVScDQGlh7MftJJJ8npp5+e/NerV69uAFauXJlsHzzvvPNk1qxZyYHvS5YskfHjxydfH9SVVptuumm3PEuXLpXjjjtO7r77bpkzZ474XPrmRL0ACyHgAxQlc0noE7Y+6dWhEzo1JcAKrFwPBvGUC5u3TOjjDXWhitCpED5vmdHJG+pCFaFTIXylZ0af0hEXqiAaA2vevHmy//77y4477ph8bXDo0KHdbvx3v/udHHTQQfLuu+/KLbfcIttuu60sW7YsOfh9+vTpMnv2bBk7dmy3PIsWLZJx48bJsGHDZObMmTJo0KBCMMksQsCH/RSgT9j6YGDFoQ86oVOPBDAarR4Q+iUrXJUlRqfK0FtVjE5WuCpLjE6VoTeqGH2MMFWWKBoD680335QTTjhBdJvgkUcemRzYvtFGGyXgnnrqKZk8ebLceeedcuGFFyYrtdLzrhYsWJCsxhoyZIhcdtlliQGmq7cWL14skyZNkrlz53at2KpMhRpVTMD7E3PVq6/I0m+fI8t/+2tZ/eYbScW91ltf+m3zMVn3xFOk9wYbrnEx6ONPnyI1oVMRev7yopM/1kVqQqci9MrPiz7lM3ZRAzq5oFh+GehUPmMXNaCTC4rllYE+5bF1UXI0Bpbe7DPPPCPHH398YlQNHjxYtttuO9FzsfSsK/1NnTo1+W/gwIFdbFasWCFXXnll8u+6ZXDEiBHSr18/WbhwYfL/m+VxAbZTyyDg/Si/6pWX5bXjviyrXn6paYW9N/yADL76hsTQyv7Qx48+RWtBp6IE/eRHJz+ci9aCTkUJlpsffcrl66p0dHJFstxy0Klcvq5KRydXJMspB33K4eqq1KgMLL3pt956K1mFddNNN8n8+fMTI2v06NFy7LHHyqhRo6R3795rsFm1alWSdsaMGaJbEZcvXy4jR46UiRMnypgxY2TAgAGueHZ8OQS8n0fgzfOmybJ5P++xsrX22lvWnXI6BpYfSZzWQhw5xVlaYehUGlqnBaOTU5zOC0Mf50hLKRCdSsHqvFB0co60bYHsiGiLKLoExFHYkkVnYIWNk6sj4P08Ay8f8FlZ/fqrPVbW6/2DZcNbu5tc6ONHn6K1oFNRgn7yo5MfzkVrQaeiBMvNjz7l8nVVOjq5IlluOehULt/G0tkR4Ze3r9qII1+k89WDgZWPG7laECDg/Twaf93j40YVbXT3o93SoY8RtsoToVPlEhhdADoZYao8ETpVLkGPF4A+YeuTXh06oVNTAh3+0Qp2RMQRF7ZXSXtnS8xvegwsv7xrXxsB70diDCw/nKuqhTiqirxdvehkx6uq1OhUFXmzetHHjFPVqdCpagXM6kcnM06uUrEjwhXJsMohjsLSo/FqMLDC1ie6qyPg/UiGgeWHc1W1EEdVkberF53seFWVGp2qIm9WL/qYcao6FTr5V4Czlfwzt62R8bgtsTjS096FrRMGVtj6RHd1BLwfyegw/XCuqhbiqCrydvWikx2vqlKjU1XkzepFHzNOVadCJ78KcLaSX955a2M8npdc2Plo78LWBwMrbH2iuzoC3o9kdJh+OLuohTeoLiiGWQbtnX9diCf/zMuukTgqm/Ca5RNH/pnb1sjZSrbEqknPeLwa7mXXSr9UNuFi5WNgFeNH7gYCBLyfR4IO0w/norXwBrUowbDz09751Yd48svbV23EkS/S79VDHPnlnbc2zlbKS85vPsbjfnn7qo1+yRfpfPVgYOXjRq4WBAh4P48GHaYfzkVr4Q1qUYJh56e986sP8eSXt6/aiCNfpN+rhzjyyztvbYzz8pLzmw+d/PL2VRv9ki/S+erBwMrHjVwYWJU+A3SYleI3rpw3qMaookzIAMevbMSTX96+aiOOfJF+rx7iyC/vvLUxzstLzm8+dPLL21dt9Eu+SOerBwMrHzdyYWBV+gzQYVaK37hydDJGVXlCzoSpXIK2F0A8tUUUZQImCn5lI4788s5bGzrlJec3Hzr55e2rNvolX6Tz1YOBlY8buTCwKn0G6DArxW9cOToZo6o0IWfCVIrfuHLiyRhVVAmZKPiVizjyyztvbeiUl5zffOjkl7ev2uiXfJHOVw8GVj5u5MLAqvQZoMOsFL9x5ehkjKrShJwJUyl+48qJJ2NUUSVkouBXLuLIL++8taFTXnJ+86GTX96+aqNf8kU6Xz0YWPm4kQsDq9JngA6zUvzGlaOTMapKE3ImTKX4jSsnnoxRRZWQiYJfuYgjv7zz1oZOecn5zYdOfnn7qo1+yRfpfPVgYOXjRi4MrEqfATrMSvEbV45OxqgqTYhOleI3rhydjFFFlZCJgl+5iCO/vPPWhk55yfnNh05+efuqjX7JF+l89WBg5eNGLgysSp8BOsxK8RtXjk7GqCpNiE6V4jeuHJ2MUUWVkImCX7mII7+889aGTnnJ+c2HTn55+6qNfskX6Xz1YGDl49YRufgqV7gy02GGq032ytAJnZRA39HL3YCY1NusnOmrzNJFlop4ikwww8tlomAIylEy4sgRyJKLQaeSATsqHp0cgSyxGOazJcKtqGgMrIrAh14tX+UKWyE6zLD1Sa8OndAJA8vdM0A8uWMZUkkYWH7VII788s5bGzrlJec3Hzr55W1bG/NZW2JxpMfAikMn71fJV7m8I7eqkA7TCldlidGpMvRWFaOTFa7KEqNTZeiNK+ZNtzGqyhISR5Wht6oYnaxwVZYYnSpDb1Qx81kjTNElwsCKTjI/F8xXufxwzlsLHWZecn7zoZNf3nlrQ6e85PzmQye/vG1r4023LbFq0hNH1XC3rRWdbIlVkx6dquFuWivzWVNScaXDwIpLL29XS4PsDXWuitAnFzbvmdDJO/JcFaJTLmzeM6GTd+RWFfKm2wpXZYmJo8rQW1WMTla4KkuMTpWhN6oYfYwwRZcIAys6yfxcMAHvh3PeWtAnLzm/+dDJL++8taFTXnJ+86GTX962tfGm25ZYNemJo2q429aKTrbEqkmPTtVwN60VfUxJxZUOAysuvbxdLQHvDXWuitAnFzbvmdDJO/JcFaJTLmzeM6GTd+RWFaKPFa7KEqNTZeitKkYnK1yVJUanytAbVYw+RpiiS4SBFZ1kfi6YgPfDOW8t6JOXnN986OSXd97a0CkvOb/50Mkvb9va0MeWWDXp0aka7ra1opMtsWrSo1M13E1rRR9TUnGlw8CKSy9vV0vAe0OdqyL0yYXNeyZ08o48V4XolAub90zo5A/5q39bLRf/dJn89vmV8uY779W73toi2w7tIyd+foBs8L5ea1wM+vjTp0hN6FSEnr+86OSPdZGa0KkIvfLzok/5jKuoAQOrCuoR1EnAhy0S+oStT3p16IROSqDv6OVuQEzqbVbO9FVm6SJLRTz5EeyVv62Wr3z3HXl56eqmFW64bi/5z4nrJIZW9oc+fvQpWgs6FSXoJz86+eFctBZ0Kkqw3PzoUy7fqkrHwKqKfOD1EvBhC4Q+YeuDgRWHPuiETlkCGI3v0Tj3J8tk3m9W9Phw7PVPfeUb+wzAwIorhJKrZfwQh2johE5KgH6p2HNAHBXjF2puDKxQlan4ugj4igVoUz36hK0Pxkgc+qATOmFgrfkMHHDp2/LaW81XX6WpBw3sJbdOXgcDK64QwsCKSC/GeXGIhU5h64Q+YeuT9+owsPKSq3k+Aj5sgdEnbH0wRuLQB53QCQNrzWdg9LlvGT0Y86YOxMAyIlVeIs4qE5EItkyjUxw65YlUxuN5qPnLgz7+WPusCQPLJ+2I6iLgwxYLfcLWB2MkDn3QCZ0wsDCwWkZB4MYIZ5X9n3Lo1O0RXjGvn1HDztY0I0xtEzEeb4uo0gToUyn+0irHwCoNbdwFE/Bh64c+YeuDMRKHPuiEThhYGFixGlicVRaHgYVOceiUtzdkPJ6XnH0+VjLWdyWj7dOAgWVLrEPS0yCHLTT6hK0Pxkgc+qATOmFgYWDFamBxVlkcxgg6xaFT3t6Q8Xhecnb5WHFa7ziyexpEMLBsiXVIehrksIVGn7D1wRiJQx90QicMLAysWA0sziqLY0KHTnHolLc3ZDyel5xdPlYy1juO7J4GDCxbXh2TngY5bKnRJ2x9MEbi0Aed0AkDCwMLA6s5gY3ufrTbHzhbKV97iYFV74k34/F8cWGbi5WM9Y4j2+eBFVi2xDokPQ1y2EKjT9j6YIzEoQ86oRMGFgYWBhYGVpktIQZWvSfejMfLjJ7/L5s4qncc2T5FGFi2xDokPQ1y2EKjT9j6YIzEoQ86oRMGFgYWBhYGVpktIRPvek+8GY+XGT0YWGvQDfyrq36eBrYQ+uIcXT00yGFLhj7+9eHrJ/X9+gnxRDwpAT4r/95zwIQ7jgk3OqGTEmCrp7v+i3FeuOM82rs42jt30dhzSazA8kU6snqY0IUtGPr41Yevn9S74ySeiCcMLN50x/ammwldHP0SOsWhE+O8sHUijsLWx+8okhVYvnlHUx8TurClQh+/+vD1k3p3nMQT8YSBhYGFgdWdACt73LSLTLzjGD8wzgtbJ+IobH3ctJbmpbACy5xVR6VkQhe23OjjVx++flLvjpN4Ip4wsDCwMLAwsMpoCZl4xzF+YJwXtk7EUdj6lNF29lQmBpZv4pHUx4TOn1DsuQ93z336FNBx1rvjpL3z195pTcRT2PGEPmHrQ7/U0F4Ffqgx8UQ8KQFWNBYbZxBHccRRMZXNc2NgmbPqqJRM6PzIzZ77OBpkOs44dMobtbR3ecnly0c8hR1P6BO2PhhYGFhZAhgj+fqhxly0e2G3e+gTtj5uotC8FAwsc1bRpmSFT7grfNhzH0eDTMcZh056lbR34bZ3TLzjmHjT3sXR3qETOikBlwbWK39/Xc7+5Qz59cu/lzfeXZoAXr//uvKxDT8qU3c6WjZca9Cac6FJvc3mR6yU68Zpxbx+Rtz4Ou57mGjv4mjvjB5qB4kwsBxADLkIVviEHfDsuQ9bHybccUy406ukvSOeXE/ocvXvkU/omCgQR8RRrshvmimWeHr576/JYXd+Q15659Wm9/GBtQfLf33227J+//d1/3vk7R3jvDjGebHEUe6WoyZxlPv+LTNiYFkCiy15TCt8OvHNT0wNcifqw8AmjoFNepUxtXe5+pKaDHBo98I2SGLShzhqT2De1IHdElWxZZrxQ/g6nfbwpfLzJQ/0eKF7b/Ep+dbOx2NgZQhUEU/tn6YmKSIfP9AvhT1uyPVMFsiEgVUAXgxZY1nh06lvfmJpkDtVHwysuAysWNq73H1H5APQ2OKpU9u9WPol4ugtIwRVG1idGkextXef+fG/yqvL3ujxmRo8YH25Y7+ZGFgYWEZtj8tE9EsYWNnnCQPLZXQFWFYsAd+pb37QJ44GORadlCZvuts3xFVP6NpfYYsUGFhG6FydCUO/1DNu4sjocSwtUSz9UqfGUWwG1k43HWD0rP7ywFsxsDCwjJ4Vl4liae9y33NNxne5798yIwaWJbDYkscS8J365gd9MLCUgKsJN2+641iRkLsfqckAh3Yv7HYvFn2Iozjau04d32FgNUQoh7h3A8Ih7nYtOP1S2OMGOzWLp8bAKs4w6BJiCfhOffODPnE0yLHoxJvuOCZ0uTsNDCwjdK4MYfql8FdgseK0fUhUvVKuU+MIAwsDK0vAVb+kZXZiuxfLOLxT9WnfE7lNgYHllmdwpcUS8J06wEEfDCyXK7B4042BlUQUb7qdvOmmXwrbwGLFaRztXafGEQYWBlYZBlantnuxzJc6VR/fBggGlm/inuuLJeA7dYCDPhhYLg2sTo2j2CYKubsBVmAZoXP1prtT4ymWfokVpxhYGPbujiDo1PYutvFDp7Z79EtxzJeMBmkOEmFgOYAYchGxBHyndpzoE0eDjE7o5NJozN1nYGAZocPAMsLUMlEs7R0rTjGwMLAwsIq1dv+fm3Yv7HEe+oStj6s4NC0HA8uUVKTpYgl4DKyeHzDOsKg2AImjODrOWHTK/TRjYBmhw8AywhS9gdWp44bYVoygE0YjRiNGY7FeSSSW8V2nt3dFdTbNj4FlSirSdAR82BNv9AlbHyYKDQ0fZyt1A8JXhPJ1jLR7Ybd76BO2PvRL9EtZAhj2+fqhxly0e2G3e+gTtj5uotC8FAwsc1ZRpiTgww549AlbHyYKTBTKmChomZ34FSHiKY54ol+iX1ICGCNuhv3EE/FEPBWPJeIojjgqrrRZCRhYZpyiTUXAhx3w6BO2Pky445hwx6ZTp3+lhnYv7HYPfcLWJ7b2rtO31BBPxBMGVvFpNHEURxwVV9qshI4wsFatWiXz58+XGTNmyLx582T58uUycuRImThxoowZM0YGDBhgRivCVAR82AGPPmHrw0QBAytLwNWKhE79ihDxFEc80S/RLzHhdjfgJ56IJ+KpeDwRR3HEUXGlzUqovYG1cuVKmTVrlpxwwgmydOlSGTFihPTr108WLlyY/P+pU6cm/w0cONCMWGSpCPiwAx59wtaHCXccE+7YdOLraRxqnDyzgZ4pR79Ev8SE291gn3ginoin4vFEHMURR8WVNiuh9gbWggULZMKECTJkyBC5/PLLZfjw4QmZxYsXy6RJk+T++++Xq6++WsaNG2dGLLJUBHzYAY8+YesTmzHCVg2MkZCNEeIpDkOYfol+iQm3u8E+8UQ8EU/F44k4iiOOiittVkKtDaxly5bJlClTZPr06TJ79mwZO3ZsNyqLFi1KjKthw4bJzJkzZdCgQWbUIkpFwIcd8OgTtj5MuOOYcKMTOmUJuNrq2amGMP0S/RITbncDfeKJeCKeiscTcRRHHBVX2qyEWhtYS5YskfHjx0v//v3lhhtukE033bQblbffflsmT54sc+fOlTlz5nStzjJDF0cqAj7sgEefsPXBGMEYwRhx39fR7oXd7qFP2PrQL9Ev0S/RL7Uj8MsDb+2eZFLvdlne+ztb2xMMK+b1M+LVd/Tybuk69cWXESyHiWptYD388MOy1157yYEHHiiXXnqprLPOOmugO+uss2TatGnJOVm61bBuPwaiYQ9E0SdsfZgoMFFgouC+V6TdC7vdQ5+w9aFfol+iX6JfakcAA+s9Qn/d4+PtUCV/Z+W2EaZgEtXawLrttttk3333lZ6C5NQAACAASURBVBNPPFHOP//8ZCVW409XZh188MFy5plnymmnnRaMMK4uhIFo2ANR9AlbHyYKTBSYKLjqjf6/HNq9sNs99AlbH/ol+iX6JfqldgQwsDCw2j0jMf+91gaWiTllkiZmgRmIhj0QRZ+w9WGiwESBiYL7HpB2L+x2D33C1od+iX6Jfol+qR0BDCwMrHbPSMx/x8BiBVby/M6bOrDbc8ySSz9hzUSBiYISYOmym3gjnogn4ql4LBFHxBFxVDyOMBoxGjEaiaNWBOpmMLpT2qwkDCwMLAwss1gpJRUTBSYKTBTchRbxRDwRT8XjiTgijoij4nGEgYWBhYFFHGFguXsGsiXV2sC66667kkPcTznlFNHD2vv06bMGxXQL4bnnnpuks/ntuOOONslJCwEIQAACEIAABCAAAQhAAAIQgAAEakPgscce83YvtTawyv4KIQaWt+eUiiAAAQhAAAIQgAAEIAABCEAAAhAIjAAGliNBlixZIuPHj0++PqgrrTbddNNuJS9dulSOO+44ufvuu2XOnDkyfPhwRzVTDAQgAAEIQAACEIAABCAAAQhAAAIQgIArArVegbVs2TKZMmWKTJ8+XWbPni1jx47txm3RokUybtw4GTZsmMycOVMGDRrkiivlQAACEIAABCAAAQhAAAIQgAAEIAABCDgiUGsDSxktWLBAJkyYIEOGDJHLLrtMdNtfr169ZPHixTJp0iSZO3euzJo1K0nDDwIQgAAEIAABCEAAAhCAAAQgAAEIQCA8ArU3sFasWCFXXnmlTJ06VXTL4IgRI6Rfv36ycOHC5P/rv+t/AwcODE8drggCEIAABCAAAQhAAAIQgAAEIAABCEBAam9gqcarVq2S+fPny4wZM2TevHmyfPlyGTlypEycOFHGjBkjAwYM4FGAAAQgAAEIQAACEIAABCAAAQhAAAIQCJRARxhYgbLnsiAAAQhAAAIQgAAEIAABCEAAAhCAAAQMCGBgGUAiCQQgAAEIQAACEIAABCAAAQhAAAIQgEB1BDCwqmNPzRCAAAQgAAEIQAACEIAABCAAAQhAAAIGBDCwDCCRBAIQgAAEIAABCEAAAhCAAAQgAAEIQKA6AhhY1bGnZghAAAIQgAAEIAABCEAAAhCAAAQgAAEDAhhYBpBIAgEIQAACEIAABCAAAQhAAAIQgAAEIFAdAQys6thTMwQgAAEIQAACEIAABCAAAQhAAAIQgIABAQwsA0h1TnLWWWfJtGnTWt7iiBEjZO+995ZDDz1UPvShD62Rrl3+wYMHy0477SRjxoyRgw46SDbYYIOWda1YsUIeeeQRufnmm+WOO+6Qp59+WtZdd135+Mc/LnvttZeMGzeu6TXURZ+XXnpJfvzjH8uPfvQjWbBggSxdulQ++tGPyic+8QkZP3687LbbbjJgwIAeb/edd96RBx54QP7rv/5L7rvvPlmyZImoBp/85Cdln332kS9+8YtNNdD6dtlll5Zlb7755rLzzjvL/vvvn5QzcODANdKqXgceeKA8+eSTPV7jDjvsILvuumtyT6ptr1696iLhGvfRjmtjhu22205uuukm+chHPiKnnXaanHfeeXLllVfK0Ucf3ZTR448/nujx5z//WU455RTReOzTp88aaZ966in5l3/5lySe9NlQPTvpl302lYHG2OjRo3tEoEy13bv77rsl1UXjMftbtWpV0mb94Ac/6Gqz9O/abu6xxx7JMz5s2LC2z7iL2K+bnqlmixcvTmJA+49WbYW2eyeeeKJcddVV8uCDD8rIkSMTHNl/N+Vz5plnJrHXmD9brmlZpJOkH2/XL2ifMHz4cDniiCOSfqZ3795d6NL8Q4YMkRtuuKHHMQS8mxPIq8Hq1atl+vTp8m//9m+JLt/97ndl66237hHzM888I4cccoj89re/7Ypb7XMOPvhgY3m0v7vkkktk7bXXNs5Th4SvvPKKzJ49u9sYsKex129+8xv50pe+JDp2vvXWW+VjH/tYWwxpnvXWW09uvPFG2XLLLdfo01Q77SPnz58vjz76aDIWTa/jy1/+snzqU5/qSG0mTJiQ9PM2v7Q/cdGfZeu1fVZsrjnGtNr3H3PMMT2Og3U+pGOyhx56KGmjLr/88mRM3Pj761//mqTTWJkzZ07SN7Wb65rOlWfNmiX6HPErTgADqzjDqEtoF5TpzenE7eqrr05MlOzPNL/m6WkAtHDhwmTScPvttyfF64B2o402kuXLlyeGyKuvvpoYMWeffbYceeSR0rdv36i5Zy9eJ1k6QdN7S+9TJ8z9+vUTbUifeOKJJLmagN/+9rdlq622WuPedaB57733ysknnyy//OUvk79rg6qDFC1f+aaGmJoi++23X7fJoI3RopNDHdT+8z//c7fryHbQ22+/fdMBTvZatONoNzGNXWQbrnqvWaPktttuk3333Ve+8pWvyMUXXyxrrbXWGjjSTlv/8NnPflauv/562XDDDddIl5bVqRODxgmctjWnn356U7MvhXfXXXclxnmjLunfNVa1nCuuuKLlY6rP+KmnniqTJ09uaj67iP3YY6TV9Wc1azd5xsAK9ykwMU+yV3/++efLV7/61a4+HgOruLZFNHjttdeSFyi33HKLHH/88XLhhRe2NC80DqdMmSLf+c53uqVV4xEDq7WOOn5TY0SNQtWq1U/HXtrnb7vttkmSZcuWJbx1PKZjBDXx270QnDlzpkycODHpuxr7wBdffFG++c1vyrXXXpuUr2PuZmPRVmPA4k9quCWoYeTCwNL5TN7+TOnkfVbCJevmytKXuTov0XHwoEGD1ii43ZguzZCWpc9+OqY2neu2mytjYLnRW0vBwHLHMsqS0qBsFlS6uuD5559POsd///d/T970aOeZbRjS/Nm31lkQ+mZIDRidxN15553JiobLLrssMVbS3/333y9HHXWUvPDCC8lkXSd7m2yySdffdVCkb6W0DJ001sn0eOutt5IBw6WXXpqsVDvnnHNk99137xq8a2f1xz/+Mbl3fVumhoZqsPHGG3fx0TS6aue4445L/k3T/uu//ms3xm+++WZiQKpOOij5/ve/L6NGjeoqIzVaPvOZzzR9y60aqDF20UUXJSZjsw44HSRroXo9jatV0sr0nmfMmJFcywc/+MFkYJwOyKIMoh4uuh3Xnu530aJFcsABB8jQoUMTTTbddNNuydWQVM1///vfJ/GiK4HSt0XZhPp8nHHGGcl/Pa3mqhv77P1kzVV9q69vqq+77rpu7Uw2/cqVK7tWwOm/N67A0nZNB//nnntuYnJpDGv8atnKW9upn/zkJ8kzrm/9dBCkg9/s5MJF7HeCZumKTu0bdPLcbPWniYGVZ+DYqtw6c3d9byb9gpokOrHWeNGfriZJzWMMrOKKFNXgscceS/oibde0LdNxSLOftnm6smGbbbZJ0jV72dYsn7aZP//5z+XYY49N/tw4PilOIOwStK/XHQbPPfdc0pcoQ11xqCsR3333XdEV1Grs6hhQd0Rcc801yd/1l07KdXW8xlCziXt69xpnOjbUVcWNq5B15ZwalDpO15elaozp6v/sy2JdlawvUXU+0M6ECZu4u6szHeM1msh5+jO96iLPiru7Dq8knT/qGEvnrM1WI6ZjOv2b7vzQMbW2V1/4whfWuBkdGx522GHdVnO5mivnGYeERzuMK8LACkOHyq6ip6BMLyrdSqMTZO3cdGVP+mtnYKXp0kb39ddf7zbJ1sZGO2sdIOlKBl22md0+kObXAY52uLp8uS6mh96TDkTUvNMBoS5nVbOi2U8HjvoWVBvfxjdnKdu33347eXOmBlizt3BqSKpRdtJJJyXbm7ITeNNOWE2Tb3zjG4kB1biax2SQnN5bar7oIFcHq2ps1vFnyrXZvb/xxhvJm1Ito5kxlfL+9Kc/nQw0dYugDi71LWz2166cOnJvvKeUlQ7udcuEboXRtmzPPfdsevvpUvN/+Id/kD/96U+iA/+sKZv+XU0onVS02laTTuj0jXV2dZyr2K+zdo2mo26zbGYEKgMMrHCfBNN+IWsKaxumE/b+/ft3bUFkC2F+jYtqkN1KqG2ZTsK22GKLbhf07LPPJqusdDzSk8nV7C50q5pOGOv2gtJUMd0uqeMyHU/rKvpmOwyyK+Gyk+Ds+PxnP/tZ1/bpZnXrdkBdfa9j+KzZlV05pybiBRdc0HRrlZapcaqxqePQqVOnJi/G6rQjwlSzNJ3pGM9Ff6Z1FnlWbO8tpvRq9GrsKJ9mxtTLL7+czDXf9773JXMXnXOoaZz2M+m9tirH1VwZA8vdU4WB5Y5llCWZBGVPb6FNDaysYaHnxeiZGPpLlzM3W5nVCFQni9rJ67Jp3eucNdJihJ8deGTfOLe6l3nz5iXbDPUNnN6/NsT6VkEHEKqDyWBC69Q3P7qaR5erp29ITTthvbZWZqTpIFnLyK4KarV6L0ZNG6/ZhmtjXmWkK/J0oNjM5Eu3BWqHuOOOOyYxpSuLGvf1p7roKq1WWwzrwLqne8iu4lATXE1jfdvc6sywH/7wh8l5ccpWmenWiqyBpROBz33uc8mqq57O5UnPUtBr05WTH/7wh5PLdBH7naSZToy13VJ+zQxDDKxwnwabfiFdTaJ9XLoNhBVYxbUtqoFeQdZAaRxr6JhMVw7pNjaTcUj2jn73u9/J4Ycfnqwgbtw+WvzOwy9B2X39619Pdia0m9zqS0c1d3VMoOO3dCylk3bddtvT1vjsWFFfnOpKrPSnY0tdwaXjh2bmZCNF3RWgZxLqr9k5WuFTd3eFpmO8bDuWtz8r+qy4u+swS0q3KuvqeP0v+yI/3Rao44jUwPr73/++xu6G1OjSMVp2zOdqrtwuxsMkG+ZVYWCFqYu3qzIJynSypaulGrd75TGwUnc8XRmi5k0nBnVqQPR0dlG7ByFdCfLrX/9a2r1966ks005Yy8ieu5DdkmYzSE5X3um5Xa2W8ba79xj+bsO12f2kE7rGA9qzy6E1fnRVkW4nVHOxcftm+pz1dMh7DCyLXGN28KjbH3QSoG+Sm23NTJ9vPchWJwZf+9rX1jCw0rjTSZ22XY3nwbW7Vhex366O2P+e1UwNXN3Krls29QxE1SW7lRADK1y1bfqFtL3T7Wo6yV5//fVZgeVA2qIapJeg/Zlu09GVUtmXbrqaVTXTFylqPLZaSd54K3q0wQknnJCsBlcDRU1+Pfu0037pqhrto3Xi3e5jPY180oPZlXurrfHpFittK7OmU3a7vOk5WrpKRV+c/u1vf0teKnfaR2Gy/E3HeC76M6236LNS59hKj93QxQ2NL3LT82K1rdJdC2r26ll9jfOm1OjSXSrZMlzNlTtxrlvWM4eBVRbZSMptt69Xl4VrkGuj2eztmKmBla7ayX4t5b//+7+TJZw6iDH9gkokWI0uUw9T17eVRYyFhx9+ODkrRL+S0WwybnQhIsk2Nf0KYaszsBrLSTuDZls9NG2rM7Aaz3Oo+6DVlmsj59Qo0a1v2YMps8uh04leOrDJGoLZVVx1NgrbPefZwaMOINR41QFMs22E6dtljStdpaWrQxtXYGk7poN9XbKug3d9m63P8j/+4z8m257a/VzEfrs6Yv9748obfVuqWwDU9Nbz/HR7bfqGFQMrXLVNzZPsFsJsn8gKrOLaFtUgvQI1O3Sbup6PlPbd+m8ai7/61a8SM18nhya/bBva6ecpZVeh6flTatLrVk09r7TdoezKWncnaF/1ve99r+ULwXRVcXbMpnnTVcJ6LpZu5Wz8UJOJlp2cxnSM56I/U85Fn5U6a5UuitAxnO700a956y8dH+iL/vQr3OlLxMZjN9JVXI3/7mqujIHl7gnEwHLHMsqSTL6s8IEPfCDZE69LhhvfDLUzsLTheOCBB5KDxfUQ8OxXbFKnW1ePpI1KlBBzXHR2n3Wzc4tMi0wb4ewba9O82XSmnXCaJ23ks+dgNR5S2e461BjQLZGbbbZZu6TR/t32K4SNnVva8d5zzz3dTN7scmjduqGDXK1Lt7Vlt8alHboe0NrTwfrRAja88MbBox6K28gq+2zrOSD6Zm7YsGHJioNGAyudNKipr+fK6RZp/elXB3XioUbwrrvuKv/0T/+0hqHlKvYNbz3aZM2MC40D3X7x/ve/Pxmgpp+NNzGwTEA0Gvgc4m5Crec07cyT9GMx+rZbz8HUSbv2LxpH+sPAql6D7BWo4aH9vp5Jqi8C0hix2f6nL1Z0FZAehdDsozLF7zi+EvRl5KRJk7q+Iq13oB/CGT16dNKf6MHT+vGeVoZWalBpGfqxi+xYPV1VrGc/Nh7e3i4+4yPp94pNx84u+rP0zoo+K34J+ast+8I2+3IyfRGs4zF90asf20n1yB67kY7N9KVw48osV3NlDCx3zwMGljuWUZZkEpRpR6pLm/VLhNkDG03zaxl6roUOePQQdv2ZNvxRgm1z0dmJUZEGrZmRlIeXrRY9GViLFy+W7bffvutT2zpBUQNFOxFdraJv13XbpBpXzQ7sz3P9oeYpamDpfTVbWZX+W7aTTrcIrLXWWl1nXTXrpENlVeZ1NQ4edaCjq3kaz0BI41IPDNfz+fTZbWVg6fVqOfpc33zzzfLTn/40eYOd/ekERM83UdMlnVC4iv0yeYVQdrMBf/YA4ey5iRhYISjW/BpsXmyoAaxnAWm89OnTJykQA6u4tkU1aLyCdCuhxp3+p6uuGr+O3NNVd/qh7a3YpC989YXufffdl/Qt2Z++RNate82+7pge9aEvUxrPpUq3GOoLmcYvFZoYWD2N8+t8hqlJ5JmOnV30Z9nrKfKsmNxXrGmaraxK/y175El6LnP22I10Z0Ozs7FM57o65utprlxkvherJmVdNwZWWWQjKbenZZGNn4PXcw9064Zu+0t/7YJaDQtdHq7LzffZZ59u55ak+5X1zINOW4GVPXegyAqsZmeG5Hn0TDvhtOyeDCxN07jaR5e4X3TRRcngS7dm6bZU009s57mfUPLYcm123enKKj1rQjtGPXdCz7v6wx/+0C1usm+P0q+Fps9HkWcsFJZFrqNx8Khv/dODb7MmYDrQ1y0xutVC27yeDKzGa9JBpZ6dpYfi6htxPZhYf9lPZruK/SI8YsjbyrjQ1XCqz9y5c+U//uM/klULOuBUvXQS/eCDD3at3ilqFrICq/iTYmKe6JkleuaIfoVYJ9nZVSYYWNVr0HgF2a2EOsbTM+pGjRpldKGdfmi7ESSR5OWJtnX6hW49YkPbO+2PWvHOrj5pnCSnRz40Ht6u14KBZapI83SmYzwX/VmrK7V9Vordcdi5U876gR1dHa8vDvW4CN1e2/g17/RFcPphsXROqtt4G79O6GqujIHl7vnBwHLHMsqSTA6m045RDQtdsdB44Hi7LYQ9QUmXdeqS9E48Ayt7GGOrr6G1e6jSrWTq+vs8A6vZtbcbCKmJpWdn6DaRfffd1+qNbTsOof7ddHDT0/WnK6s23HDD5GBjHdTqFwd10pcuh240FvVNk35pT79iqNsJihzwHypbm+tqNnhMPyme/ZSyvp3Wwc6Pf/zjZMvGK6+8YmVgZa9JB5VqZOkKLF2VmP20vIvYt7n/GNP2ZFykWwn1vDHtO7bddlsMrEBFbtcvtLtsDKx2hNr/vagGzWrI07f95S9/SbYf6nmMWVO//R2QQsfJ2pfrR0h0J4SaUno2ZvaX9mm65VBfEuqHLvRDI3pGo/ZBzY4RSM/A0pct6YsvE9rpS0xWYJmdH+uiPzPRRdOYPCumZcWWLl1Zlb7g1RjQuav+Gr/C3XjshhpZuvq3mcnkaq6MgeXuicLAcscyypJMglJvrNUAqIiBleftuDYwurJBG6TPf/7zXdsMYoSfNp561kdjw9rsfnR5q346Wc8M0zN6Nt10U0mXvGpZJiaFmpG6EkpXiaQHhWpdNoPR7IGh2cbYZJCsWwlVOx0s2X5uO1aNbQ7Hb3aP6cqq+++/Pzn3R7VTAzC7HDrNl75B2nPPPeVb3/pW8mntP/3pT4XMzRi5N15zs8FjOrDXSZWuANVVWbqyTdul9GD8ZgaWPv+6Ek7zaFukRmJPv/Ttd3ag7yL266BLT/fQ04A/ewC0TuZ0JZbyZQVWeE+FSb+Q9zkI727DvKKiGrgwsLRd1RdYaqx0ygssk6dB+wL9EuMnPvGJ5MMgegRAq1/6Mkv7rmZmVDo20zLTl8JpX3P44YevcTaW1pM9k9H0K4SaDwPrPZVMx84u+jOXz4rJsxlrGn1BqGM0NWT79euX7P758pe/LI0LBdJ4UpNLz4fTfBo3zRZUuJorY2C5e6owsNyxjLIkV0GZ9y2MrnjQ7SDZ80xagcx+crkOW6LSMwvUzMl+krrV/aefqtaDCNMtl7qUX7flqY4mhtDzzz/f9SWv7FfpTDthvbb0i5L6v2+55ZZk9YP+TAbJ2dV8m2yyidVXi2IMMBuuPd1fOli844475KGHHkq28jYuh9b86aHtr7/+emJgTZ48OfmqUONy6BhZFrnmVoPH7PliW2yxRfIpeDX9dJWA/poZWLafHW820HcR+0V4xJC33cqb7GqOadOmyXPPPSfXXnstWwgDE9ekX+jpkts9B4HdbpCXU1SDZjdl07dlD23fZpttksni1ltvHSQr3xeVvnTSFyiNZ1c1XovJiuDsV9R0e7WOD9Xgbzy8PVu2rhTWYz523HHH5GXq0KFD22LAwHoPkWkctGvHTPoz189KW5EjTZCatvqyXg9sP+yww5p+nTM1b/ULnDNmzBD9OrSmT19gZm/f1VwZA8vdQ4WB5Y5llCWZBmXaWbncQqjA9LBkXQmkn0bXrWV6Bkazg72zAyD9aoQ2AjrhjP2XctU3kvoVplYDh2znlp77kp4TknaMalroBG733Xdv+qWaxlUL2SXopp2wLs/Vs5i0gdeJvm5RSw+nNh0kZ43IVkvhY9c1vX5Tru3uNx24KK/f//73yTlYzVbtpedg6KHiutJN33jTYbY+CDrdgqvbCLU90dUB2bdvrSYM6YBfJ2Mat8OHD28qob4R17OZ/vM//3MNHVzEfrvnJua/txvw671lD4PWgaf2J5yBFZbqpv1Cq6s2eQ7CuuPwrqaoBkUNrDROtRyb87LCI+n+irIr2vWlk/bZ2pY1+6Vbp7fbbruWq/b/+Mc/Jl8M14/k6Itl3aqpWw0bD2/Plp893kFX9+tXx/WDCq1++hVffTmmL1Xzvrx2T7KaEk3HeCbtWLv+zPWzUg2x8mtNV1bpeYr6+8UvftHyK9zpOExXH+quBl1MkX7ZO3ulrubKjMfd6Y+B5Y5llCW1C0ptMPXNzdlnn52ssGk0T4psIUyBZRtt7Wy1Y9TVOelPDQ9dcaIdpf60kdEOutXnhGMSIjtw0EMH1RBSAyr90qOeo/OrX/0qaVB1sNBs6X3W3NPlsqeeempy5sF6663XhUJXfOiqNT0/odkhoO06YTVM9Dr0jcbtt9+eHMyvBkr2IHabQXL6FSM9B0211VV4ddCz8dlrx9X0WU23iqqOalSq0dvq3LT04PYddtghMbo68Xy5Rq6tBo/pijXVSeNFt3GkZ4doGa0MrGzc6pvzk08+OTkra8iQIYkBr9tl1BxTU17fquvbbTWM9YMV6c9F7Js+PzGmMxnwZ0359B4xsMJS26ZfaHblJs9BWHcc3tUU1aDZHZn2bemh7br1vU5jN5cqp2NgHQ/pAdJ6bqKOB9XISg/onj17dvKyRCfnjR9Tyl5LuipfXzLquErHCSY7FrIvSfUMra997WvJ6m09ZzD96QsCNSB1RbceKK/XqmV3wgd5WultGgcm7Vi7/kyvweWz4vIZDqms9HgaHQvoKis95kFjp5kpm74cft/73idPPPFEMs/SIzgaf67myhhY7p4UDCx3LKMsqd1XBLM3pcaSGiy6Xzj9uTCw1IDRbVF6/syTTz6ZFK2Tb53sqXn18MMPJ/+mB5XrEs/99tuvVmaHrmo699xzk0GB/nRCrG/Y9DPiemZU+inlI444IkmTnQSnOuggRwc4OvBJ02ujrZNyPdBRG2b96aBo+vTpa5zbk3bCJg+xntmlk/F062Cax2aQrB217lHX+25mhplcRwxpbLim99Osg8tuW9N02e2fjRzSjyNoTOmWuGbLoWNg5/Iaexo8pmdUaX2NX2nqacuGDuD1wHc1qXr69TTIdxH7LjmFVJbJgF+vNzvx0v/fysAyvTedvOlb2Q022CAxItOvG7bLr9tOGz+q0C5PJ/zdpl9oxiPNn44NemLG5KA5naIaNCvVdOKernCwedazMWiTL9a0OgbW4wH0jFPVqtVPx4b6Mll3LaQvOZulTQ9z1xdeulUze9RDT4y0T9OD4rVP075JJ/zbb799YqRlx5F6HfqiVD8Uk50PxMq/yHWbxoGL/kyv0/WzUuTeQ86bHdf1ZOCmLzH1Re8nP/nJbl/2zt6fq7lyO2ad1va149HT3zGwitCrQd52QalGkpopuodYD6Nu7DRdGFgpRjWrfvrTnyYrvvRcKJ2IaweqhomuYPjiF7+YTCrq+FMDSt9Q6sGcuh87a9ppg6ZbnNToaba9MstD35DpF9T0fCQ1MHRAooON0aNHy9ixY5PDDJsNONoZLWoe6uoUXfm26667Nl3ibjtIfvbZZ5MvfmjdJud3xah7O67N7qnVJOy2225LVuBpPDY7wDUtKzvp1vhsthw6RpZFrrmnwWP6Bm6dddZZg2u7M0daxa2ucvzUpz6VrMrSt9jpNttm9+Aq9ovwCTGv6YBfrz27ohMDKyw1bfuFxqvHwCquZ1ENml2B6cQdA8tcv2ZjYM09atSo5KNFOg780Ic+1LbA9AMlOpbWc7DUlOqpD2osUM9K1fGGjscbx5H6AlnHpHUdi7eF25DANA5c9GfZql09K7b3G0v69HgI3YXQ0weu0mM39GVkTy+hXM2V2/HDwGpH6P//joFlzoqUEIAABCAAAQhAqbtkLQAAEuNJREFUAAIQgAAEIAABCEAAAhUQwMCqADpVQgACEIAABCAAAQhAAAIQgAAEIAABCJgTwMAyZ0VKCEAAAhCAAAQgAAEIQAACEIAABCAAgQoIYGBVAJ0qIQABCEAAAhCAAAQgAAEIQAACEIAABMwJYGCZsyIlBCAAAQhAAAIQgAAEIAABCEAAAhCAQAUEMLAqgE6VEIAABCAAAQhAAAIQgAAEIAABCEAAAuYEMLDMWZESAhCAAAQgAAEIQAACEIAABCAAAQhAoAICGFgVQKdKCEAAAhCAAAQgAAEIQAACEIAABCAAAXMCGFjmrEgJAQhAAAIQgAAEIAABCEAAAhCAAAQgUAEBDKwKoFMlBCAAAQhAAAIQgAAEIAABCEAAAhCAgDkBDCxzVqSEAAQgAAEIQAACEIAABCAAAQhAAAIQqIAABlYF0KkSAhCAAAQgAAEIQAACEIAABCAAAQhAwJwABpY5K1JCAAIQgAAEIAABCEAAAhCAAAQgAAEIVEAAA6sC6FQJAQhAAAIQgAAEIAABCEAAAhCAAAQgYE4AA8ucFSkhAAEIQAACEIAABCAAAQhAAAIQgAAEKiCAgVUBdKqEAAQgAAEIQAACEIAABCAAAQhAAAIQMCeAgWXOipQQgAAEIAABCEAAAhCAAAQgAAEIQAACFRDAwKoAOlVCAAIQgAAEIAABCEAAAhCAAAQgAAEImBPAwDJnRUoIQAACEIAABCAAAQhAAAIQgAAEIACBCghgYFUAnSohAAEIQAACEIAABCAAAQhAAAIQgAAEzAlgYJmzIiUEIAABCEAAAhCAAAQgAAEIQAACEIBABQQwsCqATpUQgAAEIAABCEAAAhCAAAQgAAEIQAAC5gQwsMxZkRICEIAABCAAAQhAAAIQgAAEIAABCECgAgIYWBVAp0oIQAACEIAABCAAAQhAAAIQgAAEIAABcwIYWOasSAkBCEAAAhCAAAQgAAEIQAACEIAABCBQAQEMrAqgUyUEIAABCEAAAhCAAAQgAAEIQAACEICAOQEMLHNWpIQABCAAAQhAAAIQgAAEIAABCEAAAhCogAAGVgXQqRICEIAABCAAAQhAAAIQgAAEIAABCEDAnAAGljkrUkIAAhCAAAQgAAEIQAACEIAABCAAAQhUQAADqwLoVAkBCEAAAhCAAAQgAAEIQAACEIAABCBgTgADy5wVKSEAAQhAAAIQgAAEIAABCEAAAhCAAAQqIICBVQF0qoQABCAAAQhAAAIQgAAEIAABCEAAAhAwJ4CBZc6KlBCAAAQgAAEIQAACEIAABCAAAQhAAAIVEMDAqgA6VUIAAhCAAAQgAAEIQAACEIAABCAAAQiYE8DAMmdFSghAAAIQgAAEIAABCEAAAhCAAAQgAIEKCGBgVQCdKiEAAQhAAAIQgAAEIAABCEAAAhCAAATMCWBgmbMiJQQgAAEIQAACEIAABCAAAQhAAAIQgEAFBDCwKoBOlRCAAAQgAAEIQAACEIAABCAAAQhAAALmBDCwzFmREgIQgAAEIAABCEAAAhCAAAQgAAEIQKACAhhYFUCnSghAAAIQgAAEIAABCEAAAhCAAAQgAAFzAhhY5qxICQEIQAACEIAABCAAAQhAAAIQgAAEIFABAQysCqBTJQQgAAEIQAACEIAABCAAAQhAAAIQgIA5AQwsc1akhAAEIAABCEAAAhCAAAQgAAEIQAACEKiAAAZWBdCpEgIQgAAEIAABewJPP/20HHjggfLkk082zbz55pvLzjvvLIcffrjsvvvuMmDAAPtKCuZ45ZVXZMKECUkpN9xwg2ywwQYFSwwr+zvvvCMnnniiXHXVVTJr1qyue211lcrg4IMPljPPPFNOO+20QjezYMEC2WWXXdYoa9WqVXLPPffI22+/LV/4whcK1UFmCEAAAhCAAATCJYCBFa42XBkEIAABCEAAAhkC7QysLKzJkyfLOeecIwMHDvTKEAOrO24fBtZNN90k48aNMzLUvD4MVAYBCEAAAhCAgFMCGFhOcVIYBCAAAQhAAAJlEUgNrCFDhjRd3aSrg+bPny8nn3yyLF68WK6//nrZd999y7qcjiy3yhVYrYCnJpnJirCOFI2bhgAEIAABCNSEAAZWTYTkNiAAAQhAAAJ1J9DOwErvf+bMmTJx4kT5yle+IhdffLGstdZadUfj7f4wsLyhpiIIQAACEIAABBoIYGDxSEAAAhCAAAQgEAUBUwMrPSvp6KOPlksuuUTWXnvt5P7abWdr9fdly5bJ7bffLtdcc41o2UuXLpVRo0bJAQccIAcddFC3c65abSE866yzZNq0afLggw/K0KFDZfr06fLDH/5QlixZIqNHj5Zjjz1WxowZ0/Tcrr/+9a+iptzNN98sTzzxhOhZX3vssYeccMIJ8rGPfUx69erVTT+b69WMNuldGVh5eDSegZWyvuOOO7rdv4vztqIICC4SAhCAAAQg0GEEMLA6THBuFwIQgAAEIBArAVMDK12BpYeGn3766dKnT5/cBtZbb70lU6ZMkSuuuEIGDx4s2223XVLeM888k5hPn//85+XKK6+UzTbbLKmjnYGl16RGlJpSWpYaQg8//HCSV7c+futb3+pmYv3iF79IzC09uF6Nq6222kr+9re/JXnWXXddOffcc+WYY46Rvn37JmXYXq9tetcGlg2PRgPrtddeS7R5/PHHE2Nvhx12kI022igxAtXc4wcBCEAAAhCAQL0IYGDVS0/uBgIQgAAEIFBbAu0MLDVj9Gt0aorotsHvfve7svXWW3fxyLMCa968ebL//vsnX9K74IILEtNIf7oK6xvf+IbMmDEj2aaoX+bTlVDtDCzNq6ba17/+9eSA+dWrV8u9994rRxxxhLz77rsyZ84cGT58eFLHs88+m9S7aNGiZCWZ/m/9sqLmUcPmlFNOETW4br31Vtlrr72SPLbXa5vetYFlw6PVVwg5A6u2Ic+NQQACEIAABLoRwMDigYAABCAAAQhAIAoCpl8h3G+//eTb3/62bLnllt3uK4+Bleb5/ve/L4ceemi38tRY0m2Ku+22W7I9UA2pdgaWmmG6QmzQoEFdZa1cuTIx3c477zz5wQ9+IAceeGDyNzWtTjrpJNHtdro6K11llWa8//77k6/vfeYzn5HvfOc7Sf2212ub3rWBZcMDAyuKMOUiIQABCEAAAqURwMAqDS0FQwACEIAABCDgkoCpgaV1qtl09tlnd23t03/LY2DddtttyZcMdYXTN7/5TRkxYoT079+/5W21M7B0y5+unGr8qXk1depUSb+kpyu8jjvuOLn77ru7rcrK5tMtdIcccoi8+OKLifH1kY98RGyv1za9awPLlIfeNwaWy2iiLAhAAAIQgEB8BDCw4tOMK4YABCAAAQh0JIF2Wwh1C95TTz0l559/vtx4443J1r+rrroqORcpr4GlZ1XpeUo33XRTUoaeg6WHrusqr09/+tOy8cYbdztEvZ2BlRpUjQI2boN74YUXZMKECcn5Tttvv33XQfTZfKtWreo6i0sPhx85cmRytpbN9dqmd21gmfLAwOrIkOemIQABCEAAAt0IYGDxQEAAAhCAAAQgEAWBdgZWehO6ImnixIkyd+7crhVNeQ0szadna1133XWi2wgfeeSRbqzUJNNVRMOGDUv+3ZWBZbPaTOtNDSzb67VNryahbmfU7Y2tzKcsIOV22GGHSeOXAdOvEGJgRRF6XCQEIAABCEAgCAIYWEHIwEVAAAIQgAAEINCOgKmBpeWkBknWOMmzhTB7TXp4+l/+8hd59NFHk4PT1SB79dVXZY899kgMrk022cSZgaVfOBw/frwsW7asa3tgOz6Nfze5Xtv7y7LVc8b08Pqefs10yJaBgWWrKukhAAEIQAACnUsAA6tztefOIQABCEAAAlERKNvASg9Nb1wt1ArSc889J8ccc0xiZKUroFytwHrjjTeSVWR33HGH/OxnP0u2Bxb9NbvenspslT5dVTVp0iS58MILky8jNvul53hdf/313Q6nx8AqqiT5IQABCEAAAp1JAAOrM3XnriEAAQhAAALRETA1sF566SU58sgjkwPNsyt89Kt9o0aNSr4cqGbV2muv3cXgzTffTM6OUnMmNbD+/ve/yznnnCP33HNPkv7jH/94N2bZ86BcG1i6ekrr/OpXv5oc7n7GGWes8RVC5aGHuA8dOjQxkjbbbDOr6x0+fLhV+tRE03O59tlnn+Qwe91WqUyb/ZTbwQcfLO9///vllltukW233bYrGVsIows/LhgCEIAABCBQOQEMrMol4AIgAAEIQAACEDAh0M7A0kPN//CHPyRfH1QjSg0XNbC22GKLpPg0/+uvvy4zZsyQz372s8kB7HrG1UUXXZSYRPrLrsCaOXNmshJKv0Q4ffp0+dCHPpSkUYPp3nvvlSOOOEI++MEPdtXjagWW1vHMM88kBtVvf/tbmTZtmhx77LEycODApH5dHaXGlq5uUpNLjTZdCWV7vbbptW7d1qhfZLz44ovlox/9qJx66qmJobX++usnXHRbpZqHF1xwQcJczSo9N6tv376lGlinn3666H+qKT8IQAACEIAABOpHAAOrfppyRxCAAAQgAIFaErA52FyNlauvvlp22223LhYrV64UPbdpypQpyb+NGDEiWYX15JNPJquXDjjgADnttNO6GVhqSKlBpCuN0jzrrbde8rW/J554QjbffPOkTD3MXY0TlwaW1qerxo466qjECNK6ttpqq8RAWrhwoegWvS996Uty2WWXJV9D1F+e67W5vxSm3r+aUtdee22Pz5qabPpfaryliV2uwFqwYIF87nOfS4rWLzaOGTMm0axPnz61jANuCgIQgAAEINCpBDCwOlV57hsCEIAABCAQGYF2BtbgwYNlp512kj333DM5AF0PVW/8rVixQu66665kNZUaH5pn7Nixouc5Pf/887LLLrus8cU8XaH1k5/8RG688UZ56KGHkhVGapDtvffeybbDdIVXaiBNmDAhqVYPjd9ggw2S/53HsEmv/c9//nNioN18882Jabbuuusmq8t0ZZiaNY1nUNlcr9Zhmz69LmWpX2X83ve+J7qtUK9NfzvssIPsuuuuMm7cONl5552ld+/ea+iQh4fq1UwfvQ5dSaZbLtNtlZdffnnCiR8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L/C066aiga5I3H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data:image/png;base64,iVBORw0KGgoAAAANSUhEUgAABLAAAAIsCAYAAADiVVDNAAAAAXNSR0IArs4c6QAAIABJREFUeF7snQvYFVW9/3/cJEA0MBU1I62UNFHDTPNCirdSDomkCF6OgVcUj9bf0lJPWuSx0sSDeAHLG2pKKpdMlBSVRNNE0pRUCq+k5gVEQm7/5zs275l3mNkza+/Ze695+czz8JTvnlmz5vOdtWat7/zWb9qtWbNmjbFBAAIQgAAEIAABCEAAAhCAAAQgAAEIQMBTAu0wsDxVhmpBAAIQgAAEIAABCEAAAhCAAAQgAAEIBAQwsLgR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bQNAPrvffes3Hjxtm7775bGKAdd9zRhg8fvlZ59913n82YMaPV39u1axfs27dv36rP/+CDD9q0adNaHf/pT3/avvWtb9nHPvaxVn+v9no7depk66+/vn3yk580Xd/nP/95098qbdHrVT1Gjhxpn/rUp6q+zjwHrlmzxt5++2176qmn7Omnnw7+/wcffNByaNeuXW3TTTcNruELX/iCbbDBBpnFrlq1ym644Qb7y1/+0rLvFltsEVxPt27dMo9P2kH1vPfee02Mwk1sRowYYV26dAn+9Oc//zk4b5Hb0UcfbTvssEOue7OW8xah97/+9S+79tpr7e9//7tTVTp06BDcq7169QquVf9CpmkFVdsuKlXMpR/Ie4HRdqj7d7vttrPOnTtnHl7kvfTxj3/cRo0aZRtuuGHmebVDPdpk9MS1aKf+V21Y1/TZz37W+vXrZ5tssonp75W2l156ySZMmGC6R6PbTjvtZEceeWTm8Wllv/baa3b11Ve36rOqbUvPPfec/epXv7LVq1cHp9O9oz5rq622yqVbdKf49YrZ8ccfb5tvvnnNZR1wwAG23377OZWjPvmFF14I+nj9r57f+ps2tf+onupX27dvn6v8IttJeMK0PjdXhXLs9P7779v48ePtzTffbNn7q1/9qn3961/PcXTrXeJtSSyPPfZY69OnT81lpfWHWQU//PDDNmXKlJbd1O+ceOKJ9olPfCLr0LV+r3VM0qyxQNKFvvPOO/bkk0+mjnN69uwZjHF23nln69GjR25W8Tbg0j7V17/xxhv22GOP2V//+lfT/RT2kWFfu/HGGwfjL/2rdvyU+2LYEQIQgAAEIFBHAuusgSWmtUx6VqxYEUzyX3zxxVbyFG1gxbWXITBw4ED74he/mDo5qHWw6HK/aeAkBhroLlq0KNehGlBpMjdo0CDbbLPNKh6jycFVV11lixcvbtlPk67999+/qsmqTBnpFg7uNEmV4Sjdwq2Rk6kkczUXxJSdqp10R4ur1sCKV0kT93322cf69++farrWYoKkcaqHgZXUDocMGRJMVCqZLkXeS3kNrHq3yZBFkdqJocz5ww8/3GR2p21pBpbYnHLKKYGBUs2W9DKimrYk9pMnTw4mktFt1113tcMOO8y5z0q63m222SYwN7JeZMQ5xMtymSCrT3jggQds9uzZtnz58lyIpYXMHLXHLGOyyHYSVq7eBpZerFx//fUtRqXOK3PnpJNOyvWCJgoxqS3J0JVh1L1791y809plNQZW2vjmkEMOsb333tupPtq5iDFJM8YC0Qv9xz/+YXfccYf97W9/C14OZG265/XC7Zvf/GbmOEdlVWtgafx11113OY2/1Ndq/OVisGVdL79DAAIQgAAEGkVgnTawapn0JL2xl2j1NrB0Dg2Mdt9998DI0pva+FbEYDHPDahJjSZr8+bNyzWgi5ep6/jKV74STHIqTcb0Jnjq1Kkt59AE9z//8z9bmU5566vIiAULFrTsnmSGNXIy1ZYNrBCyopWOOOKIxGisIk2Q8HyNMLB0LrU9XZeM8LStyHspj4HVqDap662HdjK21bbTIvfSDKxaImrTJuvVGFhvvfVWYLiLTXSrNnol6Xp1rer799xzzzzdXss+1RhYmqjPnz/fbr31Vlu6dKnT+cJnldqjzLtKEYtFtpOwkvU0sBQRdNNNNwVRONFN2siw2GWXXZxYpbWl3XbbzQ499NBMAzB6snhZ1RhYMmkU6ai2Ed0UCa4IwKzI2nqNSRo9FgivQzr/+te/XivyM4/Iek587Wtfs7322svpZUeWway2+dBDD9ndd9/dEgWZpz7hPurf9MJAL2HYIAABCEAAAmUi4I2BpTeXCr93fascha23SdFImvC3NJOglklP0ht7nS+vgaXlFXvssUfmvfLPf/7TFi5cGCzXCJdq6CAtzdBAWUtv6jVYrFQ5LR2RGSQjL7pJP0UIaGmmrrFjx462cuVK0+RJRpeW10SvQ8d+5jOfMU020iIvNIi+7rrrgtD4cNt6662DiW58qWalOv/+97+3e+65p8UIiy8dDI+NT6a0FK7WQZ4m5knRIfF7U5PSLbfcMvO+SNtBg2UtyaoUxZJVeDwCK2/b1JIamYO6V+NRGmlRc/HJVt5zVbqGvP2AJtV5lujoWl5++WV74okngmjD6Nt3cdby0zTN4vdSLfqut956QdtK6yMb2SbFP66dJrdaxqd6Zm2KZtC9okgl3TfRTZN/aZNkzqcZWDq+2ojatJcR1RhYjz/+uN12223BPaIIGt07oZlVTfRK2vVqCbaic7QsKO/mamClTZDDCFr18XrehcuRpKn697lz566lqfok9fFpxkcj+9y8vCrtFzUq1Qdo2dgrr7wSHKLnmaJ6XcYyaQaWyjjuuOOCPj3vVoSB9dvf/jaIuNOmdh2mBNC445hjjgmWULtsRb1Ua/RYQNeoqG2NdaIpEdQGFD2u57r4iIuWDOsekPn3+uuvt3pOVPOyI8vAUjuTsRwdT+k8Gtf07t27JepL4y9dg+ql8WT8+VXNy0AX7dkXAhCAAAQgUDQBbwysNOOniAuODp400NBDPnyzWM2kJzrB10BG/8J8J3kNLNe3osq7oDe+moSEW1o+qKIGi2nsly1bFgzoNCAKtzzLxbSv2N1///0mAzA68MqKvJCBMHHixJZBpGsUgiap11xzTUsUQaUormpD+au5V+MGVj2jBvLWL25gubZNHa9JvDiGW9qEOz7Zcj1X3mvSfkWwfvXVV4NlQ2qP4VZpeVj8XqqXvs1ok0Vop35YOelmzZrVKsLyhBNOSMzzFDdhZDKFy4GrjaiNPx/CvtzVwIpHciniYsmSJYGho62ae7uSYScTQfdTktGX1C5cDaz4BFl97rbbbhtEBFVaeiR+6t+lazSCp1I0USP7XJc+I23f6Ass5SP78pe/bHfeeWdwD7veNzpHpWhG17yPtRpYWq5/5ZVXmkw6bYr2kz5hTsRqxkxFjkkaORZIWk6vNjB48OCKbUDPh9/85jdB9GLWMzD83aUNqHzl7JMhpU1tU8a/tKr0Uk/G2s0339xquaHr/VVE+6EMCEAAAhCAQC0E1jkDSw/3z33ucy2T62omPdGJgCJGNHgIE7nWy8CSyBqsKKw/HLSkvQ0tcrAYv7lkOt1+++1BNEq4iYHeyip5d95Nb+pvueWWVm81s5ZLxCOo8kYhxN/aSi/l0BowYEBiSL/LQDLv9abtV4SpUmsd4sfXamCpvCRDJSkCpQgTJO/1F8VaEWa//OUvWybnlfqQRhhYzWqTRWmXlKA5LfogbsJsv/32gZGu6IhqImqj97pMeEUvhHkNXY2IaCSX6qI+MVxqJmOjmmTulQwsnUORajJQ82wuBlbc8Ne51F8qkjJvYva4AVYpmqiRfW4eVpX2iRuVStatJWJXXHFFy0dpXJO5Zy3HVd6pgw8+ONdSwloNrGhuL0XMacmgntfhh3CqWQ5b9JikUWMB9QV6caYoJm0aO8o0zhP5rbavCKnQwNbxle4Llzbwxz/+MXhJFG7qA2Sq5WmbejbrmsKXodUue621HXE8BCAAAQhAoFoC66SBpcGmlpJp0lNNSHx0MKZcVHqrFb6drKeBJZHjSxf1ll9v3aJb0YPFaNlaBqg3eGH01EYbbRR8YUv/67rFQ/OzlkskmSJ5ohC0TEm5usLQ+axoL5eBpOs1x/cvylSptR7R44swsFRePMmxEsdqUh+NGCnKBMlz/UWx1gRWEYjPP/98cFotk9UyQi0dim+NMLCa1SaL1C7+5b6ke0Vs4yaMJoSKyAhNJ9dk6dHytBRI/bfy7GhzNbCiy65CU1PPl2g0Sy31U520LFEvMML+N6+Jn8QuzSRMMhRdDJSwDai/nT59evDMCjctxdbXf+NRY43sc/P0FZX2ieaHCk1TLTOPJu93TeYeb0u6fz788MOWFzxZz8ZofWsxsOK5vcLxjJYQRr/S6boctugxSaPGAtF6V+rn0+6XeOJ5RespujRpib9LG1A0vr74rE1J/k8++WSnr0PGX8Kk9be1thWOhwAEIAABCNSDwDppYOkLThqYVDPpiU7uNcE56qijgrIaZWDF3whq4Kw6RL/yVPRgMbzx4m+ea/nUt8rUBEfLTFTfrAlO+Hvc9KqUC0zHaLKngXe45CtPAniXgWStjbIoU6XWekSPL8rA0hIUfWZey6i0KbpFZmf07XWRJkgWgyJZ66MCSqAbbmlLA+ttYDWzTRapXfxeSXsRkBRFpJxb06ZNC6RwNQ6i94QMHW1hpImLgaWXIepnwpyAoVGj/ilqbLhGr8SvV1FQ4q5cW+GWx8TXvnkjsOIJvKv9Gp7OGV/qpHxZyt0Vj9ZtZJ+b1U9k/R5t+1E9o4a9a1RLkumkHEvRnI15l3rVYmDF22EYMRTvZ1yTuddjTNKIsUDUKMrzEY34vSNDUEvOn3322eCntPtfv+VtA0U8n+P9lXLpyQRbf/31s25/focABCAAAQg0ncA6aWBpEq3BTzWTnugkQJMsvU3WIKdRBlZ8EpI00avHYFF3anxiU02y2vgdH8+3IYMpLf+Njk0yvTRp1THxJOnxEP6spYNh3fIOJItovUWaKkXUR2UUMUBWOUlRBaNGjTJN+sKtSBMk6/qLZO2LgdXMNlmkdrUYWDJwwugQl4ja+MsIPRf0oYhqDKxK5kU8uswleiXJdFKuG11vmKMo71LCvAaWDLdHH320pTm51DepDSoyTXyUO0gvXGTExBOcN7LPzeonKv0ef15FI8r0MQIZ9mE6AZfnY5LppOWh8a/m5omEq8XAikZ4x5e8KjJxypQpAR6Xdqb96zEmacRYINrPuxja0XtI1z5z5szAHNKXOPWhC7WB+Ja3DcRNsWrSYOjcGreqXWrMpWeyXuwqmosNAhCAAAQg4DuBddbAUjh4NZOe6DIRvbHXV8WuvfbaphlYjYzAik/a9RXEL33pSzXf4/Fy/+M//qPiJ+LjORxUgaT8WfGlVVlLBzGwPiJQLwOrrURg+bSEsJltskgDq9olhOqD+/fvH/TBrhG1UfMvfBGgSbqrgaWJtJZVh7lu4lFg6q/0AYnwK3Uu0StpplO8b1NSdZn4lZZy5zGw4pEZlSJGau74IwXknbwXec5qyhJ3TfyleZKJEx0fuOQ8SzOd4gnLZaLoC4dJX1tOeymQ94Mx8X4/bsBFv7yoc6UtB03iWg8DS+ep91gg+lVRnU9ffR4yZEjuDye43GMubSB6n+V9MedSF/aFAAQgAAEI+ExgnTWwFJ7vOumJTkTCSCF9PruRBlY8eae+fqQ3tdGtHoPF+KS9yIlNfFlknnwM8RwO8RwhWrZ21VVX2RtvvBGgkV7KU7TllltmtkeXgWRmYRk7FBkVVGtdwuOLMrCSEuDqk93R6IsiTZCs6y+Kdfzeq7RsrZ5LCJvdJovSLinnUlrUT5oJE40cybuMMDoJDM9XTd8Zn9gn5bmKnssleiXtepMS9+vrcEcccUTq5DqPgSWTTWabnnXakkznrHZWze+N7HOrqZ+OieeHSrrP4hGReXOepRlYMsoUvaOl9mEOR2miZ5kSrCdt1UZgxeseb4Px68+Klq73mCQsv55jgXjEXfglTr1kk/5Fbi5tIPrBCNVB9dLLROV31diMDQIQgAAEINCWCayzBpYGga6TnugAL3w7qUFdowysuLGQ9tWtaiZhWTe5BnLjxo1rySVVZM6Ed999NyhbA29tlRKdhvVMShAcRlEoTD+aPFicDjzwQNt3332zLjP43WUgmavACjsVZarUWo/o8UUYWGoXv/71r+3JJ59sKTopaXRRJkie6y+CtZYHqb2HXwLVeSst66mngdXsNlmEdqtXrw6WF2mSHk7QKyUmTzNhohO6PAZR0ssI9TvV9J3RpVVpiZ7jE868xkYl0ynpq7SKilWUSNKWx8B65plngpw9oRb6wp6WPNV7a2SfW+21LFq0KHgpsnTp0qCIpA+oxHNF5TVTK5lOSQnL9TVIfUk3mvsyvK5qDazo0tG0xODxD3PkXV5aTbvKq1M9xwKqQ/xrmmG99PJSX0FVe9t0001rjspyaQNJxqbqpftBdZGZreh8RWTm+TJhXtbsBwEIQAACEPCBgDcGVq0wKoXJpw2eXCc9SW/s8072qx1UhlxkCGi50COPPNIyuUgbHNdjsBh/M5+WZLkaHcVwwoQJLZ91zpssNR5lFeaCUXSdPhOt5TDatt56a1PkT55PX2v/+ECymmuKHpOW4Fv7xE2VWs5VbY6O+Dnz3tNpddXgWgnO77777pavpaW9rc/6fLwrj7z9gMqtpEv0vJpAKhm12t6f/vQn0yQ13NLyr4W/F3EvpbW1ZrfJag0s9WVqu3ohcP/995uMgXDLMpvTTJi4cZBlECW9jFBkoGvfmTe5dXy/vMncs0yn+OS60lLCrLKkQdSM03+nfanQtV1m7V9EO8nb52bVJe33SvmhosdE98ubzD1rfBBPWF5pKWFWWUnXVym3V3T/+H55l8O6titXjeo1FlA9kp5n8fpJZ7Vp5XmTqaUXnPE8b1nX5GJgqaykMWFSvfSyUfXSs1G5t+JfAM2qF79DAAIQgAAEfCOwThtYLpOetDf2eSf71QwqNUDRcXrrqYmFPmUdnegNHDgwMVdUPQaL8clP3rwaeW74OEMXI0a5c6677roWo0RvHBVCr/pqc1k6WKTpkHcy1VYMLEXSaBKxYMGCILJR5nAYxSEWSTnK9PdmGlh57s1K+4SJbzWJS9uKmJjn/SJfo9tk0dppErj77rub+rW0SVYlE8YlojbpZYQ0dO0748uuKhk+8eXfeaJXskwnl6WEWWXFr1//nZWPsNY21Iw+t5o6x/OYVXqBE/8gQZ5k7lnjA5elhFllJV1/NNdTWmR3eFw0716eaMdq2lU1GtVjLBCtx+uvvx5EFb/66quZ1RNDjUUUnasoRkWFZ22uBpbK032hD0/ccccdrcaHaedSvWRi7bPPPqaPX2BmZanC7xCAAAQg4COBddrAkiDRN86VlsWlvbGv1sCq9WaolEzUdRKWpy6+GliawGnpQ/Sz8uH1ZEVz1NN0iJZd9gisPPdHpX0qJc8v2gRxicCq9rrCfCMyILKi+jCw8lHWcpxDDz3Uttlmm8RlUWEplUyY6BIvTawVddmnT5+1KpD2MqKaiXbUCMvKCRTPlZUneiWP6aSlhPogiaIEtWlSqlxYWkYU3fKUVcQy23yKt96riHaSt8+tpn5Z+aGiZcZzReVJ5p7HdIonLE9L3p2nrEr1zVr2GGeRJ5l7PcYkcR3rMRaIn0OGkfoZRRjrxWIY5V3pnpL+Moz0sYlKUVnVGFjhefUCSVF6qpcMrWiUcFrdlENNLwu++MUvssywmk6BYyAAAQhAoGkEvDGwNGj66le/6hx2HZLT0om0L/NUGjzlnfRE3zpG30o32sDSoFWTdCVuT3urV4/Boq8GlvRXDq3oZ+XDe0KTYX0autZQfuWS0CC92k0GjpZFJm3xCaO+apkn0XxSWZq4fvaznw2izmrZ4vd0LWXp2ocPH27Ka5S0xSdbjeoHXK9JTHv37h2YAjJF0hIox8uNT0qq0VcRhYriiL8tb3abrMV81LUoQkFLW5R8eJNNNsk1iapkwsST2id94EL6RD8u8LnPfS4wusI+wqXvjC+nipeVNPmV2f7YY48FP+WJXsljOqmsJ554wm677TbTRFab2I4cObLVVwnzlBXvj5q1hLCefa5r25dpEdUtzwdM4rmispa05jWdZFIoB5/6aG3ql3T/Rsc+ecsKOcTzs6W1m3D/eOR6lnGr41zalas+0f2LHgtUqovuC/UB8+fPN+WOk7EX6pJ0nPpwvcxKez7XYmBFz6c+QKa26qUytdQ8zdDSeFIvQ/XywHWcVItOHAsBCEAAAhCohYA3BlaROZXiQCoNnvJMeqKfFo8PXhtlYGlwIUNGyVuVbDgpeWt43fUYLMYnP3m+FJj3xowz1NKsUaNGpZo+SeXGc8FIp+OPPz5g5boVNZDMc95mRTxUqlutBpbMCbVnGdKa1FdKIlttHqU8bCv1A/pNJnBShI4iWWQIRPNdySwO36K7LLuoZxL3ZrfJuHaKKFLC7/XWW68V+pUrVwamkaJdw3xX4VIWRQop6XDeLcuEyRNRm/YywnWiHTUp8uY6ihsbWdErWdcbclP0ya233hoknA63eJRunrJ0/KRJk1rKaJaB1ajz5rnv8uaHipYVPyYr51le00mmib5IqOdGuMUjXPOWFR6fN7dX9Pqix+jv6uu//vWvp+Ksx5gk7WRFjgXy3B/RfZTgXxFQMqllNqpdRrdKL9XqNe4IjTaZbKqXlkJGl/erfmlL/F2vn/0hAAEIQAACjSCwzhtYgpw16an0xr5aA0tfQdxjjz0yNdbkToNfvbWrZFpFC6rHYDE+KC7y8+rxsqv5wmGRRki9BpJJYpfBwMobFaUoyDAHWd4vHxWpW1ZjcmWtLw4qv9obb7zRUrTyhsh0qTYCK2/i+Kxr0e/NbpOu2iky4Pe//30wAQ8nUFqCefjhh+eOcMwyYbIiaiu9jBDTvH1nfJlYHr2S9smK5sm63miZWUsJ85QVfdap7CLzqlVi1Mg+11WraH4o12Oj+1fKJ+ZiOmUtJXQt65prrgmidGrZsp7ZedtVLXUIj3Xtl4o4Z1IZGhtOmzbNlPsu7O8qGd2NagN6QaOcWYrQCuuVZ5lrvThRLgQgAAEIQMCVAAaWWRAVEH4eOyl3SvSNvT5TriUv4VatgVXPiUE9BovLly8Pli4oTF5b1sTL5UaMT5qqie4qctDaqIFkfMKs/y7S4HDRILpv3nu62vKjxxWpW1Z9XA0slSdTQF/I1P+Gm5LyDhkyJNeSi3pGYDW7TVajXVIyapnzxxxzTPC10Kwty4TJiqiN9jVJ/UzevjOeqDur3pV+r5TMPet64+XGlxJGv5KZp6z4dRX5oqISg0b2uS5ayai8/vrr7dlnn3U5LHHfSsncXUwnFZ60lHDEiBHB8nOXsuLP3movMms5bN52Ve35m/VMyaqv+ju1ydtvv71leW/aUuNGtgG9TJgxY0bwQiHcspaOZl0rv0MAAhCAAAQaRQADyyzID/CrX/3Knn/++YB79EEefWPfvXt3O/nkk02TgnDLO9l3GVTWKn69BovRhMWqY9zMq7be8XKr+fJVNZPptPo2ciBZjalSLee8x+W9p/OWV2m/InXLqk+1rOOTRZ1HS3n333//zKjIehpYqkcz22S12iUtd1P03gknnNAqZ1OSnnlMmEoRtZVeRuh8efvO+BKqrHuv0u+Vkrnnud5o2WJ7ww03BAmmw22XXXYJlsvq62kyY8M8PUnL9OphiuoF0U033WS9evWyvn37Bnn64hGMjexzXbSK54dyOTa+b6UoF9fxgYyR6dOnB198DTcZwMqHJQ3HjRsX5IbUlvayLJ7bq5Zr07GVlsPmbVe11kHHV9svxc8tvlqOqPGhXthp7Lf++us7VzGeM0z5MJUiQZH10S1PG1BZ+hKinknSWYZlNIefS+Xiy1zrmcbDpV7sCwEIQAACEMgigIH1b0Jpkx59mlnmlt5YJb2xzzvZdx2gZglX6fd6DRbabW6MAAAgAElEQVTjXx/K83nwrOtYsmRJEP0WLtPKkxA2qcyiBq0qO89AMuu68v5eramSt/xq9st7T1dTdvyYInXLqk+1rJOihpQHS/meNCGvtNXbwGpmm6xFu6TItnACXunLjnkMnbSI2vfff9/Gjx9vWhqa9DJCOubpO+PtQxNSfSwi7+RWOcGUcH3BggXBrVMpeiXP9cbvP12f+lRNULWF96rqmWVgxRnovytFiGW1Of0eN/v0IQS1neiS+Eb2uXnqHO4TvR9UX0VeKo9R3k3LD++5556W3dOSuVczPlC+JekpY1Jb+NVd5T7LY2DJ4LriiitajC5F22l5dDyHXdq16vw33nijKWpPW6Vnd552lZdp1n619EvRspW4/9FHHw3+pD5JH0UQo2q2qHEu81b5OWVcR7c8bSD+slVt+pRTTnHKFxqeMx5dqJcIMtbSPrhSzXVzDAQgAAEIQKAeBDCw/k01bdITHcQkRRzlnexXM0CtVvB6DRY1eFJOICUp1aaJl5howFztphB2DfDDXAxZSY3TzlPUoFXl5xlIVnu98eOqNVWKOn9SOXnv6SLqUKRuWfWphbXyzsjIDpfQ6lzR5Vlp5663gdXMNlmrdvFky+EEfN99902VMo+hkxZRm/UyQifN03fGTcOsL8wlXUz0hYl+T+v38lxvUvlK1qxnV9iv6l498MADg79VisBSWfGoI30h8sQTTwxMP9ctbrKkmXWN7HPzXoPafDQ/lBiedNJJThP86LhC501L5l7t+OCFF16wX/7yly1fmZOJJJNtypQpmRFY8dxe1RiV0fGRri8tmXuedpVXl6z9au2XwvLjbTQrUX2let1888325JNPBrvUEoGl46PM8348Iqlu8WhLIrCy7ix+hwAEIAABXwhgYP1bifikZ6+99rIBAwbY1VdfHQzo0waeeSf71Q5Qq7lR6jlY1CRQJlb4dZ2kz3jnrbPC4GUKaJmmNi2xOO6444IlJq5bUYNWnbeRk6laTBVXRnn3z3tP5y2v0n5F6pZVn1pZx+9XnS/r6031NrBUh2a1yVq1Ux+i3DDKERNuWV8PzWvoRCef+hKplifOnDnTHnrooSBSRca7ltbFtzx9Z3QCmZX7J+2eVNSKoqTEUFta9Ere642fJ2kpoRJtK4GzIsC0pX3pT8dqmVI44da+e++9tx188MGZS2aj9UiKXExbLtnIPjernwh/jxqe+ls1RmVSsv8ko6ja8UHSUsKePXsGz9TQqExaQhgf71Qb+Rw3c9NMvjztKq8uWfvV2i+F5ceN3LzLnOP1y7tUL28biH/JVFFhyn+W98MiadeXFBmZxZrfIQABCEAAAs0ggIEVoR6f9CgS4JZbbgkG/GlvyPNO9qsdoFZzU9RzsKgBuSZwensbbjL3tIQmHhJfqe5aPqPkuKF5pX2zzIBK5RU1aNU58g4kq9EmfkytpkoRdYiXkfeeLuLcReqWVZ9aWSd9wj7LdG2EgdWsNlmEdvEv50lDfelRHzPQ0rf4ltfQiUa+dOzY0YYOHRokLK70MkLnyuo745PRrK+vpd2TupcUlaEotHBLivDIe71J54kvJYzvk2ZgaT9xUvSRIqi0yfRTzjc9E/N+YTQeYafjpIMmyvGtkX1uVj+h3+P5oZI+7pKnHO0zb968IAdYGA2XZOLVMj6IR7nF65VkYMXNmbTE4lnXGH9WpJnDWe0q6zwuvxfRL+l8SUauzHD1Tfrabp4tyaRPi+TK2wbizFUPpbfQ8k8ZkXm2eERxLZFcec7HPhCAAAQgAIEiCWBgRWhGJz2amGrphPJLVHq4553s1zJAdRW83oPFpOVU4rXPPvtY//79K36dTWHrs2bNsvvvv78likvXt9VWWwXJSF3fIoZsihq0qry8A0lXXZL2r9VUKaIO8TLy3tNFnLtI3bLqUwTrpMlipTfgjTCwdN3NaJNFaRdf7lZpaXJeQyceYSLTQP17pZcR4pjVd8aXXSlSd+DAgVm3XuLv8UiKMFIsOgnNe71pFdBLGeXfCc2T6H6VDCztF1/erefgtttua4ceeqgpGiVtUx+vYx944IFW59VScy1vSzImG9nn5hErHiGXpE2ecrRP3PSUoaqIGeWQTHt+uX6lOB6FGa1bUllFfvwhnuOslq975mVaab+i+iWdI27k6m8ao2iss/vuu1vnzp1Tq6J7SEs558+f32opr6JBtYwwvrm0gSS9VaaWCcsgTmpjOp/6AV2TIl/D3Gn6e578g0VoQxkQgAAEIACBIgh4Y2Ap9FxvpmSE1LLJCIkPDrImJeH54pOe8O9pywf1e97JfrMMLA2W9dY87xvDKPskluHvGpQrgkoTrOimAd0OO+wQTHQ0adT5NWnUfnoTrfxZ4hzdZAAcc8wxTrlF4vdIkYPW+EBS16MIvFo2JcZV8t/4/R03Vfbcc8/gy0K1bFqGpclR2iA2q+y893RWOXl+j+vWqH5AddObdGnrusUnD5VyNzXKwNI1NLpNFtXm4nm8dC1p+cVcDJ14DhuVmxVpUOlZEV8OVumrcnnuqegXbrV/0nJEl+tNOmcS23C/LANL1yvz65FHHmllRImhng0777xz8L/q8zUx1oT4mWeeCV4AyMSKP0sqvaBoZJ+bR5u4UVlL/iOdL5rEW/8dX45Y6/hA/O+44w6bM2fOWpcXN7Diub0qjW/ysJJRo48j6IMs2pKWI0bbVb3GJGFdi+qXwvLikYTh3/V81Zc1lTtKYx21X411FF3+4osvBsuDo8ax9leUVFIEosp0MbCSlueG9VK/pPr07t3bNttss+DP0lx10jL4UKdw/1rSQOS5P9gHAhCAAAQgUDQBbwysoi4saVKa18BSHZImPZUSi+ed7Nc6QHXhEzdFXI6N7ps1wdckZdq0aaYIiqQ3/Fnn1URIA3nlBKn0JjOrHP1e5KA1PpDMc/6sfdIStxalVfT8tSZjzXtPZ11znt/juuU5Js8+Wf2Aysi6v9POk7RkT5MARVXEzcdGGliqbyPbZJFt7uWXX7aJEye2WlKsHFWHHXZYKyPWxdCJJ9AWn6zJeqVnRXzZVVo+pzz3Z7hPPBIm/qxxud608yZFkWjfLANL++jru4qw0Yc2wryHLtenPl5LQg8//PCK0bWN7HOz6i/T79prrw0m/NpqNSpVRjxXVPw+LGJ8EP+ib3idcQMrHvlX7YdTwvKT8nzFDb+innN5+uwi+yVdo8Y2uj8VtRTmFcu6h+K/6yuGagOVXoS5GFhFtM2wP3RN/+B67ewPAQhAAAIQKJoABlaMaHzSowH48OHDrW/fvons8072ixig5hW/kYPFMCRdebH0Bj6PkRW+wR80aFDLG8K815a2X5GD1kZOporSKsoFAyvZnCpiCWHIOSl3kyLsNBmIRtk12sAKJ1wyLerdJotsc0n5xRSxIJ59+vRpub1dDJ2kiNqsRMWVDKz4/ZPHAMrq1+KmWDx6xeV6K50raSmhS/1ff/11u+2223L38aqLTPuDDjooiDjJypvVyD43S5M481r7U50vborpb9Fk7kWND5KWlkUNrHjutazxTRar8Pe4KRZP5l7Uc64ZBlZ4jfoAwt13321PPfVUrnGOjhNfLanUWKfSslvt62pghfVS27zrrrsCkzTP+EvHqW/VCwJ9mEHmGhsEIAABCECgTAQwsGJqxSc9GoSfcsopiTkLdOi6bmBF8WmApy9XPf300/b222+3RFNoEKdlbUp4rMG03kJusMEGhbaTIifTjZxMFTWwx8BqfTvVMwIrPJO+nqdJvaJUwsmKIoYUVRhuzTCwGtUmi2xzqrOWuSgKK7oseYsttrCRI0cG/Yc2V0MnGlGbZ7KeZmDFl11V+9W2eKeXZGxEo1dcrzetU01aSuhiYIXlapmq+ndN4pUkXjnhwkmzJsV6Xuorssp3paXhWcZVWjsp4uGQFvWaVXY8Ki7pq4FZZST9Hs8VFY3gK8rASlpKGDWw4rm90r4a6Hp98Txf8aW6RT3nmmlghUwU5SrDTu3glVdesffff79VWgT1DZtuumkw1tG/sO/KYlqtgRWWq7aodvnss88G+f5UrzBqMhyDKUJYhrKiImuNes+6Hn6HAAQgAAEI1ItA0wysel0Q5UIA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6oTATeWbrGbnt0hT332mpbY2sKq/rG3dvboF062fZbtC+sTAqqP4HV7/zTlt0+yVY894zZmuLuh/Ybb2pdB33TOm63Q/0vgjNURWDNe4/Y6lfGm/3r1aqOTzyoXTtrt8GXrP2n/stsvU2LK5eSCiHwz3+9a5PmT7Vn3n7B1hTY3jfpupF983MHWd+Nti2knhQCAS8IzL/P7A8TzJYsKq467dqbfWYvs6/+l1nXHsWVS0kQgAAEIFA3AhhYdUNLwRDIJjDmruU285mV2TtWsUe3zma3n97N1utYxcEc0hQCi39yni2f+bu6nLtdt272idt+Z7Ze57qUT6E1EFj9L1v54BZmqxbXUEj6oe16HWkdtr++LmVTaPUEzp1zmf1u4UPVF1DhyG6duto9gyZY5w7r1aV8CoVAQwkse9fsnE3NVq2oz2n7jzY77Bf1KZtSIQABCECgUAIYWIXipDAIuBEYctkHpiisem2XH9vFtiMKq154Cy/3rSEH2Zp33y683LDAHmMnEoVVN7rVF7zmnVm26k/7VV9A1pHrbWId9yowsivrfPyei8CBd46wt5e/l2vfana6dr8xtsNG21RzKMdAwC8C8+40mzC4fnXavK/Z9+bWr3xKhgAEIACBwghgYBWGkoIg4E5gxDXL7O9vrnY/MOcRE47vYlttXPsywksvvdR+9rOf2eWXX26DB1ceRP7mN7+x0047zb7zne/YGWec0VLTP/7xj/aNb3zD+vfvb+PGjbMePZLD9VeuXGlPPvmk3XffffaHP/zB/vSnPwVlfOYzn7Fdd93VjjjiCNt5552tY8e1Q8tefPFFO+mkk2zjjTeueA6V984779ioUaPszTfftCuvvDIov9nb2yOH2qq/L6hbNXpec7N12Kq26/zXv/5l559/vt14441255132pe+9CXn+oYaT5kyxR577DF7+umngzK++MUv2oABA+ywww6zT37yk9auXbtWZf/lL3+xE044wXr16mX/+7//G/xvfPvwww9tzJgxds0119hWW21lV199tW233XZr7aclW5dccknwT9ejcpu2LX3WVs7pW7/Td+1jHXf/c83lh21YBX32s58N2G67beVlavPnzw/YvvDCC2u1/Wh5eSonHaNtNev4LbbYIrinvva1r9n+++9vXbt2zXOahu0z9Hdn2IvvvVy3891y0CX2mQ0/VXX5Dz30kI0YMcL69u2b2t7ihYfH7LXXXvbzn//cPvaxj7X0F3krEn12RPubSseHWn/961+3Aw44IDiv2vjEiROD8+uZoefY5z73uYrVWLBggY0ePdr++te/2v/8z/8Ez6x4PxQtoIhnTvQas56xb731lt177702a9as4Nn46quvWrdu3YLrO+igg2zgwIH2iU98IvEa057NSTuHbeuoo46yH/7whwHPpm4vPmR2Wf/6VeEze5qd/mDh5deiV+GVqVOBLvdV2F70LHfZstpFUlmrV6+22bNn27Jly4I+oZbNx/FiLdfDsRAoOwEMrLIrSP1LTQADq7V8muReeOGFgXmlTZOSrbfeOphAaKCuwY82DdQ1qJbJUfRkopk31LpgYMU1lnEonWVqaVD77rvvBhOyY4891k455ZRWRufixYsDY/SBBx6wm2++2fr167eWXIsWLbJTTz3VHnnkkeC3tIFvtKybbrqpKiOusHulhAaWrl2m9pFHHlkRww033GDf+973gn3i5nWWARUv2NXAih4vo1V9yw47+JMHzncDS23x29/+tv3ud78LDGGZQ5W2VatWBYbwL37xi5Z7I68BFS03zcD6whe+YD179lyrCjKqZDzpGaFNfccPfvCDwLDUNXz3u9+1adOm2XHHHRf8Pc2MUV1/9KMf2S9/+cvMfcNKNMrAWr58uU2aNCngqmvSJnN2/fXXN9X7mWeesaVLl9rHP/7xwLDTi6b4Sx4XowEDq7bevQi9aqtB4452ua8aaWDdddddwRiiGvMrTg8Dq3H3E2eCQB4CGFh5KLEPBOpEAAPr/8A+/vjjdvbZZwcmxpAhQ+zkk0+2bbbZxtq3/yiCTJOUl156KXgrroGJ3qhdfPHFQbRVkZOJOkmdq9i2bmA9//zzQVSeIuyk8emnn26f/vSnWzSWiaWou4suusieeuopO+SQQ4IJZaixJsjSXNFX2ufoo49ei+uDDz4YmCqHHnqozZ071/bbbz8755xzbL31WucCkpF24oknBgZZWjRXLtGK2KlkBtZGG20UTJoPPvhg+/GPf5wa2fT+++8H7CdPnhxQSjOwsqIy0xBnRXWqjroHxo8fH5jieaNwipA0Txm+G1i6htCA/Na3vhWYP507p+fQU/+sCeOSJUtaovNcoouSmOU9XtEWDz/8cGBS6hkSNVfVlxx//PGB8aPJ7IEHHpgozz333BNED+u5M3bs2ODlSdbWCAPrgw8+COqjusvwF2O1ve7du7dUT5ymT58ePB91nUnRYy5GAwZWlvLpvxelV/U1aOyRLvdVWs3CMoqM+AvLxMBq7P3A2SDQCAIYWI2gzDkgkEIAA+sjMP/85z/trLPOCt70K1pDS47SJkoaHOoNs95Gy8wYNmxYyxKPIiYTzbxZ27KBFdVYpobMo6RloOKvZZ26H2bMmNGyHDXcV39TJIUmpHFjSibnZZddZtddd10w4dPk+x//+EewnDQerVepnIbfAyUzsDR5ltmoZVZpSzTFcN68eUE0jJbvybSML+3NMqCydMh7vIw0GW3XX3+9FTlByqpf1u9lMLDCJaAygLOWWv/2t78N2mXU7MprQKWxcj0+NNxkYsvM6tKlS6ulhIrE04R2yy23bHXKl19+OehrZH5VMrni9SzimZN1jXph8//+3/8LjDUZc3369Em9tWTi6Tq0xFd94Gabbdayr4vRgIGV1XrTfy9Kr+pr0NgjXe4rDKzGasPZINBWCWBgtVVlua5SEMDA+kgmLQfTshFF3OjNsZZBVNo0GdYkSUsolGcl3L+IyUQzb5y2bGCFGivySlFV0eiBJOaaSCoKT0v9rr322iB6RluosaKAZEzpf8MtXBaopTShgfXTn/40uL/23nvvlv1Co0u/FfF2tuZ7pmQGlkwgTabPO++81Eg4MZa5JUNBk29FuTXLwJI+0ftJBqfyOjV7K4OBpaVQaq9qg5WWjOrFwve///0gCkh5p5QDS1uWOZOlgevxc+bMCXLoxaP6oksJwxyNoSmua9Rz56qrrlrLMM+qXxHPnErXKANekarKd5XHWIvqFV/26WI0YGBlKZ/8e1F6hUvWdJYLLrgguDdljKnf1QscRRgrOl37qc3dfffdJs307NOSfLU/mbgaI4VR7CorzGeq/JXKIam2KuNZy2/33HNPO+aYY4Ko5fgLRPXn6kO1vyIVtWlJsSKq1eaS8p66EMwTgaU+Rue+/fbbg2vVJkNaLzGjdQ7ZKU9cdIvnZdU1i+nMmTODa9CmCEfl4VSZMoHD/HcsIXRRk30hUH8CGFj1Z8wZIJBKAAPLLLrMKE+eFcGUUaEcWBqoaTAXJoQvYjLRzNu1rRpY1WgcXS4oA0STOA0mw7I0oYtH/4RJ3hUhpAguJXDVID56fHj/aDCr/StFEDXsXiihgSWu0mTHHXcMkuYrF090C/MnbbDBBkEbVS6lZhpY0Yl92vLThun97xOVwcBSVcPE7JWWjIZtT0n9oy8VXA2ouAYuxysqMPzYSFKEpia9+nCH7k09a2RyadNEV/vrXo5HLWXdE0U8cypdY7gkWnkfo1wr1UtJ3jXJHz58eCvjHgOrArWCkrgXpVfUMNl8883t2WefDZa0vv7660HksZbBRpfkh/lCdYVhPjjlkowvJQ0NrP/6r/+yqVOnBtHvyi2oezD8YI7aiPrr0MSSeSXDS7nkZJApF53GXDrPJptsEphIeo7GDaKsthP9PcvA0rlkkIuvXliqzmrvYe63aLoBtW+Z7n/+85+DD8SEufMUCawXn9qUI1PPL5lYSXk4xVPR3LvvvnuwPwaWi5rsC4H6E8DAqj9jzgABDCyz4I1Z0lcIw1xEgqS3jHrrVe1WxGSi2nMXcVxbNbD+9re/BdFUK1ascNI4XOaniIqoSaLBsgzMK664wgYNGtSCPhwEKwmzcqS98sorwYR10003DSa2MlO0hfeJvlIY/XsRGlZVRgkNLC31lREkkzDJBAyjJGUk6uuhSV8HzbsEMI2p6/Hh8rIkc6Mq3Wo8qCwGVhhVouWESdFrYbSdIkXiX/R0MaCScOY5Xvmv3njjjSDXmiadmuAqOjP+hVSZ4nrGaDmpDCEtQdffNPHWZFcRTopCcdmKeOakXWP0S6lnnnmm6V+lLyJm1RsDqwKhAgysIvWKRhEpIkh9rYws3a/aZMjL0Pn1r38dmFTf/OY3Wwwn/abl0v/93/8dRBPJlA2j1EMDS2XoftJzWR87UN3Vl+tvek5H23mYQ07H6Dm87777BlFdepmkstXWtNXLwFJOPeXfkymrJeky18LIa7V7mVVq+/GPNKTlwIr2Z2Kn6K0wSk3XpA9RqJ/QuRRlrI8+YGBl9S78DoHGEsDAaixvzgaBVgTKFoHlIl98MJM22XSdhFaqQzVfuIl/2czlGovet60aWE888UTLcob4sr9KDCvdM4ou0IBVBkmHDh3sww8/DAbXGoSHuXrCiWHcZAmNsXhkVtF65i6vhAaWDEQtPdHSkXhEU7hEU0tbpIW2SgZWXk7x5Z6ufUfWW/689Shqv7IYWFGDShM65SiMGilhtJ1eRsjMVBRWuLl+hTC+9M/1eEVRKUJljz32SDR7orn4dN+qfE30s/LypWlexDMnzcDKY9653Ivh/e9yjDc54158yOyyjyLm6rIVYGAVqVfUwEpa5q77TsaNctMlpV0Iv8b73nvvtcpdFxpYSRF90ajn8OVQ9Mui8Zyj0iH6pdJ6GVhhBKjatJb9f+ITn2h1CygqbfTo0ab+J5puIM3A0nNDYwUtI1e7jy+XDKNJP/WpTwXmnKLNMLDq0uooFAJVE8DAqhodB0KgdgIYWOmRWXknQNHBXRGTidpVrb6EtmpguRoNIcHwuLjJmBRZFf6td+/eraK1wqib8D6J5r+K58aqXrkajyypgaXlFzKmPv/5z7di/vbbbwfGlpa86M25tMHAWvseKYuBpZqHydwVIRtfyhZOMI844oi1vlToakBVMrDCpUAhSd1nWiKkTaaa8gIpwXn8i6Nx8uFSQtVN/zQxjn/RNm+LLuKZU4uBFfaRSfWNs8TAqqBqgwysvHqFhom+zqznVL9+/fLeksF+aYZLaGApglZ9dHzTc1LGbvi8lEElc0h9fVqEfPiMrYeBFY1qq7T0O4zKjkaAVvsVwqSoSgwsp9uPnSFQdwIYWHVHzAkgkE6gbAZWnoTXacsUqo3AypoAJRlY8Vw7SQr4OCDBwGqtVNo9E94TGtyHg+ow90h8CVP4Jbyvfe1rwXIA5c3QW9eFCxcmfp2wKf1VSQ0sReEoCuD+++9vtYwwNDR+8YtfBIl+05ZZVWtsxg3O+EQ9TUMisKq/u8M2d8cdd9hNN93UsjwvjNrQst1o8vbwTLVGpVQ6XksHf//73wftWZsiqdTOs5bZRZcSxnPduBKq5xLCPOzyGiK6LpYQls/A0hd5s77+qavSvaKldsoVpWfeAw88EKRt0Aud6PGhgZU2loubPuHy/549e7ZEI8Uphh9OqIeBFW0DysMVXxYc1iXpq8J5DSzl9VKkmtqyxhT6kqeuKfpc8XG86NpXsT8E2hIBDKy2pCbXUjoCGFgWhH2feOKJ1qlTJxs/fvgje70AACAASURBVLwpL1GeLWkgVsRkIs+567VPWzWwis6BJf7hW19NnJWcVblvtOwhOrnWfmE0kPKC6Et4GqwqGkhfZ9IyOOW3aPpWUgNL7LSMUDmlQuMwXHKixNjSQ8swfDGwwrf0p556asvS02ZqX6YILHEKtVYCaOXK0dLdl156yU455RTbcMMNg6gNTXSjWx4TppIGWcdHE0wrz0808XKlcms1T8Oyi3jm5MmBlRYxk3SNaXXCwKqvgRWNFqpVrzyGib7Kd9tttwX/lHMwuilfln7X/9ZiYOW5v8O21EwDK+mrmZUMLC0lVmSbcojpGqObnln6fZdddmEJYTMfkJwbAhUIYGBxe0CgiQQwsD76oqAGPsqXk/crhJIMA8v9xu15zc3WYavPuB8YOSLvG9HoSYr8CmFYbhhZpa8KKdmq7iGZVTKp9HnwcItGiGjAKgNLX9Dz5Ut0QT1LbGCFBoYmSkqIr0mTDCIt91JkjJZz+WBgqV5h0uM8kaQ1NZKcB5fNwAqTHyuKMWxn4SQxKTeWMGQZUFmo8hyvfRQJKDP7K1/5Sq4vCZbBwBKbMLLE5SuEGFhZd1XC7wUsISxSrywDS/2Z7nklW9dX9PTxgR122CH4CI6WbmvTEsF4BFe1EVjhhxHC5OlRgj4YWGE7ib6cSDOwxES5M3WMnlN77bWXbb/99sHL009/+tOBeRVf8p6lRxV3HIdAAAI1EMDAqgEeh0KgVgIYWB8RlLEgA2LIkCHBoKx79+6ZaDGwMhGttUOzDKyoxvrcdVLS2Xhl9YlwRXa89dZbrRKzhvuFkVUaUCuZu+4fDURD0yRaXji41ZI2JbdVotekr6m5Ey3oiBIbWGHy/LvuuitgqpwpMgij+cV8MLCUmFdf3NIWTzRekIrOxZTNwIrmj5NZpEmzTME//elPqUzzGFCVwOU9PuwvpLM+zqCJbMeOHVOLLouBFZqGYqwXPFrWlLVhYGURSvi9IAOrKL2yDJPwmaav7Sblb5MJoy/w6n9ricAKXzCqXSV9bVYkFQGmqMx6RGBF+5y0l05pX0FNM7DCSFy9+FKORn2FMbqFqwL09WKSuFfRljgEAg0ggIHVAMicAgJpBDCwPiITfSOm0Hsl5I1/GSZkqMGK8hTIqNCgihxY+dtXMw2s6Ne/sjSO3g96i6yBcXwyGkZWKVeF8t5ceOGFre6FKJVwQvflL385MFg0OUha7pSfZMF7ltjAEolwMiUzQ7lE9NXJaCRcsw0sRQAqP5JMNS1X/u53v5vavxSsbMXiymZg6WK0VElRj4MGDQqSpmuSvM8++6yVvD288LwGVBqovMfruTBp0qQgskJ5rWT26IuEaVtZDKzoEsltttkmiHJUovq0Tff62LFjg4l3WhL3PEZD0pKsRraNtc5Vgq8Qqs5F6ZVlYIUv8NK01BJuLe2uNQdW1hdIlXdLJtDtt99eFwNLTPN+hfCpp55qlUIgycDK6k+i/Qg5sJra4jk5BCoSwMDiBoFAEwlgYP0ffL1BP+OMM4IJkiZHCuHW1+dC40IDC33N7Fe/+lWQ/0hLwYYOHRoYWWFYe558DeEZswaIzbgt2moOrJBlVGNF2ymPjvJNhEmXtTRJ5ocipZSUPe3tclieBqgyrjbZZJPgfkh7QxwuYZw7d26Q6Pbwww/3IgdSyz1WcgMr/AKk2pT4Dhs2rCVHkq6xWQaW7ok///nPQW69++67z3beeedgch8usWlGG4+es4wGVrgUU8mid9ppJ5swYUKwdE9tNWnLmjBmaeByfNQkz4rmLYuBJT7qF/WxijFjxgTLxRRxKvNQy7qiRqGST19yySWmibz2O/vss01LD8P+lRxYFe62giKwitIra3wSaimTRRHNW265ZXBxuldmz54dRLLrBV/8C76uSwhVptq6vkT4xhtv2LnnnmsHH3ywtW/fPlgurr5V95y2PMZomgKVPrARNckUNfXtb3+7ZcynOulaJ0+eHLQLmWlhXsuwTI0z9E/tIBrRpXGAlj736NEjqJb6GqWyEE99dREDK6t35ncINI8ABlbz2HNmCBgGVuub4LXXXgsGD3qbp00D9NDE0oAiTLapwbnMLn3hLBqphYFVuVEVHYGV1YSPOuqotRKly+xQwu/f/e53weHSUhETGnhrwK0IqW7dugV5rbSEMBxcJp1L+ytaT0niNahWdMIGG2yQWK1w2YB+rDThzrqmuvxecgMrjIZT1JW0i3+NLsvAcmEajbis9AW2eJn6epX6lm233dbldHXdt4wGloCEydz1/7VsV4nTtdwmacv6imzSMdGJo4uBpbLCyBP9/5/+9KfBy5CkrUwGluqv/nHatGmBWRA+B5W/R0nzxeiZZ54JTHxtMu9kJoSmRnj9GFgVmnOBBlYRemUZWNEoZfW5yuGksZDMJo2V9HJv2bJlgXGvyNN+/foFF1+NgaXjHnnkETv99NODsvXMVs5DnUvP6759+wa/18vA0vl1LkX46sVWOC5Umwjve6UmkJGlL1CHm9r48OHDg/8UH33sRRG4Kit8WRqWpX00nlixYkXATssIlaYg/LBQlh51fVBQOAQgsBYBDCxuCgg0kQAG1trw9YZMA4x77rknmIwoIksDc5kcStCrgYr+N563QCVhYFW+mX0wsFTD1atXB3lzlDfpscces6effjowPhQho8nrwIED7ZOf/GRL5EDaVUU/AKC8Nxpgh9EG8WPCwWx8SUUTm///nbrkBpYuRBML5b766le/utbyzGYZWJpoaeL2jW98w7R81IsvTkZuuLIaWGHifvXNacnbw8tstIGlr43KqFTEUqWE7mUzsEKeinr5wx/+EESKKFo1NLN22203GzBggB144IFBhGFSP4iB1TgDq1a98hgm8S/paYwkQ1n9sL6yqy/yarl+tI1Wa2Dpel5++eXg5YQMbBlZyoGnXHP6UMfgwYPramDp/Lr3NWaQkav2q011+OY3v2n77rvvWsvCZXDJvNNyYrWTww47LIhiXH/99de6Fj0r1H4UPaxk7jK/9UIm/LBQHj28GEtQCQisIwQwsNYRoblMPwmUxcDyk17bq1UZlhC2PeoeXFFJDCwPSLWpKpTVwGpTInAx5SBQkhxY5YBJLSEAAQiUmwAGVrn1o/YlJ4CBVXIBC64+BlbBQMtSHAZWWZQqtJ4YWIXipLC2TAADqy2ry7VBAAIQcCKAgeWEi50hUCyB0dcvs2deWV1soZHSbjmtq23cvV3dyqfgYgm8e/pIW/HMvGILjZS20c3TrP3Gm9StfAquksDyV23lw5+u8uDsw9ptuLt12OXB7B3Zo6EERs78vj311vy6nXPaf1xlm3bZqG7lUzAEGkbg9afNftK3fqfr+w2zkb+pX/mUDAEIQAAChRHAwCoMJQVBwJ3AvU+vtJ9NW24r6+BhDdi+o50zqLN7pTiiaQSW33e3Lf7ZhcrYW3gdOg84yDY4+4LCy6XAYgiseuYYW7Po5mIKi5bSrpN12O4aa9fro2S2bP4Q+O3CB+3Cx66wlauLb+8H9d7LLtztdH8ulppAoFYCl+9r9vwDtZay9vGdPmb2n7eY7fAfxZdNiRCAAAQgUDgBDKzCkVIgBNwILF1u9sI/Vgef9y1q23iD9rZFDyKviuLZyHLWLH3fVr7wVzMr7n5o/4lNrMMWH31mm81jAstesDX/erW4CrZrZ+3W39Gs44bFlUlJhRJ4f8UH9td3/2YFdv+2SdeetuX6mxVaTwqDgBcE/vGc2eJFxVWlXXuzLb9o1nn94sqkJA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miagbV69Wp79NFHbeLEiXbffffZwoULrXfv3rbffvvZaaedZn379rV27dqtdfHLly+3adOm2YQJE2z27NnWqVMnGzBggJ188snWv39/a9++/VrH6FyzZs2y8ePH28yZM23FihW2xx572MiRI+2QQw6xzp071xUyhUMAAhCAAAQgAAEIQAACEIAABCAAAQhUT6ApBtbKlSvt0ksvtQsvvNCWLFliO++8s2288cb25ptv2pNPPmndu3e3MWPG2EknnWQdO3ZsuTqZVxdffLGdd955wT477bRTYEbNmTMn9ZhVq1bZjTfeGJhiOtduu+0WmF5z584N/vucc84J/nXr1q16ihwJAQhAAAIQgAAEIAABCEAAAhCAAAQgUDcCTTGwZsyYYUOGDLHtttvOLr/8cttll12CaCtFSt199902atQo+/DDD+2WW26xvffeu+Xi9d8nnHBC8Ldx48YFEVtr1qyxxx9/PDCoFi1aZDfddFMQXRVuitIaPny49erVKzimX79+wU8LFiyw0aNH24MPPmhXX321DR06tG6QKRgCEIAABCAAAQhAAAIQgAAEIAABCECgegINN7BkTH3ve98LIrAmT55sgwcPblV7GVJaHiij6uyzzw6itDp06GDvvPOOjRgxIoi2uvPOO23XXXdtdVxoih133HFBlJaWBSpi66yzzrKxY8cmnmvevHmBcdWnT59gKWOPHj2qJ8mREIAABCAAAQhAAAIQgAAEIAABCEAAAnUh0HADS0bUd77zHZs/f35gGm277bZrXZiipvbcc0878cQTA6OrS5cu9sQTT9jAgQODHFmKpNISwuim5YfDhg2zDz74wCZNmhREZymvlv623nrrBZFZm2++eatjtO/pp59u06dPt6lTp7ZEZ9WFNIVCAAIQgAAEIAABCEAAAhCAAAQgAAEIVEWg4QZWnlree++9dsABB7QysG699dYgWur8888P/sUTvC9btszOOOMMu+qqq+zhhx8OlhEqWkvlHHHEEXbZZZdZ165d1zq9IryUU0t5srTUkA0CEIAABCAAAQhAAAIQgAAEIAABCEDALwLeGVjRZX9aSqhlg9oUiXXmmWfaJZdcEhhVSVvcjJoyZYoNGjQo2P+iiy4KIrHimyKzjjrqKLvgggvs3HPP9UsdagMBCEAAAhCAAAQgAAEIQAACEIAABCBgXhlYyn918803B18fVGL3G264wbbYYotApjyRUvF98phTefbhPoEABCAAAQhAAAIQgAAEIAABCEAAAhBoHgFvDCyZV3fccUcQZaXtuuuus/79+7eQwcBq3k3CmSEAAQhAAAIQgAAEIAABCEAAAhCAQDMJeGFgrVy5MkiyLvNKydnHjx9vBx10UKs8Vz4aWEoszwYBCEAAAhCAAAQgAAEIQAACEIAABNZFAv369WvYZTfdwFLy9Z///Od28cUXB18JvPLKK4PIq3iSdiVn19JC/a6vEyZtocl1yy23BInbw2TwZ599drAEsUOHDmsdFi4hHDNmjGk/lw0Dy4UW+0IAAhCAAAQgAAEIQAACEIAABCDQlgisMwbWm2++ad/+9reDXFf6aqBMqu233z5RS75C2JZuca4FAhCAAAQgAAEIQAACEIAABCAAAQjkJ9C0CKxXX33VRo0aZXfddZcdffTRQQRWr169UmuuaKeBAwfafvvtZ+PGjQuWGka31157zYYPH24ffvihTZo0yXr37m0LFy60YcOGBV8fVKSVIryi25IlS4I63HfffTZ16lRrpHOYXyL2hAAEIAABCEAAAhCAAAQgAAEIQAAC6zaBphhY//jHP4JlgDKvTjvtNPvxj3+8liEVl+Wdd96xESNG2Jw5c+zOO++0XXfdtdUuM2bMsCFDhthxxx0XmGGdO3e25cuX21lnnWVjx461yZMn2+DBg1sdM2/ePBs6dKj16dPHJk6caD169Fi37wauHgIQgAAEIAABCEAAAhCAAAQgAAEIeEig4QbWqlWr7JJLLgmMpVNOOSUwm7p165YLjXJbnXDCCbb33nsHptTWW29t+nrh448/HhhhL730kmkf/R5us2fPDiKzFN11+eWX2y677BLk11qwYIGNHj3apk+fbjfeeGOwDxsEIAABCEAAAhCAAAQgAAEIQAACEICAfwQabmDNnz8/SLD+1FNPZdJQlNall15qXbp0CfZdunSpKdm6/mkJ4U477WQrVqwIorL03/q7Er137NixpWx94VCJ38855xzTksHddtvNOnXqZHPnzg3+W3/Xv7wmWmal2QECEIAABCAAAQhAAAIQgAAEIAABCECgUAINN7CmTJligwYNynURcQNLB2lZ4LRp02zChAmm6CqZUQMGDLCTTz45+Hph+/bt1yp79erVNmvWLBs/frzNnDkzML2UNH7kyJF2yCGHBMsN2SAAAQhAAAIQgAAEIAABCEAAAhCAAAT8JNBwA8tPDNQKAhCAAAQgAAEIQAACEIAABCAAAQhAwFcCGFi+KkO9IAABCEAAAhCAAAQgAAEIQAACEIAABAICGFjcCB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LuBBYvMrv5eLO/zzFb+s+Pju+2kdlWu5sNvcpsg83cy+QICEAAAikEMLC4NSAAAQhAAAIQgAAEIAABCEDAjcDi181+tqvZu68mH/fxLcy+95RZ155u5bI3BCAAAQws7gEIQAACEIAABCAAAQhAAAIQKITA9UeZPT6pclG7HmN21K8KOR2FQAACECACi3sAAhCAAAQgAAEIQAACEIAABNwIfL+X2ZI3Kh/TfROzHy9yK5e9IQABCKQQwMDi1oAABCAAAQhAAAIQgAAEIAABNwKj2+fbf+zqfPuxFwQgAIEMAhhY3CIQgAAEIAABCEAAAhCAAAQg4EYAA8uNF3tDAAI1E8DAqhkhBUAAAhCAAAQgAAEIQAACEFjHCGBgrWOCc7kQaD4BDKzma0ANIAABCEAAAhCAAAQgAAEIlIsABla59KK2EGgDBDCw2oCIXAIEIAABCEAAAhCAAAQgAIGGEsDAaihuTgYBCJhhYHEXQAACEIAABCAAAQhAAAIQgIAbAQwsN17sDQEI1EwAA6tmhBQAAQhAAAIQgAAEIAABCEBgHSOAgbWOCc7lQqD5BDCwmq8BNYAABCAAAQhAAAIQgAAEIFAuAhhY5dKL2kKgDRDAwGoDInIJEIAABCAAAQhAAAIQgAAEGkoAA6uhuDkZBCBADizuAQhAAAIQgAAEIAABCEAAAhBwJYCB5UqM/SEAgRoJEIFVI0AOhwAEIAABCEAAAhCAAAQgsM4RwMBa5yTngiHQbAIYWM1WgPNDAAIQgAAEIAABCEAAAhAoGwEMrLIpRn0hUHoC3hhYixcvttNOO826dOlil156afC/8W3VqlV27rnn2k9+8pNU8CeeeOJax69evdpmzZpl48ePt5kzZ9qKFStsjz32sJEjR9ohhxxinTt3Lr2QXAAEIAABCKwDBBYvMrv5eLO/zzFb+s+PLrjbRmZb7W429CqzDTZbByBwiRCAwDpBgP7Of5kxsPzXiBqWgwD9XW6dvDCwli5damPGjAn+JRlQ4dW89957gel0++235zawZHrdeOONgTm2ZMkS22233axTp042d+7c4L/POeec4F+3bt1yQ2NHCEAAAhCAQMMJLH7d7Ge7mr37avKpP76F2feeMuvas+FV44QQgAAECiVAf1cozroVhoFVN7QUvA4RoL9zErvpBtaiRYvsrLPOshtuuCGoeCUDa+HChTZs2DDbfPPNbcKECbbhhhtmXuzs2bNt+PDh1qtXLxs3bpz169cvOGbBggU2evRoe/DBB+3qq6+2oUOHZpbFDhCAAAQgAIGmEbj+KLPHJ1U+/a7HmB31q6ZVkRNDAAIQKIQA/V0hGOteCAZW3RFzgnWAAP2dk8hNM7CWLVtmkydPth/96Ec2f/5822yzzez111+vaGDNmTPHDjjgADv11FPtwgsvtA4dOlS82OXLlwfm2NixY4NzDR48uNX+8+bNC4yrPn362MSJE61Hjx5O8NgZAhCAAAQg0DAC3+9ltuSNyqfrvonZjxc1rEqcCAIQgEBdCNDf1QVr4YViYBWOlALXQQL0d06iN83Auummm+yoo46ynj172g9+8APbYYcdbP/9969oYN16662B4XTllVcG+2VtYcTWeuutZzqfIrei2wcffGCnn366TZ8+3aZOndoSnZVVLr9DAAIQaHMEWHvvv6RMFPzXKKwh7ak8WlFTPwnQ3/mpS7xW6FQOnail3wRoR076NM3AuvPOO+2VV16xI4880jbaaCPTUr8999wz1cBas2aN/fCHPwz+zZgxw9566y277LLL7NFHH7Uvf/nLduyxx9oxxxzTKpdVGLF1xBFHBPt27dp1LTiK5DrvvPOCPFlaasgGAQhAYJ0jwNr7ckjOAKccOtGeyqETtfSbAP2d3/qEtUOncuhELf0mQDty0qdpBla8llkGVjRaaquttrLnnnvOdtxxR1u5cmVLQvaDDz44yHPVu3fvoPgpU6bYoEGD7IwzzrCLLrrIFIkV38JIsAsuuCD4wiEbBCAAgXWOAGvvyyE5A5xy6ER7KodO1NJvAvR3fuuDgVUOfahlOQjQ3znpVBoD67XXXgsipB544AE7/vjj7cc//rFtvPHGwcUqkktfElQieP126aWXBpFYecypPPs4EWVnCEAAAmUjwNr7cijGAKccOtGeyqETtfSbAP2d3/pgYJVDH2pZDgL0d046lcbAUqJ3JWTv2LGjXXHFFbbpppu2utBXX33Vjj76aHv88cftjjvusAEDBtTdwHriiSecYLMzBCAAAR8J9LvuS7mq9cSxf8y1HzvVhwA61Ydr0aWiU9FEKW9dJEA7Kofq6FQOnail3wTaQjvq169fwyCXxsDKIqIcWYrK0jLAMWPG2Nlnn42BZ17PwQAAIABJREFUlQWN3yEAAQiYWVt4cK4LQqJTOVRGp3LoRC39JkA78lufsHboVA6dqKXfBNpCO8LAuvRS69Kli/OdFl8OeO+999oBBxwQmFlK1t6hQ4e1ygyPCU0v55NyQPMJ8LWn5mtADcpNgNDlcuiHTuhUDgLUEgK1E6C/q51hI0pAp0ZQLuYczJeK4ViPUmhHTlRLFYG1bNmy4OLSzK3rr78++BphmJCdrxA63Qvl3JmvPZVTN2rtFwEenH7pkVYbdEKnchCglhConQD9Xe0MG1ECOjWCcu3nYL5UO8N6lkA7cqJbGgNLidnPPPNMO//884N/7dq1a3Whq1atCpYP/uQnP7Ebb7wxSPi+cOFCGzZsWPD1QUVabb755q2OWbJkiY0aNcruu+8+mzp1qjUy9M1JJXZOJ8DXnrg7IFA7AR6ctTNsRAno1AjKtZ8DnWpnSAkQoB2V4x5Ap3LoxHzJb51oR076lMbAmjlzph166KG2yy67BF8b3GKLLVpd6LPPPmtHHnmkffjhh3bbbbfZ9ttvb8uXLw8Sv48dO9YmT55sgwcPbnXMvHnzbOjQodanTx+bOHGi9ejRwwkeO3tAgK89eSACVSg9AR6c5ZAQndCpHASoJQRqJ0B/VzvDRpSATo2gXPs5mC/VzrCeJdCOnOiWxsBavHixnXbaaaZlgscff3yQsH3jjTcOLva5556z008/3WbMmGEXX3xxEKkV5ruaPXt2EI3Vq1cvu/zyywMDTNFbCxYssNGjR9v06dNbIracyLGzHwRo8H7oQC3KTYB2VA790AmdykGAWkKgdgL0d7UzbEQJ6NQIyrWfA51qZ1jPEtDHiW5pDCxd1fPPP2+nnnpqYFT17NnTdtxxR1NeLOW60nbOOecE/7p169YCYeXKlXbllVcGf9eSwd122806depkc+fODf476RgnguzcXAI0+Oby5+xtgwDtqBw6ohM6lYMAtYRA7QTo72pn2IgS0KkRlGs/BzrVzrCeJaCPE91SGVi6sqVLlwZRWLfeeqvNmjUrMLIGDBhgJ598svXv39/at2+/FoDVq1cH+44fP960FHHFihW2xx572MiRI+2QQw6xzp07O0FjZ48I0OA9EiOlKnz1xH+NaEf+a6QaohM6lYMAtYRA7QTo72pn2IgS0KkRlGs/BzrVzrCeJaCPE11vDCynWrMzBEICNHi/7wW+euK3PrSjcuiDTuhULgLUFgK1E2B8VzvDRpSATo2gXPs50Kl2hvUsAX2c6GJgOeFiZ+8I0OC9k6RVhfjqid/6YIyUQx90QqdyEaC2EKidAOO72hk2ogR0agTl2s+BTrUzrGcJ6ONEFwPLCRc7e0eABu+dJK0qxFdP/NYHY6Qc+qATOpWLALWFQO0EGN/VzrARJaBTIyjXfg50qp1hPUtAHye6GFhOuNjZOwI0eO8kaVUh9PFbH4yRcuiDTuhULgL+15bcjP5rxPjBf41UQ3RCp3IQ8LuWtCMnfTCwnHCxs3cEaPDeSYKB5bckibWjHZVDNHRCp3IQ8LuW5Gb0Wx8M+3Log07oVC4CfteW8Z2TPhhYTrjY2TsCNHjvJMHA8lsSDKwS6sNEoVyi8VzyWy9yM/qtD/1dOfRBJ3QqFwG/a8u4wUkfDCwnXOzsHQEavHeSYGD5LQkGVgn1YaJQLtF4LvmtF7kZ/daH/q4c+qATOpWLgN+1Zdzg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SPNwbW4sWL7bTTTrMuXbrYpZdeGvxv0rZ8+XKbNm2aTZgwwWbPnm2dOnWyAQMG2Mknn2z9+/e39u3br3XY6tWrbdasWTZ+/HibOXOmrVixwvbYYw8bOXKkHXLIIda5c2cnaOzsEQEavEdiJFQFffzWhwFoOfRBJ3QqFwG/a8tzyW996O/KoQ86oVO5CPhdW55LTvp4YWAtXbrUxowZE/w78cQTUw0smVcXX3yxnXfeeda9e3fbaaedAjNqzpw5wX/r+JNOOsk6duzYAmHVqlV24403BubYkiVLbLfddgtMr7lz5wb/fc455wT/unXr5gSOnT0hQIP3RIiUaqCP3/owAC2HPuiETuUi4HdteS75rQ/9XTn0QSd0KhcBv2vLc8lJn6YbWIsWLbKzzjrLbrjhhqDilQysW265xU444QTbe++9bdy4cda7d29bs2aNPf7444FBpbJuuummILoq3BSlNXz4cOvVq1dwTL9+/YKfFixYYKNHj7YHH3zQrr76ahs6dKgTOHb2hAAN3hMhMLD8FiKjdrSjcsiHTuhUDgJ+15J25Lc+GCPl0Aed0KlcBPyuLc8lJ32aZmAtW7bMJk+ebD/60Y9s/vz5ttlmm9nrr7+eamC98847NmLEiCDa6s4777Rdd9211YXOmDHDhgwZYscdd1wQpaVlgYrYkjk2duzY4FyDBw9udcy8efMC46pPnz42ceJE69GjhxM8dvaAAA3eAxEqVAF9/NaHAWg59EEndCoXAb9ry3PJb33o78qhDzqhU7kI+F1bnktO+jTNwFKk1FFHHWU9e/a0H/zgB7bDDjvY/vvvn2pgPfHEEzZw4EDbb7/9gkgqLRmMbm+++aYNGzbMPvjgA5s0aVIQnbVw4cLgb+utt14QmbX55pu3Okb7nn766TZ9+nSbOnVqS3SWE0F2bi4BGnxz+WedHX2yCPnxOzr5oUNWLdApi5Afv6OTHzqk1QJ9/NYHY6Qc+qATOpWLgN+15bnkpE/TDCxFUb3yyit25JFH2kYbbRQkZN9zzz1TDaxbb701iJY6//zzg3/t2rVrdaGK6DrjjDPsqquusocffjhYRqhorQMOOMCOOOIIu+yyy6xr165rwbnwwguDnFrKk6WlhmwlI0CD91sw9PFbHwag5dAHndCpXAT8ri3PJb/1ob8rhz7ohE7lIuB3bXkuOenTNAMrXsssA0tfJjzzzDPtkksuCYyqpC1uRk2ZMsUGDRoU7H/RRRcFkVjxLYwEu+CCC+zcc891gsfOHhCgwXsgQoUqoI/f+jAALYc+6IRO5SLgd215LvmtD/1dOfRBJ3QqFwG/a8tzyUmf0hhYeSKl4vvkMafy7ONElJ0bS4AG31jermdDH1dizdkfnZrD3fWs6ORKrDn7o1NzuOc9K/rkJdXc/dCpufzznh2d8pJq7n7o1Fz+WWdHnyxCrX7HwPp3Li4isJzuG392psH7o0VSTdDHb33C2qETOpWDQDlqSXvyWyf08Vsfnkvl0Aed0KlcBPyuLc8lJ30wsGowsJRYnq25BPpd96VcFXji2D/m2o+diiWAPsXyrFdp6FQvssWWi07F8qxXaehUL7LFlIs+xXCsdynoVG/CxZSPTsVwrHcp6FRvwrWV3xb06devX20QHI4ujYGl5OwnnXSSXXnllUGi96QtXEJ4yy23BInb77333iCJ+9lnn236rUOHDmsdFi4hHDNmTLCfy4aB5UKrPvu2hQZfHzJ+lIo+fuiQVQt0yiLkx+/o5IcOWbVApyxCzf0dfZrLP+/Z0Skvqebuh07N5Z/37OiUl1Rz9msL+mBgXXqpdenSpdUdxFcIm9OgvD8rIZd+S4Q+fusT1g6d0KkcBMpRS9qT3zqhj9/68Fwqhz7ohE7lIuB3bXkuOelTmggsRTsNHDjQ9ttvPxs3bpx179691YW+9tprNnz4cPvwww9t0qRJ1rt3b1u4cKENGzYs+PqgIq0233zzVscsWbLERo0aZffdd59NnTrVGukcOqnEzukEaPB+3x3o47c+DEDLoQ86oVO5CPhdW55LfutDf1cOfdAJncpFwO/a8lxy0qc0BtY777xjI0aMsDlz5tidd95pu+66a6sLnTFjhg0ZMsSOO+44u/jii61z5862fPlyO+uss2zs2LE2efJkGzx4cKtj5s2bZ0OHDrU+ffrYxIkTrUePHk7w2Pn/t3cuUHtNZx5/ckeKJqiQKjo1DdYUEyptkGrQiyhSHZG4lIlbkQxtU1Ki7rdRI0owoi0x6pJeRNq6BEEUpSJdbalpKlNU1T1FI7dZzzHnm/O9ed/v3fucffbZ+7y/dy1rtfn25Zzf/zz78j977xMAAQI+ABF6uAT0CVsfBqBx6INO6BQXgbCvln4pbH1o7+LQB53QKS4CYV8t/ZKVPtEYWHpXerbVUUcdJbvttltiSn34wx+W1atXy2OPPSYnnHCC/M///E+SRv+e/hYsWJCszBoyZIhcdtllsuOOO0qvXr1k8eLFMmnSJJk7d67MmjUrScMvQgIEfNiioU/Y+jAAjUMfdEKnuAiEfbX0S2HrQ3sXhz7ohE5xEQj7aumXrPSJysB66623RA9b1/90C+H2228vy5cvT1Zl6f/Xf9eD3vv27dsFYcWKFcnB71OnThXdMjhixAjp16+fLFy4MPn/+u/638CBA63AkTgQAgR8IEK0uAz0CVsfBqBx6INO6BQXgbCvln4pbH1o7+LQB53QKS4CYV8t/ZKVPlEZWHpnui3w9ttvl2uuuUZ0dZWaUaNHj5Zjjz1WRo0aJb17914DwKpVq2T+/PkyY8YMmTdvXmJ6jRw5UiZOnChjxoxJthvyi5QAAR+2cOgTtj4MQOPQB53QKS4CYV8t/VLY+tDexaEPOqFTXATCvlr6JSt9gjGwrK6axBCg44zjGaBBRqc4CMRxlcQTOsVBIOyrJI7C1ofxXRz6oBM6xUUg7KulX7LSBwPLCheJgyNAwAcnSbcLQp+w9WEAGoc+6IROcREI+2rpl8LWh/YuDn3QCZ3iIhD21dIvWemDgWWFi8TBESDgg5MEAytsSZpeHXEUh2johE5xEAj7KomjsPXBGIlDH3RCp7gIhH219EtW+mBgWeEicXAECPjgJMHAClsSDKwI9WGiEJdo9Eth64U+YetDexeHPuiETnERCPtq6Zes9MHAssJF4uAIEPDBSYKBFbYkGFiO9Xn3RVn5u6Nl9RuPiCx/5b3C+20gvdYfIX22niHSfxN3FdLeuWNZZknoVCbd4mWjT3GGPkpAJx+Ui9eBTsUZ+igBnXxQzl8H+lixw8CywkXi4AgQ8MFJgoEVtiQYWA71effPsuLRT4gse755oQOGSt+dfyXSb7CbSmnv3HAsuxR0KptwsfLRpxg/X7nRyRfpYvWgUzF+vnKjky/S+epBHytuGFhWuEgcHAECPjhJMLDClgQDy50+K39zqKx+8cYeC+y1ySHSZ5tr3VRKe+eGY9mloFPZhIuVjz7F+PnKjU6+SBerB52K8fOVG518kc5XD/pYccPAssJF4uAIEPDBSYKBFbYkGFju9FnxwFCRd1/qucD+H5C+u7ZYoWV7KbR3tsSqSY9O1XA3rRV9TElVmw6dquVvWjs6mZKqNh06Vcu/Xe3o045Qt79jYFnhInFwBAj44CTBwApbEgwsd/qsmNfPqLC+o5cbpWubiPauLaIgEqBTEDK0vAj0CVuf9OrQCZ3iIBDHVRJPYeuEPlb6YGBZ4SJxcAQI+OAkwcAKWxIMLHf6YGC5Y1mrkuiXwpYTfcLWBwMrDn3QCZ3iIhD21dIvWemDgWWFi8TBESDgg5MEAytsSTCw3OmDgeWOZa1Kol8KW070CVsfjJE49EEndIqLQNhXS79kpQ8GlhUuEgdHgIAPThIMrLAlwcBypw8GljuWtSqJfilsOdEnbH0wRuLQB53QKS4CYV8t/ZKVPhhYVrhIHBwBAj44STCwwpYEA8udPhhY7ljWqiT6pbDlRJ+w9cEYiUMfdEKnuAiEfbX0S1b6YGBZ4SJxcAQI+OAkwcAKWxIMLHf6YGC5Y1mrkuiXwpYTfcLWB2MkDn3QCZ3iIhD21dIvWemDgWWFi8RGBN59UVb+7mhZ/cYjIstfeS9Lvw2k1/ojpM/WM0T6b2JUjFEiAt4IU2WJ0Kcy9FYVo5MVrjQxBlYubPXPRDyFrTH6hK0Pxkgc+qATOsVFIOyrpV+y0gcDywoXidsSePfPsuLRT4gse7550gFDpe/OvxLpN7htUUYJCHgjTJUlQp/K0FtVjE5WuDCwcuHqnEzEU9hao0/Y+mCMxKEPOqFTXATCvlr6JSt9MLCscJG4HYGVvzlUVr94Y4/Jem1yiPTZ5tp2RZn9nYA341RVKvSpirxdvehkx+v/UrMCKxe2+mcinsLWGH3C1gdjJA590Amd4iJgf7XsKLJn5ikHBpYn0J1SzYoHhoq8+1LPt9v/A9J31xYrtGxBMRC1JeY3Pfr45Z23NnTKRQ4DKxe2+mcinsLWGH3C1gdjJA590Amd4iJgd7XsKLLj5Tk1BpZn4HWvjgld3RW2vD8mCpbAKkqOTrnA097lwlb/TMRT2BqjT9j6YIwU14eVI8UZ1q0E2j0rRdlRZIXLe2IMLO/I610hE7p662t9d3SY1sgqyYBOubDT3uXCVv9MxFPYGqNP2PpgYBXTh5UjxfjVNTftnpWy7CiywuU9MQaWd+T1rpAJXb31tb47OkxrZJVkQKdc2GnvcmGrfybiKWyN0SdsfTCwCunDypFC+OqbmXbPSlvGd1a4vCfGwPKOvN4VEvD11tf67ugwrZFVkgGdcmGnvcuFrf6ZiKewNUafsPXBwCqkDytHCuGrb2baPSttGd9Z4fKeGAPLO/J6V0jA11tf67ujw7RGVkkGdMqFnfYuF7b6ZyKewtYYfcLWBwOrkD70S4Xw1Tcz7Z6VtsSRFS7viTGwvCOvd4UEfL31tb47OkxrZJVkQKdc2GnvcmGrfybiKWyN0SdsfTCwCulDv1QIX30z0+5ZaUscWeHynhgDyzvyeldIwNdbX+u7o8O0RtaVga8I5WfnKSftnSfQsVVDuxe2YugTtj4YWIX0oV8qhK++mWn3rLQljqxweU+MgeUdeb0rJODrra/13dFhWiNLMvAVoXzcPOeivfMMPJbqaPfCVgp9wtYHA6uQPvRLhfDVNzPtnpW2xJEVLu+JMbC8I693hQR8vfW1vjs6TGtkmoGvCOXC5j0T7Z135PkrZEVjfnZ1y0m/FIei6JRLJ/qlXNjqn4l4stKYOLLC5T0xBpZ35PWukICvt77Wd0eHaY1MM/AVoVzYvGeivfOOPF+FrGjMx62uueiX4lAWnXLpRL+UC1v9MxFPVhoTR1a4vCfGwPKOvN4VEvD11tf67ugwrZElBta8fkb5+o5ebpSubSJ0aouoWQJ0yoXNeyZWNHpHHnaFtHf59WElY352nnLSL3kCHVs1tHtWihFHVri8J8bA8o683hUS8PXW1/ru6DCtkWFg5UJWSSbau0qwW1fKikZrZPXOQL+UT19WMubj5jkX/ZJn4LFUR7tnpRRxZIXLe2IMLO/I610hAV9vfa3vjg7TGhkGVi5klWSivasEu3Wl6GSNrN4Z6Jdy6ctKxlzYvGeivfOOPI4KafesdCKOrHB5T4yB5R15vSsk4Outr/Xd0WFaI8PAyoWskky0d5Vgt64UnayR1TsD/VIufVnJmAub90y0d96Rx1Eh7Z6VTsSRFS7viTGwvCOvd4UEfL31tb47OkxrZBhYuZBVkon2rhLs1pWikzWyemegX8qlL3GUC5v3TOjkHXkcFdLuWelEHFnh8p4YA8s78npXSMCKpaFcAAAgAElEQVTXW1/ru6PDtEaGgZULWSWZaO8qwW5dKTpZI6t3BvqlXPoSR7mwec+ETt6Rx1Eh7Z6VTsSRFS7viTGwvCOvd4UEfL31tb47OkxrZBhYuZBVkon2rhLs1pWikzWyemegX8qlL3GUC5v3TOjkHXn+CvmqZ352JeckjkoGXLB4DKyCAMnenQABzxPRjQAThVwPBHGUC5v3TOjkHXmuCtEpF7b6ZqJfyqUtcZQLm/dM6OQdeb4K+apnPm6echFHnkDnrAYDKyc4sjUnQMDzZGBgFX8GiKPiDH2UgE4+KBevA52KM6xVCRhYueQkjnJh854Jnbwjz1UhX/XMhc1bJuLIG+pcFWFg5cJGplYECHieDQys4s8AcVScoY8S0MkH5eJ1oFNxhrUqAQMrl5zEUS5s3jOhk3fkuSrkq565sHnLRBx5Q52rIgysXNjIhIHFM2BEgImCEabGRHScubB5z4RO3pHnqhCdcmHzm4mzYPzyzlEbcZQDWgVZ0KkC6DmqRKcc0DxmQR+PsHNUhYGVAxpZWhMg4Hk6uhHAwMr1QBBHubB5z4RO3pHnqhCdcmHzl4mzYPyxLlATcVQAnses6OQRdoGq0KkAPA9Z0ccD5AJVYGAVgEfWNQkQ8DwVGFjFnwHiqDhDHyWgkw/KxetAp+IMyyyBs2DKpOuubOLIHcsyS0KnMum6Kxud3LEsoyT0KYOquzIxsNyxpCQRIeB5DDCwij8DxFFxhj5KQCcflIvXgU7FGZZZAmfBlEnXXdnEkTuWZZaETmXSdVc2OrljWUZJ6FMGVXdlYmC5Y0lJGFg8A40E2EKY65mg48yFzXsmdPKOPFeF6JQLm7dM6OMNdaGK0KkQPm+Z0ckb6kIVoVMhfKVnRp/SEReqAAOrED4yNxIg4HkmuhHAwMr1QBBHubB5z4RO3pHnqhCdcmHzlgl9vKEuVBE6FcLnLTM6eUNdqCJ0KoSv9MzoUzriQhVgYBXCR2YMrAifAb72FLxodJzBS5RcIDqhU1MCGPdWDwZxZIWrssToVBl6q4rRyQpXZYnRqTL0RhWjjxGmyhJhYFWGvp4VE/CB68rXngIX6L3LI46ikAmd4pAJnQLXifYucIH+7/LQCZ0w7N09A8STO5ZllIQ+ZVB1VyYGljuWlMTEO/hngK89BS8RBlYcEqETOrUmwAosq6eDiYIVrsoSo1Nl6K0qRicrXJUlRqfK0BtVjD5GmCpLhIFVGfp6VkzAh60rX3sKW5/06ogjdOJNt7tngHhyx7KMktCnDKruy0Qn90zLKBGdyqDqvkx0cs/UZYno45Km+7IwsNwz7egSCfiw5UefsPXBwIpDH3RCpx4JsALL6gGhX7LCVVlidKoMvVXF6GSFq7LE6FQZeqOK0ccIU2WJMLAqQ1/Pign4sHVFn7D1wRiJQx90QicMLHfPAP2SO5ZlloROZdJ1VzY6uWNZZknoVCbd4mWjT3GGZZaAgVUm3Q4sm4APW3T0CVsfjJE49EEndMLAcvcM0C+5Y1lmSehUJl13ZaOTO5ZlloROZdItXjb6FGdYZgkYWGXS7cCyCfiwRUefsPXBGIlDH3RCJwwsd88A/ZI7lmWWhE5l0nVXNjq5Y1lmSehUJt3iZaNPcYZlloCBVSbdDiybgA9bdPQJWx+MkTj0QSd0wsBy9wzQL7ljWWZJ6FQmXXdlo5M7lmWWhE5l0i1eNvoUZ1hmCRhYZdLtwLIJ+LBFR5+w9cEYiUMfdEInDCx3zwD9kjuWZZaETmXSdVc2OrljWWZJ6FQm3eJlo09xhmWWgIFVJt0OLJuAD1t09AlbH4yROPRBJ3TCwHL3DNAvuWNZZknoVCZdd2WjkzuWZZaETmXSLV42+hRnWGYJGFhl0u3Asgn4sEVHn7D1wRiJQx90QicMLHfPAP2SO5ZlloROZdJ1VzY6uWNZZknoVCbd4mWjT3GGZZYQlYG1cuVKOe200+S8885ryeToo4+WSy65RNZee+2uNKtWrZL58+fLjBkzZN68ebJ8+XIZOXKkTJw4UcaMGSMDBgwok3FHlU3Ahy03+oStD8ZIHPqgEzphYLl7BuiX3LEssyR0KpOuu7LRyR3LMktCpzLpFi8bfYozLLOEqAysN954IzGdbr31VmMDS02vWbNmyQknnCBLly6VESNGSL9+/WThwoXJ/586dWry38CBA8vk3DFlE/BhS40+YeuDMRKHPuiEThhY7p4B+iV3LMssCZ3KpOuubHRyx7LMktCpTLrFy0af4gzLLCEqA2vJkiUyfvx42XTTTeWaa66R9ddfvy2bBQsWyIQJE2TIkCFy+eWXy/Dhw5M8ixcvlkmTJsn9998vV199tYwbN65tWSRoT4CAb8+oyhToUyV987rRyZxVlSnRqUr65nWjkzmrKlKiTxXU7etEJ3tmVeRApyqo29eJTvbMfOZAH5+07euKysB6+OGHZa+99pLjjz9ezjrrLOnTp0+Pd7xs2TKZMmWKTJ8+XWbPni1jx47tln7RokWJcTVs2DCZOXOmDBo0yJ4gOboRIODDfiDQJ2x90qtDJ3RqSmBSbzMw01eZpeuQVMRT2EKjT9j60C/FoQ86oVOPBBg/WD0g9EtWuLwnjsrAuummmxLD6corrxQ966rdL12x1b9/f7nhhhuSlVvZ39tvvy2TJ0+WuXPnypw5c7pWZ7Url7+3JkDAh/10oE/Y+jAAjUMfdEInJgrungH6JXcsyywJncqk665sdHLHssyS0KlMusXLRp/iDMssIRoDa/Xq1XLGGWck/915553y8ssvy6WXXiqPPPKI7LzzznLYYYfJoYce2u0sq3TF1oEHHpikXWedddZgqSu5pk2blpyTpVsN+RUjQMAX41d2bvQpm7Cb8tHJDceyS0Gnsgm7KR+d3HAsqxT0KYus23LRyS3PskpDp7LIui0XndzydF0a+rgm6ra8aAys7GqpLbfcUp566inZbrvtZMWKFV0Hsu+9997JOVebb755Qum2226TfffdV0488UQ5//zzRVdiNf50ZdbBBx8sZ555ZvKFQ37FCBDwxfiVnRt9yibspnx0csOx7FLQqWzCbspHJzccyyoFfcoi67ZcdHLLs6zS0Kkssm7LRSe3PF2Xhj6uibotLxoD64UXXkhWSN13331y5JFHyjnnnCMbbbRRQuO5555LviR4/fXXJ3+75JJLkpVYJuaUSRq3yOtdGgEftr7oE7Y+6dWhEzo1JcAZFrkeDOIpFzZvmdDHG+pCFaFTIXzeMqOTN9SFKkKnQvhKz4w+pSMuVEE0BtbTTz+dHMjet29fueKKK2TjjTfuduPPP/+8HHLIIfLYY4/Jj370Ixk9enTpBtbjjz9eCH4dM2/3+gij23ry/Q8bpWuXaPj3d2qXJPn744f90ihd3ROhTxwKoxM6NSNAe5fvuSCe8nHzlQt9fJEuVg86FePnKzc6+SJdrB50Ksav7NzoY094+PDh9ply5ojGwGp3f3pGlq7K0m2A5557rpxyyikYWO2glfB3Ar4EqA6LRB+HMEssCp1KhOuwaHRyCLPEotCpRLgOikYfBxA9FIFOHiA7qAKdHED0UAQ6eYBcoAr0sYeHgWXPLMnRuB3wrrvukr322isxs/Sw9j59+qxRcponNb1yVk22/yPAksuwHwX0CVuf9OrQCZ2aEmALYa4Hg3jKhc1bJvTxhrpQRehUCJ+3zOjkDXWhitCpEL7SM6NP6YgLVRDVCqx33nknudm111676U1fd911ydcI0wPZ+QphoWcjV2YCPhc2b5nQxxvqQhWhUyF83jKjkzfUhSpCp0L4Ss+MPqUjdlIBOjnBWHoh6FQ6YicVoJMTjKUVgj6loXVScDQGlh7MftJJJ8npp5+e/NerV69uAFauXJlsHzzvvPNk1qxZyYHvS5YskfHjxydfH9SVVptuumm3PEuXLpXjjjtO7r77bpkzZ474XPrmRL0ACyHgAxQlc0noE7Y+6dWhEzo1JcAKrFwPBvGUC5u3TOjjDXWhitCpED5vmdHJG+pCFaFTIXylZ0af0hEXqiAaA2vevHmy//77y4477ph8bXDo0KHdbvx3v/udHHTQQfLuu+/KLbfcIttuu60sW7YsOfh9+vTpMnv2bBk7dmy3PIsWLZJx48bJsGHDZObMmTJo0KBCMMksQsCH/RSgT9j6YGDFoQ86oVOPBDAarR4Q+iUrXJUlRqfK0FtVjE5WuCpLjE6VoTeqGH2MMFWWKBoD680335QTTjhBdJvgkUcemRzYvtFGGyXgnnrqKZk8ebLceeedcuGFFyYrtdLzrhYsWJCsxhoyZIhcdtlliQGmq7cWL14skyZNkrlz53at2KpMhRpVTMD7E3PVq6/I0m+fI8t/+2tZ/eYbScW91ltf+m3zMVn3xFOk9wYbrnEx6ONPnyI1oVMRev7yopM/1kVqQqci9MrPiz7lM3ZRAzq5oFh+GehUPmMXNaCTC4rllYE+5bF1UXI0Bpbe7DPPPCPHH398YlQNHjxYtttuO9FzsfSsK/1NnTo1+W/gwIFdbFasWCFXXnll8u+6ZXDEiBHSr18/WbhwYfL/m+VxAbZTyyDg/Si/6pWX5bXjviyrXn6paYW9N/yADL76hsTQyv7Qx48+RWtBp6IE/eRHJz+ci9aCTkUJlpsffcrl66p0dHJFstxy0Klcvq5KRydXJMspB33K4eqq1KgMLL3pt956K1mFddNNN8n8+fMTI2v06NFy7LHHyqhRo6R3795rsFm1alWSdsaMGaJbEZcvXy4jR46UiRMnypgxY2TAgAGueHZ8OQS8n0fgzfOmybJ5P++xsrX22lvWnXI6BpYfSZzWQhw5xVlaYehUGlqnBaOTU5zOC0Mf50hLKRCdSsHqvFB0co60bYHsiGiLKLoExFHYkkVnYIWNk6sj4P08Ay8f8FlZ/fqrPVbW6/2DZcNbu5tc6ONHn6K1oFNRgn7yo5MfzkVrQaeiBMvNjz7l8nVVOjq5IlluOehULt/G0tkR4Ze3r9qII1+k89WDgZWPG7laECDg/Twaf93j40YVbXT3o93SoY8RtsoToVPlEhhdADoZYao8ETpVLkGPF4A+YeuTXh06oVNTAh3+0Qp2RMQRF7ZXSXtnS8xvegwsv7xrXxsB70diDCw/nKuqhTiqirxdvehkx6uq1OhUFXmzetHHjFPVqdCpagXM6kcnM06uUrEjwhXJsMohjsLSo/FqMLDC1ie6qyPg/UiGgeWHc1W1EEdVkberF53seFWVGp2qIm9WL/qYcao6FTr5V4Czlfwzt62R8bgtsTjS096FrRMGVtj6RHd1BLwfyegw/XCuqhbiqCrydvWikx2vqlKjU1XkzepFHzNOVadCJ78KcLaSX955a2M8npdc2Plo78LWBwMrbH2iuzoC3o9kdJh+OLuohTeoLiiGWQbtnX9diCf/zMuukTgqm/Ca5RNH/pnb1sjZSrbEqknPeLwa7mXXSr9UNuFi5WNgFeNH7gYCBLyfR4IO0w/norXwBrUowbDz09751Yd48svbV23EkS/S79VDHPnlnbc2zlbKS85vPsbjfnn7qo1+yRfpfPVgYOXjRq4WBAh4P48GHaYfzkVr4Q1qUYJh56e986sP8eSXt6/aiCNfpN+rhzjyyztvbYzz8pLzmw+d/PL2VRv9ki/S+erBwMrHjVwYWJU+A3SYleI3rpw3qMaookzIAMevbMSTX96+aiOOfJF+rx7iyC/vvLUxzstLzm8+dPLL21dt9Eu+SOerBwMrHzdyYWBV+gzQYVaK37hydDJGVXlCzoSpXIK2F0A8tUUUZQImCn5lI4788s5bGzrlJec3Hzr55e2rNvolX6Tz1YOBlY8buTCwKn0G6DArxW9cOToZo6o0IWfCVIrfuHLiyRhVVAmZKPiVizjyyztvbeiUl5zffOjkl7ev2uiXfJHOVw8GVj5u5MLAqvQZoMOsFL9x5ehkjKrShJwJUyl+48qJJ2NUUSVkouBXLuLIL++8taFTXnJ+86GTX96+aqNf8kU6Xz0YWPm4kQsDq9JngA6zUvzGlaOTMapKE3ImTKX4jSsnnoxRRZWQiYJfuYgjv7zz1oZOecn5zYdOfnn7qo1+yRfpfPVgYOXjRi4MrEqfATrMSvEbV45OxqgqTYhOleI3rhydjFFFlZCJgl+5iCO/vPPWhk55yfnNh05+efuqjX7JF+l89WBg5eNGLgysSp8BOsxK8RtXjk7GqCpNiE6V4jeuHJ2MUUWVkImCX7mII7+889aGTnnJ+c2HTn55+6qNfskX6Xz1YGDl49YRufgqV7gy02GGq032ytAJnZRA39HL3YCY1NusnOmrzNJFlop4ikwww8tlomAIylEy4sgRyJKLQaeSATsqHp0cgSyxGOazJcKtqGgMrIrAh14tX+UKWyE6zLD1Sa8OndAJA8vdM0A8uWMZUkkYWH7VII788s5bGzrlJec3Hzr55W1bG/NZW2JxpMfAikMn71fJV7m8I7eqkA7TCldlidGpMvRWFaOTFa7KEqNTZeiNK+ZNtzGqyhISR5Wht6oYnaxwVZYYnSpDb1Qx81kjTNElwsCKTjI/F8xXufxwzlsLHWZecn7zoZNf3nlrQ6e85PzmQye/vG1r4023LbFq0hNH1XC3rRWdbIlVkx6dquFuWivzWVNScaXDwIpLL29XS4PsDXWuitAnFzbvmdDJO/JcFaJTLmzeM6GTd+RWFfKm2wpXZYmJo8rQW1WMTla4KkuMTpWhN6oYfYwwRZcIAys6yfxcMAHvh3PeWtAnLzm/+dDJL++8taFTXnJ+86GTX962tfGm25ZYNemJo2q429aKTrbEqkmPTtVwN60VfUxJxZUOAysuvbxdLQHvDXWuitAnFzbvmdDJO/JcFaJTLmzeM6GTd+RWFaKPFa7KEqNTZeitKkYnK1yVJUanytAbVYw+RpiiS4SBFZ1kfi6YgPfDOW8t6JOXnN986OSXd97a0CkvOb/50Mkvb9va0MeWWDXp0aka7ra1opMtsWrSo1M13E1rRR9TUnGlw8CKSy9vV0vAe0OdqyL0yYXNeyZ08o48V4XolAub90zo5A/5q39bLRf/dJn89vmV8uY779W73toi2w7tIyd+foBs8L5ea1wM+vjTp0hN6FSEnr+86OSPdZGa0KkIvfLzok/5jKuoAQOrCuoR1EnAhy0S+oStT3p16IROSqDv6OVuQEzqbVbO9FVm6SJLRTz5EeyVv62Wr3z3HXl56eqmFW64bi/5z4nrJIZW9oc+fvQpWgs6FSXoJz86+eFctBZ0Kkqw3PzoUy7fqkrHwKqKfOD1EvBhC4Q+YeuDgRWHPuiETlkCGI3v0Tj3J8tk3m9W9Phw7PVPfeUb+wzAwIorhJKrZfwQh2johE5KgH6p2HNAHBXjF2puDKxQlan4ugj4igVoUz36hK0Pxkgc+qATOmFgrfkMHHDp2/LaW81XX6WpBw3sJbdOXgcDK64QwsCKSC/GeXGIhU5h64Q+YeuT9+owsPKSq3k+Aj5sgdEnbH0wRuLQB53QCQNrzWdg9LlvGT0Y86YOxMAyIlVeIs4qE5EItkyjUxw65YlUxuN5qPnLgz7+WPusCQPLJ+2I6iLgwxYLfcLWB2MkDn3QCZ0wsDCwWkZB4MYIZ5X9n3Lo1O0RXjGvn1HDztY0I0xtEzEeb4uo0gToUyn+0irHwCoNbdwFE/Bh64c+YeuDMRKHPuiEThhYGFixGlicVRaHgYVOceiUtzdkPJ6XnH0+VjLWdyWj7dOAgWVLrEPS0yCHLTT6hK0Pxkgc+qATOmFgYWDFamBxVlkcxgg6xaFT3t6Q8Xhecnb5WHFa7ziyexpEMLBsiXVIehrksIVGn7D1wRiJQx90QicMLAysWA0sziqLY0KHTnHolLc3ZDyel5xdPlYy1juO7J4GDCxbXh2TngY5bKnRJ2x9MEbi0Aed0AkDCwMLA6s5gY3ufrTbHzhbKV97iYFV74k34/F8cWGbi5WM9Y4j2+eBFVi2xDokPQ1y2EKjT9j6YIzEoQ86oRMGFgYWBhYGVpktIQZWvSfejMfLjJ7/L5s4qncc2T5FGFi2xDokPQ1y2EKjT9j6YIzEoQ86oRMGFgYWBhYGVpktIRPvek+8GY+XGT0YWGvQDfyrq36eBrYQ+uIcXT00yGFLhj7+9eHrJ/X9+gnxRDwpAT4r/95zwIQ7jgk3OqGTEmCrp7v+i3FeuOM82rs42jt30dhzSazA8kU6snqY0IUtGPr41Yevn9S74ySeiCcMLN50x/ammwldHP0SOsWhE+O8sHUijsLWx+8okhVYvnlHUx8TurClQh+/+vD1k3p3nMQT8YSBhYGFgdWdACt73LSLTLzjGD8wzgtbJ+IobH3ctJbmpbACy5xVR6VkQhe23OjjVx++flLvjpN4Ip4wsDCwMLAwsMpoCZl4xzF+YJwXtk7EUdj6lNF29lQmBpZv4pHUx4TOn1DsuQ93z336FNBx1rvjpL3z195pTcRT2PGEPmHrQ7/U0F4Ffqgx8UQ8KQFWNBYbZxBHccRRMZXNc2NgmbPqqJRM6PzIzZ77OBpkOs44dMobtbR3ecnly0c8hR1P6BO2PhhYGFhZAhgj+fqhxly0e2G3e+gTtj5uotC8FAwsc1bRpmSFT7grfNhzH0eDTMcZh056lbR34bZ3TLzjmHjT3sXR3qETOikBlwbWK39/Xc7+5Qz59cu/lzfeXZoAXr//uvKxDT8qU3c6WjZca9Cac6FJvc3mR6yU68Zpxbx+Rtz4Ou57mGjv4mjvjB5qB4kwsBxADLkIVviEHfDsuQ9bHybccUy406ukvSOeXE/ocvXvkU/omCgQR8RRrshvmimWeHr576/JYXd+Q15659Wm9/GBtQfLf33227J+//d1/3vk7R3jvDjGebHEUe6WoyZxlPv+LTNiYFkCiy15TCt8OvHNT0wNcifqw8AmjoFNepUxtXe5+pKaDHBo98I2SGLShzhqT2De1IHdElWxZZrxQ/g6nfbwpfLzJQ/0eKF7b/Ep+dbOx2NgZQhUEU/tn6YmKSIfP9AvhT1uyPVMFsiEgVUAXgxZY1nh06lvfmJpkDtVHwysuAysWNq73H1H5APQ2OKpU9u9WPol4ugtIwRVG1idGkextXef+fG/yqvL3ujxmRo8YH25Y7+ZGFgYWEZtj8tE9EsYWNnnCQPLZXQFWFYsAd+pb37QJ44GORadlCZvuts3xFVP6NpfYYsUGFhG6FydCUO/1DNu4sjocSwtUSz9UqfGUWwG1k43HWD0rP7ywFsxsDCwjJ4Vl4liae9y33NNxne5798yIwaWJbDYkscS8J365gd9MLCUgKsJN2+641iRkLsfqckAh3Yv7HYvFn2Iozjau04d32FgNUQoh7h3A8Ih7nYtOP1S2OMGOzWLp8bAKs4w6BJiCfhOffODPnE0yLHoxJvuOCZ0uTsNDCwjdK4MYfql8FdgseK0fUhUvVKuU+MIAwsDK0vAVb+kZXZiuxfLOLxT9WnfE7lNgYHllmdwpcUS8J06wEEfDCyXK7B4042BlUQUb7qdvOmmXwrbwGLFaRztXafGEQYWBlYZBlantnuxzJc6VR/fBggGlm/inuuLJeA7dYCDPhhYLg2sTo2j2CYKubsBVmAZoXP1prtT4ymWfokVpxhYGPbujiDo1PYutvFDp7Z79EtxzJeMBmkOEmFgOYAYchGxBHyndpzoE0eDjE7o5NJozN1nYGAZocPAMsLUMlEs7R0rTjGwMLAwsIq1dv+fm3Yv7HEe+oStj6s4NC0HA8uUVKTpYgl4DKyeHzDOsKg2AImjODrOWHTK/TRjYBmhw8AywhS9gdWp44bYVoygE0YjRiNGY7FeSSSW8V2nt3dFdTbNj4FlSirSdAR82BNv9AlbHyYKDQ0fZyt1A8JXhPJ1jLR7Ybd76BO2PvRL9EtZAhj2+fqhxly0e2G3e+gTtj5uotC8FAwsc1ZRpiTgww549AlbHyYKTBTKmChomZ34FSHiKY54ol+iX1ICGCNuhv3EE/FEPBWPJeIojjgqrrRZCRhYZpyiTUXAhx3w6BO2Pky445hwx6ZTp3+lhnYv7HYPfcLWJ7b2rtO31BBPxBMGVvFpNHEURxwVV9qshI4wsFatWiXz58+XGTNmyLx582T58uUycuRImThxoowZM0YGDBhgRivCVAR82AGPPmHrw0QBAytLwNWKhE79ihDxFEc80S/RLzHhdjfgJ56IJ+KpeDwRR3HEUXGlzUqovYG1cuVKmTVrlpxwwgmydOlSGTFihPTr108WLlyY/P+pU6cm/w0cONCMWGSpCPiwAx59wtaHCXccE+7YdOLraRxqnDyzgZ4pR79Ev8SE291gn3ginoin4vFEHMURR8WVNiuh9gbWggULZMKECTJkyBC5/PLLZfjw4QmZxYsXy6RJk+T++++Xq6++WsaNG2dGLLJUBHzYAY8+YesTmzHCVg2MkZCNEeIpDkOYfol+iQm3u8E+8UQ8EU/F44k4iiOOiittVkKtDaxly5bJlClTZPr06TJ79mwZO3ZsNyqLFi1KjKthw4bJzJkzZdCgQWbUIkpFwIcd8OgTtj5MuOOYcKMTOmUJuNrq2amGMP0S/RITbncDfeKJeCKeiscTcRRHHBVX2qyEWhtYS5YskfHjx0v//v3lhhtukE033bQblbffflsmT54sc+fOlTlz5nStzjJDF0cqAj7sgEefsPXBGMEYwRhx39fR7oXd7qFP2PrQL9Ev0S/RL7Uj8MsDb+2eZFLvdlne+ztb2xMMK+b1M+LVd/Tybuk69cWXESyHiWptYD388MOy1157yYEHHiiXXnqprLPOOmugO+uss2TatGnJOVm61bBuPwaiYQ9E0SdsfZgoMFFgouC+V6TdC7vdQ5+w9aFfol+iX6JfakcAA+s9Qn/d4+PtUCV/Z+W2EaZgEtXawLrttttk3333lZ6C5NQAACAASURBVBNPPFHOP//8ZCVW409XZh188MFy5plnymmnnRaMMK4uhIFo2ANR9AlbHyYKTBSYKLjqjf6/HNq9sNs99AlbH/ol+iX6JfqldgQwsDCw2j0jMf+91gaWiTllkiZmgRmIhj0QRZ+w9WGiwESBiYL7HpB2L+x2D33C1od+iX6Jfol+qR0BDCwMrHbPSMx/x8BiBVby/M6bOrDbc8ySSz9hzUSBiYISYOmym3gjnogn4ql4LBFHxBFxVDyOMBoxGjEaiaNWBOpmMLpT2qwkDCwMLAwss1gpJRUTBSYKTBTchRbxRDwRT8XjiTgijoij4nGEgYWBhYFFHGFguXsGsiXV2sC66667kkPcTznlFNHD2vv06bMGxXQL4bnnnpuks/ntuOOONslJCwEIQAACEIAABCAAAQhAAAIQgAAEakPgscce83YvtTawyv4KIQaWt+eUiiAAAQhAAAIQgAAEIAABCEAAAhAIjAAGliNBlixZIuPHj0++PqgrrTbddNNuJS9dulSOO+44ufvuu2XOnDkyfPhwRzVTDAQgAAEIQAACEIAABCAAAQhAAAIQgIArArVegbVs2TKZMmWKTJ8+XWbPni1jx47txm3RokUybtw4GTZsmMycOVMGDRrkiivlQAACEIAABCAAAQhAAAIQgAAEIAABCDgiUGsDSxktWLBAJkyYIEOGDJHLLrtMdNtfr169ZPHixTJp0iSZO3euzJo1K0nDDwIQgAAEIAABCEAAAhCAAAQgAAEIQCA8ArU3sFasWCFXXnmlTJ06VXTL4IgRI6Rfv36ycOHC5P/rv+t/AwcODE8drggCEIAABCAAAQhAAAIQgAAEIAABCEBAam9gqcarVq2S+fPny4wZM2TevHmyfPlyGTlypEycOFHGjBkjAwYM4FGAAAQgAAEIQAACEIAABCAAAQhAAAIQCJRARxhYgbLnsiAAAQhAAAIQgAAEIAABCEAAAhCAAAQMCGBgGUAiCQQgAAEIQAACEIAABCAAAQhAAAIQgEB1BDCwqmNPzRCAAAQgAAEIQAACEIAABCAAAQhAAAIGBDCwDCCRBAIQgAAEIAABCEAAAhCAAAQgAAEIQKA6AhhY1bGnZghAAAIQgAAEIAABCEAAAhCAAAQgAAEDAhhYBpBIAgEIQAACEIAABCAAAQhAAAIQgAAEIFAdAQys6thTMwQgAAEIQAACEIAABCAAAQhAAAIQgIABAQwsA0h1TnLWWWfJtGnTWt7iiBEjZO+995ZDDz1UPvShD62Rrl3+wYMHy0477SRjxoyRgw46SDbYYIOWda1YsUIeeeQRufnmm+WOO+6Qp59+WtZdd135+Mc/LnvttZeMGzeu6TXURZ+XXnpJfvzjH8uPfvQjWbBggSxdulQ++tGPyic+8QkZP3687LbbbjJgwIAeb/edd96RBx54QP7rv/5L7rvvPlmyZImoBp/85Cdln332kS9+8YtNNdD6dtlll5Zlb7755rLzzjvL/vvvn5QzcODANdKqXgceeKA8+eSTPV7jDjvsILvuumtyT6ptr1696iLhGvfRjmtjhu22205uuukm+chHPiKnnXaanHfeeXLllVfK0Ucf3ZTR448/nujx5z//WU455RTReOzTp88aaZ966in5l3/5lySe9NlQPTvpl302lYHG2OjRo3tEoEy13bv77rsl1UXjMftbtWpV0mb94Ac/6Gqz9O/abu6xxx7JMz5s2LC2z7iL2K+bnqlmixcvTmJA+49WbYW2eyeeeKJcddVV8uCDD8rIkSMTHNl/N+Vz5plnJrHXmD9brmlZpJOkH2/XL2ifMHz4cDniiCOSfqZ3795d6NL8Q4YMkRtuuKHHMQS8mxPIq8Hq1atl+vTp8m//9m+JLt/97ndl66237hHzM888I4cccoj89re/7Ypb7XMOPvhgY3m0v7vkkktk7bXXNs5Th4SvvPKKzJ49u9sYsKex129+8xv50pe+JDp2vvXWW+VjH/tYWwxpnvXWW09uvPFG2XLLLdfo01Q77SPnz58vjz76aDIWTa/jy1/+snzqU5/qSG0mTJiQ9PM2v7Q/cdGfZeu1fVZsrjnGtNr3H3PMMT2Og3U+pGOyhx56KGmjLr/88mRM3Pj761//mqTTWJkzZ07SN7Wb65rOlWfNmiX6HPErTgADqzjDqEtoF5TpzenE7eqrr05MlOzPNL/m6WkAtHDhwmTScPvttyfF64B2o402kuXLlyeGyKuvvpoYMWeffbYceeSR0rdv36i5Zy9eJ1k6QdN7S+9TJ8z9+vUTbUifeOKJJLmagN/+9rdlq622WuPedaB57733ysknnyy//OUvk79rg6qDFC1f+aaGmJoi++23X7fJoI3RopNDHdT+8z//c7fryHbQ22+/fdMBTvZatONoNzGNXWQbrnqvWaPktttuk3333Ve+8pWvyMUXXyxrrbXWGjjSTlv/8NnPflauv/562XDDDddIl5bVqRODxgmctjWnn356U7MvhXfXXXclxnmjLunfNVa1nCuuuKLlY6rP+KmnniqTJ09uaj67iP3YY6TV9Wc1azd5xsAK9ykwMU+yV3/++efLV7/61a4+HgOruLZFNHjttdeSFyi33HKLHH/88XLhhRe2NC80DqdMmSLf+c53uqVV4xEDq7WOOn5TY0SNQtWq1U/HXtrnb7vttkmSZcuWJbx1PKZjBDXx270QnDlzpkycODHpuxr7wBdffFG++c1vyrXXXpuUr2PuZmPRVmPA4k9quCWoYeTCwNL5TN7+TOnkfVbCJevmytKXuTov0XHwoEGD1ii43ZguzZCWpc9+OqY2neu2mytjYLnRW0vBwHLHMsqS0qBsFlS6uuD5559POsd///d/T970aOeZbRjS/Nm31lkQ+mZIDRidxN15553JiobLLrssMVbS3/333y9HHXWUvPDCC8lkXSd7m2yySdffdVCkb6W0DJ001sn0eOutt5IBw6WXXpqsVDvnnHNk99137xq8a2f1xz/+Mbl3fVumhoZqsPHGG3fx0TS6aue4445L/k3T/uu//ms3xm+++WZiQKpOOij5/ve/L6NGjeoqIzVaPvOZzzR9y60aqDF20UUXJSZjsw44HSRroXo9jatV0sr0nmfMmJFcywc/+MFkYJwOyKIMoh4uuh3Xnu530aJFcsABB8jQoUMTTTbddNNuydWQVM1///vfJ/GiK4HSt0XZhPp8nHHGGcl/Pa3mqhv77P1kzVV9q69vqq+77rpu7Uw2/cqVK7tWwOm/N67A0nZNB//nnntuYnJpDGv8atnKW9upn/zkJ8kzrm/9dBCkg9/s5MJF7HeCZumKTu0bdPLcbPWniYGVZ+DYqtw6c3d9byb9gpokOrHWeNGfriZJzWMMrOKKFNXgscceS/oibde0LdNxSLOftnm6smGbbbZJ0jV72dYsn7aZP//5z+XYY49N/tw4PilOIOwStK/XHQbPPfdc0pcoQ11xqCsR3333XdEV1Grs6hhQd0Rcc801yd/1l07KdXW8xlCziXt69xpnOjbUVcWNq5B15ZwalDpO15elaozp6v/sy2JdlawvUXU+0M6ECZu4u6szHeM1msh5+jO96iLPiru7Dq8knT/qGEvnrM1WI6ZjOv2b7vzQMbW2V1/4whfWuBkdGx522GHdVnO5mivnGYeERzuMK8LACkOHyq6ip6BMLyrdSqMTZO3cdGVP+mtnYKXp0kb39ddf7zbJ1sZGO2sdIOlKBl22md0+kObXAY52uLp8uS6mh96TDkTUvNMBoS5nVbOi2U8HjvoWVBvfxjdnKdu33347eXOmBlizt3BqSKpRdtJJJyXbm7ITeNNOWE2Tb3zjG4kB1biax2SQnN5bar7oIFcHq2ps1vFnyrXZvb/xxhvJm1Ito5kxlfL+9Kc/nQw0dYugDi71LWz2166cOnJvvKeUlQ7udcuEboXRtmzPPfdsevvpUvN/+Id/kD/96U+iA/+sKZv+XU0onVS02laTTuj0jXV2dZyr2K+zdo2mo26zbGYEKgMMrHCfBNN+IWsKaxumE/b+/ft3bUFkC2F+jYtqkN1KqG2ZTsK22GKLbhf07LPPJqusdDzSk8nV7C50q5pOGOv2gtJUMd0uqeMyHU/rKvpmOwyyK+Gyk+Ds+PxnP/tZ1/bpZnXrdkBdfa9j+KzZlV05pybiBRdc0HRrlZapcaqxqePQqVOnJi/G6rQjwlSzNJ3pGM9Ff6Z1FnlWbO8tpvRq9GrsKJ9mxtTLL7+czDXf9773JXMXnXOoaZz2M+m9tirH1VwZA8vdU4WB5Y5llCWZBGVPb6FNDaysYaHnxeiZGPpLlzM3W5nVCFQni9rJ67Jp3eucNdJihJ8deGTfOLe6l3nz5iXbDPUNnN6/NsT6VkEHEKqDyWBC69Q3P7qaR5erp29ITTthvbZWZqTpIFnLyK4KarV6L0ZNG6/ZhmtjXmWkK/J0oNjM5Eu3BWqHuOOOOyYxpSuLGvf1p7roKq1WWwzrwLqne8iu4lATXE1jfdvc6sywH/7wh8l5ccpWmenWiqyBpROBz33uc8mqq57O5UnPUtBr05WTH/7wh5PLdBH7naSZToy13VJ+zQxDDKxwnwabfiFdTaJ9XLoNhBVYxbUtqoFeQdZAaRxr6JhMVw7pNjaTcUj2jn73u9/J4Ycfnqwgbtw+WvzOwy9B2X39619Pdia0m9zqS0c1d3VMoOO3dCylk3bddtvT1vjsWFFfnOpKrPSnY0tdwaXjh2bmZCNF3RWgZxLqr9k5WuFTd3eFpmO8bDuWtz8r+qy4u+swS0q3KuvqeP0v+yI/3Rao44jUwPr73/++xu6G1OjSMVp2zOdqrtwuxsMkG+ZVYWCFqYu3qzIJynSypaulGrd75TGwUnc8XRmi5k0nBnVqQPR0dlG7ByFdCfLrX/9a2r1966ks005Yy8ieu5DdkmYzSE5X3um5Xa2W8ba79xj+bsO12f2kE7rGA9qzy6E1fnRVkW4nVHOxcftm+pz1dMh7DCyLXGN28KjbH3QSoG+Sm23NTJ9vPchWJwZf+9rX1jCw0rjTSZ22XY3nwbW7Vhex366O2P+e1UwNXN3Krls29QxE1SW7lRADK1y1bfqFtL3T7Wo6yV5//fVZgeVA2qIapJeg/Zlu09GVUtmXbrqaVTXTFylqPLZaSd54K3q0wQknnJCsBlcDRU1+Pfu0037pqhrto3Xi3e5jPY180oPZlXurrfHpFittK7OmU3a7vOk5WrpKRV+c/u1vf0teKnfaR2Gy/E3HeC76M6236LNS59hKj93QxQ2NL3LT82K1rdJdC2r26ll9jfOm1OjSXSrZMlzNlTtxrlvWM4eBVRbZSMptt69Xl4VrkGuj2eztmKmBla7ayX4t5b//+7+TJZw6iDH9gkokWI0uUw9T17eVRYyFhx9+ODkrRL+S0WwybnQhIsk2Nf0KYaszsBrLSTuDZls9NG2rM7Aaz3Oo+6DVlmsj59Qo0a1v2YMps8uh04leOrDJGoLZVVx1NgrbPefZwaMOINR41QFMs22E6dtljStdpaWrQxtXYGk7poN9XbKug3d9m63P8j/+4z8m257a/VzEfrs6Yv9748obfVuqWwDU9Nbz/HR7bfqGFQMrXLVNzZPsFsJsn8gKrOLaFtUgvQI1O3Sbup6PlPbd+m8ai7/61a8SM18nhya/bBva6ecpZVeh6flTatLrVk09r7TdoezKWncnaF/1ve99r+ULwXRVcXbMpnnTVcJ6LpZu5Wz8UJOJlp2cxnSM56I/U85Fn5U6a5UuitAxnO700a956y8dH+iL/vQr3OlLxMZjN9JVXI3/7mqujIHl7gnEwHLHMsqSTL6s8IEPfCDZE69LhhvfDLUzsLTheOCBB5KDxfUQ8OxXbFKnW1ePpI1KlBBzXHR2n3Wzc4tMi0wb4ewba9O82XSmnXCaJ23ks+dgNR5S2e461BjQLZGbbbZZu6TR/t32K4SNnVva8d5zzz3dTN7scmjduqGDXK1Lt7Vlt8alHboe0NrTwfrRAja88MbBox6K28gq+2zrOSD6Zm7YsGHJioNGAyudNKipr+fK6RZp/elXB3XioUbwrrvuKv/0T/+0hqHlKvYNbz3aZM2MC40D3X7x/ve/Pxmgpp+NNzGwTEA0Gvgc4m5Crec07cyT9GMx+rZbz8HUSbv2LxpH+sPAql6D7BWo4aH9vp5Jqi8C0hix2f6nL1Z0FZAehdDsozLF7zi+EvRl5KRJk7q+Iq13oB/CGT16dNKf6MHT+vGeVoZWalBpGfqxi+xYPV1VrGc/Nh7e3i4+4yPp94pNx84u+rP0zoo+K34J+ast+8I2+3IyfRGs4zF90asf20n1yB67kY7N9KVw48osV3NlDCx3zwMGljuWUZZkEpRpR6pLm/VLhNkDG03zaxl6roUOePQQdv2ZNvxRgm1z0dmJUZEGrZmRlIeXrRY9GViLFy+W7bffvutT2zpBUQNFOxFdraJv13XbpBpXzQ7sz3P9oeYpamDpfTVbWZX+W7aTTrcIrLXWWl1nXTXrpENlVeZ1NQ4edaCjq3kaz0BI41IPDNfz+fTZbWVg6fVqOfpc33zzzfLTn/40eYOd/ekERM83UdMlnVC4iv0yeYVQdrMBf/YA4ey5iRhYISjW/BpsXmyoAaxnAWm89OnTJykQA6u4tkU1aLyCdCuhxp3+p6uuGr+O3NNVd/qh7a3YpC989YXufffdl/Qt2Z++RNate82+7pge9aEvUxrPpUq3GOoLmcYvFZoYWD2N8+t8hqlJ5JmOnV30Z9nrKfKsmNxXrGmaraxK/y175El6LnP22I10Z0Ozs7FM57o65utprlxkvherJmVdNwZWWWQjKbenZZGNn4PXcw9064Zu+0t/7YJaDQtdHq7LzffZZ59u55ak+5X1zINOW4GVPXegyAqsZmeG5Hn0TDvhtOyeDCxN07jaR5e4X3TRRcngS7dm6bZU009s57mfUPLYcm123enKKj1rQjtGPXdCz7v6wx/+0C1usm+P0q+Fps9HkWcsFJZFrqNx8Khv/dODb7MmYDrQ1y0xutVC27yeDKzGa9JBpZ6dpYfi6htxPZhYf9lPZruK/SI8YsjbyrjQ1XCqz9y5c+U//uM/klULOuBUvXQS/eCDD3at3ilqFrICq/iTYmKe6JkleuaIfoVYJ9nZVSYYWNVr0HgF2a2EOsbTM+pGjRpldKGdfmi7ESSR5OWJtnX6hW49YkPbO+2PWvHOrj5pnCSnRz40Ht6u14KBZapI83SmYzwX/VmrK7V9Vordcdi5U876gR1dHa8vDvW4CN1e2/g17/RFcPphsXROqtt4G79O6GqujIHl7vnBwHLHMsqSTA6m045RDQtdsdB44Hi7LYQ9QUmXdeqS9E48Ayt7GGOrr6G1e6jSrWTq+vs8A6vZtbcbCKmJpWdn6DaRfffd1+qNbTsOof7ddHDT0/WnK6s23HDD5GBjHdTqFwd10pcuh240FvVNk35pT79iqNsJihzwHypbm+tqNnhMPyme/ZSyvp3Wwc6Pf/zjZMvGK6+8YmVgZa9JB5VqZOkKLF2VmP20vIvYt7n/GNP2ZFykWwn1vDHtO7bddlsMrEBFbtcvtLtsDKx2hNr/vagGzWrI07f95S9/SbYf6nmMWVO//R2QQsfJ2pfrR0h0J4SaUno2ZvaX9mm65VBfEuqHLvRDI3pGo/ZBzY4RSM/A0pct6YsvE9rpS0xWYJmdH+uiPzPRRdOYPCumZcWWLl1Zlb7g1RjQuav+Gr/C3XjshhpZuvq3mcnkaq6MgeXuicLAcscyypJMglJvrNUAqIiBleftuDYwurJBG6TPf/7zXdsMYoSfNp561kdjw9rsfnR5q346Wc8M0zN6Nt10U0mXvGpZJiaFmpG6EkpXiaQHhWpdNoPR7IGh2cbYZJCsWwlVOx0s2X5uO1aNbQ7Hb3aP6cqq+++/Pzn3R7VTAzC7HDrNl75B2nPPPeVb3/pW8mntP/3pT4XMzRi5N15zs8FjOrDXSZWuANVVWbqyTdul9GD8ZgaWPv+6Ek7zaFukRmJPv/Ttd3ag7yL266BLT/fQ04A/ewC0TuZ0JZbyZQVWeE+FSb+Q9zkI727DvKKiGrgwsLRd1RdYaqx0ygssk6dB+wL9EuMnPvGJ5MMgegRAq1/6Mkv7rmZmVDo20zLTl8JpX3P44YevcTaW1pM9k9H0K4SaDwPrPZVMx84u+jOXz4rJsxlrGn1BqGM0NWT79euX7P758pe/LI0LBdJ4UpNLz4fTfBo3zRZUuJorY2C5e6owsNyxjLIkV0GZ9y2MrnjQ7SDZ80xagcx+crkOW6LSMwvUzMl+krrV/aefqtaDCNMtl7qUX7flqY4mhtDzzz/f9SWv7FfpTDthvbb0i5L6v2+55ZZk9YP+TAbJ2dV8m2yyidVXi2IMMBuuPd1fOli844475KGHHkq28jYuh9b86aHtr7/+emJgTZ48OfmqUONy6BhZFrnmVoPH7PliW2yxRfIpeDX9dJWA/poZWLafHW820HcR+0V4xJC33cqb7GqOadOmyXPPPSfXXnstWwgDE9ekX+jpkts9B4HdbpCXU1SDZjdl07dlD23fZpttksni1ltvHSQr3xeVvnTSFyiNZ1c1XovJiuDsV9R0e7WOD9Xgbzy8PVu2rhTWYz523HHH5GXq0KFD22LAwHoPkWkctGvHTPoz189KW5EjTZCatvqyXg9sP+yww5p+nTM1b/ULnDNmzBD9OrSmT19gZm/f1VwZA8vdQ4WB5Y5llCWZBmXaWbncQqjA9LBkXQmkn0bXrWV6Bkazg72zAyD9aoQ2AjrhjP2XctU3kvoVplYDh2znlp77kp4TknaMalroBG733Xdv+qWaxlUL2SXopp2wLs/Vs5i0gdeJvm5RSw+nNh0kZ43IVkvhY9c1vX5Tru3uNx24KK/f//73yTlYzVbtpedg6KHiutJN33jTYbY+CDrdgqvbCLU90dUB2bdvrSYM6YBfJ2Mat8OHD28qob4R17OZ/vM//3MNHVzEfrvnJua/txvw671lD4PWgaf2J5yBFZbqpv1Cq6s2eQ7CuuPwrqaoBkUNrDROtRyb87LCI+n+irIr2vWlk/bZ2pY1+6Vbp7fbbruWq/b/+Mc/Jl8M14/k6Itl3aqpWw0bD2/Plp893kFX9+tXx/WDCq1++hVffTmmL1Xzvrx2T7KaEk3HeCbtWLv+zPWzUg2x8mtNV1bpeYr6+8UvftHyK9zpOExXH+quBl1MkX7ZO3ulrubKjMfd6Y+B5Y5llCW1C0ptMPXNzdlnn52ssGk0T4psIUyBZRtt7Wy1Y9TVOelPDQ9dcaIdpf60kdEOutXnhGMSIjtw0EMH1RBSAyr90qOeo/OrX/0qaVB1sNBs6X3W3NPlsqeeempy5sF6663XhUJXfOiqNT0/odkhoO06YTVM9Dr0jcbtt9+eHMyvBkr2IHabQXL6FSM9B0211VV4ddCz8dlrx9X0WU23iqqOalSq0dvq3LT04PYddtghMbo68Xy5Rq6tBo/pijXVSeNFt3GkZ4doGa0MrGzc6pvzk08+OTkra8iQIYkBr9tl1BxTU17fquvbbTWM9YMV6c9F7Js+PzGmMxnwZ0359B4xsMJS26ZfaHblJs9BWHcc3tUU1aDZHZn2bemh7br1vU5jN5cqp2NgHQ/pAdJ6bqKOB9XISg/onj17dvKyRCfnjR9Tyl5LuipfXzLquErHCSY7FrIvSfUMra997WvJ6m09ZzD96QsCNSB1RbceKK/XqmV3wgd5WultGgcm7Vi7/kyvweWz4vIZDqms9HgaHQvoKis95kFjp5kpm74cft/73idPPPFEMs/SIzgaf67myhhY7p4UDCx3LKMsqd1XBLM3pcaSGiy6Xzj9uTCw1IDRbVF6/syTTz6ZFK2Tb53sqXn18MMPJ/+mB5XrEs/99tuvVmaHrmo699xzk0GB/nRCrG/Y9DPiemZU+inlI444IkmTnQSnOuggRwc4OvBJ02ujrZNyPdBRG2b96aBo+vTpa5zbk3bCJg+xntmlk/F062Cax2aQrB217lHX+25mhplcRwxpbLim99Osg8tuW9N02e2fjRzSjyNoTOmWuGbLoWNg5/Iaexo8pmdUaX2NX2nqacuGDuD1wHc1qXr69TTIdxH7LjmFVJbJgF+vNzvx0v/fysAyvTedvOlb2Q022CAxItOvG7bLr9tOGz+q0C5PJ/zdpl9oxiPNn44NemLG5KA5naIaNCvVdOKernCwedazMWiTL9a0OgbW4wH0jFPVqtVPx4b6Mll3LaQvOZulTQ9z1xdeulUze9RDT4y0T9OD4rVP075JJ/zbb799YqRlx5F6HfqiVD8Uk50PxMq/yHWbxoGL/kyv0/WzUuTeQ86bHdf1ZOCmLzH1Re8nP/nJbl/2zt6fq7lyO2ad1va149HT3zGwitCrQd52QalGkpopuodYD6Nu7DRdGFgpRjWrfvrTnyYrvvRcKJ2IaweqhomuYPjiF7+YTCrq+FMDSt9Q6sGcuh87a9ppg6ZbnNToaba9MstD35DpF9T0fCQ1MHRAooON0aNHy9ixY5PDDJsNONoZLWoe6uoUXfm26667Nl3ibjtIfvbZZ5MvfmjdJud3xah7O67N7qnVJOy2225LVuBpPDY7wDUtKzvp1vhsthw6RpZFrrmnwWP6Bm6dddZZg2u7M0daxa2ucvzUpz6VrMrSt9jpNttm9+Aq9ovwCTGv6YBfrz27ohMDKyw1bfuFxqvHwCquZ1ENml2B6cQdA8tcv2ZjYM09atSo5KNFOg780Ic+1LbA9AMlOpbWc7DUlOqpD2osUM9K1fGGjscbx5H6AlnHpHUdi7eF25DANA5c9GfZql09K7b3G0v69HgI3YXQ0weu0mM39GVkTy+hXM2V2/HDwGpH6P//joFlzoqUEIAABCAAAQhAqbtkLQAAEuNJREFUAAIQgAAEIAABCEAAAhUQwMCqADpVQgACEIAABCAAAQhAAAIQgAAEIAABCJgTwMAyZ0VKCEAAAhCAAAQgAAEIQAACEIAABCAAgQoIYGBVAJ0qIQABCEAAAhCAAAQgAAEIQAACEIAABMwJYGCZsyIlBCAAAQhAAAIQgAAEIAABCEAAAhCAQAUEMLAqgE6VEIAABCAAAQhAAAIQgAAEIAABCEAAAuYEMLDMWZESAhCAAAQgAAEIQAACEIAABCAAAQhAoAICGFgVQKdKCEAAAhCAAAQgAAEIQAACEIAABCAAAXMCGFjmrEgJAQhAAAIQgAAEIAABCEAAAhCAAAQgUAEBDKwKoFMlBCAAAQhAAAIQgAAEIAABCEAAAhCAgDkBDCxzVqSEAAQgAAEIQAACEIAABCAAAQhAAAIQqIAABlYF0KkSAhCAAAQgAAEIQAACEIAABCAAAQhAwJwABpY5K1JCAAIQgAAEIAABCEAAAhCAAAQgAAEIVEAAA6sC6FQJAQhAAAIQgAAEIAABCEAAAhCAAAQgYE4AA8ucFSkhAAEIQAACEIAABCAAAQhAAAIQgAAEKiCAgVUBdKqEAAQgAAEIQAACEIAABCAAAQhAAAIQMCeAgWXOipQQgAAEIAABCEAAAhCAAAQgAAEIQAACFRDAwKoAOlVCAAIQgAAEIAABCEAAAhCAAAQgAAEImBPAwDJnRUoIQAACEIAABCAAAQhAAAIQgAAEIACBCghgYFUAnSohAAEIQAACEIAABCAAAQhAAAIQgAAEzAlgYJmzIiUEIAABCEAAAhCAAAQgAAEIQAACEIBABQQwsCqATpUQgAAEIAABCEAAAhCAAAQgAAEIQAAC5gQwsMxZkRICEIAABCAAAQhAAAIQgAAEIAABCECgAgIYWBVAp0oIQAACEIAABCAAAQhAAAIQgAAEIAABcwIYWOasSAkBCEAAAhCAAAQgAAEIQAACEIAABCBQAQEMrAqgUyUEIAABCEAAAhCAAAQgAAEIQAACEICAOQEMLHNWpIQABCAAAQhAAAIQgAAEIAABCEAAAhCogAAGVgXQqRICEIAABCAAAQhAAAIQgAAEIAABCEDAnAAGljkrUkIAAhCAAAQgAAEIQAACEIAABCAAAQhUQAADqwLoVAkBCEAAAhCAAAQgAAEIQAACEIAABCBgTgADy5wVKSEAAQhAAAIQgAAEIAABCEAAAhCAAAQqIICBVQF0qoQABCAAAQhAAAIQgAAEIAABCEAAAhAwJ4CBZc6KlBCAAAQgAAEIQAACEIAABCAAAQhAAAIVEMDAqgA6VUIAAhCAAAQgAAEIQAACEIAABCAAAQiYE8DAMmdFSghAAAIQgAAEIAABCEAAAhCAAAQgAIEKCGBgVQCdKiEAAQhAAAIQgAAEIAABCEAAAhCAAATMCWBgmbMiJQQgAAEIQAACEIAABCAAAQhAAAIQgEAFBDCwKoBOlRCAAAQgAAEIQAACEIAABCAAAQhAAALmBDCwzFmREgIQgAAEIAABCEAAAhCAAAQgAAEIQKACAhhYFUCnSghAAAIQgAAEIAABCEAAAhCAAAQgAAFzAhhY5qxICQEIQAACEIAABCAAAQhAAAIQgAAEIFABAQysCqBTJQQgAAEIQAACEIAABCAAAQhAAAIQgIA5AQwsc1akhAAEIAABCEAAAhCAAAQgAAEIQAACEKiAAAZWBdCpEgIQgAAEIAABewJPP/20HHjggfLkk082zbz55pvLzjvvLIcffrjsvvvuMmDAAPtKCuZ45ZVXZMKECUkpN9xwg2ywwQYFSwwr+zvvvCMnnniiXHXVVTJr1qyue211lcrg4IMPljPPPFNOO+20QjezYMEC2WWXXdYoa9WqVXLPPffI22+/LV/4whcK1UFmCEAAAhCAAATCJYCBFa42XBkEIAABCEAAAhkC7QysLKzJkyfLOeecIwMHDvTKEAOrO24fBtZNN90k48aNMzLUvD4MVAYBCEAAAhCAgFMCGFhOcVIYBCAAAQhAAAJlEUgNrCFDhjRd3aSrg+bPny8nn3yyLF68WK6//nrZd999y7qcjiy3yhVYrYCnJpnJirCOFI2bhgAEIAABCNSEAAZWTYTkNiAAAQhAAAJ1J9DOwErvf+bMmTJx4kT5yle+IhdffLGstdZadUfj7f4wsLyhpiIIQAACEIAABBoIYGDxSEAAAhCAAAQgEAUBUwMrPSvp6KOPlksuuUTWXnvt5P7abWdr9fdly5bJ7bffLtdcc41o2UuXLpVRo0bJAQccIAcddFC3c65abSE866yzZNq0afLggw/K0KFDZfr06fLDH/5QlixZIqNHj5Zjjz1WxowZ0/Tcrr/+9a+iptzNN98sTzzxhOhZX3vssYeccMIJ8rGPfUx69erVTT+b69WMNuldGVh5eDSegZWyvuOOO7rdv4vztqIICC4SAhCAAAQg0GEEMLA6THBuFwIQgAAEIBArAVMDK12BpYeGn3766dKnT5/cBtZbb70lU6ZMkSuuuEIGDx4s2223XVLeM888k5hPn//85+XKK6+UzTbbLKmjnYGl16RGlJpSWpYaQg8//HCSV7c+futb3+pmYv3iF79IzC09uF6Nq6222kr+9re/JXnWXXddOffcc+WYY46Rvn37JmXYXq9tetcGlg2PRgPrtddeS7R5/PHHE2Nvhx12kI022igxAtXc4wcBCEAAAhCAQL0IYGDVS0/uBgIQgAAEIFBbAu0MLDVj9Gt0aorotsHvfve7svXWW3fxyLMCa968ebL//vsnX9K74IILEtNIf7oK6xvf+IbMmDEj2aaoX+bTlVDtDCzNq6ba17/+9eSA+dWrV8u9994rRxxxhLz77rsyZ84cGT58eFLHs88+m9S7aNGiZCWZ/m/9sqLmUcPmlFNOETW4br31Vtlrr72SPLbXa5vetYFlw6PVVwg5A6u2Ic+NQQACEIAABLoRwMDigYAABCAAAQhAIAoCpl8h3G+//eTb3/62bLnllt3uK4+Bleb5/ve/L4ceemi38tRY0m2Ku+22W7I9UA2pdgaWmmG6QmzQoEFdZa1cuTIx3c477zz5wQ9+IAceeGDyNzWtTjrpJNHtdro6K11llWa8//77k6/vfeYzn5HvfOc7Sf2212ub3rWBZcMDAyuKMOUiIQABCEAAAqURwMAqDS0FQwACEIAABCDgkoCpgaV1qtl09tlnd23t03/LY2DddtttyZcMdYXTN7/5TRkxYoT079+/5W21M7B0y5+unGr8qXk1depUSb+kpyu8jjvuOLn77ru7rcrK5tMtdIcccoi8+OKLifH1kY98RGyv1za9awPLlIfeNwaWy2iiLAhAAAIQgEB8BDCw4tOMK4YABCAAAQh0JIF2Wwh1C95TTz0l559/vtx4443J1r+rrroqORcpr4GlZ1XpeUo33XRTUoaeg6WHrusqr09/+tOy8cYbdztEvZ2BlRpUjQI2boN74YUXZMKECcn5Tttvv33XQfTZfKtWreo6i0sPhx85cmRytpbN9dqmd21gmfLAwOrIkOemIQABCEAAAt0IYGDxQEAAAhCAAAQgEAWBdgZWehO6ImnixIkyd+7crhVNeQ0szadna1133XWi2wgfeeSRbqzUJNNVRMOGDUv+3ZWBZbPaTOtNDSzb67VNryahbmfU7Y2tzKcsIOV22GGHSeOXAdOvEGJgRRF6XCQEIAABCEAgCAIYWEHIwEVAAAIQgAAEINCOgKmBpeWkBknWOMmzhTB7TXp4+l/+8hd59NFHk4PT1SB79dVXZY899kgMrk022cSZgaVfOBw/frwsW7asa3tgOz6Nfze5Xtv7y7LVc8b08Pqefs10yJaBgWWrKukhAAEIQAACnUsAA6tztefOIQABCEAAAlERKNvASg9Nb1wt1ArSc889J8ccc0xiZKUroFytwHrjjTeSVWR33HGH/OxnP0u2Bxb9NbvenspslT5dVTVp0iS58MILky8jNvul53hdf/313Q6nx8AqqiT5IQABCEAAAp1JAAOrM3XnriEAAQhAAALRETA1sF566SU58sgjkwPNsyt89Kt9o0aNSr4cqGbV2muv3cXgzTffTM6OUnMmNbD+/ve/yznnnCP33HNPkv7jH/94N2bZ86BcG1i6ekrr/OpXv5oc7n7GGWes8RVC5aGHuA8dOjQxkjbbbDOr6x0+fLhV+tRE03O59tlnn+Qwe91WqUyb/ZTbwQcfLO9///vllltukW233bYrGVsIows/LhgCEIAABCBQOQEMrMol4AIgAAEIQAACEDAh0M7A0kPN//CHPyRfH1QjSg0XNbC22GKLpPg0/+uvvy4zZsyQz372s8kB7HrG1UUXXZSYRPrLrsCaOXNmshJKv0Q4ffp0+dCHPpSkUYPp3nvvlSOOOEI++MEPdtXjagWW1vHMM88kBtVvf/tbmTZtmhx77LEycODApH5dHaXGlq5uUpNLjTZdCWV7vbbptW7d1qhfZLz44ovlox/9qJx66qmJobX++usnXHRbpZqHF1xwQcJczSo9N6tv376lGlinn3666H+qKT8IQAACEIAABOpHAAOrfppyRxCAAAQgAIFaErA52FyNlauvvlp22223LhYrV64UPbdpypQpyb+NGDEiWYX15JNPJquXDjjgADnttNO6GVhqSKlBpCuN0jzrrbde8rW/J554QjbffPOkTD3MXY0TlwaW1qerxo466qjECNK6ttpqq8RAWrhwoegWvS996Uty2WWXJV9D1F+e67W5vxSm3r+aUtdee22Pz5qabPpfaryliV2uwFqwYIF87nOfS4rWLzaOGTMm0axPnz61jANuCgIQgAAEINCpBDCwOlV57hsCEIAABCAQGYF2BtbgwYNlp512kj333DM5AF0PVW/8rVixQu66665kNZUaH5pn7Nixouc5Pf/887LLLrus8cU8XaH1k5/8RG688UZ56KGHkhVGapDtvffeybbDdIVXaiBNmDAhqVYPjd9ggw2S/53HsEmv/c9//nNioN18882Jabbuuusmq8t0ZZiaNY1nUNlcr9Zhmz69LmWpX2X83ve+J7qtUK9NfzvssIPsuuuuMm7cONl5552ld+/ea+iQh4fq1UwfvQ5dSaZbLtNtlZdffnnCiR8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L/C066aiga5I3H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6" descr="data:image/png;base64,iVBORw0KGgoAAAANSUhEUgAABLAAAAIsCAYAAADiVVDNAAAAAXNSR0IArs4c6QAAIABJREFUeF7snQvYFVW9/3/cJEA0MBU1I62UNFHDTPNCirdSDomkCF6OgVcUj9bf0lJPWuSx0sSDeAHLG2pKKpdMlBSVRNNE0pRUCq+k5gVEQm7/5zs275l3mNkza+/Ze695+czz8JTvnlmz5vOdtWat7/zWb9qtWbNmjbFBAAIQgAAEIAABCEAAAhCAAAQgAAEIQMBTAu0wsDxVhmpBAAIQgAAEIAABCEAAAhCAAAQgAAEIBAQwsLgR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bQNAPrvffes3Hjxtm7775bGKAdd9zRhg8fvlZ59913n82YMaPV39u1axfs27dv36rP/+CDD9q0adNaHf/pT3/avvWtb9nHPvaxVn+v9no7depk66+/vn3yk580Xd/nP/95098qbdHrVT1Gjhxpn/rUp6q+zjwHrlmzxt5++2176qmn7Omnnw7+/wcffNByaNeuXW3TTTcNruELX/iCbbDBBpnFrlq1ym644Qb7y1/+0rLvFltsEVxPt27dMo9P2kH1vPfee02Mwk1sRowYYV26dAn+9Oc//zk4b5Hb0UcfbTvssEOue7OW8xah97/+9S+79tpr7e9//7tTVTp06BDcq7169QquVf9CpmkFVdsuKlXMpR/Ie4HRdqj7d7vttrPOnTtnHl7kvfTxj3/cRo0aZRtuuGHmebVDPdpk9MS1aKf+V21Y1/TZz37W+vXrZ5tssonp75W2l156ySZMmGC6R6PbTjvtZEceeWTm8Wllv/baa3b11Ve36rOqbUvPPfec/epXv7LVq1cHp9O9oz5rq622yqVbdKf49YrZ8ccfb5tvvnnNZR1wwAG23377OZWjPvmFF14I+nj9r57f+ps2tf+onupX27dvn6v8IttJeMK0PjdXhXLs9P7779v48ePtzTffbNn7q1/9qn3961/PcXTrXeJtSSyPPfZY69OnT81lpfWHWQU//PDDNmXKlJbd1O+ceOKJ9olPfCLr0LV+r3VM0qyxQNKFvvPOO/bkk0+mjnN69uwZjHF23nln69GjR25W8Tbg0j7V17/xxhv22GOP2V//+lfT/RT2kWFfu/HGGwfjL/2rdvyU+2LYEQIQgAAEIFBHAuusgSWmtUx6VqxYEUzyX3zxxVbyFG1gxbWXITBw4ED74he/mDo5qHWw6HK/aeAkBhroLlq0KNehGlBpMjdo0CDbbLPNKh6jycFVV11lixcvbtlPk67999+/qsmqTBnpFg7uNEmV4Sjdwq2Rk6kkczUXxJSdqp10R4ur1sCKV0kT93322cf69++farrWYoKkcaqHgZXUDocMGRJMVCqZLkXeS3kNrHq3yZBFkdqJocz5ww8/3GR2p21pBpbYnHLKKYGBUs2W9DKimrYk9pMnTw4mktFt1113tcMOO8y5z0q63m222SYwN7JeZMQ5xMtymSCrT3jggQds9uzZtnz58lyIpYXMHLXHLGOyyHYSVq7eBpZerFx//fUtRqXOK3PnpJNOyvWCJgoxqS3J0JVh1L1791y809plNQZW2vjmkEMOsb333tupPtq5iDFJM8YC0Qv9xz/+YXfccYf97W9/C14OZG265/XC7Zvf/GbmOEdlVWtgafx11113OY2/1Ndq/OVisGVdL79DAAIQgAAEGkVgnTawapn0JL2xl2j1NrB0Dg2Mdt9998DI0pva+FbEYDHPDahJjSZr8+bNyzWgi5ep6/jKV74STHIqTcb0Jnjq1Kkt59AE9z//8z9bmU5566vIiAULFrTsnmSGNXIy1ZYNrBCyopWOOOKIxGisIk2Q8HyNMLB0LrU9XZeM8LStyHspj4HVqDap662HdjK21bbTIvfSDKxaImrTJuvVGFhvvfVWYLiLTXSrNnol6Xp1rer799xzzzzdXss+1RhYmqjPnz/fbr31Vlu6dKnT+cJnldqjzLtKEYtFtpOwkvU0sBQRdNNNNwVRONFN2siw2GWXXZxYpbWl3XbbzQ499NBMAzB6snhZ1RhYMmkU6ai2Ed0UCa4IwKzI2nqNSRo9FgivQzr/+te/XivyM4/Iek587Wtfs7322svpZUeWway2+dBDD9ndd9/dEgWZpz7hPurf9MJAL2HYIAABCEAAAmUi4I2BpTeXCr93fascha23SdFImvC3NJOglklP0ht7nS+vgaXlFXvssUfmvfLPf/7TFi5cGCzXCJdq6CAtzdBAWUtv6jVYrFQ5LR2RGSQjL7pJP0UIaGmmrrFjx462cuVK0+RJRpeW10SvQ8d+5jOfMU020iIvNIi+7rrrgtD4cNt6662DiW58qWalOv/+97+3e+65p8UIiy8dDI+NT6a0FK7WQZ4m5knRIfF7U5PSLbfcMvO+SNtBg2UtyaoUxZJVeDwCK2/b1JIamYO6V+NRGmlRc/HJVt5zVbqGvP2AJtV5lujoWl5++WV74okngmjD6Nt3cdby0zTN4vdSLfqut956QdtK6yMb2SbFP66dJrdaxqd6Zm2KZtC9okgl3TfRTZN/aZNkzqcZWDq+2ojatJcR1RhYjz/+uN12223BPaIIGt07oZlVTfRK2vVqCbaic7QsKO/mamClTZDDCFr18XrehcuRpKn697lz566lqfok9fFpxkcj+9y8vCrtFzUq1Qdo2dgrr7wSHKLnmaJ6XcYyaQaWyjjuuOOCPj3vVoSB9dvf/jaIuNOmdh2mBNC445hjjgmWULtsRb1Ua/RYQNeoqG2NdaIpEdQGFD2u57r4iIuWDOsekPn3+uuvt3pOVPOyI8vAUjuTsRwdT+k8Gtf07t27JepL4y9dg+ql8WT8+VXNy0AX7dkXAhCAAAQgUDQBbwysNOOniAuODp400NBDPnyzWM2kJzrB10BG/8J8J3kNLNe3osq7oDe+moSEW1o+qKIGi2nsly1bFgzoNCAKtzzLxbSv2N1///0mAzA68MqKvJCBMHHixJZBpGsUgiap11xzTUsUQaUormpD+au5V+MGVj2jBvLWL25gubZNHa9JvDiGW9qEOz7Zcj1X3mvSfkWwfvXVV4NlQ2qP4VZpeVj8XqqXvs1ok0Vop35YOelmzZrVKsLyhBNOSMzzFDdhZDKFy4GrjaiNPx/CvtzVwIpHciniYsmSJYGho62ae7uSYScTQfdTktGX1C5cDaz4BFl97rbbbhtEBFVaeiR+6t+lazSCp1I0USP7XJc+I23f6Ass5SP78pe/bHfeeWdwD7veNzpHpWhG17yPtRpYWq5/5ZVXmkw6bYr2kz5hTsRqxkxFjkkaORZIWk6vNjB48OCKbUDPh9/85jdB9GLWMzD83aUNqHzl7JMhpU1tU8a/tKr0Uk/G2s0339xquaHr/VVE+6EMCEAAAhCAQC0E1jkDSw/3z33ucy2T62omPdGJgCJGNHgIE7nWy8CSyBqsKKw/HLSkvQ0tcrAYv7lkOt1+++1BNEq4iYHeyip5d95Nb+pvueWWVm81s5ZLxCOo8kYhxN/aSi/l0BowYEBiSL/LQDLv9abtV4SpUmsd4sfXamCpvCRDJSkCpQgTJO/1F8VaEWa//OUvWybnlfqQRhhYzWqTRWmXlKA5LfogbsJsv/32gZGu6IhqImqj97pMeEUvhHkNXY2IaCSX6qI+MVxqJmOjmmTulQwsnUORajJQ82wuBlbc8Ne51F8qkjJvYva4AVYpmqiRfW4eVpX2iRuVStatJWJXXHFFy0dpXJO5Zy3HVd6pgw8+ONdSwloNrGhuL0XMacmgntfhh3CqWQ5b9JikUWMB9QV6caYoJm0aO8o0zhP5rbavCKnQwNbxle4Llzbwxz/+MXhJFG7qA2Sq5WmbejbrmsKXodUue621HXE8BCAAAQhAoFoC66SBpcGmlpJp0lNNSHx0MKZcVHqrFb6drKeBJZHjSxf1ll9v3aJb0YPFaNlaBqg3eGH01EYbbRR8YUv/67rFQ/OzlkskmSJ5ohC0TEm5usLQ+axoL5eBpOs1x/cvylSptR7R44swsFRePMmxEsdqUh+NGCnKBMlz/UWx1gRWEYjPP/98cFotk9UyQi0dim+NMLCa1SaL1C7+5b6ke0Vs4yaMJoSKyAhNJ9dk6dHytBRI/bfy7GhzNbCiy65CU1PPl2g0Sy31U520LFEvMML+N6+Jn8QuzSRMMhRdDJSwDai/nT59evDMCjctxdbXf+NRY43sc/P0FZX2ieaHCk1TLTOPJu93TeYeb0u6fz788MOWFzxZz8ZofWsxsOK5vcLxjJYQRr/S6boctugxSaPGAtF6V+rn0+6XeOJ5RespujRpib9LG1A0vr74rE1J/k8++WSnr0PGX8Kk9be1thWOhwAEIAABCNSDwDppYOkLThqYVDPpiU7uNcE56qijgrIaZWDF3whq4Kw6RL/yVPRgMbzx4m+ea/nUt8rUBEfLTFTfrAlO+Hvc9KqUC0zHaLKngXe45CtPAniXgWStjbIoU6XWekSPL8rA0hIUfWZey6i0KbpFZmf07XWRJkgWgyJZ66MCSqAbbmlLA+ttYDWzTRapXfxeSXsRkBRFpJxb06ZNC6RwNQ6i94QMHW1hpImLgaWXIepnwpyAoVGj/ilqbLhGr8SvV1FQ4q5cW+GWx8TXvnkjsOIJvKv9Gp7OGV/qpHxZyt0Vj9ZtZJ+b1U9k/R5t+1E9o4a9a1RLkumkHEvRnI15l3rVYmDF22EYMRTvZ1yTuddjTNKIsUDUKMrzEY34vSNDUEvOn3322eCntPtfv+VtA0U8n+P9lXLpyQRbf/31s25/focABCAAAQg0ncA6aWBpEq3BTzWTnugkQJMsvU3WIKdRBlZ8EpI00avHYFF3anxiU02y2vgdH8+3IYMpLf+Njk0yvTRp1THxJOnxEP6spYNh3fIOJItovUWaKkXUR2UUMUBWOUlRBaNGjTJN+sKtSBMk6/qLZO2LgdXMNlmkdrUYWDJwwugQl4ja+MsIPRf0oYhqDKxK5kU8uswleiXJdFKuG11vmKMo71LCvAaWDLdHH320pTm51DepDSoyTXyUO0gvXGTExBOcN7LPzeonKv0ef15FI8r0MQIZ9mE6AZfnY5LppOWh8a/m5omEq8XAikZ4x5e8KjJxypQpAR6Xdqb96zEmacRYINrPuxja0XtI1z5z5szAHNKXOPWhC7WB+Ja3DcRNsWrSYOjcGreqXWrMpWeyXuwqmosNAhCAAAQg4DuBddbAUjh4NZOe6DIRvbHXV8WuvfbaphlYjYzAik/a9RXEL33pSzXf4/Fy/+M//qPiJ+LjORxUgaT8WfGlVVlLBzGwPiJQLwOrrURg+bSEsJltskgDq9olhOqD+/fvH/TBrhG1UfMvfBGgSbqrgaWJtJZVh7lu4lFg6q/0AYnwK3Uu0StpplO8b1NSdZn4lZZy5zGw4pEZlSJGau74IwXknbwXec5qyhJ3TfyleZKJEx0fuOQ8SzOd4gnLZaLoC4dJX1tOeymQ94Mx8X4/bsBFv7yoc6UtB03iWg8DS+ep91gg+lVRnU9ffR4yZEjuDye43GMubSB6n+V9MedSF/aFAAQgAAEI+ExgnTWwFJ7vOumJTkTCSCF9PruRBlY8eae+fqQ3tdGtHoPF+KS9yIlNfFlknnwM8RwO8RwhWrZ21VVX2RtvvBGgkV7KU7TllltmtkeXgWRmYRk7FBkVVGtdwuOLMrCSEuDqk93R6IsiTZCs6y+Kdfzeq7RsrZ5LCJvdJovSLinnUlrUT5oJE40cybuMMDoJDM9XTd8Zn9gn5bmKnssleiXtepMS9+vrcEcccUTq5DqPgSWTTWabnnXakkznrHZWze+N7HOrqZ+OieeHSrrP4hGReXOepRlYMsoUvaOl9mEOR2miZ5kSrCdt1UZgxeseb4Px68+Klq73mCQsv55jgXjEXfglTr1kk/5Fbi5tIPrBCNVB9dLLROV31diMDQIQgAAEINCWCayzBpYGga6TnugAL3w7qUFdowysuLGQ9tWtaiZhWTe5BnLjxo1rySVVZM6Ed999NyhbA29tlRKdhvVMShAcRlEoTD+aPFicDjzwQNt3332zLjP43WUgmavACjsVZarUWo/o8UUYWGoXv/71r+3JJ59sKTopaXRRJkie6y+CtZYHqb2HXwLVeSst66mngdXsNlmEdqtXrw6WF2mSHk7QKyUmTzNhohO6PAZR0ssI9TvV9J3RpVVpiZ7jE868xkYl0ynpq7SKilWUSNKWx8B65plngpw9oRb6wp6WPNV7a2SfW+21LFq0KHgpsnTp0qCIpA+oxHNF5TVTK5lOSQnL9TVIfUk3mvsyvK5qDazo0tG0xODxD3PkXV5aTbvKq1M9xwKqQ/xrmmG99PJSX0FVe9t0001rjspyaQNJxqbqpftBdZGZreh8RWTm+TJhXtbsBwEIQAACEPCBgDcGVq0wKoXJpw2eXCc9SW/s8072qx1UhlxkCGi50COPPNIyuUgbHNdjsBh/M5+WZLkaHcVwwoQJLZ91zpssNR5lFeaCUXSdPhOt5TDatt56a1PkT55PX2v/+ECymmuKHpOW4Fv7xE2VWs5VbY6O+Dnz3tNpddXgWgnO77777pavpaW9rc/6fLwrj7z9gMqtpEv0vJpAKhm12t6f/vQn0yQ13NLyr4W/F3EvpbW1ZrfJag0s9WVqu3ohcP/995uMgXDLMpvTTJi4cZBlECW9jFBkoGvfmTe5dXy/vMncs0yn+OS60lLCrLKkQdSM03+nfanQtV1m7V9EO8nb52bVJe33SvmhosdE98ubzD1rfBBPWF5pKWFWWUnXVym3V3T/+H55l8O6titXjeo1FlA9kp5n8fpJZ7Vp5XmTqaUXnPE8b1nX5GJgqaykMWFSvfSyUfXSs1G5t+JfAM2qF79DAAIQgAAEfCOwThtYLpOetDf2eSf71QwqNUDRcXrrqYmFPmUdnegNHDgwMVdUPQaL8clP3rwaeW74OEMXI0a5c6677roWo0RvHBVCr/pqc1k6WKTpkHcy1VYMLEXSaBKxYMGCILJR5nAYxSEWSTnK9PdmGlh57s1K+4SJbzWJS9uKmJjn/SJfo9tk0dppErj77rub+rW0SVYlE8YlojbpZYQ0dO0748uuKhk+8eXfeaJXskwnl6WEWWXFr1//nZWPsNY21Iw+t5o6x/OYVXqBE/8gQZ5k7lnjA5elhFllJV1/NNdTWmR3eFw0716eaMdq2lU1GtVjLBCtx+uvvx5EFb/66quZ1RNDjUUUnasoRkWFZ22uBpbK032hD0/ccccdrcaHaedSvWRi7bPPPqaPX2BmZanC7xCAAAQg4COBddrAkiDRN86VlsWlvbGv1sCq9WaolEzUdRKWpy6+GliawGnpQ/Sz8uH1ZEVz1NN0iJZd9gisPPdHpX0qJc8v2gRxicCq9rrCfCMyILKi+jCw8lHWcpxDDz3Uttlmm8RlUWEplUyY6BIvTawVddmnT5+1KpD2MqKaiXbUCMvKCRTPlZUneiWP6aSlhPogiaIEtWlSqlxYWkYU3fKUVcQy23yKt96riHaSt8+tpn5Z+aGiZcZzReVJ5p7HdIonLE9L3p2nrEr1zVr2GGeRJ5l7PcYkcR3rMRaIn0OGkfoZRRjrxWIY5V3pnpL+Moz0sYlKUVnVGFjhefUCSVF6qpcMrWiUcFrdlENNLwu++MUvssywmk6BYyAAAQhAoGkEvDGwNGj66le/6hx2HZLT0om0L/NUGjzlnfRE3zpG30o32sDSoFWTdCVuT3urV4/Boq8GlvRXDq3oZ+XDe0KTYX0autZQfuWS0CC92k0GjpZFJm3xCaO+apkn0XxSWZq4fvaznw2izmrZ4vd0LWXp2ocPH27Ka5S0xSdbjeoHXK9JTHv37h2YAjJF0hIox8uNT0qq0VcRhYriiL8tb3abrMV81LUoQkFLW5R8eJNNNsk1iapkwsST2id94EL6RD8u8LnPfS4wusI+wqXvjC+nipeVNPmV2f7YY48FP+WJXsljOqmsJ554wm677TbTRFab2I4cObLVVwnzlBXvj5q1hLCefa5r25dpEdUtzwdM4rmispa05jWdZFIoB5/6aG3ql3T/Rsc+ecsKOcTzs6W1m3D/eOR6lnGr41zalas+0f2LHgtUqovuC/UB8+fPN+WOk7EX6pJ0nPpwvcxKez7XYmBFz6c+QKa26qUytdQ8zdDSeFIvQ/XywHWcVItOHAsBCEAAAhCohYA3BlaROZXiQCoNnvJMeqKfFo8PXhtlYGlwIUNGyVuVbDgpeWt43fUYLMYnP3m+FJj3xowz1NKsUaNGpZo+SeXGc8FIp+OPPz5g5boVNZDMc95mRTxUqlutBpbMCbVnGdKa1FdKIlttHqU8bCv1A/pNJnBShI4iWWQIRPNdySwO36K7LLuoZxL3ZrfJuHaKKFLC7/XWW68V+pUrVwamkaJdw3xX4VIWRQop6XDeLcuEyRNRm/YywnWiHTUp8uY6ihsbWdErWdcbclP0ya233hoknA63eJRunrJ0/KRJk1rKaJaB1ajz5rnv8uaHipYVPyYr51le00mmib5IqOdGuMUjXPOWFR6fN7dX9Pqix+jv6uu//vWvp+Ksx5gk7WRFjgXy3B/RfZTgXxFQMqllNqpdRrdKL9XqNe4IjTaZbKqXlkJGl/erfmlL/F2vn/0hAAEIQAACjSCwzhtYgpw16an0xr5aA0tfQdxjjz0yNdbkToNfvbWrZFpFC6rHYDE+KC7y8+rxsqv5wmGRRki9BpJJYpfBwMobFaUoyDAHWd4vHxWpW1ZjcmWtLw4qv9obb7zRUrTyhsh0qTYCK2/i+Kxr0e/NbpOu2iky4Pe//30wAQ8nUFqCefjhh+eOcMwyYbIiaiu9jBDTvH1nfJlYHr2S9smK5sm63miZWUsJ85QVfdap7CLzqlVi1Mg+11WraH4o12Oj+1fKJ+ZiOmUtJXQt65prrgmidGrZsp7ZedtVLXUIj3Xtl4o4Z1IZGhtOmzbNlPsu7O8qGd2NagN6QaOcWYrQCuuVZ5lrvThRLgQgAAEIQMCVAAaWWRAVEH4eOyl3SvSNvT5TriUv4VatgVXPiUE9BovLly8Pli4oTF5b1sTL5UaMT5qqie4qctDaqIFkfMKs/y7S4HDRILpv3nu62vKjxxWpW1Z9XA0slSdTQF/I1P+Gm5LyDhkyJNeSi3pGYDW7TVajXVIyapnzxxxzTPC10Kwty4TJiqiN9jVJ/UzevjOeqDur3pV+r5TMPet64+XGlxJGv5KZp6z4dRX5oqISg0b2uS5ayai8/vrr7dlnn3U5LHHfSsncXUwnFZ60lHDEiBHB8nOXsuLP3movMms5bN52Ve35m/VMyaqv+ju1ydtvv71leW/aUuNGtgG9TJgxY0bwQiHcspaOZl0rv0MAAhCAAAQaRQADyyzID/CrX/3Knn/++YB79EEefWPfvXt3O/nkk02TgnDLO9l3GVTWKn69BovRhMWqY9zMq7be8XKr+fJVNZPptPo2ciBZjalSLee8x+W9p/OWV2m/InXLqk+1rOOTRZ1HS3n333//zKjIehpYqkcz22S12iUtd1P03gknnNAqZ1OSnnlMmEoRtZVeRuh8efvO+BKqrHuv0u+Vkrnnud5o2WJ7ww03BAmmw22XXXYJlsvq62kyY8M8PUnL9OphiuoF0U033WS9evWyvn37Bnn64hGMjexzXbSK54dyOTa+b6UoF9fxgYyR6dOnB198DTcZwMqHJQ3HjRsX5IbUlvayLJ7bq5Zr07GVlsPmbVe11kHHV9svxc8tvlqOqPGhXthp7Lf++us7VzGeM0z5MJUiQZH10S1PG1BZ+hKinknSWYZlNIefS+Xiy1zrmcbDpV7sCwEIQAACEMgigIH1b0Jpkx59mlnmlt5YJb2xzzvZdx2gZglX6fd6DRbabW6MAAAgAElEQVTjXx/K83nwrOtYsmRJEP0WLtPKkxA2qcyiBq0qO89AMuu68v5eramSt/xq9st7T1dTdvyYInXLqk+1rJOihpQHS/meNCGvtNXbwGpmm6xFu6TItnACXunLjnkMnbSI2vfff9/Gjx9vWhqa9DJCOubpO+PtQxNSfSwi7+RWOcGUcH3BggXBrVMpeiXP9cbvP12f+lRNULWF96rqmWVgxRnovytFiGW1Of0eN/v0IQS1neiS+Eb2uXnqHO4TvR9UX0VeKo9R3k3LD++5556W3dOSuVczPlC+JekpY1Jb+NVd5T7LY2DJ4LriiitajC5F22l5dDyHXdq16vw33nijKWpPW6Vnd552lZdp1n619EvRspW4/9FHHw3+pD5JH0UQo2q2qHEu81b5OWVcR7c8bSD+slVt+pRTTnHKFxqeMx5dqJcIMtbSPrhSzXVzDAQgAAEIQKAeBDCw/k01bdITHcQkRRzlnexXM0CtVvB6DRY1eFJOICUp1aaJl5howFztphB2DfDDXAxZSY3TzlPUoFXl5xlIVnu98eOqNVWKOn9SOXnv6SLqUKRuWfWphbXyzsjIDpfQ6lzR5Vlp5663gdXMNlmrdvFky+EEfN99902VMo+hkxZRm/UyQifN03fGTcOsL8wlXUz0hYl+T+v38lxvUvlK1qxnV9iv6l498MADg79VisBSWfGoI30h8sQTTwxMP9ctbrKkmXWN7HPzXoPafDQ/lBiedNJJThP86LhC501L5l7t+OCFF16wX/7yly1fmZOJJJNtypQpmRFY8dxe1RiV0fGRri8tmXuedpVXl6z9au2XwvLjbTQrUX2let1888325JNPBrvUEoGl46PM8348Iqlu8WhLIrCy7ix+hwAEIAABXwhgYP1bifikZ6+99rIBAwbY1VdfHQzo0waeeSf71Q5Qq7lR6jlY1CRQJlb4dZ2kz3jnrbPC4GUKaJmmNi2xOO6444IlJq5bUYNWnbeRk6laTBVXRnn3z3tP5y2v0n5F6pZVn1pZx+9XnS/r6031NrBUh2a1yVq1Ux+i3DDKERNuWV8PzWvoRCef+hKplifOnDnTHnrooSBSRca7ltbFtzx9Z3QCmZX7J+2eVNSKoqTEUFta9Ere642fJ2kpoRJtK4GzIsC0pX3pT8dqmVI44da+e++9tx188MGZS2aj9UiKXExbLtnIPjernwh/jxqe+ls1RmVSsv8ko6ja8UHSUsKePXsGz9TQqExaQhgf71Qb+Rw3c9NMvjztKq8uWfvV2i+F5ceN3LzLnOP1y7tUL28biH/JVFFhyn+W98MiadeXFBmZxZrfIQABCEAAAs0ggIEVoR6f9CgS4JZbbgkG/GlvyPNO9qsdoFZzU9RzsKgBuSZwensbbjL3tIQmHhJfqe5aPqPkuKF5pX2zzIBK5RU1aNU58g4kq9EmfkytpkoRdYiXkfeeLuLcReqWVZ9aWSd9wj7LdG2EgdWsNlmEdvEv50lDfelRHzPQ0rf4ltfQiUa+dOzY0YYOHRokLK70MkLnyuo745PRrK+vpd2TupcUlaEotHBLivDIe71J54kvJYzvk2ZgaT9xUvSRIqi0yfRTzjc9E/N+YTQeYafjpIMmyvGtkX1uVj+h3+P5oZI+7pKnHO0zb968IAdYGA2XZOLVMj6IR7nF65VkYMXNmbTE4lnXGH9WpJnDWe0q6zwuvxfRL+l8SUauzHD1Tfrabp4tyaRPi+TK2wbizFUPpbfQ8k8ZkXm2eERxLZFcec7HPhCAAAQgAIEiCWBgRWhGJz2amGrphPJLVHq4553s1zJAdRW83oPFpOVU4rXPPvtY//79K36dTWHrs2bNsvvvv78likvXt9VWWwXJSF3fIoZsihq0qry8A0lXXZL2r9VUKaIO8TLy3tNFnLtI3bLqUwTrpMlipTfgjTCwdN3NaJNFaRdf7lZpaXJeQyceYSLTQP17pZcR4pjVd8aXXSlSd+DAgVm3XuLv8UiKMFIsOgnNe71pFdBLGeXfCc2T6H6VDCztF1/erefgtttua4ceeqgpGiVtUx+vYx944IFW59VScy1vSzImG9nn5hErHiGXpE2ecrRP3PSUoaqIGeWQTHt+uX6lOB6FGa1bUllFfvwhnuOslq975mVaab+i+iWdI27k6m8ao2iss/vuu1vnzp1Tq6J7SEs558+f32opr6JBtYwwvrm0gSS9VaaWCcsgTmpjOp/6AV2TIl/D3Gn6e578g0VoQxkQgAAEIACBIgh4Y2Ap9FxvpmSE1LLJCIkPDrImJeH54pOe8O9pywf1e97JfrMMLA2W9dY87xvDKPskluHvGpQrgkoTrOimAd0OO+wQTHQ0adT5NWnUfnoTrfxZ4hzdZAAcc8wxTrlF4vdIkYPW+EBS16MIvFo2JcZV8t/4/R03Vfbcc8/gy0K1bFqGpclR2iA2q+y893RWOXl+j+vWqH5AddObdGnrusUnD5VyNzXKwNI1NLpNFtXm4nm8dC1p+cVcDJ14DhuVmxVpUOlZEV8OVumrcnnuqegXbrV/0nJEl+tNOmcS23C/LANL1yvz65FHHmllRImhng0777xz8L/q8zUx1oT4mWeeCV4AyMSKP0sqvaBoZJ+bR5u4UVlL/iOdL5rEW/8dX45Y6/hA/O+44w6bM2fOWpcXN7Diub0qjW/ysJJRo48j6IMs2pKWI0bbVb3GJGFdi+qXwvLikYTh3/V81Zc1lTtKYx21X411FF3+4osvBsuDo8ax9leUVFIEosp0MbCSlueG9VK/pPr07t3bNttss+DP0lx10jL4UKdw/1rSQOS5P9gHAhCAAAQgUDQBbwysoi4saVKa18BSHZImPZUSi+ed7Nc6QHXhEzdFXI6N7ps1wdckZdq0aaYIiqQ3/Fnn1URIA3nlBKn0JjOrHP1e5KA1PpDMc/6sfdIStxalVfT8tSZjzXtPZ11znt/juuU5Js8+Wf2Aysi6v9POk7RkT5MARVXEzcdGGliqbyPbZJFt7uWXX7aJEye2WlKsHFWHHXZYKyPWxdCJJ9AWn6zJeqVnRXzZVVo+pzz3Z7hPPBIm/qxxud608yZFkWjfLANL++jru4qw0Yc2wryHLtenPl5LQg8//PCK0bWN7HOz6i/T79prrw0m/NpqNSpVRjxXVPw+LGJ8EP+ib3idcQMrHvlX7YdTwvKT8nzFDb+innN5+uwi+yVdo8Y2uj8VtRTmFcu6h+K/6yuGagOVXoS5GFhFtM2wP3RN/+B67ewPAQhAAAIQKJoABlaMaHzSowH48OHDrW/fvons8072ixig5hW/kYPFMCRdebH0Bj6PkRW+wR80aFDLG8K815a2X5GD1kZOporSKsoFAyvZnCpiCWHIOSl3kyLsNBmIRtk12sAKJ1wyLerdJotsc0n5xRSxIJ59+vRpub1dDJ2kiNqsRMWVDKz4/ZPHAMrq1+KmWDx6xeV6K50raSmhS/1ff/11u+2223L38aqLTPuDDjooiDjJypvVyD43S5M481r7U50vborpb9Fk7kWND5KWlkUNrHjutazxTRar8Pe4KRZP5l7Uc64ZBlZ4jfoAwt13321PPfVUrnGOjhNfLanUWKfSslvt62pghfVS27zrrrsCkzTP+EvHqW/VCwJ9mEHmGhsEIAABCECgTAQwsGJqxSc9GoSfcsopiTkLdOi6bmBF8WmApy9XPf300/b222+3RFNoEKdlbUp4rMG03kJusMEGhbaTIifTjZxMFTWwx8BqfTvVMwIrPJO+nqdJvaJUwsmKIoYUVRhuzTCwGtUmi2xzqrOWuSgKK7oseYsttrCRI0cG/Yc2V0MnGlGbZ7KeZmDFl11V+9W2eKeXZGxEo1dcrzetU01aSuhiYIXlapmq+ndN4pUkXjnhwkmzJsV6Xuorssp3paXhWcZVWjsp4uGQFvWaVXY8Ki7pq4FZZST9Hs8VFY3gK8rASlpKGDWw4rm90r4a6Hp98Txf8aW6RT3nmmlghUwU5SrDTu3glVdesffff79VWgT1DZtuumkw1tG/sO/KYlqtgRWWq7aodvnss88G+f5UrzBqMhyDKUJYhrKiImuNes+6Hn6HAAQgAAEI1ItA0wysel0Q5UIA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6oTATeWbrGbnt0hT332mpbY2sKq/rG3dvboF062fZbtC+sTAqqP4HV7/zTlt0+yVY894zZmuLuh/Ybb2pdB33TOm63Q/0vgjNURWDNe4/Y6lfGm/3r1aqOTzyoXTtrt8GXrP2n/stsvU2LK5eSCiHwz3+9a5PmT7Vn3n7B1hTY3jfpupF983MHWd+Nti2knhQCAS8IzL/P7A8TzJYsKq467dqbfWYvs6/+l1nXHsWVS0kQgAAEIFA3AhhYdUNLwRDIJjDmruU285mV2TtWsUe3zma3n97N1utYxcEc0hQCi39yni2f+bu6nLtdt272idt+Z7Ze57qUT6E1EFj9L1v54BZmqxbXUEj6oe16HWkdtr++LmVTaPUEzp1zmf1u4UPVF1DhyG6duto9gyZY5w7r1aV8CoVAQwkse9fsnE3NVq2oz2n7jzY77Bf1KZtSIQABCECgUAIYWIXipDAIuBEYctkHpiisem2XH9vFtiMKq154Cy/3rSEH2Zp33y683LDAHmMnEoVVN7rVF7zmnVm26k/7VV9A1pHrbWId9yowsivrfPyei8CBd46wt5e/l2vfana6dr8xtsNG21RzKMdAwC8C8+40mzC4fnXavK/Z9+bWr3xKhgAEIACBwghgYBWGkoIg4E5gxDXL7O9vrnY/MOcRE47vYlttXPsywksvvdR+9rOf2eWXX26DB1ceRP7mN7+x0047zb7zne/YGWec0VLTP/7xj/aNb3zD+vfvb+PGjbMePZLD9VeuXGlPPvmk3XffffaHP/zB/vSnPwVlfOYzn7Fdd93VjjjiCNt5552tY8e1Q8tefPFFO+mkk2zjjTeueA6V984779ioUaPszTfftCuvvDIov9nb2yOH2qq/L6hbNXpec7N12Kq26/zXv/5l559/vt14441255132pe+9CXn+oYaT5kyxR577DF7+umngzK++MUv2oABA+ywww6zT37yk9auXbtWZf/lL3+xE044wXr16mX/+7//G/xvfPvwww9tzJgxds0119hWW21lV199tW233XZr7aclW5dccknwT9ejcpu2LX3WVs7pW7/Td+1jHXf/c83lh21YBX32s58N2G67beVlavPnzw/YvvDCC2u1/Wh5eSonHaNtNev4LbbYIrinvva1r9n+++9vXbt2zXOahu0z9Hdn2IvvvVy3891y0CX2mQ0/VXX5Dz30kI0YMcL69u2b2t7ihYfH7LXXXvbzn//cPvaxj7X0F3krEn12RPubSseHWn/961+3Aw44IDiv2vjEiROD8+uZoefY5z73uYrVWLBggY0ePdr++te/2v/8z/8Ez6x4PxQtoIhnTvQas56xb731lt177702a9as4Nn46quvWrdu3YLrO+igg2zgwIH2iU98IvEa057NSTuHbeuoo46yH/7whwHPpm4vPmR2Wf/6VeEze5qd/mDh5deiV+GVqVOBLvdV2F70LHfZstpFUlmrV6+22bNn27Jly4I+oZbNx/FiLdfDsRAoOwEMrLIrSP1LTQADq7V8muReeOGFgXmlTZOSrbfeOphAaKCuwY82DdQ1qJbJUfRkopk31LpgYMU1lnEonWVqaVD77rvvBhOyY4891k455ZRWRufixYsDY/SBBx6wm2++2fr167eWXIsWLbJTTz3VHnnkkeC3tIFvtKybbrqpKiOusHulhAaWrl2m9pFHHlkRww033GDf+973gn3i5nWWARUv2NXAih4vo1V9yw47+JMHzncDS23x29/+tv3ud78LDGGZQ5W2VatWBYbwL37xi5Z7I68BFS03zcD6whe+YD179lyrCjKqZDzpGaFNfccPfvCDwLDUNXz3u9+1adOm2XHHHRf8Pc2MUV1/9KMf2S9/+cvMfcNKNMrAWr58uU2aNCngqmvSJnN2/fXXN9X7mWeesaVLl9rHP/7xwLDTi6b4Sx4XowEDq7bevQi9aqtB4452ua8aaWDdddddwRiiGvMrTg8Dq3H3E2eCQB4CGFh5KLEPBOpEAAPr/8A+/vjjdvbZZwcmxpAhQ+zkk0+2bbbZxtq3/yiCTJOUl156KXgrroGJ3qhdfPHFQbRVkZOJOkmdq9i2bmA9//zzQVSeIuyk8emnn26f/vSnWzSWiaWou4suusieeuopO+SQQ4IJZaixJsjSXNFX2ufoo49ei+uDDz4YmCqHHnqozZ071/bbbz8755xzbL31WucCkpF24oknBgZZWjRXLtGK2KlkBtZGG20UTJoPPvhg+/GPf5wa2fT+++8H7CdPnhxQSjOwsqIy0xBnRXWqjroHxo8fH5jieaNwipA0Txm+G1i6htCA/Na3vhWYP507p+fQU/+sCeOSJUtaovNcoouSmOU9XtEWDz/8cGBS6hkSNVfVlxx//PGB8aPJ7IEHHpgozz333BNED+u5M3bs2ODlSdbWCAPrgw8+COqjusvwF2O1ve7du7dUT5ymT58ePB91nUnRYy5GAwZWlvLpvxelV/U1aOyRLvdVWs3CMoqM+AvLxMBq7P3A2SDQCAIYWI2gzDkgkEIAA+sjMP/85z/trLPOCt70K1pDS47SJkoaHOoNs95Gy8wYNmxYyxKPIiYTzbxZ27KBFdVYpobMo6RloOKvZZ26H2bMmNGyHDXcV39TJIUmpHFjSibnZZddZtddd10w4dPk+x//+EewnDQerVepnIbfAyUzsDR5ltmoZVZpSzTFcN68eUE0jJbvybSML+3NMqCydMh7vIw0GW3XX3+9FTlByqpf1u9lMLDCJaAygLOWWv/2t78N2mXU7MprQKWxcj0+NNxkYsvM6tKlS6ulhIrE04R2yy23bHXKl19+OehrZH5VMrni9SzimZN1jXph8//+3/8LjDUZc3369Em9tWTi6Tq0xFd94Gabbdayr4vRgIGV1XrTfy9Kr+pr0NgjXe4rDKzGasPZINBWCWBgtVVlua5SEMDA+kgmLQfTshFF3OjNsZZBVNo0GdYkSUsolGcl3L+IyUQzb5y2bGCFGivySlFV0eiBJOaaSCoKT0v9rr322iB6RluosaKAZEzpf8MtXBaopTShgfXTn/40uL/23nvvlv1Co0u/FfF2tuZ7pmQGlkwgTabPO++81Eg4MZa5JUNBk29FuTXLwJI+0ftJBqfyOjV7K4OBpaVQaq9qg5WWjOrFwve///0gCkh5p5QDS1uWOZOlgevxc+bMCXLoxaP6oksJwxyNoSmua9Rz56qrrlrLMM+qXxHPnErXKANekarKd5XHWIvqFV/26WI0YGBlKZ/8e1F6hUvWdJYLLrgguDdljKnf1QscRRgrOl37qc3dfffdJs307NOSfLU/mbgaI4VR7CorzGeq/JXKIam2KuNZy2/33HNPO+aYY4Ko5fgLRPXn6kO1vyIVtWlJsSKq1eaS8p66EMwTgaU+Rue+/fbbg2vVJkNaLzGjdQ7ZKU9cdIvnZdU1i+nMmTODa9CmCEfl4VSZMoHD/HcsIXRRk30hUH8CGFj1Z8wZIJBKAAPLLLrMKE+eFcGUUaEcWBqoaTAXJoQvYjLRzNu1rRpY1WgcXS4oA0STOA0mw7I0oYtH/4RJ3hUhpAguJXDVID56fHj/aDCr/StFEDXsXiihgSWu0mTHHXcMkuYrF090C/MnbbDBBkEbVS6lZhpY0Yl92vLThun97xOVwcBSVcPE7JWWjIZtT0n9oy8VXA2ouAYuxysqMPzYSFKEpia9+nCH7k09a2RyadNEV/vrXo5HLWXdE0U8cypdY7gkWnkfo1wr1UtJ3jXJHz58eCvjHgOrArWCkrgXpVfUMNl8883t2WefDZa0vv7660HksZbBRpfkh/lCdYVhPjjlkowvJQ0NrP/6r/+yqVOnBtHvyi2oezD8YI7aiPrr0MSSeSXDS7nkZJApF53GXDrPJptsEphIeo7GDaKsthP9PcvA0rlkkIuvXliqzmrvYe63aLoBtW+Z7n/+85+DD8SEufMUCawXn9qUI1PPL5lYSXk4xVPR3LvvvnuwPwaWi5rsC4H6E8DAqj9jzgABDCyz4I1Z0lcIw1xEgqS3jHrrVe1WxGSi2nMXcVxbNbD+9re/BdFUK1ascNI4XOaniIqoSaLBsgzMK664wgYNGtSCPhwEKwmzcqS98sorwYR10003DSa2MlO0hfeJvlIY/XsRGlZVRgkNLC31lREkkzDJBAyjJGUk6uuhSV8HzbsEMI2p6/Hh8rIkc6Mq3Wo8qCwGVhhVouWESdFrYbSdIkXiX/R0MaCScOY5Xvmv3njjjSDXmiadmuAqOjP+hVSZ4nrGaDmpDCEtQdffNPHWZFcRTopCcdmKeOakXWP0S6lnnnmm6V+lLyJm1RsDqwKhAgysIvWKRhEpIkh9rYws3a/aZMjL0Pn1r38dmFTf/OY3Wwwn/abl0v/93/8dRBPJlA2j1EMDS2XoftJzWR87UN3Vl+tvek5H23mYQ07H6Dm87777BlFdepmkstXWtNXLwFJOPeXfkymrJeky18LIa7V7mVVq+/GPNKTlwIr2Z2Kn6K0wSk3XpA9RqJ/QuRRlrI8+YGBl9S78DoHGEsDAaixvzgaBVgTKFoHlIl98MJM22XSdhFaqQzVfuIl/2czlGovet60aWE888UTLcob4sr9KDCvdM4ou0IBVBkmHDh3sww8/DAbXGoSHuXrCiWHcZAmNsXhkVtF65i6vhAaWDEQtPdHSkXhEU7hEU0tbpIW2SgZWXk7x5Z6ufUfWW/689Shqv7IYWFGDShM65SiMGilhtJ1eRsjMVBRWuLl+hTC+9M/1eEVRKUJljz32SDR7orn4dN+qfE30s/LypWlexDMnzcDKY9653Ivh/e9yjDc54158yOyyjyLm6rIVYGAVqVfUwEpa5q77TsaNctMlpV0Iv8b73nvvtcpdFxpYSRF90ajn8OVQ9Mui8Zyj0iH6pdJ6GVhhBKjatJb9f+ITn2h1CygqbfTo0ab+J5puIM3A0nNDYwUtI1e7jy+XDKNJP/WpTwXmnKLNMLDq0uooFAJVE8DAqhodB0KgdgIYWOmRWXknQNHBXRGTidpVrb6EtmpguRoNIcHwuLjJmBRZFf6td+/eraK1wqib8D6J5r+K58aqXrkajyypgaXlFzKmPv/5z7di/vbbbwfGlpa86M25tMHAWvseKYuBpZqHydwVIRtfyhZOMI844oi1vlToakBVMrDCpUAhSd1nWiKkTaaa8gIpwXn8i6Nx8uFSQtVN/zQxjn/RNm+LLuKZU4uBFfaRSfWNs8TAqqBqgwysvHqFhom+zqznVL9+/fLeksF+aYZLaGApglZ9dHzTc1LGbvi8lEElc0h9fVqEfPiMrYeBFY1qq7T0O4zKjkaAVvsVwqSoSgwsp9uPnSFQdwIYWHVHzAkgkE6gbAZWnoTXacsUqo3AypoAJRlY8Vw7SQr4OCDBwGqtVNo9E94TGtyHg+ow90h8CVP4Jbyvfe1rwXIA5c3QW9eFCxcmfp2wKf1VSQ0sReEoCuD+++9vtYwwNDR+8YtfBIl+05ZZVWtsxg3O+EQ9TUMisKq/u8M2d8cdd9hNN93UsjwvjNrQst1o8vbwTLVGpVQ6XksHf//73wftWZsiqdTOs5bZRZcSxnPduBKq5xLCPOzyGiK6LpYQls/A0hd5s77+qavSvaKldsoVpWfeAw88EKRt0Aud6PGhgZU2loubPuHy/549e7ZEI8Uphh9OqIeBFW0DysMVXxYc1iXpq8J5DSzl9VKkmtqyxhT6kqeuKfpc8XG86NpXsT8E2hIBDKy2pCbXUjoCGFgWhH2feOKJ1qlTJxs/fvgje70AACAASURBVLwpL1GeLWkgVsRkIs+567VPWzWwis6BJf7hW19NnJWcVblvtOwhOrnWfmE0kPKC6Et4GqwqGkhfZ9IyOOW3aPpWUgNL7LSMUDmlQuMwXHKixNjSQ8swfDGwwrf0p556asvS02ZqX6YILHEKtVYCaOXK0dLdl156yU455RTbcMMNg6gNTXSjWx4TppIGWcdHE0wrz0808XKlcms1T8Oyi3jm5MmBlRYxk3SNaXXCwKqvgRWNFqpVrzyGib7Kd9tttwX/lHMwuilfln7X/9ZiYOW5v8O21EwDK+mrmZUMLC0lVmSbcojpGqObnln6fZdddmEJYTMfkJwbAhUIYGBxe0CgiQQwsD76oqAGPsqXk/crhJIMA8v9xu15zc3WYavPuB8YOSLvG9HoSYr8CmFYbhhZpa8KKdmq7iGZVTKp9HnwcItGiGjAKgNLX9Dz5Ut0QT1LbGCFBoYmSkqIr0mTDCIt91JkjJZz+WBgqV5h0uM8kaQ1NZKcB5fNwAqTHyuKMWxn4SQxKTeWMGQZUFmo8hyvfRQJKDP7K1/5Sq4vCZbBwBKbMLLE5SuEGFhZd1XC7wUsISxSrywDS/2Z7nklW9dX9PTxgR122CH4CI6WbmvTEsF4BFe1EVjhhxHC5OlRgj4YWGE7ib6cSDOwxES5M3WMnlN77bWXbb/99sHL009/+tOBeRVf8p6lRxV3HIdAAAI1EMDAqgEeh0KgVgIYWB8RlLEgA2LIkCHBoKx79+6ZaDGwMhGttUOzDKyoxvrcdVLS2Xhl9YlwRXa89dZbrRKzhvuFkVUaUCuZu+4fDURD0yRaXji41ZI2JbdVotekr6m5Ey3oiBIbWGHy/LvuuitgqpwpMgij+cV8MLCUmFdf3NIWTzRekIrOxZTNwIrmj5NZpEmzTME//elPqUzzGFCVwOU9PuwvpLM+zqCJbMeOHVOLLouBFZqGYqwXPFrWlLVhYGURSvi9IAOrKL2yDJPwmaav7Sblb5MJoy/w6n9ricAKXzCqXSV9bVYkFQGmqMx6RGBF+5y0l05pX0FNM7DCSFy9+FKORn2FMbqFqwL09WKSuFfRljgEAg0ggIHVAMicAgJpBDCwPiITfSOm0Hsl5I1/GSZkqMGK8hTIqNCgihxY+dtXMw2s6Ne/sjSO3g96i6yBcXwyGkZWKVeF8t5ceOGFre6FKJVwQvflL385MFg0OUha7pSfZMF7ltjAEolwMiUzQ7lE9NXJaCRcsw0sRQAqP5JMNS1X/u53v5vavxSsbMXiymZg6WK0VElRj4MGDQqSpmuSvM8++6yVvD288LwGVBqovMfruTBp0qQgskJ5rWT26IuEaVtZDKzoEsltttkmiHJUovq0Tff62LFjg4l3WhL3PEZD0pKsRraNtc5Vgq8Qqs5F6ZVlYIUv8NK01BJuLe2uNQdW1hdIlXdLJtDtt99eFwNLTPN+hfCpp55qlUIgycDK6k+i/Qg5sJra4jk5BCoSwMDiBoFAEwlgYP0ffL1BP+OMM4IJkiZHCuHW1+dC40IDC33N7Fe/+lWQ/0hLwYYOHRoYWWFYe558DeEZswaIzbgt2moOrJBlVGNF2ymPjvJNhEmXtTRJ5ocipZSUPe3tclieBqgyrjbZZJPgfkh7QxwuYZw7d26Q6Pbwww/3IgdSyz1WcgMr/AKk2pT4Dhs2rCVHkq6xWQaW7ok///nPQW69++67z3beeedgch8usWlGG4+es4wGVrgUU8mid9ppJ5swYUKwdE9tNWnLmjBmaeByfNQkz4rmLYuBJT7qF/WxijFjxgTLxRRxKvNQy7qiRqGST19yySWmibz2O/vss01LD8P+lRxYFe62giKwitIra3wSaimTRRHNW265ZXBxuldmz54dRLLrBV/8C76uSwhVptq6vkT4xhtv2LnnnmsHH3ywtW/fPlgurr5V95y2PMZomgKVPrARNckUNfXtb3+7ZcynOulaJ0+eHLQLmWlhXsuwTI0z9E/tIBrRpXGAlj736NEjqJb6GqWyEE99dREDK6t35ncINI8ABlbz2HNmCBgGVuub4LXXXgsGD3qbp00D9NDE0oAiTLapwbnMLn3hLBqphYFVuVEVHYGV1YSPOuqotRKly+xQwu/f/e53weHSUhETGnhrwK0IqW7dugV5rbSEMBxcJp1L+ytaT0niNahWdMIGG2yQWK1w2YB+rDThzrqmuvxecgMrjIZT1JW0i3+NLsvAcmEajbis9AW2eJn6epX6lm233dbldHXdt4wGloCEydz1/7VsV4nTtdwmacv6imzSMdGJo4uBpbLCyBP9/5/+9KfBy5CkrUwGluqv/nHatGmBWRA+B5W/R0nzxeiZZ54JTHxtMu9kJoSmRnj9GFgVmnOBBlYRemUZWNEoZfW5yuGksZDMJo2V9HJv2bJlgXGvyNN+/foFF1+NgaXjHnnkETv99NODsvXMVs5DnUvP6759+wa/18vA0vl1LkX46sVWOC5Umwjve6UmkJGlL1CHm9r48OHDg/8UH33sRRG4Kit8WRqWpX00nlixYkXATssIlaYg/LBQlh51fVBQOAQgsBYBDCxuCgg0kQAG1trw9YZMA4x77rknmIwoIksDc5kcStCrgYr+N563QCVhYFW+mX0wsFTD1atXB3lzlDfpscces6effjowPhQho8nrwIED7ZOf/GRL5EDaVUU/AKC8Nxpgh9EG8WPCwWx8SUUTm///nbrkBpYuRBML5b766le/utbyzGYZWJpoaeL2jW98w7R81IsvTkZuuLIaWGHifvXNacnbw8tstIGlr43KqFTEUqWE7mUzsEKeinr5wx/+EESKKFo1NLN22203GzBggB144IFBhGFSP4iB1TgDq1a98hgm8S/paYwkQ1n9sL6yqy/yarl+tI1Wa2Dpel5++eXg5YQMbBlZyoGnXHP6UMfgwYPramDp/Lr3NWaQkav2q011+OY3v2n77rvvWsvCZXDJvNNyYrWTww47LIhiXH/99de6Fj0r1H4UPaxk7jK/9UIm/LBQHj28GEtQCQisIwQwsNYRoblMPwmUxcDyk17bq1UZlhC2PeoeXFFJDCwPSLWpKpTVwGpTInAx5SBQkhxY5YBJLSEAAQiUmwAGVrn1o/YlJ4CBVXIBC64+BlbBQMtSHAZWWZQqtJ4YWIXipLC2TAADqy2ry7VBAAIQcCKAgeWEi50hUCyB0dcvs2deWV1soZHSbjmtq23cvV3dyqfgYgm8e/pIW/HMvGILjZS20c3TrP3Gm9StfAquksDyV23lw5+u8uDsw9ptuLt12OXB7B3Zo6EERs78vj311vy6nXPaf1xlm3bZqG7lUzAEGkbg9afNftK3fqfr+w2zkb+pX/mUDAEIQAAChRHAwCoMJQVBwJ3AvU+vtJ9NW24r6+BhDdi+o50zqLN7pTiiaQSW33e3Lf7ZhcrYW3gdOg84yDY4+4LCy6XAYgiseuYYW7Po5mIKi5bSrpN12O4aa9fro2S2bP4Q+O3CB+3Cx66wlauLb+8H9d7LLtztdH8ulppAoFYCl+9r9vwDtZay9vGdPmb2n7eY7fAfxZdNiRCAAAQgUDgBDKzCkVIgBNwILF1u9sI/Vgef9y1q23iD9rZFDyKviuLZyHLWLH3fVr7wVzMr7n5o/4lNrMMWH31mm81jAstesDX/erW4CrZrZ+3W39Gs44bFlUlJhRJ4f8UH9td3/2YFdv+2SdeetuX6mxVaTwqDgBcE/vGc2eJFxVWlXXuzLb9o1nn94sqkJA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miagbV69Wp79NFHbeLEiXbffffZwoULrXfv3rbffvvZaaedZn379rV27dqtdfHLly+3adOm2YQJE2z27NnWqVMnGzBggJ188snWv39/a9++/VrH6FyzZs2y8ePH28yZM23FihW2xx572MiRI+2QQw6xzp071xUyhUMAAhCAAAQgAAEIQAACEIAABCAAAQhUT6ApBtbKlSvt0ksvtQsvvNCWLFliO++8s2288cb25ptv2pNPPmndu3e3MWPG2EknnWQdO3ZsuTqZVxdffLGdd955wT477bRTYEbNmTMn9ZhVq1bZjTfeGJhiOtduu+0WmF5z584N/vucc84J/nXr1q16ihwJAQhAAAIQgAAEIAABCEAAAhCAAAQgUDcCTTGwZsyYYUOGDLHtttvOLr/8cttll12CaCtFSt199902atQo+/DDD+2WW26xvffeu+Xi9d8nnHBC8Ldx48YFEVtr1qyxxx9/PDCoFi1aZDfddFMQXRVuitIaPny49erVKzimX79+wU8LFiyw0aNH24MPPmhXX321DR06tG6QKRgCEIAABCAAAQhAAAIQgAAEIAABCECgegINN7BkTH3ve98LIrAmT55sgwcPblV7GVJaHiij6uyzzw6itDp06GDvvPOOjRgxIoi2uvPOO23XXXdtdVxoih133HFBlJaWBSpi66yzzrKxY8cmnmvevHmBcdWnT59gKWOPHj2qJ8mREIAABCAAAQhAAAIQgAAEIAABCEAAAnUh0HADS0bUd77zHZs/f35gGm277bZrXZiipvbcc0878cQTA6OrS5cu9sQTT9jAgQODHFmKpNISwuim5YfDhg2zDz74wCZNmhREZymvlv623nrrBZFZm2++eatjtO/pp59u06dPt6lTp7ZEZ9WFNIVCAAIQgAAEIAABCEAAAhCAAAQgAAEIVEWg4QZWnlree++9dsABB7QysG699dYgWur8888P/sUTvC9btszOOOMMu+qqq+zhhx8OlhEqWkvlHHHEEXbZZZdZ165d1zq9IryUU0t5srTUkA0CEIAABCAAAQhAAAIQgAAEIAABCEDALwLeGVjRZX9aSqhlg9oUiXXmmWfaJZdcEhhVSVvcjJoyZYoNGjQo2P+iiy4KIrHimyKzjjrqKLvgggvs3HPP9UsdagMBCEAAAhCAAAQgAAEIQAACEIAABCBgXhlYyn918803B18fVGL3G264wbbYYotApjyRUvF98phTefbhPoEABCAAAQhAAAIQgAAEIAABCEAAAhBoHgFvDCyZV3fccUcQZaXtuuuus/79+7eQwcBq3k3CmSEAAQhAAAIQgAAEIAABCEAAAhCAQDMJeGFgrVy5MkiyLvNKydnHjx9vBx10UKs8Vz4aWEoszwYBCEAAAhCAAAQgAAEIQAACEIAABNZFAv369WvYZTfdwFLy9Z///Od28cUXB18JvPLKK4PIq3iSdiVn19JC/a6vEyZtocl1yy23BInbw2TwZ599drAEsUOHDmsdFi4hHDNmjGk/lw0Dy4UW+0IAAhCAAAQgAAEIQAACEIAABCDQlgisMwbWm2++ad/+9reDXFf6aqBMqu233z5RS75C2JZuca4FAhCAAAQgAAEIQAACEIAABCAAAQjkJ9C0CKxXX33VRo0aZXfddZcdffTRQQRWr169UmuuaKeBAwfafvvtZ+PGjQuWGka31157zYYPH24ffvihTZo0yXr37m0LFy60YcOGBV8fVKSVIryi25IlS4I63HfffTZ16lRrpHOYXyL2hAAEIAABCEAAAhCAAAQgAAEIQAAC6zaBphhY//jHP4JlgDKvTjvtNPvxj3+8liEVl+Wdd96xESNG2Jw5c+zOO++0XXfdtdUuM2bMsCFDhthxxx0XmGGdO3e25cuX21lnnWVjx461yZMn2+DBg1sdM2/ePBs6dKj16dPHJk6caD169Fi37wauHgIQgAAEIAABCEAAAhCAAAQgAAEIeEig4QbWqlWr7JJLLgmMpVNOOSUwm7p165YLjXJbnXDCCbb33nsHptTWW29t+nrh448/HhhhL730kmkf/R5us2fPDiKzFN11+eWX2y677BLk11qwYIGNHj3apk+fbjfeeGOwDxsEIAABCEAAAhCAAAQgAAEIQAACEICAfwQabmDNnz8/SLD+1FNPZdJQlNall15qXbp0CfZdunSpKdm6/mkJ4U477WQrVqwIorL03/q7Er137NixpWx94VCJ38855xzTksHddtvNOnXqZHPnzg3+W3/Xv7wmWmal2QECEIAABCAAAQhAAAIQgAAEIAABCECgUAINN7CmTJligwYNynURcQNLB2lZ4LRp02zChAmm6CqZUQMGDLCTTz45+Hph+/bt1yp79erVNmvWLBs/frzNnDkzML2UNH7kyJF2yCGHBMsN2SAAAQhAAAIQgAAEIAABCEAAAhCAAAT8JNBwA8tPDNQKAhCAAAQgAAEIQAACEIAABCAAAQhAwFcCGFi+KkO9IAABCEAAAhCAAAQgAAEIQAACEIAABAICGFjcCB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LuBBYvMrv5eLO/zzFb+s+Pju+2kdlWu5sNvcpsg83cy+QICEAAAikEMLC4NSAAAQhAAAIQgAAEIAABCEDAjcDi181+tqvZu68mH/fxLcy+95RZ155u5bI3BCAAAQws7gEIQAACEIAABCAAAQhAAAIQKITA9UeZPT6pclG7HmN21K8KOR2FQAACECACi3sAAhCAAAQgAAEIQAACEIAABNwIfL+X2ZI3Kh/TfROzHy9yK5e9IQABCKQQwMDi1oAABCAAAQhAAAIQgAAEIAABNwKj2+fbf+zqfPuxFwQgAIEMAhhY3CIQgAAEIAABCEAAAhCAAAQg4EYAA8uNF3tDAAI1E8DAqhkhBUAAAhCAAAQgAAEIQAACEFjHCGBgrWOCc7kQaD4BDKzma0ANIAABCEAAAhCAAAQgAAEIlIsABla59KK2EGgDBDCw2oCIXAIEIAABCEAAAhCAAAQgAIGGEsDAaihuTgYBCJhhYHEXQAACEIAABCAAAQhAAAIQgIAbAQwsN17sDQEI1EwAA6tmhBQAAQhAAAIQgAAEIAABCEBgHSOAgbWOCc7lQqD5BDCwmq8BNYAABCAAAQhAAAIQgAAEIFAuAhhY5dKL2kKgDRDAwGoDInIJEIAABCAAAQhAAAIQgAAEGkoAA6uhuDkZBCBADizuAQhAAAIQgAAEIAABCEAAAhBwJYCB5UqM/SEAgRoJEIFVI0AOhwAEIAABCEAAAhCAAAQgsM4RwMBa5yTngiHQbAIYWM1WgPNDAAIQgAAEIAABCEAAAhAoGwEMrLIpRn0hUHoC3hhYixcvttNOO826dOlil156afC/8W3VqlV27rnn2k9+8pNU8CeeeOJax69evdpmzZpl48ePt5kzZ9qKFStsjz32sJEjR9ohhxxinTt3Lr2QXAAEIAABCKwDBBYvMrv5eLO/zzFb+s+PLrjbRmZb7W429CqzDTZbByBwiRCAwDpBgP7Of5kxsPzXiBqWgwD9XW6dvDCwli5damPGjAn+JRlQ4dW89957gel0++235zawZHrdeOONgTm2ZMkS22233axTp042d+7c4L/POeec4F+3bt1yQ2NHCEAAAhCAQMMJLH7d7Ge7mr37avKpP76F2feeMuvas+FV44QQgAAECiVAf1cozroVhoFVN7QUvA4RoL9zErvpBtaiRYvsrLPOshtuuCGoeCUDa+HChTZs2DDbfPPNbcKECbbhhhtmXuzs2bNt+PDh1qtXLxs3bpz169cvOGbBggU2evRoe/DBB+3qq6+2oUOHZpbFDhCAAAQgAIGmEbj+KLPHJ1U+/a7HmB31q6ZVkRNDAAIQKIQA/V0hGOteCAZW3RFzgnWAAP2dk8hNM7CWLVtmkydPth/96Ec2f/5822yzzez111+vaGDNmTPHDjjgADv11FPtwgsvtA4dOlS82OXLlwfm2NixY4NzDR48uNX+8+bNC4yrPn362MSJE61Hjx5O8NgZAhCAAAQg0DAC3+9ltuSNyqfrvonZjxc1rEqcCAIQgEBdCNDf1QVr4YViYBWOlALXQQL0d06iN83Auummm+yoo46ynj172g9+8APbYYcdbP/9969oYN16662B4XTllVcG+2VtYcTWeuutZzqfIrei2wcffGCnn366TZ8+3aZOndoSnZVVLr9DAAIQaHMEWHvvv6RMFPzXKKwh7ak8WlFTPwnQ3/mpS7xW6FQOnail3wRoR076NM3AuvPOO+2VV16xI4880jbaaCPTUr8999wz1cBas2aN/fCHPwz+zZgxw9566y277LLL7NFHH7Uvf/nLduyxx9oxxxzTKpdVGLF1xBFHBPt27dp1LTiK5DrvvPOCPFlaasgGAQhAYJ0jwNr7ckjOAKccOtGeyqETtfSbAP2d3/qEtUOncuhELf0mQDty0qdpBla8llkGVjRaaquttrLnnnvOdtxxR1u5cmVLQvaDDz44yHPVu3fvoPgpU6bYoEGD7IwzzrCLLrrIFIkV38JIsAsuuCD4wiEbBCAAgXWOAGvvyyE5A5xy6ER7KodO1NJvAvR3fuuDgVUOfahlOQjQ3znpVBoD67XXXgsipB544AE7/vjj7cc//rFtvPHGwcUqkktfElQieP126aWXBpFYecypPPs4EWVnCEAAAmUjwNr7cijGAKccOtGeyqETtfSbAP2d3/pgYJVDH2pZDgL0d046lcbAUqJ3JWTv2LGjXXHFFbbpppu2utBXX33Vjj76aHv88cftjjvusAEDBtTdwHriiSecYLMzBCAAAR8J9LvuS7mq9cSxf8y1HzvVhwA61Ydr0aWiU9FEKW9dJEA7Kofq6FQOnail3wTaQjvq169fwyCXxsDKIqIcWYrK0jLAMWPG2Nlnn42BZ17PwQAAIABJREFUlQWN3yEAAQiYWVt4cK4LQqJTOVRGp3LoRC39JkA78lufsHboVA6dqKXfBNpCO8LAuvRS69Kli/OdFl8OeO+999oBBxwQmFlK1t6hQ4e1ygyPCU0v55NyQPMJ8LWn5mtADcpNgNDlcuiHTuhUDgLUEgK1E6C/q51hI0pAp0ZQLuYczJeK4ViPUmhHTlRLFYG1bNmy4OLSzK3rr78++BphmJCdrxA63Qvl3JmvPZVTN2rtFwEenH7pkVYbdEKnchCglhConQD9Xe0MG1ECOjWCcu3nYL5UO8N6lkA7cqJbGgNLidnPPPNMO//884N/7dq1a3Whq1atCpYP/uQnP7Ebb7wxSPi+cOFCGzZsWPD1QUVabb755q2OWbJkiY0aNcruu+8+mzp1qjUy9M1JJXZOJ8DXnrg7IFA7AR6ctTNsRAno1AjKtZ8DnWpnSAkQoB2V4x5Ap3LoxHzJb51oR076lMbAmjlzph166KG2yy67BF8b3GKLLVpd6LPPPmtHHnmkffjhh3bbbbfZ9ttvb8uXLw8Sv48dO9YmT55sgwcPbnXMvHnzbOjQodanTx+bOHGi9ejRwwkeO3tAgK89eSACVSg9AR6c5ZAQndCpHASoJQRqJ0B/VzvDRpSATo2gXPs5mC/VzrCeJdCOnOiWxsBavHixnXbaaaZlgscff3yQsH3jjTcOLva5556z008/3WbMmGEXX3xxEKkV5ruaPXt2EI3Vq1cvu/zyywMDTNFbCxYssNGjR9v06dNbIracyLGzHwRo8H7oQC3KTYB2VA790AmdykGAWkKgdgL0d7UzbEQJ6NQIyrWfA51qZ1jPEtDHiW5pDCxd1fPPP2+nnnpqYFT17NnTdtxxR1NeLOW60nbOOecE/7p169YCYeXKlXbllVcGf9eSwd122806depkc+fODf476RgnguzcXAI0+Oby5+xtgwDtqBw6ohM6lYMAtYRA7QTo72pn2IgS0KkRlGs/BzrVzrCeJaCPE91SGVi6sqVLlwZRWLfeeqvNmjUrMLIGDBhgJ598svXv39/at2+/FoDVq1cH+44fP960FHHFihW2xx572MiRI+2QQw6xzp07O0FjZ48I0OA9EiOlKnz1xH+NaEf+a6QaohM6lYMAtYRA7QTo72pn2IgS0KkRlGs/BzrVzrCeJaCPE11vDCynWrMzBEICNHi/7wW+euK3PrSjcuiDTuhULgLUFgK1E2B8VzvDRpSATo2gXPs50Kl2hvUsAX2c6GJgOeFiZ+8I0OC9k6RVhfjqid/6YIyUQx90QqdyEaC2EKidAOO72hk2ogR0agTl2s+BTrUzrGcJ6ONEFwPLCRc7e0eABu+dJK0qxFdP/NYHY6Qc+qATOpWLALWFQO0EGN/VzrARJaBTIyjXfg50qp1hPUtAHye6GFhOuNjZOwI0eO8kaVUh9PFbH4yRcuiDTuhULgL+15bcjP5rxPjBf41UQ3RCp3IQ8LuWtCMnfTCwnHCxs3cEaPDeSYKB5bckibWjHZVDNHRCp3IQ8LuW5Gb0Wx8M+3Log07oVC4CfteW8Z2TPhhYTrjY2TsCNHjvJMHA8lsSDKwS6sNEoVyi8VzyWy9yM/qtD/1dOfRBJ3QqFwG/a8u4wUkfDCwnXOzsHQEavHeSYGD5LQkGVgn1YaJQLtF4LvmtF7kZ/daH/q4c+qATOpWLgN+1Zdzg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SPNwbW4sWL7bTTTrMuXbrYpZdeGvxv0rZ8+XKbNm2aTZgwwWbPnm2dOnWyAQMG2Mknn2z9+/e39u3br3XY6tWrbdasWTZ+/HibOXOmrVixwvbYYw8bOXKkHXLIIda5c2cnaOzsEQEavEdiJFQFffzWhwFoOfRBJ3QqFwG/a8tzyW996O/KoQ86oVO5CPhdW55LTvp4YWAtXbrUxowZE/w78cQTUw0smVcXX3yxnXfeeda9e3fbaaedAjNqzpw5wX/r+JNOOsk6duzYAmHVqlV24403BubYkiVLbLfddgtMr7lz5wb/fc455wT/unXr5gSOnT0hQIP3RIiUaqCP3/owAC2HPuiETuUi4HdteS75rQ/9XTn0QSd0KhcBv2vLc8lJn6YbWIsWLbKzzjrLbrjhhqDilQysW265xU444QTbe++9bdy4cda7d29bs2aNPf7444FBpbJuuummILoq3BSlNXz4cOvVq1dwTL9+/YKfFixYYKNHj7YHH3zQrr76ahs6dKgTOHb2hAAN3hMhMLD8FiKjdrSjcsiHTuhUDgJ+15J25Lc+GCPl0Aed0KlcBPyuLc8lJ32aZmAtW7bMJk+ebD/60Y9s/vz5ttlmm9nrr7+eamC98847NmLEiCDa6s4777Rdd9211YXOmDHDhgwZYscdd1wQpaVlgYrYkjk2duzY4FyDBw9udcy8efMC46pPnz42ceJE69GjhxM8dvaAAA3eAxEqVAF9/NaHAWg59EEndCoXAb9ry3PJb33o78qhDzqhU7kI+F1bnktO+jTNwFKk1FFHHWU9e/a0H/zgB7bDDjvY/vvvn2pgPfHEEzZw4EDbb7/9gkgqLRmMbm+++aYNGzbMPvjgA5s0aVIQnbVw4cLgb+utt14QmbX55pu3Okb7nn766TZ9+nSbOnVqS3SWE0F2bi4BGnxz+WedHX2yCPnxOzr5oUNWLdApi5Afv6OTHzqk1QJ9/NYHY6Qc+qATOpWLgN+15bnkpE/TDCxFUb3yyit25JFH2kYbbRQkZN9zzz1TDaxbb701iJY6//zzg3/t2rVrdaGK6DrjjDPsqquusocffjhYRqhorQMOOMCOOOIIu+yyy6xr165rwbnwwguDnFrKk6WlhmwlI0CD91sw9PFbHwag5dAHndCpXAT8ri3PJb/1ob8rhz7ohE7lIuB3bXkuOenTNAMrXsssA0tfJjzzzDPtkksuCYyqpC1uRk2ZMsUGDRoU7H/RRRcFkVjxLYwEu+CCC+zcc891gsfOHhCgwXsgQoUqoI/f+jAALYc+6IRO5SLgd215LvmtD/1dOfRBJ3QqFwG/a8tzyUmf0hhYeSKl4vvkMafy7ONElJ0bS4AG31jermdDH1dizdkfnZrD3fWs6ORKrDn7o1NzuOc9K/rkJdXc/dCpufzznh2d8pJq7n7o1Fz+WWdHnyxCrX7HwPp3Li4isJzuG392psH7o0VSTdDHb33C2qETOpWDQDlqSXvyWyf08Vsfnkvl0Aed0KlcBPyuLc8lJ30wsGowsJRYnq25BPpd96VcFXji2D/m2o+diiWAPsXyrFdp6FQvssWWi07F8qxXaehUL7LFlIs+xXCsdynoVG/CxZSPTsVwrHcp6FRvwrWV3xb06devX20QHI4ujYGl5OwnnXSSXXnllUGi96QtXEJ4yy23BInb77333iCJ+9lnn236rUOHDmsdFi4hHDNmTLCfy4aB5UKrPvu2hQZfHzJ+lIo+fuiQVQt0yiLkx+/o5IcOWbVApyxCzf0dfZrLP+/Z0Skvqebuh07N5Z/37OiUl1Rz9msL+mBgXXqpdenSpdUdxFcIm9OgvD8rIZd+S4Q+fusT1g6d0KkcBMpRS9qT3zqhj9/68Fwqhz7ohE7lIuB3bXkuOelTmggsRTsNHDjQ9ttvPxs3bpx179691YW+9tprNnz4cPvwww9t0qRJ1rt3b1u4cKENGzYs+PqgIq0233zzVscsWbLERo0aZffdd59NnTrVGukcOqnEzukEaPB+3x3o47c+DEDLoQ86oVO5CPhdW55LfutDf1cOfdAJncpFwO/a8lxy0qc0BtY777xjI0aMsDlz5tidd95pu+66a6sLnTFjhg0ZMsSOO+44u/jii61z5862fPlyO+uss2zs2LE2efJkGzx4cKtj5s2bZ0OHDrU+ffrYxIkTrUePHk7w2Pn/t3cuUHtNZx5/ckeKJqiQKjo1DdYUEyptkGrQiyhSHZG4lIlbkQxtU1Ki7rdRI0owoi0x6pJeRNq6BEEUpSJdbalpKlNU1T1FI7dZzzHnm/O9ed/v3fucffbZ+7y/dy1rtfn25Zzf/zz78j977xMAAQI+ABF6uAT0CVsfBqBx6INO6BQXgbCvln4pbH1o7+LQB53QKS4CYV8t/ZKVPtEYWHpXerbVUUcdJbvttltiSn34wx+W1atXy2OPPSYnnHCC/M///E+SRv+e/hYsWJCszBoyZIhcdtllsuOOO0qvXr1k8eLFMmnSJJk7d67MmjUrScMvQgIEfNiioU/Y+jAAjUMfdEKnuAiEfbX0S2HrQ3sXhz7ohE5xEQj7aumXrPSJysB66623RA9b1/90C+H2228vy5cvT1Zl6f/Xf9eD3vv27dsFYcWKFcnB71OnThXdMjhixAjp16+fLFy4MPn/+u/638CBA63AkTgQAgR8IEK0uAz0CVsfBqBx6INO6BQXgbCvln4pbH1o7+LQB53QKS4CYV8t/ZKVPlEZWHpnui3w9ttvl2uuuUZ0dZWaUaNHj5Zjjz1WRo0aJb17914DwKpVq2T+/PkyY8YMmTdvXmJ6jRw5UiZOnChjxoxJthvyi5QAAR+2cOgTtj4MQOPQB53QKS4CYV8t/VLY+tDexaEPOqFTXATCvlr6JSt9gjGwrK6axBCg44zjGaBBRqc4CMRxlcQTOsVBIOyrJI7C1ofxXRz6oBM6xUUg7KulX7LSBwPLCheJgyNAwAcnSbcLQp+w9WEAGoc+6IROcREI+2rpl8LWh/YuDn3QCZ3iIhD21dIvWemDgWWFi8TBESDgg5MEAytsSZpeHXEUh2johE5xEAj7KomjsPXBGIlDH3RCp7gIhH219EtW+mBgWeEicXAECPjgJMHAClsSDKwI9WGiEJdo9Eth64U+YetDexeHPuiETnERCPtq6Zes9MHAssJF4uAIEPDBSYKBFbYkGFiO9Xn3RVn5u6Nl9RuPiCx/5b3C+20gvdYfIX22niHSfxN3FdLeuWNZZknoVCbd4mWjT3GGPkpAJx+Ui9eBTsUZ+igBnXxQzl8H+lixw8CywkXi4AgQ8MFJgoEVtiQYWA71effPsuLRT4gse755oQOGSt+dfyXSb7CbSmnv3HAsuxR0KptwsfLRpxg/X7nRyRfpYvWgUzF+vnKjky/S+epBHytuGFhWuEgcHAECPjhJMLDClgQDy50+K39zqKx+8cYeC+y1ySHSZ5tr3VRKe+eGY9mloFPZhIuVjz7F+PnKjU6+SBerB52K8fOVG518kc5XD/pYccPAssJF4uAIEPDBSYKBFbYkGFju9FnxwFCRd1/qucD+H5C+u7ZYoWV7KbR3tsSqSY9O1XA3rRV9TElVmw6dquVvWjs6mZKqNh06Vcu/Xe3o045Qt79jYFnhInFwBAj44CTBwApbEgwsd/qsmNfPqLC+o5cbpWubiPauLaIgEqBTEDK0vAj0CVuf9OrQCZ3iIBDHVRJPYeuEPlb6YGBZ4SJxcAQI+OAkwcAKWxIMLHf6YGC5Y1mrkuiXwpYTfcLWBwMrDn3QCZ3iIhD21dIvWemDgWWFi8TBESDgg5MEAytsSTCw3OmDgeWOZa1Kol8KW070CVsfjJE49EEndIqLQNhXS79kpQ8GlhUuEgdHgIAPThIMrLAlwcBypw8GljuWtSqJfilsOdEnbH0wRuLQB53QKS4CYV8t/ZKVPhhYVrhIHBwBAj44STCwwpYEA8udPhhY7ljWqiT6pbDlRJ+w9cEYiUMfdEKnuAiEfbX0S1b6YGBZ4SJxcAQI+OAkwcAKWxIMLHf6YGC5Y1mrkuiXwpYTfcLWB2MkDn3QCZ3iIhD21dIvWemDgWWFi8RGBN59UVb+7mhZ/cYjIstfeS9Lvw2k1/ojpM/WM0T6b2JUjFEiAt4IU2WJ0Kcy9FYVo5MVrjQxBlYubPXPRDyFrTH6hK0Pxkgc+qATOsVFIOyrpV+y0gcDywoXidsSePfPsuLRT4gse7550gFDpe/OvxLpN7htUUYJCHgjTJUlQp/K0FtVjE5WuDCwcuHqnEzEU9hao0/Y+mCMxKEPOqFTXATCvlr6JSt9MLCscJG4HYGVvzlUVr94Y4/Jem1yiPTZ5tp2RZn9nYA341RVKvSpirxdvehkx+v/UrMCKxe2+mcinsLWGH3C1gdjJA590Amd4iJgf7XsKLJn5ikHBpYn0J1SzYoHhoq8+1LPt9v/A9J31xYrtGxBMRC1JeY3Pfr45Z23NnTKRQ4DKxe2+mcinsLWGH3C1gdjJA590Amd4iJgd7XsKLLj5Tk1BpZn4HWvjgld3RW2vD8mCpbAKkqOTrnA097lwlb/TMRT2BqjT9j6YIwU14eVI8UZ1q0E2j0rRdlRZIXLe2IMLO/I610hE7p662t9d3SY1sgqyYBOubDT3uXCVv9MxFPYGqNP2PpgYBXTh5UjxfjVNTftnpWy7CiywuU9MQaWd+T1rpAJXb31tb47OkxrZJVkQKdc2GnvcmGrfybiKWyN0SdsfTCwCunDypFC+OqbmXbPSlvGd1a4vCfGwPKOvN4VEvD11tf67ugwrZFVkgGdcmGnvcuFrf6ZiKewNUafsPXBwCqkDytHCuGrb2baPSttGd9Z4fKeGAPLO/J6V0jA11tf67ujw7RGVkkGdMqFnfYuF7b6ZyKewtYYfcLWBwOrkD70S4Xw1Tcz7Z6VtsSRFS7viTGwvCOvd4UEfL31tb47OkxrZJVkQKdc2GnvcmGrfybiKWyN0SdsfTCwCulDv1QIX30z0+5ZaUscWeHynhgDyzvyeldIwNdbX+u7o8O0RtaVga8I5WfnKSftnSfQsVVDuxe2YugTtj4YWIX0oV8qhK++mWn3rLQljqxweU+MgeUdeb0rJODrra/13dFhWiNLMvAVoXzcPOeivfMMPJbqaPfCVgp9wtYHA6uQPvRLhfDVNzPtnpW2xJEVLu+JMbC8I693hQR8vfW1vjs6TGtkmoGvCOXC5j0T7Z135PkrZEVjfnZ1y0m/FIei6JRLJ/qlXNjqn4l4stKYOLLC5T0xBpZ35PWukICvt77Wd0eHaY1MM/AVoVzYvGeivfOOPF+FrGjMx62uueiX4lAWnXLpRL+UC1v9MxFPVhoTR1a4vCfGwPKOvN4VEvD11tf67ugwrZElBta8fkb5+o5ebpSubSJ0aouoWQJ0yoXNeyZWNHpHHnaFtHf59WElY352nnLSL3kCHVs1tHtWihFHVri8J8bA8o683hUS8PXW1/ru6DCtkWFg5UJWSSbau0qwW1fKikZrZPXOQL+UT19WMubj5jkX/ZJn4LFUR7tnpRRxZIXLe2IMLO/I610hAV9vfa3vjg7TGhkGVi5klWSivasEu3Wl6GSNrN4Z6Jdy6ctKxlzYvGeivfOOPI4KafesdCKOrHB5T4yB5R15vSsk4Outr/Xd0WFaI8PAyoWskky0d5Vgt64UnayR1TsD/VIufVnJmAub90y0d96Rx1Eh7Z6VTsSRFS7viTGwvCOvd4UEfL31tb47OkxrZBhYuZBVkon2rhLs1pWikzWyemegX8qlL3GUC5v3TOjkHXkcFdLuWelEHFnh8p4YA8s78npXSMCKpaFcAAAgAElEQVTXW1/ru6PDtEaGgZULWSWZaO8qwW5dKTpZI6t3BvqlXPoSR7mwec+ETt6Rx1Eh7Z6VTsSRFS7viTGwvCOvd4UEfL31tb47OkxrZBhYuZBVkon2rhLs1pWikzWyemegX8qlL3GUC5v3TOjkHXn+CvmqZ352JeckjkoGXLB4DKyCAMnenQABzxPRjQAThVwPBHGUC5v3TOjkHXmuCtEpF7b6ZqJfyqUtcZQLm/dM6OQdeb4K+apnPm6echFHnkDnrAYDKyc4sjUnQMDzZGBgFX8GiKPiDH2UgE4+KBevA52KM6xVCRhYueQkjnJh854Jnbwjz1UhX/XMhc1bJuLIG+pcFWFg5cJGplYECHieDQys4s8AcVScoY8S0MkH5eJ1oFNxhrUqAQMrl5zEUS5s3jOhk3fkuSrkq565sHnLRBx5Q52rIgysXNjIhIHFM2BEgImCEabGRHScubB5z4RO3pHnqhCdcmHzm4mzYPzyzlEbcZQDWgVZ0KkC6DmqRKcc0DxmQR+PsHNUhYGVAxpZWhMg4Hk6uhHAwMr1QBBHubB5z4RO3pHnqhCdcmHzl4mzYPyxLlATcVQAnses6OQRdoGq0KkAPA9Z0ccD5AJVYGAVgEfWNQkQ8DwVGFjFnwHiqDhDHyWgkw/KxetAp+IMyyyBs2DKpOuubOLIHcsyS0KnMum6Kxud3LEsoyT0KYOquzIxsNyxpCQRIeB5DDCwij8DxFFxhj5KQCcflIvXgU7FGZZZAmfBlEnXXdnEkTuWZZaETmXSdVc2OrljWUZJ6FMGVXdlYmC5Y0lJGFg8A40E2EKY65mg48yFzXsmdPKOPFeF6JQLm7dM6OMNdaGK0KkQPm+Z0ckb6kIVoVMhfKVnRp/SEReqAAOrED4yNxIg4HkmuhHAwMr1QBBHubB5z4RO3pHnqhCdcmHzlgl9vKEuVBE6FcLnLTM6eUNdqCJ0KoSv9MzoUzriQhVgYBXCR2YMrAifAb72FLxodJzBS5RcIDqhU1MCGPdWDwZxZIWrssToVBl6q4rRyQpXZYnRqTL0RhWjjxGmyhJhYFWGvp4VE/CB68rXngIX6L3LI46ikAmd4pAJnQLXifYucIH+7/LQCZ0w7N09A8STO5ZllIQ+ZVB1VyYGljuWlMTEO/hngK89BS8RBlYcEqETOrUmwAosq6eDiYIVrsoSo1Nl6K0qRicrXJUlRqfK0BtVjD5GmCpLhIFVGfp6VkzAh60rX3sKW5/06ogjdOJNt7tngHhyx7KMktCnDKruy0Qn90zLKBGdyqDqvkx0cs/UZYno45Km+7IwsNwz7egSCfiw5UefsPXBwIpDH3RCpx4JsALL6gGhX7LCVVlidKoMvVXF6GSFq7LE6FQZeqOK0ccIU2WJMLAqQ1/Pign4sHVFn7D1wRiJQx90QicMLHfPAP2SO5ZlloROZdJ1VzY6uWNZZknoVCbd4mWjT3GGZZaAgVUm3Q4sm4APW3T0CVsfjJE49EEndMLAcvcM0C+5Y1lmSehUJl13ZaOTO5ZlloROZdItXjb6FGdYZgkYWGXS7cCyCfiwRUefsPXBGIlDH3RCJwwsd88A/ZI7lmWWhE5l0nVXNjq5Y1lmSehUJt3iZaNPcYZlloCBVSbdDiybgA9bdPQJWx+MkTj0QSd0wsBy9wzQL7ljWWZJ6FQmXXdlo5M7lmWWhE5l0i1eNvoUZ1hmCRhYZdLtwLIJ+LBFR5+w9cEYiUMfdEInDCx3zwD9kjuWZZaETmXSdVc2OrljWWZJ6FQm3eJlo09xhmWWgIFVJt0OLJuAD1t09AlbH4yROPRBJ3TCwHL3DNAvuWNZZknoVCZdd2WjkzuWZZaETmXSLV42+hRnWGYJGFhl0u3Asgn4sEVHn7D1wRiJQx90QicMLHfPAP2SO5ZlloROZdJ1VzY6uWNZZknoVCbd4mWjT3GGZZYQlYG1cuVKOe200+S8885ryeToo4+WSy65RNZee+2uNKtWrZL58+fLjBkzZN68ebJ8+XIZOXKkTJw4UcaMGSMDBgwok3FHlU3Ahy03+oStD8ZIHPqgEzphYLl7BuiX3LEssyR0KpOuu7LRyR3LMktCpzLpFi8bfYozLLOEqAysN954IzGdbr31VmMDS02vWbNmyQknnCBLly6VESNGSL9+/WThwoXJ/586dWry38CBA8vk3DFlE/BhS40+YeuDMRKHPuiEThhY7p4B+iV3LMssCZ3KpOuubHRyx7LMktCpTLrFy0af4gzLLCEqA2vJkiUyfvx42XTTTeWaa66R9ddfvy2bBQsWyIQJE2TIkCFy+eWXy/Dhw5M8ixcvlkmTJsn9998vV199tYwbN65tWSRoT4CAb8+oyhToUyV987rRyZxVlSnRqUr65nWjkzmrKlKiTxXU7etEJ3tmVeRApyqo29eJTvbMfOZAH5+07euKysB6+OGHZa+99pLjjz9ezjrrLOnTp0+Pd7xs2TKZMmWKTJ8+XWbPni1jx47tln7RokWJcTVs2DCZOXOmDBo0yJ4gOboRIODDfiDQJ2x90qtDJ3RqSmBSbzMw01eZpeuQVMRT2EKjT9j60C/FoQ86oVOPBBg/WD0g9EtWuLwnjsrAuummmxLD6corrxQ966rdL12x1b9/f7nhhhuSlVvZ39tvvy2TJ0+WuXPnypw5c7pWZ7Url7+3JkDAh/10oE/Y+jAAjUMfdEInJgrungH6JXcsyywJncqk665sdHLHssyS0KlMusXLRp/iDMssIRoDa/Xq1XLGGWck/915553y8ssvy6WXXiqPPPKI7LzzznLYYYfJoYce2u0sq3TF1oEHHpikXWedddZgqSu5pk2blpyTpVsN+RUjQMAX41d2bvQpm7Cb8tHJDceyS0Gnsgm7KR+d3HAsqxT0KYus23LRyS3PskpDp7LIui0XndzydF0a+rgm6ra8aAys7GqpLbfcUp566inZbrvtZMWKFV0Hsu+9997JOVebb755Qum2226TfffdV0488UQ5//zzRVdiNf50ZdbBBx8sZ555ZvKFQ37FCBDwxfiVnRt9yibspnx0csOx7FLQqWzCbspHJzccyyoFfcoi67ZcdHLLs6zS0Kkssm7LRSe3PF2Xhj6uibotLxoD64UXXkhWSN13331y5JFHyjnnnCMbbbRRQuO5555LviR4/fXXJ3+75JJLkpVYJuaUSRq3yOtdGgEftr7oE7Y+6dWhEzo1JcAZFrkeDOIpFzZvmdDHG+pCFaFTIXzeMqOTN9SFKkKnQvhKz4w+pSMuVEE0BtbTTz+dHMjet29fueKKK2TjjTfuduPPP/+8HHLIIfLYY4/Jj370Ixk9enTpBtbjjz9eCH4dM2/3+gij23ry/Q8bpWuXaPj3d2qXJPn744f90ihd3ROhTxwKoxM6NSNAe5fvuSCe8nHzlQt9fJEuVg86FePnKzc6+SJdrB50Ksav7NzoY094+PDh9ply5ojGwGp3f3pGlq7K0m2A5557rpxyyikYWO2glfB3Ar4EqA6LRB+HMEssCp1KhOuwaHRyCLPEotCpRLgOikYfBxA9FIFOHiA7qAKdHED0UAQ6eYBcoAr0sYeHgWXPLMnRuB3wrrvukr322isxs/Sw9j59+qxRcponNb1yVk22/yPAksuwHwX0CVuf9OrQCZ2aEmALYa4Hg3jKhc1bJvTxhrpQRehUCJ+3zOjkDXWhitCpEL7SM6NP6YgLVRDVCqx33nknudm111676U1fd911ydcI0wPZ+QphoWcjV2YCPhc2b5nQxxvqQhWhUyF83jKjkzfUhSpCp0L4Ss+MPqUjdlIBOjnBWHoh6FQ6YicVoJMTjKUVgj6loXVScDQGlh7MftJJJ8npp5+e/NerV69uAFauXJlsHzzvvPNk1qxZyYHvS5YskfHjxydfH9SVVptuumm3PEuXLpXjjjtO7r77bpkzZ474XPrmRL0ACyHgAxQlc0noE7Y+6dWhEzo1JcAKrFwPBvGUC5u3TOjjDXWhitCpED5vmdHJG+pCFaFTIXylZ0af0hEXqiAaA2vevHmy//77y4477ph8bXDo0KHdbvx3v/udHHTQQfLuu+/KLbfcIttuu60sW7YsOfh9+vTpMnv2bBk7dmy3PIsWLZJx48bJsGHDZObMmTJo0KBCMMksQsCH/RSgT9j6YGDFoQ86oVOPBDAarR4Q+iUrXJUlRqfK0FtVjE5WuCpLjE6VoTeqGH2MMFWWKBoD680335QTTjhBdJvgkUcemRzYvtFGGyXgnnrqKZk8ebLceeedcuGFFyYrtdLzrhYsWJCsxhoyZIhcdtlliQGmq7cWL14skyZNkrlz53at2KpMhRpVTMD7E3PVq6/I0m+fI8t/+2tZ/eYbScW91ltf+m3zMVn3xFOk9wYbrnEx6ONPnyI1oVMRev7yopM/1kVqQqci9MrPiz7lM3ZRAzq5oFh+GehUPmMXNaCTC4rllYE+5bF1UXI0Bpbe7DPPPCPHH398YlQNHjxYtttuO9FzsfSsK/1NnTo1+W/gwIFdbFasWCFXXnll8u+6ZXDEiBHSr18/WbhwYfL/m+VxAbZTyyDg/Si/6pWX5bXjviyrXn6paYW9N/yADL76hsTQyv7Qx48+RWtBp6IE/eRHJz+ci9aCTkUJlpsffcrl66p0dHJFstxy0Klcvq5KRydXJMspB33K4eqq1KgMLL3pt956K1mFddNNN8n8+fMTI2v06NFy7LHHyqhRo6R3795rsFm1alWSdsaMGaJbEZcvXy4jR46UiRMnypgxY2TAgAGueHZ8OQS8n0fgzfOmybJ5P++xsrX22lvWnXI6BpYfSZzWQhw5xVlaYehUGlqnBaOTU5zOC0Mf50hLKRCdSsHqvFB0co60bYHsiGiLKLoExFHYkkVnYIWNk6sj4P08Ay8f8FlZ/fqrPVbW6/2DZcNbu5tc6ONHn6K1oFNRgn7yo5MfzkVrQaeiBMvNjz7l8nVVOjq5IlluOehULt/G0tkR4Ze3r9qII1+k89WDgZWPG7laECDg/Twaf93j40YVbXT3o93SoY8RtsoToVPlEhhdADoZYao8ETpVLkGPF4A+YeuTXh06oVNTAh3+0Qp2RMQRF7ZXSXtnS8xvegwsv7xrXxsB70diDCw/nKuqhTiqirxdvehkx6uq1OhUFXmzetHHjFPVqdCpagXM6kcnM06uUrEjwhXJsMohjsLSo/FqMLDC1ie6qyPg/UiGgeWHc1W1EEdVkberF53seFWVGp2qIm9WL/qYcao6FTr5V4Czlfwzt62R8bgtsTjS096FrRMGVtj6RHd1BLwfyegw/XCuqhbiqCrydvWikx2vqlKjU1XkzepFHzNOVadCJ78KcLaSX955a2M8npdc2Plo78LWBwMrbH2iuzoC3o9kdJh+OLuohTeoLiiGWQbtnX9diCf/zMuukTgqm/Ca5RNH/pnb1sjZSrbEqknPeLwa7mXXSr9UNuFi5WNgFeNH7gYCBLyfR4IO0w/norXwBrUowbDz09751Yd48svbV23EkS/S79VDHPnlnbc2zlbKS85vPsbjfnn7qo1+yRfpfPVgYOXjRq4WBAh4P48GHaYfzkVr4Q1qUYJh56e986sP8eSXt6/aiCNfpN+rhzjyyztvbYzz8pLzmw+d/PL2VRv9ki/S+erBwMrHjVwYWJU+A3SYleI3rpw3qMaookzIAMevbMSTX96+aiOOfJF+rx7iyC/vvLUxzstLzm8+dPLL21dt9Eu+SOerBwMrHzdyYWBV+gzQYVaK37hydDJGVXlCzoSpXIK2F0A8tUUUZQImCn5lI4788s5bGzrlJec3Hzr55e2rNvolX6Tz1YOBlY8buTCwKn0G6DArxW9cOToZo6o0IWfCVIrfuHLiyRhVVAmZKPiVizjyyztvbeiUl5zffOjkl7ev2uiXfJHOVw8GVj5u5MLAqvQZoMOsFL9x5ehkjKrShJwJUyl+48qJJ2NUUSVkouBXLuLIL++8taFTXnJ+86GTX96+aqNf8kU6Xz0YWPm4kQsDq9JngA6zUvzGlaOTMapKE3ImTKX4jSsnnoxRRZWQiYJfuYgjv7zz1oZOecn5zYdOfnn7qo1+yRfpfPVgYOXjRi4MrEqfATrMSvEbV45OxqgqTYhOleI3rhydjFFFlZCJgl+5iCO/vPPWhk55yfnNh05+efuqjX7JF+l89WBg5eNGLgysSp8BOsxK8RtXjk7GqCpNiE6V4jeuHJ2MUUWVkImCX7mII7+889aGTnnJ+c2HTn55+6qNfskX6Xz1YGDl49YRufgqV7gy02GGq032ytAJnZRA39HL3YCY1NusnOmrzNJFlop4ikwww8tlomAIylEy4sgRyJKLQaeSATsqHp0cgSyxGOazJcKtqGgMrIrAh14tX+UKWyE6zLD1Sa8OndAJA8vdM0A8uWMZUkkYWH7VII788s5bGzrlJec3Hzr55W1bG/NZW2JxpMfAikMn71fJV7m8I7eqkA7TCldlidGpMvRWFaOTFa7KEqNTZeiNK+ZNtzGqyhISR5Wht6oYnaxwVZYYnSpDb1Qx81kjTNElwsCKTjI/F8xXufxwzlsLHWZecn7zoZNf3nlrQ6e85PzmQye/vG1r4023LbFq0hNH1XC3rRWdbIlVkx6dquFuWivzWVNScaXDwIpLL29XS4PsDXWuitAnFzbvmdDJO/JcFaJTLmzeM6GTd+RWFfKm2wpXZYmJo8rQW1WMTla4KkuMTpWhN6oYfYwwRZcIAys6yfxcMAHvh3PeWtAnLzm/+dDJL++8taFTXnJ+86GTX962tfGm25ZYNemJo2q429aKTrbEqkmPTtVwN60VfUxJxZUOAysuvbxdLQHvDXWuitAnFzbvmdDJO/JcFaJTLmzeM6GTd+RWFaKPFa7KEqNTZeitKkYnK1yVJUanytAbVYw+RpiiS4SBFZ1kfi6YgPfDOW8t6JOXnN986OSXd97a0CkvOb/50Mkvb9va0MeWWDXp0aka7ra1opMtsWrSo1M13E1rRR9TUnGlw8CKSy9vV0vAe0OdqyL0yYXNeyZ08o48V4XolAub90zo5A/5q39bLRf/dJn89vmV8uY779W73toi2w7tIyd+foBs8L5ea1wM+vjTp0hN6FSEnr+86OSPdZGa0KkIvfLzok/5jKuoAQOrCuoR1EnAhy0S+oStT3p16IROSqDv6OVuQEzqbVbO9FVm6SJLRTz5EeyVv62Wr3z3HXl56eqmFW64bi/5z4nrJIZW9oc+fvQpWgs6FSXoJz86+eFctBZ0Kkqw3PzoUy7fqkrHwKqKfOD1EvBhC4Q+YeuDgRWHPuiETlkCGI3v0Tj3J8tk3m9W9Phw7PVPfeUb+wzAwIorhJKrZfwQh2johE5KgH6p2HNAHBXjF2puDKxQlan4ugj4igVoUz36hK0Pxkgc+qATOmFgrfkMHHDp2/LaW81XX6WpBw3sJbdOXgcDK64QwsCKSC/GeXGIhU5h64Q+YeuT9+owsPKSq3k+Aj5sgdEnbH0wRuLQB53QCQNrzWdg9LlvGT0Y86YOxMAyIlVeIs4qE5EItkyjUxw65YlUxuN5qPnLgz7+WPusCQPLJ+2I6iLgwxYLfcLWB2MkDn3QCZ0wsDCwWkZB4MYIZ5X9n3Lo1O0RXjGvn1HDztY0I0xtEzEeb4uo0gToUyn+0irHwCoNbdwFE/Bh64c+YeuDMRKHPuiEThhYGFixGlicVRaHgYVOceiUtzdkPJ6XnH0+VjLWdyWj7dOAgWVLrEPS0yCHLTT6hK0Pxkgc+qATOmFgYWDFamBxVlkcxgg6xaFT3t6Q8Xhecnb5WHFa7ziyexpEMLBsiXVIehrksIVGn7D1wRiJQx90QicMLAysWA0sziqLY0KHTnHolLc3ZDyel5xdPlYy1juO7J4GDCxbXh2TngY5bKnRJ2x9MEbi0Aed0AkDCwMLA6s5gY3ufrTbHzhbKV97iYFV74k34/F8cWGbi5WM9Y4j2+eBFVi2xDokPQ1y2EKjT9j6YIzEoQ86oRMGFgYWBhYGVpktIQZWvSfejMfLjJ7/L5s4qncc2T5FGFi2xDokPQ1y2EKjT9j6YIzEoQ86oRMGFgYWBhYGVpktIRPvek+8GY+XGT0YWGvQDfyrq36eBrYQ+uIcXT00yGFLhj7+9eHrJ/X9+gnxRDwpAT4r/95zwIQ7jgk3OqGTEmCrp7v+i3FeuOM82rs42jt30dhzSazA8kU6snqY0IUtGPr41Yevn9S74ySeiCcMLN50x/ammwldHP0SOsWhE+O8sHUijsLWx+8okhVYvnlHUx8TurClQh+/+vD1k3p3nMQT8YSBhYGFgdWdACt73LSLTLzjGD8wzgtbJ+IobH3ctJbmpbACy5xVR6VkQhe23OjjVx++flLvjpN4Ip4wsDCwMLAwsMpoCZl4xzF+YJwXtk7EUdj6lNF29lQmBpZv4pHUx4TOn1DsuQ93z336FNBx1rvjpL3z195pTcRT2PGEPmHrQ7/U0F4Ffqgx8UQ8KQFWNBYbZxBHccRRMZXNc2NgmbPqqJRM6PzIzZ77OBpkOs44dMobtbR3ecnly0c8hR1P6BO2PhhYGFhZAhgj+fqhxly0e2G3e+gTtj5uotC8FAwsc1bRpmSFT7grfNhzH0eDTMcZh056lbR34bZ3TLzjmHjT3sXR3qETOikBlwbWK39/Xc7+5Qz59cu/lzfeXZoAXr//uvKxDT8qU3c6WjZca9Cac6FJvc3mR6yU68Zpxbx+Rtz4Ou57mGjv4mjvjB5qB4kwsBxADLkIVviEHfDsuQ9bHybccUy406ukvSOeXE/ocvXvkU/omCgQR8RRrshvmimWeHr576/JYXd+Q15659Wm9/GBtQfLf33227J+//d1/3vk7R3jvDjGebHEUe6WoyZxlPv+LTNiYFkCiy15TCt8OvHNT0wNcifqw8AmjoFNepUxtXe5+pKaDHBo98I2SGLShzhqT2De1IHdElWxZZrxQ/g6nfbwpfLzJQ/0eKF7b/Ep+dbOx2NgZQhUEU/tn6YmKSIfP9AvhT1uyPVMFsiEgVUAXgxZY1nh06lvfmJpkDtVHwysuAysWNq73H1H5APQ2OKpU9u9WPol4ugtIwRVG1idGkextXef+fG/yqvL3ujxmRo8YH25Y7+ZGFgYWEZtj8tE9EsYWNnnCQPLZXQFWFYsAd+pb37QJ44GORadlCZvuts3xFVP6NpfYYsUGFhG6FydCUO/1DNu4sjocSwtUSz9UqfGUWwG1k43HWD0rP7ywFsxsDCwjJ4Vl4liae9y33NNxne5798yIwaWJbDYkscS8J365gd9MLCUgKsJN2+641iRkLsfqckAh3Yv7HYvFn2Iozjau04d32FgNUQoh7h3A8Ih7nYtOP1S2OMGOzWLp8bAKs4w6BJiCfhOffODPnE0yLHoxJvuOCZ0uTsNDCwjdK4MYfql8FdgseK0fUhUvVKuU+MIAwsDK0vAVb+kZXZiuxfLOLxT9WnfE7lNgYHllmdwpcUS8J06wEEfDCyXK7B4042BlUQUb7qdvOmmXwrbwGLFaRztXafGEQYWBlYZBlantnuxzJc6VR/fBggGlm/inuuLJeA7dYCDPhhYLg2sTo2j2CYKubsBVmAZoXP1prtT4ymWfokVpxhYGPbujiDo1PYutvFDp7Z79EtxzJeMBmkOEmFgOYAYchGxBHyndpzoE0eDjE7o5NJozN1nYGAZocPAMsLUMlEs7R0rTjGwMLAwsIq1dv+fm3Yv7HEe+oStj6s4NC0HA8uUVKTpYgl4DKyeHzDOsKg2AImjODrOWHTK/TRjYBmhw8AywhS9gdWp44bYVoygE0YjRiNGY7FeSSSW8V2nt3dFdTbNj4FlSirSdAR82BNv9AlbHyYKDQ0fZyt1A8JXhPJ1jLR7Ybd76BO2PvRL9EtZAhj2+fqhxly0e2G3e+gTtj5uotC8FAwsc1ZRpiTgww549AlbHyYKTBTKmChomZ34FSHiKY54ol+iX1ICGCNuhv3EE/FEPBWPJeIojjgqrrRZCRhYZpyiTUXAhx3w6BO2Pky445hwx6ZTp3+lhnYv7HYPfcLWJ7b2rtO31BBPxBMGVvFpNHEURxwVV9qshI4wsFatWiXz58+XGTNmyLx582T58uUycuRImThxoowZM0YGDBhgRivCVAR82AGPPmHrw0QBAytLwNWKhE79ihDxFEc80S/RLzHhdjfgJ56IJ+KpeDwRR3HEUXGlzUqovYG1cuVKmTVrlpxwwgmydOlSGTFihPTr108WLlyY/P+pU6cm/w0cONCMWGSpCPiwAx59wtaHCXccE+7YdOLraRxqnDyzgZ4pR79Ev8SE291gn3ginoin4vFEHMURR8WVNiuh9gbWggULZMKECTJkyBC5/PLLZfjw4QmZxYsXy6RJk+T++++Xq6++WsaNG2dGLLJUBHzYAY8+YesTmzHCVg2MkZCNEeIpDkOYfol+iQm3u8E+8UQ8EU/F44k4iiOOiittVkKtDaxly5bJlClTZPr06TJ79mwZO3ZsNyqLFi1KjKthw4bJzJkzZdCgQWbUIkpFwIcd8OgTtj5MuOOYcKMTOmUJuNrq2amGMP0S/RITbncDfeKJeCKeiscTcRRHHBVX2qyEWhtYS5YskfHjx0v//v3lhhtukE033bQblbffflsmT54sc+fOlTlz5nStzjJDF0cqAj7sgEefsPXBGMEYwRhx39fR7oXd7qFP2PrQL9Ev0S/RL7Uj8MsDb+2eZFLvdlne+ztb2xMMK+b1M+LVd/Tybuk69cWXESyHiWptYD388MOy1157yYEHHiiXXnqprLPOOmugO+uss2TatGnJOVm61bBuPwaiYQ9E0SdsfZgoMFFgouC+V6TdC7vdQ5+w9aFfol+iX6JfakcAA+s9Qn/d4+PtUCV/Z+W2EaZgEtXawLrttttk3333lZ6C5NQAACAASURBVBNPPFHOP//8ZCVW409XZh188MFy5plnymmnnRaMMK4uhIFo2ANR9AlbHyYKTBSYKLjqjf6/HNq9sNs99AlbH/ol+iX6JfqldgQwsDCw2j0jMf+91gaWiTllkiZmgRmIhj0QRZ+w9WGiwESBiYL7HpB2L+x2D33C1od+iX6Jfol+qR0BDCwMrHbPSMx/x8BiBVby/M6bOrDbc8ySSz9hzUSBiYISYOmym3gjnogn4ql4LBFHxBFxVDyOMBoxGjEaiaNWBOpmMLpT2qwkDCwMLAwss1gpJRUTBSYKTBTchRbxRDwRT8XjiTgijoij4nGEgYWBhYFFHGFguXsGsiXV2sC66667kkPcTznlFNHD2vv06bMGxXQL4bnnnpuks/ntuOOONslJCwEIQAACEIAABCAAAQhAAAIQgAAEakPgscce83YvtTawyv4KIQaWt+eUiiAAAQhAAAIQgAAEIAABCEAAAhAIjAAGliNBlixZIuPHj0++PqgrrTbddNNuJS9dulSOO+44ufvuu2XOnDkyfPhwRzVTDAQgAAEIQAACEIAABCAAAQhAAAIQgIArArVegbVs2TKZMmWKTJ8+XWbPni1jx47txm3RokUybtw4GTZsmMycOVMGDRrkiivlQAACEIAABCAAAQhAAAIQgAAEIAABCDgiUGsDSxktWLBAJkyYIEOGDJHLLrtMdNtfr169ZPHixTJp0iSZO3euzJo1K0nDDwIQgAAEIAABCEAAAhCAAAQgAAEIQCA8ArU3sFasWCFXXnmlTJ06VXTL4IgRI6Rfv36ycOHC5P/rv+t/AwcODE8drggCEIAABCAAAQhAAAIQgAAEIAABCEBAam9gqcarVq2S+fPny4wZM2TevHmyfPlyGTlypEycOFHGjBkjAwYM4FGAAAQgAAEIQAACEIAABCAAAQhAAAIQCJRARxhYgbLnsiAAAQhAAAIQgAAEIAABCEAAAhCAAAQMCGBgGUAiCQQgAAEIQAACEIAABCAAAQhAAAIQgEB1BDCwqmNPzRCAAAQgAAEIQAACEIAABCAAAQhAAAIGBDCwDCCRBAIQgAAEIAABCEAAAhCAAAQgAAEIQKA6AhhY1bGnZghAAAIQgAAEIAABCEAAAhCAAAQgAAEDAhhYBpBIAgEIQAACEIAABCAAAQhAAAIQgAAEIFAdAQys6thTMwQgAAEIQAACEIAABCAAAQhAAAIQgIABAQwsA0h1TnLWWWfJtGnTWt7iiBEjZO+995ZDDz1UPvShD62Rrl3+wYMHy0477SRjxoyRgw46SDbYYIOWda1YsUIeeeQRufnmm+WOO+6Qp59+WtZdd135+Mc/LnvttZeMGzeu6TXURZ+XXnpJfvzjH8uPfvQjWbBggSxdulQ++tGPyic+8QkZP3687LbbbjJgwIAeb/edd96RBx54QP7rv/5L7rvvPlmyZImoBp/85Cdln332kS9+8YtNNdD6dtlll5Zlb7755rLzzjvL/vvvn5QzcODANdKqXgceeKA8+eSTPV7jDjvsILvuumtyT6ptr1696iLhGvfRjmtjhu22205uuukm+chHPiKnnXaanHfeeXLllVfK0Ucf3ZTR448/nujx5z//WU455RTReOzTp88aaZ966in5l3/5lySe9NlQPTvpl302lYHG2OjRo3tEoEy13bv77rsl1UXjMftbtWpV0mb94Ac/6Gqz9O/abu6xxx7JMz5s2LC2z7iL2K+bnqlmixcvTmJA+49WbYW2eyeeeKJcddVV8uCDD8rIkSMTHNl/N+Vz5plnJrHXmD9brmlZpJOkH2/XL2ifMHz4cDniiCOSfqZ3795d6NL8Q4YMkRtuuKHHMQS8mxPIq8Hq1atl+vTp8m//9m+JLt/97ndl66237hHzM888I4cccoj89re/7Ypb7XMOPvhgY3m0v7vkkktk7bXXNs5Th4SvvPKKzJ49u9sYsKex129+8xv50pe+JDp2vvXWW+VjH/tYWwxpnvXWW09uvPFG2XLLLdfo01Q77SPnz58vjz76aDIWTa/jy1/+snzqU5/qSG0mTJiQ9PM2v7Q/cdGfZeu1fVZsrjnGtNr3H3PMMT2Og3U+pGOyhx56KGmjLr/88mRM3Pj761//mqTTWJkzZ07SN7Wb65rOlWfNmiX6HPErTgADqzjDqEtoF5TpzenE7eqrr05MlOzPNL/m6WkAtHDhwmTScPvttyfF64B2o402kuXLlyeGyKuvvpoYMWeffbYceeSR0rdv36i5Zy9eJ1k6QdN7S+9TJ8z9+vUTbUifeOKJJLmagN/+9rdlq622WuPedaB57733ysknnyy//OUvk79rg6qDFC1f+aaGmJoi++23X7fJoI3RopNDHdT+8z//c7fryHbQ22+/fdMBTvZatONoNzGNXWQbrnqvWaPktttuk3333Ve+8pWvyMUXXyxrrbXWGjjSTlv/8NnPflauv/562XDDDddIl5bVqRODxgmctjWnn356U7MvhXfXXXclxnmjLunfNVa1nCuuuKLlY6rP+KmnniqTJ09uaj67iP3YY6TV9Wc1azd5xsAK9ykwMU+yV3/++efLV7/61a4+HgOruLZFNHjttdeSFyi33HKLHH/88XLhhRe2NC80DqdMmSLf+c53uqVV4xEDq7WOOn5TY0SNQtWq1U/HXtrnb7vttkmSZcuWJbx1PKZjBDXx270QnDlzpkycODHpuxr7wBdffFG++c1vyrXXXpuUr2PuZmPRVmPA4k9quCWoYeTCwNL5TN7+TOnkfVbCJevmytKXuTov0XHwoEGD1ii43ZguzZCWpc9+OqY2neu2mytjYLnRW0vBwHLHMsqS0qBsFlS6uuD5559POsd///d/T970aOeZbRjS/Nm31lkQ+mZIDRidxN15553JiobLLrssMVbS3/333y9HHXWUvPDCC8lkXSd7m2yySdffdVCkb6W0DJ001sn0eOutt5IBw6WXXpqsVDvnnHNk99137xq8a2f1xz/+Mbl3fVumhoZqsPHGG3fx0TS6aue4445L/k3T/uu//ms3xm+++WZiQKpOOij5/ve/L6NGjeoqIzVaPvOZzzR9y60aqDF20UUXJSZjsw44HSRroXo9jatV0sr0nmfMmJFcywc/+MFkYJwOyKIMoh4uuh3Xnu530aJFcsABB8jQoUMTTTbddNNuydWQVM1///vfJ/GiK4HSt0XZhPp8nHHGGcl/Pa3mqhv77P1kzVV9q69vqq+77rpu7Uw2/cqVK7tWwOm/N67A0nZNB//nnntuYnJpDGv8atnKW9upn/zkJ8kzrm/9dBCkg9/s5MJF7HeCZumKTu0bdPLcbPWniYGVZ+DYqtw6c3d9byb9gpokOrHWeNGfriZJzWMMrOKKFNXgscceS/oibde0LdNxSLOftnm6smGbbbZJ0jV72dYsn7aZP//5z+XYY49N/tw4PilOIOwStK/XHQbPPfdc0pcoQ11xqCsR3333XdEV1Grs6hhQd0Rcc801yd/1l07KdXW8xlCziXt69xpnOjbUVcWNq5B15ZwalDpO15elaozp6v/sy2JdlawvUXU+0M6ECZu4u6szHeM1msh5+jO96iLPiru7Dq8knT/qGEvnrM1WI6ZjOv2b7vzQMbW2V1/4whfWuBkdGx522GHdVnO5mivnGYeERzuMK8LACkOHyq6ip6BMLyrdSqMTZO3cdGVP+mtnYKXp0kb39ddf7zbJ1sZGO2sdIOlKBl22md0+kObXAY52uLp8uS6mh96TDkTUvNMBoS5nVbOi2U8HjvoWVBvfxjdnKdu33347eXOmBlizt3BqSKpRdtJJJyXbm7ITeNNOWE2Tb3zjG4kB1biax2SQnN5bar7oIFcHq2ps1vFnyrXZvb/xxhvJm1Ito5kxlfL+9Kc/nQw0dYugDi71LWz2166cOnJvvKeUlQ7udcuEboXRtmzPPfdsevvpUvN/+Id/kD/96U+iA/+sKZv+XU0onVS02laTTuj0jXV2dZyr2K+zdo2mo26zbGYEKgMMrHCfBNN+IWsKaxumE/b+/ft3bUFkC2F+jYtqkN1KqG2ZTsK22GKLbhf07LPPJqusdDzSk8nV7C50q5pOGOv2gtJUMd0uqeMyHU/rKvpmOwyyK+Gyk+Ds+PxnP/tZ1/bpZnXrdkBdfa9j+KzZlV05pybiBRdc0HRrlZapcaqxqePQqVOnJi/G6rQjwlSzNJ3pGM9Ff6Z1FnlWbO8tpvRq9GrsKJ9mxtTLL7+czDXf9773JXMXnXOoaZz2M+m9tirH1VwZA8vdU4WB5Y5llCWZBGVPb6FNDaysYaHnxeiZGPpLlzM3W5nVCFQni9rJ67Jp3eucNdJihJ8deGTfOLe6l3nz5iXbDPUNnN6/NsT6VkEHEKqDyWBC69Q3P7qaR5erp29ITTthvbZWZqTpIFnLyK4KarV6L0ZNG6/ZhmtjXmWkK/J0oNjM5Eu3BWqHuOOOOyYxpSuLGvf1p7roKq1WWwzrwLqne8iu4lATXE1jfdvc6sywH/7wh8l5ccpWmenWiqyBpROBz33uc8mqq57O5UnPUtBr05WTH/7wh5PLdBH7naSZToy13VJ+zQxDDKxwnwabfiFdTaJ9XLoNhBVYxbUtqoFeQdZAaRxr6JhMVw7pNjaTcUj2jn73u9/J4Ycfnqwgbtw+WvzOwy9B2X39619Pdia0m9zqS0c1d3VMoOO3dCylk3bddtvT1vjsWFFfnOpKrPSnY0tdwaXjh2bmZCNF3RWgZxLqr9k5WuFTd3eFpmO8bDuWtz8r+qy4u+swS0q3KuvqeP0v+yI/3Rao44jUwPr73/++xu6G1OjSMVp2zOdqrtwuxsMkG+ZVYWCFqYu3qzIJynSypaulGrd75TGwUnc8XRmi5k0nBnVqQPR0dlG7ByFdCfLrX/9a2r1966ks005Yy8ieu5DdkmYzSE5X3um5Xa2W8ba79xj+bsO12f2kE7rGA9qzy6E1fnRVkW4nVHOxcftm+pz1dMh7DCyLXGN28KjbH3QSoG+Sm23NTJ9vPchWJwZf+9rX1jCw0rjTSZ22XY3nwbW7Vhex366O2P+e1UwNXN3Krls29QxE1SW7lRADK1y1bfqFtL3T7Wo6yV5//fVZgeVA2qIapJeg/Zlu09GVUtmXbrqaVTXTFylqPLZaSd54K3q0wQknnJCsBlcDRU1+Pfu0037pqhrto3Xi3e5jPY180oPZlXurrfHpFittK7OmU3a7vOk5WrpKRV+c/u1vf0teKnfaR2Gy/E3HeC76M6236LNS59hKj93QxQ2NL3LT82K1rdJdC2r26ll9jfOm1OjSXSrZMlzNlTtxrlvWM4eBVRbZSMptt69Xl4VrkGuj2eztmKmBla7ayX4t5b//+7+TJZw6iDH9gkokWI0uUw9T17eVRYyFhx9+ODkrRL+S0WwybnQhIsk2Nf0KYaszsBrLSTuDZls9NG2rM7Aaz3Oo+6DVlmsj59Qo0a1v2YMps8uh04leOrDJGoLZVVx1NgrbPefZwaMOINR41QFMs22E6dtljStdpaWrQxtXYGk7poN9XbKug3d9m63P8j/+4z8m257a/VzEfrs6Yv9748obfVuqWwDU9Nbz/HR7bfqGFQMrXLVNzZPsFsJsn8gKrOLaFtUgvQI1O3Sbup6PlPbd+m8ai7/61a8SM18nhya/bBva6ecpZVeh6flTatLrVk09r7TdoezKWncnaF/1ve99r+ULwXRVcXbMpnnTVcJ6LpZu5Wz8UJOJlp2cxnSM56I/U85Fn5U6a5UuitAxnO700a956y8dH+iL/vQr3OlLxMZjN9JVXI3/7mqujIHl7gnEwHLHMsqSTL6s8IEPfCDZE69LhhvfDLUzsLTheOCBB5KDxfUQ8OxXbFKnW1ePpI1KlBBzXHR2n3Wzc4tMi0wb4ewba9O82XSmnXCaJ23ks+dgNR5S2e461BjQLZGbbbZZu6TR/t32K4SNnVva8d5zzz3dTN7scmjduqGDXK1Lt7Vlt8alHboe0NrTwfrRAja88MbBox6K28gq+2zrOSD6Zm7YsGHJioNGAyudNKipr+fK6RZp/elXB3XioUbwrrvuKv/0T/+0hqHlKvYNbz3aZM2MC40D3X7x/ve/Pxmgpp+NNzGwTEA0Gvgc4m5Crec07cyT9GMx+rZbz8HUSbv2LxpH+sPAql6D7BWo4aH9vp5Jqi8C0hix2f6nL1Z0FZAehdDsozLF7zi+EvRl5KRJk7q+Iq13oB/CGT16dNKf6MHT+vGeVoZWalBpGfqxi+xYPV1VrGc/Nh7e3i4+4yPp94pNx84u+rP0zoo+K34J+ast+8I2+3IyfRGs4zF90asf20n1yB67kY7N9KVw48osV3NlDCx3zwMGljuWUZZkEpRpR6pLm/VLhNkDG03zaxl6roUOePQQdv2ZNvxRgm1z0dmJUZEGrZmRlIeXrRY9GViLFy+W7bffvutT2zpBUQNFOxFdraJv13XbpBpXzQ7sz3P9oeYpamDpfTVbWZX+W7aTTrcIrLXWWl1nXTXrpENlVeZ1NQ4edaCjq3kaz0BI41IPDNfz+fTZbWVg6fVqOfpc33zzzfLTn/40eYOd/ekERM83UdMlnVC4iv0yeYVQdrMBf/YA4ey5iRhYISjW/BpsXmyoAaxnAWm89OnTJykQA6u4tkU1aLyCdCuhxp3+p6uuGr+O3NNVd/qh7a3YpC989YXufffdl/Qt2Z++RNate82+7pge9aEvUxrPpUq3GOoLmcYvFZoYWD2N8+t8hqlJ5JmOnV30Z9nrKfKsmNxXrGmaraxK/y175El6LnP22I10Z0Ozs7FM57o65utprlxkvherJmVdNwZWWWQjKbenZZGNn4PXcw9064Zu+0t/7YJaDQtdHq7LzffZZ59u55ak+5X1zINOW4GVPXegyAqsZmeG5Hn0TDvhtOyeDCxN07jaR5e4X3TRRcngS7dm6bZU009s57mfUPLYcm123enKKj1rQjtGPXdCz7v6wx/+0C1usm+P0q+Fps9HkWcsFJZFrqNx8Khv/dODb7MmYDrQ1y0xutVC27yeDKzGa9JBpZ6dpYfi6htxPZhYf9lPZruK/SI8YsjbyrjQ1XCqz9y5c+U//uM/klULOuBUvXQS/eCDD3at3ilqFrICq/iTYmKe6JkleuaIfoVYJ9nZVSYYWNVr0HgF2a2EOsbTM+pGjRpldKGdfmi7ESSR5OWJtnX6hW49YkPbO+2PWvHOrj5pnCSnRz40Ht6u14KBZapI83SmYzwX/VmrK7V9Vordcdi5U876gR1dHa8vDvW4CN1e2/g17/RFcPphsXROqtt4G79O6GqujIHl7vnBwHLHMsqSTA6m045RDQtdsdB44Hi7LYQ9QUmXdeqS9E48Ayt7GGOrr6G1e6jSrWTq+vs8A6vZtbcbCKmJpWdn6DaRfffd1+qNbTsOof7ddHDT0/WnK6s23HDD5GBjHdTqFwd10pcuh240FvVNk35pT79iqNsJihzwHypbm+tqNnhMPyme/ZSyvp3Wwc6Pf/zjZMvGK6+8YmVgZa9JB5VqZOkKLF2VmP20vIvYt7n/GNP2ZFykWwn1vDHtO7bddlsMrEBFbtcvtLtsDKx2hNr/vagGzWrI07f95S9/SbYf6nmMWVO//R2QQsfJ2pfrR0h0J4SaUno2ZvaX9mm65VBfEuqHLvRDI3pGo/ZBzY4RSM/A0pct6YsvE9rpS0xWYJmdH+uiPzPRRdOYPCumZcWWLl1Zlb7g1RjQuav+Gr/C3XjshhpZuvq3mcnkaq6MgeXuicLAcscyypJMglJvrNUAqIiBleftuDYwurJBG6TPf/7zXdsMYoSfNp561kdjw9rsfnR5q346Wc8M0zN6Nt10U0mXvGpZJiaFmpG6EkpXiaQHhWpdNoPR7IGh2cbYZJCsWwlVOx0s2X5uO1aNbQ7Hb3aP6cqq+++/Pzn3R7VTAzC7HDrNl75B2nPPPeVb3/pW8mntP/3pT4XMzRi5N15zs8FjOrDXSZWuANVVWbqyTdul9GD8ZgaWPv+6Ek7zaFukRmJPv/Ttd3ag7yL266BLT/fQ04A/ewC0TuZ0JZbyZQVWeE+FSb+Q9zkI727DvKKiGrgwsLRd1RdYaqx0ygssk6dB+wL9EuMnPvGJ5MMgegRAq1/6Mkv7rmZmVDo20zLTl8JpX3P44YevcTaW1pM9k9H0K4SaDwPrPZVMx84u+jOXz4rJsxlrGn1BqGM0NWT79euX7P758pe/LI0LBdJ4UpNLz4fTfBo3zRZUuJorY2C5e6owsNyxjLIkV0GZ9y2MrnjQ7SDZ80xagcx+crkOW6LSMwvUzMl+krrV/aefqtaDCNMtl7qUX7flqY4mhtDzzz/f9SWv7FfpTDthvbb0i5L6v2+55ZZk9YP+TAbJ2dV8m2yyidVXi2IMMBuuPd1fOli844475KGHHkq28jYuh9b86aHtr7/+emJgTZ48OfmqUONy6BhZFrnmVoPH7PliW2yxRfIpeDX9dJWA/poZWLafHW820HcR+0V4xJC33cqb7GqOadOmyXPPPSfXXnstWwgDE9ekX+jpkts9B4HdbpCXU1SDZjdl07dlD23fZpttksni1ltvHSQr3xeVvnTSFyiNZ1c1XovJiuDsV9R0e7WOD9Xgbzy8PVu2rhTWYz523HHH5GXq0KFD22LAwHoPkWkctGvHTPoz189KW5EjTZCatvqyXg9sP+yww5p+nTM1b/ULnDNmzBD9OrSmT19gZm/f1VwZA8vdQ4WB5Y5llCWZBmXaWbncQqjA9LBkXQmkn0bXrWV6Bkazg72zAyD9aoQ2AjrhjP2XctU3kvoVplYDh2znlp77kp4TknaMalroBG733Xdv+qWaxlUL2SXopp2wLs/Vs5i0gdeJvm5RSw+nNh0kZ43IVkvhY9c1vX5Tru3uNx24KK/f//73yTlYzVbtpedg6KHiutJN33jTYbY+CDrdgqvbCLU90dUB2bdvrSYM6YBfJ2Mat8OHD28qob4R17OZ/vM//3MNHVzEfrvnJua/txvw671lD4PWgaf2J5yBFZbqpv1Cq6s2eQ7CuuPwrqaoBkUNrDROtRyb87LCI+n+irIr2vWlk/bZ2pY1+6Vbp7fbbruWq/b/+Mc/Jl8M14/k6Itl3aqpWw0bD2/Plp893kFX9+tXx/WDCq1++hVffTmmL1Xzvrx2T7KaEk3HeCbtWLv+zPWzUg2x8mtNV1bpeYr6+8UvftHyK9zpOExXH+quBl1MkX7ZO3ulrubKjMfd6Y+B5Y5llCW1C0ptMPXNzdlnn52ssGk0T4psIUyBZRtt7Wy1Y9TVOelPDQ9dcaIdpf60kdEOutXnhGMSIjtw0EMH1RBSAyr90qOeo/OrX/0qaVB1sNBs6X3W3NPlsqeeempy5sF6663XhUJXfOiqNT0/odkhoO06YTVM9Dr0jcbtt9+eHMyvBkr2IHabQXL6FSM9B0211VV4ddCz8dlrx9X0WU23iqqOalSq0dvq3LT04PYddtghMbo68Xy5Rq6tBo/pijXVSeNFt3GkZ4doGa0MrGzc6pvzk08+OTkra8iQIYkBr9tl1BxTU17fquvbbTWM9YMV6c9F7Js+PzGmMxnwZ0359B4xsMJS26ZfaHblJs9BWHcc3tUU1aDZHZn2bemh7br1vU5jN5cqp2NgHQ/pAdJ6bqKOB9XISg/onj17dvKyRCfnjR9Tyl5LuipfXzLquErHCSY7FrIvSfUMra997WvJ6m09ZzD96QsCNSB1RbceKK/XqmV3wgd5WultGgcm7Vi7/kyvweWz4vIZDqms9HgaHQvoKis95kFjp5kpm74cft/73idPPPFEMs/SIzgaf67myhhY7p4UDCx3LKMsqd1XBLM3pcaSGiy6Xzj9uTCw1IDRbVF6/syTTz6ZFK2Tb53sqXn18MMPJ/+mB5XrEs/99tuvVmaHrmo699xzk0GB/nRCrG/Y9DPiemZU+inlI444IkmTnQSnOuggRwc4OvBJ02ujrZNyPdBRG2b96aBo+vTpa5zbk3bCJg+xntmlk/F062Cax2aQrB217lHX+25mhplcRwxpbLim99Osg8tuW9N02e2fjRzSjyNoTOmWuGbLoWNg5/Iaexo8pmdUaX2NX2nqacuGDuD1wHc1qXr69TTIdxH7LjmFVJbJgF+vNzvx0v/fysAyvTedvOlb2Q022CAxItOvG7bLr9tOGz+q0C5PJ/zdpl9oxiPNn44NemLG5KA5naIaNCvVdOKernCwedazMWiTL9a0OgbW4wH0jFPVqtVPx4b6Mll3LaQvOZulTQ9z1xdeulUze9RDT4y0T9OD4rVP075JJ/zbb799YqRlx5F6HfqiVD8Uk50PxMq/yHWbxoGL/kyv0/WzUuTeQ86bHdf1ZOCmLzH1Re8nP/nJbl/2zt6fq7lyO2ad1va149HT3zGwitCrQd52QalGkpopuodYD6Nu7DRdGFgpRjWrfvrTnyYrvvRcKJ2IaweqhomuYPjiF7+YTCrq+FMDSt9Q6sGcuh87a9ppg6ZbnNToaba9MstD35DpF9T0fCQ1MHRAooON0aNHy9ixY5PDDJsNONoZLWoe6uoUXfm26667Nl3ibjtIfvbZZ5MvfmjdJud3xah7O67N7qnVJOy2225LVuBpPDY7wDUtKzvp1vhsthw6RpZFrrmnwWP6Bm6dddZZg2u7M0daxa2ucvzUpz6VrMrSt9jpNttm9+Aq9ovwCTGv6YBfrz27ohMDKyw1bfuFxqvHwCquZ1ENml2B6cQdA8tcv2ZjYM09atSo5KNFOg780Ic+1LbA9AMlOpbWc7DUlOqpD2osUM9K1fGGjscbx5H6AlnHpHUdi7eF25DANA5c9GfZql09K7b3G0v69HgI3YXQ0weu0mM39GVkTy+hXM2V2/HDwGpH6P//joFlzoqUEIAABCAAAQhAqbtkLQAAEuNJREFUAAIQgAAEIAABCEAAAhUQwMCqADpVQgACEIAABCAAAQhAAAIQgAAEIAABCJgTwMAyZ0VKCEAAAhCAAAQgAAEIQAACEIAABCAAgQoIYGBVAJ0qIQABCEAAAhCAAAQgAAEIQAACEIAABMwJYGCZsyIlBCAAAQhAAAIQgAAEIAABCEAAAhCAQAUEMLAqgE6VEIAABCAAAQhAAAIQgAAEIAABCEAAAuYEMLDMWZESAhCAAAQgAAEIQAACEIAABCAAAQhAoAICGFgVQKdKCEAAAhCAAAQgAAEIQAACEIAABCAAAXMCGFjmrEgJAQhAAAIQgAAEIAABCEAAAhCAAAQgUAEBDKwKoFMlBCAAAQhAAAIQgAAEIAABCEAAAhCAgDkBDCxzVqSEAAQgAAEIQAACEIAABCAAAQhAAAIQqIAABlYF0KkSAhCAAAQgAAEIQAACEIAABCAAAQhAwJwABpY5K1JCAAIQgAAEIAABCEAAAhCAAAQgAAEIVEAAA6sC6FQJAQhAAAIQgAAEIAABCEAAAhCAAAQgYE4AA8ucFSkhAAEIQAACEIAABCAAAQhAAAIQgAAEKiCAgVUBdKqEAAQgAAEIQAACEIAABCAAAQhAAAIQMCeAgWXOipQQgAAEIAABCEAAAhCAAAQgAAEIQAACFRDAwKoAOlVCAAIQgAAEIAABCEAAAhCAAAQgAAEImBPAwDJnRUoIQAACEIAABCAAAQhAAAIQgAAEIACBCghgYFUAnSohAAEIQAACEIAABCAAAQhAAAIQgAAEzAlgYJmzIiUEIAABCEAAAhCAAAQgAAEIQAACEIBABQQwsCqATpUQgAAEIAABCEAAAhCAAAQgAAEIQAAC5gQwsMxZkRICEIAABCAAAQhAAAIQgAAEIAABCECgAgIYWBVAp0oIQAACEIAABCAAAQhAAAIQgAAEIAABcwIYWOasSAkBCEAAAhCAAAQgAAEIQAACEIAABCBQAQEMrAqgUyUEIAABCEAAAhCAAAQgAAEIQAACEICAOQEMLHNWpIQABCAAAQhAAAIQgAAEIAABCEAAAhCogAAGVgXQqRICEIAABCAAAQhAAAIQgAAEIAABCEDAnAAGljkrUkIAAhCAAAQgAAEIQAACEIAABCAAAQhUQAADqwLoVAkBCEAAAhCAAAQgAAEIQAACEIAABCBgTgADy5wVKSEAAQhAAAIQgAAEIAABCEAAAhCAAAQqIICBVQF0qoQABCAAAQhAAAIQgAAEIAABCEAAAhAwJ4CBZc6KlBCAAAQgAAEIQAACEIAABCAAAQhAAAIVEMDAqgA6VUIAAhCAAAQgAAEIQAACEIAABCAAAQiYE8DAMmdFSghAAAIQgAAEIAABCEAAAhCAAAQgAIEKCGBgVQCdKiEAAQhAAAIQgAAEIAABCEAAAhCAAATMCWBgmbMiJQQgAAEIQAACEIAABCAAAQhAAAIQgEAFBDCwKoBOlRCAAAQgAAEIQAACEIAABCAAAQhAAALmBDCwzFmREgIQgAAEIAABCEAAAhCAAAQgAAEIQKACAhhYFUCnSghAAAIQgAAEIAABCEAAAhCAAAQgAAFzAhhY5qxICQEIQAACEIAABCAAAQhAAAIQgAAEIFABAQysCqBTJQQgAAEIQAACEIAABCAAAQhAAAIQgIA5AQwsc1akhAAEIAABCEAAAhCAAAQgAAEIQAACEKiAAAZWBdCpEgIQgAAEIAABewJPP/20HHjggfLkk082zbz55pvLzjvvLIcffrjsvvvuMmDAAPtKCuZ45ZVXZMKECUkpN9xwg2ywwQYFSwwr+zvvvCMnnniiXHXVVTJr1qyue211lcrg4IMPljPPPFNOO+20QjezYMEC2WWXXdYoa9WqVXLPPffI22+/LV/4whcK1UFmCEAAAhCAAATCJYCBFa42XBkEIAABCEAAAhkC7QysLKzJkyfLOeecIwMHDvTKEAOrO24fBtZNN90k48aNMzLUvD4MVAYBCEAAAhCAgFMCGFhOcVIYBCAAAQhAAAJlEUgNrCFDhjRd3aSrg+bPny8nn3yyLF68WK6//nrZd999y7qcjiy3yhVYrYCnJpnJirCOFI2bhgAEIAABCNSEAAZWTYTkNiAAAQhAAAJ1J9DOwErvf+bMmTJx4kT5yle+IhdffLGstdZadUfj7f4wsLyhpiIIQAACEIAABBoIYGDxSEAAAhCAAAQgEAUBUwMrPSvp6KOPlksuuUTWXnvt5P7abWdr9fdly5bJ7bffLtdcc41o2UuXLpVRo0bJAQccIAcddFC3c65abSE866yzZNq0afLggw/K0KFDZfr06fLDH/5QlixZIqNHj5Zjjz1WxowZ0/Tcrr/+9a+iptzNN98sTzzxhOhZX3vssYeccMIJ8rGPfUx69erVTT+b69WMNuldGVh5eDSegZWyvuOOO7rdv4vztqIICC4SAhCAAAQg0GEEMLA6THBuFwIQgAAEIBArAVMDK12BpYeGn3766dKnT5/cBtZbb70lU6ZMkSuuuEIGDx4s2223XVLeM888k5hPn//85+XKK6+UzTbbLKmjnYGl16RGlJpSWpYaQg8//HCSV7c+futb3+pmYv3iF79IzC09uF6Nq6222kr+9re/JXnWXXddOffcc+WYY46Rvn37JmXYXq9tetcGlg2PRgPrtddeS7R5/PHHE2Nvhx12kI022igxAtXc4wcBCEAAAhCAQL0IYGDVS0/uBgIQgAAEIFBbAu0MLDVj9Gt0aorotsHvfve7svXWW3fxyLMCa968ebL//vsnX9K74IILEtNIf7oK6xvf+IbMmDEj2aaoX+bTlVDtDCzNq6ba17/+9eSA+dWrV8u9994rRxxxhLz77rsyZ84cGT58eFLHs88+m9S7aNGiZCWZ/m/9sqLmUcPmlFNOETW4br31Vtlrr72SPLbXa5vetYFlw6PVVwg5A6u2Ic+NQQACEIAABLoRwMDigYAABCAAAQhAIAoCpl8h3G+//eTb3/62bLnllt3uK4+Bleb5/ve/L4ceemi38tRY0m2Ku+22W7I9UA2pdgaWmmG6QmzQoEFdZa1cuTIx3c477zz5wQ9+IAceeGDyNzWtTjrpJNHtdro6K11llWa8//77k6/vfeYzn5HvfOc7Sf2212ub3rWBZcMDAyuKMOUiIQABCEAAAqURwMAqDS0FQwACEIAABCDgkoCpgaV1qtl09tlnd23t03/LY2DddtttyZcMdYXTN7/5TRkxYoT079+/5W21M7B0y5+unGr8qXk1depUSb+kpyu8jjvuOLn77ru7rcrK5tMtdIcccoi8+OKLifH1kY98RGyv1za9awPLlIfeNwaWy2iiLAhAAAIQgEB8BDCw4tOMK4YABCAAAQh0JIF2Wwh1C95TTz0l559/vtx4443J1r+rrroqORcpr4GlZ1XpeUo33XRTUoaeg6WHrusqr09/+tOy8cYbdztEvZ2BlRpUjQI2boN74YUXZMKECcn5Tttvv33XQfTZfKtWreo6i0sPhx85cmRytpbN9dqmd21gmfLAwOrIkOemIQABCEAAAt0IYGDxQEAAAhCAAAQgEAWBdgZWehO6ImnixIkyd+7crhVNeQ0szadna1133XWi2wgfeeSRbqzUJNNVRMOGDUv+3ZWBZbPaTOtNDSzb67VNryahbmfU7Y2tzKcsIOV22GGHSeOXAdOvEGJgRRF6XCQEIAABCEAgCAIYWEHIwEVAAAIQgAAEINCOgKmBpeWkBknWOMmzhTB7TXp4+l/+8hd59NFHk4PT1SB79dVXZY899kgMrk022cSZgaVfOBw/frwsW7asa3tgOz6Nfze5Xtv7y7LVc8b08Pqefs10yJaBgWWrKukhAAEIQAACnUsAA6tztefOIQABCEAAAlERKNvASg9Nb1wt1ArSc889J8ccc0xiZKUroFytwHrjjTeSVWR33HGH/OxnP0u2Bxb9NbvenspslT5dVTVp0iS58MILky8jNvul53hdf/313Q6nx8AqqiT5IQABCEAAAp1JAAOrM3XnriEAAQhAAALRETA1sF566SU58sgjkwPNsyt89Kt9o0aNSr4cqGbV2muv3cXgzTffTM6OUnMmNbD+/ve/yznnnCP33HNPkv7jH/94N2bZ86BcG1i6ekrr/OpXv5oc7n7GGWes8RVC5aGHuA8dOjQxkjbbbDOr6x0+fLhV+tRE03O59tlnn+Qwe91WqUyb/ZTbwQcfLO9///vllltukW233bYrGVsIows/LhgCEIAABCBQOQEMrMol4AIgAAEIQAACEDAh0M7A0kPN//CHPyRfH1QjSg0XNbC22GKLpPg0/+uvvy4zZsyQz372s8kB7HrG1UUXXZSYRPrLrsCaOXNmshJKv0Q4ffp0+dCHPpSkUYPp3nvvlSOOOEI++MEPdtXjagWW1vHMM88kBtVvf/tbmTZtmhx77LEycODApH5dHaXGlq5uUpNLjTZdCWV7vbbptW7d1qhfZLz44ovlox/9qJx66qmJobX++usnXHRbpZqHF1xwQcJczSo9N6tv376lGlinn3666H+qKT8IQAACEIAABOpHAAOrfppyRxCAAAQgAIFaErA52FyNlauvvlp22223LhYrV64UPbdpypQpyb+NGDEiWYX15JNPJquXDjjgADnttNO6GVhqSKlBpCuN0jzrrbde8rW/J554QjbffPOkTD3MXY0TlwaW1qerxo466qjECNK6ttpqq8RAWrhwoegWvS996Uty2WWXJV9D1F+e67W5vxSm3r+aUtdee22Pz5qabPpfaryliV2uwFqwYIF87nOfS4rWLzaOGTMm0axPnz61jANuCgIQgAAEINCpBDCwOlV57hsCEIAABCAQGYF2BtbgwYNlp512kj333DM5AF0PVW/8rVixQu66665kNZUaH5pn7Nixouc5Pf/887LLLrus8cU8XaH1k5/8RG688UZ56KGHkhVGapDtvffeybbDdIVXaiBNmDAhqVYPjd9ggw2S/53HsEmv/c9//nNioN18882Jabbuuusmq8t0ZZiaNY1nUNlcr9Zhmz69LmWpX2X83ve+J7qtUK9NfzvssIPsuuuuMm7cONl5552ld+/ea+iQh4fq1UwfvQ5dSaZbLtNtlZdffnnCiR8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L/C066aiga5I3H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8" descr="data:image/png;base64,iVBORw0KGgoAAAANSUhEUgAABLAAAAIsCAYAAADiVVDNAAAAAXNSR0IArs4c6QAAIABJREFUeF7snQvYFVW9/3/cJEA0MBU1I62UNFHDTPNCirdSDomkCF6OgVcUj9bf0lJPWuSx0sSDeAHLG2pKKpdMlBSVRNNE0pRUCq+k5gVEQm7/5zs275l3mNkza+/Ze695+czz8JTvnlmz5vOdtWat7/zWb9qtWbNmjbFBAAIQgAAEIAABCEAAAhCAAAQgAAEIQMBTAu0wsDxVhmpBAAIQgAAEIAABCEAAAhCAAAQgAAEIBAQwsLgR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bQNAPrvffes3Hjxtm7775bGKAdd9zRhg8fvlZ59913n82YMaPV39u1axfs27dv36rP/+CDD9q0adNaHf/pT3/avvWtb9nHPvaxVn+v9no7depk66+/vn3yk580Xd/nP/95098qbdHrVT1Gjhxpn/rUp6q+zjwHrlmzxt5++2176qmn7Omnnw7+/wcffNByaNeuXW3TTTcNruELX/iCbbDBBpnFrlq1ym644Qb7y1/+0rLvFltsEVxPt27dMo9P2kH1vPfee02Mwk1sRowYYV26dAn+9Oc//zk4b5Hb0UcfbTvssEOue7OW8xah97/+9S+79tpr7e9//7tTVTp06BDcq7169QquVf9CpmkFVdsuKlXMpR/Ie4HRdqj7d7vttrPOnTtnHl7kvfTxj3/cRo0aZRtuuGHmebVDPdpk9MS1aKf+V21Y1/TZz37W+vXrZ5tssonp75W2l156ySZMmGC6R6PbTjvtZEceeWTm8Wllv/baa3b11Ve36rOqbUvPPfec/epXv7LVq1cHp9O9oz5rq622yqVbdKf49YrZ8ccfb5tvvnnNZR1wwAG23377OZWjPvmFF14I+nj9r57f+ps2tf+onupX27dvn6v8IttJeMK0PjdXhXLs9P7779v48ePtzTffbNn7q1/9qn3961/PcXTrXeJtSSyPPfZY69OnT81lpfWHWQU//PDDNmXKlJbd1O+ceOKJ9olPfCLr0LV+r3VM0qyxQNKFvvPOO/bkk0+mjnN69uwZjHF23nln69GjR25W8Tbg0j7V17/xxhv22GOP2V//+lfT/RT2kWFfu/HGGwfjL/2rdvyU+2LYEQIQgAAEIFBHAuusgSWmtUx6VqxYEUzyX3zxxVbyFG1gxbWXITBw4ED74he/mDo5qHWw6HK/aeAkBhroLlq0KNehGlBpMjdo0CDbbLPNKh6jycFVV11lixcvbtlPk67999+/qsmqTBnpFg7uNEmV4Sjdwq2Rk6kkczUXxJSdqp10R4ur1sCKV0kT93322cf69++farrWYoKkcaqHgZXUDocMGRJMVCqZLkXeS3kNrHq3yZBFkdqJocz5ww8/3GR2p21pBpbYnHLKKYGBUs2W9DKimrYk9pMnTw4mktFt1113tcMOO8y5z0q63m222SYwN7JeZMQ5xMtymSCrT3jggQds9uzZtnz58lyIpYXMHLXHLGOyyHYSVq7eBpZerFx//fUtRqXOK3PnpJNOyvWCJgoxqS3J0JVh1L1791y809plNQZW2vjmkEMOsb333tupPtq5iDFJM8YC0Qv9xz/+YXfccYf97W9/C14OZG265/XC7Zvf/GbmOEdlVWtgafx11113OY2/1Ndq/OVisGVdL79DAAIQgAAEGkVgnTawapn0JL2xl2j1NrB0Dg2Mdt9998DI0pva+FbEYDHPDahJjSZr8+bNyzWgi5ep6/jKV74STHIqTcb0Jnjq1Kkt59AE9z//8z9bmU5566vIiAULFrTsnmSGNXIy1ZYNrBCyopWOOOKIxGisIk2Q8HyNMLB0LrU9XZeM8LStyHspj4HVqDap662HdjK21bbTIvfSDKxaImrTJuvVGFhvvfVWYLiLTXSrNnol6Xp1rer799xzzzzdXss+1RhYmqjPnz/fbr31Vlu6dKnT+cJnldqjzLtKEYtFtpOwkvU0sBQRdNNNNwVRONFN2siw2GWXXZxYpbWl3XbbzQ499NBMAzB6snhZ1RhYMmkU6ai2Ed0UCa4IwKzI2nqNSRo9FgivQzr/+te/XivyM4/Iek587Wtfs7322svpZUeWway2+dBDD9ndd9/dEgWZpz7hPurf9MJAL2HYIAABCEAAAmUi4I2BpTeXCr93fascha23SdFImvC3NJOglklP0ht7nS+vgaXlFXvssUfmvfLPf/7TFi5cGCzXCJdq6CAtzdBAWUtv6jVYrFQ5LR2RGSQjL7pJP0UIaGmmrrFjx462cuVK0+RJRpeW10SvQ8d+5jOfMU020iIvNIi+7rrrgtD4cNt6662DiW58qWalOv/+97+3e+65p8UIiy8dDI+NT6a0FK7WQZ4m5knRIfF7U5PSLbfcMvO+SNtBg2UtyaoUxZJVeDwCK2/b1JIamYO6V+NRGmlRc/HJVt5zVbqGvP2AJtV5lujoWl5++WV74okngmjD6Nt3cdby0zTN4vdSLfqut956QdtK6yMb2SbFP66dJrdaxqd6Zm2KZtC9okgl3TfRTZN/aZNkzqcZWDq+2ojatJcR1RhYjz/+uN12223BPaIIGt07oZlVTfRK2vVqCbaic7QsKO/mamClTZDDCFr18XrehcuRpKn697lz566lqfok9fFpxkcj+9y8vCrtFzUq1Qdo2dgrr7wSHKLnmaJ6XcYyaQaWyjjuuOOCPj3vVoSB9dvf/jaIuNOmdh2mBNC445hjjgmWULtsRb1Ua/RYQNeoqG2NdaIpEdQGFD2u57r4iIuWDOsekPn3+uuvt3pOVPOyI8vAUjuTsRwdT+k8Gtf07t27JepL4y9dg+ql8WT8+VXNy0AX7dkXAhCAAAQgUDQBbwysNOOniAuODp400NBDPnyzWM2kJzrB10BG/8J8J3kNLNe3osq7oDe+moSEW1o+qKIGi2nsly1bFgzoNCAKtzzLxbSv2N1///0mAzA68MqKvJCBMHHixJZBpGsUgiap11xzTUsUQaUormpD+au5V+MGVj2jBvLWL25gubZNHa9JvDiGW9qEOz7Zcj1X3mvSfkWwfvXVV4NlQ2qP4VZpeVj8XqqXvs1ok0Vop35YOelmzZrVKsLyhBNOSMzzFDdhZDKFy4GrjaiNPx/CvtzVwIpHciniYsmSJYGho62ae7uSYScTQfdTktGX1C5cDaz4BFl97rbbbhtEBFVaeiR+6t+lazSCp1I0USP7XJc+I23f6Ass5SP78pe/bHfeeWdwD7veNzpHpWhG17yPtRpYWq5/5ZVXmkw6bYr2kz5hTsRqxkxFjkkaORZIWk6vNjB48OCKbUDPh9/85jdB9GLWMzD83aUNqHzl7JMhpU1tU8a/tKr0Uk/G2s0339xquaHr/VVE+6EMCEAAAhCAQC0E1jkDSw/3z33ucy2T62omPdGJgCJGNHgIE7nWy8CSyBqsKKw/HLSkvQ0tcrAYv7lkOt1+++1BNEq4iYHeyip5d95Nb+pvueWWVm81s5ZLxCOo8kYhxN/aSi/l0BowYEBiSL/LQDLv9abtV4SpUmsd4sfXamCpvCRDJSkCpQgTJO/1F8VaEWa//OUvWybnlfqQRhhYzWqTRWmXlKA5LfogbsJsv/32gZGu6IhqImqj97pMeEUvhHkNXY2IaCSX6qI+MVxqJmOjmmTulQwsnUORajJQ82wuBlbc8Ne51F8qkjJvYva4AVYpmqiRfW4eVpX2iRuVStatJWJXXHFFy0dpXJO5Zy3HVd6pgw8+ONdSwloNrGhuL0XMacmgntfhh3CqWQ5b9JikUWMB9QV6caYoJm0aO8o0zhP5rbavCKnQwNbxle4Llzbwxz/+MXhJFG7qA2Sq5WmbejbrmsKXodUue621HXE8BCAAAQhAoFoC66SBpcGmlpJp0lNNSHx0MKZcVHqrFb6drKeBJZHjSxf1ll9v3aJb0YPFaNlaBqg3eGH01EYbbRR8YUv/67rFQ/OzlkskmSJ5ohC0TEm5usLQ+axoL5eBpOs1x/cvylSptR7R44swsFRePMmxEsdqUh+NGCnKBMlz/UWx1gRWEYjPP/98cFotk9UyQi0dim+NMLCa1SaL1C7+5b6ke0Vs4yaMJoSKyAhNJ9dk6dHytBRI/bfy7GhzNbCiy65CU1PPl2g0Sy31U520LFEvMML+N6+Jn8QuzSRMMhRdDJSwDai/nT59evDMCjctxdbXf+NRY43sc/P0FZX2ieaHCk1TLTOPJu93TeYeb0u6fz788MOWFzxZz8ZofWsxsOK5vcLxjJYQRr/S6boctugxSaPGAtF6V+rn0+6XeOJ5RespujRpib9LG1A0vr74rE1J/k8++WSnr0PGX8Kk9be1thWOhwAEIAABCNSDwDppYOkLThqYVDPpiU7uNcE56qijgrIaZWDF3whq4Kw6RL/yVPRgMbzx4m+ea/nUt8rUBEfLTFTfrAlO+Hvc9KqUC0zHaLKngXe45CtPAniXgWStjbIoU6XWekSPL8rA0hIUfWZey6i0KbpFZmf07XWRJkgWgyJZ66MCSqAbbmlLA+ttYDWzTRapXfxeSXsRkBRFpJxb06ZNC6RwNQ6i94QMHW1hpImLgaWXIepnwpyAoVGj/ilqbLhGr8SvV1FQ4q5cW+GWx8TXvnkjsOIJvKv9Gp7OGV/qpHxZyt0Vj9ZtZJ+b1U9k/R5t+1E9o4a9a1RLkumkHEvRnI15l3rVYmDF22EYMRTvZ1yTuddjTNKIsUDUKMrzEY34vSNDUEvOn3322eCntPtfv+VtA0U8n+P9lXLpyQRbf/31s25/focABCAAAQg0ncA6aWBpEq3BTzWTnugkQJMsvU3WIKdRBlZ8EpI00avHYFF3anxiU02y2vgdH8+3IYMpLf+Njk0yvTRp1THxJOnxEP6spYNh3fIOJItovUWaKkXUR2UUMUBWOUlRBaNGjTJN+sKtSBMk6/qLZO2LgdXMNlmkdrUYWDJwwugQl4ja+MsIPRf0oYhqDKxK5kU8uswleiXJdFKuG11vmKMo71LCvAaWDLdHH320pTm51DepDSoyTXyUO0gvXGTExBOcN7LPzeonKv0ef15FI8r0MQIZ9mE6AZfnY5LppOWh8a/m5omEq8XAikZ4x5e8KjJxypQpAR6Xdqb96zEmacRYINrPuxja0XtI1z5z5szAHNKXOPWhC7WB+Ja3DcRNsWrSYOjcGreqXWrMpWeyXuwqmosNAhCAAAQg4DuBddbAUjh4NZOe6DIRvbHXV8WuvfbaphlYjYzAik/a9RXEL33pSzXf4/Fy/+M//qPiJ+LjORxUgaT8WfGlVVlLBzGwPiJQLwOrrURg+bSEsJltskgDq9olhOqD+/fvH/TBrhG1UfMvfBGgSbqrgaWJtJZVh7lu4lFg6q/0AYnwK3Uu0StpplO8b1NSdZn4lZZy5zGw4pEZlSJGau74IwXknbwXec5qyhJ3TfyleZKJEx0fuOQ8SzOd4gnLZaLoC4dJX1tOeymQ94Mx8X4/bsBFv7yoc6UtB03iWg8DS+ep91gg+lVRnU9ffR4yZEjuDye43GMubSB6n+V9MedSF/aFAAQgAAEI+ExgnTWwFJ7vOumJTkTCSCF9PruRBlY8eae+fqQ3tdGtHoPF+KS9yIlNfFlknnwM8RwO8RwhWrZ21VVX2RtvvBGgkV7KU7TllltmtkeXgWRmYRk7FBkVVGtdwuOLMrCSEuDqk93R6IsiTZCs6y+Kdfzeq7RsrZ5LCJvdJovSLinnUlrUT5oJE40cybuMMDoJDM9XTd8Zn9gn5bmKnssleiXtepMS9+vrcEcccUTq5DqPgSWTTWabnnXakkznrHZWze+N7HOrqZ+OieeHSrrP4hGReXOepRlYMsoUvaOl9mEOR2miZ5kSrCdt1UZgxeseb4Px68+Klq73mCQsv55jgXjEXfglTr1kk/5Fbi5tIPrBCNVB9dLLROV31diMDQIQgAAEINCWCayzBpYGga6TnugAL3w7qUFdowysuLGQ9tWtaiZhWTe5BnLjxo1rySVVZM6Ed999NyhbA29tlRKdhvVMShAcRlEoTD+aPFicDjzwQNt3332zLjP43WUgmavACjsVZarUWo/o8UUYWGoXv/71r+3JJ59sKTopaXRRJkie6y+CtZYHqb2HXwLVeSst66mngdXsNlmEdqtXrw6WF2mSHk7QKyUmTzNhohO6PAZR0ssI9TvV9J3RpVVpiZ7jE868xkYl0ynpq7SKilWUSNKWx8B65plngpw9oRb6wp6WPNV7a2SfW+21LFq0KHgpsnTp0qCIpA+oxHNF5TVTK5lOSQnL9TVIfUk3mvsyvK5qDazo0tG0xODxD3PkXV5aTbvKq1M9xwKqQ/xrmmG99PJSX0FVe9t0001rjspyaQNJxqbqpftBdZGZreh8RWTm+TJhXtbsBwEIQAACEPCBgDcGVq0wKoXJpw2eXCc9SW/s8072qx1UhlxkCGi50COPPNIyuUgbHNdjsBh/M5+WZLkaHcVwwoQJLZ91zpssNR5lFeaCUXSdPhOt5TDatt56a1PkT55PX2v/+ECymmuKHpOW4Fv7xE2VWs5VbY6O+Dnz3tNpddXgWgnO77777pavpaW9rc/6fLwrj7z9gMqtpEv0vJpAKhm12t6f/vQn0yQ13NLyr4W/F3EvpbW1ZrfJag0s9WVqu3ohcP/995uMgXDLMpvTTJi4cZBlECW9jFBkoGvfmTe5dXy/vMncs0yn+OS60lLCrLKkQdSM03+nfanQtV1m7V9EO8nb52bVJe33SvmhosdE98ubzD1rfBBPWF5pKWFWWUnXVym3V3T/+H55l8O6titXjeo1FlA9kp5n8fpJZ7Vp5XmTqaUXnPE8b1nX5GJgqaykMWFSvfSyUfXSs1G5t+JfAM2qF79DAAIQgAAEfCOwThtYLpOetDf2eSf71QwqNUDRcXrrqYmFPmUdnegNHDgwMVdUPQaL8clP3rwaeW74OEMXI0a5c6677roWo0RvHBVCr/pqc1k6WKTpkHcy1VYMLEXSaBKxYMGCILJR5nAYxSEWSTnK9PdmGlh57s1K+4SJbzWJS9uKmJjn/SJfo9tk0dppErj77rub+rW0SVYlE8YlojbpZYQ0dO0748uuKhk+8eXfeaJXskwnl6WEWWXFr1//nZWPsNY21Iw+t5o6x/OYVXqBE/8gQZ5k7lnjA5elhFllJV1/NNdTWmR3eFw0716eaMdq2lU1GtVjLBCtx+uvvx5EFb/66quZ1RNDjUUUnasoRkWFZ22uBpbK032hD0/ccccdrcaHaedSvWRi7bPPPqaPX2BmZanC7xCAAAQg4COBddrAkiDRN86VlsWlvbGv1sCq9WaolEzUdRKWpy6+GliawGnpQ/Sz8uH1ZEVz1NN0iJZd9gisPPdHpX0qJc8v2gRxicCq9rrCfCMyILKi+jCw8lHWcpxDDz3Uttlmm8RlUWEplUyY6BIvTawVddmnT5+1KpD2MqKaiXbUCMvKCRTPlZUneiWP6aSlhPogiaIEtWlSqlxYWkYU3fKUVcQy23yKt96riHaSt8+tpn5Z+aGiZcZzReVJ5p7HdIonLE9L3p2nrEr1zVr2GGeRJ5l7PcYkcR3rMRaIn0OGkfoZRRjrxWIY5V3pnpL+Moz0sYlKUVnVGFjhefUCSVF6qpcMrWiUcFrdlENNLwu++MUvssywmk6BYyAAAQhAoGkEvDGwNGj66le/6hx2HZLT0om0L/NUGjzlnfRE3zpG30o32sDSoFWTdCVuT3urV4/Boq8GlvRXDq3oZ+XDe0KTYX0autZQfuWS0CC92k0GjpZFJm3xCaO+apkn0XxSWZq4fvaznw2izmrZ4vd0LWXp2ocPH27Ka5S0xSdbjeoHXK9JTHv37h2YAjJF0hIox8uNT0qq0VcRhYriiL8tb3abrMV81LUoQkFLW5R8eJNNNsk1iapkwsST2id94EL6RD8u8LnPfS4wusI+wqXvjC+nipeVNPmV2f7YY48FP+WJXsljOqmsJ554wm677TbTRFab2I4cObLVVwnzlBXvj5q1hLCefa5r25dpEdUtzwdM4rmispa05jWdZFIoB5/6aG3ql3T/Rsc+ecsKOcTzs6W1m3D/eOR6lnGr41zalas+0f2LHgtUqovuC/UB8+fPN+WOk7EX6pJ0nPpwvcxKez7XYmBFz6c+QKa26qUytdQ8zdDSeFIvQ/XywHWcVItOHAsBCEAAAhCohYA3BlaROZXiQCoNnvJMeqKfFo8PXhtlYGlwIUNGyVuVbDgpeWt43fUYLMYnP3m+FJj3xowz1NKsUaNGpZo+SeXGc8FIp+OPPz5g5boVNZDMc95mRTxUqlutBpbMCbVnGdKa1FdKIlttHqU8bCv1A/pNJnBShI4iWWQIRPNdySwO36K7LLuoZxL3ZrfJuHaKKFLC7/XWW68V+pUrVwamkaJdw3xX4VIWRQop6XDeLcuEyRNRm/YywnWiHTUp8uY6ihsbWdErWdcbclP0ya233hoknA63eJRunrJ0/KRJk1rKaJaB1ajz5rnv8uaHipYVPyYr51le00mmib5IqOdGuMUjXPOWFR6fN7dX9Pqix+jv6uu//vWvp+Ksx5gk7WRFjgXy3B/RfZTgXxFQMqllNqpdRrdKL9XqNe4IjTaZbKqXlkJGl/erfmlL/F2vn/0hAAEIQAACjSCwzhtYgpw16an0xr5aA0tfQdxjjz0yNdbkToNfvbWrZFpFC6rHYDE+KC7y8+rxsqv5wmGRRki9BpJJYpfBwMobFaUoyDAHWd4vHxWpW1ZjcmWtLw4qv9obb7zRUrTyhsh0qTYCK2/i+Kxr0e/NbpOu2iky4Pe//30wAQ8nUFqCefjhh+eOcMwyYbIiaiu9jBDTvH1nfJlYHr2S9smK5sm63miZWUsJ85QVfdap7CLzqlVi1Mg+11WraH4o12Oj+1fKJ+ZiOmUtJXQt65prrgmidGrZsp7ZedtVLXUIj3Xtl4o4Z1IZGhtOmzbNlPsu7O8qGd2NagN6QaOcWYrQCuuVZ5lrvThRLgQgAAEIQMCVAAaWWRAVEH4eOyl3SvSNvT5TriUv4VatgVXPiUE9BovLly8Pli4oTF5b1sTL5UaMT5qqie4qctDaqIFkfMKs/y7S4HDRILpv3nu62vKjxxWpW1Z9XA0slSdTQF/I1P+Gm5LyDhkyJNeSi3pGYDW7TVajXVIyapnzxxxzTPC10Kwty4TJiqiN9jVJ/UzevjOeqDur3pV+r5TMPet64+XGlxJGv5KZp6z4dRX5oqISg0b2uS5ayai8/vrr7dlnn3U5LHHfSsncXUwnFZ60lHDEiBHB8nOXsuLP3movMms5bN52Ve35m/VMyaqv+ju1ydtvv71leW/aUuNGtgG9TJgxY0bwQiHcspaOZl0rv0MAAhCAAAQaRQADyyzID/CrX/3Knn/++YB79EEefWPfvXt3O/nkk02TgnDLO9l3GVTWKn69BovRhMWqY9zMq7be8XKr+fJVNZPptPo2ciBZjalSLee8x+W9p/OWV2m/InXLqk+1rOOTRZ1HS3n333//zKjIehpYqkcz22S12iUtd1P03gknnNAqZ1OSnnlMmEoRtZVeRuh8efvO+BKqrHuv0u+Vkrnnud5o2WJ7ww03BAmmw22XXXYJlsvq62kyY8M8PUnL9OphiuoF0U033WS9evWyvn37Bnn64hGMjexzXbSK54dyOTa+b6UoF9fxgYyR6dOnB198DTcZwMqHJQ3HjRsX5IbUlvayLJ7bq5Zr07GVlsPmbVe11kHHV9svxc8tvlqOqPGhXthp7Lf++us7VzGeM0z5MJUiQZH10S1PG1BZ+hKinknSWYZlNIefS+Xiy1zrmcbDpV7sCwEIQAACEMgigIH1b0Jpkx59mlnmlt5YJb2xzzvZdx2gZglX6fd6DRbabW6MAAAgAElEQVTjXx/K83nwrOtYsmRJEP0WLtPKkxA2qcyiBq0qO89AMuu68v5eramSt/xq9st7T1dTdvyYInXLqk+1rJOihpQHS/meNCGvtNXbwGpmm6xFu6TItnACXunLjnkMnbSI2vfff9/Gjx9vWhqa9DJCOubpO+PtQxNSfSwi7+RWOcGUcH3BggXBrVMpeiXP9cbvP12f+lRNULWF96rqmWVgxRnovytFiGW1Of0eN/v0IQS1neiS+Eb2uXnqHO4TvR9UX0VeKo9R3k3LD++5556W3dOSuVczPlC+JekpY1Jb+NVd5T7LY2DJ4LriiitajC5F22l5dDyHXdq16vw33nijKWpPW6Vnd552lZdp1n619EvRspW4/9FHHw3+pD5JH0UQo2q2qHEu81b5OWVcR7c8bSD+slVt+pRTTnHKFxqeMx5dqJcIMtbSPrhSzXVzDAQgAAEIQKAeBDCw/k01bdITHcQkRRzlnexXM0CtVvB6DRY1eFJOICUp1aaJl5howFztphB2DfDDXAxZSY3TzlPUoFXl5xlIVnu98eOqNVWKOn9SOXnv6SLqUKRuWfWphbXyzsjIDpfQ6lzR5Vlp5663gdXMNlmrdvFky+EEfN99902VMo+hkxZRm/UyQifN03fGTcOsL8wlXUz0hYl+T+v38lxvUvlK1qxnV9iv6l498MADg79VisBSWfGoI30h8sQTTwxMP9ctbrKkmXWN7HPzXoPafDQ/lBiedNJJThP86LhC501L5l7t+OCFF16wX/7yly1fmZOJJJNtypQpmRFY8dxe1RiV0fGRri8tmXuedpVXl6z9au2XwvLjbTQrUX2let1888325JNPBrvUEoGl46PM8348Iqlu8WhLIrCy7ix+hwAEIAABXwhgYP1bifikZ6+99rIBAwbY1VdfHQzo0waeeSf71Q5Qq7lR6jlY1CRQJlb4dZ2kz3jnrbPC4GUKaJmmNi2xOO6444IlJq5bUYNWnbeRk6laTBVXRnn3z3tP5y2v0n5F6pZVn1pZx+9XnS/r6031NrBUh2a1yVq1Ux+i3DDKERNuWV8PzWvoRCef+hKplifOnDnTHnrooSBSRca7ltbFtzx9Z3QCmZX7J+2eVNSKoqTEUFta9Ere642fJ2kpoRJtK4GzIsC0pX3pT8dqmVI44da+e++9tx188MGZS2aj9UiKXExbLtnIPjernwh/jxqe+ls1RmVSsv8ko6ja8UHSUsKePXsGz9TQqExaQhgf71Qb+Rw3c9NMvjztKq8uWfvV2i+F5ceN3LzLnOP1y7tUL28biH/JVFFhyn+W98MiadeXFBmZxZrfIQABCEAAAs0ggIEVoR6f9CgS4JZbbgkG/GlvyPNO9qsdoFZzU9RzsKgBuSZwensbbjL3tIQmHhJfqe5aPqPkuKF5pX2zzIBK5RU1aNU58g4kq9EmfkytpkoRdYiXkfeeLuLcReqWVZ9aWSd9wj7LdG2EgdWsNlmEdvEv50lDfelRHzPQ0rf4ltfQiUa+dOzY0YYOHRokLK70MkLnyuo745PRrK+vpd2TupcUlaEotHBLivDIe71J54kvJYzvk2ZgaT9xUvSRIqi0yfRTzjc9E/N+YTQeYafjpIMmyvGtkX1uVj+h3+P5oZI+7pKnHO0zb968IAdYGA2XZOLVMj6IR7nF65VkYMXNmbTE4lnXGH9WpJnDWe0q6zwuvxfRL+l8SUauzHD1Tfrabp4tyaRPi+TK2wbizFUPpbfQ8k8ZkXm2eERxLZFcec7HPhCAAAQgAIEiCWBgRWhGJz2amGrphPJLVHq4553s1zJAdRW83oPFpOVU4rXPPvtY//79K36dTWHrs2bNsvvvv78likvXt9VWWwXJSF3fIoZsihq0qry8A0lXXZL2r9VUKaIO8TLy3tNFnLtI3bLqUwTrpMlipTfgjTCwdN3NaJNFaRdf7lZpaXJeQyceYSLTQP17pZcR4pjVd8aXXSlSd+DAgVm3XuLv8UiKMFIsOgnNe71pFdBLGeXfCc2T6H6VDCztF1/erefgtttua4ceeqgpGiVtUx+vYx944IFW59VScy1vSzImG9nn5hErHiGXpE2ecrRP3PSUoaqIGeWQTHt+uX6lOB6FGa1bUllFfvwhnuOslq975mVaab+i+iWdI27k6m8ao2iss/vuu1vnzp1Tq6J7SEs558+f32opr6JBtYwwvrm0gSS9VaaWCcsgTmpjOp/6AV2TIl/D3Gn6e578g0VoQxkQgAAEIACBIgh4Y2Ap9FxvpmSE1LLJCIkPDrImJeH54pOe8O9pywf1e97JfrMMLA2W9dY87xvDKPskluHvGpQrgkoTrOimAd0OO+wQTHQ0adT5NWnUfnoTrfxZ4hzdZAAcc8wxTrlF4vdIkYPW+EBS16MIvFo2JcZV8t/4/R03Vfbcc8/gy0K1bFqGpclR2iA2q+y893RWOXl+j+vWqH5AddObdGnrusUnD5VyNzXKwNI1NLpNFtXm4nm8dC1p+cVcDJ14DhuVmxVpUOlZEV8OVumrcnnuqegXbrV/0nJEl+tNOmcS23C/LANL1yvz65FHHmllRImhng0777xz8L/q8zUx1oT4mWeeCV4AyMSKP0sqvaBoZJ+bR5u4UVlL/iOdL5rEW/8dX45Y6/hA/O+44w6bM2fOWpcXN7Diub0qjW/ysJJRo48j6IMs2pKWI0bbVb3GJGFdi+qXwvLikYTh3/V81Zc1lTtKYx21X411FF3+4osvBsuDo8ax9leUVFIEosp0MbCSlueG9VK/pPr07t3bNttss+DP0lx10jL4UKdw/1rSQOS5P9gHAhCAAAQgUDQBbwysoi4saVKa18BSHZImPZUSi+ed7Nc6QHXhEzdFXI6N7ps1wdckZdq0aaYIiqQ3/Fnn1URIA3nlBKn0JjOrHP1e5KA1PpDMc/6sfdIStxalVfT8tSZjzXtPZ11znt/juuU5Js8+Wf2Aysi6v9POk7RkT5MARVXEzcdGGliqbyPbZJFt7uWXX7aJEye2WlKsHFWHHXZYKyPWxdCJJ9AWn6zJeqVnRXzZVVo+pzz3Z7hPPBIm/qxxud608yZFkWjfLANL++jru4qw0Yc2wryHLtenPl5LQg8//PCK0bWN7HOz6i/T79prrw0m/NpqNSpVRjxXVPw+LGJ8EP+ib3idcQMrHvlX7YdTwvKT8nzFDb+innN5+uwi+yVdo8Y2uj8VtRTmFcu6h+K/6yuGagOVXoS5GFhFtM2wP3RN/+B67ewPAQhAAAIQKJoABlaMaHzSowH48OHDrW/fvons8072ixig5hW/kYPFMCRdebH0Bj6PkRW+wR80aFDLG8K815a2X5GD1kZOporSKsoFAyvZnCpiCWHIOSl3kyLsNBmIRtk12sAKJ1wyLerdJotsc0n5xRSxIJ59+vRpub1dDJ2kiNqsRMWVDKz4/ZPHAMrq1+KmWDx6xeV6K50raSmhS/1ff/11u+2223L38aqLTPuDDjooiDjJypvVyD43S5M481r7U50vborpb9Fk7kWND5KWlkUNrHjutazxTRar8Pe4KRZP5l7Uc64ZBlZ4jfoAwt13321PPfVUrnGOjhNfLanUWKfSslvt62pghfVS27zrrrsCkzTP+EvHqW/VCwJ9mEHmGhsEIAABCECgTAQwsGJqxSc9GoSfcsopiTkLdOi6bmBF8WmApy9XPf300/b222+3RFNoEKdlbUp4rMG03kJusMEGhbaTIifTjZxMFTWwx8BqfTvVMwIrPJO+nqdJvaJUwsmKIoYUVRhuzTCwGtUmi2xzqrOWuSgKK7oseYsttrCRI0cG/Yc2V0MnGlGbZ7KeZmDFl11V+9W2eKeXZGxEo1dcrzetU01aSuhiYIXlapmq+ndN4pUkXjnhwkmzJsV6Xuorssp3paXhWcZVWjsp4uGQFvWaVXY8Ki7pq4FZZST9Hs8VFY3gK8rASlpKGDWw4rm90r4a6Hp98Txf8aW6RT3nmmlghUwU5SrDTu3glVdesffff79VWgT1DZtuumkw1tG/sO/KYlqtgRWWq7aodvnss88G+f5UrzBqMhyDKUJYhrKiImuNes+6Hn6HAAQgAAEI1ItA0wysel0Q5UIA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6oTATeWbrGbnt0hT332mpbY2sKq/rG3dvboF062fZbtC+sTAqqP4HV7/zTlt0+yVY894zZmuLuh/Ybb2pdB33TOm63Q/0vgjNURWDNe4/Y6lfGm/3r1aqOTzyoXTtrt8GXrP2n/stsvU2LK5eSCiHwz3+9a5PmT7Vn3n7B1hTY3jfpupF983MHWd+Nti2knhQCAS8IzL/P7A8TzJYsKq467dqbfWYvs6/+l1nXHsWVS0kQgAAEIFA3AhhYdUNLwRDIJjDmruU285mV2TtWsUe3zma3n97N1utYxcEc0hQCi39yni2f+bu6nLtdt272idt+Z7Ze57qUT6E1EFj9L1v54BZmqxbXUEj6oe16HWkdtr++LmVTaPUEzp1zmf1u4UPVF1DhyG6duto9gyZY5w7r1aV8CoVAQwkse9fsnE3NVq2oz2n7jzY77Bf1KZtSIQABCECgUAIYWIXipDAIuBEYctkHpiisem2XH9vFtiMKq154Cy/3rSEH2Zp33y683LDAHmMnEoVVN7rVF7zmnVm26k/7VV9A1pHrbWId9yowsivrfPyei8CBd46wt5e/l2vfana6dr8xtsNG21RzKMdAwC8C8+40mzC4fnXavK/Z9+bWr3xKhgAEIACBwghgYBWGkoIg4E5gxDXL7O9vrnY/MOcRE47vYlttXPsywksvvdR+9rOf2eWXX26DB1ceRP7mN7+x0047zb7zne/YGWec0VLTP/7xj/aNb3zD+vfvb+PGjbMePZLD9VeuXGlPPvmk3XffffaHP/zB/vSnPwVlfOYzn7Fdd93VjjjiCNt5552tY8e1Q8tefPFFO+mkk2zjjTeueA6V984779ioUaPszTfftCuvvDIov9nb2yOH2qq/L6hbNXpec7N12Kq26/zXv/5l559/vt14441255132pe+9CXn+oYaT5kyxR577DF7+umngzK++MUv2oABA+ywww6zT37yk9auXbtWZf/lL3+xE044wXr16mX/+7//G/xvfPvwww9tzJgxds0119hWW21lV199tW233XZr7aclW5dccknwT9ejcpu2LX3WVs7pW7/Td+1jHXf/c83lh21YBX32s58N2G67beVlavPnzw/YvvDCC2u1/Wh5eSonHaNtNev4LbbYIrinvva1r9n+++9vXbt2zXOahu0z9Hdn2IvvvVy3891y0CX2mQ0/VXX5Dz30kI0YMcL69u2b2t7ihYfH7LXXXvbzn//cPvaxj7X0F3krEn12RPubSseHWn/961+3Aw44IDiv2vjEiROD8+uZoefY5z73uYrVWLBggY0ePdr++te/2v/8z/8Ez6x4PxQtoIhnTvQas56xb731lt177702a9as4Nn46quvWrdu3YLrO+igg2zgwIH2iU98IvEa057NSTuHbeuoo46yH/7whwHPpm4vPmR2Wf/6VeEze5qd/mDh5deiV+GVqVOBLvdV2F70LHfZstpFUlmrV6+22bNn27Jly4I+oZbNx/FiLdfDsRAoOwEMrLIrSP1LTQADq7V8muReeOGFgXmlTZOSrbfeOphAaKCuwY82DdQ1qJbJUfRkopk31LpgYMU1lnEonWVqaVD77rvvBhOyY4891k455ZRWRufixYsDY/SBBx6wm2++2fr167eWXIsWLbJTTz3VHnnkkeC3tIFvtKybbrqpKiOusHulhAaWrl2m9pFHHlkRww033GDf+973gn3i5nWWARUv2NXAih4vo1V9yw47+JMHzncDS23x29/+tv3ud78LDGGZQ5W2VatWBYbwL37xi5Z7I68BFS03zcD6whe+YD179lyrCjKqZDzpGaFNfccPfvCDwLDUNXz3u9+1adOm2XHHHRf8Pc2MUV1/9KMf2S9/+cvMfcNKNMrAWr58uU2aNCngqmvSJnN2/fXXN9X7mWeesaVLl9rHP/7xwLDTi6b4Sx4XowEDq7bevQi9aqtB4452ua8aaWDdddddwRiiGvMrTg8Dq3H3E2eCQB4CGFh5KLEPBOpEAAPr/8A+/vjjdvbZZwcmxpAhQ+zkk0+2bbbZxtq3/yiCTJOUl156KXgrroGJ3qhdfPHFQbRVkZOJOkmdq9i2bmA9//zzQVSeIuyk8emnn26f/vSnWzSWiaWou4suusieeuopO+SQQ4IJZaixJsjSXNFX2ufoo49ei+uDDz4YmCqHHnqozZ071/bbbz8755xzbL31WucCkpF24oknBgZZWjRXLtGK2KlkBtZGG20UTJoPPvhg+/GPf5wa2fT+++8H7CdPnhxQSjOwsqIy0xBnRXWqjroHxo8fH5jieaNwipA0Txm+G1i6htCA/Na3vhWYP507p+fQU/+sCeOSJUtaovNcoouSmOU9XtEWDz/8cGBS6hkSNVfVlxx//PGB8aPJ7IEHHpgozz333BNED+u5M3bs2ODlSdbWCAPrgw8+COqjusvwF2O1ve7du7dUT5ymT58ePB91nUnRYy5GAwZWlvLpvxelV/U1aOyRLvdVWs3CMoqM+AvLxMBq7P3A2SDQCAIYWI2gzDkgkEIAA+sjMP/85z/trLPOCt70K1pDS47SJkoaHOoNs95Gy8wYNmxYyxKPIiYTzbxZ27KBFdVYpobMo6RloOKvZZ26H2bMmNGyHDXcV39TJIUmpHFjSibnZZddZtddd10w4dPk+x//+EewnDQerVepnIbfAyUzsDR5ltmoZVZpSzTFcN68eUE0jJbvybSML+3NMqCydMh7vIw0GW3XX3+9FTlByqpf1u9lMLDCJaAygLOWWv/2t78N2mXU7MprQKWxcj0+NNxkYsvM6tKlS6ulhIrE04R2yy23bHXKl19+OehrZH5VMrni9SzimZN1jXph8//+3/8LjDUZc3369Em9tWTi6Tq0xFd94Gabbdayr4vRgIGV1XrTfy9Kr+pr0NgjXe4rDKzGasPZINBWCWBgtVVlua5SEMDA+kgmLQfTshFF3OjNsZZBVNo0GdYkSUsolGcl3L+IyUQzb5y2bGCFGivySlFV0eiBJOaaSCoKT0v9rr322iB6RluosaKAZEzpf8MtXBaopTShgfXTn/40uL/23nvvlv1Co0u/FfF2tuZ7pmQGlkwgTabPO++81Eg4MZa5JUNBk29FuTXLwJI+0ftJBqfyOjV7K4OBpaVQaq9qg5WWjOrFwve///0gCkh5p5QDS1uWOZOlgevxc+bMCXLoxaP6oksJwxyNoSmua9Rz56qrrlrLMM+qXxHPnErXKANekarKd5XHWIvqFV/26WI0YGBlKZ/8e1F6hUvWdJYLLrgguDdljKnf1QscRRgrOl37qc3dfffdJs307NOSfLU/mbgaI4VR7CorzGeq/JXKIam2KuNZy2/33HNPO+aYY4Ko5fgLRPXn6kO1vyIVtWlJsSKq1eaS8p66EMwTgaU+Rue+/fbbg2vVJkNaLzGjdQ7ZKU9cdIvnZdU1i+nMmTODa9CmCEfl4VSZMoHD/HcsIXRRk30hUH8CGFj1Z8wZIJBKAAPLLLrMKE+eFcGUUaEcWBqoaTAXJoQvYjLRzNu1rRpY1WgcXS4oA0STOA0mw7I0oYtH/4RJ3hUhpAguJXDVID56fHj/aDCr/StFEDXsXiihgSWu0mTHHXcMkuYrF090C/MnbbDBBkEbVS6lZhpY0Yl92vLThun97xOVwcBSVcPE7JWWjIZtT0n9oy8VXA2ouAYuxysqMPzYSFKEpia9+nCH7k09a2RyadNEV/vrXo5HLWXdE0U8cypdY7gkWnkfo1wr1UtJ3jXJHz58eCvjHgOrArWCkrgXpVfUMNl8883t2WefDZa0vv7660HksZbBRpfkh/lCdYVhPjjlkowvJQ0NrP/6r/+yqVOnBtHvyi2oezD8YI7aiPrr0MSSeSXDS7nkZJApF53GXDrPJptsEphIeo7GDaKsthP9PcvA0rlkkIuvXliqzmrvYe63aLoBtW+Z7n/+85+DD8SEufMUCawXn9qUI1PPL5lYSXk4xVPR3LvvvnuwPwaWi5rsC4H6E8DAqj9jzgABDCyz4I1Z0lcIw1xEgqS3jHrrVe1WxGSi2nMXcVxbNbD+9re/BdFUK1ascNI4XOaniIqoSaLBsgzMK664wgYNGtSCPhwEKwmzcqS98sorwYR10003DSa2MlO0hfeJvlIY/XsRGlZVRgkNLC31lREkkzDJBAyjJGUk6uuhSV8HzbsEMI2p6/Hh8rIkc6Mq3Wo8qCwGVhhVouWESdFrYbSdIkXiX/R0MaCScOY5Xvmv3njjjSDXmiadmuAqOjP+hVSZ4nrGaDmpDCEtQdffNPHWZFcRTopCcdmKeOakXWP0S6lnnnmm6V+lLyJm1RsDqwKhAgysIvWKRhEpIkh9rYws3a/aZMjL0Pn1r38dmFTf/OY3Wwwn/abl0v/93/8dRBPJlA2j1EMDS2XoftJzWR87UN3Vl+tvek5H23mYQ07H6Dm87777BlFdepmkstXWtNXLwFJOPeXfkymrJeky18LIa7V7mVVq+/GPNKTlwIr2Z2Kn6K0wSk3XpA9RqJ/QuRRlrI8+YGBl9S78DoHGEsDAaixvzgaBVgTKFoHlIl98MJM22XSdhFaqQzVfuIl/2czlGovet60aWE888UTLcob4sr9KDCvdM4ou0IBVBkmHDh3sww8/DAbXGoSHuXrCiWHcZAmNsXhkVtF65i6vhAaWDEQtPdHSkXhEU7hEU0tbpIW2SgZWXk7x5Z6ufUfWW/689Shqv7IYWFGDShM65SiMGilhtJ1eRsjMVBRWuLl+hTC+9M/1eEVRKUJljz32SDR7orn4dN+qfE30s/LypWlexDMnzcDKY9653Ivh/e9yjDc54158yOyyjyLm6rIVYGAVqVfUwEpa5q77TsaNctMlpV0Iv8b73nvvtcpdFxpYSRF90ajn8OVQ9Mui8Zyj0iH6pdJ6GVhhBKjatJb9f+ITn2h1CygqbfTo0ab+J5puIM3A0nNDYwUtI1e7jy+XDKNJP/WpTwXmnKLNMLDq0uooFAJVE8DAqhodB0KgdgIYWOmRWXknQNHBXRGTidpVrb6EtmpguRoNIcHwuLjJmBRZFf6td+/eraK1wqib8D6J5r+K58aqXrkajyypgaXlFzKmPv/5z7di/vbbbwfGlpa86M25tMHAWvseKYuBpZqHydwVIRtfyhZOMI844oi1vlToakBVMrDCpUAhSd1nWiKkTaaa8gIpwXn8i6Nx8uFSQtVN/zQxjn/RNm+LLuKZU4uBFfaRSfWNs8TAqqBqgwysvHqFhom+zqznVL9+/fLeksF+aYZLaGApglZ9dHzTc1LGbvi8lEElc0h9fVqEfPiMrYeBFY1qq7T0O4zKjkaAVvsVwqSoSgwsp9uPnSFQdwIYWHVHzAkgkE6gbAZWnoTXacsUqo3AypoAJRlY8Vw7SQr4OCDBwGqtVNo9E94TGtyHg+ow90h8CVP4Jbyvfe1rwXIA5c3QW9eFCxcmfp2wKf1VSQ0sReEoCuD+++9vtYwwNDR+8YtfBIl+05ZZVWtsxg3O+EQ9TUMisKq/u8M2d8cdd9hNN93UsjwvjNrQst1o8vbwTLVGpVQ6XksHf//73wftWZsiqdTOs5bZRZcSxnPduBKq5xLCPOzyGiK6LpYQls/A0hd5s77+qavSvaKldsoVpWfeAw88EKRt0Aud6PGhgZU2loubPuHy/549e7ZEI8Uphh9OqIeBFW0DysMVXxYc1iXpq8J5DSzl9VKkmtqyxhT6kqeuKfpc8XG86NpXsT8E2hIBDKy2pCbXUjoCGFgWhH2feOKJ1qlTJxs/fvgje70AACAASURBVLwpL1GeLWkgVsRkIs+567VPWzWwis6BJf7hW19NnJWcVblvtOwhOrnWfmE0kPKC6Et4GqwqGkhfZ9IyOOW3aPpWUgNL7LSMUDmlQuMwXHKixNjSQ8swfDGwwrf0p556asvS02ZqX6YILHEKtVYCaOXK0dLdl156yU455RTbcMMNg6gNTXSjWx4TppIGWcdHE0wrz0808XKlcms1T8Oyi3jm5MmBlRYxk3SNaXXCwKqvgRWNFqpVrzyGib7Kd9tttwX/lHMwuilfln7X/9ZiYOW5v8O21EwDK+mrmZUMLC0lVmSbcojpGqObnln6fZdddmEJYTMfkJwbAhUIYGBxe0CgiQQwsD76oqAGPsqXk/crhJIMA8v9xu15zc3WYavPuB8YOSLvG9HoSYr8CmFYbhhZpa8KKdmq7iGZVTKp9HnwcItGiGjAKgNLX9Dz5Ut0QT1LbGCFBoYmSkqIr0mTDCIt91JkjJZz+WBgqV5h0uM8kaQ1NZKcB5fNwAqTHyuKMWxn4SQxKTeWMGQZUFmo8hyvfRQJKDP7K1/5Sq4vCZbBwBKbMLLE5SuEGFhZd1XC7wUsISxSrywDS/2Z7nklW9dX9PTxgR122CH4CI6WbmvTEsF4BFe1EVjhhxHC5OlRgj4YWGE7ib6cSDOwxES5M3WMnlN77bWXbb/99sHL009/+tOBeRVf8p6lRxV3HIdAAAI1EMDAqgEeh0KgVgIYWB8RlLEgA2LIkCHBoKx79+6ZaDGwMhGttUOzDKyoxvrcdVLS2Xhl9YlwRXa89dZbrRKzhvuFkVUaUCuZu+4fDURD0yRaXji41ZI2JbdVotekr6m5Ey3oiBIbWGHy/LvuuitgqpwpMgij+cV8MLCUmFdf3NIWTzRekIrOxZTNwIrmj5NZpEmzTME//elPqUzzGFCVwOU9PuwvpLM+zqCJbMeOHVOLLouBFZqGYqwXPFrWlLVhYGURSvi9IAOrKL2yDJPwmaav7Sblb5MJoy/w6n9ricAKXzCqXSV9bVYkFQGmqMx6RGBF+5y0l05pX0FNM7DCSFy9+FKORn2FMbqFqwL09WKSuFfRljgEAg0ggIHVAMicAgJpBDCwPiITfSOm0Hsl5I1/GSZkqMGK8hTIqNCgihxY+dtXMw2s6Ne/sjSO3g96i6yBcXwyGkZWKVeF8t5ceOGFre6FKJVwQvflL385MFg0OUha7pSfZMF7ltjAEolwMiUzQ7lE9NXJaCRcsw0sRQAqP5JMNS1X/u53v5vavxSsbMXiymZg6WK0VElRj4MGDQqSpmuSvM8++6yVvD288LwGVBqovMfruTBp0qQgskJ5rWT26IuEaVtZDKzoEsltttkmiHJUovq0Tff62LFjg4l3WhL3PEZD0pKsRraNtc5Vgq8Qqs5F6ZVlYIUv8NK01BJuLe2uNQdW1hdIlXdLJtDtt99eFwNLTPN+hfCpp55qlUIgycDK6k+i/Qg5sJra4jk5BCoSwMDiBoFAEwlgYP0ffL1BP+OMM4IJkiZHCuHW1+dC40IDC33N7Fe/+lWQ/0hLwYYOHRoYWWFYe558DeEZswaIzbgt2moOrJBlVGNF2ymPjvJNhEmXtTRJ5ocipZSUPe3tclieBqgyrjbZZJPgfkh7QxwuYZw7d26Q6Pbwww/3IgdSyz1WcgMr/AKk2pT4Dhs2rCVHkq6xWQaW7ok///nPQW69++67z3beeedgch8usWlGG4+es4wGVrgUU8mid9ppJ5swYUKwdE9tNWnLmjBmaeByfNQkz4rmLYuBJT7qF/WxijFjxgTLxRRxKvNQy7qiRqGST19yySWmibz2O/vss01LD8P+lRxYFe62giKwitIra3wSaimTRRHNW265ZXBxuldmz54dRLLrBV/8C76uSwhVptq6vkT4xhtv2LnnnmsHH3ywtW/fPlgurr5V95y2PMZomgKVPrARNckUNfXtb3+7ZcynOulaJ0+eHLQLmWlhXsuwTI0z9E/tIBrRpXGAlj736NEjqJb6GqWyEE99dREDK6t35ncINI8ABlbz2HNmCBgGVuub4LXXXgsGD3qbp00D9NDE0oAiTLapwbnMLn3hLBqphYFVuVEVHYGV1YSPOuqotRKly+xQwu/f/e53weHSUhETGnhrwK0IqW7dugV5rbSEMBxcJp1L+ytaT0niNahWdMIGG2yQWK1w2YB+rDThzrqmuvxecgMrjIZT1JW0i3+NLsvAcmEajbis9AW2eJn6epX6lm233dbldHXdt4wGloCEydz1/7VsV4nTtdwmacv6imzSMdGJo4uBpbLCyBP9/5/+9KfBy5CkrUwGluqv/nHatGmBWRA+B5W/R0nzxeiZZ54JTHxtMu9kJoSmRnj9GFgVmnOBBlYRemUZWNEoZfW5yuGksZDMJo2V9HJv2bJlgXGvyNN+/foFF1+NgaXjHnnkETv99NODsvXMVs5DnUvP6759+wa/18vA0vl1LkX46sVWOC5Umwjve6UmkJGlL1CHm9r48OHDg/8UH33sRRG4Kit8WRqWpX00nlixYkXATssIlaYg/LBQlh51fVBQOAQgsBYBDCxuCgg0kQAG1trw9YZMA4x77rknmIwoIksDc5kcStCrgYr+N563QCVhYFW+mX0wsFTD1atXB3lzlDfpscces6effjowPhQho8nrwIED7ZOf/GRL5EDaVUU/AKC8Nxpgh9EG8WPCwWx8SUUTm///nbrkBpYuRBML5b766le/utbyzGYZWJpoaeL2jW98w7R81IsvTkZuuLIaWGHifvXNacnbw8tstIGlr43KqFTEUqWE7mUzsEKeinr5wx/+EESKKFo1NLN22203GzBggB144IFBhGFSP4iB1TgDq1a98hgm8S/paYwkQ1n9sL6yqy/yarl+tI1Wa2Dpel5++eXg5YQMbBlZyoGnXHP6UMfgwYPramDp/Lr3NWaQkav2q011+OY3v2n77rvvWsvCZXDJvNNyYrWTww47LIhiXH/99de6Fj0r1H4UPaxk7jK/9UIm/LBQHj28GEtQCQisIwQwsNYRoblMPwmUxcDyk17bq1UZlhC2PeoeXFFJDCwPSLWpKpTVwGpTInAx5SBQkhxY5YBJLSEAAQiUmwAGVrn1o/YlJ4CBVXIBC64+BlbBQMtSHAZWWZQqtJ4YWIXipLC2TAADqy2ry7VBAAIQcCKAgeWEi50hUCyB0dcvs2deWV1soZHSbjmtq23cvV3dyqfgYgm8e/pIW/HMvGILjZS20c3TrP3Gm9StfAquksDyV23lw5+u8uDsw9ptuLt12OXB7B3Zo6EERs78vj311vy6nXPaf1xlm3bZqG7lUzAEGkbg9afNftK3fqfr+w2zkb+pX/mUDAEIQAAChRHAwCoMJQVBwJ3AvU+vtJ9NW24r6+BhDdi+o50zqLN7pTiiaQSW33e3Lf7ZhcrYW3gdOg84yDY4+4LCy6XAYgiseuYYW7Po5mIKi5bSrpN12O4aa9fro2S2bP4Q+O3CB+3Cx66wlauLb+8H9d7LLtztdH8ulppAoFYCl+9r9vwDtZay9vGdPmb2n7eY7fAfxZdNiRCAAAQgUDgBDKzCkVIgBNwILF1u9sI/Vgef9y1q23iD9rZFDyKviuLZyHLWLH3fVr7wVzMr7n5o/4lNrMMWH31mm81jAstesDX/erW4CrZrZ+3W39Gs44bFlUlJhRJ4f8UH9td3/2YFdv+2SdeetuX6mxVaTwqDgBcE/vGc2eJFxVWlXXuzLb9o1nn94sqkJA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miagbV69Wp79NFHbeLEiXbffffZwoULrXfv3rbffvvZaaedZn379rV27dqtdfHLly+3adOm2YQJE2z27NnWqVMnGzBggJ188snWv39/a9++/VrH6FyzZs2y8ePH28yZM23FihW2xx572MiRI+2QQw6xzp071xUyhUMAAhCAAAQgAAEIQAACEIAABCAAAQhUT6ApBtbKlSvt0ksvtQsvvNCWLFliO++8s2288cb25ptv2pNPPmndu3e3MWPG2EknnWQdO3ZsuTqZVxdffLGdd955wT477bRTYEbNmTMn9ZhVq1bZjTfeGJhiOtduu+0WmF5z584N/vucc84J/nXr1q16ihwJAQhAAAIQgAAEIAABCEAAAhCAAAQgUDcCTTGwZsyYYUOGDLHtttvOLr/8cttll12CaCtFSt199902atQo+/DDD+2WW26xvffeu+Xi9d8nnHBC8Ldx48YFEVtr1qyxxx9/PDCoFi1aZDfddFMQXRVuitIaPny49erVKzimX79+wU8LFiyw0aNH24MPPmhXX321DR06tG6QKRgCEIAABCAAAQhAAAIQgAAEIAABCECgegINN7BkTH3ve98LIrAmT55sgwcPblV7GVJaHiij6uyzzw6itDp06GDvvPOOjRgxIoi2uvPOO23XXXdtdVxoih133HFBlJaWBSpi66yzzrKxY8cmnmvevHmBcdWnT59gKWOPHj2qJ8mREIAABCAAAQhAAAIQgAAEIAABCEAAAnUh0HADS0bUd77zHZs/f35gGm277bZrXZiipvbcc0878cQTA6OrS5cu9sQTT9jAgQODHFmKpNISwuim5YfDhg2zDz74wCZNmhREZymvlv623nrrBZFZm2++eatjtO/pp59u06dPt6lTp7ZEZ9WFNIVCAAIQgAAEIAABCEAAAhCAAAQgAAEIVEWg4QZWnlree++9dsABB7QysG699dYgWur8888P/sUTvC9btszOOOMMu+qqq+zhhx8OlhEqWkvlHHHEEXbZZZdZ165d1zq9IryUU0t5srTUkA0CEIAABCAAAQhAAAIQgAAEIAABCEDALwLeGVjRZX9aSqhlg9oUiXXmmWfaJZdcEhhVSVvcjJoyZYoNGjQo2P+iiy4KIrHimyKzjjrqKLvgggvs3HPP9UsdagMBCEAAAhCAAAQgAAEIQAACEIAABCBgXhlYyn918803B18fVGL3G264wbbYYotApjyRUvF98phTefbhPoEABCAAAQhAAAIQgAAEIAABCEAAAhBoHgFvDCyZV3fccUcQZaXtuuuus/79+7eQwcBq3k3CmSEAAQhAAAIQgAAEIAABCEAAAhCAQDMJeGFgrVy5MkiyLvNKydnHjx9vBx10UKs8Vz4aWEoszwYBCEAAAhCAAAQgAAEIQAACEIAABNZFAv369WvYZTfdwFLy9Z///Od28cUXB18JvPLKK4PIq3iSdiVn19JC/a6vEyZtocl1yy23BInbw2TwZ599drAEsUOHDmsdFi4hHDNmjGk/lw0Dy4UW+0IAAhCAAAQgAAEIQAACEIAABCDQlgisMwbWm2++ad/+9reDXFf6aqBMqu233z5RS75C2JZuca4FAhCAAAQgAAEIQAACEIAABCAAAQjkJ9C0CKxXX33VRo0aZXfddZcdffTRQQRWr169UmuuaKeBAwfafvvtZ+PGjQuWGka31157zYYPH24ffvihTZo0yXr37m0LFy60YcOGBV8fVKSVIryi25IlS4I63HfffTZ16lRrpHOYXyL2hAAEIAABCEAAAhCAAAQgAAEIQAAC6zaBphhY//jHP4JlgDKvTjvtNPvxj3+8liEVl+Wdd96xESNG2Jw5c+zOO++0XXfdtdUuM2bMsCFDhthxxx0XmGGdO3e25cuX21lnnWVjx461yZMn2+DBg1sdM2/ePBs6dKj16dPHJk6caD169Fi37wauHgIQgAAEIAABCEAAAhCAAAQgAAEIeEig4QbWqlWr7JJLLgmMpVNOOSUwm7p165YLjXJbnXDCCbb33nsHptTWW29t+nrh448/HhhhL730kmkf/R5us2fPDiKzFN11+eWX2y677BLk11qwYIGNHj3apk+fbjfeeGOwDxsEIAABCEAAAhCAAAQgAAEIQAACEICAfwQabmDNnz8/SLD+1FNPZdJQlNall15qXbp0CfZdunSpKdm6/mkJ4U477WQrVqwIorL03/q7Er137NixpWx94VCJ38855xzTksHddtvNOnXqZHPnzg3+W3/Xv7wmWmal2QECEIAABCAAAQhAAAIQgAAEIAABCECgUAINN7CmTJligwYNynURcQNLB2lZ4LRp02zChAmm6CqZUQMGDLCTTz45+Hph+/bt1yp79erVNmvWLBs/frzNnDkzML2UNH7kyJF2yCGHBMsN2SAAAQhAAAIQgAAEIAABCEAAAhCAAAT8JNBwA8tPDNQKAhCAAAQgAAEIQAACEIAABCAAAQhAwFcCGFi+KkO9IAABCEAAAhCAAAQgAAEIQAACEIAABAICGFjcCB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LuBBYvMrv5eLO/zzFb+s+Pju+2kdlWu5sNvcpsg83cy+QICEAAAikEMLC4NSAAAQhAAAIQgAAEIAABCEDAjcDi181+tqvZu68mH/fxLcy+95RZ155u5bI3BCAAAQws7gEIQAACEIAABCAAAQhAAAIQKITA9UeZPT6pclG7HmN21K8KOR2FQAACECACi3sAAhCAAAQgAAEIQAACEIAABNwIfL+X2ZI3Kh/TfROzHy9yK5e9IQABCKQQwMDi1oAABCAAAQhAAAIQgAAEIAABNwKj2+fbf+zqfPuxFwQgAIEMAhhY3CIQgAAEIAABCEAAAhCAAAQg4EYAA8uNF3tDAAI1E8DAqhkhBUAAAhCAAAQgAAEIQAACEFjHCGBgrWOCc7kQaD4BDKzma0ANIAABCEAAAhCAAAQgAAEIlIsABla59KK2EGgDBDCw2oCIXAIEIAABCEAAAhCAAAQgAIGGEsDAaihuTgYBCJhhYHEXQAACEIAABCAAAQhAAAIQgIAbAQwsN17sDQEI1EwAA6tmhBQAAQhAAAIQgAAEIAABCEBgHSOAgbWOCc7lQqD5BDCwmq8BNYAABCAAAQhAAAIQgAAEIFAuAhhY5dKL2kKgDRDAwGoDInIJEIAABCAAAQhAAAIQgAAEGkoAA6uhuDkZBCBADizuAQhAAAIQgAAEIAABCEAAAhBwJYCB5UqM/SEAgRoJEIFVI0AOhwAEIAABCEAAAhCAAAQgsM4RwMBa5yTngiHQbAIYWM1WgPNDAAIQgAAEIAABCEAAAhAoGwEMrLIpRn0hUHoC3hhYixcvttNOO826dOlil156afC/8W3VqlV27rnn2k9+8pNU8CeeeOJax69evdpmzZpl48ePt5kzZ9qKFStsjz32sJEjR9ohhxxinTt3Lr2QXAAEIAABCKwDBBYvMrv5eLO/zzFb+s+PLrjbRmZb7W429CqzDTZbByBwiRCAwDpBgP7Of5kxsPzXiBqWgwD9XW6dvDCwli5damPGjAn+JRlQ4dW89957gel0++235zawZHrdeOONgTm2ZMkS22233axTp042d+7c4L/POeec4F+3bt1yQ2NHCEAAAhCAQMMJLH7d7Ge7mr37avKpP76F2feeMuvas+FV44QQgAAECiVAf1cozroVhoFVN7QUvA4RoL9zErvpBtaiRYvsrLPOshtuuCGoeCUDa+HChTZs2DDbfPPNbcKECbbhhhtmXuzs2bNt+PDh1qtXLxs3bpz169cvOGbBggU2evRoe/DBB+3qq6+2oUOHZpbFDhCAAAQgAIGmEbj+KLPHJ1U+/a7HmB31q6ZVkRNDAAIQKIQA/V0hGOteCAZW3RFzgnWAAP2dk8hNM7CWLVtmkydPth/96Ec2f/5822yzzez111+vaGDNmTPHDjjgADv11FPtwgsvtA4dOlS82OXLlwfm2NixY4NzDR48uNX+8+bNC4yrPn362MSJE61Hjx5O8NgZAhCAAAQg0DAC3+9ltuSNyqfrvonZjxc1rEqcCAIQgEBdCNDf1QVr4YViYBWOlALXQQL0d06iN83Auummm+yoo46ynj172g9+8APbYYcdbP/9969oYN16662B4XTllVcG+2VtYcTWeuutZzqfIrei2wcffGCnn366TZ8+3aZOndoSnZVVLr9DAAIQaHMEWHvvv6RMFPzXKKwh7ak8WlFTPwnQ3/mpS7xW6FQOnail3wRoR076NM3AuvPOO+2VV16xI4880jbaaCPTUr8999wz1cBas2aN/fCHPwz+zZgxw9566y277LLL7NFHH7Uvf/nLduyxx9oxxxzTKpdVGLF1xBFHBPt27dp1LTiK5DrvvPOCPFlaasgGAQhAYJ0jwNr7ckjOAKccOtGeyqETtfSbAP2d3/qEtUOncuhELf0mQDty0qdpBla8llkGVjRaaquttrLnnnvOdtxxR1u5cmVLQvaDDz44yHPVu3fvoPgpU6bYoEGD7IwzzrCLLrrIFIkV38JIsAsuuCD4wiEbBCAAgXWOAGvvyyE5A5xy6ER7KodO1NJvAvR3fuuDgVUOfahlOQjQ3znpVBoD67XXXgsipB544AE7/vjj7cc//rFtvPHGwcUqkktfElQieP126aWXBpFYecypPPs4EWVnCEAAAmUjwNr7cijGAKccOtGeyqETtfSbAP2d3/pgYJVDH2pZDgL0d046lcbAUqJ3JWTv2LGjXXHFFbbpppu2utBXX33Vjj76aHv88cftjjvusAEDBtTdwHriiSecYLMzBCAAAR8J9LvuS7mq9cSxf8y1HzvVhwA61Ydr0aWiU9FEKW9dJEA7Kofq6FQOnail3wTaQjvq169fwyCXxsDKIqIcWYrK0jLAMWPG2Nlnn42BZ17PwQAAIABJREFUlQWN3yEAAQiYWVt4cK4LQqJTOVRGp3LoRC39JkA78lufsHboVA6dqKXfBNpCO8LAuvRS69Kli/OdFl8OeO+999oBBxwQmFlK1t6hQ4e1ygyPCU0v55NyQPMJ8LWn5mtADcpNgNDlcuiHTuhUDgLUEgK1E6C/q51hI0pAp0ZQLuYczJeK4ViPUmhHTlRLFYG1bNmy4OLSzK3rr78++BphmJCdrxA63Qvl3JmvPZVTN2rtFwEenH7pkVYbdEKnchCglhConQD9Xe0MG1ECOjWCcu3nYL5UO8N6lkA7cqJbGgNLidnPPPNMO//884N/7dq1a3Whq1atCpYP/uQnP7Ebb7wxSPi+cOFCGzZsWPD1QUVabb755q2OWbJkiY0aNcruu+8+mzp1qjUy9M1JJXZOJ8DXnrg7IFA7AR6ctTNsRAno1AjKtZ8DnWpnSAkQoB2V4x5Ap3LoxHzJb51oR076lMbAmjlzph166KG2yy67BF8b3GKLLVpd6LPPPmtHHnmkffjhh3bbbbfZ9ttvb8uXLw8Sv48dO9YmT55sgwcPbnXMvHnzbOjQodanTx+bOHGi9ejRwwkeO3tAgK89eSACVSg9AR6c5ZAQndCpHASoJQRqJ0B/VzvDRpSATo2gXPs5mC/VzrCeJdCOnOiWxsBavHixnXbaaaZlgscff3yQsH3jjTcOLva5556z008/3WbMmGEXX3xxEKkV5ruaPXt2EI3Vq1cvu/zyywMDTNFbCxYssNGjR9v06dNbIracyLGzHwRo8H7oQC3KTYB2VA790AmdykGAWkKgdgL0d7UzbEQJ6NQIyrWfA51qZ1jPEtDHiW5pDCxd1fPPP2+nnnpqYFT17NnTdtxxR1NeLOW60nbOOecE/7p169YCYeXKlXbllVcGf9eSwd122806depkc+fODf476RgnguzcXAI0+Oby5+xtgwDtqBw6ohM6lYMAtYRA7QTo72pn2IgS0KkRlGs/BzrVzrCeJaCPE91SGVi6sqVLlwZRWLfeeqvNmjUrMLIGDBhgJ598svXv39/at2+/FoDVq1cH+44fP960FHHFihW2xx572MiRI+2QQw6xzp07O0FjZ48I0OA9EiOlKnz1xH+NaEf+a6QaohM6lYMAtYRA7QTo72pn2IgS0KkRlGs/BzrVzrCeJaCPE11vDCynWrMzBEICNHi/7wW+euK3PrSjcuiDTuhULgLUFgK1E2B8VzvDRpSATo2gXPs50Kl2hvUsAX2c6GJgOeFiZ+8I0OC9k6RVhfjqid/6YIyUQx90QqdyEaC2EKidAOO72hk2ogR0agTl2s+BTrUzrGcJ6ONEFwPLCRc7e0eABu+dJK0qxFdP/NYHY6Qc+qATOpWLALWFQO0EGN/VzrARJaBTIyjXfg50qp1hPUtAHye6GFhOuNjZOwI0eO8kaVUh9PFbH4yRcuiDTuhULgL+15bcjP5rxPjBf41UQ3RCp3IQ8LuWtCMnfTCwnHCxs3cEaPDeSYKB5bckibWjHZVDNHRCp3IQ8LuW5Gb0Wx8M+3Log07oVC4CfteW8Z2TPhhYTrjY2TsCNHjvJMHA8lsSDKwS6sNEoVyi8VzyWy9yM/qtD/1dOfRBJ3QqFwG/a8u4wUkfDCwnXOzsHQEavHeSYGD5LQkGVgn1YaJQLtF4LvmtF7kZ/daH/q4c+qATOpWLgN+1Zdzg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SPNwbW4sWL7bTTTrMuXbrYpZdeGvxv0rZ8+XKbNm2aTZgwwWbPnm2dOnWyAQMG2Mknn2z9+/e39u3br3XY6tWrbdasWTZ+/HibOXOmrVixwvbYYw8bOXKkHXLIIda5c2cnaOzsEQEavEdiJFQFffzWhwFoOfRBJ3QqFwG/a8tzyW996O/KoQ86oVO5CPhdW55LTvp4YWAtXbrUxowZE/w78cQTUw0smVcXX3yxnXfeeda9e3fbaaedAjNqzpw5wX/r+JNOOsk6duzYAmHVqlV24403BubYkiVLbLfddgtMr7lz5wb/fc455wT/unXr5gSOnT0hQIP3RIiUaqCP3/owAC2HPuiETuUi4HdteS75rQ/9XTn0QSd0KhcBv2vLc8lJn6YbWIsWLbKzzjrLbrjhhqDilQysW265xU444QTbe++9bdy4cda7d29bs2aNPf7444FBpbJuuummILoq3BSlNXz4cOvVq1dwTL9+/YKfFixYYKNHj7YHH3zQrr76ahs6dKgTOHb2hAAN3hMhMLD8FiKjdrSjcsiHTuhUDgJ+15J25Lc+GCPl0Aed0KlcBPyuLc8lJ32aZmAtW7bMJk+ebD/60Y9s/vz5ttlmm9nrr7+eamC98847NmLEiCDa6s4777Rdd9211YXOmDHDhgwZYscdd1wQpaVlgYrYkjk2duzY4FyDBw9udcy8efMC46pPnz42ceJE69GjhxM8dvaAAA3eAxEqVAF9/NaHAWg59EEndCoXAb9ry3PJb33o78qhDzqhU7kI+F1bnktO+jTNwFKk1FFHHWU9e/a0H/zgB7bDDjvY/vvvn2pgPfHEEzZw4EDbb7/9gkgqLRmMbm+++aYNGzbMPvjgA5s0aVIQnbVw4cLgb+utt14QmbX55pu3Okb7nn766TZ9+nSbOnVqS3SWE0F2bi4BGnxz+WedHX2yCPnxOzr5oUNWLdApi5Afv6OTHzqk1QJ9/NYHY6Qc+qATOpWLgN+15bnkpE/TDCxFUb3yyit25JFH2kYbbRQkZN9zzz1TDaxbb701iJY6//zzg3/t2rVrdaGK6DrjjDPsqquusocffjhYRqhorQMOOMCOOOIIu+yyy6xr165rwbnwwguDnFrKk6WlhmwlI0CD91sw9PFbHwag5dAHndCpXAT8ri3PJb/1ob8rhz7ohE7lIuB3bXkuOenTNAMrXsssA0tfJjzzzDPtkksuCYyqpC1uRk2ZMsUGDRoU7H/RRRcFkVjxLYwEu+CCC+zcc891gsfOHhCgwXsgQoUqoI/f+jAALYc+6IRO5SLgd215LvmtD/1dOfRBJ3QqFwG/a8tzyUmf0hhYeSKl4vvkMafy7ONElJ0bS4AG31jermdDH1dizdkfnZrD3fWs6ORKrDn7o1NzuOc9K/rkJdXc/dCpufzznh2d8pJq7n7o1Fz+WWdHnyxCrX7HwPp3Li4isJzuG392psH7o0VSTdDHb33C2qETOpWDQDlqSXvyWyf08Vsfnkvl0Aed0KlcBPyuLc8lJ30wsGowsJRYnq25BPpd96VcFXji2D/m2o+diiWAPsXyrFdp6FQvssWWi07F8qxXaehUL7LFlIs+xXCsdynoVG/CxZSPTsVwrHcp6FRvwrWV3xb06devX20QHI4ujYGl5OwnnXSSXXnllUGi96QtXEJ4yy23BInb77333iCJ+9lnn236rUOHDmsdFi4hHDNmTLCfy4aB5UKrPvu2hQZfHzJ+lIo+fuiQVQt0yiLkx+/o5IcOWbVApyxCzf0dfZrLP+/Z0Skvqebuh07N5Z/37OiUl1Rz9msL+mBgXXqpdenSpdUdxFcIm9OgvD8rIZd+S4Q+fusT1g6d0KkcBMpRS9qT3zqhj9/68Fwqhz7ohE7lIuB3bXkuOelTmggsRTsNHDjQ9ttvPxs3bpx179691YW+9tprNnz4cPvwww9t0qRJ1rt3b1u4cKENGzYs+PqgIq0233zzVscsWbLERo0aZffdd59NnTrVGukcOqnEzukEaPB+3x3o47c+DEDLoQ86oVO5CPhdW55LfutDf1cOfdAJncpFwO/a8lxy0qc0BtY777xjI0aMsDlz5tidd95pu+66a6sLnTFjhg0ZMsSOO+44u/jii61z5862fPlyO+uss2zs2LE2efJkGzx4cKtj5s2bZ0OHDrU+ffrYxIkTrUePHk7w2Pn/t3cuUHtNZx5/ckeKJqiQKjo1DdYUEyptkGrQiyhSHZG4lIlbkQxtU1Ki7rdRI0owoi0x6pJeRNq6BEEUpSJdbalpKlNU1T1FI7dZzzHnm/O9ed/v3fucffbZ+7y/dy1rtfn25Zzf/zz78j977xMAAQI+ABF6uAT0CVsfBqBx6INO6BQXgbCvln4pbH1o7+LQB53QKS4CYV8t/ZKVPtEYWHpXerbVUUcdJbvttltiSn34wx+W1atXy2OPPSYnnHCC/M///E+SRv+e/hYsWJCszBoyZIhcdtllsuOOO0qvXr1k8eLFMmnSJJk7d67MmjUrScMvQgIEfNiioU/Y+jAAjUMfdEKnuAiEfbX0S2HrQ3sXhz7ohE5xEQj7aumXrPSJysB66623RA9b1/90C+H2228vy5cvT1Zl6f/Xf9eD3vv27dsFYcWKFcnB71OnThXdMjhixAjp16+fLFy4MPn/+u/638CBA63AkTgQAgR8IEK0uAz0CVsfBqBx6INO6BQXgbCvln4pbH1o7+LQB53QKS4CYV8t/ZKVPlEZWHpnui3w9ttvl2uuuUZ0dZWaUaNHj5Zjjz1WRo0aJb17914DwKpVq2T+/PkyY8YMmTdvXmJ6jRw5UiZOnChjxoxJthvyi5QAAR+2cOgTtj4MQOPQB53QKS4CYV8t/VLY+tDexaEPOqFTXATCvlr6JSt9gjGwrK6axBCg44zjGaBBRqc4CMRxlcQTOsVBIOyrJI7C1ofxXRz6oBM6xUUg7KulX7LSBwPLCheJgyNAwAcnSbcLQp+w9WEAGoc+6IROcREI+2rpl8LWh/YuDn3QCZ3iIhD21dIvWemDgWWFi8TBESDgg5MEAytsSZpeHXEUh2johE5xEAj7KomjsPXBGIlDH3RCp7gIhH219EtW+mBgWeEicXAECPjgJMHAClsSDKwI9WGiEJdo9Eth64U+YetDexeHPuiETnERCPtq6Zes9MHAssJF4uAIEPDBSYKBFbYkGFiO9Xn3RVn5u6Nl9RuPiCx/5b3C+20gvdYfIX22niHSfxN3FdLeuWNZZknoVCbd4mWjT3GGPkpAJx+Ui9eBTsUZ+igBnXxQzl8H+lixw8CywkXi4AgQ8MFJgoEVtiQYWA71effPsuLRT4gse755oQOGSt+dfyXSb7CbSmnv3HAsuxR0KptwsfLRpxg/X7nRyRfpYvWgUzF+vnKjky/S+epBHytuGFhWuEgcHAECPjhJMLDClgQDy50+K39zqKx+8cYeC+y1ySHSZ5tr3VRKe+eGY9mloFPZhIuVjz7F+PnKjU6+SBerB52K8fOVG518kc5XD/pYccPAssJF4uAIEPDBSYKBFbYkGFju9FnxwFCRd1/qucD+H5C+u7ZYoWV7KbR3tsSqSY9O1XA3rRV9TElVmw6dquVvWjs6mZKqNh06Vcu/Xe3o045Qt79jYFnhInFwBAj44CTBwApbEgwsd/qsmNfPqLC+o5cbpWubiPauLaIgEqBTEDK0vAj0CVuf9OrQCZ3iIBDHVRJPYeuEPlb6YGBZ4SJxcAQI+OAkwcAKWxIMLHf6YGC5Y1mrkuiXwpYTfcLWBwMrDn3QCZ3iIhD21dIvWemDgWWFi8TBESDgg5MEAytsSTCw3OmDgeWOZa1Kol8KW070CVsfjJE49EEndIqLQNhXS79kpQ8GlhUuEgdHgIAPThIMrLAlwcBypw8GljuWtSqJfilsOdEnbH0wRuLQB53QKS4CYV8t/ZKVPhhYVrhIHBwBAj44STCwwpYEA8udPhhY7ljWqiT6pbDlRJ+w9cEYiUMfdEKnuAiEfbX0S1b6YGBZ4SJxcAQI+OAkwcAKWxIMLHf6YGC5Y1mrkuiXwpYTfcLWB2MkDn3QCZ3iIhD21dIvWemDgWWFi8RGBN59UVb+7mhZ/cYjIstfeS9Lvw2k1/ojpM/WM0T6b2JUjFEiAt4IU2WJ0Kcy9FYVo5MVrjQxBlYubPXPRDyFrTH6hK0Pxkgc+qATOsVFIOyrpV+y0gcDywoXidsSePfPsuLRT4gse7550gFDpe/OvxLpN7htUUYJCHgjTJUlQp/K0FtVjE5WuDCwcuHqnEzEU9hao0/Y+mCMxKEPOqFTXATCvlr6JSt9MLCscJG4HYGVvzlUVr94Y4/Jem1yiPTZ5tp2RZn9nYA341RVKvSpirxdvehkx+v/UrMCKxe2+mcinsLWGH3C1gdjJA590Amd4iJgf7XsKLJn5ikHBpYn0J1SzYoHhoq8+1LPt9v/A9J31xYrtGxBMRC1JeY3Pfr45Z23NnTKRQ4DKxe2+mcinsLWGH3C1gdjJA590Amd4iJgd7XsKLLj5Tk1BpZn4HWvjgld3RW2vD8mCpbAKkqOTrnA097lwlb/TMRT2BqjT9j6YIwU14eVI8UZ1q0E2j0rRdlRZIXLe2IMLO/I610hE7p662t9d3SY1sgqyYBOubDT3uXCVv9MxFPYGqNP2PpgYBXTh5UjxfjVNTftnpWy7CiywuU9MQaWd+T1rpAJXb31tb47OkxrZJVkQKdc2GnvcmGrfybiKWyN0SdsfTCwCunDypFC+OqbmXbPSlvGd1a4vCfGwPKOvN4VEvD11tf67ugwrZFVkgGdcmGnvcuFrf6ZiKewNUafsPXBwCqkDytHCuGrb2baPSttGd9Z4fKeGAPLO/J6V0jA11tf67ujw7RGVkkGdMqFnfYuF7b6ZyKewtYYfcLWBwOrkD70S4Xw1Tcz7Z6VtsSRFS7viTGwvCOvd4UEfL31tb47OkxrZJVkQKdc2GnvcmGrfybiKWyN0SdsfTCwCulDv1QIX30z0+5ZaUscWeHynhgDyzvyeldIwNdbX+u7o8O0RtaVga8I5WfnKSftnSfQsVVDuxe2YugTtj4YWIX0oV8qhK++mWn3rLQljqxweU+MgeUdeb0rJODrra/13dFhWiNLMvAVoXzcPOeivfMMPJbqaPfCVgp9wtYHA6uQPvRLhfDVNzPtnpW2xJEVLu+JMbC8I693hQR8vfW1vjs6TGtkmoGvCOXC5j0T7Z135PkrZEVjfnZ1y0m/FIei6JRLJ/qlXNjqn4l4stKYOLLC5T0xBpZ35PWukICvt77Wd0eHaY1MM/AVoVzYvGeivfOOPF+FrGjMx62uueiX4lAWnXLpRL+UC1v9MxFPVhoTR1a4vCfGwPKOvN4VEvD11tf67ugwrZElBta8fkb5+o5ebpSubSJ0aouoWQJ0yoXNeyZWNHpHHnaFtHf59WElY352nnLSL3kCHVs1tHtWihFHVri8J8bA8o683hUS8PXW1/ru6DCtkWFg5UJWSSbau0qwW1fKikZrZPXOQL+UT19WMubj5jkX/ZJn4LFUR7tnpRRxZIXLe2IMLO/I610hAV9vfa3vjg7TGhkGVi5klWSivasEu3Wl6GSNrN4Z6Jdy6ctKxlzYvGeivfOOPI4KafesdCKOrHB5T4yB5R15vSsk4Outr/Xd0WFaI8PAyoWskky0d5Vgt64UnayR1TsD/VIufVnJmAub90y0d96Rx1Eh7Z6VTsSRFS7viTGwvCOvd4UEfL31tb47OkxrZBhYuZBVkon2rhLs1pWikzWyemegX8qlL3GUC5v3TOjkHXkcFdLuWelEHFnh8p4YA8s78npXSMCKpaFcAAAgAElEQVTXW1/ru6PDtEaGgZULWSWZaO8qwW5dKTpZI6t3BvqlXPoSR7mwec+ETt6Rx1Eh7Z6VTsSRFS7viTGwvCOvd4UEfL31tb47OkxrZBhYuZBVkon2rhLs1pWikzWyemegX8qlL3GUC5v3TOjkHXn+CvmqZ352JeckjkoGXLB4DKyCAMnenQABzxPRjQAThVwPBHGUC5v3TOjkHXmuCtEpF7b6ZqJfyqUtcZQLm/dM6OQdeb4K+apnPm6echFHnkDnrAYDKyc4sjUnQMDzZGBgFX8GiKPiDH2UgE4+KBevA52KM6xVCRhYueQkjnJh854Jnbwjz1UhX/XMhc1bJuLIG+pcFWFg5cJGplYECHieDQys4s8AcVScoY8S0MkH5eJ1oFNxhrUqAQMrl5zEUS5s3jOhk3fkuSrkq565sHnLRBx5Q52rIgysXNjIhIHFM2BEgImCEabGRHScubB5z4RO3pHnqhCdcmHzm4mzYPzyzlEbcZQDWgVZ0KkC6DmqRKcc0DxmQR+PsHNUhYGVAxpZWhMg4Hk6uhHAwMr1QBBHubB5z4RO3pHnqhCdcmHzl4mzYPyxLlATcVQAnses6OQRdoGq0KkAPA9Z0ccD5AJVYGAVgEfWNQkQ8DwVGFjFnwHiqDhDHyWgkw/KxetAp+IMyyyBs2DKpOuubOLIHcsyS0KnMum6Kxud3LEsoyT0KYOquzIxsNyxpCQRIeB5DDCwij8DxFFxhj5KQCcflIvXgU7FGZZZAmfBlEnXXdnEkTuWZZaETmXSdVc2OrljWUZJ6FMGVXdlYmC5Y0lJGFg8A40E2EKY65mg48yFzXsmdPKOPFeF6JQLm7dM6OMNdaGK0KkQPm+Z0ckb6kIVoVMhfKVnRp/SEReqAAOrED4yNxIg4HkmuhHAwMr1QBBHubB5z4RO3pHnqhCdcmHzlgl9vKEuVBE6FcLnLTM6eUNdqCJ0KoSv9MzoUzriQhVgYBXCR2YMrAifAb72FLxodJzBS5RcIDqhU1MCGPdWDwZxZIWrssToVBl6q4rRyQpXZYnRqTL0RhWjjxGmyhJhYFWGvp4VE/CB68rXngIX6L3LI46ikAmd4pAJnQLXifYucIH+7/LQCZ0w7N09A8STO5ZllIQ+ZVB1VyYGljuWlMTEO/hngK89BS8RBlYcEqETOrUmwAosq6eDiYIVrsoSo1Nl6K0qRicrXJUlRqfK0BtVjD5GmCpLhIFVGfp6VkzAh60rX3sKW5/06ogjdOJNt7tngHhyx7KMktCnDKruy0Qn90zLKBGdyqDqvkx0cs/UZYno45Km+7IwsNwz7egSCfiw5UefsPXBwIpDH3RCpx4JsALL6gGhX7LCVVlidKoMvVXF6GSFq7LE6FQZeqOK0ccIU2WJMLAqQ1/Pign4sHVFn7D1wRiJQx90QicMLHfPAP2SO5ZlloROZdJ1VzY6uWNZZknoVCbd4mWjT3GGZZaAgVUm3Q4sm4APW3T0CVsfjJE49EEndMLAcvcM0C+5Y1lmSehUJl13ZaOTO5ZlloROZdItXjb6FGdYZgkYWGXS7cCyCfiwRUefsPXBGIlDH3RCJwwsd88A/ZI7lmWWhE5l0nVXNjq5Y1lmSehUJt3iZaNPcYZlloCBVSbdDiybgA9bdPQJWx+MkTj0QSd0wsBy9wzQL7ljWWZJ6FQmXXdlo5M7lmWWhE5l0i1eNvoUZ1hmCRhYZdLtwLIJ+LBFR5+w9cEYiUMfdEInDCx3zwD9kjuWZZaETmXSdVc2OrljWWZJ6FQm3eJlo09xhmWWgIFVJt0OLJuAD1t09AlbH4yROPRBJ3TCwHL3DNAvuWNZZknoVCZdd2WjkzuWZZaETmXSLV42+hRnWGYJGFhl0u3Asgn4sEVHn7D1wRiJQx90QicMLHfPAP2SO5ZlloROZdJ1VzY6uWNZZknoVCbd4mWjT3GGZZYQlYG1cuVKOe200+S8885ryeToo4+WSy65RNZee+2uNKtWrZL58+fLjBkzZN68ebJ8+XIZOXKkTJw4UcaMGSMDBgwok3FHlU3Ahy03+oStD8ZIHPqgEzphYLl7BuiX3LEssyR0KpOuu7LRyR3LMktCpzLpFi8bfYozLLOEqAysN954IzGdbr31VmMDS02vWbNmyQknnCBLly6VESNGSL9+/WThwoXJ/586dWry38CBA8vk3DFlE/BhS40+YeuDMRKHPuiEThhY7p4B+iV3LMssCZ3KpOuubHRyx7LMktCpTLrFy0af4gzLLCEqA2vJkiUyfvx42XTTTeWaa66R9ddfvy2bBQsWyIQJE2TIkCFy+eWXy/Dhw5M8ixcvlkmTJsn9998vV199tYwbN65tWSRoT4CAb8+oyhToUyV987rRyZxVlSnRqUr65nWjkzmrKlKiTxXU7etEJ3tmVeRApyqo29eJTvbMfOZAH5+07euKysB6+OGHZa+99pLjjz9ezjrrLOnTp0+Pd7xs2TKZMmWKTJ8+XWbPni1jx47tln7RokWJcTVs2DCZOXOmDBo0yJ4gOboRIODDfiDQJ2x90qtDJ3RqSmBSbzMw01eZpeuQVMRT2EKjT9j60C/FoQ86oVOPBBg/WD0g9EtWuLwnjsrAuummmxLD6corrxQ966rdL12x1b9/f7nhhhuSlVvZ39tvvy2TJ0+WuXPnypw5c7pWZ7Url7+3JkDAh/10oE/Y+jAAjUMfdEInJgrungH6JXcsyywJncqk665sdHLHssyS0KlMusXLRp/iDMssIRoDa/Xq1XLGGWck/915553y8ssvy6WXXiqPPPKI7LzzznLYYYfJoYce2u0sq3TF1oEHHpikXWedddZgqSu5pk2blpyTpVsN+RUjQMAX41d2bvQpm7Cb8tHJDceyS0Gnsgm7KR+d3HAsqxT0KYus23LRyS3PskpDp7LIui0XndzydF0a+rgm6ra8aAys7GqpLbfcUp566inZbrvtZMWKFV0Hsu+9997JOVebb755Qum2226TfffdV0488UQ5//zzRVdiNf50ZdbBBx8sZ555ZvKFQ37FCBDwxfiVnRt9yibspnx0csOx7FLQqWzCbspHJzccyyoFfcoi67ZcdHLLs6zS0Kkssm7LRSe3PF2Xhj6uibotLxoD64UXXkhWSN13331y5JFHyjnnnCMbbbRRQuO5555LviR4/fXXJ3+75JJLkpVYJuaUSRq3yOtdGgEftr7oE7Y+6dWhEzo1JcAZFrkeDOIpFzZvmdDHG+pCFaFTIXzeMqOTN9SFKkKnQvhKz4w+pSMuVEE0BtbTTz+dHMjet29fueKKK2TjjTfuduPPP/+8HHLIIfLYY4/Jj370Ixk9enTpBtbjjz9eCH4dM2/3+gij23ry/Q8bpWuXaPj3d2qXJPn744f90ihd3ROhTxwKoxM6NSNAe5fvuSCe8nHzlQt9fJEuVg86FePnKzc6+SJdrB50Ksav7NzoY094+PDh9ply5ojGwGp3f3pGlq7K0m2A5557rpxyyikYWO2glfB3Ar4EqA6LRB+HMEssCp1KhOuwaHRyCLPEotCpRLgOikYfBxA9FIFOHiA7qAKdHED0UAQ6eYBcoAr0sYeHgWXPLMnRuB3wrrvukr322isxs/Sw9j59+qxRcponNb1yVk22/yPAksuwHwX0CVuf9OrQCZ2aEmALYa4Hg3jKhc1bJvTxhrpQRehUCJ+3zOjkDXWhitCpEL7SM6NP6YgLVRDVCqx33nknudm111676U1fd911ydcI0wPZ+QphoWcjV2YCPhc2b5nQxxvqQhWhUyF83jKjkzfUhSpCp0L4Ss+MPqUjdlIBOjnBWHoh6FQ6YicVoJMTjKUVgj6loXVScDQGlh7MftJJJ8npp5+e/NerV69uAFauXJlsHzzvvPNk1qxZyYHvS5YskfHjxydfH9SVVptuumm3PEuXLpXjjjtO7r77bpkzZ474XPrmRL0ACyHgAxQlc0noE7Y+6dWhEzo1JcAKrFwPBvGUC5u3TOjjDXWhitCpED5vmdHJG+pCFaFTIXylZ0af0hEXqiAaA2vevHmy//77y4477ph8bXDo0KHdbvx3v/udHHTQQfLuu+/KLbfcIttuu60sW7YsOfh9+vTpMnv2bBk7dmy3PIsWLZJx48bJsGHDZObMmTJo0KBCMMksQsCH/RSgT9j6YGDFoQ86oVOPBDAarR4Q+iUrXJUlRqfK0FtVjE5WuCpLjE6VoTeqGH2MMFWWKBoD680335QTTjhBdJvgkUcemRzYvtFGGyXgnnrqKZk8ebLceeedcuGFFyYrtdLzrhYsWJCsxhoyZIhcdtlliQGmq7cWL14skyZNkrlz53at2KpMhRpVTMD7E3PVq6/I0m+fI8t/+2tZ/eYbScW91ltf+m3zMVn3xFOk9wYbrnEx6ONPnyI1oVMRev7yopM/1kVqQqci9MrPiz7lM3ZRAzq5oFh+GehUPmMXNaCTC4rllYE+5bF1UXI0Bpbe7DPPPCPHH398YlQNHjxYtttuO9FzsfSsK/1NnTo1+W/gwIFdbFasWCFXXnll8u+6ZXDEiBHSr18/WbhwYfL/m+VxAbZTyyDg/Si/6pWX5bXjviyrXn6paYW9N/yADL76hsTQyv7Qx48+RWtBp6IE/eRHJz+ci9aCTkUJlpsffcrl66p0dHJFstxy0Klcvq5KRydXJMspB33K4eqq1KgMLL3pt956K1mFddNNN8n8+fMTI2v06NFy7LHHyqhRo6R3795rsFm1alWSdsaMGaJbEZcvXy4jR46UiRMnypgxY2TAgAGueHZ8OQS8n0fgzfOmybJ5P++xsrX22lvWnXI6BpYfSZzWQhw5xVlaYehUGlqnBaOTU5zOC0Mf50hLKRCdSsHqvFB0co60bYHsiGiLKLoExFHYkkVnYIWNk6sj4P08Ay8f8FlZ/fqrPVbW6/2DZcNbu5tc6ONHn6K1oFNRgn7yo5MfzkVrQaeiBMvNjz7l8nVVOjq5IlluOehULt/G0tkR4Ze3r9qII1+k89WDgZWPG7laECDg/Twaf93j40YVbXT3o93SoY8RtsoToVPlEhhdADoZYao8ETpVLkGPF4A+YeuTXh06oVNTAh3+0Qp2RMQRF7ZXSXtnS8xvegwsv7xrXxsB70diDCw/nKuqhTiqirxdvehkx6uq1OhUFXmzetHHjFPVqdCpagXM6kcnM06uUrEjwhXJsMohjsLSo/FqMLDC1ie6qyPg/UiGgeWHc1W1EEdVkberF53seFWVGp2qIm9WL/qYcao6FTr5V4Czlfwzt62R8bgtsTjS096FrRMGVtj6RHd1BLwfyegw/XCuqhbiqCrydvWikx2vqlKjU1XkzepFHzNOVadCJ78KcLaSX955a2M8npdc2Plo78LWBwMrbH2iuzoC3o9kdJh+OLuohTeoLiiGWQbtnX9diCf/zMuukTgqm/Ca5RNH/pnb1sjZSrbEqknPeLwa7mXXSr9UNuFi5WNgFeNH7gYCBLyfR4IO0w/norXwBrUowbDz09751Yd48svbV23EkS/S79VDHPnlnbc2zlbKS85vPsbjfnn7qo1+yRfpfPVgYOXjRq4WBAh4P48GHaYfzkVr4Q1qUYJh56e986sP8eSXt6/aiCNfpN+rhzjyyztvbYzz8pLzmw+d/PL2VRv9ki/S+erBwMrHjVwYWJU+A3SYleI3rpw3qMaookzIAMevbMSTX96+aiOOfJF+rx7iyC/vvLUxzstLzm8+dPLL21dt9Eu+SOerBwMrHzdyYWBV+gzQYVaK37hydDJGVXlCzoSpXIK2F0A8tUUUZQImCn5lI4788s5bGzrlJec3Hzr55e2rNvolX6Tz1YOBlY8buTCwKn0G6DArxW9cOToZo6o0IWfCVIrfuHLiyRhVVAmZKPiVizjyyztvbeiUl5zffOjkl7ev2uiXfJHOVw8GVj5u5MLAqvQZoMOsFL9x5ehkjKrShJwJUyl+48qJJ2NUUSVkouBXLuLIL++8taFTXnJ+86GTX96+aqNf8kU6Xz0YWPm4kQsDq9JngA6zUvzGlaOTMapKE3ImTKX4jSsnnoxRRZWQiYJfuYgjv7zz1oZOecn5zYdOfnn7qo1+yRfpfPVgYOXjRi4MrEqfATrMSvEbV45OxqgqTYhOleI3rhydjFFFlZCJgl+5iCO/vPPWhk55yfnNh05+efuqjX7JF+l89WBg5eNGLgysSp8BOsxK8RtXjk7GqCpNiE6V4jeuHJ2MUUWVkImCX7mII7+889aGTnnJ+c2HTn55+6qNfskX6Xz1YGDl49YRufgqV7gy02GGq032ytAJnZRA39HL3YCY1NusnOmrzNJFlop4ikwww8tlomAIylEy4sgRyJKLQaeSATsqHp0cgSyxGOazJcKtqGgMrIrAh14tX+UKWyE6zLD1Sa8OndAJA8vdM0A8uWMZUkkYWH7VII788s5bGzrlJec3Hzr55W1bG/NZW2JxpMfAikMn71fJV7m8I7eqkA7TCldlidGpMvRWFaOTFa7KEqNTZeiNK+ZNtzGqyhISR5Wht6oYnaxwVZYYnSpDb1Qx81kjTNElwsCKTjI/F8xXufxwzlsLHWZecn7zoZNf3nlrQ6e85PzmQye/vG1r4023LbFq0hNH1XC3rRWdbIlVkx6dquFuWivzWVNScaXDwIpLL29XS4PsDXWuitAnFzbvmdDJO/JcFaJTLmzeM6GTd+RWFfKm2wpXZYmJo8rQW1WMTla4KkuMTpWhN6oYfYwwRZcIAys6yfxcMAHvh3PeWtAnLzm/+dDJL++8taFTXnJ+86GTX962tfGm25ZYNemJo2q429aKTrbEqkmPTtVwN60VfUxJxZUOAysuvbxdLQHvDXWuitAnFzbvmdDJO/JcFaJTLmzeM6GTd+RWFaKPFa7KEqNTZeitKkYnK1yVJUanytAbVYw+RpiiS4SBFZ1kfi6YgPfDOW8t6JOXnN986OSXd97a0CkvOb/50Mkvb9va0MeWWDXp0aka7ra1opMtsWrSo1M13E1rRR9TUnGlw8CKSy9vV0vAe0OdqyL0yYXNeyZ08o48V4XolAub90zo5A/5q39bLRf/dJn89vmV8uY779W73toi2w7tIyd+foBs8L5ea1wM+vjTp0hN6FSEnr+86OSPdZGa0KkIvfLzok/5jKuoAQOrCuoR1EnAhy0S+oStT3p16IROSqDv6OVuQEzqbVbO9FVm6SJLRTz5EeyVv62Wr3z3HXl56eqmFW64bi/5z4nrJIZW9oc+fvQpWgs6FSXoJz86+eFctBZ0Kkqw3PzoUy7fqkrHwKqKfOD1EvBhC4Q+YeuDgRWHPuiETlkCGI3v0Tj3J8tk3m9W9Phw7PVPfeUb+wzAwIorhJKrZfwQh2johE5KgH6p2HNAHBXjF2puDKxQlan4ugj4igVoUz36hK0Pxkgc+qATOmFgrfkMHHDp2/LaW81XX6WpBw3sJbdOXgcDK64QwsCKSC/GeXGIhU5h64Q+YeuT9+owsPKSq3k+Aj5sgdEnbH0wRuLQB53QCQNrzWdg9LlvGT0Y86YOxMAyIlVeIs4qE5EItkyjUxw65YlUxuN5qPnLgz7+WPusCQPLJ+2I6iLgwxYLfcLWB2MkDn3QCZ0wsDCwWkZB4MYIZ5X9n3Lo1O0RXjGvn1HDztY0I0xtEzEeb4uo0gToUyn+0irHwCoNbdwFE/Bh64c+YeuDMRKHPuiEThhYGFixGlicVRaHgYVOceiUtzdkPJ6XnH0+VjLWdyWj7dOAgWVLrEPS0yCHLTT6hK0Pxkgc+qATOmFgYWDFamBxVlkcxgg6xaFT3t6Q8Xhecnb5WHFa7ziyexpEMLBsiXVIehrksIVGn7D1wRiJQx90QicMLAysWA0sziqLY0KHTnHolLc3ZDyel5xdPlYy1juO7J4GDCxbXh2TngY5bKnRJ2x9MEbi0Aed0AkDCwMLA6s5gY3ufrTbHzhbKV97iYFV74k34/F8cWGbi5WM9Y4j2+eBFVi2xDokPQ1y2EKjT9j6YIzEoQ86oRMGFgYWBhYGVpktIQZWvSfejMfLjJ7/L5s4qncc2T5FGFi2xDokPQ1y2EKjT9j6YIzEoQ86oRMGFgYWBhYGVpktIRPvek+8GY+XGT0YWGvQDfyrq36eBrYQ+uIcXT00yGFLhj7+9eHrJ/X9+gnxRDwpAT4r/95zwIQ7jgk3OqGTEmCrp7v+i3FeuOM82rs42jt30dhzSazA8kU6snqY0IUtGPr41Yevn9S74ySeiCcMLN50x/ammwldHP0SOsWhE+O8sHUijsLWx+8okhVYvnlHUx8TurClQh+/+vD1k3p3nMQT8YSBhYGFgdWdACt73LSLTLzjGD8wzgtbJ+IobH3ctJbmpbACy5xVR6VkQhe23OjjVx++flLvjpN4Ip4wsDCwMLAwsMpoCZl4xzF+YJwXtk7EUdj6lNF29lQmBpZv4pHUx4TOn1DsuQ93z336FNBx1rvjpL3z195pTcRT2PGEPmHrQ7/U0F4Ffqgx8UQ8KQFWNBYbZxBHccRRMZXNc2NgmbPqqJRM6PzIzZ77OBpkOs44dMobtbR3ecnly0c8hR1P6BO2PhhYGFhZAhgj+fqhxly0e2G3e+gTtj5uotC8FAwsc1bRpmSFT7grfNhzH0eDTMcZh056lbR34bZ3TLzjmHjT3sXR3qETOikBlwbWK39/Xc7+5Qz59cu/lzfeXZoAXr//uvKxDT8qU3c6WjZca9Cac6FJvc3mR6yU68Zpxbx+Rtz4Ou57mGjv4mjvjB5qB4kwsBxADLkIVviEHfDsuQ9bHybccUy406ukvSOeXE/ocvXvkU/omCgQR8RRrshvmimWeHr576/JYXd+Q15659Wm9/GBtQfLf33227J+//d1/3vk7R3jvDjGebHEUe6WoyZxlPv+LTNiYFkCiy15TCt8OvHNT0wNcifqw8AmjoFNepUxtXe5+pKaDHBo98I2SGLShzhqT2De1IHdElWxZZrxQ/g6nfbwpfLzJQ/0eKF7b/Ep+dbOx2NgZQhUEU/tn6YmKSIfP9AvhT1uyPVMFsiEgVUAXgxZY1nh06lvfmJpkDtVHwysuAysWNq73H1H5APQ2OKpU9u9WPol4ugtIwRVG1idGkextXef+fG/yqvL3ujxmRo8YH25Y7+ZGFgYWEZtj8tE9EsYWNnnCQPLZXQFWFYsAd+pb37QJ44GORadlCZvuts3xFVP6NpfYYsUGFhG6FydCUO/1DNu4sjocSwtUSz9UqfGUWwG1k43HWD0rP7ywFsxsDCwjJ4Vl4liae9y33NNxne5798yIwaWJbDYkscS8J365gd9MLCUgKsJN2+641iRkLsfqckAh3Yv7HYvFn2Iozjau04d32FgNUQoh7h3A8Ih7nYtOP1S2OMGOzWLp8bAKs4w6BJiCfhOffODPnE0yLHoxJvuOCZ0uTsNDCwjdK4MYfql8FdgseK0fUhUvVKuU+MIAwsDK0vAVb+kZXZiuxfLOLxT9WnfE7lNgYHllmdwpcUS8J06wEEfDCyXK7B4042BlUQUb7qdvOmmXwrbwGLFaRztXafGEQYWBlYZBlantnuxzJc6VR/fBggGlm/inuuLJeA7dYCDPhhYLg2sTo2j2CYKubsBVmAZoXP1prtT4ymWfokVpxhYGPbujiDo1PYutvFDp7Z79EtxzJeMBmkOEmFgOYAYchGxBHyndpzoE0eDjE7o5NJozN1nYGAZocPAMsLUMlEs7R0rTjGwMLAwsIq1dv+fm3Yv7HEe+oStj6s4NC0HA8uUVKTpYgl4DKyeHzDOsKg2AImjODrOWHTK/TRjYBmhw8AywhS9gdWp44bYVoygE0YjRiNGY7FeSSSW8V2nt3dFdTbNj4FlSirSdAR82BNv9AlbHyYKDQ0fZyt1A8JXhPJ1jLR7Ybd76BO2PvRL9EtZAhj2+fqhxly0e2G3e+gTtj5uotC8FAwsc1ZRpiTgww549AlbHyYKTBTKmChomZ34FSHiKY54ol+iX1ICGCNuhv3EE/FEPBWPJeIojjgqrrRZCRhYZpyiTUXAhx3w6BO2Pky445hwx6ZTp3+lhnYv7HYPfcLWJ7b2rtO31BBPxBMGVvFpNHEURxwVV9qshI4wsFatWiXz58+XGTNmyLx582T58uUycuRImThxoowZM0YGDBhgRivCVAR82AGPPmHrw0QBAytLwNWKhE79ihDxFEc80S/RLzHhdjfgJ56IJ+KpeDwRR3HEUXGlzUqovYG1cuVKmTVrlpxwwgmydOlSGTFihPTr108WLlyY/P+pU6cm/w0cONCMWGSpCPiwAx59wtaHCXccE+7YdOLraRxqnDyzgZ4pR79Ev8SE291gn3ginoin4vFEHMURR8WVNiuh9gbWggULZMKECTJkyBC5/PLLZfjw4QmZxYsXy6RJk+T++++Xq6++WsaNG2dGLLJUBHzYAY8+YesTmzHCVg2MkZCNEeIpDkOYfol+iQm3u8E+8UQ8EU/F44k4iiOOiittVkKtDaxly5bJlClTZPr06TJ79mwZO3ZsNyqLFi1KjKthw4bJzJkzZdCgQWbUIkpFwIcd8OgTtj5MuOOYcKMTOmUJuNrq2amGMP0S/RITbncDfeKJeCKeiscTcRRHHBVX2qyEWhtYS5YskfHjx0v//v3lhhtukE033bQblbffflsmT54sc+fOlTlz5nStzjJDF0cqAj7sgEefsPXBGMEYwRhx39fR7oXd7qFP2PrQL9Ev0S/RL7Uj8MsDb+2eZFLvdlne+ztb2xMMK+b1M+LVd/Tybuk69cWXESyHiWptYD388MOy1157yYEHHiiXXnqprLPOOmugO+uss2TatGnJOVm61bBuPwaiYQ9E0SdsfZgoMFFgouC+V6TdC7vdQ5+w9aFfol+iX6JfakcAA+s9Qn/d4+PtUCV/Z+W2EaZgEtXawLrttttk3333lZ6C5NQAACAASURBVBNPPFHOP//8ZCVW409XZh188MFy5plnymmnnRaMMK4uhIFo2ANR9AlbHyYKTBSYKLjqjf6/HNq9sNs99AlbH/ol+iX6JfqldgQwsDCw2j0jMf+91gaWiTllkiZmgRmIhj0QRZ+w9WGiwESBiYL7HpB2L+x2D33C1od+iX6Jfol+qR0BDCwMrHbPSMx/x8BiBVby/M6bOrDbc8ySSz9hzUSBiYISYOmym3gjnogn4ql4LBFHxBFxVDyOMBoxGjEaiaNWBOpmMLpT2qwkDCwMLAwss1gpJRUTBSYKTBTchRbxRDwRT8XjiTgijoij4nGEgYWBhYFFHGFguXsGsiXV2sC66667kkPcTznlFNHD2vv06bMGxXQL4bnnnpuks/ntuOOONslJCwEIQAACEIAABCAAAQhAAAIQgAAEakPgscce83YvtTawyv4KIQaWt+eUiiAAAQhAAAIQgAAEIAABCEAAAhAIjAAGliNBlixZIuPHj0++PqgrrTbddNNuJS9dulSOO+44ufvuu2XOnDkyfPhwRzVTDAQgAAEIQAACEIAABCAAAQhAAAIQgIArArVegbVs2TKZMmWKTJ8+XWbPni1jx47txm3RokUybtw4GTZsmMycOVMGDRrkiivlQAACEIAABCAAAQhAAAIQgAAEIAABCDgiUGsDSxktWLBAJkyYIEOGDJHLLrtMdNtfr169ZPHixTJp0iSZO3euzJo1K0nDDwIQgAAEIAABCEAAAhCAAAQgAAEIQCA8ArU3sFasWCFXXnmlTJ06VXTL4IgRI6Rfv36ycOHC5P/rv+t/AwcODE8drggCEIAABCAAAQhAAAIQgAAEIAABCEBAam9gqcarVq2S+fPny4wZM2TevHmyfPlyGTlypEycOFHGjBkjAwYM4FGAAAQgAAEIQAACEIAABCAAAQhAAAIQCJRARxhYgbLnsiAAAQhAAAIQgAAEIAABCEAAAhCAAAQMCGBgGUAiCQQgAAEIQAACEIAABCAAAQhAAAIQgEB1BDCwqmNPzRCAAAQgAAEIQAACEIAABCAAAQhAAAIGBDCwDCCRBAIQgAAEIAABCEAAAhCAAAQgAAEIQKA6AhhY1bGnZghAAAIQgAAEIAABCEAAAhCAAAQgAAEDAhhYBpBIAgEIQAACEIAABCAAAQhAAAIQgAAEIFAdAQys6thTMwQgAAEIQAACEIAABCAAAQhAAAIQgIABAQwsA0h1TnLWWWfJtGnTWt7iiBEjZO+995ZDDz1UPvShD62Rrl3+wYMHy0477SRjxoyRgw46SDbYYIOWda1YsUIeeeQRufnmm+WOO+6Qp59+WtZdd135+Mc/LnvttZeMGzeu6TXURZ+XXnpJfvzjH8uPfvQjWbBggSxdulQ++tGPyic+8QkZP3687LbbbjJgwIAeb/edd96RBx54QP7rv/5L7rvvPlmyZImoBp/85Cdln332kS9+8YtNNdD6dtlll5Zlb7755rLzzjvL/vvvn5QzcODANdKqXgceeKA8+eSTPV7jDjvsILvuumtyT6ptr1696iLhGvfRjmtjhu22205uuukm+chHPiKnnXaanHfeeXLllVfK0Ucf3ZTR448/nujx5z//WU455RTReOzTp88aaZ966in5l3/5lySe9NlQPTvpl302lYHG2OjRo3tEoEy13bv77rsl1UXjMftbtWpV0mb94Ac/6Gqz9O/abu6xxx7JMz5s2LC2z7iL2K+bnqlmixcvTmJA+49WbYW2eyeeeKJcddVV8uCDD8rIkSMTHNl/N+Vz5plnJrHXmD9brmlZpJOkH2/XL2ifMHz4cDniiCOSfqZ3795d6NL8Q4YMkRtuuKHHMQS8mxPIq8Hq1atl+vTp8m//9m+JLt/97ndl66237hHzM888I4cccoj89re/7Ypb7XMOPvhgY3m0v7vkkktk7bXXNs5Th4SvvPKKzJ49u9sYsKex129+8xv50pe+JDp2vvXWW+VjH/tYWwxpnvXWW09uvPFG2XLLLdfo01Q77SPnz58vjz76aDIWTa/jy1/+snzqU5/qSG0mTJiQ9PM2v7Q/cdGfZeu1fVZsrjnGtNr3H3PMMT2Og3U+pGOyhx56KGmjLr/88mRM3Pj761//mqTTWJkzZ07SN7Wb65rOlWfNmiX6HPErTgADqzjDqEtoF5TpzenE7eqrr05MlOzPNL/m6WkAtHDhwmTScPvttyfF64B2o402kuXLlyeGyKuvvpoYMWeffbYceeSR0rdv36i5Zy9eJ1k6QdN7S+9TJ8z9+vUTbUifeOKJJLmagN/+9rdlq622WuPedaB57733ysknnyy//OUvk79rg6qDFC1f+aaGmJoi++23X7fJoI3RopNDHdT+8z//c7fryHbQ22+/fdMBTvZatONoNzGNXWQbrnqvWaPktttuk3333Ve+8pWvyMUXXyxrrbXWGjjSTlv/8NnPflauv/562XDDDddIl5bVqRODxgmctjWnn356U7MvhXfXXXclxnmjLunfNVa1nCuuuKLlY6rP+KmnniqTJ09uaj67iP3YY6TV9Wc1azd5xsAK9ykwMU+yV3/++efLV7/61a4+HgOruLZFNHjttdeSFyi33HKLHH/88XLhhRe2NC80DqdMmSLf+c53uqVV4xEDq7WOOn5TY0SNQtWq1U/HXtrnb7vttkmSZcuWJbx1PKZjBDXx270QnDlzpkycODHpuxr7wBdffFG++c1vyrXXXpuUr2PuZmPRVmPA4k9quCWoYeTCwNL5TN7+TOnkfVbCJevmytKXuTov0XHwoEGD1ii43ZguzZCWpc9+OqY2neu2mytjYLnRW0vBwHLHMsqS0qBsFlS6uuD5559POsd///d/T970aOeZbRjS/Nm31lkQ+mZIDRidxN15553JiobLLrssMVbS3/333y9HHXWUvPDCC8lkXSd7m2yySdffdVCkb6W0DJ001sn0eOutt5IBw6WXXpqsVDvnnHNk99137xq8a2f1xz/+Mbl3fVumhoZqsPHGG3fx0TS6aue4445L/k3T/uu//ms3xm+++WZiQKpOOij5/ve/L6NGjeoqIzVaPvOZzzR9y60aqDF20UUXJSZjsw44HSRroXo9jatV0sr0nmfMmJFcywc/+MFkYJwOyKIMoh4uuh3Xnu530aJFcsABB8jQoUMTTTbddNNuydWQVM1///vfJ/GiK4HSt0XZhPp8nHHGGcl/Pa3mqhv77P1kzVV9q69vqq+77rpu7Uw2/cqVK7tWwOm/N67A0nZNB//nnntuYnJpDGv8atnKW9upn/zkJ8kzrm/9dBCkg9/s5MJF7HeCZumKTu0bdPLcbPWniYGVZ+DYqtw6c3d9byb9gpokOrHWeNGfriZJzWMMrOKKFNXgscceS/oibde0LdNxSLOftnm6smGbbbZJ0jV72dYsn7aZP//5z+XYY49N/tw4PilOIOwStK/XHQbPPfdc0pcoQ11xqCsR3333XdEV1Grs6hhQd0Rcc801yd/1l07KdXW8xlCziXt69xpnOjbUVcWNq5B15ZwalDpO15elaozp6v/sy2JdlawvUXU+0M6ECZu4u6szHeM1msh5+jO96iLPiru7Dq8knT/qGEvnrM1WI6ZjOv2b7vzQMbW2V1/4whfWuBkdGx522GHdVnO5mivnGYeERzuMK8LACkOHyq6ip6BMLyrdSqMTZO3cdGVP+mtnYKXp0kb39ddf7zbJ1sZGO2sdIOlKBl22md0+kObXAY52uLp8uS6mh96TDkTUvNMBoS5nVbOi2U8HjvoWVBvfxjdnKdu33347eXOmBlizt3BqSKpRdtJJJyXbm7ITeNNOWE2Tb3zjG4kB1biax2SQnN5bar7oIFcHq2ps1vFnyrXZvb/xxhvJm1Ito5kxlfL+9Kc/nQw0dYugDi71LWz2166cOnJvvKeUlQ7udcuEboXRtmzPPfdsevvpUvN/+Id/kD/96U+iA/+sKZv+XU0onVS02laTTuj0jXV2dZyr2K+zdo2mo26zbGYEKgMMrHCfBNN+IWsKaxumE/b+/ft3bUFkC2F+jYtqkN1KqG2ZTsK22GKLbhf07LPPJqusdDzSk8nV7C50q5pOGOv2gtJUMd0uqeMyHU/rKvpmOwyyK+Gyk+Ds+PxnP/tZ1/bpZnXrdkBdfa9j+KzZlV05pybiBRdc0HRrlZapcaqxqePQqVOnJi/G6rQjwlSzNJ3pGM9Ff6Z1FnlWbO8tpvRq9GrsKJ9mxtTLL7+czDXf9773JXMXnXOoaZz2M+m9tirH1VwZA8vdU4WB5Y5llCWZBGVPb6FNDaysYaHnxeiZGPpLlzM3W5nVCFQni9rJ67Jp3eucNdJihJ8deGTfOLe6l3nz5iXbDPUNnN6/NsT6VkEHEKqDyWBC69Q3P7qaR5erp29ITTthvbZWZqTpIFnLyK4KarV6L0ZNG6/ZhmtjXmWkK/J0oNjM5Eu3BWqHuOOOOyYxpSuLGvf1p7roKq1WWwzrwLqne8iu4lATXE1jfdvc6sywH/7wh8l5ccpWmenWiqyBpROBz33uc8mqq57O5UnPUtBr05WTH/7wh5PLdBH7naSZToy13VJ+zQxDDKxwnwabfiFdTaJ9XLoNhBVYxbUtqoFeQdZAaRxr6JhMVw7pNjaTcUj2jn73u9/J4Ycfnqwgbtw+WvzOwy9B2X39619Pdia0m9zqS0c1d3VMoOO3dCylk3bddtvT1vjsWFFfnOpKrPSnY0tdwaXjh2bmZCNF3RWgZxLqr9k5WuFTd3eFpmO8bDuWtz8r+qy4u+swS0q3KuvqeP0v+yI/3Rao44jUwPr73/++xu6G1OjSMVp2zOdqrtwuxsMkG+ZVYWCFqYu3qzIJynSypaulGrd75TGwUnc8XRmi5k0nBnVqQPR0dlG7ByFdCfLrX/9a2r1966ks005Yy8ieu5DdkmYzSE5X3um5Xa2W8ba79xj+bsO12f2kE7rGA9qzy6E1fnRVkW4nVHOxcftm+pz1dMh7DCyLXGN28KjbH3QSoG+Sm23NTJ9vPchWJwZf+9rX1jCw0rjTSZ22XY3nwbW7Vhex366O2P+e1UwNXN3Krls29QxE1SW7lRADK1y1bfqFtL3T7Wo6yV5//fVZgeVA2qIapJeg/Zlu09GVUtmXbrqaVTXTFylqPLZaSd54K3q0wQknnJCsBlcDRU1+Pfu0037pqhrto3Xi3e5jPY180oPZlXurrfHpFittK7OmU3a7vOk5WrpKRV+c/u1vf0teKnfaR2Gy/E3HeC76M6236LNS59hKj93QxQ2NL3LT82K1rdJdC2r26ll9jfOm1OjSXSrZMlzNlTtxrlvWM4eBVRbZSMptt69Xl4VrkGuj2eztmKmBla7ayX4t5b//+7+TJZw6iDH9gkokWI0uUw9T17eVRYyFhx9+ODkrRL+S0WwybnQhIsk2Nf0KYaszsBrLSTuDZls9NG2rM7Aaz3Oo+6DVlmsj59Qo0a1v2YMps8uh04leOrDJGoLZVVx1NgrbPefZwaMOINR41QFMs22E6dtljStdpaWrQxtXYGk7poN9XbKug3d9m63P8j/+4z8m257a/VzEfrs6Yv9748obfVuqWwDU9Nbz/HR7bfqGFQMrXLVNzZPsFsJsn8gKrOLaFtUgvQI1O3Sbup6PlPbd+m8ai7/61a8SM18nhya/bBva6ecpZVeh6flTatLrVk09r7TdoezKWncnaF/1ve99r+ULwXRVcXbMpnnTVcJ6LpZu5Wz8UJOJlp2cxnSM56I/U85Fn5U6a5UuitAxnO700a956y8dH+iL/vQr3OlLxMZjN9JVXI3/7mqujIHl7gnEwHLHMsqSTL6s8IEPfCDZE69LhhvfDLUzsLTheOCBB5KDxfUQ8OxXbFKnW1ePpI1KlBBzXHR2n3Wzc4tMi0wb4ewba9O82XSmnXCaJ23ks+dgNR5S2e461BjQLZGbbbZZu6TR/t32K4SNnVva8d5zzz3dTN7scmjduqGDXK1Lt7Vlt8alHboe0NrTwfrRAja88MbBox6K28gq+2zrOSD6Zm7YsGHJioNGAyudNKipr+fK6RZp/elXB3XioUbwrrvuKv/0T/+0hqHlKvYNbz3aZM2MC40D3X7x/ve/Pxmgpp+NNzGwTEA0Gvgc4m5Crec07cyT9GMx+rZbz8HUSbv2LxpH+sPAql6D7BWo4aH9vp5Jqi8C0hix2f6nL1Z0FZAehdDsozLF7zi+EvRl5KRJk7q+Iq13oB/CGT16dNKf6MHT+vGeVoZWalBpGfqxi+xYPV1VrGc/Nh7e3i4+4yPp94pNx84u+rP0zoo+K34J+ast+8I2+3IyfRGs4zF90asf20n1yB67kY7N9KVw48osV3NlDCx3zwMGljuWUZZkEpRpR6pLm/VLhNkDG03zaxl6roUOePQQdv2ZNvxRgm1z0dmJUZEGrZmRlIeXrRY9GViLFy+W7bffvutT2zpBUQNFOxFdraJv13XbpBpXzQ7sz3P9oeYpamDpfTVbWZX+W7aTTrcIrLXWWl1nXTXrpENlVeZ1NQ4edaCjq3kaz0BI41IPDNfz+fTZbWVg6fVqOfpc33zzzfLTn/40eYOd/ekERM83UdMlnVC4iv0yeYVQdrMBf/YA4ey5iRhYISjW/BpsXmyoAaxnAWm89OnTJykQA6u4tkU1aLyCdCuhxp3+p6uuGr+O3NNVd/qh7a3YpC989YXufffdl/Qt2Z++RNate82+7pge9aEvUxrPpUq3GOoLmcYvFZoYWD2N8+t8hqlJ5JmOnV30Z9nrKfKsmNxXrGmaraxK/y175El6LnP22I10Z0Ozs7FM57o65utprlxkvherJmVdNwZWWWQjKbenZZGNn4PXcw9064Zu+0t/7YJaDQtdHq7LzffZZ59u55ak+5X1zINOW4GVPXegyAqsZmeG5Hn0TDvhtOyeDCxN07jaR5e4X3TRRcngS7dm6bZU009s57mfUPLYcm123enKKj1rQjtGPXdCz7v6wx/+0C1usm+P0q+Fps9HkWcsFJZFrqNx8Khv/dODb7MmYDrQ1y0xutVC27yeDKzGa9JBpZ6dpYfi6htxPZhYf9lPZruK/SI8YsjbyrjQ1XCqz9y5c+U//uM/klULOuBUvXQS/eCDD3at3ilqFrICq/iTYmKe6JkleuaIfoVYJ9nZVSYYWNVr0HgF2a2EOsbTM+pGjRpldKGdfmi7ESSR5OWJtnX6hW49YkPbO+2PWvHOrj5pnCSnRz40Ht6u14KBZapI83SmYzwX/VmrK7V9Vordcdi5U876gR1dHa8vDvW4CN1e2/g17/RFcPphsXROqtt4G79O6GqujIHl7vnBwHLHMsqSTA6m045RDQtdsdB44Hi7LYQ9QUmXdeqS9E48Ayt7GGOrr6G1e6jSrWTq+vs8A6vZtbcbCKmJpWdn6DaRfffd1+qNbTsOof7ddHDT0/WnK6s23HDD5GBjHdTqFwd10pcuh240FvVNk35pT79iqNsJihzwHypbm+tqNnhMPyme/ZSyvp3Wwc6Pf/zjZMvGK6+8YmVgZa9JB5VqZOkKLF2VmP20vIvYt7n/GNP2ZFykWwn1vDHtO7bddlsMrEBFbtcvtLtsDKx2hNr/vagGzWrI07f95S9/SbYf6nmMWVO//R2QQsfJ2pfrR0h0J4SaUno2ZvaX9mm65VBfEuqHLvRDI3pGo/ZBzY4RSM/A0pct6YsvE9rpS0xWYJmdH+uiPzPRRdOYPCumZcWWLl1Zlb7g1RjQuav+Gr/C3XjshhpZuvq3mcnkaq6MgeXuicLAcscyypJMglJvrNUAqIiBleftuDYwurJBG6TPf/7zXdsMYoSfNp561kdjw9rsfnR5q346Wc8M0zN6Nt10U0mXvGpZJiaFmpG6EkpXiaQHhWpdNoPR7IGh2cbYZJCsWwlVOx0s2X5uO1aNbQ7Hb3aP6cqq+++/Pzn3R7VTAzC7HDrNl75B2nPPPeVb3/pW8mntP/3pT4XMzRi5N15zs8FjOrDXSZWuANVVWbqyTdul9GD8ZgaWPv+6Ek7zaFukRmJPv/Ttd3ag7yL266BLT/fQ04A/ewC0TuZ0JZbyZQVWeE+FSb+Q9zkI727DvKKiGrgwsLRd1RdYaqx0ygssk6dB+wL9EuMnPvGJ5MMgegRAq1/6Mkv7rmZmVDo20zLTl8JpX3P44YevcTaW1pM9k9H0K4SaDwPrPZVMx84u+jOXz4rJsxlrGn1BqGM0NWT79euX7P758pe/LI0LBdJ4UpNLz4fTfBo3zRZUuJorY2C5e6owsNyxjLIkV0GZ9y2MrnjQ7SDZ80xagcx+crkOW6LSMwvUzMl+krrV/aefqtaDCNMtl7qUX7flqY4mhtDzzz/f9SWv7FfpTDthvbb0i5L6v2+55ZZk9YP+TAbJ2dV8m2yyidVXi2IMMBuuPd1fOli844475KGHHkq28jYuh9b86aHtr7/+emJgTZ48OfmqUONy6BhZFrnmVoPH7PliW2yxRfIpeDX9dJWA/poZWLafHW820HcR+0V4xJC33cqb7GqOadOmyXPPPSfXXnstWwgDE9ekX+jpkts9B4HdbpCXU1SDZjdl07dlD23fZpttksni1ltvHSQr3xeVvnTSFyiNZ1c1XovJiuDsV9R0e7WOD9Xgbzy8PVu2rhTWYz523HHH5GXq0KFD22LAwHoPkWkctGvHTPoz189KW5EjTZCatvqyXg9sP+yww5p+nTM1b/ULnDNmzBD9OrSmT19gZm/f1VwZA8vdQ4WB5Y5llCWZBmXaWbncQqjA9LBkXQmkn0bXrWV6Bkazg72zAyD9aoQ2AjrhjP2XctU3kvoVplYDh2znlp77kp4TknaMalroBG733Xdv+qWaxlUL2SXopp2wLs/Vs5i0gdeJvm5RSw+nNh0kZ43IVkvhY9c1vX5Tru3uNx24KK/f//73yTlYzVbtpedg6KHiutJN33jTYbY+CDrdgqvbCLU90dUB2bdvrSYM6YBfJ2Mat8OHD28qob4R17OZ/vM//3MNHVzEfrvnJua/txvw671lD4PWgaf2J5yBFZbqpv1Cq6s2eQ7CuuPwrqaoBkUNrDROtRyb87LCI+n+irIr2vWlk/bZ2pY1+6Vbp7fbbruWq/b/+Mc/Jl8M14/k6Itl3aqpWw0bD2/Plp893kFX9+tXx/WDCq1++hVffTmmL1Xzvrx2T7KaEk3HeCbtWLv+zPWzUg2x8mtNV1bpeYr6+8UvftHyK9zpOExXH+quBl1MkX7ZO3ulrubKjMfd6Y+B5Y5llCW1C0ptMPXNzdlnn52ssGk0T4psIUyBZRtt7Wy1Y9TVOelPDQ9dcaIdpf60kdEOutXnhGMSIjtw0EMH1RBSAyr90qOeo/OrX/0qaVB1sNBs6X3W3NPlsqeeempy5sF6663XhUJXfOiqNT0/odkhoO06YTVM9Dr0jcbtt9+eHMyvBkr2IHabQXL6FSM9B0211VV4ddCz8dlrx9X0WU23iqqOalSq0dvq3LT04PYddtghMbo68Xy5Rq6tBo/pijXVSeNFt3GkZ4doGa0MrGzc6pvzk08+OTkra8iQIYkBr9tl1BxTU17fquvbbTWM9YMV6c9F7Js+PzGmMxnwZ0359B4xsMJS26ZfaHblJs9BWHcc3tUU1aDZHZn2bemh7br1vU5jN5cqp2NgHQ/pAdJ6bqKOB9XISg/onj17dvKyRCfnjR9Tyl5LuipfXzLquErHCSY7FrIvSfUMra997WvJ6m09ZzD96QsCNSB1RbceKK/XqmV3wgd5WultGgcm7Vi7/kyvweWz4vIZDqms9HgaHQvoKis95kFjp5kpm74cft/73idPPPFEMs/SIzgaf67myhhY7p4UDCx3LKMsqd1XBLM3pcaSGiy6Xzj9uTCw1IDRbVF6/syTTz6ZFK2Tb53sqXn18MMPJ/+mB5XrEs/99tuvVmaHrmo699xzk0GB/nRCrG/Y9DPiemZU+inlI444IkmTnQSnOuggRwc4OvBJ02ujrZNyPdBRG2b96aBo+vTpa5zbk3bCJg+xntmlk/F062Cax2aQrB217lHX+25mhplcRwxpbLim99Osg8tuW9N02e2fjRzSjyNoTOmWuGbLoWNg5/Iaexo8pmdUaX2NX2nqacuGDuD1wHc1qXr69TTIdxH7LjmFVJbJgF+vNzvx0v/fysAyvTedvOlb2Q022CAxItOvG7bLr9tOGz+q0C5PJ/zdpl9oxiPNn44NemLG5KA5naIaNCvVdOKernCwedazMWiTL9a0OgbW4wH0jFPVqtVPx4b6Mll3LaQvOZulTQ9z1xdeulUze9RDT4y0T9OD4rVP075JJ/zbb799YqRlx5F6HfqiVD8Uk50PxMq/yHWbxoGL/kyv0/WzUuTeQ86bHdf1ZOCmLzH1Re8nP/nJbl/2zt6fq7lyO2ad1va149HT3zGwitCrQd52QalGkpopuodYD6Nu7DRdGFgpRjWrfvrTnyYrvvRcKJ2IaweqhomuYPjiF7+YTCrq+FMDSt9Q6sGcuh87a9ppg6ZbnNToaba9MstD35DpF9T0fCQ1MHRAooON0aNHy9ixY5PDDJsNONoZLWoe6uoUXfm26667Nl3ibjtIfvbZZ5MvfmjdJud3xah7O67N7qnVJOy2225LVuBpPDY7wDUtKzvp1vhsthw6RpZFrrmnwWP6Bm6dddZZg2u7M0daxa2ucvzUpz6VrMrSt9jpNttm9+Aq9ovwCTGv6YBfrz27ohMDKyw1bfuFxqvHwCquZ1ENml2B6cQdA8tcv2ZjYM09atSo5KNFOg780Ic+1LbA9AMlOpbWc7DUlOqpD2osUM9K1fGGjscbx5H6AlnHpHUdi7eF25DANA5c9GfZql09K7b3G0v69HgI3YXQ0weu0mM39GVkTy+hXM2V2/HDwGpH6P//joFlzoqUEIAABCAAAQhAqbtkLQAAEuNJREFUAAIQgAAEIAABCEAAAhUQwMCqADpVQgACEIAABCAAAQhAAAIQgAAEIAABCJgTwMAyZ0VKCEAAAhCAAAQgAAEIQAACEIAABCAAgQoIYGBVAJ0qIQABCEAAAhCAAAQgAAEIQAACEIAABMwJYGCZsyIlBCAAAQhAAAIQgAAEIAABCEAAAhCAQAUEMLAqgE6VEIAABCAAAQhAAAIQgAAEIAABCEAAAuYEMLDMWZESAhCAAAQgAAEIQAACEIAABCAAAQhAoAICGFgVQKdKCEAAAhCAAAQgAAEIQAACEIAABCAAAXMCGFjmrEgJAQhAAAIQgAAEIAABCEAAAhCAAAQgUAEBDKwKoFMlBCAAAQhAAAIQgAAEIAABCEAAAhCAgDkBDCxzVqSEAAQgAAEIQAACEIAABCAAAQhAAAIQqIAABlYF0KkSAhCAAAQgAAEIQAACEIAABCAAAQhAwJwABpY5K1JCAAIQgAAEIAABCEAAAhCAAAQgAAEIVEAAA6sC6FQJAQhAAAIQgAAEIAABCEAAAhCAAAQgYE4AA8ucFSkhAAEIQAACEIAABCAAAQhAAAIQgAAEKiCAgVUBdKqEAAQgAAEIQAACEIAABCAAAQhAAAIQMCeAgWXOipQQgAAEIAABCEAAAhCAAAQgAAEIQAACFRDAwKoAOlVCAAIQgAAEIAABCEAAAhCAAAQgAAEImBPAwDJnRUoIQAACEIAABCAAAQhAAAIQgAAEIACBCghgYFUAnSohAAEIQAACEIAABCAAAQhAAAIQgAAEzAlgYJmzIiUEIAABCEAAAhCAAAQgAAEIQAACEIBABQQwsCqATpUQgAAEIAABCEAAAhCAAAQgAAEIQAAC5gQwsMxZkRICEIAABCAAAQhAAAIQgAAEIAABCECgAgIYWBVAp0oIQAACEIAABCAAAQhAAAIQgAAEIAABcwIYWOasSAkBCEAAAhCAAAQgAAEIQAACEIAABCBQAQEMrAqgUyUEIAABCEAAAhCAAAQgAAEIQAACEICAOQEMLHNWpIQABCAAAQhAAAIQgAAEIAABCEAAAhCogAAGVgXQqRICEIAABCAAAQhAAAIQgAAEIAABCEDAnAAGljkrUkIAAhCAAAQgAAEIQAACEIAABCAAAQhUQAADqwLoVAkBCEAAAhCAAAQgAAEIQAACEIAABCBgTgADy5wVKSEAAQhAAAIQgAAEIAABCEAAAhCAAAQqIICBVQF0qoQABCAAAQhAAAIQgAAEIAABCEAAAhAwJ4CBZc6KlBCAAAQgAAEIQAACEIAABCAAAQhAAAIVEMDAqgA6VUIAAhCAAAQgAAEIQAACEIAABCAAAQiYE8DAMmdFSghAAAIQgAAEIAABCEAAAhCAAAQgAIEKCGBgVQCdKiEAAQhAAAIQgAAEIAABCEAAAhCAAATMCWBgmbMiJQQgAAEIQAACEIAABCAAAQhAAAIQgEAFBDCwKoBOlRCAAAQgAAEIQAACEIAABCAAAQhAAALmBDCwzFmREgIQgAAEIAABCEAAAhCAAAQgAAEIQKACAhhYFUCnSghAAAIQgAAEIAABCEAAAhCAAAQgAAFzAhhY5qxICQEIQAACEIAABCAAAQhAAAIQgAAEIFABAQysCqBTJQQgAAEIQAACEIAABCAAAQhAAAIQgIA5AQwsc1akhAAEIAABCEAAAhCAAAQgAAEIQAACEKiAAAZWBdCpEgIQgAAEIAABewJPP/20HHjggfLkk082zbz55pvLzjvvLIcffrjsvvvuMmDAAPtKCuZ45ZVXZMKECUkpN9xwg2ywwQYFSwwr+zvvvCMnnniiXHXVVTJr1qyue211lcrg4IMPljPPPFNOO+20QjezYMEC2WWXXdYoa9WqVXLPPffI22+/LV/4whcK1UFmCEAAAhCAAATCJYCBFa42XBkEIAABCEAAAhkC7QysLKzJkyfLOeecIwMHDvTKEAOrO24fBtZNN90k48aNMzLUvD4MVAYBCEAAAhCAgFMCGFhOcVIYBCAAAQhAAAJlEUgNrCFDhjRd3aSrg+bPny8nn3yyLF68WK6//nrZd999y7qcjiy3yhVYrYCnJpnJirCOFI2bhgAEIAABCNSEAAZWTYTkNiAAAQhAAAJ1J9DOwErvf+bMmTJx4kT5yle+IhdffLGstdZadUfj7f4wsLyhpiIIQAACEIAABBoIYGDxSEAAAhCAAAQgEAUBUwMrPSvp6KOPlksuuUTWXnvt5P7abWdr9fdly5bJ7bffLtdcc41o2UuXLpVRo0bJAQccIAcddFC3c65abSE866yzZNq0afLggw/K0KFDZfr06fLDH/5QlixZIqNHj5Zjjz1WxowZ0/Tcrr/+9a+iptzNN98sTzzxhOhZX3vssYeccMIJ8rGPfUx69erVTT+b69WMNuldGVh5eDSegZWyvuOOO7rdv4vztqIICC4SAhCAAAQg0GEEMLA6THBuFwIQgAAEIBArAVMDK12BpYeGn3766dKnT5/cBtZbb70lU6ZMkSuuuEIGDx4s2223XVLeM888k5hPn//85+XKK6+UzTbbLKmjnYGl16RGlJpSWpYaQg8//HCSV7c+futb3+pmYv3iF79IzC09uF6Nq6222kr+9re/JXnWXXddOffcc+WYY46Rvn37JmXYXq9tetcGlg2PRgPrtddeS7R5/PHHE2Nvhx12kI022igxAtXc4wcBCEAAAhCAQL0IYGDVS0/uBgIQgAAEIFBbAu0MLDVj9Gt0aorotsHvfve7svXWW3fxyLMCa968ebL//vsnX9K74IILEtNIf7oK6xvf+IbMmDEj2aaoX+bTlVDtDCzNq6ba17/+9eSA+dWrV8u9994rRxxxhLz77rsyZ84cGT58eFLHs88+m9S7aNGiZCWZ/m/9sqLmUcPmlFNOETW4br31Vtlrr72SPLbXa5vetYFlw6PVVwg5A6u2Ic+NQQACEIAABLoRwMDigYAABCAAAQhAIAoCpl8h3G+//eTb3/62bLnllt3uK4+Bleb5/ve/L4ceemi38tRY0m2Ku+22W7I9UA2pdgaWmmG6QmzQoEFdZa1cuTIx3c477zz5wQ9+IAceeGDyNzWtTjrpJNHtdro6K11llWa8//77k6/vfeYzn5HvfOc7Sf2212ub3rWBZcMDAyuKMOUiIQABCEAAAqURwMAqDS0FQwACEIAABCDgkoCpgaV1qtl09tlnd23t03/LY2DddtttyZcMdYXTN7/5TRkxYoT079+/5W21M7B0y5+unGr8qXk1depUSb+kpyu8jjvuOLn77ru7rcrK5tMtdIcccoi8+OKLifH1kY98RGyv1za9awPLlIfeNwaWy2iiLAhAAAIQgEB8BDCw4tOMK4YABCAAAQh0JIF2Wwh1C95TTz0l559/vtx4443J1r+rrroqORcpr4GlZ1XpeUo33XRTUoaeg6WHrusqr09/+tOy8cYbdztEvZ2BlRpUjQI2boN74YUXZMKECcn5Tttvv33XQfTZfKtWreo6i0sPhx85cmRytpbN9dqmd21gmfLAwOrIkOemIQABCEAAAt0IYGDxQEAAAhCAAAQgEAWBdgZWehO6ImnixIkyd+7crhVNeQ0szadna1133XWi2wgfeeSRbqzUJNNVRMOGDUv+3ZWBZbPaTOtNDSzb67VNryahbmfU7Y2tzKcsIOV22GGHSeOXAdOvEGJgRRF6XCQEIAABCEAgCAIYWEHIwEVAAAIQgAAEINCOgKmBpeWkBknWOMmzhTB7TXp4+l/+8hd59NFHk4PT1SB79dVXZY899kgMrk022cSZgaVfOBw/frwsW7asa3tgOz6Nfze5Xtv7y7LVc8b08Pqefs10yJaBgWWrKukhAAEIQAACnUsAA6tztefOIQABCEAAAlERKNvASg9Nb1wt1ArSc889J8ccc0xiZKUroFytwHrjjTeSVWR33HGH/OxnP0u2Bxb9NbvenspslT5dVTVp0iS58MILky8jNvul53hdf/313Q6nx8AqqiT5IQABCEAAAp1JAAOrM3XnriEAAQhAAALRETA1sF566SU58sgjkwPNsyt89Kt9o0aNSr4cqGbV2muv3cXgzTffTM6OUnMmNbD+/ve/yznnnCP33HNPkv7jH/94N2bZ86BcG1i6ekrr/OpXv5oc7n7GGWes8RVC5aGHuA8dOjQxkjbbbDOr6x0+fLhV+tRE03O59tlnn+Qwe91WqUyb/ZTbwQcfLO9///vllltukW233bYrGVsIows/LhgCEIAABCBQOQEMrMol4AIgAAEIQAACEDAh0M7A0kPN//CHPyRfH1QjSg0XNbC22GKLpPg0/+uvvy4zZsyQz372s8kB7HrG1UUXXZSYRPrLrsCaOXNmshJKv0Q4ffp0+dCHPpSkUYPp3nvvlSOOOEI++MEPdtXjagWW1vHMM88kBtVvf/tbmTZtmhx77LEycODApH5dHaXGlq5uUpNLjTZdCWV7vbbptW7d1qhfZLz44ovlox/9qJx66qmJobX++usnXHRbpZqHF1xwQcJczSo9N6tv376lGlinn3666H+qKT8IQAACEIAABOpHAAOrfppyRxCAAAQgAIFaErA52FyNlauvvlp22223LhYrV64UPbdpypQpyb+NGDEiWYX15JNPJquXDjjgADnttNO6GVhqSKlBpCuN0jzrrbde8rW/J554QjbffPOkTD3MXY0TlwaW1qerxo466qjECNK6ttpqq8RAWrhwoegWvS996Uty2WWXJV9D1F+e67W5vxSm3r+aUtdee22Pz5qabPpfaryliV2uwFqwYIF87nOfS4rWLzaOGTMm0axPnz61jANuCgIQgAAEINCpBDCwOlV57hsCEIAABCAQGYF2BtbgwYNlp512kj333DM5AF0PVW/8rVixQu66665kNZUaH5pn7Nixouc5Pf/887LLLrus8cU8XaH1k5/8RG688UZ56KGHkhVGapDtvffeybbDdIVXaiBNmDAhqVYPjd9ggw2S/53HsEmv/c9//nNioN18882Jabbuuusmq8t0ZZiaNY1nUNlcr9Zhmz69LmWpX2X83ve+J7qtUK9NfzvssIPsuuuuMm7cONl5552ld+/ea+iQh4fq1UwfvQ5dSaZbLtNtlZdffnnCiR8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L/C066aiga5I3HAAAAAElFTkSuQmC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0" descr="data:image/png;base64,iVBORw0KGgoAAAANSUhEUgAABLAAAAIsCAYAAADiVVDNAAAAAXNSR0IArs4c6QAAIABJREFUeF7snQvYFVW9/3/cJEA0MBU1I62UNFHDTPNCirdSDomkCF6OgVcUj9bf0lJPWuSx0sSDeAHLG2pKKpdMlBSVRNNE0pRUCq+k5gVEQm7/5zs275l3mNkza+/Ze695+czz8JTvnlmz5vOdtWat7/zWb9qtWbNmjbFBAAIQgAAEIAABCEAAAhCAAAQgAAEIQMBTAu0wsDxVhmpBAAIQgAAEIAABCEAAAhCAAAQgAAEIBAQwsLgR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aAgeW1PFQOAhCAAAQgAAEIQAACEIAABCAAAQhAAAOLewACEIAABCAAAQhAAAIQgAAEIAABCEDAawIYWF7LQ+UgAAEIQAACEIAABCAAAQhAAAIQgAAEMLC4ByAAAQhAAAIQgAAEIAABCEAAAhCAAAS8JoCB5bU8VA4CEIAABCAAAQhAAAIQgAAEIAABCEAAA4t7AAIQgAAEIAABCEAAAhCAAAQgAAEIQMBrAhhYXstD5SAAAQhAAAIQgAAEIAABCEAAAhCAAAQwsLgHIAABCEAAAhCAAAQgAAEIQAACEIAABLwmgIHltTxUDgIQgAAEIAABCEAAAhCAAAQgAAEIQAADi3sAAhCAAAQgAAEIQAACEIAABCAAAQhAwGsCGFhey0PlIAABCEAAAhCAAAQgAAEIQAACEIAABDCwuAcgAAEIQAACEIAABCAAAQhAAAIQgAAEvCbQNAPrvffes3Hjxtm7775bGKAdd9zRhg8fvlZ59913n82YMaPV39u1axfs27dv36rP/+CDD9q0adNaHf/pT3/avvWtb9nHPvaxVn+v9no7depk66+/vn3yk580Xd/nP/95098qbdHrVT1Gjhxpn/rUp6q+zjwHrlmzxt5++2176qmn7Omnnw7+/wcffNByaNeuXW3TTTcNruELX/iCbbDBBpnFrlq1ym644Qb7y1/+0rLvFltsEVxPt27dMo9P2kH1vPfee02Mwk1sRowYYV26dAn+9Oc//zk4b5Hb0UcfbTvssEOue7OW8xah97/+9S+79tpr7e9//7tTVTp06BDcq7169QquVf9CpmkFVdsuKlXMpR/Ie4HRdqj7d7vttrPOnTtnHl7kvfTxj3/cRo0aZRtuuGHmebVDPdpk9MS1aKf+V21Y1/TZz37W+vXrZ5tssonp75W2l156ySZMmGC6R6PbTjvtZEceeWTm8Wllv/baa3b11Ve36rOqbUvPPfec/epXv7LVq1cHp9O9oz5rq622yqVbdKf49YrZ8ccfb5tvvnnNZR1wwAG23377OZWjPvmFF14I+nj9r57f+ps2tf+onupX27dvn6v8IttJeMK0PjdXhXLs9P7779v48ePtzTffbNn7q1/9qn3961/PcXTrXeJtSSyPPfZY69OnT81lpfWHWQU//PDDNmXKlJbd1O+ceOKJ9olPfCLr0LV+r3VM0qyxQNKFvvPOO/bkk0+mjnN69uwZjHF23nln69GjR25W8Tbg0j7V17/xxhv22GOP2V//+lfT/RT2kWFfu/HGGwfjL/2rdvyU+2LYEQIQgAAEIFBHAuusgSWmtUx6VqxYEUzyX3zxxVbyFG1gxbWXITBw4ED74he/mDo5qHWw6HK/aeAkBhroLlq0KNehGlBpMjdo0CDbbLPNKh6jycFVV11lixcvbtlPk67999+/qsmqTBnpFg7uNEmV4Sjdwq2Rk6kkczUXxJSdqp10R4ur1sCKV0kT93322cf69++farrWYoKkcaqHgZXUDocMGRJMVCqZLkXeS3kNrHq3yZBFkdqJocz5ww8/3GR2p21pBpbYnHLKKYGBUs2W9DKimrYk9pMnTw4mktFt1113tcMOO8y5z0q63m222SYwN7JeZMQ5xMtymSCrT3jggQds9uzZtnz58lyIpYXMHLXHLGOyyHYSVq7eBpZerFx//fUtRqXOK3PnpJNOyvWCJgoxqS3J0JVh1L1791y809plNQZW2vjmkEMOsb333tupPtq5iDFJM8YC0Qv9xz/+YXfccYf97W9/C14OZG265/XC7Zvf/GbmOEdlVWtgafx11113OY2/1Ndq/OVisGVdL79DAAIQgAAEGkVgnTawapn0JL2xl2j1NrB0Dg2Mdt9998DI0pva+FbEYDHPDahJjSZr8+bNyzWgi5ep6/jKV74STHIqTcb0Jnjq1Kkt59AE9z//8z9bmU5566vIiAULFrTsnmSGNXIy1ZYNrBCyopWOOOKIxGisIk2Q8HyNMLB0LrU9XZeM8LStyHspj4HVqDap662HdjK21bbTIvfSDKxaImrTJuvVGFhvvfVWYLiLTXSrNnol6Xp1rer799xzzzzdXss+1RhYmqjPnz/fbr31Vlu6dKnT+cJnldqjzLtKEYtFtpOwkvU0sBQRdNNNNwVRONFN2siw2GWXXZxYpbWl3XbbzQ499NBMAzB6snhZ1RhYMmkU6ai2Ed0UCa4IwKzI2nqNSRo9FgivQzr/+te/XivyM4/Iek587Wtfs7322svpZUeWway2+dBDD9ndd9/dEgWZpz7hPurf9MJAL2HYIAABCEAAAmUi4I2BpTeXCr93fascha23SdFImvC3NJOglklP0ht7nS+vgaXlFXvssUfmvfLPf/7TFi5cGCzXCJdq6CAtzdBAWUtv6jVYrFQ5LR2RGSQjL7pJP0UIaGmmrrFjx462cuVK0+RJRpeW10SvQ8d+5jOfMU020iIvNIi+7rrrgtD4cNt6662DiW58qWalOv/+97+3e+65p8UIiy8dDI+NT6a0FK7WQZ4m5knRIfF7U5PSLbfcMvO+SNtBg2UtyaoUxZJVeDwCK2/b1JIamYO6V+NRGmlRc/HJVt5zVbqGvP2AJtV5lujoWl5++WV74okngmjD6Nt3cdby0zTN4vdSLfqut956QdtK6yMb2SbFP66dJrdaxqd6Zm2KZtC9okgl3TfRTZN/aZNkzqcZWDq+2ojatJcR1RhYjz/+uN12223BPaIIGt07oZlVTfRK2vVqCbaic7QsKO/mamClTZDDCFr18XrehcuRpKn697lz566lqfok9fFpxkcj+9y8vCrtFzUq1Qdo2dgrr7wSHKLnmaJ6XcYyaQaWyjjuuOOCPj3vVoSB9dvf/jaIuNOmdh2mBNC445hjjgmWULtsRb1Ua/RYQNeoqG2NdaIpEdQGFD2u57r4iIuWDOsekPn3+uuvt3pOVPOyI8vAUjuTsRwdT+k8Gtf07t27JepL4y9dg+ql8WT8+VXNy0AX7dkXAhCAAAQgUDQBbwysNOOniAuODp400NBDPnyzWM2kJzrB10BG/8J8J3kNLNe3osq7oDe+moSEW1o+qKIGi2nsly1bFgzoNCAKtzzLxbSv2N1///0mAzA68MqKvJCBMHHixJZBpGsUgiap11xzTUsUQaUormpD+au5V+MGVj2jBvLWL25gubZNHa9JvDiGW9qEOz7Zcj1X3mvSfkWwfvXVV4NlQ2qP4VZpeVj8XqqXvs1ok0Vop35YOelmzZrVKsLyhBNOSMzzFDdhZDKFy4GrjaiNPx/CvtzVwIpHciniYsmSJYGho62ae7uSYScTQfdTktGX1C5cDaz4BFl97rbbbhtEBFVaeiR+6t+lazSCp1I0USP7XJc+I23f6Ass5SP78pe/bHfeeWdwD7veNzpHpWhG17yPtRpYWq5/5ZVXmkw6bYr2kz5hTsRqxkxFjkkaORZIWk6vNjB48OCKbUDPh9/85jdB9GLWMzD83aUNqHzl7JMhpU1tU8a/tKr0Uk/G2s0339xquaHr/VVE+6EMCEAAAhCAQC0E1jkDSw/3z33ucy2T62omPdGJgCJGNHgIE7nWy8CSyBqsKKw/HLSkvQ0tcrAYv7lkOt1+++1BNEq4iYHeyip5d95Nb+pvueWWVm81s5ZLxCOo8kYhxN/aSi/l0BowYEBiSL/LQDLv9abtV4SpUmsd4sfXamCpvCRDJSkCpQgTJO/1F8VaEWa//OUvWybnlfqQRhhYzWqTRWmXlKA5LfogbsJsv/32gZGu6IhqImqj97pMeEUvhHkNXY2IaCSX6qI+MVxqJmOjmmTulQwsnUORajJQ82wuBlbc8Ne51F8qkjJvYva4AVYpmqiRfW4eVpX2iRuVStatJWJXXHFFy0dpXJO5Zy3HVd6pgw8+ONdSwloNrGhuL0XMacmgntfhh3CqWQ5b9JikUWMB9QV6caYoJm0aO8o0zhP5rbavCKnQwNbxle4Llzbwxz/+MXhJFG7qA2Sq5WmbejbrmsKXodUue621HXE8BCAAAQhAoFoC66SBpcGmlpJp0lNNSHx0MKZcVHqrFb6drKeBJZHjSxf1ll9v3aJb0YPFaNlaBqg3eGH01EYbbRR8YUv/67rFQ/OzlkskmSJ5ohC0TEm5usLQ+axoL5eBpOs1x/cvylSptR7R44swsFRePMmxEsdqUh+NGCnKBMlz/UWx1gRWEYjPP/98cFotk9UyQi0dim+NMLCa1SaL1C7+5b6ke0Vs4yaMJoSKyAhNJ9dk6dHytBRI/bfy7GhzNbCiy65CU1PPl2g0Sy31U520LFEvMML+N6+Jn8QuzSRMMhRdDJSwDai/nT59evDMCjctxdbXf+NRY43sc/P0FZX2ieaHCk1TLTOPJu93TeYeb0u6fz788MOWFzxZz8ZofWsxsOK5vcLxjJYQRr/S6boctugxSaPGAtF6V+rn0+6XeOJ5RespujRpib9LG1A0vr74rE1J/k8++WSnr0PGX8Kk9be1thWOhwAEIAABCNSDwDppYOkLThqYVDPpiU7uNcE56qijgrIaZWDF3whq4Kw6RL/yVPRgMbzx4m+ea/nUt8rUBEfLTFTfrAlO+Hvc9KqUC0zHaLKngXe45CtPAniXgWStjbIoU6XWekSPL8rA0hIUfWZey6i0KbpFZmf07XWRJkgWgyJZ66MCSqAbbmlLA+ttYDWzTRapXfxeSXsRkBRFpJxb06ZNC6RwNQ6i94QMHW1hpImLgaWXIepnwpyAoVGj/ilqbLhGr8SvV1FQ4q5cW+GWx8TXvnkjsOIJvKv9Gp7OGV/qpHxZyt0Vj9ZtZJ+b1U9k/R5t+1E9o4a9a1RLkumkHEvRnI15l3rVYmDF22EYMRTvZ1yTuddjTNKIsUDUKMrzEY34vSNDUEvOn3322eCntPtfv+VtA0U8n+P9lXLpyQRbf/31s25/focABCAAAQg0ncA6aWBpEq3BTzWTnugkQJMsvU3WIKdRBlZ8EpI00avHYFF3anxiU02y2vgdH8+3IYMpLf+Njk0yvTRp1THxJOnxEP6spYNh3fIOJItovUWaKkXUR2UUMUBWOUlRBaNGjTJN+sKtSBMk6/qLZO2LgdXMNlmkdrUYWDJwwugQl4ja+MsIPRf0oYhqDKxK5kU8uswleiXJdFKuG11vmKMo71LCvAaWDLdHH320pTm51DepDSoyTXyUO0gvXGTExBOcN7LPzeonKv0ef15FI8r0MQIZ9mE6AZfnY5LppOWh8a/m5omEq8XAikZ4x5e8KjJxypQpAR6Xdqb96zEmacRYINrPuxja0XtI1z5z5szAHNKXOPWhC7WB+Ja3DcRNsWrSYOjcGreqXWrMpWeyXuwqmosNAhCAAAQg4DuBddbAUjh4NZOe6DIRvbHXV8WuvfbaphlYjYzAik/a9RXEL33pSzXf4/Fy/+M//qPiJ+LjORxUgaT8WfGlVVlLBzGwPiJQLwOrrURg+bSEsJltskgDq9olhOqD+/fvH/TBrhG1UfMvfBGgSbqrgaWJtJZVh7lu4lFg6q/0AYnwK3Uu0StpplO8b1NSdZn4lZZy5zGw4pEZlSJGau74IwXknbwXec5qyhJ3TfyleZKJEx0fuOQ8SzOd4gnLZaLoC4dJX1tOeymQ94Mx8X4/bsBFv7yoc6UtB03iWg8DS+ep91gg+lVRnU9ffR4yZEjuDye43GMubSB6n+V9MedSF/aFAAQgAAEI+ExgnTWwFJ7vOumJTkTCSCF9PruRBlY8eae+fqQ3tdGtHoPF+KS9yIlNfFlknnwM8RwO8RwhWrZ21VVX2RtvvBGgkV7KU7TllltmtkeXgWRmYRk7FBkVVGtdwuOLMrCSEuDqk93R6IsiTZCs6y+Kdfzeq7RsrZ5LCJvdJovSLinnUlrUT5oJE40cybuMMDoJDM9XTd8Zn9gn5bmKnssleiXtepMS9+vrcEcccUTq5DqPgSWTTWabnnXakkznrHZWze+N7HOrqZ+OieeHSrrP4hGReXOepRlYMsoUvaOl9mEOR2miZ5kSrCdt1UZgxeseb4Px68+Klq73mCQsv55jgXjEXfglTr1kk/5Fbi5tIPrBCNVB9dLLROV31diMDQIQgAAEINCWCayzBpYGga6TnugAL3w7qUFdowysuLGQ9tWtaiZhWTe5BnLjxo1rySVVZM6Ed999NyhbA29tlRKdhvVMShAcRlEoTD+aPFicDjzwQNt3332zLjP43WUgmavACjsVZarUWo/o8UUYWGoXv/71r+3JJ59sKTopaXRRJkie6y+CtZYHqb2HXwLVeSst66mngdXsNlmEdqtXrw6WF2mSHk7QKyUmTzNhohO6PAZR0ssI9TvV9J3RpVVpiZ7jE868xkYl0ynpq7SKilWUSNKWx8B65plngpw9oRb6wp6WPNV7a2SfW+21LFq0KHgpsnTp0qCIpA+oxHNF5TVTK5lOSQnL9TVIfUk3mvsyvK5qDazo0tG0xODxD3PkXV5aTbvKq1M9xwKqQ/xrmmG99PJSX0FVe9t0001rjspyaQNJxqbqpftBdZGZreh8RWTm+TJhXtbsBwEIQAACEPCBgDcGVq0wKoXJpw2eXCc9SW/s8072qx1UhlxkCGi50COPPNIyuUgbHNdjsBh/M5+WZLkaHcVwwoQJLZ91zpssNR5lFeaCUXSdPhOt5TDatt56a1PkT55PX2v/+ECymmuKHpOW4Fv7xE2VWs5VbY6O+Dnz3tNpddXgWgnO77777pavpaW9rc/6fLwrj7z9gMqtpEv0vJpAKhm12t6f/vQn0yQ13NLyr4W/F3EvpbW1ZrfJag0s9WVqu3ohcP/995uMgXDLMpvTTJi4cZBlECW9jFBkoGvfmTe5dXy/vMncs0yn+OS60lLCrLKkQdSM03+nfanQtV1m7V9EO8nb52bVJe33SvmhosdE98ubzD1rfBBPWF5pKWFWWUnXVym3V3T/+H55l8O6titXjeo1FlA9kp5n8fpJZ7Vp5XmTqaUXnPE8b1nX5GJgqaykMWFSvfSyUfXSs1G5t+JfAM2qF79DAAIQgAAEfCOwThtYLpOetDf2eSf71QwqNUDRcXrrqYmFPmUdnegNHDgwMVdUPQaL8clP3rwaeW74OEMXI0a5c6677roWo0RvHBVCr/pqc1k6WKTpkHcy1VYMLEXSaBKxYMGCILJR5nAYxSEWSTnK9PdmGlh57s1K+4SJbzWJS9uKmJjn/SJfo9tk0dppErj77rub+rW0SVYlE8YlojbpZYQ0dO0748uuKhk+8eXfeaJXskwnl6WEWWXFr1//nZWPsNY21Iw+t5o6x/OYVXqBE/8gQZ5k7lnjA5elhFllJV1/NNdTWmR3eFw0716eaMdq2lU1GtVjLBCtx+uvvx5EFb/66quZ1RNDjUUUnasoRkWFZ22uBpbK032hD0/ccccdrcaHaedSvWRi7bPPPqaPX2BmZanC7xCAAAQg4COBddrAkiDRN86VlsWlvbGv1sCq9WaolEzUdRKWpy6+GliawGnpQ/Sz8uH1ZEVz1NN0iJZd9gisPPdHpX0qJc8v2gRxicCq9rrCfCMyILKi+jCw8lHWcpxDDz3Uttlmm8RlUWEplUyY6BIvTawVddmnT5+1KpD2MqKaiXbUCMvKCRTPlZUneiWP6aSlhPogiaIEtWlSqlxYWkYU3fKUVcQy23yKt96riHaSt8+tpn5Z+aGiZcZzReVJ5p7HdIonLE9L3p2nrEr1zVr2GGeRJ5l7PcYkcR3rMRaIn0OGkfoZRRjrxWIY5V3pnpL+Moz0sYlKUVnVGFjhefUCSVF6qpcMrWiUcFrdlENNLwu++MUvssywmk6BYyAAAQhAoGkEvDGwNGj66le/6hx2HZLT0om0L/NUGjzlnfRE3zpG30o32sDSoFWTdCVuT3urV4/Boq8GlvRXDq3oZ+XDe0KTYX0autZQfuWS0CC92k0GjpZFJm3xCaO+apkn0XxSWZq4fvaznw2izmrZ4vd0LWXp2ocPH27Ka5S0xSdbjeoHXK9JTHv37h2YAjJF0hIox8uNT0qq0VcRhYriiL8tb3abrMV81LUoQkFLW5R8eJNNNsk1iapkwsST2id94EL6RD8u8LnPfS4wusI+wqXvjC+nipeVNPmV2f7YY48FP+WJXsljOqmsJ554wm677TbTRFab2I4cObLVVwnzlBXvj5q1hLCefa5r25dpEdUtzwdM4rmispa05jWdZFIoB5/6aG3ql3T/Rsc+ecsKOcTzs6W1m3D/eOR6lnGr41zalas+0f2LHgtUqovuC/UB8+fPN+WOk7EX6pJ0nPpwvcxKez7XYmBFz6c+QKa26qUytdQ8zdDSeFIvQ/XywHWcVItOHAsBCEAAAhCohYA3BlaROZXiQCoNnvJMeqKfFo8PXhtlYGlwIUNGyVuVbDgpeWt43fUYLMYnP3m+FJj3xowz1NKsUaNGpZo+SeXGc8FIp+OPPz5g5boVNZDMc95mRTxUqlutBpbMCbVnGdKa1FdKIlttHqU8bCv1A/pNJnBShI4iWWQIRPNdySwO36K7LLuoZxL3ZrfJuHaKKFLC7/XWW68V+pUrVwamkaJdw3xX4VIWRQop6XDeLcuEyRNRm/YywnWiHTUp8uY6ihsbWdErWdcbclP0ya233hoknA63eJRunrJ0/KRJk1rKaJaB1ajz5rnv8uaHipYVPyYr51le00mmib5IqOdGuMUjXPOWFR6fN7dX9Pqix+jv6uu//vWvp+Ksx5gk7WRFjgXy3B/RfZTgXxFQMqllNqpdRrdKL9XqNe4IjTaZbKqXlkJGl/erfmlL/F2vn/0hAAEIQAACjSCwzhtYgpw16an0xr5aA0tfQdxjjz0yNdbkToNfvbWrZFpFC6rHYDE+KC7y8+rxsqv5wmGRRki9BpJJYpfBwMobFaUoyDAHWd4vHxWpW1ZjcmWtLw4qv9obb7zRUrTyhsh0qTYCK2/i+Kxr0e/NbpOu2iky4Pe//30wAQ8nUFqCefjhh+eOcMwyYbIiaiu9jBDTvH1nfJlYHr2S9smK5sm63miZWUsJ85QVfdap7CLzqlVi1Mg+11WraH4o12Oj+1fKJ+ZiOmUtJXQt65prrgmidGrZsp7ZedtVLXUIj3Xtl4o4Z1IZGhtOmzbNlPsu7O8qGd2NagN6QaOcWYrQCuuVZ5lrvThRLgQgAAEIQMCVAAaWWRAVEH4eOyl3SvSNvT5TriUv4VatgVXPiUE9BovLly8Pli4oTF5b1sTL5UaMT5qqie4qctDaqIFkfMKs/y7S4HDRILpv3nu62vKjxxWpW1Z9XA0slSdTQF/I1P+Gm5LyDhkyJNeSi3pGYDW7TVajXVIyapnzxxxzTPC10Kwty4TJiqiN9jVJ/UzevjOeqDur3pV+r5TMPet64+XGlxJGv5KZp6z4dRX5oqISg0b2uS5ayai8/vrr7dlnn3U5LHHfSsncXUwnFZ60lHDEiBHB8nOXsuLP3movMms5bN52Ve35m/VMyaqv+ju1ydtvv71leW/aUuNGtgG9TJgxY0bwQiHcspaOZl0rv0MAAhCAAAQaRQADyyzID/CrX/3Knn/++YB79EEefWPfvXt3O/nkk02TgnDLO9l3GVTWKn69BovRhMWqY9zMq7be8XKr+fJVNZPptPo2ciBZjalSLee8x+W9p/OWV2m/InXLqk+1rOOTRZ1HS3n333//zKjIehpYqkcz22S12iUtd1P03gknnNAqZ1OSnnlMmEoRtZVeRuh8efvO+BKqrHuv0u+Vkrnnud5o2WJ7ww03BAmmw22XXXYJlsvq62kyY8M8PUnL9OphiuoF0U033WS9evWyvn37Bnn64hGMjexzXbSK54dyOTa+b6UoF9fxgYyR6dOnB198DTcZwMqHJQ3HjRsX5IbUlvayLJ7bq5Zr07GVlsPmbVe11kHHV9svxc8tvlqOqPGhXthp7Lf++us7VzGeM0z5MJUiQZH10S1PG1BZ+hKinknSWYZlNIefS+Xiy1zrmcbDpV7sCwEIQAACEMgigIH1b0Jpkx59mlnmlt5YJb2xzzvZdx2gZglX6fd6DRbabW6MAAAgAElEQVTjXx/K83nwrOtYsmRJEP0WLtPKkxA2qcyiBq0qO89AMuu68v5eramSt/xq9st7T1dTdvyYInXLqk+1rJOihpQHS/meNCGvtNXbwGpmm6xFu6TItnACXunLjnkMnbSI2vfff9/Gjx9vWhqa9DJCOubpO+PtQxNSfSwi7+RWOcGUcH3BggXBrVMpeiXP9cbvP12f+lRNULWF96rqmWVgxRnovytFiGW1Of0eN/v0IQS1neiS+Eb2uXnqHO4TvR9UX0VeKo9R3k3LD++5556W3dOSuVczPlC+JekpY1Jb+NVd5T7LY2DJ4LriiitajC5F22l5dDyHXdq16vw33nijKWpPW6Vnd552lZdp1n619EvRspW4/9FHHw3+pD5JH0UQo2q2qHEu81b5OWVcR7c8bSD+slVt+pRTTnHKFxqeMx5dqJcIMtbSPrhSzXVzDAQgAAEIQKAeBDCw/k01bdITHcQkRRzlnexXM0CtVvB6DRY1eFJOICUp1aaJl5howFztphB2DfDDXAxZSY3TzlPUoFXl5xlIVnu98eOqNVWKOn9SOXnv6SLqUKRuWfWphbXyzsjIDpfQ6lzR5Vlp5663gdXMNlmrdvFky+EEfN99902VMo+hkxZRm/UyQifN03fGTcOsL8wlXUz0hYl+T+v38lxvUvlK1qxnV9iv6l498MADg79VisBSWfGoI30h8sQTTwxMP9ctbrKkmXWN7HPzXoPafDQ/lBiedNJJThP86LhC501L5l7t+OCFF16wX/7yly1fmZOJJJNtypQpmRFY8dxe1RiV0fGRri8tmXuedpVXl6z9au2XwvLjbTQrUX2let1888325JNPBrvUEoGl46PM8348Iqlu8WhLIrCy7ix+hwAEIAABXwhgYP1bifikZ6+99rIBAwbY1VdfHQzo0waeeSf71Q5Qq7lR6jlY1CRQJlb4dZ2kz3jnrbPC4GUKaJmmNi2xOO6444IlJq5bUYNWnbeRk6laTBVXRnn3z3tP5y2v0n5F6pZVn1pZx+9XnS/r6031NrBUh2a1yVq1Ux+i3DDKERNuWV8PzWvoRCef+hKplifOnDnTHnrooSBSRca7ltbFtzx9Z3QCmZX7J+2eVNSKoqTEUFta9Ere642fJ2kpoRJtK4GzIsC0pX3pT8dqmVI44da+e++9tx188MGZS2aj9UiKXExbLtnIPjernwh/jxqe+ls1RmVSsv8ko6ja8UHSUsKePXsGz9TQqExaQhgf71Qb+Rw3c9NMvjztKq8uWfvV2i+F5ceN3LzLnOP1y7tUL28biH/JVFFhyn+W98MiadeXFBmZxZrfIQABCEAAAs0ggIEVoR6f9CgS4JZbbgkG/GlvyPNO9qsdoFZzU9RzsKgBuSZwensbbjL3tIQmHhJfqe5aPqPkuKF5pX2zzIBK5RU1aNU58g4kq9EmfkytpkoRdYiXkfeeLuLcReqWVZ9aWSd9wj7LdG2EgdWsNlmEdvEv50lDfelRHzPQ0rf4ltfQiUa+dOzY0YYOHRokLK70MkLnyuo745PRrK+vpd2TupcUlaEotHBLivDIe71J54kvJYzvk2ZgaT9xUvSRIqi0yfRTzjc9E/N+YTQeYafjpIMmyvGtkX1uVj+h3+P5oZI+7pKnHO0zb968IAdYGA2XZOLVMj6IR7nF65VkYMXNmbTE4lnXGH9WpJnDWe0q6zwuvxfRL+l8SUauzHD1Tfrabp4tyaRPi+TK2wbizFUPpbfQ8k8ZkXm2eERxLZFcec7HPhCAAAQgAIEiCWBgRWhGJz2amGrphPJLVHq4553s1zJAdRW83oPFpOVU4rXPPvtY//79K36dTWHrs2bNsvvvv78likvXt9VWWwXJSF3fIoZsihq0qry8A0lXXZL2r9VUKaIO8TLy3tNFnLtI3bLqUwTrpMlipTfgjTCwdN3NaJNFaRdf7lZpaXJeQyceYSLTQP17pZcR4pjVd8aXXSlSd+DAgVm3XuLv8UiKMFIsOgnNe71pFdBLGeXfCc2T6H6VDCztF1/erefgtttua4ceeqgpGiVtUx+vYx944IFW59VScy1vSzImG9nn5hErHiGXpE2ecrRP3PSUoaqIGeWQTHt+uX6lOB6FGa1bUllFfvwhnuOslq975mVaab+i+iWdI27k6m8ao2iss/vuu1vnzp1Tq6J7SEs558+f32opr6JBtYwwvrm0gSS9VaaWCcsgTmpjOp/6AV2TIl/D3Gn6e578g0VoQxkQgAAEIACBIgh4Y2Ap9FxvpmSE1LLJCIkPDrImJeH54pOe8O9pywf1e97JfrMMLA2W9dY87xvDKPskluHvGpQrgkoTrOimAd0OO+wQTHQ0adT5NWnUfnoTrfxZ4hzdZAAcc8wxTrlF4vdIkYPW+EBS16MIvFo2JcZV8t/4/R03Vfbcc8/gy0K1bFqGpclR2iA2q+y893RWOXl+j+vWqH5AddObdGnrusUnD5VyNzXKwNI1NLpNFtXm4nm8dC1p+cVcDJ14DhuVmxVpUOlZEV8OVumrcnnuqegXbrV/0nJEl+tNOmcS23C/LANL1yvz65FHHmllRImhng0777xz8L/q8zUx1oT4mWeeCV4AyMSKP0sqvaBoZJ+bR5u4UVlL/iOdL5rEW/8dX45Y6/hA/O+44w6bM2fOWpcXN7Diub0qjW/ysJJRo48j6IMs2pKWI0bbVb3GJGFdi+qXwvLikYTh3/V81Zc1lTtKYx21X411FF3+4osvBsuDo8ax9leUVFIEosp0MbCSlueG9VK/pPr07t3bNttss+DP0lx10jL4UKdw/1rSQOS5P9gHAhCAAAQgUDQBbwysoi4saVKa18BSHZImPZUSi+ed7Nc6QHXhEzdFXI6N7ps1wdckZdq0aaYIiqQ3/Fnn1URIA3nlBKn0JjOrHP1e5KA1PpDMc/6sfdIStxalVfT8tSZjzXtPZ11znt/juuU5Js8+Wf2Aysi6v9POk7RkT5MARVXEzcdGGliqbyPbZJFt7uWXX7aJEye2WlKsHFWHHXZYKyPWxdCJJ9AWn6zJeqVnRXzZVVo+pzz3Z7hPPBIm/qxxud608yZFkWjfLANL++jru4qw0Yc2wryHLtenPl5LQg8//PCK0bWN7HOz6i/T79prrw0m/NpqNSpVRjxXVPw+LGJ8EP+ib3idcQMrHvlX7YdTwvKT8nzFDb+innN5+uwi+yVdo8Y2uj8VtRTmFcu6h+K/6yuGagOVXoS5GFhFtM2wP3RN/+B67ewPAQhAAAIQKJoABlaMaHzSowH48OHDrW/fvons8072ixig5hW/kYPFMCRdebH0Bj6PkRW+wR80aFDLG8K815a2X5GD1kZOporSKsoFAyvZnCpiCWHIOSl3kyLsNBmIRtk12sAKJ1wyLerdJotsc0n5xRSxIJ59+vRpub1dDJ2kiNqsRMWVDKz4/ZPHAMrq1+KmWDx6xeV6K50raSmhS/1ff/11u+2223L38aqLTPuDDjooiDjJypvVyD43S5M481r7U50vborpb9Fk7kWND5KWlkUNrHjutazxTRar8Pe4KRZP5l7Uc64ZBlZ4jfoAwt13321PPfVUrnGOjhNfLanUWKfSslvt62pghfVS27zrrrsCkzTP+EvHqW/VCwJ9mEHmGhsEIAABCECgTAQwsGJqxSc9GoSfcsopiTkLdOi6bmBF8WmApy9XPf300/b222+3RFNoEKdlbUp4rMG03kJusMEGhbaTIifTjZxMFTWwx8BqfTvVMwIrPJO+nqdJvaJUwsmKIoYUVRhuzTCwGtUmi2xzqrOWuSgKK7oseYsttrCRI0cG/Yc2V0MnGlGbZ7KeZmDFl11V+9W2eKeXZGxEo1dcrzetU01aSuhiYIXlapmq+ndN4pUkXjnhwkmzJsV6Xuorssp3paXhWcZVWjsp4uGQFvWaVXY8Ki7pq4FZZST9Hs8VFY3gK8rASlpKGDWw4rm90r4a6Hp98Txf8aW6RT3nmmlghUwU5SrDTu3glVdesffff79VWgT1DZtuumkw1tG/sO/KYlqtgRWWq7aodvnss88G+f5UrzBqMhyDKUJYhrKiImuNes+6Hn6HAAQgAAEI1ItA0wysel0Q5UIA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4IAhCAAAQgAAEIQAACEIAABCAAAQi0LQIYWG1LT64GAhCAAAQgAAEIQAACEIAABCAAAQi0OQIYWG1OUi6oTATeWbrGbnt0hT332mpbY2sKq/rG3dvboF062fZbtC+sTAqqP4HV7/zTlt0+yVY894zZmuLuh/Ybb2pdB33TOm63Q/0vgjNURWDNe4/Y6lfGm/3r1aqOTzyoXTtrt8GXrP2n/stsvU2LK5eSCiHwz3+9a5PmT7Vn3n7B1hTY3jfpupF983MHWd+Nti2knhQCAS8IzL/P7A8TzJYsKq467dqbfWYvs6/+l1nXHsWVS0kQgAAEIFA3AhhYdUNLwRDIJjDmruU285mV2TtWsUe3zma3n97N1utYxcEc0hQCi39yni2f+bu6nLtdt272idt+Z7Ze57qUT6E1EFj9L1v54BZmqxbXUEj6oe16HWkdtr++LmVTaPUEzp1zmf1u4UPVF1DhyG6duto9gyZY5w7r1aV8CoVAQwkse9fsnE3NVq2oz2n7jzY77Bf1KZtSIQABCECgUAIYWIXipDAIuBEYctkHpiisem2XH9vFtiMKq154Cy/3rSEH2Zp33y683LDAHmMnEoVVN7rVF7zmnVm26k/7VV9A1pHrbWId9yowsivrfPyei8CBd46wt5e/l2vfana6dr8xtsNG21RzKMdAwC8C8+40mzC4fnXavK/Z9+bWr3xKhgAEIACBwghgYBWGkoIg4E5gxDXL7O9vrnY/MOcRE47vYlttXPsywksvvdR+9rOf2eWXX26DB1ceRP7mN7+x0047zb7zne/YGWec0VLTP/7xj/aNb3zD+vfvb+PGjbMePZLD9VeuXGlPPvmk3XffffaHP/zB/vSnPwVlfOYzn7Fdd93VjjjiCNt5552tY8e1Q8tefPFFO+mkk2zjjTeueA6V984779ioUaPszTfftCuvvDIov9nb2yOH2qq/L6hbNXpec7N12Kq26/zXv/5l559/vt14441255132pe+9CXn+oYaT5kyxR577DF7+umngzK++MUv2oABA+ywww6zT37yk9auXbtWZf/lL3+xE044wXr16mX/+7//G/xvfPvwww9tzJgxds0119hWW21lV199tW233XZr7aclW5dccknwT9ejcpu2LX3WVs7pW7/Td+1jHXf/c83lh21YBX32s58N2G67beVlavPnzw/YvvDCC2u1/Wh5eSonHaNtNev4LbbYIrinvva1r9n+++9vXbt2zXOahu0z9Hdn2IvvvVy3891y0CX2mQ0/VXX5Dz30kI0YMcL69u2b2t7ihYfH7LXXXvbzn//cPvaxj7X0F3krEn12RPubSseHWn/961+3Aw44IDiv2vjEiROD8+uZoefY5z73uYrVWLBggY0ePdr++te/2v/8z/8Ez6x4PxQtoIhnTvQas56xb731lt177702a9as4Nn46quvWrdu3YLrO+igg2zgwIH2iU98IvEa057NSTuHbeuoo46yH/7whwHPpm4vPmR2Wf/6VeEze5qd/mDh5deiV+GVqVOBLvdV2F70LHfZstpFUlmrV6+22bNn27Jly4I+oZbNx/FiLdfDsRAoOwEMrLIrSP1LTQADq7V8muReeOGFgXmlTZOSrbfeOphAaKCuwY82DdQ1qJbJUfRkopk31LpgYMU1lnEonWVqaVD77rvvBhOyY4891k455ZRWRufixYsDY/SBBx6wm2++2fr167eWXIsWLbJTTz3VHnnkkeC3tIFvtKybbrqpKiOusHulhAaWrl2m9pFHHlkRww033GDf+973gn3i5nWWARUv2NXAih4vo1V9yw47+JMHzncDS23x29/+tv3ud78LDGGZQ5W2VatWBYbwL37xi5Z7I68BFS03zcD6whe+YD179lyrCjKqZDzpGaFNfccPfvCDwLDUNXz3u9+1adOm2XHHHRf8Pc2MUV1/9KMf2S9/+cvMfcNKNMrAWr58uU2aNCngqmvSJnN2/fXXN9X7mWeesaVLl9rHP/7xwLDTi6b4Sx4XowEDq7bevQi9aqtB4452ua8aaWDdddddwRiiGvMrTg8Dq3H3E2eCQB4CGFh5KLEPBOpEAAPr/8A+/vjjdvbZZwcmxpAhQ+zkk0+2bbbZxtq3/yiCTJOUl156KXgrroGJ3qhdfPHFQbRVkZOJOkmdq9i2bmA9//zzQVSeIuyk8emnn26f/vSnWzSWiaWou4suusieeuopO+SQQ4IJZaixJsjSXNFX2ufoo49ei+uDDz4YmCqHHnqozZ071/bbbz8755xzbL31WucCkpF24oknBgZZWjRXLtGK2KlkBtZGG20UTJoPPvhg+/GPf5wa2fT+++8H7CdPnhxQSjOwsqIy0xBnRXWqjroHxo8fH5jieaNwipA0Txm+G1i6htCA/Na3vhWYP507p+fQU/+sCeOSJUtaovNcoouSmOU9XtEWDz/8cGBS6hkSNVfVlxx//PGB8aPJ7IEHHpgozz333BNED+u5M3bs2ODlSdbWCAPrgw8+COqjusvwF2O1ve7du7dUT5ymT58ePB91nUnRYy5GAwZWlvLpvxelV/U1aOyRLvdVWs3CMoqM+AvLxMBq7P3A2SDQCAIYWI2gzDkgkEIAA+sjMP/85z/trLPOCt70K1pDS47SJkoaHOoNs95Gy8wYNmxYyxKPIiYTzbxZ27KBFdVYpobMo6RloOKvZZ26H2bMmNGyHDXcV39TJIUmpHFjSibnZZddZtddd10w4dPk+x//+EewnDQerVepnIbfAyUzsDR5ltmoZVZpSzTFcN68eUE0jJbvybSML+3NMqCydMh7vIw0GW3XX3+9FTlByqpf1u9lMLDCJaAygLOWWv/2t78N2mXU7MprQKWxcj0+NNxkYsvM6tKlS6ulhIrE04R2yy23bHXKl19+OehrZH5VMrni9SzimZN1jXph8//+3/8LjDUZc3369Em9tWTi6Tq0xFd94Gabbdayr4vRgIGV1XrTfy9Kr+pr0NgjXe4rDKzGasPZINBWCWBgtVVlua5SEMDA+kgmLQfTshFF3OjNsZZBVNo0GdYkSUsolGcl3L+IyUQzb5y2bGCFGivySlFV0eiBJOaaSCoKT0v9rr322iB6RluosaKAZEzpf8MtXBaopTShgfXTn/40uL/23nvvlv1Co0u/FfF2tuZ7pmQGlkwgTabPO++81Eg4MZa5JUNBk29FuTXLwJI+0ftJBqfyOjV7K4OBpaVQaq9qg5WWjOrFwve///0gCkh5p5QDS1uWOZOlgevxc+bMCXLoxaP6oksJwxyNoSmua9Rz56qrrlrLMM+qXxHPnErXKANekarKd5XHWIvqFV/26WI0YGBlKZ/8e1F6hUvWdJYLLrgguDdljKnf1QscRRgrOl37qc3dfffdJs307NOSfLU/mbgaI4VR7CorzGeq/JXKIam2KuNZy2/33HNPO+aYY4Ko5fgLRPXn6kO1vyIVtWlJsSKq1eaS8p66EMwTgaU+Rue+/fbbg2vVJkNaLzGjdQ7ZKU9cdIvnZdU1i+nMmTODa9CmCEfl4VSZMoHD/HcsIXRRk30hUH8CGFj1Z8wZIJBKAAPLLLrMKE+eFcGUUaEcWBqoaTAXJoQvYjLRzNu1rRpY1WgcXS4oA0STOA0mw7I0oYtH/4RJ3hUhpAguJXDVID56fHj/aDCr/StFEDXsXiihgSWu0mTHHXcMkuYrF090C/MnbbDBBkEbVS6lZhpY0Yl92vLThun97xOVwcBSVcPE7JWWjIZtT0n9oy8VXA2ouAYuxysqMPzYSFKEpia9+nCH7k09a2RyadNEV/vrXo5HLWXdE0U8cypdY7gkWnkfo1wr1UtJ3jXJHz58eCvjHgOrArWCkrgXpVfUMNl8883t2WefDZa0vv7660HksZbBRpfkh/lCdYVhPjjlkowvJQ0NrP/6r/+yqVOnBtHvyi2oezD8YI7aiPrr0MSSeSXDS7nkZJApF53GXDrPJptsEphIeo7GDaKsthP9PcvA0rlkkIuvXliqzmrvYe63aLoBtW+Z7n/+85+DD8SEufMUCawXn9qUI1PPL5lYSXk4xVPR3LvvvnuwPwaWi5rsC4H6E8DAqj9jzgABDCyz4I1Z0lcIw1xEgqS3jHrrVe1WxGSi2nMXcVxbNbD+9re/BdFUK1ascNI4XOaniIqoSaLBsgzMK664wgYNGtSCPhwEKwmzcqS98sorwYR10003DSa2MlO0hfeJvlIY/XsRGlZVRgkNLC31lREkkzDJBAyjJGUk6uuhSV8HzbsEMI2p6/Hh8rIkc6Mq3Wo8qCwGVhhVouWESdFrYbSdIkXiX/R0MaCScOY5Xvmv3njjjSDXmiadmuAqOjP+hVSZ4nrGaDmpDCEtQdffNPHWZFcRTopCcdmKeOakXWP0S6lnnnmm6V+lLyJm1RsDqwKhAgysIvWKRhEpIkh9rYws3a/aZMjL0Pn1r38dmFTf/OY3Wwwn/abl0v/93/8dRBPJlA2j1EMDS2XoftJzWR87UN3Vl+tvek5H23mYQ07H6Dm87777BlFdepmkstXWtNXLwFJOPeXfkymrJeky18LIa7V7mVVq+/GPNKTlwIr2Z2Kn6K0wSk3XpA9RqJ/QuRRlrI8+YGBl9S78DoHGEsDAaixvzgaBVgTKFoHlIl98MJM22XSdhFaqQzVfuIl/2czlGovet60aWE888UTLcob4sr9KDCvdM4ou0IBVBkmHDh3sww8/DAbXGoSHuXrCiWHcZAmNsXhkVtF65i6vhAaWDEQtPdHSkXhEU7hEU0tbpIW2SgZWXk7x5Z6ufUfWW/689Shqv7IYWFGDShM65SiMGilhtJ1eRsjMVBRWuLl+hTC+9M/1eEVRKUJljz32SDR7orn4dN+qfE30s/LypWlexDMnzcDKY9653Ivh/e9yjDc54158yOyyjyLm6rIVYGAVqVfUwEpa5q77TsaNctMlpV0Iv8b73nvvtcpdFxpYSRF90ajn8OVQ9Mui8Zyj0iH6pdJ6GVhhBKjatJb9f+ITn2h1CygqbfTo0ab+J5puIM3A0nNDYwUtI1e7jy+XDKNJP/WpTwXmnKLNMLDq0uooFAJVE8DAqhodB0KgdgIYWOmRWXknQNHBXRGTidpVrb6EtmpguRoNIcHwuLjJmBRZFf6td+/eraK1wqib8D6J5r+K58aqXrkajyypgaXlFzKmPv/5z7di/vbbbwfGlpa86M25tMHAWvseKYuBpZqHydwVIRtfyhZOMI844oi1vlToakBVMrDCpUAhSd1nWiKkTaaa8gIpwXn8i6Nx8uFSQtVN/zQxjn/RNm+LLuKZU4uBFfaRSfWNs8TAqqBqgwysvHqFhom+zqznVL9+/fLeksF+aYZLaGApglZ9dHzTc1LGbvi8lEElc0h9fVqEfPiMrYeBFY1qq7T0O4zKjkaAVvsVwqSoSgwsp9uPnSFQdwIYWHVHzAkgkE6gbAZWnoTXacsUqo3AypoAJRlY8Vw7SQr4OCDBwGqtVNo9E94TGtyHg+ow90h8CVP4Jbyvfe1rwXIA5c3QW9eFCxcmfp2wKf1VSQ0sReEoCuD+++9vtYwwNDR+8YtfBIl+05ZZVWtsxg3O+EQ9TUMisKq/u8M2d8cdd9hNN93UsjwvjNrQst1o8vbwTLVGpVQ6XksHf//73wftWZsiqdTOs5bZRZcSxnPduBKq5xLCPOzyGiK6LpYQls/A0hd5s77+qavSvaKldsoVpWfeAw88EKRt0Aud6PGhgZU2loubPuHy/549e7ZEI8Uphh9OqIeBFW0DysMVXxYc1iXpq8J5DSzl9VKkmtqyxhT6kqeuKfpc8XG86NpXsT8E2hIBDKy2pCbXUjoCGFgWhH2feOKJ1qlTJxs/fvgje70AACAASURBVLwpL1GeLWkgVsRkIs+567VPWzWwis6BJf7hW19NnJWcVblvtOwhOrnWfmE0kPKC6Et4GqwqGkhfZ9IyOOW3aPpWUgNL7LSMUDmlQuMwXHKixNjSQ8swfDGwwrf0p556asvS02ZqX6YILHEKtVYCaOXK0dLdl156yU455RTbcMMNg6gNTXSjWx4TppIGWcdHE0wrz0808XKlcms1T8Oyi3jm5MmBlRYxk3SNaXXCwKqvgRWNFqpVrzyGib7Kd9tttwX/lHMwuilfln7X/9ZiYOW5v8O21EwDK+mrmZUMLC0lVmSbcojpGqObnln6fZdddmEJYTMfkJwbAhUIYGBxe0CgiQQwsD76oqAGPsqXk/crhJIMA8v9xu15zc3WYavPuB8YOSLvG9HoSYr8CmFYbhhZpa8KKdmq7iGZVTKp9HnwcItGiGjAKgNLX9Dz5Ut0QT1LbGCFBoYmSkqIr0mTDCIt91JkjJZz+WBgqV5h0uM8kaQ1NZKcB5fNwAqTHyuKMWxn4SQxKTeWMGQZUFmo8hyvfRQJKDP7K1/5Sq4vCZbBwBKbMLLE5SuEGFhZd1XC7wUsISxSrywDS/2Z7nklW9dX9PTxgR122CH4CI6WbmvTEsF4BFe1EVjhhxHC5OlRgj4YWGE7ib6cSDOwxES5M3WMnlN77bWXbb/99sHL009/+tOBeRVf8p6lRxV3HIdAAAI1EMDAqgEeh0KgVgIYWB8RlLEgA2LIkCHBoKx79+6ZaDGwMhGttUOzDKyoxvrcdVLS2Xhl9YlwRXa89dZbrRKzhvuFkVUaUCuZu+4fDURD0yRaXji41ZI2JbdVotekr6m5Ey3oiBIbWGHy/LvuuitgqpwpMgij+cV8MLCUmFdf3NIWTzRekIrOxZTNwIrmj5NZpEmzTME//elPqUzzGFCVwOU9PuwvpLM+zqCJbMeOHVOLLouBFZqGYqwXPFrWlLVhYGURSvi9IAOrKL2yDJPwmaav7Sblb5MJoy/w6n9ricAKXzCqXSV9bVYkFQGmqMx6RGBF+5y0l05pX0FNM7DCSFy9+FKORn2FMbqFqwL09WKSuFfRljgEAg0ggIHVAMicAgJpBDCwPiITfSOm0Hsl5I1/GSZkqMGK8hTIqNCgihxY+dtXMw2s6Ne/sjSO3g96i6yBcXwyGkZWKVeF8t5ceOGFre6FKJVwQvflL385MFg0OUha7pSfZMF7ltjAEolwMiUzQ7lE9NXJaCRcsw0sRQAqP5JMNS1X/u53v5vavxSsbMXiymZg6WK0VElRj4MGDQqSpmuSvM8++6yVvD288LwGVBqovMfruTBp0qQgskJ5rWT26IuEaVtZDKzoEsltttkmiHJUovq0Tff62LFjg4l3WhL3PEZD0pKsRraNtc5Vgq8Qqs5F6ZVlYIUv8NK01BJuLe2uNQdW1hdIlXdLJtDtt99eFwNLTPN+hfCpp55qlUIgycDK6k+i/Qg5sJra4jk5BCoSwMDiBoFAEwlgYP0ffL1BP+OMM4IJkiZHCuHW1+dC40IDC33N7Fe/+lWQ/0hLwYYOHRoYWWFYe558DeEZswaIzbgt2moOrJBlVGNF2ymPjvJNhEmXtTRJ5ocipZSUPe3tclieBqgyrjbZZJPgfkh7QxwuYZw7d26Q6Pbwww/3IgdSyz1WcgMr/AKk2pT4Dhs2rCVHkq6xWQaW7ok///nPQW69++67z3beeedgch8usWlGG4+es4wGVrgUU8mid9ppJ5swYUKwdE9tNWnLmjBmaeByfNQkz4rmLYuBJT7qF/WxijFjxgTLxRRxKvNQy7qiRqGST19yySWmibz2O/vss01LD8P+lRxYFe62giKwitIra3wSaimTRRHNW265ZXBxuldmz54dRLLrBV/8C76uSwhVptq6vkT4xhtv2LnnnmsHH3ywtW/fPlgurr5V95y2PMZomgKVPrARNckUNfXtb3+7ZcynOulaJ0+eHLQLmWlhXsuwTI0z9E/tIBrRpXGAlj736NEjqJb6GqWyEE99dREDK6t35ncINI8ABlbz2HNmCBgGVuub4LXXXgsGD3qbp00D9NDE0oAiTLapwbnMLn3hLBqphYFVuVEVHYGV1YSPOuqotRKly+xQwu/f/e53weHSUhETGnhrwK0IqW7dugV5rbSEMBxcJp1L+ytaT0niNahWdMIGG2yQWK1w2YB+rDThzrqmuvxecgMrjIZT1JW0i3+NLsvAcmEajbis9AW2eJn6epX6lm233dbldHXdt4wGloCEydz1/7VsV4nTtdwmacv6imzSMdGJo4uBpbLCyBP9/5/+9KfBy5CkrUwGluqv/nHatGmBWRA+B5W/R0nzxeiZZ54JTHxtMu9kJoSmRnj9GFgVmnOBBlYRemUZWNEoZfW5yuGksZDMJo2V9HJv2bJlgXGvyNN+/foFF1+NgaXjHnnkETv99NODsvXMVs5DnUvP6759+wa/18vA0vl1LkX46sVWOC5Umwjve6UmkJGlL1CHm9r48OHDg/8UH33sRRG4Kit8WRqWpX00nlixYkXATssIlaYg/LBQlh51fVBQOAQgsBYBDCxuCgg0kQAG1trw9YZMA4x77rknmIwoIksDc5kcStCrgYr+N563QCVhYFW+mX0wsFTD1atXB3lzlDfpscces6effjowPhQho8nrwIED7ZOf/GRL5EDaVUU/AKC8Nxpgh9EG8WPCwWx8SUUTm///nbrkBpYuRBML5b766le/utbyzGYZWJpoaeL2jW98w7R81IsvTkZuuLIaWGHifvXNacnbw8tstIGlr43KqFTEUqWE7mUzsEKeinr5wx/+EESKKFo1NLN22203GzBggB144IFBhGFSP4iB1TgDq1a98hgm8S/paYwkQ1n9sL6yqy/yarl+tI1Wa2Dpel5++eXg5YQMbBlZyoGnXHP6UMfgwYPramDp/Lr3NWaQkav2q011+OY3v2n77rvvWsvCZXDJvNNyYrWTww47LIhiXH/99de6Fj0r1H4UPaxk7jK/9UIm/LBQHj28GEtQCQisIwQwsNYRoblMPwmUxcDyk17bq1UZlhC2PeoeXFFJDCwPSLWpKpTVwGpTInAx5SBQkhxY5YBJLSEAAQiUmwAGVrn1o/YlJ4CBVXIBC64+BlbBQMtSHAZWWZQqtJ4YWIXipLC2TAADqy2ry7VBAAIQcCKAgeWEi50hUCyB0dcvs2deWV1soZHSbjmtq23cvV3dyqfgYgm8e/pIW/HMvGILjZS20c3TrP3Gm9StfAquksDyV23lw5+u8uDsw9ptuLt12OXB7B3Zo6EERs78vj311vy6nXPaf1xlm3bZqG7lUzAEGkbg9afNftK3fqfr+w2zkb+pX/mUDAEIQAAChRHAwCoMJQVBwJ3AvU+vtJ9NW24r6+BhDdi+o50zqLN7pTiiaQSW33e3Lf7ZhcrYW3gdOg84yDY4+4LCy6XAYgiseuYYW7Po5mIKi5bSrpN12O4aa9fro2S2bP4Q+O3CB+3Cx66wlauLb+8H9d7LLtztdH8ulppAoFYCl+9r9vwDtZay9vGdPmb2n7eY7fAfxZdNiRCAAAQgUDgBDKzCkVIgBNwILF1u9sI/Vgef9y1q23iD9rZFDyKviuLZyHLWLH3fVr7wVzMr7n5o/4lNrMMWH31mm81jAstesDX/erW4CrZrZ+3W39Gs44bFlUlJhRJ4f8UH9td3/2YFdv+2SdeetuX6mxVaTwqDgBcE/vGc2eJFxVWlXXuzLb9o1nn94sqkJA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sDAqiteCocABCAAAQhAAAIQgAAEIAABCEAAAhColQAGVq0EOR4CEIAABCAAAQhAAAIQgAAEIAABCECgrgQwsOqKl8IhAAEIQAACEIAABCAAAQhAAAIQgAAEaiWAgVUrQY6HAAQgAAEIQAACEIAABCAAAQhAAAIQqCsBDKy64qVwCEAAAhCAAAQgAAEIQAACEIAABCAAgVoJYGDVSpDjIQABCEAAAhCAAAQgAAEIQAACEIAABOpKAAOrrngpHAIQgAAEIAABCEAAAhCAAAQgAAEIQKBWAhhYtRLkeAhAAAIQgAAEIAABCEAAAhCAAAQgAIG6EmiagbV69Wp79NFHbeLEiXbffffZwoULrXfv3rbffvvZaaedZn379rV27dqtdfHLly+3adOm2YQJE2z27NnWqVMnGzBggJ188snWv39/a9++/VrH6FyzZs2y8ePH28yZM23FihW2xx572MiRI+2QQw6xzp071xUyhUMAAhCAAAQgAAEIQAACEIAABCAAAQhUT6ApBtbKlSvt0ksvtQsvvNCWLFliO++8s2288cb25ptv2pNPPmndu3e3MWPG2EknnWQdO3ZsuTqZVxdffLGdd955wT477bRTYEbNmTMn9ZhVq1bZjTfeGJhiOtduu+0WmF5z584N/vucc84J/nXr1q16ihwJAQhAAAIQgAAEIAABCEAAAhCAAAQgUDcCTTGwZsyYYUOGDLHtttvOLr/8cttll12CaCtFSt199902atQo+/DDD+2WW26xvffeu+Xi9d8nnHBC8Ldx48YFEVtr1qyxxx9/PDCoFi1aZDfddFMQXRVuitIaPny49erVKzimX79+wU8LFiyw0aNH24MPPmhXX321DR06tG6QKRgCEIAABCAAAQhAAAIQgAAEIAABCECgegINN7BkTH3ve98LIrAmT55sgwcPblV7GVJaHiij6uyzzw6itDp06GDvvPOOjRgxIoi2uvPOO23XXXdtdVxoih133HFBlJaWBSpi66yzzrKxY8cmnmvevHmBcdWnT59gKWOPHj2qJ8mREIAABCAAAQhAAAIQgAAEIAABCEAAAnUh0HADS0bUd77zHZs/f35gGm277bZrXZiipvbcc0878cQTA6OrS5cu9sQTT9jAgQODHFmKpNISwuim5YfDhg2zDz74wCZNmhREZymvlv623nrrBZFZm2++eatjtO/pp59u06dPt6lTp7ZEZ9WFNIVCAAIQgAAEIAABCEAAAhCAAAQgAAEIVEWg4QZWnlree++9dsABB7QysG699dYgWur8888P/sUTvC9btszOOOMMu+qqq+zhhx8OlhEqWkvlHHHEEXbZZZdZ165d1zq9IryUU0t5srTUkA0CEIAABCAAAQhAAAIQgAAEIAABCEDALwLeGVjRZX9aSqhlg9oUiXXmmWfaJZdcEhhVSVvcjJoyZYoNGjQo2P+iiy4KIrHimyKzjjrqKLvgggvs3HPP9UsdagMBCEAAAhCAAAQgAAEIQAACEIAABCBgXhlYyn918803B18fVGL3G264wbbYYotApjyRUvF98phTefbhPoEABCAAAQhAAAIQgAAEIAABCEAAAhBoHgFvDCyZV3fccUcQZaXtuuuus/79+7eQwcBq3k3CmSEAAQhAAAIQgAAEIAABCEAAAhCAQDMJeGFgrVy5MkiyLvNKydnHjx9vBx10UKs8Vz4aWEoszwYBCEAAAhCAAAQgAAEIQAACEIAABNZFAv369WvYZTfdwFLy9Z///Od28cUXB18JvPLKK4PIq3iSdiVn19JC/a6vEyZtocl1yy23BInbw2TwZ599drAEsUOHDmsdFi4hHDNmjGk/lw0Dy4UW+0IAAhCAAAQgAAEIQAACEIAABCDQlgisMwbWm2++ad/+9reDXFf6aqBMqu233z5RS75C2JZuca4FAhCAAAQgAAEIQAACEIAABCAAAQjkJ9C0CKxXX33VRo0aZXfddZcdffTRQQRWr169UmuuaKeBAwfafvvtZ+PGjQuWGka31157zYYPH24ffvihTZo0yXr37m0LFy60YcOGBV8fVKSVIryi25IlS4I63HfffTZ16lRrpHOYXyL2hAAEIAABCEAAAhCAAAQgAAEIQAAC6zaBphhY//jHP4JlgDKvTjvtNPvxj3+8liEVl+Wdd96xESNG2Jw5c+zOO++0XXfdtdUuM2bMsCFDhthxxx0XmGGdO3e25cuX21lnnWVjx461yZMn2+DBg1sdM2/ePBs6dKj16dPHJk6caD169Fi37wauHgIQgAAEIAABCEAAAhCAAAQgAAEIeEig4QbWqlWr7JJLLgmMpVNOOSUwm7p165YLjXJbnXDCCbb33nsHptTWW29t+nrh448/HhhhL730kmkf/R5us2fPDiKzFN11+eWX2y677BLk11qwYIGNHj3apk+fbjfeeGOwDxsEIAABCEAAAhCAAAQgAAEIQAACEICAfwQabmDNnz8/SLD+1FNPZdJQlNall15qXbp0CfZdunSpKdm6/mkJ4U477WQrVqwIorL03/q7Er137NixpWx94VCJ38855xzTksHddtvNOnXqZHPnzg3+W3/Xv7wmWmal2QECEIAABCAAAQhAAAIQgAAEIAABCECgUAINN7CmTJligwYNynURcQNLB2lZ4LRp02zChAmm6CqZUQMGDLCTTz45+Hph+/bt1yp79erVNmvWLBs/frzNnDkzML2UNH7kyJF2yCGHBMsN2SAAAQhAAAIQgAAEIAABCEAAAhCAAAT8JNBwA8tPDNQKAhCAAAQgAAEIQAACEIAABCAAAQhAwFcCGFi+KkO9IAABCEAAAhCAAAQgAAEIQAACEIAABAICGFjcCB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IQgAAEIOA1AQwsr+WhchCAAAQgAAEIQAACEIAABCAAAQhAAAIYWNwDEIAABCAAAQhAAAIQgAAEIAABCEAAAl4TwMDyWh4qBwEIQAACEIAABCAAAQhAAAIQgAAEIICBxT0AAQhAAAIQgAAEIAABCEAAAhCAAAQg4DUBDCyv5aFyEIAABCAAAQhAAAIQgAAEIAABCEAAAhhY3AMQgAAEIAABCEAAAhCAAAQgAAEIQAACXhPAwPJaHioHAQhAAAIQgAAEIAABCEAAAhCAAAQggIHFPQABCEAAAhCAAAQgAAEIQAACEIAABCDgNQEMLK/loXIQgAAEIAABCEAAAhCAAAQgAAEIQAACGFjcAxCAAAQgAAEIQAACEIAABCAAAQhAAAJeE8DA8loeKgcBCEAAAhCAAAQgAAEIQAACEIAABCCAgcU9AAEIQAACEIAABCAAAQhAAALuBBYvMrv5eLO/zzFb+s+Pju+2kdlWu5sNvcpsg83cy+QICEAAAikEMLC4NSAAAQhAAAIQgAAEIAABCEDAjcDi181+tqvZu68mH/fxLcy+95RZ155u5bI3BCAAAQws7gEIQAACEIAABCAAAQhAAAIQKITA9UeZPT6pclG7HmN21K8KOR2FQAACECACi3sAAhCAAAQgAAEIQAACEIAABNwIfL+X2ZI3Kh/TfROzHy9yK5e9IQABCKQQwMDi1oAABCAAAQhAAAIQgAAEIAABNwKj2+fbf+zqfPuxFwQgAIEMAhhY3CIQgAAEIAABCEAAAhCAAAQg4EYAA8uNF3tDAAI1E8DAqhkhBUAAAhCAAAQgAAEIQAACEFjHCGBgrWOCc7kQaD4BDKzma0ANIAABCEAAAhCAAAQgAAEIlIsABla59KK2EGgDBDCw2oCIXAIEIAABCEAAAhCAAAQgAIGGEsDAaihuTgYBCJhhYHEXQAACEIAABCAAAQhAAAIQgIAbAQwsN17sDQEI1EwAA6tmhBQAAQhAAAIQgAAEIAABCEBgHSOAgbWOCc7lQqD5BDCwmq8BNYAABCAAAQhAAAIQgAAEIFAuAhhY5dKL2kKgDRDAwGoDInIJEIAABCAAAQhAAAIQgAAEGkoAA6uhuDkZBCBADizuAQhAAAIQgAAEIAABCEAAAhBwJYCB5UqM/SEAgRoJEIFVI0AOhwAEIAABCEAAAhCAAAQgsM4RwMBa5yTngiHQbAIYWM1WgPNDAAIQgAAEIAABCEAAAhAoGwEMrLIpRn0hUHoC3hhYixcvttNOO826dOlil156afC/8W3VqlV27rnn2k9+8pNU8CeeeOJax69evdpmzZpl48ePt5kzZ9qKFStsjz32sJEjR9ohhxxinTt3Lr2QXAAEIAABCKwDBBYvMrv5eLO/zzFb+s+PLrjbRmZb7W429CqzDTZbByBwiRCAwDpBgP7Of5kxsPzXiBqWgwD9XW6dvDCwli5damPGjAn+JRlQ4dW89957gel0++235zawZHrdeOONgTm2ZMkS22233axTp042d+7c4L/POeec4F+3bt1yQ2NHCEAAAhCAQMMJLH7d7Ge7mr37avKpP76F2feeMuvas+FV44QQgAAECiVAf1cozroVhoFVN7QUvA4RoL9zErvpBtaiRYvsrLPOshtuuCGoeCUDa+HChTZs2DDbfPPNbcKECbbhhhtmXuzs2bNt+PDh1qtXLxs3bpz169cvOGbBggU2evRoe/DBB+3qq6+2oUOHZpbFDhCAAAQgAIGmEbj+KLPHJ1U+/a7HmB31q6ZVkRNDAAIQKIQA/V0hGOteCAZW3RFzgnWAAP2dk8hNM7CWLVtmkydPth/96Ec2f/5822yzzez111+vaGDNmTPHDjjgADv11FPtwgsvtA4dOlS82OXLlwfm2NixY4NzDR48uNX+8+bNC4yrPn362MSJE61Hjx5O8NgZAhCAAAQg0DAC3+9ltuSNyqfrvonZjxc1rEqcCAIQgEBdCNDf1QVr4YViYBWOlALXQQL0d06iN83Auummm+yoo46ynj172g9+8APbYYcdbP/9969oYN16662B4XTllVcG+2VtYcTWeuutZzqfIrei2wcffGCnn366TZ8+3aZOndoSnZVVLr9DAAIQaHMEWHvvv6RMFPzXKKwh7ak8WlFTPwnQ3/mpS7xW6FQOnail3wRoR076NM3AuvPOO+2VV16xI4880jbaaCPTUr8999wz1cBas2aN/fCHPwz+zZgxw9566y277LLL7NFHH7Uvf/nLduyxx9oxxxzTKpdVGLF1xBFHBPt27dp1LTiK5DrvvPOCPFlaasgGAQhAYJ0jwNr7ckjOAKccOtGeyqETtfSbAP2d3/qEtUOncuhELf0mQDty0qdpBla8llkGVjRaaquttrLnnnvOdtxxR1u5cmVLQvaDDz44yHPVu3fvoPgpU6bYoEGD7IwzzrCLLrrIFIkV38JIsAsuuCD4wiEbBCAAgXWOAGvvyyE5A5xy6ER7KodO1NJvAvR3fuuDgVUOfahlOQjQ3znpVBoD67XXXgsipB544AE7/vjj7cc//rFtvPHGwcUqkktfElQieP126aWXBpFYecypPPs4EWVnCEAAAmUjwNr7cijGAKccOtGeyqETtfSbAP2d3/pgYJVDH2pZDgL0d046lcbAUqJ3JWTv2LGjXXHFFbbpppu2utBXX33Vjj76aHv88cftjjvusAEDBtTdwHriiSecYLMzBCAAAR8J9LvuS7mq9cSxf8y1HzvVhwA61Ydr0aWiU9FEKW9dJEA7Kofq6FQOnail3wTaQjvq169fwyCXxsDKIqIcWYrK0jLAMWPG2Nlnn42BZ17PwQAAIABJREFUlQWN3yEAAQiYWVt4cK4LQqJTOVRGp3LoRC39JkA78lufsHboVA6dqKXfBNpCO8LAuvRS69Kli/OdFl8OeO+999oBBxwQmFlK1t6hQ4e1ygyPCU0v55NyQPMJ8LWn5mtADcpNgNDlcuiHTuhUDgLUEgK1E6C/q51hI0pAp0ZQLuYczJeK4ViPUmhHTlRLFYG1bNmy4OLSzK3rr78++BphmJCdrxA63Qvl3JmvPZVTN2rtFwEenH7pkVYbdEKnchCglhConQD9Xe0MG1ECOjWCcu3nYL5UO8N6lkA7cqJbGgNLidnPPPNMO//884N/7dq1a3Whq1atCpYP/uQnP7Ebb7wxSPi+cOFCGzZsWPD1QUVabb755q2OWbJkiY0aNcruu+8+mzp1qjUy9M1JJXZOJ8DXnrg7IFA7AR6ctTNsRAno1AjKtZ8DnWpnSAkQoB2V4x5Ap3LoxHzJb51oR076lMbAmjlzph166KG2yy67BF8b3GKLLVpd6LPPPmtHHnmkffjhh3bbbbfZ9ttvb8uXLw8Sv48dO9YmT55sgwcPbnXMvHnzbOjQodanTx+bOHGi9ejRwwkeO3tAgK89eSACVSg9AR6c5ZAQndCpHASoJQRqJ0B/VzvDRpSATo2gXPs5mC/VzrCeJdCOnOiWxsBavHixnXbaaaZlgscff3yQsH3jjTcOLva5556z008/3WbMmGEXX3xxEKkV5ruaPXt2EI3Vq1cvu/zyywMDTNFbCxYssNGjR9v06dNbIracyLGzHwRo8H7oQC3KTYB2VA790AmdykGAWkKgdgL0d7UzbEQJ6NQIyrWfA51qZ1jPEtDHiW5pDCxd1fPPP2+nnnpqYFT17NnTdtxxR1NeLOW60nbOOecE/7p169YCYeXKlXbllVcGf9eSwd122806depkc+fODf476RgnguzcXAI0+Oby5+xtgwDtqBw6ohM6lYMAtYRA7QTo72pn2IgS0KkRlGs/BzrVzrCeJaCPE91SGVi6sqVLlwZRWLfeeqvNmjUrMLIGDBhgJ598svXv39/at2+/FoDVq1cH+44fP960FHHFihW2xx572MiRI+2QQw6xzp07O0FjZ48I0OA9EiOlKnz1xH+NaEf+a6QaohM6lYMAtYRA7QTo72pn2IgS0KkRlGs/BzrVzrCeJaCPE11vDCynWrMzBEICNHi/7wW+euK3PrSjcuiDTuhULgLUFgK1E2B8VzvDRpSATo2gXPs50Kl2hvUsAX2c6GJgOeFiZ+8I0OC9k6RVhfjqid/6YIyUQx90QqdyEaC2EKidAOO72hk2ogR0agTl2s+BTrUzrGcJ6ONEFwPLCRc7e0eABu+dJK0qxFdP/NYHY6Qc+qATOpWLALWFQO0EGN/VzrARJaBTIyjXfg50qp1hPUtAHye6GFhOuNjZOwI0eO8kaVUh9PFbH4yRcuiDTuhULgL+15bcjP5rxPjBf41UQ3RCp3IQ8LuWtCMnfTCwnHCxs3cEaPDeSYKB5bckibWjHZVDNHRCp3IQ8LuW5Gb0Wx8M+3Log07oVC4CfteW8Z2TPhhYTrjY2TsCNHjvJMHA8lsSDKwS6sNEoVyi8VzyWy9yM/qtD/1dOfRBJ3QqFwG/a8u4wUkfDCwnXOzsHQEavHeSYGD5LQkGVgn1YaJQLtF4LvmtF7kZ/daH/q4c+qATOpWLgN+1Zdzg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QPBpYTLnb2jgAN3jtJMLD8lgQDq4T6MFEol2g8l/zWC3381of+rhz6oBM6lYuA37XlueSkDwaWEy529o4ADd47STCw/JYEA6uE+jBRKJdoPJf81gt9/NaH/q4c+qATOpWLgN+15bnkpA8GlhMudvaOAA3eO0kwsPyWBAOrhPowUSiXaDyX/NYLffzWh/6uHPqgEzqVi4DfteW55KSPNwbW4sWL7bTTTrMuXbrYpZdeGvxv0rZ8+XKbNm2aTZgwwWbPnm2dOnWyAQMG2Mknn2z9+/e39u3br3XY6tWrbdasWTZ+/HibOXOmrVixwvbYYw8bOXKkHXLIIda5c2cnaOzsEQEavEdiJFQFffzWhwFoOfRBJ3QqFwG/a8tzyW996O/KoQ86oVO5CPhdW55LTvp4YWAtXbrUxowZE/w78cQTUw0smVcXX3yxnXfeeda9e3fbaaedAjNqzpw5wX/r+JNOOsk6duzYAmHVqlV24403BubYkiVLbLfddgtMr7lz5wb/fc455wT/unXr5gSOnT0hQIP3RIiUaqCP3/owAC2HPuiETuUi4HdteS75rQ/9XTn0QSd0KhcBv2vLc8lJn6YbWIsWLbKzzjrLbrjhhqDilQysW265xU444QTbe++9bdy4cda7d29bs2aNPf7444FBpbJuuummILoq3BSlNXz4cOvVq1dwTL9+/YKfFixYYKNHj7YHH3zQrr76ahs6dKgTOHb2hAAN3hMhMLD8FiKjdrSjcsiHTuhUDgJ+15J25Lc+GCPl0Aed0KlcBPyuLc8lJ32aZmAtW7bMJk+ebD/60Y9s/vz5ttlmm9nrr7+eamC98847NmLEiCDa6s4777Rdd9211YXOmDHDhgwZYscdd1wQpaVlgYrYkjk2duzY4FyDBw9udcy8efMC46pPnz42ceJE69GjhxM8dvaAAA3eAxEqVAF9/NaHAWg59EEndCoXAb9ry3PJb33o78qhDzqhU7kI+F1bnktO+jTNwFKk1FFHHWU9e/a0H/zgB7bDDjvY/vvvn2pgPfHEEzZw4EDbb7/9gkgqLRmMbm+++aYNGzbMPvjgA5s0aVIQnbVw4cLgb+utt14QmbX55pu3Okb7nn766TZ9+nSbOnVqS3SWE0F2bi4BGnxz+WedHX2yCPnxOzr5oUNWLdApi5Afv6OTHzqk1QJ9/NYHY6Qc+qATOpWLgN+15bnkpE/TDCxFUb3yyit25JFH2kYbbRQkZN9zzz1TDaxbb701iJY6//zzg3/t2rVrdaGK6DrjjDPsqquusocffjhYRqhorQMOOMCOOOIIu+yyy6xr165rwbnwwguDnFrKk6WlhmwlI0CD91sw9PFbHwag5dAHndCpXAT8ri3PJb/1ob8rhz7ohE7lIuB3bXkuOenTNAMrXsssA0tfJjzzzDPtkksuCYyqpC1uRk2ZMsUGDRoU7H/RRRcFkVjxLYwEu+CCC+zcc891gsfOHhCgwXsgQoUqoI/f+jAALYc+6IRO5SLgd215LvmtD/1dOfRBJ3QqFwG/a8tzyUmf0hhYeSKl4vvkMafy7ONElJ0bS4AG31jermdDH1dizdkfnZrD3fWs6ORKrDn7o1NzuOc9K/rkJdXc/dCpufzznh2d8pJq7n7o1Fz+WWdHnyxCrX7HwPp3Li4isJzuG392psH7o0VSTdDHb33C2qETOpWDQDlqSXvyWyf08Vsfnkvl0Aed0KlcBPyuLc8lJ30wsGowsJRYnq25BPpd96VcFXji2D/m2o+diiWAPsXyrFdp6FQvssWWi07F8qxXaehUL7LFlIs+xXCsdynoVG/CxZSPTsVwrHcp6FRvwrWV3xb06devX20QHI4ujYGl5OwnnXSSXXnllUGi96QtXEJ4yy23BInb77333iCJ+9lnn236rUOHDmsdFi4hHDNmTLCfy4aB5UKrPvu2hQZfHzJ+lIo+fuiQVQt0yiLkx+/o5IcOWbVApyxCzf0dfZrLP+/Z0Skvqebuh07N5Z/37OiUl1Rz9msL+mBgXXqpdenSpdUdxFcIm9OgvD8rIZd+S4Q+fusT1g6d0KkcBMpRS9qT3zqhj9/68Fwqhz7ohE7lIuB3bXkuOelTmggsRTsNHDjQ9ttvPxs3bpx179691YW+9tprNnz4cPvwww9t0qRJ1rt3b1u4cKENGzYs+PqgIq0233zzVscsWbLERo0aZffdd59NnTrVGukcOqnEzukEaPB+3x3o47c+DEDLoQ86oVO5CPhdW55LfutDf1cOfdAJncpFwO/a8lxy0qc0BtY777xjI0aMsDlz5tidd95pu+66a6sLnTFjhg0ZMsSOO+44u/jii61z5862fPlyO+uss2zs2LE2efJkGzx4cKtj5s2bZ0OHDrU+ffrYxIkTrUePHk7w2Pn/t3cuUHtNZx5/ckeKJqiQKjo1DdYUEyptkGrQiyhSHZG4lIlbkQxtU1Ki7rdRI0owoi0x6pJeRNq6BEEUpSJdbalpKlNU1T1FI7dZzzHnm/O9ed/v3fucffbZ+7y/dy1rtfn25Zzf/zz78j977xMAAQI+ABF6uAT0CVsfBqBx6INO6BQXgbCvln4pbH1o7+LQB53QKS4CYV8t/ZKVPtEYWHpXerbVUUcdJbvttltiSn34wx+W1atXy2OPPSYnnHCC/M///E+SRv+e/hYsWJCszBoyZIhcdtllsuOOO0qvXr1k8eLFMmnSJJk7d67MmjUrScMvQgIEfNiioU/Y+jAAjUMfdEKnuAiEfbX0S2HrQ3sXhz7ohE5xEQj7aumXrPSJysB66623RA9b1/90C+H2228vy5cvT1Zl6f/Xf9eD3vv27dsFYcWKFcnB71OnThXdMjhixAjp16+fLFy4MPn/+u/638CBA63AkTgQAgR8IEK0uAz0CVsfBqBx6INO6BQXgbCvln4pbH1o7+LQB53QKS4CYV8t/ZKVPlEZWHpnui3w9ttvl2uuuUZ0dZWaUaNHj5Zjjz1WRo0aJb17914DwKpVq2T+/PkyY8YMmTdvXmJ6jRw5UiZOnChjxoxJthvyi5QAAR+2cOgTtj4MQOPQB53QKS4CYV8t/VLY+tDexaEPOqFTXATCvlr6JSt9gjGwrK6axBCg44zjGaBBRqc4CMRxlcQTOsVBIOyrJI7C1ofxXRz6oBM6xUUg7KulX7LSBwPLCheJgyNAwAcnSbcLQp+w9WEAGoc+6IROcREI+2rpl8LWh/YuDn3QCZ3iIhD21dIvWemDgWWFi8TBESDgg5MEAytsSZpeHXEUh2johE5xEAj7KomjsPXBGIlDH3RCp7gIhH219EtW+mBgWeEicXAECPjgJMHAClsSDKwI9WGiEJdo9Eth64U+YetDexeHPuiETnERCPtq6Zes9MHAssJF4uAIEPDBSYKBFbYkGFiO9Xn3RVn5u6Nl9RuPiCx/5b3C+20gvdYfIX22niHSfxN3FdLeuWNZZknoVCbd4mWjT3GGPkpAJx+Ui9eBTsUZ+igBnXxQzl8H+lixw8CywkXi4AgQ8MFJgoEVtiQYWA71effPsuLRT4gse755oQOGSt+dfyXSb7CbSmnv3HAsuxR0KptwsfLRpxg/X7nRyRfpYvWgUzF+vnKjky/S+epBHytuGFhWuEgcHAECPjhJMLDClgQDy50+K39zqKx+8cYeC+y1ySHSZ5tr3VRKe+eGY9mloFPZhIuVjz7F+PnKjU6+SBerB52K8fOVG518kc5XD/pYccPAssJF4uAIEPDBSYKBFbYkGFju9FnxwFCRd1/qucD+H5C+u7ZYoWV7KbR3tsSqSY9O1XA3rRV9TElVmw6dquVvWjs6mZKqNh06Vcu/Xe3o045Qt79jYFnhInFwBAj44CTBwApbEgwsd/qsmNfPqLC+o5cbpWubiPauLaIgEqBTEDK0vAj0CVuf9OrQCZ3iIBDHVRJPYeuEPlb6YGBZ4SJxcAQI+OAkwcAKWxIMLHf6YGC5Y1mrkuiXwpYTfcLWBwMrDn3QCZ3iIhD21dIvWemDgWWFi8TBESDgg5MEAytsSTCw3OmDgeWOZa1Kol8KW070CVsfjJE49EEndIqLQNhXS79kpQ8GlhUuEgdHgIAPThIMrLAlwcBypw8GljuWtSqJfilsOdEnbH0wRuLQB53QKS4CYV8t/ZKVPhhYVrhIHBwBAj44STCwwpYEA8udPhhY7ljWqiT6pbDlRJ+w9cEYiUMfdEKnuAiEfbX0S1b6YGBZ4SJxcAQI+OAkwcAKWxIMLHf6YGC5Y1mrkuiXwpYTfcLWB2MkDn3QCZ3iIhD21dIvWemDgWWFi8RGBN59UVb+7mhZ/cYjIstfeS9Lvw2k1/ojpM/WM0T6b2JUjFEiAt4IU2WJ0Kcy9FYVo5MVrjQxBlYubPXPRDyFrTH6hK0Pxkgc+qATOsVFIOyrpV+y0gcDywoXidsSePfPsuLRT4gse7550gFDpe/OvxLpN7htUUYJCHgjTJUlQp/K0FtVjE5WuDCwcuHqnEzEU9hao0/Y+mCMxKEPOqFTXATCvlr6JSt9MLCscJG4HYGVvzlUVr94Y4/Jem1yiPTZ5tp2RZn9nYA341RVKvSpirxdvehkx+v/UrMCKxe2+mcinsLWGH3C1gdjJA590Amd4iJgf7XsKLJn5ikHBpYn0J1SzYoHhoq8+1LPt9v/A9J31xYrtGxBMRC1JeY3Pfr45Z23NnTKRQ4DKxe2+mcinsLWGH3C1gdjJA590Amd4iJgd7XsKLLj5Tk1BpZn4HWvjgld3RW2vD8mCpbAKkqOTrnA097lwlb/TMRT2BqjT9j6YIwU14eVI8UZ1q0E2j0rRdlRZIXLe2IMLO/I610hE7p662t9d3SY1sgqyYBOubDT3uXCVv9MxFPYGqNP2PpgYBXTh5UjxfjVNTftnpWy7CiywuU9MQaWd+T1rpAJXb31tb47OkxrZJVkQKdc2GnvcmGrfybiKWyN0SdsfTCwCunDypFC+OqbmXbPSlvGd1a4vCfGwPKOvN4VEvD11tf67ugwrZFVkgGdcmGnvcuFrf6ZiKewNUafsPXBwCqkDytHCuGrb2baPSttGd9Z4fKeGAPLO/J6V0jA11tf67ujw7RGVkkGdMqFnfYuF7b6ZyKewtYYfcLWBwOrkD70S4Xw1Tcz7Z6VtsSRFS7viTGwvCOvd4UEfL31tb47OkxrZJVkQKdc2GnvcmGrfybiKWyN0SdsfTCwCulDv1QIX30z0+5ZaUscWeHynhgDyzvyeldIwNdbX+u7o8O0RtaVga8I5WfnKSftnSfQsVVDuxe2YugTtj4YWIX0oV8qhK++mWn3rLQljqxweU+MgeUdeb0rJODrra/13dFhWiNLMvAVoXzcPOeivfMMPJbqaPfCVgp9wtYHA6uQPvRLhfDVNzPtnpW2xJEVLu+JMbC8I693hQR8vfW1vjs6TGtkmoGvCOXC5j0T7Z135PkrZEVjfnZ1y0m/FIei6JRLJ/qlXNjqn4l4stKYOLLC5T0xBpZ35PWukICvt77Wd0eHaY1MM/AVoVzYvGeivfOOPF+FrGjMx62uueiX4lAWnXLpRL+UC1v9MxFPVhoTR1a4vCfGwPKOvN4VEvD11tf67ugwrZElBta8fkb5+o5ebpSubSJ0aouoWQJ0yoXNeyZWNHpHHnaFtHf59WElY352nnLSL3kCHVs1tHtWihFHVri8J8bA8o683hUS8PXW1/ru6DCtkWFg5UJWSSbau0qwW1fKikZrZPXOQL+UT19WMubj5jkX/ZJn4LFUR7tnpRRxZIXLe2IMLO/I610hAV9vfa3vjg7TGhkGVi5klWSivasEu3Wl6GSNrN4Z6Jdy6ctKxlzYvGeivfOOPI4KafesdCKOrHB5T4yB5R15vSsk4Outr/Xd0WFaI8PAyoWskky0d5Vgt64UnayR1TsD/VIufVnJmAub90y0d96Rx1Eh7Z6VTsSRFS7viTGwvCOvd4UEfL31tb47OkxrZBhYuZBVkon2rhLs1pWikzWyemegX8qlL3GUC5v3TOjkHXkcFdLuWelEHFnh8p4YA8s78npXSMCKpaFcAAAgAElEQVTXW1/ru6PDtEaGgZULWSWZaO8qwW5dKTpZI6t3BvqlXPoSR7mwec+ETt6Rx1Eh7Z6VTsSRFS7viTGwvCOvd4UEfL31tb47OkxrZBhYuZBVkon2rhLs1pWikzWyemegX8qlL3GUC5v3TOjkHXn+CvmqZ352JeckjkoGXLB4DKyCAMnenQABzxPRjQAThVwPBHGUC5v3TOjkHXmuCtEpF7b6ZqJfyqUtcZQLm/dM6OQdeb4K+apnPm6echFHnkDnrAYDKyc4sjUnQMDzZGBgFX8GiKPiDH2UgE4+KBevA52KM6xVCRhYueQkjnJh854Jnbwjz1UhX/XMhc1bJuLIG+pcFWFg5cJGplYECHieDQys4s8AcVScoY8S0MkH5eJ1oFNxhrUqAQMrl5zEUS5s3jOhk3fkuSrkq565sHnLRBx5Q52rIgysXNjIhIHFM2BEgImCEabGRHScubB5z4RO3pHnqhCdcmHzm4mzYPzyzlEbcZQDWgVZ0KkC6DmqRKcc0DxmQR+PsHNUhYGVAxpZWhMg4Hk6uhHAwMr1QBBHubB5z4RO3pHnqhCdcmHzl4mzYPyxLlATcVQAnses6OQRdoGq0KkAPA9Z0ccD5AJVYGAVgEfWNQkQ8DwVGFjFnwHiqDhDHyWgkw/KxetAp+IMyyyBs2DKpOuubOLIHcsyS0KnMum6Kxud3LEsoyT0KYOquzIxsNyxpCQRIeB5DDCwij8DxFFxhj5KQCcflIvXgU7FGZZZAmfBlEnXXdnEkTuWZZaETmXSdVc2OrljWUZJ6FMGVXdlYmC5Y0lJGFg8A40E2EKY65mg48yFzXsmdPKOPFeF6JQLm7dM6OMNdaGK0KkQPm+Z0ckb6kIVoVMhfKVnRp/SEReqAAOrED4yNxIg4HkmuhHAwMr1QBBHubB5z4RO3pHnqhCdcmHzlgl9vKEuVBE6FcLnLTM6eUNdqCJ0KoSv9MzoUzriQhVgYBXCR2YMrAifAb72FLxodJzBS5RcIDqhU1MCGPdWDwZxZIWrssToVBl6q4rRyQpXZYnRqTL0RhWjjxGmyhJhYFWGvp4VE/CB68rXngIX6L3LI46ikAmd4pAJnQLXifYucIH+7/LQCZ0w7N09A8STO5ZllIQ+ZVB1VyYGljuWlMTEO/hngK89BS8RBlYcEqETOrUmwAosq6eDiYIVrsoSo1Nl6K0qRicrXJUlRqfK0BtVjD5GmCpLhIFVGfp6VkzAh60rX3sKW5/06ogjdOJNt7tngHhyx7KMktCnDKruy0Qn90zLKBGdyqDqvkx0cs/UZYno45Km+7IwsNwz7egSCfiw5UefsPXBwIpDH3RCpx4JsALL6gGhX7LCVVlidKoMvVXF6GSFq7LE6FQZeqOK0ccIU2WJMLAqQ1/Pign4sHVFn7D1wRiJQx90QicMLHfPAP2SO5ZlloROZdJ1VzY6uWNZZknoVCbd4mWjT3GGZZaAgVUm3Q4sm4APW3T0CVsfjJE49EEndMLAcvcM0C+5Y1lmSehUJl13ZaOTO5ZlloROZdItXjb6FGdYZgkYWGXS7cCyCfiwRUefsPXBGIlDH3RCJwwsd88A/ZI7lmWWhE5l0nVXNjq5Y1lmSehUJt3iZaNPcYZlloCBVSbdDiybgA9bdPQJWx+MkTj0QSd0wsBy9wzQL7ljWWZJ6FQmXXdlo5M7lmWWhE5l0i1eNvoUZ1hmCRhYZdLtwLIJ+LBFR5+w9cEYiUMfdEInDCx3zwD9kjuWZZaETmXSdVc2OrljWWZJ6FQm3eJlo09xhmWWgIFVJt0OLJuAD1t09AlbH4yROPRBJ3TCwHL3DNAvuWNZZknoVCZdd2WjkzuWZZaETmXSLV42+hRnWGYJGFhl0u3Asgn4sEVHn7D1wRiJQx90QicMLHfPAP2SO5ZlloROZdJ1VzY6uWNZZknoVCbd4mWjT3GGZZYQlYG1cuVKOe200+S8885ryeToo4+WSy65RNZee+2uNKtWrZL58+fLjBkzZN68ebJ8+XIZOXKkTJw4UcaMGSMDBgwok3FHlU3Ahy03+oStD8ZIHPqgEzphYLl7BuiX3LEssyR0KpOuu7LRyR3LMktCpzLpFi8bfYozLLOEqAysN954IzGdbr31VmMDS02vWbNmyQknnCBLly6VESNGSL9+/WThwoXJ/586dWry38CBA8vk3DFlE/BhS40+YeuDMRKHPuiEThhY7p4B+iV3LMssCZ3KpOuubHRyx7LMktCpTLrFy0af4gzLLCEqA2vJkiUyfvx42XTTTeWaa66R9ddfvy2bBQsWyIQJE2TIkCFy+eWXy/Dhw5M8ixcvlkmTJsn9998vV199tYwbN65tWSRoT4CAb8+oyhToUyV987rRyZxVlSnRqUr65nWjkzmrKlKiTxXU7etEJ3tmVeRApyqo29eJTvbMfOZAH5+07euKysB6+OGHZa+99pLjjz9ezjrrLOnTp0+Pd7xs2TKZMmWKTJ8+XWbPni1jx47tln7RokWJcTVs2DCZOXOmDBo0yJ4gOboRIODDfiDQJ2x90qtDJ3RqSmBSbzMw01eZpeuQVMRT2EKjT9j60C/FoQ86oVOPBBg/WD0g9EtWuLwnjsrAuummmxLD6corrxQ966rdL12x1b9/f7nhhhuSlVvZ39tvvy2TJ0+WuXPnypw5c7pWZ7Url7+3JkDAh/10oE/Y+jAAjUMfdEInJgrungH6JXcsyywJncqk665sdHLHssyS0KlMusXLRp/iDMssIRoDa/Xq1XLGGWck/915553y8ssvy6WXXiqPPPKI7LzzznLYYYfJoYce2u0sq3TF1oEHHpikXWedddZgqSu5pk2blpyTpVsN+RUjQMAX41d2bvQpm7Cb8tHJDceyS0Gnsgm7KR+d3HAsqxT0KYus23LRyS3PskpDp7LIui0XndzydF0a+rgm6ra8aAys7GqpLbfcUp566inZbrvtZMWKFV0Hsu+9997JOVebb755Qum2226TfffdV0488UQ5//zzRVdiNf50ZdbBBx8sZ555ZvKFQ37FCBDwxfiVnRt9yibspnx0csOx7FLQqWzCbspHJzccyyoFfcoi67ZcdHLLs6zS0Kkssm7LRSe3PF2Xhj6uibotLxoD64UXXkhWSN13331y5JFHyjnnnCMbbbRRQuO5555LviR4/fXXJ3+75JJLkpVYJuaUSRq3yOtdGgEftr7oE7Y+6dWhEzo1JcAZFrkeDOIpFzZvmdDHG+pCFaFTIXzeMqOTN9SFKkKnQvhKz4w+pSMuVEE0BtbTTz+dHMjet29fueKKK2TjjTfuduPPP/+8HHLIIfLYY4/Jj370Ixk9enTpBtbjjz9eCH4dM2/3+gij23ry/Q8bpWuXaPj3d2qXJPn744f90ihd3ROhTxwKoxM6NSNAe5fvuSCe8nHzlQt9fJEuVg86FePnKzc6+SJdrB50Ksav7NzoY094+PDh9ply5ojGwGp3f3pGlq7K0m2A5557rpxyyikYWO2glfB3Ar4EqA6LRB+HMEssCp1KhOuwaHRyCLPEotCpRLgOikYfBxA9FIFOHiA7qAKdHED0UAQ6eYBcoAr0sYeHgWXPLMnRuB3wrrvukr322isxs/Sw9j59+qxRcponNb1yVk22/yPAksuwHwX0CVuf9OrQCZ2aEmALYa4Hg3jKhc1bJvTxhrpQRehUCJ+3zOjkDXWhitCpEL7SM6NP6YgLVRDVCqx33nknudm111676U1fd911ydcI0wPZ+QphoWcjV2YCPhc2b5nQxxvqQhWhUyF83jKjkzfUhSpCp0L4Ss+MPqUjdlIBOjnBWHoh6FQ6YicVoJMTjKUVgj6loXVScDQGlh7MftJJJ8npp5+e/NerV69uAFauXJlsHzzvvPNk1qxZyYHvS5YskfHjxydfH9SVVptuumm3PEuXLpXjjjtO7r77bpkzZ474XPrmRL0ACyHgAxQlc0noE7Y+6dWhEzo1JcAKrFwPBvGUC5u3TOjjDXWhitCpED5vmdHJG+pCFaFTIXylZ0af0hEXqiAaA2vevHmy//77y4477ph8bXDo0KHdbvx3v/udHHTQQfLuu+/KLbfcIttuu60sW7YsOfh9+vTpMnv2bBk7dmy3PIsWLZJx48bJsGHDZObMmTJo0KBCMMksQsCH/RSgT9j6YGDFoQ86oVOPBDAarR4Q+iUrXJUlRqfK0FtVjE5WuCpLjE6VoTeqGH2MMFWWKBoD680335QTTjhBdJvgkUcemRzYvtFGGyXgnnrqKZk8ebLceeedcuGFFyYrtdLzrhYsWJCsxhoyZIhcdtlliQGmq7cWL14skyZNkrlz53at2KpMhRpVTMD7E3PVq6/I0m+fI8t/+2tZ/eYbScW91ltf+m3zMVn3xFOk9wYbrnEx6ONPnyI1oVMRev7yopM/1kVqQqci9MrPiz7lM3ZRAzq5oFh+GehUPmMXNaCTC4rllYE+5bF1UXI0Bpbe7DPPPCPHH398YlQNHjxYtttuO9FzsfSsK/1NnTo1+W/gwIFdbFasWCFXXnll8u+6ZXDEiBHSr18/WbhwYfL/m+VxAbZTyyDg/Si/6pWX5bXjviyrXn6paYW9N/yADL76hsTQyv7Qx48+RWtBp6IE/eRHJz+ci9aCTkUJlpsffcrl66p0dHJFstxy0Klcvq5KRydXJMspB33K4eqq1KgMLL3pt956K1mFddNNN8n8+fMTI2v06NFy7LHHyqhRo6R3795rsFm1alWSdsaMGaJbEZcvXy4jR46UiRMnypgxY2TAgAGueHZ8OQS8n0fgzfOmybJ5P++xsrX22lvWnXI6BpYfSZzWQhw5xVlaYehUGlqnBaOTU5zOC0Mf50hLKRCdSsHqvFB0co60bYHsiGiLKLoExFHYkkVnYIWNk6sj4P08Ay8f8FlZ/fqrPVbW6/2DZcNbu5tc6ONHn6K1oFNRgn7yo5MfzkVrQaeiBMvNjz7l8nVVOjq5IlluOehULt/G0tkR4Ze3r9qII1+k89WDgZWPG7laECDg/Twaf93j40YVbXT3o93SoY8RtsoToVPlEhhdADoZYao8ETpVLkGPF4A+YeuTXh06oVNTAh3+0Qp2RMQRF7ZXSXtnS8xvegwsv7xrXxsB70diDCw/nKuqhTiqirxdvehkx6uq1OhUFXmzetHHjFPVqdCpagXM6kcnM06uUrEjwhXJsMohjsLSo/FqMLDC1ie6qyPg/UiGgeWHc1W1EEdVkberF53seFWVGp2qIm9WL/qYcao6FTr5V4Czlfwzt62R8bgtsTjS096FrRMGVtj6RHd1BLwfyegw/XCuqhbiqCrydvWikx2vqlKjU1XkzepFHzNOVadCJ78KcLaSX955a2M8npdc2Plo78LWBwMrbH2iuzoC3o9kdJh+OLuohTeoLiiGWQbtnX9diCf/zMuukTgqm/Ca5RNH/pnb1sjZSrbEqknPeLwa7mXXSr9UNuFi5WNgFeNH7gYCBLyfR4IO0w/norXwBrUowbDz09751Yd48svbV23EkS/S79VDHPnlnbc2zlbKS85vPsbjfnn7qo1+yRfpfPVgYOXjRq4WBAh4P48GHaYfzkVr4Q1qUYJh56e986sP8eSXt6/aiCNfpN+rhzjyyztvbYzz8pLzmw+d/PL2VRv9ki/S+erBwMrHjVwYWJU+A3SYleI3rpw3qMaookzIAMevbMSTX96+aiOOfJF+rx7iyC/vvLUxzstLzm8+dPLL21dt9Eu+SOerBwMrHzdyYWBV+gzQYVaK37hydDJGVXlCzoSpXIK2F0A8tUUUZQImCn5lI4788s5bGzrlJec3Hzr55e2rNvolX6Tz1YOBlY8buTCwKn0G6DArxW9cOToZo6o0IWfCVIrfuHLiyRhVVAmZKPiVizjyyztvbeiUl5zffOjkl7ev2uiXfJHOVw8GVj5u5MLAqvQZoMOsFL9x5ehkjKrShJwJUyl+48qJJ2NUUSVkouBXLuLIL++8taFTXnJ+86GTX96+aqNf8kU6Xz0YWPm4kQsDq9JngA6zUvzGlaOTMapKE3ImTKX4jSsnnoxRRZWQiYJfuYgjv7zz1oZOecn5zYdOfnn7qo1+yRfpfPVgYOXjRi4MrEqfATrMSvEbV45OxqgqTYhOleI3rhydjFFFlZCJgl+5iCO/vPPWhk55yfnNh05+efuqjX7JF+l89WBg5eNGLgysSp8BOsxK8RtXjk7GqCpNiE6V4jeuHJ2MUUWVkImCX7mII7+889aGTnnJ+c2HTn55+6qNfskX6Xz1YGDl49YRufgqV7gy02GGq032ytAJnZRA39HL3YCY1NusnOmrzNJFlop4ikwww8tlomAIylEy4sgRyJKLQaeSATsqHp0cgSyxGOazJcKtqGgMrIrAh14tX+UKWyE6zLD1Sa8OndAJA8vdM0A8uWMZUkkYWH7VII788s5bGzrlJec3Hzr55W1bG/NZW2JxpMfAikMn71fJV7m8I7eqkA7TCldlidGpMvRWFaOTFa7KEqNTZeiNK+ZNtzGqyhISR5Wht6oYnaxwVZYYnSpDb1Qx81kjTNElwsCKTjI/F8xXufxwzlsLHWZecn7zoZNf3nlrQ6e85PzmQye/vG1r4023LbFq0hNH1XC3rRWdbIlVkx6dquFuWivzWVNScaXDwIpLL29XS4PsDXWuitAnFzbvmdDJO/JcFaJTLmzeM6GTd+RWFfKm2wpXZYmJo8rQW1WMTla4KkuMTpWhN6oYfYwwRZcIAys6yfxcMAHvh3PeWtAnLzm/+dDJL++8taFTXnJ+86GTX962tfGm25ZYNemJo2q429aKTrbEqkmPTtVwN60VfUxJxZUOAysuvbxdLQHvDXWuitAnFzbvmdDJO/JcFaJTLmzeM6GTd+RWFaKPFa7KEqNTZeitKkYnK1yVJUanytAbVYw+RpiiS4SBFZ1kfi6YgPfDOW8t6JOXnN986OSXd97a0CkvOb/50Mkvb9va0MeWWDXp0aka7ra1opMtsWrSo1M13E1rRR9TUnGlw8CKSy9vV0vAe0OdqyL0yYXNeyZ08o48V4XolAub90zo5A/5q39bLRf/dJn89vmV8uY779W73toi2w7tIyd+foBs8L5ea1wM+vjTp0hN6FSEnr+86OSPdZGa0KkIvfLzok/5jKuoAQOrCuoR1EnAhy0S+oStT3p16IROSqDv6OVuQEzqbVbO9FVm6SJLRTz5EeyVv62Wr3z3HXl56eqmFW64bi/5z4nrJIZW9oc+fvQpWgs6FSXoJz86+eFctBZ0Kkqw3PzoUy7fqkrHwKqKfOD1EvBhC4Q+YeuDgRWHPuiETlkCGI3v0Tj3J8tk3m9W9Phw7PVPfeUb+wzAwIorhJKrZfwQh2johE5KgH6p2HNAHBXjF2puDKxQlan4ugj4igVoUz36hK0Pxkgc+qATOmFgrfkMHHDp2/LaW81XX6WpBw3sJbdOXgcDK64QwsCKSC/GeXGIhU5h64Q+YeuT9+owsPKSq3k+Aj5sgdEnbH0wRuLQB53QCQNrzWdg9LlvGT0Y86YOxMAyIlVeIs4qE5EItkyjUxw65YlUxuN5qPnLgz7+WPusCQPLJ+2I6iLgwxYLfcLWB2MkDn3QCZ0wsDCwWkZB4MYIZ5X9n3Lo1O0RXjGvn1HDztY0I0xtEzEeb4uo0gToUyn+0irHwCoNbdwFE/Bh64c+YeuDMRKHPuiEThhYGFixGlicVRaHgYVOceiUtzdkPJ6XnH0+VjLWdyWj7dOAgWVLrEPS0yCHLTT6hK0Pxkgc+qATOmFgYWDFamBxVlkcxgg6xaFT3t6Q8Xhecnb5WHFa7ziyexpEMLBsiXVIehrksIVGn7D1wRiJQx90QicMLAysWA0sziqLY0KHTnHolLc3ZDyel5xdPlYy1juO7J4GDCxbXh2TngY5bKnRJ2x9MEbi0Aed0AkDCwMLA6s5gY3ufrTbHzhbKV97iYFV74k34/F8cWGbi5WM9Y4j2+eBFVi2xDokPQ1y2EKjT9j6YIzEoQ86oRMGFgYWBhYGVpktIQZWvSfejMfLjJ7/L5s4qncc2T5FGFi2xDokPQ1y2EKjT9j6YIzEoQ86oRMGFgYWBhYGVpktIRPvek+8GY+XGT0YWGvQDfyrq36eBrYQ+uIcXT00yGFLhj7+9eHrJ/X9+gnxRDwpAT4r/95zwIQ7jgk3OqGTEmCrp7v+i3FeuOM82rs42jt30dhzSazA8kU6snqY0IUtGPr41Yevn9S74ySeiCcMLN50x/ammwldHP0SOsWhE+O8sHUijsLWx+8okhVYvnlHUx8TurClQh+/+vD1k3p3nMQT8YSBhYGFgdWdACt73LSLTLzjGD8wzgtbJ+IobH3ctJbmpbACy5xVR6VkQhe23OjjVx++flLvjpN4Ip4wsDCwMLAwsMpoCZl4xzF+YJwXtk7EUdj6lNF29lQmBpZv4pHUx4TOn1DsuQ93z336FNBx1rvjpL3z195pTcRT2PGEPmHrQ7/U0F4Ffqgx8UQ8KQFWNBYbZxBHccRRMZXNc2NgmbPqqJRM6PzIzZ77OBpkOs44dMobtbR3ecnly0c8hR1P6BO2PhhYGFhZAhgj+fqhxly0e2G3e+gTtj5uotC8FAwsc1bRpmSFT7grfNhzH0eDTMcZh056lbR34bZ3TLzjmHjT3sXR3qETOikBlwbWK39/Xc7+5Qz59cu/lzfeXZoAXr//uvKxDT8qU3c6WjZca9Cac6FJvc3mR6yU68Zpxbx+Rtz4Ou57mGjv4mjvjB5qB4kwsBxADLkIVviEHfDsuQ9bHybccUy406ukvSOeXE/ocvXvkU/omCgQR8RRrshvmimWeHr576/JYXd+Q15659Wm9/GBtQfLf33227J+//d1/3vk7R3jvDjGebHEUe6WoyZxlPv+LTNiYFkCiy15TCt8OvHNT0wNcifqw8AmjoFNepUxtXe5+pKaDHBo98I2SGLShzhqT2De1IHdElWxZZrxQ/g6nfbwpfLzJQ/0eKF7b/Ep+dbOx2NgZQhUEU/tn6YmKSIfP9AvhT1uyPVMFsiEgVUAXgxZY1nh06lvfmJpkDtVHwysuAysWNq73H1H5APQ2OKpU9u9WPol4ugtIwRVG1idGkextXef+fG/yqvL3ujxmRo8YH25Y7+ZGFgYWEZtj8tE9EsYWNnnCQPLZXQFWFYsAd+pb37QJ44GORadlCZvuts3xFVP6NpfYYsUGFhG6FydCUO/1DNu4sjocSwtUSz9UqfGUWwG1k43HWD0rP7ywFsxsDCwjJ4Vl4liae9y33NNxne5798yIwaWJbDYkscS8J365gd9MLCUgKsJN2+641iRkLsfqckAh3Yv7HYvFn2Iozjau04d32FgNUQoh7h3A8Ih7nYtOP1S2OMGOzWLp8bAKs4w6BJiCfhOffODPnE0yLHoxJvuOCZ0uTsNDCwjdK4MYfql8FdgseK0fUhUvVKuU+MIAwsDK0vAVb+kZXZiuxfLOLxT9WnfE7lNgYHllmdwpcUS8J06wEEfDCyXK7B4042BlUQUb7qdvOmmXwrbwGLFaRztXafGEQYWBlYZBlantnuxzJc6VR/fBggGlm/inuuLJeA7dYCDPhhYLg2sTo2j2CYKubsBVmAZoXP1prtT4ymWfokVpxhYGPbujiDo1PYutvFDp7Z79EtxzJeMBmkOEmFgOYAYchGxBHyndpzoE0eDjE7o5NJozN1nYGAZocPAMsLUMlEs7R0rTjGwMLAwsIq1dv+fm3Yv7HEe+oStj6s4NC0HA8uUVKTpYgl4DKyeHzDOsKg2AImjODrOWHTK/TRjYBmhw8AywhS9gdWp44bYVoygE0YjRiNGY7FeSSSW8V2nt3dFdTbNj4FlSirSdAR82BNv9AlbHyYKDQ0fZyt1A8JXhPJ1jLR7Ybd76BO2PvRL9EtZAhj2+fqhxly0e2G3e+gTtj5uotC8FAwsc1ZRpiTgww549AlbHyYKTBTKmChomZ34FSHiKY54ol+iX1ICGCNuhv3EE/FEPBWPJeIojjgqrrRZCRhYZpyiTUXAhx3w6BO2Pky445hwx6ZTp3+lhnYv7HYPfcLWJ7b2rtO31BBPxBMGVvFpNHEURxwVV9qshI4wsFatWiXz58+XGTNmyLx582T58uUycuRImThxoowZM0YGDBhgRivCVAR82AGPPmHrw0QBAytLwNWKhE79ihDxFEc80S/RLzHhdjfgJ56IJ+KpeDwRR3HEUXGlzUqovYG1cuVKmTVrlpxwwgmydOlSGTFihPTr108WLlyY/P+pU6cm/w0cONCMWGSpCPiwAx59wtaHCXccE+7YdOLraRxqnDyzgZ4pR79Ev8SE291gn3ginoin4vFEHMURR8WVNiuh9gbWggULZMKECTJkyBC5/PLLZfjw4QmZxYsXy6RJk+T++++Xq6++WsaNG2dGLLJUBHzYAY8+YesTmzHCVg2MkZCNEeIpDkOYfol+iQm3u8E+8UQ8EU/F44k4iiOOiittVkKtDaxly5bJlClTZPr06TJ79mwZO3ZsNyqLFi1KjKthw4bJzJkzZdCgQWbUIkpFwIcd8OgTtj5MuOOYcKMTOmUJuNrq2amGMP0S/RITbncDfeKJeCKeiscTcRRHHBVX2qyEWhtYS5YskfHjx0v//v3lhhtukE033bQblbffflsmT54sc+fOlTlz5nStzjJDF0cqAj7sgEefsPXBGMEYwRhx39fR7oXd7qFP2PrQL9Ev0S/RL7Uj8MsDb+2eZFLvdlne+ztb2xMMK+b1M+LVd/Tybuk69cWXESyHiWptYD388MOy1157yYEHHiiXXnqprLPOOmugO+uss2TatGnJOVm61bBuPwaiYQ9E0SdsfZgoMFFgouC+V6TdC7vdQ5+w9aFfol+iX6JfakcAA+s9Qn/d4+PtUCV/Z+W2EaZgEtXawLrttttk3333lZ6C5NQAACAASURBVBNPPFHOP//8ZCVW409XZh188MFy5plnymmnnRaMMK4uhIFo2ANR9AlbHyYKTBSYKLjqjf6/HNq9sNs99AlbH/ol+iX6JfqldgQwsDCw2j0jMf+91gaWiTllkiZmgRmIhj0QRZ+w9WGiwESBiYL7HpB2L+x2D33C1od+iX6Jfol+qR0BDCwMrHbPSMx/x8BiBVby/M6bOrDbc8ySSz9hzUSBiYISYOmym3gjnogn4ql4LBFHxBFxVDyOMBoxGjEaiaNWBOpmMLpT2qwkDCwMLAwss1gpJRUTBSYKTBTchRbxRDwRT8XjiTgijoij4nGEgYWBhYFFHGFguXsGsiXV2sC66667kkPcTznlFNHD2vv06bMGxXQL4bnnnpuks/ntuOOONslJCwEIQAACEIAABCAAAQhAAAIQgAAEakPgscce83YvtTawyv4KIQaWt+eUiiAAAQhAAAIQgAAEIAABCEAAAhAIjAAGliNBlixZIuPHj0++PqgrrTbddNNuJS9dulSOO+44ufvuu2XOnDkyfPhwRzVTDAQgAAEIQAACEIAABCAAAQhAAAIQgIArArVegbVs2TKZMmWKTJ8+XWbPni1jx47txm3RokUybtw4GTZsmMycOVMGDRrkiivlQAACEIAABCAAAQhAAAIQgAAEIAABCDgiUGsDSxktWLBAJkyYIEOGDJHLLrtMdNtfr169ZPHixTJp0iSZO3euzJo1K0nDDwIQgAAEIAABCEAAAhCAAAQgAAEIQCA8ArU3sFasWCFXXnmlTJ06VXTL4IgRI6Rfv36ycOHC5P/rv+t/AwcODE8drggCEIAABCAAAQhAAAIQgAAEIAABCEBAam9gqcarVq2S+fPny4wZM2TevHmyfPlyGTlypEycOFHGjBkjAwYM4FGAAAQgAAEIQAACEIAABCAAAQhAAAIQCJRARxhYgbLnsiAAAQhAAAIQgAAEIAABCEAAAhCAAAQMCGBgGUAiCQQgAAEIQAACEIAABCAAAQhAAAIQgEB1BDCwqmNPzRCAAAQgAAEIQAACEIAABCAAAQhAAAIGBDCwDCCRBAIQgAAEIAABCEAAAhCAAAQgAAEIQKA6AhhY1bGnZghAAAIQgAAEIAABCEAAAhCAAAQgAAEDAhhYBpBIAgEIQAACEIAABCAAAQhAAAIQgAAEIFAdAQys6thTMwQgAAEIQAACEIAABCAAAQhAAAIQgIABAQwsA0h1TnLWWWfJtGnTWt7iiBEjZO+995ZDDz1UPvShD62Rrl3+wYMHy0477SRjxoyRgw46SDbYYIOWda1YsUIeeeQRufnmm+WOO+6Qp59+WtZdd135+Mc/LnvttZeMGzeu6TXURZ+XXnpJfvzjH8uPfvQjWbBggSxdulQ++tGPyic+8QkZP3687LbbbjJgwIAeb/edd96RBx54QP7rv/5L7rvvPlmyZImoBp/85Cdln332kS9+8YtNNdD6dtlll5Zlb7755rLzzjvL/vvvn5QzcODANdKqXgceeKA8+eSTPV7jDjvsILvuumtyT6ptr1696iLhGvfRjmtjhu22205uuukm+chHPiKnnXaanHfeeXLllVfK0Ucf3ZTR448/nujx5z//WU455RTReOzTp88aaZ966in5l3/5lySe9NlQPTvpl302lYHG2OjRo3tEoEy13bv77rsl1UXjMftbtWpV0mb94Ac/6Gqz9O/abu6xxx7JMz5s2LC2z7iL2K+bnqlmixcvTmJA+49WbYW2eyeeeKJcddVV8uCDD8rIkSMTHNl/N+Vz5plnJrHXmD9brmlZpJOkH2/XL2ifMHz4cDniiCOSfqZ3795d6NL8Q4YMkRtuuKHHMQS8mxPIq8Hq1atl+vTp8m//9m+JLt/97ndl66237hHzM888I4cccoj89re/7Ypb7XMOPvhgY3m0v7vkkktk7bXXNs5Th4SvvPKKzJ49u9sYsKex129+8xv50pe+JDp2vvXWW+VjH/tYWwxpnvXWW09uvPFG2XLLLdfo01Q77SPnz58vjz76aDIWTa/jy1/+snzqU5/qSG0mTJiQ9PM2v7Q/cdGfZeu1fVZsrjnGtNr3H3PMMT2Og3U+pGOyhx56KGmjLr/88mRM3Pj761//mqTTWJkzZ07SN7Wb65rOlWfNmiX6HPErTgADqzjDqEtoF5TpzenE7eqrr05MlOzPNL/m6WkAtHDhwmTScPvttyfF64B2o402kuXLlyeGyKuvvpoYMWeffbYceeSR0rdv36i5Zy9eJ1k6QdN7S+9TJ8z9+vUTbUifeOKJJLmagN/+9rdlq622WuPedaB57733ysknnyy//OUvk79rg6qDFC1f+aaGmJoi++23X7fJoI3RopNDHdT+8z//c7fryHbQ22+/fdMBTvZatONoNzGNXWQbrnqvWaPktttuk3333Ve+8pWvyMUXXyxrrbXWGjjSTlv/8NnPflauv/562XDDDddIl5bVqRODxgmctjWnn356U7MvhXfXXXclxnmjLunfNVa1nCuuuKLlY6rP+KmnniqTJ09uaj67iP3YY6TV9Wc1azd5xsAK9ykwMU+yV3/++efLV7/61a4+HgOruLZFNHjttdeSFyi33HKLHH/88XLhhRe2NC80DqdMmSLf+c53uqVV4xEDq7WOOn5TY0SNQtWq1U/HXtrnb7vttkmSZcuWJbx1PKZjBDXx270QnDlzpkycODHpuxr7wBdffFG++c1vyrXXXpuUr2PuZmPRVmPA4k9quCWoYeTCwNL5TN7+TOnkfVbCJevmytKXuTov0XHwoEGD1ii43ZguzZCWpc9+OqY2neu2mytjYLnRW0vBwHLHMsqS0qBsFlS6uuD5559POsd///d/T970aOeZbRjS/Nm31lkQ+mZIDRidxN15553JiobLLrssMVbS3/333y9HHXWUvPDCC8lkXSd7m2yySdffdVCkb6W0DJ001sn0eOutt5IBw6WXXpqsVDvnnHNk99137xq8a2f1xz/+Mbl3fVumhoZqsPHGG3fx0TS6aue4445L/k3T/uu//ms3xm+++WZiQKpOOij5/ve/L6NGjeoqIzVaPvOZzzR9y60aqDF20UUXJSZjsw44HSRroXo9jatV0sr0nmfMmJFcywc/+MFkYJwOyKIMoh4uuh3Xnu530aJFcsABB8jQoUMTTTbddNNuydWQVM1///vfJ/GiK4HSt0XZhPp8nHHGGcl/Pa3mqhv77P1kzVV9q69vqq+77rpu7Uw2/cqVK7tWwOm/N67A0nZNB//nnntuYnJpDGv8atnKW9upn/zkJ8kzrm/9dBCkg9/s5MJF7HeCZumKTu0bdPLcbPWniYGVZ+DYqtw6c3d9byb9gpokOrHWeNGfriZJzWMMrOKKFNXgscceS/oibde0LdNxSLOftnm6smGbbbZJ0jV72dYsn7aZP//5z+XYY49N/tw4PilOIOwStK/XHQbPPfdc0pcoQ11xqCsR3333XdEV1Grs6hhQd0Rcc801yd/1l07KdXW8xlCziXt69xpnOjbUVcWNq5B15ZwalDpO15elaozp6v/sy2JdlawvUXU+0M6ECZu4u6szHeM1msh5+jO96iLPiru7Dq8knT/qGEvnrM1WI6ZjOv2b7vzQMbW2V1/4whfWuBkdGx522GHdVnO5mivnGYeERzuMK8LACkOHyq6ip6BMLyrdSqMTZO3cdGVP+mtnYKXp0kb39ddf7zbJ1sZGO2sdIOlKBl22md0+kObXAY52uLp8uS6mh96TDkTUvNMBoS5nVbOi2U8HjvoWVBvfxjdnKdu33347eXOmBlizt3BqSKpRdtJJJyXbm7ITeNNOWE2Tb3zjG4kB1biax2SQnN5bar7oIFcHq2ps1vFnyrXZvb/xxhvJm1Ito5kxlfL+9Kc/nQw0dYugDi71LWz2166cOnJvvKeUlQ7udcuEboXRtmzPPfdsevvpUvN/+Id/kD/96U+iA/+sKZv+XU0onVS02laTTuj0jXV2dZyr2K+zdo2mo26zbGYEKgMMrHCfBNN+IWsKaxumE/b+/ft3bUFkC2F+jYtqkN1KqG2ZTsK22GKLbhf07LPPJqusdDzSk8nV7C50q5pOGOv2gtJUMd0uqeMyHU/rKvpmOwyyK+Gyk+Ds+PxnP/tZ1/bpZnXrdkBdfa9j+KzZlV05pybiBRdc0HRrlZapcaqxqePQqVOnJi/G6rQjwlSzNJ3pGM9Ff6Z1FnlWbO8tpvRq9GrsKJ9mxtTLL7+czDXf9773JXMXnXOoaZz2M+m9tirH1VwZA8vdU4WB5Y5llCWZBGVPb6FNDaysYaHnxeiZGPpLlzM3W5nVCFQni9rJ67Jp3eucNdJihJ8deGTfOLe6l3nz5iXbDPUNnN6/NsT6VkEHEKqDyWBC69Q3P7qaR5erp29ITTthvbZWZqTpIFnLyK4KarV6L0ZNG6/ZhmtjXmWkK/J0oNjM5Eu3BWqHuOOOOyYxpSuLGvf1p7roKq1WWwzrwLqne8iu4lATXE1jfdvc6sywH/7wh8l5ccpWmenWiqyBpROBz33uc8mqq57O5UnPUtBr05WTH/7wh5PLdBH7naSZToy13VJ+zQxDDKxwnwabfiFdTaJ9XLoNhBVYxbUtqoFeQdZAaRxr6JhMVw7pNjaTcUj2jn73u9/J4Ycfnqwgbtw+WvzOwy9B2X39619Pdia0m9zqS0c1d3VMoOO3dCylk3bddtvT1vjsWFFfnOpKrPSnY0tdwaXjh2bmZCNF3RWgZxLqr9k5WuFTd3eFpmO8bDuWtz8r+qy4u+swS0q3KuvqeP0v+yI/3Rao44jUwPr73/++xu6G1OjSMVp2zOdqrtwuxsMkG+ZVYWCFqYu3qzIJynSypaulGrd75TGwUnc8XRmi5k0nBnVqQPR0dlG7ByFdCfLrX/9a2r1966ks005Yy8ieu5DdkmYzSE5X3um5Xa2W8ba79xj+bsO12f2kE7rGA9qzy6E1fnRVkW4nVHOxcftm+pz1dMh7DCyLXGN28KjbH3QSoG+Sm23NTJ9vPchWJwZf+9rX1jCw0rjTSZ22XY3nwbW7Vhex366O2P+e1UwNXN3Krls29QxE1SW7lRADK1y1bfqFtL3T7Wo6yV5//fVZgeVA2qIapJeg/Zlu09GVUtmXbrqaVTXTFylqPLZaSd54K3q0wQknnJCsBlcDRU1+Pfu0037pqhrto3Xi3e5jPY180oPZlXurrfHpFittK7OmU3a7vOk5WrpKRV+c/u1vf0teKnfaR2Gy/E3HeC76M6236LNS59hKj93QxQ2NL3LT82K1rdJdC2r26ll9jfOm1OjSXSrZMlzNlTtxrlvWM4eBVRbZSMptt69Xl4VrkGuj2eztmKmBla7ayX4t5b//+7+TJZw6iDH9gkokWI0uUw9T17eVRYyFhx9+ODkrRL+S0WwybnQhIsk2Nf0KYaszsBrLSTuDZls9NG2rM7Aaz3Oo+6DVlmsj59Qo0a1v2YMps8uh04leOrDJGoLZVVx1NgrbPefZwaMOINR41QFMs22E6dtljStdpaWrQxtXYGk7poN9XbKug3d9m63P8j/+4z8m257a/VzEfrs6Yv9748obfVuqWwDU9Nbz/HR7bfqGFQMrXLVNzZPsFsJsn8gKrOLaFtUgvQI1O3Sbup6PlPbd+m8ai7/61a8SM18nhya/bBva6ecpZVeh6flTatLrVk09r7TdoezKWncnaF/1ve99r+ULwXRVcXbMpnnTVcJ6LpZu5Wz8UJOJlp2cxnSM56I/U85Fn5U6a5UuitAxnO700a956y8dH+iL/vQr3OlLxMZjN9JVXI3/7mqujIHl7gnEwHLHMsqSTL6s8IEPfCDZE69LhhvfDLUzsLTheOCBB5KDxfUQ8OxXbFKnW1ePpI1KlBBzXHR2n3Wzc4tMi0wb4ewba9O82XSmnXCaJ23ks+dgNR5S2e461BjQLZGbbbZZu6TR/t32K4SNnVva8d5zzz3dTN7scmjduqGDXK1Lt7Vlt8alHboe0NrTwfrRAja88MbBox6K28gq+2zrOSD6Zm7YsGHJioNGAyudNKipr+fK6RZp/elXB3XioUbwrrvuKv/0T/+0hqHlKvYNbz3aZM2MC40D3X7x/ve/Pxmgpp+NNzGwTEA0Gvgc4m5Crec07cyT9GMx+rZbz8HUSbv2LxpH+sPAql6D7BWo4aH9vp5Jqi8C0hix2f6nL1Z0FZAehdDsozLF7zi+EvRl5KRJk7q+Iq13oB/CGT16dNKf6MHT+vGeVoZWalBpGfqxi+xYPV1VrGc/Nh7e3i4+4yPp94pNx84u+rP0zoo+K34J+ast+8I2+3IyfRGs4zF90asf20n1yB67kY7N9KVw48osV3NlDCx3zwMGljuWUZZkEpRpR6pLm/VLhNkDG03zaxl6roUOePQQdv2ZNvxRgm1z0dmJUZEGrZmRlIeXrRY9GViLFy+W7bffvutT2zpBUQNFOxFdraJv13XbpBpXzQ7sz3P9oeYpamDpfTVbWZX+W7aTTrcIrLXWWl1nXTXrpENlVeZ1NQ4edaCjq3kaz0BI41IPDNfz+fTZbWVg6fVqOfpc33zzzfLTn/40eYOd/ekERM83UdMlnVC4iv0yeYVQdrMBf/YA4ey5iRhYISjW/BpsXmyoAaxnAWm89OnTJykQA6u4tkU1aLyCdCuhxp3+p6uuGr+O3NNVd/qh7a3YpC989YXufffdl/Qt2Z++RNate82+7pge9aEvUxrPpUq3GOoLmcYvFZoYWD2N8+t8hqlJ5JmOnV30Z9nrKfKsmNxXrGmaraxK/y175El6LnP22I10Z0Ozs7FM57o65utprlxkvherJmVdNwZWWWQjKbenZZGNn4PXcw9064Zu+0t/7YJaDQtdHq7LzffZZ59u55ak+5X1zINOW4GVPXegyAqsZmeG5Hn0TDvhtOyeDCxN07jaR5e4X3TRRcngS7dm6bZU009s57mfUPLYcm123enKKj1rQjtGPXdCz7v6wx/+0C1usm+P0q+Fps9HkWcsFJZFrqNx8Khv/dODb7MmYDrQ1y0xutVC27yeDKzGa9JBpZ6dpYfi6htxPZhYf9lPZruK/SI8YsjbyrjQ1XCqz9y5c+U//uM/klULOuBUvXQS/eCDD3at3ilqFrICq/iTYmKe6JkleuaIfoVYJ9nZVSYYWNVr0HgF2a2EOsbTM+pGjRpldKGdfmi7ESSR5OWJtnX6hW49YkPbO+2PWvHOrj5pnCSnRz40Ht6u14KBZapI83SmYzwX/VmrK7V9Vordcdi5U876gR1dHa8vDvW4CN1e2/g17/RFcPphsXROqtt4G79O6GqujIHl7vnBwHLHMsqSTA6m045RDQtdsdB44Hi7LYQ9QUmXdeqS9E48Ayt7GGOrr6G1e6jSrWTq+vs8A6vZtbcbCKmJpWdn6DaRfffd1+qNbTsOof7ddHDT0/WnK6s23HDD5GBjHdTqFwd10pcuh240FvVNk35pT79iqNsJihzwHypbm+tqNnhMPyme/ZSyvp3Wwc6Pf/zjZMvGK6+8YmVgZa9JB5VqZOkKLF2VmP20vIvYt7n/GNP2ZFykWwn1vDHtO7bddlsMrEBFbtcvtLtsDKx2hNr/vagGzWrI07f95S9/SbYf6nmMWVO//R2QQsfJ2pfrR0h0J4SaUno2ZvaX9mm65VBfEuqHLvRDI3pGo/ZBzY4RSM/A0pct6YsvE9rpS0xWYJmdH+uiPzPRRdOYPCumZcWWLl1Zlb7g1RjQuav+Gr/C3XjshhpZuvq3mcnkaq6MgeXuicLAcscyypJMglJvrNUAqIiBleftuDYwurJBG6TPf/7zXdsMYoSfNp561kdjw9rsfnR5q346Wc8M0zN6Nt10U0mXvGpZJiaFmpG6EkpXiaQHhWpdNoPR7IGh2cbYZJCsWwlVOx0s2X5uO1aNbQ7Hb3aP6cqq+++/Pzn3R7VTAzC7HDrNl75B2nPPPeVb3/pW8mntP/3pT4XMzRi5N15zs8FjOrDXSZWuANVVWbqyTdul9GD8ZgaWPv+6Ek7zaFukRmJPv/Ttd3ag7yL266BLT/fQ04A/ewC0TuZ0JZbyZQVWeE+FSb+Q9zkI727DvKKiGrgwsLRd1RdYaqx0ygssk6dB+wL9EuMnPvGJ5MMgegRAq1/6Mkv7rmZmVDo20zLTl8JpX3P44YevcTaW1pM9k9H0K4SaDwPrPZVMx84u+jOXz4rJsxlrGn1BqGM0NWT79euX7P758pe/LI0LBdJ4UpNLz4fTfBo3zRZUuJorY2C5e6owsNyxjLIkV0GZ9y2MrnjQ7SDZ80xagcx+crkOW6LSMwvUzMl+krrV/aefqtaDCNMtl7qUX7flqY4mhtDzzz/f9SWv7FfpTDthvbb0i5L6v2+55ZZk9YP+TAbJ2dV8m2yyidVXi2IMMBuuPd1fOli844475KGHHkq28jYuh9b86aHtr7/+emJgTZ48OfmqUONy6BhZFrnmVoPH7PliW2yxRfIpeDX9dJWA/poZWLafHW820HcR+0V4xJC33cqb7GqOadOmyXPPPSfXXnstWwgDE9ekX+jpkts9B4HdbpCXU1SDZjdl07dlD23fZpttksni1ltvHSQr3xeVvnTSFyiNZ1c1XovJiuDsV9R0e7WOD9Xgbzy8PVu2rhTWYz523HHH5GXq0KFD22LAwHoPkWkctGvHTPoz189KW5EjTZCatvqyXg9sP+yww5p+nTM1b/ULnDNmzBD9OrSmT19gZm/f1VwZA8vdQ4WB5Y5llCWZBmXaWbncQqjA9LBkXQmkn0bXrWV6Bkazg72zAyD9aoQ2AjrhjP2XctU3kvoVplYDh2znlp77kp4TknaMalroBG733Xdv+qWaxlUL2SXopp2wLs/Vs5i0gdeJvm5RSw+nNh0kZ43IVkvhY9c1vX5Tru3uNx24KK/f//73yTlYzVbtpedg6KHiutJN33jTYbY+CDrdgqvbCLU90dUB2bdvrSYM6YBfJ2Mat8OHD28qob4R17OZ/vM//3MNHVzEfrvnJua/txvw671lD4PWgaf2J5yBFZbqpv1Cq6s2eQ7CuuPwrqaoBkUNrDROtRyb87LCI+n+irIr2vWlk/bZ2pY1+6Vbp7fbbruWq/b/+Mc/Jl8M14/k6Itl3aqpWw0bD2/Plp893kFX9+tXx/WDCq1++hVffTmmL1Xzvrx2T7KaEk3HeCbtWLv+zPWzUg2x8mtNV1bpeYr6+8UvftHyK9zpOExXH+quBl1MkX7ZO3ulrubKjMfd6Y+B5Y5llCW1C0ptMPXNzdlnn52ssGk0T4psIUyBZRtt7Wy1Y9TVOelPDQ9dcaIdpf60kdEOutXnhGMSIjtw0EMH1RBSAyr90qOeo/OrX/0qaVB1sNBs6X3W3NPlsqeeempy5sF6663XhUJXfOiqNT0/odkhoO06YTVM9Dr0jcbtt9+eHMyvBkr2IHabQXL6FSM9B0211VV4ddCz8dlrx9X0WU23iqqOalSq0dvq3LT04PYddtghMbo68Xy5Rq6tBo/pijXVSeNFt3GkZ4doGa0MrGzc6pvzk08+OTkra8iQIYkBr9tl1BxTU17fquvbbTWM9YMV6c9F7Js+PzGmMxnwZ0359B4xsMJS26ZfaHblJs9BWHcc3tUU1aDZHZn2bemh7br1vU5jN5cqp2NgHQ/pAdJ6bqKOB9XISg/onj17dvKyRCfnjR9Tyl5LuipfXzLquErHCSY7FrIvSfUMra997WvJ6m09ZzD96QsCNSB1RbceKK/XqmV3wgd5WultGgcm7Vi7/kyvweWz4vIZDqms9HgaHQvoKis95kFjp5kpm74cft/73idPPPFEMs/SIzgaf67myhhY7p4UDCx3LKMsqd1XBLM3pcaSGiy6Xzj9uTCw1IDRbVF6/syTTz6ZFK2Tb53sqXn18MMPJ/+mB5XrEs/99tuvVmaHrmo699xzk0GB/nRCrG/Y9DPiemZU+inlI444IkmTnQSnOuggRwc4OvBJ02ujrZNyPdBRG2b96aBo+vTpa5zbk3bCJg+xntmlk/F062Cax2aQrB217lHX+25mhplcRwxpbLim99Osg8tuW9N02e2fjRzSjyNoTOmWuGbLoWNg5/Iaexo8pmdUaX2NX2nqacuGDuD1wHc1qXr69TTIdxH7LjmFVJbJgF+vNzvx0v/fysAyvTedvOlb2Q022CAxItOvG7bLr9tOGz+q0C5PJ/zdpl9oxiPNn44NemLG5KA5naIaNCvVdOKernCwedazMWiTL9a0OgbW4wH0jFPVqtVPx4b6Mll3LaQvOZulTQ9z1xdeulUze9RDT4y0T9OD4rVP075JJ/zbb799YqRlx5F6HfqiVD8Uk50PxMq/yHWbxoGL/kyv0/WzUuTeQ86bHdf1ZOCmLzH1Re8nP/nJbl/2zt6fq7lyO2ad1va149HT3zGwitCrQd52QalGkpopuodYD6Nu7DRdGFgpRjWrfvrTnyYrvvRcKJ2IaweqhomuYPjiF7+YTCrq+FMDSt9Q6sGcuh87a9ppg6ZbnNToaba9MstD35DpF9T0fCQ1MHRAooON0aNHy9ixY5PDDJsNONoZLWoe6uoUXfm26667Nl3ibjtIfvbZZ5MvfmjdJud3xah7O67N7qnVJOy2225LVuBpPDY7wDUtKzvp1vhsthw6RpZFrrmnwWP6Bm6dddZZg2u7M0daxa2ucvzUpz6VrMrSt9jpNttm9+Aq9ovwCTGv6YBfrz27ohMDKyw1bfuFxqvHwCquZ1ENml2B6cQdA8tcv2ZjYM09atSo5KNFOg780Ic+1LbA9AMlOpbWc7DUlOqpD2osUM9K1fGGjscbx5H6AlnHpHUdi7eF25DANA5c9GfZql09K7b3G0v69HgI3YXQ0weu0mM39GVkTy+hXM2V2/HDwGpH6P//joFlzoqUEIAABCAAAQhAqbtkLQAAEuNJREFUAAIQgAAEIAABCEAAAhUQwMCqADpVQgACEIAABCAAAQhAAAIQgAAEIAABCJgTwMAyZ0VKCEAAAhCAAAQgAAEIQAACEIAABCAAgQoIYGBVAJ0qIQABCEAAAhCAAAQgAAEIQAACEIAABMwJYGCZsyIlBCAAAQhAAAIQgAAEIAABCEAAAhCAQAUEMLAqgE6VEIAABCAAAQhAAAIQgAAEIAABCEAAAuYEMLDMWZESAhCAAAQgAAEIQAACEIAABCAAAQhAoAICGFgVQKdKCEAAAhCAAAQgAAEIQAACEIAABCAAAXMCGFjmrEgJAQhAAAIQgAAEIAABCEAAAhCAAAQgUAEBDKwKoFMlBCAAAQhAAAIQgAAEIAABCEAAAhCAgDkBDCxzVqSEAAQgAAEIQAACEIAABCAAAQhAAAIQqIAABlYF0KkSAhCAAAQgAAEIQAACEIAABCAAAQhAwJwABpY5K1JCAAIQgAAEIAABCEAAAhCAAAQgAAEIVEAAA6sC6FQJAQhAAAIQgAAEIAABCEAAAhCAAAQgYE4AA8ucFSkhAAEIQAACEIAABCAAAQhAAAIQgAAEKiCAgVUBdKqEAAQgAAEIQAACEIAABCAAAQhAAAIQMCeAgWXOipQQgAAEIAABCEAAAhCAAAQgAAEIQAACFRDAwKoAOlVCAAIQgAAEIAABCEAAAhCAAAQgAAEImBPAwDJnRUoIQAACEIAABCAAAQhAAAIQgAAEIACBCghgYFUAnSohAAEIQAACEIAABCAAAQhAAAIQgAAEzAlgYJmzIiUEIAABCEAAAhCAAAQgAAEIQAACEIBABQQwsCqATpUQgAAEIAABCEAAAhCAAAQgAAEIQAAC5gQwsMxZkRICEIAABCAAAQhAAAIQgAAEIAABCECgAgIYWBVAp0oIQAACEIAABCAAAQhAAAIQgAAEIAABcwIYWOasSAkBCEAAAhCAAAQgAAEIQAACEIAABCBQAQEMrAqgUyUEIAABCEAAAhCAAAQgAAEIQAACEICAOQEMLHNWpIQABCAAAQhAAAIQgAAEIAABCEAAAhCogAAGVgXQqRICEIAABCAAAQhAAAIQgAAEIAABCEDAnAAGljkrUkIAAhCAAAQgAAEIQAACEIAABCAAAQhUQAADqwLoVAkBCEAAAhCAAAQgAAEIQAACEIAABCBgTgADy5wVKSEAAQhAAAIQgAAEIAABCEAAAhCAAAQqIICBVQF0qoQABCAAAQhAAAIQgAAEIAABCEAAAhAwJ4CBZc6KlBCAAAQgAAEIQAACEIAABCAAAQhAAAIVEMDAqgA6VUIAAhCAAAQgAAEIQAACEIAABCAAAQiYE8DAMmdFSghAAAIQgAAEIAABCEAAAhCAAAQgAIEKCGBgVQCdKiEAAQhAAAIQgAAEIAABCEAAAhCAAATMCWBgmbMiJQQgAAEIQAACEIAABCAAAQhAAAIQgEAFBDCwKoBOlRCAAAQgAAEIQAACEIAABCAAAQhAAALmBDCwzFmREgIQgAAEIAABCEAAAhCAAAQgAAEIQKACAhhYFUCnSghAAAIQgAAEIAABCEAAAhCAAAQgAAFzAhhY5qxICQEIQAACEIAABCAAAQhAAAIQgAAEIFABAQysCqBTJQQgAAEIQAACEIAABCAAAQhAAAIQgIA5AQwsc1akhAAEIAABCEAAAhCAAAQgAAEIQAACEKiAAAZWBdCpEgIQgAAEIAABewJPP/20HHjggfLkk082zbz55pvLzjvvLIcffrjsvvvuMmDAAPtKCuZ45ZVXZMKECUkpN9xwg2ywwQYFSwwr+zvvvCMnnniiXHXVVTJr1qyue211lcrg4IMPljPPPFNOO+20QjezYMEC2WWXXdYoa9WqVXLPPffI22+/LV/4whcK1UFmCEAAAhCAAATCJYCBFa42XBkEIAABCEAAAhkC7QysLKzJkyfLOeecIwMHDvTKEAOrO24fBtZNN90k48aNMzLUvD4MVAYBCEAAAhCAgFMCGFhOcVIYBCAAAQhAAAJlEUgNrCFDhjRd3aSrg+bPny8nn3yyLF68WK6//nrZd999y7qcjiy3yhVYrYCnJpnJirCOFI2bhgAEIAABCNSEAAZWTYTkNiAAAQhAAAJ1J9DOwErvf+bMmTJx4kT5yle+IhdffLGstdZadUfj7f4wsLyhpiIIQAACEIAABBoIYGDxSEAAAhCAAAQgEAUBUwMrPSvp6KOPlksuuUTWXnvt5P7abWdr9fdly5bJ7bffLtdcc41o2UuXLpVRo0bJAQccIAcddFC3c65abSE866yzZNq0afLggw/K0KFDZfr06fLDH/5QlixZIqNHj5Zjjz1WxowZ0/Tcrr/+9a+iptzNN98sTzzxhOhZX3vssYeccMIJ8rGPfUx69erVTT+b69WMNuldGVh5eDSegZWyvuOOO7rdv4vztqIICC4SAhCAAAQg0GEEMLA6THBuFwIQgAAEIBArAVMDK12BpYeGn3766dKnT5/cBtZbb70lU6ZMkSuuuEIGDx4s2223XVLeM888k5hPn//85+XKK6+UzTbbLKmjnYGl16RGlJpSWpYaQg8//HCSV7c+futb3+pmYv3iF79IzC09uF6Nq6222kr+9re/JXnWXXddOffcc+WYY46Rvn37JmXYXq9tetcGlg2PRgPrtddeS7R5/PHHE2Nvhx12kI022igxAtXc4wcBCEAAAhCAQL0IYGDVS0/uBgIQgAAEIFBbAu0MLDVj9Gt0aorotsHvfve7svXWW3fxyLMCa968ebL//vsnX9K74IILEtNIf7oK6xvf+IbMmDEj2aaoX+bTlVDtDCzNq6ba17/+9eSA+dWrV8u9994rRxxxhLz77rsyZ84cGT58eFLHs88+m9S7aNGiZCWZ/m/9sqLmUcPmlFNOETW4br31Vtlrr72SPLbXa5vetYFlw6PVVwg5A6u2Ic+NQQACEIAABLoRwMDigYAABCAAAQhAIAoCpl8h3G+//eTb3/62bLnllt3uK4+Bleb5/ve/L4ceemi38tRY0m2Ku+22W7I9UA2pdgaWmmG6QmzQoEFdZa1cuTIx3c477zz5wQ9+IAceeGDyNzWtTjrpJNHtdro6K11llWa8//77k6/vfeYzn5HvfOc7Sf2212ub3rWBZcMDAyuKMOUiIQABCEAAAqURwMAqDS0FQwACEIAABCDgkoCpgaV1qtl09tlnd23t03/LY2DddtttyZcMdYXTN7/5TRkxYoT079+/5W21M7B0y5+unGr8qXk1depUSb+kpyu8jjvuOLn77ru7rcrK5tMtdIcccoi8+OKLifH1kY98RGyv1za9awPLlIfeNwaWy2iiLAhAAAIQgEB8BDCw4tOMK4YABCAAAQh0JIF2Wwh1C95TTz0l559/vtx4443J1r+rrroqORcpr4GlZ1XpeUo33XRTUoaeg6WHrusqr09/+tOy8cYbdztEvZ2BlRpUjQI2boN74YUXZMKECcn5Tttvv33XQfTZfKtWreo6i0sPhx85cmRytpbN9dqmd21gmfLAwOrIkOemIQABCEAAAt0IYGDxQEAAAhCAAAQgEAWBdgZWehO6ImnixIkyd+7crhVNeQ0szadna1133XWi2wgfeeSRbqzUJNNVRMOGDUv+3ZWBZbPaTOtNDSzb67VNryahbmfU7Y2tzKcsIOV22GGHSeOXAdOvEGJgRRF6XCQEIAABCEAgCAIYWEHIwEVAAAIQgAAEINCOgKmBpeWkBknWOMmzhTB7TXp4+l/+8hd59NFHk4PT1SB79dVXZY899kgMrk022cSZgaVfOBw/frwsW7asa3tgOz6Nfze5Xtv7y7LVc8b08Pqefs10yJaBgWWrKukhAAEIQAACnUsAA6tztefOIQABCEAAAlERKNvASg9Nb1wt1ArSc889J8ccc0xiZKUroFytwHrjjTeSVWR33HGH/OxnP0u2Bxb9NbvenspslT5dVTVp0iS58MILky8jNvul53hdf/313Q6nx8AqqiT5IQABCEAAAp1JAAOrM3XnriEAAQhAAALRETA1sF566SU58sgjkwPNsyt89Kt9o0aNSr4cqGbV2muv3cXgzTffTM6OUnMmNbD+/ve/yznnnCP33HNPkv7jH/94N2bZ86BcG1i6ekrr/OpXv5oc7n7GGWes8RVC5aGHuA8dOjQxkjbbbDOr6x0+fLhV+tRE03O59tlnn+Qwe91WqUyb/ZTbwQcfLO9///vllltukW233bYrGVsIows/LhgCEIAABCBQOQEMrMol4AIgAAEIQAACEDAh0M7A0kPN//CHPyRfH1QjSg0XNbC22GKLpPg0/+uvvy4zZsyQz372s8kB7HrG1UUXXZSYRPrLrsCaOXNmshJKv0Q4ffp0+dCHPpSkUYPp3nvvlSOOOEI++MEPdtXjagWW1vHMM88kBtVvf/tbmTZtmhx77LEycODApH5dHaXGlq5uUpNLjTZdCWV7vbbptW7d1qhfZLz44ovlox/9qJx66qmJobX++usnXHRbpZqHF1xwQcJczSo9N6tv376lGlinn3666H+qKT8IQAACEIAABOpHAAOrfppyRxCAAAQgAIFaErA52FyNlauvvlp22223LhYrV64UPbdpypQpyb+NGDEiWYX15JNPJquXDjjgADnttNO6GVhqSKlBpCuN0jzrrbde8rW/J554QjbffPOkTD3MXY0TlwaW1qerxo466qjECNK6ttpqq8RAWrhwoegWvS996Uty2WWXJV9D1F+e67W5vxSm3r+aUtdee22Pz5qabPpfaryliV2uwFqwYIF87nOfS4rWLzaOGTMm0axPnz61jANuCgIQgAAEINCpBDCwOlV57hsCEIAABCAQGYF2BtbgwYNlp512kj333DM5AF0PVW/8rVixQu66665kNZUaH5pn7Nixouc5Pf/887LLLrus8cU8XaH1k5/8RG688UZ56KGHkhVGapDtvffeybbDdIVXaiBNmDAhqVYPjd9ggw2S/53HsEmv/c9//nNioN18882Jabbuuusmq8t0ZZiaNY1nUNlcr9Zhmz69LmWpX2X83ve+J7qtUK9NfzvssIPsuuuuMm7cONl5552ld+/ea+iQh4fq1UwfvQ5dSaZbLtNtlZdffnnCiR8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IYWLWUlZuCAAQgAAEIQAACEIAABCAAAQhAAAL1IYCBVR8tuRMIQAACEIAABCAAAQhAAAIQgAAEIFBLAhhYtZSVm4IABCAAAQhAAAIQgAAEIAABCEAAAvUhgIFVHy25EwhAAAIQgAAEIAABCEAAAhCAAAQgUEsCGFi1lJWbggAEIAABCEAAAhCAAAQgAAEIQAAC9SGAgVUfLbkTCEAAAhCAAAQgAAEIQAACEIAABCBQSwL/C066aiga5I3H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14" name="Chart 13"/>
          <p:cNvGraphicFramePr>
            <a:graphicFrameLocks/>
          </p:cNvGraphicFramePr>
          <p:nvPr>
            <p:extLst>
              <p:ext uri="{D42A27DB-BD31-4B8C-83A1-F6EECF244321}">
                <p14:modId xmlns:p14="http://schemas.microsoft.com/office/powerpoint/2010/main" val="1194838911"/>
              </p:ext>
            </p:extLst>
          </p:nvPr>
        </p:nvGraphicFramePr>
        <p:xfrm>
          <a:off x="1069975" y="1143000"/>
          <a:ext cx="8988425" cy="4933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838200" y="1905000"/>
            <a:ext cx="10134600" cy="2862322"/>
          </a:xfrm>
          <a:prstGeom prst="rect">
            <a:avLst/>
          </a:prstGeom>
          <a:noFill/>
        </p:spPr>
        <p:txBody>
          <a:bodyPr wrap="square" rtlCol="0">
            <a:spAutoFit/>
          </a:bodyPr>
          <a:lstStyle/>
          <a:p>
            <a:pPr algn="just">
              <a:lnSpc>
                <a:spcPct val="150000"/>
              </a:lnSpc>
            </a:pPr>
            <a:r>
              <a:rPr lang="en-IN" sz="2000" dirty="0" smtClean="0">
                <a:latin typeface="Times New Roman" pitchFamily="18" charset="0"/>
                <a:cs typeface="Times New Roman" pitchFamily="18" charset="0"/>
              </a:rPr>
              <a:t>	Employee </a:t>
            </a:r>
            <a:r>
              <a:rPr lang="en-IN" sz="2000" dirty="0">
                <a:latin typeface="Times New Roman" pitchFamily="18" charset="0"/>
                <a:cs typeface="Times New Roman" pitchFamily="18" charset="0"/>
              </a:rPr>
              <a:t>Performance Analysis is a vital tool for any organization aiming to thrive in a competitive market. By effectively </a:t>
            </a:r>
            <a:r>
              <a:rPr lang="en-IN" sz="2000" dirty="0" smtClean="0">
                <a:latin typeface="Times New Roman" pitchFamily="18" charset="0"/>
                <a:cs typeface="Times New Roman" pitchFamily="18" charset="0"/>
              </a:rPr>
              <a:t>analysing </a:t>
            </a:r>
            <a:r>
              <a:rPr lang="en-IN" sz="2000" dirty="0">
                <a:latin typeface="Times New Roman" pitchFamily="18" charset="0"/>
                <a:cs typeface="Times New Roman" pitchFamily="18" charset="0"/>
              </a:rPr>
              <a:t>and acting upon performance data, organizations can not only boost productivity and efficiency but also foster a more motivated, engaged, and satisfied workforce. Ultimately, this analysis serves as the foundation for building a high-performance culture that drives sustainable success.</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 y="829627"/>
            <a:ext cx="12115800" cy="678180"/>
          </a:xfrm>
          <a:prstGeom prst="rect">
            <a:avLst/>
          </a:prstGeom>
        </p:spPr>
        <p:txBody>
          <a:bodyPr vert="horz" wrap="square" lIns="0" tIns="16510" rIns="0" bIns="0" rtlCol="0">
            <a:spAutoFit/>
          </a:bodyPr>
          <a:lstStyle/>
          <a:p>
            <a:pPr marL="12700" algn="l">
              <a:lnSpc>
                <a:spcPct val="100000"/>
              </a:lnSpc>
              <a:spcBef>
                <a:spcPts val="130"/>
              </a:spcBef>
            </a:pPr>
            <a:r>
              <a:rPr lang="en-IN" sz="4250" spc="5" dirty="0" smtClean="0">
                <a:effectLst>
                  <a:outerShdw blurRad="38100" dist="38100" dir="2700000" algn="tl">
                    <a:srgbClr val="000000">
                      <a:alpha val="43137"/>
                    </a:srgbClr>
                  </a:outerShdw>
                </a:effectLst>
              </a:rPr>
              <a:t>   </a:t>
            </a:r>
            <a:r>
              <a:rPr sz="4250" spc="5" dirty="0" smtClean="0">
                <a:effectLst>
                  <a:outerShdw blurRad="38100" dist="38100" dir="2700000" algn="tl">
                    <a:srgbClr val="000000">
                      <a:alpha val="43137"/>
                    </a:srgbClr>
                  </a:outerShdw>
                </a:effectLst>
              </a:rPr>
              <a:t>PROJECT</a:t>
            </a:r>
            <a:r>
              <a:rPr sz="4250" spc="-85" dirty="0" smtClean="0">
                <a:effectLst>
                  <a:outerShdw blurRad="38100" dist="38100" dir="2700000" algn="tl">
                    <a:srgbClr val="000000">
                      <a:alpha val="43137"/>
                    </a:srgbClr>
                  </a:outerShdw>
                </a:effectLst>
              </a:rPr>
              <a:t> </a:t>
            </a:r>
            <a:r>
              <a:rPr sz="4250" spc="25" dirty="0">
                <a:effectLst>
                  <a:outerShdw blurRad="38100" dist="38100" dir="2700000" algn="tl">
                    <a:srgbClr val="000000">
                      <a:alpha val="43137"/>
                    </a:srgbClr>
                  </a:outerShdw>
                </a:effectLst>
              </a:rPr>
              <a:t>TITLE</a:t>
            </a:r>
            <a:endParaRPr sz="4250" dirty="0">
              <a:effectLst>
                <a:outerShdw blurRad="38100" dist="38100" dir="2700000" algn="tl">
                  <a:srgbClr val="000000">
                    <a:alpha val="43137"/>
                  </a:srgbClr>
                </a:outerShdw>
              </a:effectLs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i="1"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lang="en-IN" sz="2800" i="1"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38100" dist="38100" dir="2700000" algn="tl">
                    <a:srgbClr val="000000">
                      <a:alpha val="43137"/>
                    </a:srgbClr>
                  </a:outerShdw>
                </a:effectLst>
              </a:rPr>
              <a:t>A</a:t>
            </a:r>
            <a:r>
              <a:rPr spc="-5" dirty="0">
                <a:effectLst>
                  <a:outerShdw blurRad="38100" dist="38100" dir="2700000" algn="tl">
                    <a:srgbClr val="000000">
                      <a:alpha val="43137"/>
                    </a:srgbClr>
                  </a:outerShdw>
                </a:effectLst>
              </a:rPr>
              <a:t>G</a:t>
            </a:r>
            <a:r>
              <a:rPr spc="-35" dirty="0">
                <a:effectLst>
                  <a:outerShdw blurRad="38100" dist="38100" dir="2700000" algn="tl">
                    <a:srgbClr val="000000">
                      <a:alpha val="43137"/>
                    </a:srgbClr>
                  </a:outerShdw>
                </a:effectLst>
              </a:rPr>
              <a:t>E</a:t>
            </a:r>
            <a:r>
              <a:rPr spc="15" dirty="0">
                <a:effectLst>
                  <a:outerShdw blurRad="38100" dist="38100" dir="2700000" algn="tl">
                    <a:srgbClr val="000000">
                      <a:alpha val="43137"/>
                    </a:srgbClr>
                  </a:outerShdw>
                </a:effectLst>
              </a:rPr>
              <a:t>N</a:t>
            </a:r>
            <a:r>
              <a:rPr dirty="0">
                <a:effectLst>
                  <a:outerShdw blurRad="38100" dist="38100" dir="2700000" algn="tl">
                    <a:srgbClr val="000000">
                      <a:alpha val="43137"/>
                    </a:srgbClr>
                  </a:outerShdw>
                </a:effectLs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191981"/>
          </a:xfrm>
          <a:prstGeom prst="rect">
            <a:avLst/>
          </a:prstGeom>
          <a:noFill/>
        </p:spPr>
        <p:txBody>
          <a:bodyPr wrap="square" rtlCol="0">
            <a:spAutoFit/>
          </a:bodyPr>
          <a:lstStyle/>
          <a:p>
            <a:pPr algn="l">
              <a:lnSpc>
                <a:spcPct val="150000"/>
              </a:lnSpc>
            </a:pPr>
            <a:endParaRPr lang="en-US" sz="2000" b="1" dirty="0">
              <a:solidFill>
                <a:srgbClr val="0D0D0D"/>
              </a:solidFill>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Dataset Description</a:t>
            </a: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000" b="1" dirty="0">
                <a:solidFill>
                  <a:srgbClr val="0D0D0D"/>
                </a:solidFill>
                <a:latin typeface="Times New Roman" panose="02020603050405020304" pitchFamily="18" charset="0"/>
                <a:cs typeface="Times New Roman" panose="02020603050405020304" pitchFamily="18" charset="0"/>
              </a:rPr>
              <a:t>Results and Discussion</a:t>
            </a:r>
          </a:p>
          <a:p>
            <a:pPr algn="l">
              <a:lnSpc>
                <a:spcPct val="150000"/>
              </a:lnSpc>
              <a:buFont typeface="+mj-lt"/>
              <a:buAutoNum type="arabicPeriod"/>
            </a:pPr>
            <a:r>
              <a:rPr lang="en-US" sz="2000" b="1" dirty="0" smtClean="0">
                <a:solidFill>
                  <a:srgbClr val="0D0D0D"/>
                </a:solidFill>
                <a:latin typeface="Times New Roman" panose="02020603050405020304" pitchFamily="18" charset="0"/>
                <a:cs typeface="Times New Roman" panose="02020603050405020304" pitchFamily="18" charset="0"/>
              </a:rPr>
              <a:t>Conclusion</a:t>
            </a:r>
            <a:endParaRPr lang="en-US" sz="2000" b="1"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21240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effectLst>
                  <a:outerShdw blurRad="38100" dist="38100" dir="2700000" algn="tl">
                    <a:srgbClr val="000000">
                      <a:alpha val="43137"/>
                    </a:srgbClr>
                  </a:outerShdw>
                </a:effectLst>
              </a:rPr>
              <a:t>P</a:t>
            </a:r>
            <a:r>
              <a:rPr sz="4250" spc="15" dirty="0">
                <a:effectLst>
                  <a:outerShdw blurRad="38100" dist="38100" dir="2700000" algn="tl">
                    <a:srgbClr val="000000">
                      <a:alpha val="43137"/>
                    </a:srgbClr>
                  </a:outerShdw>
                </a:effectLst>
              </a:rPr>
              <a:t>ROB</a:t>
            </a:r>
            <a:r>
              <a:rPr sz="4250" spc="55" dirty="0">
                <a:effectLst>
                  <a:outerShdw blurRad="38100" dist="38100" dir="2700000" algn="tl">
                    <a:srgbClr val="000000">
                      <a:alpha val="43137"/>
                    </a:srgbClr>
                  </a:outerShdw>
                </a:effectLst>
              </a:rPr>
              <a:t>L</a:t>
            </a:r>
            <a:r>
              <a:rPr sz="4250" spc="-20" dirty="0">
                <a:effectLst>
                  <a:outerShdw blurRad="38100" dist="38100" dir="2700000" algn="tl">
                    <a:srgbClr val="000000">
                      <a:alpha val="43137"/>
                    </a:srgbClr>
                  </a:outerShdw>
                </a:effectLst>
              </a:rPr>
              <a:t>E</a:t>
            </a:r>
            <a:r>
              <a:rPr sz="4250" spc="20" dirty="0">
                <a:effectLst>
                  <a:outerShdw blurRad="38100" dist="38100" dir="2700000" algn="tl">
                    <a:srgbClr val="000000">
                      <a:alpha val="43137"/>
                    </a:srgbClr>
                  </a:outerShdw>
                </a:effectLst>
              </a:rPr>
              <a:t>M</a:t>
            </a:r>
            <a:r>
              <a:rPr sz="4250" dirty="0">
                <a:effectLst>
                  <a:outerShdw blurRad="38100" dist="38100" dir="2700000" algn="tl">
                    <a:srgbClr val="000000">
                      <a:alpha val="43137"/>
                    </a:srgbClr>
                  </a:outerShdw>
                </a:effectLst>
              </a:rPr>
              <a:t>	</a:t>
            </a:r>
            <a:r>
              <a:rPr sz="4250" spc="10" dirty="0">
                <a:effectLst>
                  <a:outerShdw blurRad="38100" dist="38100" dir="2700000" algn="tl">
                    <a:srgbClr val="000000">
                      <a:alpha val="43137"/>
                    </a:srgbClr>
                  </a:outerShdw>
                </a:effectLst>
              </a:rPr>
              <a:t>S</a:t>
            </a:r>
            <a:r>
              <a:rPr sz="4250" spc="-370" dirty="0">
                <a:effectLst>
                  <a:outerShdw blurRad="38100" dist="38100" dir="2700000" algn="tl">
                    <a:srgbClr val="000000">
                      <a:alpha val="43137"/>
                    </a:srgbClr>
                  </a:outerShdw>
                </a:effectLst>
              </a:rPr>
              <a:t>T</a:t>
            </a:r>
            <a:r>
              <a:rPr sz="4250" spc="-375" dirty="0">
                <a:effectLst>
                  <a:outerShdw blurRad="38100" dist="38100" dir="2700000" algn="tl">
                    <a:srgbClr val="000000">
                      <a:alpha val="43137"/>
                    </a:srgbClr>
                  </a:outerShdw>
                </a:effectLst>
              </a:rPr>
              <a:t>A</a:t>
            </a:r>
            <a:r>
              <a:rPr sz="4250" spc="15" dirty="0">
                <a:effectLst>
                  <a:outerShdw blurRad="38100" dist="38100" dir="2700000" algn="tl">
                    <a:srgbClr val="000000">
                      <a:alpha val="43137"/>
                    </a:srgbClr>
                  </a:outerShdw>
                </a:effectLst>
              </a:rPr>
              <a:t>T</a:t>
            </a:r>
            <a:r>
              <a:rPr sz="4250" spc="-10" dirty="0">
                <a:effectLst>
                  <a:outerShdw blurRad="38100" dist="38100" dir="2700000" algn="tl">
                    <a:srgbClr val="000000">
                      <a:alpha val="43137"/>
                    </a:srgbClr>
                  </a:outerShdw>
                </a:effectLst>
              </a:rPr>
              <a:t>E</a:t>
            </a:r>
            <a:r>
              <a:rPr sz="4250" spc="-20" dirty="0">
                <a:effectLst>
                  <a:outerShdw blurRad="38100" dist="38100" dir="2700000" algn="tl">
                    <a:srgbClr val="000000">
                      <a:alpha val="43137"/>
                    </a:srgbClr>
                  </a:outerShdw>
                </a:effectLst>
              </a:rPr>
              <a:t>ME</a:t>
            </a:r>
            <a:r>
              <a:rPr sz="4250" spc="10" dirty="0">
                <a:effectLst>
                  <a:outerShdw blurRad="38100" dist="38100" dir="2700000" algn="tl">
                    <a:srgbClr val="000000">
                      <a:alpha val="43137"/>
                    </a:srgbClr>
                  </a:outerShdw>
                </a:effectLst>
              </a:rPr>
              <a:t>NT</a:t>
            </a:r>
            <a:endParaRPr sz="4250" dirty="0">
              <a:effectLst>
                <a:outerShdw blurRad="38100" dist="38100" dir="2700000" algn="tl">
                  <a:srgbClr val="000000">
                    <a:alpha val="43137"/>
                  </a:srgb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066800" y="2593780"/>
            <a:ext cx="6848475" cy="3477875"/>
          </a:xfrm>
          <a:prstGeom prst="rect">
            <a:avLst/>
          </a:prstGeom>
          <a:noFill/>
        </p:spPr>
        <p:txBody>
          <a:bodyPr wrap="square" rtlCol="0">
            <a:spAutoFit/>
          </a:bodyPr>
          <a:lstStyle/>
          <a:p>
            <a:pPr marL="285750" indent="-285750" algn="just">
              <a:lnSpc>
                <a:spcPct val="150000"/>
              </a:lnSpc>
              <a:buFont typeface="Arial" pitchFamily="34" charset="0"/>
              <a:buChar char="•"/>
            </a:pPr>
            <a:r>
              <a:rPr lang="en-IN" sz="2000" dirty="0">
                <a:latin typeface="Times New Roman" pitchFamily="18" charset="0"/>
                <a:cs typeface="Times New Roman" pitchFamily="18" charset="0"/>
              </a:rPr>
              <a:t>The primary goal is to </a:t>
            </a:r>
            <a:r>
              <a:rPr lang="en-IN" sz="2000" dirty="0" smtClean="0">
                <a:latin typeface="Times New Roman" pitchFamily="18" charset="0"/>
                <a:cs typeface="Times New Roman" pitchFamily="18" charset="0"/>
              </a:rPr>
              <a:t>analyse </a:t>
            </a:r>
            <a:r>
              <a:rPr lang="en-IN" sz="2000" dirty="0">
                <a:latin typeface="Times New Roman" pitchFamily="18" charset="0"/>
                <a:cs typeface="Times New Roman" pitchFamily="18" charset="0"/>
              </a:rPr>
              <a:t>employee performance to identify patterns, strengths, weaknesses, and areas of improvement. This analysis aims to optimize workforce productivity, enhance employee satisfaction, and align individual performance with the company's strategic objectives</a:t>
            </a:r>
            <a:r>
              <a:rPr lang="en-IN" sz="2000" dirty="0" smtClean="0">
                <a:latin typeface="Times New Roman" pitchFamily="18" charset="0"/>
                <a:cs typeface="Times New Roman" pitchFamily="18" charset="0"/>
              </a:rPr>
              <a:t>.</a:t>
            </a:r>
          </a:p>
          <a:p>
            <a:pPr marL="285750" indent="-285750" algn="just">
              <a:buFont typeface="Arial" pitchFamily="34" charset="0"/>
              <a:buChar char="•"/>
            </a:pP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38100" dist="38100" dir="2700000" algn="tl">
                    <a:srgbClr val="000000">
                      <a:alpha val="43137"/>
                    </a:srgbClr>
                  </a:outerShdw>
                </a:effectLst>
              </a:rPr>
              <a:t>PROJECT	</a:t>
            </a:r>
            <a:r>
              <a:rPr sz="4250" spc="-20" dirty="0">
                <a:effectLst>
                  <a:outerShdw blurRad="38100" dist="38100" dir="2700000" algn="tl">
                    <a:srgbClr val="000000">
                      <a:alpha val="43137"/>
                    </a:srgbClr>
                  </a:outerShdw>
                </a:effectLst>
              </a:rPr>
              <a:t>OVERVIEW</a:t>
            </a:r>
            <a:endParaRPr sz="4250" dirty="0">
              <a:effectLst>
                <a:outerShdw blurRad="38100" dist="38100" dir="2700000" algn="tl">
                  <a:srgbClr val="000000">
                    <a:alpha val="43137"/>
                  </a:srgbClr>
                </a:outerShdw>
              </a:effectLs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14400" y="2895600"/>
            <a:ext cx="7924800" cy="2862322"/>
          </a:xfrm>
          <a:prstGeom prst="rect">
            <a:avLst/>
          </a:prstGeom>
          <a:noFill/>
        </p:spPr>
        <p:txBody>
          <a:bodyPr wrap="square" rtlCol="0">
            <a:spAutoFit/>
          </a:bodyPr>
          <a:lstStyle/>
          <a:p>
            <a:pPr marL="285750" indent="-285750" algn="just">
              <a:lnSpc>
                <a:spcPct val="150000"/>
              </a:lnSpc>
              <a:buFont typeface="Arial" pitchFamily="34" charset="0"/>
              <a:buChar char="•"/>
            </a:pPr>
            <a:r>
              <a:rPr lang="en-IN" sz="2000" dirty="0" smtClean="0">
                <a:latin typeface="Times New Roman" pitchFamily="18" charset="0"/>
                <a:cs typeface="Times New Roman" pitchFamily="18" charset="0"/>
              </a:rPr>
              <a:t>Employee performance is a critical factor in the success of any organization. Regular and accurate performance analysis helps in understanding employee contributions, identifying high performers, and recognizing those who may need additional support or training. The insights gained from this analysis can inform decisions regarding promotions, bonuses, training programs, and workforce restructuring.</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effectLst>
                  <a:outerShdw blurRad="38100" dist="38100" dir="2700000" algn="tl">
                    <a:srgbClr val="000000">
                      <a:alpha val="43137"/>
                    </a:srgbClr>
                  </a:outerShdw>
                </a:effectLst>
              </a:rPr>
              <a:t>W</a:t>
            </a:r>
            <a:r>
              <a:rPr sz="3200" spc="-20" dirty="0">
                <a:effectLst>
                  <a:outerShdw blurRad="38100" dist="38100" dir="2700000" algn="tl">
                    <a:srgbClr val="000000">
                      <a:alpha val="43137"/>
                    </a:srgbClr>
                  </a:outerShdw>
                </a:effectLst>
              </a:rPr>
              <a:t>H</a:t>
            </a:r>
            <a:r>
              <a:rPr sz="3200" spc="20" dirty="0">
                <a:effectLst>
                  <a:outerShdw blurRad="38100" dist="38100" dir="2700000" algn="tl">
                    <a:srgbClr val="000000">
                      <a:alpha val="43137"/>
                    </a:srgbClr>
                  </a:outerShdw>
                </a:effectLst>
              </a:rPr>
              <a:t>O</a:t>
            </a:r>
            <a:r>
              <a:rPr sz="3200" spc="-235" dirty="0">
                <a:effectLst>
                  <a:outerShdw blurRad="38100" dist="38100" dir="2700000" algn="tl">
                    <a:srgbClr val="000000">
                      <a:alpha val="43137"/>
                    </a:srgbClr>
                  </a:outerShdw>
                </a:effectLst>
              </a:rPr>
              <a:t> </a:t>
            </a:r>
            <a:r>
              <a:rPr sz="3200" spc="-10" dirty="0">
                <a:effectLst>
                  <a:outerShdw blurRad="38100" dist="38100" dir="2700000" algn="tl">
                    <a:srgbClr val="000000">
                      <a:alpha val="43137"/>
                    </a:srgbClr>
                  </a:outerShdw>
                </a:effectLst>
              </a:rPr>
              <a:t>AR</a:t>
            </a:r>
            <a:r>
              <a:rPr sz="3200" spc="15" dirty="0">
                <a:effectLst>
                  <a:outerShdw blurRad="38100" dist="38100" dir="2700000" algn="tl">
                    <a:srgbClr val="000000">
                      <a:alpha val="43137"/>
                    </a:srgbClr>
                  </a:outerShdw>
                </a:effectLst>
              </a:rPr>
              <a:t>E</a:t>
            </a:r>
            <a:r>
              <a:rPr sz="3200" spc="-35" dirty="0">
                <a:effectLst>
                  <a:outerShdw blurRad="38100" dist="38100" dir="2700000" algn="tl">
                    <a:srgbClr val="000000">
                      <a:alpha val="43137"/>
                    </a:srgbClr>
                  </a:outerShdw>
                </a:effectLst>
              </a:rPr>
              <a:t> </a:t>
            </a:r>
            <a:r>
              <a:rPr sz="3200" spc="-10" dirty="0">
                <a:effectLst>
                  <a:outerShdw blurRad="38100" dist="38100" dir="2700000" algn="tl">
                    <a:srgbClr val="000000">
                      <a:alpha val="43137"/>
                    </a:srgbClr>
                  </a:outerShdw>
                </a:effectLst>
              </a:rPr>
              <a:t>T</a:t>
            </a:r>
            <a:r>
              <a:rPr sz="3200" spc="-15" dirty="0">
                <a:effectLst>
                  <a:outerShdw blurRad="38100" dist="38100" dir="2700000" algn="tl">
                    <a:srgbClr val="000000">
                      <a:alpha val="43137"/>
                    </a:srgbClr>
                  </a:outerShdw>
                </a:effectLst>
              </a:rPr>
              <a:t>H</a:t>
            </a:r>
            <a:r>
              <a:rPr sz="3200" spc="15" dirty="0">
                <a:effectLst>
                  <a:outerShdw blurRad="38100" dist="38100" dir="2700000" algn="tl">
                    <a:srgbClr val="000000">
                      <a:alpha val="43137"/>
                    </a:srgbClr>
                  </a:outerShdw>
                </a:effectLst>
              </a:rPr>
              <a:t>E</a:t>
            </a:r>
            <a:r>
              <a:rPr sz="3200" spc="-35" dirty="0">
                <a:effectLst>
                  <a:outerShdw blurRad="38100" dist="38100" dir="2700000" algn="tl">
                    <a:srgbClr val="000000">
                      <a:alpha val="43137"/>
                    </a:srgbClr>
                  </a:outerShdw>
                </a:effectLst>
              </a:rPr>
              <a:t> </a:t>
            </a:r>
            <a:r>
              <a:rPr sz="3200" spc="-20" dirty="0">
                <a:effectLst>
                  <a:outerShdw blurRad="38100" dist="38100" dir="2700000" algn="tl">
                    <a:srgbClr val="000000">
                      <a:alpha val="43137"/>
                    </a:srgbClr>
                  </a:outerShdw>
                </a:effectLst>
              </a:rPr>
              <a:t>E</a:t>
            </a:r>
            <a:r>
              <a:rPr sz="3200" spc="30" dirty="0">
                <a:effectLst>
                  <a:outerShdw blurRad="38100" dist="38100" dir="2700000" algn="tl">
                    <a:srgbClr val="000000">
                      <a:alpha val="43137"/>
                    </a:srgbClr>
                  </a:outerShdw>
                </a:effectLst>
              </a:rPr>
              <a:t>N</a:t>
            </a:r>
            <a:r>
              <a:rPr sz="3200" spc="15" dirty="0">
                <a:effectLst>
                  <a:outerShdw blurRad="38100" dist="38100" dir="2700000" algn="tl">
                    <a:srgbClr val="000000">
                      <a:alpha val="43137"/>
                    </a:srgbClr>
                  </a:outerShdw>
                </a:effectLst>
              </a:rPr>
              <a:t>D</a:t>
            </a:r>
            <a:r>
              <a:rPr sz="3200" spc="-45" dirty="0">
                <a:effectLst>
                  <a:outerShdw blurRad="38100" dist="38100" dir="2700000" algn="tl">
                    <a:srgbClr val="000000">
                      <a:alpha val="43137"/>
                    </a:srgbClr>
                  </a:outerShdw>
                </a:effectLst>
              </a:rPr>
              <a:t> </a:t>
            </a:r>
            <a:r>
              <a:rPr sz="3200" dirty="0">
                <a:effectLst>
                  <a:outerShdw blurRad="38100" dist="38100" dir="2700000" algn="tl">
                    <a:srgbClr val="000000">
                      <a:alpha val="43137"/>
                    </a:srgbClr>
                  </a:outerShdw>
                </a:effectLst>
              </a:rPr>
              <a:t>U</a:t>
            </a:r>
            <a:r>
              <a:rPr sz="3200" spc="10" dirty="0">
                <a:effectLst>
                  <a:outerShdw blurRad="38100" dist="38100" dir="2700000" algn="tl">
                    <a:srgbClr val="000000">
                      <a:alpha val="43137"/>
                    </a:srgbClr>
                  </a:outerShdw>
                </a:effectLst>
              </a:rPr>
              <a:t>S</a:t>
            </a:r>
            <a:r>
              <a:rPr sz="3200" spc="-25" dirty="0">
                <a:effectLst>
                  <a:outerShdw blurRad="38100" dist="38100" dir="2700000" algn="tl">
                    <a:srgbClr val="000000">
                      <a:alpha val="43137"/>
                    </a:srgbClr>
                  </a:outerShdw>
                </a:effectLst>
              </a:rPr>
              <a:t>E</a:t>
            </a:r>
            <a:r>
              <a:rPr sz="3200" spc="-10" dirty="0">
                <a:effectLst>
                  <a:outerShdw blurRad="38100" dist="38100" dir="2700000" algn="tl">
                    <a:srgbClr val="000000">
                      <a:alpha val="43137"/>
                    </a:srgbClr>
                  </a:outerShdw>
                </a:effectLst>
              </a:rPr>
              <a:t>R</a:t>
            </a:r>
            <a:r>
              <a:rPr sz="3200" spc="5" dirty="0">
                <a:effectLst>
                  <a:outerShdw blurRad="38100" dist="38100" dir="2700000" algn="tl">
                    <a:srgbClr val="000000">
                      <a:alpha val="43137"/>
                    </a:srgbClr>
                  </a:outerShdw>
                </a:effectLst>
              </a:rPr>
              <a:t>S?</a:t>
            </a:r>
            <a:endParaRPr sz="3200" dirty="0">
              <a:effectLst>
                <a:outerShdw blurRad="38100" dist="38100" dir="2700000" algn="tl">
                  <a:srgbClr val="000000">
                    <a:alpha val="43137"/>
                  </a:srgbClr>
                </a:outerShdw>
              </a:effectLs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143000" y="1857375"/>
            <a:ext cx="5257800" cy="3785652"/>
          </a:xfrm>
          <a:prstGeom prst="rect">
            <a:avLst/>
          </a:prstGeom>
          <a:noFill/>
        </p:spPr>
        <p:txBody>
          <a:bodyPr wrap="square" rtlCol="0">
            <a:spAutoFit/>
          </a:bodyPr>
          <a:lstStyle/>
          <a:p>
            <a:pPr marL="342900" indent="-342900">
              <a:lnSpc>
                <a:spcPct val="150000"/>
              </a:lnSpc>
              <a:buFont typeface="Arial" pitchFamily="34" charset="0"/>
              <a:buChar char="•"/>
            </a:pPr>
            <a:r>
              <a:rPr lang="en-IN" sz="2000" dirty="0">
                <a:latin typeface="Times New Roman" pitchFamily="18" charset="0"/>
                <a:cs typeface="Times New Roman" pitchFamily="18" charset="0"/>
              </a:rPr>
              <a:t>Human Resources (HR) </a:t>
            </a:r>
            <a:r>
              <a:rPr lang="en-IN" sz="2000" dirty="0" smtClean="0">
                <a:latin typeface="Times New Roman" pitchFamily="18" charset="0"/>
                <a:cs typeface="Times New Roman" pitchFamily="18" charset="0"/>
              </a:rPr>
              <a:t>Managers</a:t>
            </a:r>
          </a:p>
          <a:p>
            <a:pPr marL="342900" indent="-342900">
              <a:lnSpc>
                <a:spcPct val="150000"/>
              </a:lnSpc>
              <a:buFont typeface="Arial" pitchFamily="34" charset="0"/>
              <a:buChar char="•"/>
            </a:pPr>
            <a:r>
              <a:rPr lang="en-IN" sz="2000" dirty="0">
                <a:latin typeface="Times New Roman" pitchFamily="18" charset="0"/>
                <a:cs typeface="Times New Roman" pitchFamily="18" charset="0"/>
              </a:rPr>
              <a:t>Team Leaders and </a:t>
            </a:r>
            <a:r>
              <a:rPr lang="en-IN" sz="2000" dirty="0" smtClean="0">
                <a:latin typeface="Times New Roman" pitchFamily="18" charset="0"/>
                <a:cs typeface="Times New Roman" pitchFamily="18" charset="0"/>
              </a:rPr>
              <a:t>Supervisors</a:t>
            </a:r>
          </a:p>
          <a:p>
            <a:pPr marL="342900" indent="-342900">
              <a:lnSpc>
                <a:spcPct val="150000"/>
              </a:lnSpc>
              <a:buFont typeface="Arial" pitchFamily="34" charset="0"/>
              <a:buChar char="•"/>
            </a:pPr>
            <a:r>
              <a:rPr lang="en-IN" sz="2000" dirty="0">
                <a:latin typeface="Times New Roman" pitchFamily="18" charset="0"/>
                <a:cs typeface="Times New Roman" pitchFamily="18" charset="0"/>
              </a:rPr>
              <a:t>Senior Management and </a:t>
            </a:r>
            <a:r>
              <a:rPr lang="en-IN" sz="2000" dirty="0" smtClean="0">
                <a:latin typeface="Times New Roman" pitchFamily="18" charset="0"/>
                <a:cs typeface="Times New Roman" pitchFamily="18" charset="0"/>
              </a:rPr>
              <a:t>Executives</a:t>
            </a:r>
          </a:p>
          <a:p>
            <a:pPr marL="342900" indent="-342900">
              <a:lnSpc>
                <a:spcPct val="150000"/>
              </a:lnSpc>
              <a:buFont typeface="Arial" pitchFamily="34" charset="0"/>
              <a:buChar char="•"/>
            </a:pPr>
            <a:r>
              <a:rPr lang="en-IN" sz="2000" dirty="0" smtClean="0">
                <a:latin typeface="Times New Roman" pitchFamily="18" charset="0"/>
                <a:cs typeface="Times New Roman" pitchFamily="18" charset="0"/>
              </a:rPr>
              <a:t>Employees</a:t>
            </a:r>
          </a:p>
          <a:p>
            <a:pPr marL="342900" indent="-342900">
              <a:lnSpc>
                <a:spcPct val="150000"/>
              </a:lnSpc>
              <a:buFont typeface="Arial" pitchFamily="34" charset="0"/>
              <a:buChar char="•"/>
            </a:pPr>
            <a:r>
              <a:rPr lang="en-IN" sz="2000" dirty="0">
                <a:latin typeface="Times New Roman" pitchFamily="18" charset="0"/>
                <a:cs typeface="Times New Roman" pitchFamily="18" charset="0"/>
              </a:rPr>
              <a:t>Learning and Development (L&amp;D) </a:t>
            </a:r>
            <a:r>
              <a:rPr lang="en-IN" sz="2000" dirty="0" smtClean="0">
                <a:latin typeface="Times New Roman" pitchFamily="18" charset="0"/>
                <a:cs typeface="Times New Roman" pitchFamily="18" charset="0"/>
              </a:rPr>
              <a:t>Teams</a:t>
            </a:r>
          </a:p>
          <a:p>
            <a:pPr marL="342900" indent="-342900">
              <a:lnSpc>
                <a:spcPct val="150000"/>
              </a:lnSpc>
              <a:buFont typeface="Arial" pitchFamily="34" charset="0"/>
              <a:buChar char="•"/>
            </a:pPr>
            <a:r>
              <a:rPr lang="en-IN" sz="2000" dirty="0">
                <a:latin typeface="Times New Roman" pitchFamily="18" charset="0"/>
                <a:cs typeface="Times New Roman" pitchFamily="18" charset="0"/>
              </a:rPr>
              <a:t>Compensation and Benefits </a:t>
            </a:r>
            <a:r>
              <a:rPr lang="en-IN" sz="2000" dirty="0" smtClean="0">
                <a:latin typeface="Times New Roman" pitchFamily="18" charset="0"/>
                <a:cs typeface="Times New Roman" pitchFamily="18" charset="0"/>
              </a:rPr>
              <a:t>Teams</a:t>
            </a:r>
          </a:p>
          <a:p>
            <a:pPr marL="342900" indent="-342900">
              <a:lnSpc>
                <a:spcPct val="150000"/>
              </a:lnSpc>
              <a:buFont typeface="Arial" pitchFamily="34" charset="0"/>
              <a:buChar char="•"/>
            </a:pPr>
            <a:r>
              <a:rPr lang="en-IN" sz="2000" dirty="0">
                <a:latin typeface="Times New Roman" pitchFamily="18" charset="0"/>
                <a:cs typeface="Times New Roman" pitchFamily="18" charset="0"/>
              </a:rPr>
              <a:t>Data Analysts and IT </a:t>
            </a:r>
            <a:r>
              <a:rPr lang="en-IN" sz="2000" dirty="0" smtClean="0">
                <a:latin typeface="Times New Roman" pitchFamily="18" charset="0"/>
                <a:cs typeface="Times New Roman" pitchFamily="18" charset="0"/>
              </a:rPr>
              <a:t>Professionals</a:t>
            </a:r>
          </a:p>
          <a:p>
            <a:pPr marL="342900" indent="-342900">
              <a:lnSpc>
                <a:spcPct val="150000"/>
              </a:lnSpc>
              <a:buFont typeface="Arial" pitchFamily="34" charset="0"/>
              <a:buChar char="•"/>
            </a:pPr>
            <a:r>
              <a:rPr lang="en-IN" sz="2000" dirty="0" smtClean="0">
                <a:latin typeface="Times New Roman" pitchFamily="18" charset="0"/>
                <a:cs typeface="Times New Roman" pitchFamily="18" charset="0"/>
              </a:rPr>
              <a:t>Board </a:t>
            </a:r>
            <a:r>
              <a:rPr lang="en-IN" sz="2000" dirty="0">
                <a:latin typeface="Times New Roman" pitchFamily="18" charset="0"/>
                <a:cs typeface="Times New Roman" pitchFamily="18" charset="0"/>
              </a:rPr>
              <a:t>of Directors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7355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1747837" y="1143000"/>
            <a:ext cx="8991600" cy="5940088"/>
          </a:xfrm>
          <a:prstGeom prst="rect">
            <a:avLst/>
          </a:prstGeom>
          <a:noFill/>
        </p:spPr>
        <p:txBody>
          <a:bodyPr wrap="square" rtlCol="0">
            <a:spAutoFit/>
          </a:bodyPr>
          <a:lstStyle/>
          <a:p>
            <a:pPr algn="just"/>
            <a:r>
              <a:rPr lang="en-IN" sz="2000" b="1" dirty="0" smtClean="0">
                <a:latin typeface="Times New Roman" pitchFamily="18" charset="0"/>
                <a:cs typeface="Times New Roman" pitchFamily="18" charset="0"/>
              </a:rPr>
              <a:t>Conditional formatting – Missing data</a:t>
            </a:r>
          </a:p>
          <a:p>
            <a:pPr algn="just"/>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Conditional </a:t>
            </a:r>
            <a:r>
              <a:rPr lang="en-IN" sz="2000" dirty="0">
                <a:latin typeface="Times New Roman" pitchFamily="18" charset="0"/>
                <a:cs typeface="Times New Roman" pitchFamily="18" charset="0"/>
              </a:rPr>
              <a:t>formatting in Excel is a feature that allows you to automatically apply </a:t>
            </a:r>
            <a:r>
              <a:rPr lang="en-IN" sz="2000" dirty="0" smtClean="0">
                <a:latin typeface="Times New Roman" pitchFamily="18" charset="0"/>
                <a:cs typeface="Times New Roman" pitchFamily="18" charset="0"/>
              </a:rPr>
              <a:t>formatting - such </a:t>
            </a:r>
            <a:r>
              <a:rPr lang="en-IN" sz="2000" dirty="0">
                <a:latin typeface="Times New Roman" pitchFamily="18" charset="0"/>
                <a:cs typeface="Times New Roman" pitchFamily="18" charset="0"/>
              </a:rPr>
              <a:t>as colors, icons, or data bars—to cells based on the values they contain. This makes it easier to spot trends, patterns, or outliers in your data at a glance</a:t>
            </a:r>
            <a:r>
              <a:rPr lang="en-IN" sz="2000" dirty="0" smtClean="0">
                <a:latin typeface="Times New Roman" pitchFamily="18" charset="0"/>
                <a:cs typeface="Times New Roman" pitchFamily="18" charset="0"/>
              </a:rPr>
              <a:t>.</a:t>
            </a:r>
          </a:p>
          <a:p>
            <a:pPr algn="just"/>
            <a:endParaRPr lang="en-IN" sz="2000"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Filters – Remove empty data</a:t>
            </a:r>
          </a:p>
          <a:p>
            <a:pPr algn="just"/>
            <a:endParaRPr lang="en-IN"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Filtering in Excel is a feature that allows you to view only the rows in a </a:t>
            </a:r>
            <a:r>
              <a:rPr lang="en-IN" sz="2000" dirty="0" smtClean="0">
                <a:latin typeface="Times New Roman" pitchFamily="18" charset="0"/>
                <a:cs typeface="Times New Roman" pitchFamily="18" charset="0"/>
              </a:rPr>
              <a:t>spread sheet </a:t>
            </a:r>
            <a:r>
              <a:rPr lang="en-IN" sz="2000" dirty="0">
                <a:latin typeface="Times New Roman" pitchFamily="18" charset="0"/>
                <a:cs typeface="Times New Roman" pitchFamily="18" charset="0"/>
              </a:rPr>
              <a:t>that meet certain criteria, effectively hiding the rest of the data. This makes it easier to focus on specific information within a large </a:t>
            </a:r>
            <a:r>
              <a:rPr lang="en-IN" sz="2000" dirty="0" smtClean="0">
                <a:latin typeface="Times New Roman" pitchFamily="18" charset="0"/>
                <a:cs typeface="Times New Roman" pitchFamily="18" charset="0"/>
              </a:rPr>
              <a:t>dataset</a:t>
            </a:r>
          </a:p>
          <a:p>
            <a:pPr algn="just"/>
            <a:endParaRPr lang="en-IN"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Formula – Performance Level</a:t>
            </a:r>
          </a:p>
          <a:p>
            <a:pPr algn="just"/>
            <a:endParaRPr lang="en-IN"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Formulas in Excel are expressions that perform calculations or operations on data in your spread sheet. They can range from simple arithmetic operations to complex functions that analyse data, manipulate text, or perform logical tests.</a:t>
            </a:r>
          </a:p>
          <a:p>
            <a:pPr algn="just"/>
            <a:endParaRPr lang="en-IN" sz="2000" b="1"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2"/>
          <p:cNvPicPr/>
          <p:nvPr/>
        </p:nvPicPr>
        <p:blipFill>
          <a:blip r:embed="rId2" cstate="print"/>
          <a:stretch>
            <a:fillRect/>
          </a:stretch>
        </p:blipFill>
        <p:spPr>
          <a:xfrm>
            <a:off x="-3132" y="1067844"/>
            <a:ext cx="2695574" cy="3248025"/>
          </a:xfrm>
          <a:prstGeom prst="rect">
            <a:avLst/>
          </a:prstGeom>
        </p:spPr>
      </p:pic>
      <p:sp>
        <p:nvSpPr>
          <p:cNvPr id="6" name="TextBox 5"/>
          <p:cNvSpPr txBox="1"/>
          <p:nvPr/>
        </p:nvSpPr>
        <p:spPr>
          <a:xfrm>
            <a:off x="2209800" y="990600"/>
            <a:ext cx="9220200" cy="4708981"/>
          </a:xfrm>
          <a:prstGeom prst="rect">
            <a:avLst/>
          </a:prstGeom>
          <a:noFill/>
        </p:spPr>
        <p:txBody>
          <a:bodyPr wrap="square" rtlCol="0">
            <a:spAutoFit/>
          </a:bodyPr>
          <a:lstStyle/>
          <a:p>
            <a:pPr algn="just"/>
            <a:r>
              <a:rPr lang="en-IN" sz="2000" b="1" dirty="0">
                <a:latin typeface="Times New Roman" pitchFamily="18" charset="0"/>
                <a:cs typeface="Times New Roman" pitchFamily="18" charset="0"/>
              </a:rPr>
              <a:t>Pivot table – Summary</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A </a:t>
            </a:r>
            <a:r>
              <a:rPr lang="en-IN" sz="2000" dirty="0">
                <a:latin typeface="Times New Roman" pitchFamily="18" charset="0"/>
                <a:cs typeface="Times New Roman" pitchFamily="18" charset="0"/>
              </a:rPr>
              <a:t>Pivot Table in Excel is a powerful tool used for summarizing, </a:t>
            </a:r>
            <a:r>
              <a:rPr lang="en-IN" sz="2000" dirty="0" smtClean="0">
                <a:latin typeface="Times New Roman" pitchFamily="18" charset="0"/>
                <a:cs typeface="Times New Roman" pitchFamily="18" charset="0"/>
              </a:rPr>
              <a:t>analysing, </a:t>
            </a:r>
            <a:r>
              <a:rPr lang="en-IN" sz="2000" dirty="0">
                <a:latin typeface="Times New Roman" pitchFamily="18" charset="0"/>
                <a:cs typeface="Times New Roman" pitchFamily="18" charset="0"/>
              </a:rPr>
              <a:t>and exploring large sets of data. It allows you to transform and organize raw data into a more understandable format, enabling you to quickly find patterns, trends, and insight</a:t>
            </a:r>
          </a:p>
          <a:p>
            <a:pPr algn="just"/>
            <a:endParaRPr lang="en-IN" sz="2000" b="1"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Graph – Data </a:t>
            </a:r>
            <a:r>
              <a:rPr lang="en-IN" sz="2000" b="1" dirty="0" smtClean="0">
                <a:latin typeface="Times New Roman" pitchFamily="18" charset="0"/>
                <a:cs typeface="Times New Roman" pitchFamily="18" charset="0"/>
              </a:rPr>
              <a:t>Visualization</a:t>
            </a:r>
            <a:endParaRPr lang="en-IN" sz="2000" dirty="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a:t>
            </a:r>
          </a:p>
          <a:p>
            <a:r>
              <a:rPr lang="en-IN" sz="2000" b="1"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Graphs </a:t>
            </a:r>
            <a:r>
              <a:rPr lang="en-IN" sz="2000" dirty="0">
                <a:latin typeface="Times New Roman" pitchFamily="18" charset="0"/>
                <a:cs typeface="Times New Roman" pitchFamily="18" charset="0"/>
              </a:rPr>
              <a:t>(or charts) in Excel are visual representations of data that help you interpret and present information in a more understandable and visually appealing way. They allow you to quickly see trends, patterns, and comparisons between different data points.</a:t>
            </a:r>
          </a:p>
          <a:p>
            <a:pPr algn="just"/>
            <a:endParaRPr lang="en-IN" sz="2000" b="1"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0038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Dataset Description</a:t>
            </a:r>
          </a:p>
        </p:txBody>
      </p:sp>
      <p:sp>
        <p:nvSpPr>
          <p:cNvPr id="3" name="TextBox 2"/>
          <p:cNvSpPr txBox="1"/>
          <p:nvPr/>
        </p:nvSpPr>
        <p:spPr>
          <a:xfrm>
            <a:off x="1143000" y="1676400"/>
            <a:ext cx="10363200" cy="5324535"/>
          </a:xfrm>
          <a:prstGeom prst="rect">
            <a:avLst/>
          </a:prstGeom>
          <a:noFill/>
        </p:spPr>
        <p:txBody>
          <a:bodyPr wrap="square" rtlCol="0">
            <a:spAutoFit/>
          </a:bodyPr>
          <a:lstStyle/>
          <a:p>
            <a:pPr marL="285750" indent="-285750">
              <a:buFont typeface="Arial" pitchFamily="34" charset="0"/>
              <a:buChar char="•"/>
            </a:pPr>
            <a:r>
              <a:rPr lang="en-IN" sz="2000" dirty="0" smtClean="0">
                <a:latin typeface="Times New Roman" pitchFamily="18" charset="0"/>
                <a:cs typeface="Times New Roman" pitchFamily="18" charset="0"/>
              </a:rPr>
              <a:t>Employee Dataset  where downloaded from kaggle</a:t>
            </a:r>
          </a:p>
          <a:p>
            <a:pPr marL="285750" indent="-285750">
              <a:buFont typeface="Arial" pitchFamily="34" charset="0"/>
              <a:buChar char="•"/>
            </a:pPr>
            <a:r>
              <a:rPr lang="en-IN" sz="2000" dirty="0">
                <a:latin typeface="Times New Roman" pitchFamily="18" charset="0"/>
                <a:cs typeface="Times New Roman" pitchFamily="18" charset="0"/>
              </a:rPr>
              <a:t>Reference : </a:t>
            </a:r>
            <a:r>
              <a:rPr lang="en-IN" sz="2000" dirty="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www.kaggle.com/search?q=employee+performance+analysis</a:t>
            </a:r>
            <a:endParaRPr lang="en-IN" sz="2000" dirty="0">
              <a:latin typeface="Times New Roman" pitchFamily="18" charset="0"/>
              <a:cs typeface="Times New Roman" pitchFamily="18" charset="0"/>
            </a:endParaRPr>
          </a:p>
          <a:p>
            <a:pPr marL="285750" indent="-285750">
              <a:buFont typeface="Arial" pitchFamily="34" charset="0"/>
              <a:buChar char="•"/>
            </a:pPr>
            <a:r>
              <a:rPr lang="en-IN" sz="2000" dirty="0">
                <a:latin typeface="Times New Roman" pitchFamily="18" charset="0"/>
                <a:cs typeface="Times New Roman" pitchFamily="18" charset="0"/>
              </a:rPr>
              <a:t>From the downloaded dataset it contains 26 </a:t>
            </a:r>
            <a:r>
              <a:rPr lang="en-IN" sz="2000" dirty="0" smtClean="0">
                <a:latin typeface="Times New Roman" pitchFamily="18" charset="0"/>
                <a:cs typeface="Times New Roman" pitchFamily="18" charset="0"/>
              </a:rPr>
              <a:t>features.</a:t>
            </a:r>
          </a:p>
          <a:p>
            <a:pPr marL="285750" indent="-285750">
              <a:buFont typeface="Arial" pitchFamily="34" charset="0"/>
              <a:buChar char="•"/>
            </a:pPr>
            <a:r>
              <a:rPr lang="en-IN" sz="2000" dirty="0">
                <a:latin typeface="Times New Roman" pitchFamily="18" charset="0"/>
                <a:cs typeface="Times New Roman" pitchFamily="18" charset="0"/>
              </a:rPr>
              <a:t>From the 26 features we consider only 10 features namely</a:t>
            </a:r>
            <a:r>
              <a:rPr lang="en-IN" sz="2000" dirty="0" smtClean="0">
                <a:latin typeface="Times New Roman" pitchFamily="18" charset="0"/>
                <a:cs typeface="Times New Roman" pitchFamily="18" charset="0"/>
              </a:rPr>
              <a:t>.</a:t>
            </a:r>
          </a:p>
          <a:p>
            <a:pPr marL="742950" lvl="1" indent="-285750">
              <a:buFont typeface="Arial" pitchFamily="34" charset="0"/>
              <a:buChar char="•"/>
            </a:pPr>
            <a:r>
              <a:rPr lang="en-IN" sz="2000" dirty="0">
                <a:latin typeface="Times New Roman" pitchFamily="18" charset="0"/>
                <a:cs typeface="Times New Roman" pitchFamily="18" charset="0"/>
              </a:rPr>
              <a:t>Emp ID	</a:t>
            </a:r>
            <a:endParaRPr lang="en-IN" sz="2000" dirty="0" smtClean="0">
              <a:latin typeface="Times New Roman" pitchFamily="18" charset="0"/>
              <a:cs typeface="Times New Roman" pitchFamily="18" charset="0"/>
            </a:endParaRPr>
          </a:p>
          <a:p>
            <a:pPr marL="742950" lvl="1" indent="-285750">
              <a:buFont typeface="Arial" pitchFamily="34" charset="0"/>
              <a:buChar char="•"/>
            </a:pPr>
            <a:r>
              <a:rPr lang="en-IN" sz="2000" dirty="0">
                <a:latin typeface="Times New Roman" pitchFamily="18" charset="0"/>
                <a:cs typeface="Times New Roman" pitchFamily="18" charset="0"/>
              </a:rPr>
              <a:t>First </a:t>
            </a:r>
            <a:r>
              <a:rPr lang="en-IN" sz="2000" dirty="0" smtClean="0">
                <a:latin typeface="Times New Roman" pitchFamily="18" charset="0"/>
                <a:cs typeface="Times New Roman" pitchFamily="18" charset="0"/>
              </a:rPr>
              <a:t>Name</a:t>
            </a:r>
          </a:p>
          <a:p>
            <a:pPr marL="742950" lvl="1" indent="-285750">
              <a:buFont typeface="Arial" pitchFamily="34" charset="0"/>
              <a:buChar char="•"/>
            </a:pPr>
            <a:r>
              <a:rPr lang="en-IN" sz="2000" dirty="0">
                <a:latin typeface="Times New Roman" pitchFamily="18" charset="0"/>
                <a:cs typeface="Times New Roman" pitchFamily="18" charset="0"/>
              </a:rPr>
              <a:t>Last </a:t>
            </a:r>
            <a:r>
              <a:rPr lang="en-IN" sz="2000" dirty="0" smtClean="0">
                <a:latin typeface="Times New Roman" pitchFamily="18" charset="0"/>
                <a:cs typeface="Times New Roman" pitchFamily="18" charset="0"/>
              </a:rPr>
              <a:t>Name</a:t>
            </a:r>
          </a:p>
          <a:p>
            <a:pPr marL="742950" lvl="1" indent="-285750">
              <a:buFont typeface="Arial" pitchFamily="34" charset="0"/>
              <a:buChar char="•"/>
            </a:pPr>
            <a:r>
              <a:rPr lang="en-IN" sz="2000" dirty="0">
                <a:latin typeface="Times New Roman" pitchFamily="18" charset="0"/>
                <a:cs typeface="Times New Roman" pitchFamily="18" charset="0"/>
              </a:rPr>
              <a:t>Business </a:t>
            </a:r>
            <a:r>
              <a:rPr lang="en-IN" sz="2000" dirty="0" smtClean="0">
                <a:latin typeface="Times New Roman" pitchFamily="18" charset="0"/>
                <a:cs typeface="Times New Roman" pitchFamily="18" charset="0"/>
              </a:rPr>
              <a:t>Unit</a:t>
            </a:r>
          </a:p>
          <a:p>
            <a:pPr marL="742950" lvl="1" indent="-285750">
              <a:buFont typeface="Arial" pitchFamily="34" charset="0"/>
              <a:buChar char="•"/>
            </a:pPr>
            <a:r>
              <a:rPr lang="en-IN" sz="2000" dirty="0">
                <a:latin typeface="Times New Roman" pitchFamily="18" charset="0"/>
                <a:cs typeface="Times New Roman" pitchFamily="18" charset="0"/>
              </a:rPr>
              <a:t>Employee Status	</a:t>
            </a:r>
            <a:endParaRPr lang="en-IN" sz="2000" dirty="0" smtClean="0">
              <a:latin typeface="Times New Roman" pitchFamily="18" charset="0"/>
              <a:cs typeface="Times New Roman" pitchFamily="18" charset="0"/>
            </a:endParaRPr>
          </a:p>
          <a:p>
            <a:pPr marL="742950" lvl="1" indent="-285750">
              <a:buFont typeface="Arial" pitchFamily="34" charset="0"/>
              <a:buChar char="•"/>
            </a:pPr>
            <a:r>
              <a:rPr lang="en-IN" sz="2000" dirty="0">
                <a:latin typeface="Times New Roman" pitchFamily="18" charset="0"/>
                <a:cs typeface="Times New Roman" pitchFamily="18" charset="0"/>
              </a:rPr>
              <a:t>Employee </a:t>
            </a:r>
            <a:r>
              <a:rPr lang="en-IN" sz="2000" dirty="0" smtClean="0">
                <a:latin typeface="Times New Roman" pitchFamily="18" charset="0"/>
                <a:cs typeface="Times New Roman" pitchFamily="18" charset="0"/>
              </a:rPr>
              <a:t>Type</a:t>
            </a:r>
          </a:p>
          <a:p>
            <a:pPr marL="742950" lvl="1" indent="-285750">
              <a:buFont typeface="Arial" pitchFamily="34" charset="0"/>
              <a:buChar char="•"/>
            </a:pPr>
            <a:r>
              <a:rPr lang="en-IN" sz="2000" dirty="0">
                <a:latin typeface="Times New Roman" pitchFamily="18" charset="0"/>
                <a:cs typeface="Times New Roman" pitchFamily="18" charset="0"/>
              </a:rPr>
              <a:t>Employee Classification </a:t>
            </a:r>
            <a:r>
              <a:rPr lang="en-IN" sz="2000" dirty="0" smtClean="0">
                <a:latin typeface="Times New Roman" pitchFamily="18" charset="0"/>
                <a:cs typeface="Times New Roman" pitchFamily="18" charset="0"/>
              </a:rPr>
              <a:t>Type</a:t>
            </a:r>
          </a:p>
          <a:p>
            <a:pPr marL="742950" lvl="1" indent="-285750">
              <a:buFont typeface="Arial" pitchFamily="34" charset="0"/>
              <a:buChar char="•"/>
            </a:pPr>
            <a:r>
              <a:rPr lang="en-IN" sz="2000" dirty="0">
                <a:latin typeface="Times New Roman" pitchFamily="18" charset="0"/>
                <a:cs typeface="Times New Roman" pitchFamily="18" charset="0"/>
              </a:rPr>
              <a:t>Gender </a:t>
            </a:r>
            <a:r>
              <a:rPr lang="en-IN" sz="2000" dirty="0" smtClean="0">
                <a:latin typeface="Times New Roman" pitchFamily="18" charset="0"/>
                <a:cs typeface="Times New Roman" pitchFamily="18" charset="0"/>
              </a:rPr>
              <a:t>Code</a:t>
            </a:r>
          </a:p>
          <a:p>
            <a:pPr marL="742950" lvl="1" indent="-285750">
              <a:buFont typeface="Arial" pitchFamily="34" charset="0"/>
              <a:buChar char="•"/>
            </a:pPr>
            <a:r>
              <a:rPr lang="en-IN" sz="2000" dirty="0">
                <a:latin typeface="Times New Roman" pitchFamily="18" charset="0"/>
                <a:cs typeface="Times New Roman" pitchFamily="18" charset="0"/>
              </a:rPr>
              <a:t>Performance Score</a:t>
            </a:r>
            <a:endParaRPr lang="en-IN" sz="2000" dirty="0" smtClean="0">
              <a:latin typeface="Times New Roman" pitchFamily="18" charset="0"/>
              <a:cs typeface="Times New Roman" pitchFamily="18" charset="0"/>
            </a:endParaRPr>
          </a:p>
          <a:p>
            <a:pPr marL="742950" lvl="1" indent="-285750">
              <a:buFont typeface="Arial" pitchFamily="34" charset="0"/>
              <a:buChar char="•"/>
            </a:pPr>
            <a:r>
              <a:rPr lang="en-IN" sz="2000" dirty="0">
                <a:latin typeface="Times New Roman" pitchFamily="18" charset="0"/>
                <a:cs typeface="Times New Roman" pitchFamily="18" charset="0"/>
              </a:rPr>
              <a:t>Current Employee </a:t>
            </a:r>
            <a:r>
              <a:rPr lang="en-IN" sz="2000" dirty="0" smtClean="0">
                <a:latin typeface="Times New Roman" pitchFamily="18" charset="0"/>
                <a:cs typeface="Times New Roman" pitchFamily="18" charset="0"/>
              </a:rPr>
              <a:t>Rating</a:t>
            </a:r>
          </a:p>
          <a:p>
            <a:pPr marL="742950" lvl="1" indent="-285750">
              <a:buFont typeface="Arial" pitchFamily="34" charset="0"/>
              <a:buChar char="•"/>
            </a:pPr>
            <a:endParaRPr lang="en-IN" sz="2000" dirty="0" smtClean="0">
              <a:latin typeface="Times New Roman" pitchFamily="18" charset="0"/>
              <a:cs typeface="Times New Roman" pitchFamily="18" charset="0"/>
            </a:endParaRPr>
          </a:p>
          <a:p>
            <a:pPr marL="742950" lvl="1" indent="-285750">
              <a:buFont typeface="Arial" pitchFamily="34" charset="0"/>
              <a:buChar char="•"/>
            </a:pPr>
            <a:endParaRPr lang="en-IN" sz="2000" dirty="0" smtClean="0">
              <a:latin typeface="Times New Roman" pitchFamily="18" charset="0"/>
              <a:cs typeface="Times New Roman" pitchFamily="18" charset="0"/>
            </a:endParaRPr>
          </a:p>
          <a:p>
            <a:pPr marL="285750" indent="-285750">
              <a:buFont typeface="Arial" pitchFamily="34" charset="0"/>
              <a:buChar char="•"/>
            </a:pP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1814</TotalTime>
  <Words>380</Words>
  <Application>Microsoft Office PowerPoint</Application>
  <PresentationFormat>Custom</PresentationFormat>
  <Paragraphs>123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   PROJECT TITLE</vt:lpstr>
      <vt:lpstr>AGENDA</vt:lpstr>
      <vt:lpstr>PROBLEM STATEMENT</vt:lpstr>
      <vt:lpstr>PROJECT OVERVIEW</vt:lpstr>
      <vt:lpstr>WHO ARE THE END USERS?</vt:lpstr>
      <vt:lpstr>OUR SOLUTION AND ITS VALUE PROPOSITION</vt:lpstr>
      <vt:lpstr>PowerPoint Presentation</vt:lpstr>
      <vt:lpstr>Dataset Description</vt:lpstr>
      <vt:lpstr>PowerPoint Presentation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cp:lastModifiedBy>
  <cp:revision>28</cp:revision>
  <dcterms:created xsi:type="dcterms:W3CDTF">2024-03-29T15:07:22Z</dcterms:created>
  <dcterms:modified xsi:type="dcterms:W3CDTF">2024-09-05T11:41:27Z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