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dd0c7a7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dd0c7a7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e6d26d23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6d26d23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e6d26d2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e6d26d2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e6ad811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e6ad811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e6ad8118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e6ad8118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e6ad811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e6ad811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e6ad8118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e6ad8118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e6d26d2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e6d26d2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e6d26d23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e6d26d2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e6ad8118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e6ad8118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e6ad811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e6ad811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e6ad811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e6ad811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dbb56e20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dbb56e20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d0c7a7a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d0c7a7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dd0c7a7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dd0c7a7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dd0c7a7a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d0c7a7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e6ad811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e6ad81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6ad8118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e6ad8118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Indo-European_languages#cite_note-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8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Approval</a:t>
            </a:r>
            <a:endParaRPr/>
          </a:p>
        </p:txBody>
      </p:sp>
      <p:sp>
        <p:nvSpPr>
          <p:cNvPr id="73" name="Google Shape;73;p13"/>
          <p:cNvSpPr txBox="1"/>
          <p:nvPr>
            <p:ph idx="1" type="subTitle"/>
          </p:nvPr>
        </p:nvSpPr>
        <p:spPr>
          <a:xfrm>
            <a:off x="2390275" y="2383400"/>
            <a:ext cx="6331500" cy="23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Project Title</a:t>
            </a:r>
            <a:r>
              <a:rPr lang="en"/>
              <a:t>: Linguistic analysis of  Indo-European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Project Guide</a:t>
            </a:r>
            <a:r>
              <a:rPr lang="en"/>
              <a:t>:           </a:t>
            </a:r>
            <a:r>
              <a:rPr lang="en"/>
              <a:t>Mr. Shreekanth M Prabhu</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Project Team</a:t>
            </a:r>
            <a:r>
              <a:rPr lang="en"/>
              <a:t>: </a:t>
            </a:r>
            <a:endParaRPr/>
          </a:p>
          <a:p>
            <a:pPr indent="0" lvl="0" marL="0" rtl="0" algn="l">
              <a:spcBef>
                <a:spcPts val="0"/>
              </a:spcBef>
              <a:spcAft>
                <a:spcPts val="0"/>
              </a:spcAft>
              <a:buNone/>
            </a:pPr>
            <a:r>
              <a:rPr lang="en"/>
              <a:t>Roshan U                      [01FB15ECS246],                                 		Sanath Bhimsen       [01FB15ECS260],                                             Mukesh M Karanth[01FB15ECS361].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2"/>
          <p:cNvPicPr preferRelativeResize="0"/>
          <p:nvPr/>
        </p:nvPicPr>
        <p:blipFill>
          <a:blip r:embed="rId3">
            <a:alphaModFix/>
          </a:blip>
          <a:stretch>
            <a:fillRect/>
          </a:stretch>
        </p:blipFill>
        <p:spPr>
          <a:xfrm>
            <a:off x="0" y="0"/>
            <a:ext cx="925590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Cognate Clusters for the Word ‘Live’</a:t>
            </a:r>
            <a:endParaRPr/>
          </a:p>
        </p:txBody>
      </p:sp>
      <p:sp>
        <p:nvSpPr>
          <p:cNvPr id="132" name="Google Shape;132;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3"/>
          <p:cNvPicPr preferRelativeResize="0"/>
          <p:nvPr/>
        </p:nvPicPr>
        <p:blipFill>
          <a:blip r:embed="rId3">
            <a:alphaModFix/>
          </a:blip>
          <a:stretch>
            <a:fillRect/>
          </a:stretch>
        </p:blipFill>
        <p:spPr>
          <a:xfrm>
            <a:off x="0" y="1595775"/>
            <a:ext cx="9144001" cy="354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Word similarity features(We intend to Consider to find cognates)</a:t>
            </a:r>
            <a:endParaRPr sz="2400"/>
          </a:p>
        </p:txBody>
      </p:sp>
      <p:sp>
        <p:nvSpPr>
          <p:cNvPr id="139" name="Google Shape;139;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Minimum edit distance </a:t>
            </a:r>
            <a:endParaRPr/>
          </a:p>
          <a:p>
            <a:pPr indent="0" lvl="0" marL="0" rtl="0" algn="l">
              <a:spcBef>
                <a:spcPts val="1600"/>
              </a:spcBef>
              <a:spcAft>
                <a:spcPts val="0"/>
              </a:spcAft>
              <a:buNone/>
            </a:pPr>
            <a:r>
              <a:rPr lang="en"/>
              <a:t>• The longest common prefix length </a:t>
            </a:r>
            <a:endParaRPr/>
          </a:p>
          <a:p>
            <a:pPr indent="0" lvl="0" marL="0" rtl="0" algn="l">
              <a:spcBef>
                <a:spcPts val="1600"/>
              </a:spcBef>
              <a:spcAft>
                <a:spcPts val="0"/>
              </a:spcAft>
              <a:buNone/>
            </a:pPr>
            <a:r>
              <a:rPr lang="en"/>
              <a:t>• Number of common bigrams </a:t>
            </a:r>
            <a:endParaRPr/>
          </a:p>
          <a:p>
            <a:pPr indent="0" lvl="0" marL="0" rtl="0" algn="l">
              <a:spcBef>
                <a:spcPts val="1600"/>
              </a:spcBef>
              <a:spcAft>
                <a:spcPts val="0"/>
              </a:spcAft>
              <a:buNone/>
            </a:pPr>
            <a:r>
              <a:rPr lang="en"/>
              <a:t>• The length of each word (2 separate features)</a:t>
            </a:r>
            <a:endParaRPr/>
          </a:p>
          <a:p>
            <a:pPr indent="0" lvl="0" marL="0" rtl="0" algn="l">
              <a:spcBef>
                <a:spcPts val="1600"/>
              </a:spcBef>
              <a:spcAft>
                <a:spcPts val="1600"/>
              </a:spcAft>
              <a:buNone/>
            </a:pPr>
            <a:r>
              <a:rPr lang="en"/>
              <a:t> • The difference in length between the longer and the shorter word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145" name="Google Shape;145;p2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Collect the dataset of Indo-European languages from Langfocus website and other similar websites.</a:t>
            </a:r>
            <a:endParaRPr sz="1400"/>
          </a:p>
          <a:p>
            <a:pPr indent="-317500" lvl="0" marL="457200" rtl="0" algn="l">
              <a:spcBef>
                <a:spcPts val="0"/>
              </a:spcBef>
              <a:spcAft>
                <a:spcPts val="0"/>
              </a:spcAft>
              <a:buSzPts val="1400"/>
              <a:buChar char="●"/>
            </a:pPr>
            <a:r>
              <a:rPr lang="en" sz="1400"/>
              <a:t>Select a few key languages and  preprocess the dataset for any </a:t>
            </a:r>
            <a:r>
              <a:rPr lang="en" sz="1400"/>
              <a:t>discrepancies</a:t>
            </a:r>
            <a:r>
              <a:rPr lang="en" sz="1400"/>
              <a:t>.</a:t>
            </a:r>
            <a:endParaRPr sz="1400"/>
          </a:p>
          <a:p>
            <a:pPr indent="-317500" lvl="0" marL="457200" rtl="0" algn="l">
              <a:spcBef>
                <a:spcPts val="0"/>
              </a:spcBef>
              <a:spcAft>
                <a:spcPts val="0"/>
              </a:spcAft>
              <a:buSzPts val="1400"/>
              <a:buChar char="●"/>
            </a:pPr>
            <a:r>
              <a:rPr lang="en" sz="1400"/>
              <a:t>Perform analysis on the dataset, by getting distance between languages by the closeness of their words using distance measures like </a:t>
            </a:r>
            <a:r>
              <a:rPr lang="en" sz="1400">
                <a:solidFill>
                  <a:srgbClr val="222222"/>
                </a:solidFill>
                <a:highlight>
                  <a:srgbClr val="FFFFFF"/>
                </a:highlight>
              </a:rPr>
              <a:t>Levenshtein distance, etc. and centrality measures.</a:t>
            </a:r>
            <a:endParaRPr sz="1400">
              <a:solidFill>
                <a:srgbClr val="222222"/>
              </a:solidFill>
              <a:highlight>
                <a:srgbClr val="FFFFFF"/>
              </a:highlight>
            </a:endParaRPr>
          </a:p>
          <a:p>
            <a:pPr indent="-317500" lvl="0" marL="457200" rtl="0" algn="l">
              <a:spcBef>
                <a:spcPts val="0"/>
              </a:spcBef>
              <a:spcAft>
                <a:spcPts val="0"/>
              </a:spcAft>
              <a:buSzPts val="1400"/>
              <a:buChar char="●"/>
            </a:pPr>
            <a:r>
              <a:rPr lang="en" sz="1400"/>
              <a:t>Apply Horizontal Gene Transfer Detection Algorithm.</a:t>
            </a:r>
            <a:endParaRPr sz="1400"/>
          </a:p>
          <a:p>
            <a:pPr indent="-317500" lvl="0" marL="457200" rtl="0" algn="l">
              <a:spcBef>
                <a:spcPts val="0"/>
              </a:spcBef>
              <a:spcAft>
                <a:spcPts val="0"/>
              </a:spcAft>
              <a:buSzPts val="1400"/>
              <a:buChar char="●"/>
            </a:pPr>
            <a:r>
              <a:rPr lang="en" sz="1400"/>
              <a:t>Combine all the results and visualise the dataset to obtain a new and better model of the layout of Indo-European Languages.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our solution is better?</a:t>
            </a:r>
            <a:endParaRPr/>
          </a:p>
        </p:txBody>
      </p:sp>
      <p:sp>
        <p:nvSpPr>
          <p:cNvPr id="151" name="Google Shape;151;p2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models the Indo-European languages in their true, unbiased states.</a:t>
            </a:r>
            <a:endParaRPr/>
          </a:p>
          <a:p>
            <a:pPr indent="-342900" lvl="0" marL="457200" rtl="0" algn="l">
              <a:spcBef>
                <a:spcPts val="0"/>
              </a:spcBef>
              <a:spcAft>
                <a:spcPts val="0"/>
              </a:spcAft>
              <a:buSzPts val="1800"/>
              <a:buChar char="●"/>
            </a:pPr>
            <a:r>
              <a:rPr lang="en"/>
              <a:t>The result is not a </a:t>
            </a:r>
            <a:r>
              <a:rPr lang="en"/>
              <a:t>predominant tree like structure which is purely divergent.</a:t>
            </a:r>
            <a:endParaRPr/>
          </a:p>
          <a:p>
            <a:pPr indent="-342900" lvl="0" marL="457200" rtl="0" algn="l">
              <a:spcBef>
                <a:spcPts val="0"/>
              </a:spcBef>
              <a:spcAft>
                <a:spcPts val="0"/>
              </a:spcAft>
              <a:buSzPts val="1800"/>
              <a:buChar char="●"/>
            </a:pPr>
            <a:r>
              <a:rPr lang="en"/>
              <a:t>We get a complex network view of the languages with links to other languages due to word transfers which were previously disregarded.</a:t>
            </a:r>
            <a:endParaRPr/>
          </a:p>
          <a:p>
            <a:pPr indent="-342900" lvl="0" marL="457200" rtl="0" algn="l">
              <a:spcBef>
                <a:spcPts val="0"/>
              </a:spcBef>
              <a:spcAft>
                <a:spcPts val="0"/>
              </a:spcAft>
              <a:buSzPts val="1800"/>
              <a:buChar char="●"/>
            </a:pPr>
            <a:r>
              <a:rPr lang="en"/>
              <a:t>Overall improvement of the understanding of how the Indo-European languages came to be. </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to be Used (Considerations)</a:t>
            </a:r>
            <a:endParaRPr/>
          </a:p>
        </p:txBody>
      </p:sp>
      <p:sp>
        <p:nvSpPr>
          <p:cNvPr id="157" name="Google Shape;157;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iGraph tool in R:</a:t>
            </a:r>
            <a:endParaRPr/>
          </a:p>
          <a:p>
            <a:pPr indent="-342900" lvl="1" marL="914400" rtl="0" algn="l">
              <a:spcBef>
                <a:spcPts val="0"/>
              </a:spcBef>
              <a:spcAft>
                <a:spcPts val="0"/>
              </a:spcAft>
              <a:buSzPts val="1800"/>
              <a:buChar char="○"/>
            </a:pPr>
            <a:r>
              <a:rPr lang="en" sz="1800"/>
              <a:t>Has good methods and features to perform network analysis and measures with ease.</a:t>
            </a:r>
            <a:endParaRPr sz="1800"/>
          </a:p>
          <a:p>
            <a:pPr indent="-342900" lvl="1" marL="914400" rtl="0" algn="l">
              <a:spcBef>
                <a:spcPts val="0"/>
              </a:spcBef>
              <a:spcAft>
                <a:spcPts val="0"/>
              </a:spcAft>
              <a:buSzPts val="1800"/>
              <a:buChar char="○"/>
            </a:pPr>
            <a:r>
              <a:rPr lang="en" sz="1800"/>
              <a:t>Has a good visualisation functionality.</a:t>
            </a:r>
            <a:endParaRPr sz="1800"/>
          </a:p>
          <a:p>
            <a:pPr indent="-342900" lvl="1" marL="914400" rtl="0" algn="l">
              <a:spcBef>
                <a:spcPts val="0"/>
              </a:spcBef>
              <a:spcAft>
                <a:spcPts val="0"/>
              </a:spcAft>
              <a:buSzPts val="1800"/>
              <a:buChar char="○"/>
            </a:pPr>
            <a:r>
              <a:rPr lang="en" sz="1800"/>
              <a:t>Language is user friendly.</a:t>
            </a:r>
            <a:endParaRPr sz="1800"/>
          </a:p>
          <a:p>
            <a:pPr indent="-342900" lvl="1" marL="914400" rtl="0" algn="l">
              <a:spcBef>
                <a:spcPts val="0"/>
              </a:spcBef>
              <a:spcAft>
                <a:spcPts val="0"/>
              </a:spcAft>
              <a:buSzPts val="1800"/>
              <a:buChar char="○"/>
            </a:pPr>
            <a:r>
              <a:rPr lang="en" sz="1800"/>
              <a:t>Familiarity with the language and tool.</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Timelines</a:t>
            </a:r>
            <a:endParaRPr/>
          </a:p>
        </p:txBody>
      </p:sp>
      <p:sp>
        <p:nvSpPr>
          <p:cNvPr id="163" name="Google Shape;163;p28"/>
          <p:cNvSpPr txBox="1"/>
          <p:nvPr>
            <p:ph idx="1" type="body"/>
          </p:nvPr>
        </p:nvSpPr>
        <p:spPr>
          <a:xfrm>
            <a:off x="2410100" y="1163275"/>
            <a:ext cx="6321600" cy="357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Week 1 - Week 3:</a:t>
            </a:r>
            <a:endParaRPr/>
          </a:p>
          <a:p>
            <a:pPr indent="-317500" lvl="1" marL="914400" rtl="0" algn="l">
              <a:spcBef>
                <a:spcPts val="0"/>
              </a:spcBef>
              <a:spcAft>
                <a:spcPts val="0"/>
              </a:spcAft>
              <a:buSzPts val="1400"/>
              <a:buChar char="○"/>
            </a:pPr>
            <a:r>
              <a:rPr lang="en"/>
              <a:t>Idea generation and approval from guide.</a:t>
            </a:r>
            <a:endParaRPr/>
          </a:p>
          <a:p>
            <a:pPr indent="-317500" lvl="1" marL="914400" rtl="0" algn="l">
              <a:spcBef>
                <a:spcPts val="0"/>
              </a:spcBef>
              <a:spcAft>
                <a:spcPts val="0"/>
              </a:spcAft>
              <a:buSzPts val="1400"/>
              <a:buChar char="○"/>
            </a:pPr>
            <a:r>
              <a:rPr lang="en"/>
              <a:t>Understanding of the problem and </a:t>
            </a:r>
            <a:r>
              <a:rPr lang="en"/>
              <a:t>development</a:t>
            </a:r>
            <a:r>
              <a:rPr lang="en"/>
              <a:t> of problem statement.</a:t>
            </a:r>
            <a:endParaRPr/>
          </a:p>
          <a:p>
            <a:pPr indent="-317500" lvl="1" marL="914400" rtl="0" algn="l">
              <a:spcBef>
                <a:spcPts val="0"/>
              </a:spcBef>
              <a:spcAft>
                <a:spcPts val="0"/>
              </a:spcAft>
              <a:buSzPts val="1400"/>
              <a:buChar char="○"/>
            </a:pPr>
            <a:r>
              <a:rPr lang="en"/>
              <a:t>Feasibility Study and Discussion with guide.</a:t>
            </a:r>
            <a:endParaRPr/>
          </a:p>
          <a:p>
            <a:pPr indent="-342900" lvl="0" marL="457200" rtl="0" algn="l">
              <a:spcBef>
                <a:spcPts val="0"/>
              </a:spcBef>
              <a:spcAft>
                <a:spcPts val="0"/>
              </a:spcAft>
              <a:buSzPts val="1800"/>
              <a:buAutoNum type="arabicPeriod"/>
            </a:pPr>
            <a:r>
              <a:rPr lang="en"/>
              <a:t>Week 4: </a:t>
            </a:r>
            <a:endParaRPr/>
          </a:p>
          <a:p>
            <a:pPr indent="-317500" lvl="1" marL="914400" rtl="0" algn="l">
              <a:spcBef>
                <a:spcPts val="0"/>
              </a:spcBef>
              <a:spcAft>
                <a:spcPts val="0"/>
              </a:spcAft>
              <a:buSzPts val="1400"/>
              <a:buChar char="○"/>
            </a:pPr>
            <a:r>
              <a:rPr lang="en"/>
              <a:t>Discussion of the tools and technologies to be used.</a:t>
            </a:r>
            <a:endParaRPr/>
          </a:p>
          <a:p>
            <a:pPr indent="-317500" lvl="1" marL="914400" rtl="0" algn="l">
              <a:spcBef>
                <a:spcPts val="0"/>
              </a:spcBef>
              <a:spcAft>
                <a:spcPts val="0"/>
              </a:spcAft>
              <a:buSzPts val="1400"/>
              <a:buChar char="○"/>
            </a:pPr>
            <a:r>
              <a:rPr lang="en"/>
              <a:t>Data Collection.</a:t>
            </a:r>
            <a:endParaRPr/>
          </a:p>
          <a:p>
            <a:pPr indent="-342900" lvl="0" marL="457200" rtl="0" algn="l">
              <a:spcBef>
                <a:spcPts val="0"/>
              </a:spcBef>
              <a:spcAft>
                <a:spcPts val="0"/>
              </a:spcAft>
              <a:buSzPts val="1800"/>
              <a:buAutoNum type="arabicPeriod"/>
            </a:pPr>
            <a:r>
              <a:rPr lang="en"/>
              <a:t>Week 5 - Week 7:</a:t>
            </a:r>
            <a:endParaRPr/>
          </a:p>
          <a:p>
            <a:pPr indent="-317500" lvl="1" marL="914400" rtl="0" algn="l">
              <a:spcBef>
                <a:spcPts val="0"/>
              </a:spcBef>
              <a:spcAft>
                <a:spcPts val="0"/>
              </a:spcAft>
              <a:buSzPts val="1400"/>
              <a:buChar char="○"/>
            </a:pPr>
            <a:r>
              <a:rPr lang="en"/>
              <a:t>Development of the model and testing.</a:t>
            </a:r>
            <a:endParaRPr/>
          </a:p>
          <a:p>
            <a:pPr indent="-317500" lvl="1" marL="914400" rtl="0" algn="l">
              <a:spcBef>
                <a:spcPts val="0"/>
              </a:spcBef>
              <a:spcAft>
                <a:spcPts val="0"/>
              </a:spcAft>
              <a:buSzPts val="1400"/>
              <a:buChar char="○"/>
            </a:pPr>
            <a:r>
              <a:rPr lang="en"/>
              <a:t>Fine Tuning the model and visualisations.</a:t>
            </a:r>
            <a:endParaRPr/>
          </a:p>
          <a:p>
            <a:pPr indent="-342900" lvl="0" marL="457200" rtl="0" algn="l">
              <a:spcBef>
                <a:spcPts val="0"/>
              </a:spcBef>
              <a:spcAft>
                <a:spcPts val="0"/>
              </a:spcAft>
              <a:buSzPts val="1800"/>
              <a:buAutoNum type="arabicPeriod"/>
            </a:pPr>
            <a:r>
              <a:rPr lang="en"/>
              <a:t>Week 8:</a:t>
            </a:r>
            <a:endParaRPr/>
          </a:p>
          <a:p>
            <a:pPr indent="-317500" lvl="1" marL="914400" rtl="0" algn="l">
              <a:spcBef>
                <a:spcPts val="0"/>
              </a:spcBef>
              <a:spcAft>
                <a:spcPts val="0"/>
              </a:spcAft>
              <a:buSzPts val="1400"/>
              <a:buChar char="○"/>
            </a:pPr>
            <a:r>
              <a:rPr lang="en"/>
              <a:t>Optimisation.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Contributions</a:t>
            </a:r>
            <a:endParaRPr/>
          </a:p>
        </p:txBody>
      </p:sp>
      <p:sp>
        <p:nvSpPr>
          <p:cNvPr id="169" name="Google Shape;169;p2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Literature survey: Mukesh M Karanth, Sanath Bhimsen.</a:t>
            </a:r>
            <a:endParaRPr/>
          </a:p>
          <a:p>
            <a:pPr indent="-342900" lvl="0" marL="457200" rtl="0" algn="l">
              <a:spcBef>
                <a:spcPts val="0"/>
              </a:spcBef>
              <a:spcAft>
                <a:spcPts val="0"/>
              </a:spcAft>
              <a:buSzPts val="1800"/>
              <a:buChar char="●"/>
            </a:pPr>
            <a:r>
              <a:rPr lang="en"/>
              <a:t>Data collection and </a:t>
            </a:r>
            <a:r>
              <a:rPr lang="en"/>
              <a:t>preprocessing</a:t>
            </a:r>
            <a:r>
              <a:rPr lang="en"/>
              <a:t>: Roshan U.</a:t>
            </a:r>
            <a:endParaRPr/>
          </a:p>
          <a:p>
            <a:pPr indent="-342900" lvl="0" marL="457200" rtl="0" algn="l">
              <a:spcBef>
                <a:spcPts val="0"/>
              </a:spcBef>
              <a:spcAft>
                <a:spcPts val="0"/>
              </a:spcAft>
              <a:buSzPts val="1800"/>
              <a:buChar char="●"/>
            </a:pPr>
            <a:r>
              <a:rPr lang="en"/>
              <a:t>Data modeling via similarity measures: Sanath Bhimsen.</a:t>
            </a:r>
            <a:endParaRPr/>
          </a:p>
          <a:p>
            <a:pPr indent="-342900" lvl="0" marL="457200" rtl="0" algn="l">
              <a:spcBef>
                <a:spcPts val="0"/>
              </a:spcBef>
              <a:spcAft>
                <a:spcPts val="0"/>
              </a:spcAft>
              <a:buSzPts val="1800"/>
              <a:buChar char="●"/>
            </a:pPr>
            <a:r>
              <a:rPr lang="en"/>
              <a:t>Data visualisation: Mukesh M Karanth.</a:t>
            </a:r>
            <a:endParaRPr/>
          </a:p>
          <a:p>
            <a:pPr indent="-342900" lvl="0" marL="457200" rtl="0" algn="l">
              <a:spcBef>
                <a:spcPts val="0"/>
              </a:spcBef>
              <a:spcAft>
                <a:spcPts val="0"/>
              </a:spcAft>
              <a:buSzPts val="1800"/>
              <a:buChar char="●"/>
            </a:pPr>
            <a:r>
              <a:rPr lang="en"/>
              <a:t>Testing &amp; verifying results: Roshan U.</a:t>
            </a:r>
            <a:endParaRPr/>
          </a:p>
          <a:p>
            <a:pPr indent="-342900" lvl="0" marL="457200" rtl="0" algn="l">
              <a:spcBef>
                <a:spcPts val="0"/>
              </a:spcBef>
              <a:spcAft>
                <a:spcPts val="0"/>
              </a:spcAft>
              <a:buSzPts val="1800"/>
              <a:buChar char="●"/>
            </a:pPr>
            <a:r>
              <a:rPr lang="en"/>
              <a:t>Optimisations: Sanath Bhimsen, Mukesh M Karanth.</a:t>
            </a:r>
            <a:endParaRPr/>
          </a:p>
          <a:p>
            <a:pPr indent="-342900" lvl="0" marL="457200" rtl="0" algn="l">
              <a:spcBef>
                <a:spcPts val="0"/>
              </a:spcBef>
              <a:spcAft>
                <a:spcPts val="0"/>
              </a:spcAft>
              <a:buSzPts val="1800"/>
              <a:buChar char="●"/>
            </a:pPr>
            <a:r>
              <a:rPr lang="en"/>
              <a:t>Documentation: Sanath, Mukesh &amp; Roshan.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5" name="Google Shape;175;p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100">
                <a:solidFill>
                  <a:srgbClr val="333333"/>
                </a:solidFill>
                <a:highlight>
                  <a:srgbClr val="FFFFFF"/>
                </a:highlight>
                <a:latin typeface="Times New Roman"/>
                <a:ea typeface="Times New Roman"/>
                <a:cs typeface="Times New Roman"/>
                <a:sym typeface="Times New Roman"/>
              </a:rPr>
              <a:t>Boc A, Di Sciullo AM, Makarenkov V. Classification of the Indo-European languages using a phylogenetic network approach. In: Locarek-Junge H, Weihs C, editors. Classification as a Tool for Research. Berlin Heidelberg: Springer; 2010. p. 647–55.</a:t>
            </a:r>
            <a:endParaRPr sz="1100">
              <a:solidFill>
                <a:srgbClr val="333333"/>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333333"/>
              </a:buClr>
              <a:buSzPts val="1100"/>
              <a:buFont typeface="Times New Roman"/>
              <a:buAutoNum type="arabicPeriod"/>
            </a:pPr>
            <a:r>
              <a:rPr lang="en" sz="1100">
                <a:highlight>
                  <a:srgbClr val="FFFFFF"/>
                </a:highlight>
                <a:latin typeface="Times New Roman"/>
                <a:ea typeface="Times New Roman"/>
                <a:cs typeface="Times New Roman"/>
                <a:sym typeface="Times New Roman"/>
              </a:rPr>
              <a:t>Shreekanth M Prabhu, Evolving a Framework to interpret the Vedas.</a:t>
            </a:r>
            <a:endParaRPr sz="1100">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highlight>
                  <a:srgbClr val="FFFFFF"/>
                </a:highlight>
                <a:latin typeface="Times New Roman"/>
                <a:ea typeface="Times New Roman"/>
                <a:cs typeface="Times New Roman"/>
                <a:sym typeface="Times New Roman"/>
              </a:rPr>
              <a:t>Clustering Semantically Equivalent Words into Cognate Sets in Multilingual Lists http://www.aclweb.org/anthology/I11-1097</a:t>
            </a:r>
            <a:endParaRPr sz="1100">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current model of the Indo-European languages is a </a:t>
            </a:r>
            <a:r>
              <a:rPr lang="en" sz="1600"/>
              <a:t>predominant</a:t>
            </a:r>
            <a:r>
              <a:rPr lang="en" sz="1600"/>
              <a:t>-tree like structure which implies that all languages developed strictly divergently with little frequency of borrowing.</a:t>
            </a:r>
            <a:endParaRPr sz="1600"/>
          </a:p>
          <a:p>
            <a:pPr indent="-330200" lvl="0" marL="457200" rtl="0" algn="l">
              <a:spcBef>
                <a:spcPts val="0"/>
              </a:spcBef>
              <a:spcAft>
                <a:spcPts val="0"/>
              </a:spcAft>
              <a:buSzPts val="1600"/>
              <a:buChar char="●"/>
            </a:pPr>
            <a:r>
              <a:rPr lang="en" sz="1600"/>
              <a:t>This might be a biased model due to the limited considerations and the restricted visualisation of the languages.</a:t>
            </a:r>
            <a:endParaRPr sz="1600"/>
          </a:p>
          <a:p>
            <a:pPr indent="-330200" lvl="0" marL="457200" rtl="0" algn="l">
              <a:spcBef>
                <a:spcPts val="0"/>
              </a:spcBef>
              <a:spcAft>
                <a:spcPts val="0"/>
              </a:spcAft>
              <a:buSzPts val="1600"/>
              <a:buChar char="●"/>
            </a:pPr>
            <a:r>
              <a:rPr lang="en" sz="1600"/>
              <a:t>We want to broaden the considerations by including possibilities of word transfers and mutual growth and come up with a better, more realistic network model of the Indo-European Languages.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2"/>
              </a:buClr>
              <a:buSzPts val="1100"/>
              <a:buFont typeface="Arial"/>
              <a:buNone/>
            </a:pPr>
            <a:r>
              <a:rPr b="0" lang="en" sz="4150">
                <a:latin typeface="Georgia"/>
                <a:ea typeface="Georgia"/>
                <a:cs typeface="Georgia"/>
                <a:sym typeface="Georgia"/>
              </a:rPr>
              <a:t>Indo-European languages</a:t>
            </a:r>
            <a:endParaRPr b="0" sz="4150">
              <a:latin typeface="Georgia"/>
              <a:ea typeface="Georgia"/>
              <a:cs typeface="Georgia"/>
              <a:sym typeface="Georgia"/>
            </a:endParaRPr>
          </a:p>
          <a:p>
            <a:pPr indent="0" lvl="0" marL="0" rtl="0" algn="l">
              <a:spcBef>
                <a:spcPts val="600"/>
              </a:spcBef>
              <a:spcAft>
                <a:spcPts val="0"/>
              </a:spcAft>
              <a:buNone/>
            </a:pPr>
            <a:r>
              <a:t/>
            </a:r>
            <a:endParaRPr/>
          </a:p>
        </p:txBody>
      </p:sp>
      <p:sp>
        <p:nvSpPr>
          <p:cNvPr id="90" name="Google Shape;90;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2"/>
              </a:buClr>
              <a:buSzPts val="1100"/>
              <a:buFont typeface="Arial"/>
              <a:buNone/>
            </a:pPr>
            <a:r>
              <a:rPr lang="en" sz="1400">
                <a:solidFill>
                  <a:srgbClr val="222222"/>
                </a:solidFill>
                <a:latin typeface="Comic Sans MS"/>
                <a:ea typeface="Comic Sans MS"/>
                <a:cs typeface="Comic Sans MS"/>
                <a:sym typeface="Comic Sans MS"/>
              </a:rPr>
              <a:t>The Indo-European languages are a language family of several hundred related languages and dialects.</a:t>
            </a:r>
            <a:endParaRPr baseline="30000" sz="1400" u="sng">
              <a:solidFill>
                <a:srgbClr val="0B0080"/>
              </a:solidFill>
              <a:latin typeface="Comic Sans MS"/>
              <a:ea typeface="Comic Sans MS"/>
              <a:cs typeface="Comic Sans MS"/>
              <a:sym typeface="Comic Sans MS"/>
              <a:hlinkClick r:id="rId3"/>
            </a:endParaRPr>
          </a:p>
          <a:p>
            <a:pPr indent="0" lvl="0" marL="0" rtl="0" algn="l">
              <a:spcBef>
                <a:spcPts val="600"/>
              </a:spcBef>
              <a:spcAft>
                <a:spcPts val="0"/>
              </a:spcAft>
              <a:buClr>
                <a:schemeClr val="dk2"/>
              </a:buClr>
              <a:buSzPts val="1100"/>
              <a:buFont typeface="Arial"/>
              <a:buNone/>
            </a:pPr>
            <a:r>
              <a:rPr lang="en" sz="1400">
                <a:solidFill>
                  <a:srgbClr val="222222"/>
                </a:solidFill>
                <a:latin typeface="Comic Sans MS"/>
                <a:ea typeface="Comic Sans MS"/>
                <a:cs typeface="Comic Sans MS"/>
                <a:sym typeface="Comic Sans MS"/>
              </a:rPr>
              <a:t>There are about 445 living Indo-European languages, according to the estimate by </a:t>
            </a:r>
            <a:r>
              <a:rPr i="1" lang="en" sz="1400">
                <a:solidFill>
                  <a:srgbClr val="222222"/>
                </a:solidFill>
                <a:latin typeface="Comic Sans MS"/>
                <a:ea typeface="Comic Sans MS"/>
                <a:cs typeface="Comic Sans MS"/>
                <a:sym typeface="Comic Sans MS"/>
              </a:rPr>
              <a:t>Ethnologue</a:t>
            </a:r>
            <a:r>
              <a:rPr lang="en" sz="1400">
                <a:solidFill>
                  <a:srgbClr val="222222"/>
                </a:solidFill>
                <a:latin typeface="Comic Sans MS"/>
                <a:ea typeface="Comic Sans MS"/>
                <a:cs typeface="Comic Sans MS"/>
                <a:sym typeface="Comic Sans MS"/>
              </a:rPr>
              <a:t>, with over two thirds (313) of them belonging to the Indo-Iranian branch. The most widely spoken Indo-European languages by native speakers are Hindustani (Hindi-Urdu), Spanish, English, Portuguese, Bengali, Punjabi, and Russian, each with over 100 million speakers, with German, French, Marathi, Italian, and Persian also having more than 50 million. Today, nearly 42% of the human population (3.2 billion) speaks an Indo-European language as a first language, by far the highest of any language family.</a:t>
            </a:r>
            <a:endParaRPr sz="1400">
              <a:solidFill>
                <a:srgbClr val="222222"/>
              </a:solidFill>
              <a:latin typeface="Comic Sans MS"/>
              <a:ea typeface="Comic Sans MS"/>
              <a:cs typeface="Comic Sans MS"/>
              <a:sym typeface="Comic Sans MS"/>
            </a:endParaRPr>
          </a:p>
          <a:p>
            <a:pPr indent="0" lvl="0" marL="0" rtl="0" algn="l">
              <a:spcBef>
                <a:spcPts val="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6" name="Google Shape;96;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Indo-European Languages developed from Proto Indo European language which was spoken about 6500 years ago.</a:t>
            </a:r>
            <a:endParaRPr>
              <a:latin typeface="Comic Sans MS"/>
              <a:ea typeface="Comic Sans MS"/>
              <a:cs typeface="Comic Sans MS"/>
              <a:sym typeface="Comic Sans MS"/>
            </a:endParaRPr>
          </a:p>
          <a:p>
            <a:pPr indent="0" lvl="0" marL="0" rtl="0" algn="l">
              <a:spcBef>
                <a:spcPts val="1600"/>
              </a:spcBef>
              <a:spcAft>
                <a:spcPts val="1600"/>
              </a:spcAft>
              <a:buNone/>
            </a:pPr>
            <a:r>
              <a:rPr lang="en">
                <a:latin typeface="Comic Sans MS"/>
                <a:ea typeface="Comic Sans MS"/>
                <a:cs typeface="Comic Sans MS"/>
                <a:sym typeface="Comic Sans MS"/>
              </a:rPr>
              <a:t>Domestication of horses and agriculture were one of the key reasons which led to the migration of people from Europe to India and other countries thus leading to birth of languages which share a connection which each other.</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8"/>
          <p:cNvPicPr preferRelativeResize="0"/>
          <p:nvPr/>
        </p:nvPicPr>
        <p:blipFill>
          <a:blip r:embed="rId3">
            <a:alphaModFix/>
          </a:blip>
          <a:stretch>
            <a:fillRect/>
          </a:stretch>
        </p:blipFill>
        <p:spPr>
          <a:xfrm>
            <a:off x="0" y="0"/>
            <a:ext cx="9144002"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09" name="Google Shape;109;p19"/>
          <p:cNvSpPr txBox="1"/>
          <p:nvPr>
            <p:ph idx="1" type="body"/>
          </p:nvPr>
        </p:nvSpPr>
        <p:spPr>
          <a:xfrm>
            <a:off x="2410100" y="1595775"/>
            <a:ext cx="6321600" cy="30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an idea that indo-european languages share a connection, we intend to analyze the similarities betweens words of different Indo-European languages and see the degree to which they cognate by modeling the languages. </a:t>
            </a:r>
            <a:endParaRPr/>
          </a:p>
          <a:p>
            <a:pPr indent="0" lvl="0" marL="0" rtl="0" algn="l">
              <a:spcBef>
                <a:spcPts val="1600"/>
              </a:spcBef>
              <a:spcAft>
                <a:spcPts val="1600"/>
              </a:spcAft>
              <a:buClr>
                <a:schemeClr val="dk2"/>
              </a:buClr>
              <a:buSzPts val="1100"/>
              <a:buFont typeface="Arial"/>
              <a:buNone/>
            </a:pPr>
            <a:r>
              <a:rPr lang="en"/>
              <a:t>When modeling the languages, everyone assumes that the evolution of languages is strictly divergent and the frequency of borrowing is very low and or non-existent.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idx="1" type="body"/>
          </p:nvPr>
        </p:nvSpPr>
        <p:spPr>
          <a:xfrm>
            <a:off x="2338150" y="611250"/>
            <a:ext cx="6321600" cy="25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consequence, the results suggest a predominantly tree- like pattern of the Indo-European language evolution. </a:t>
            </a:r>
            <a:endParaRPr/>
          </a:p>
          <a:p>
            <a:pPr indent="0" lvl="0" marL="0" rtl="0" algn="l">
              <a:spcBef>
                <a:spcPts val="1600"/>
              </a:spcBef>
              <a:spcAft>
                <a:spcPts val="0"/>
              </a:spcAft>
              <a:buNone/>
            </a:pPr>
            <a:r>
              <a:rPr lang="en"/>
              <a:t>Hence, we want to model the Indo-European Languages as a network, using centrality measures and apply a method of Horizontal Gene Transfer to estimate how close a language is to another language.</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Sample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