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7" r:id="rId7"/>
    <p:sldId id="260" r:id="rId8"/>
    <p:sldId id="266" r:id="rId9"/>
    <p:sldId id="262" r:id="rId10"/>
    <p:sldId id="263" r:id="rId11"/>
    <p:sldId id="264" r:id="rId12"/>
    <p:sldId id="265" r:id="rId13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466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979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590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810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3648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6526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7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7145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8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8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24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9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9:notes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83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072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696" y="138752"/>
            <a:ext cx="868725" cy="9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"/>
          <p:cNvGrpSpPr/>
          <p:nvPr/>
        </p:nvGrpSpPr>
        <p:grpSpPr>
          <a:xfrm>
            <a:off x="1219200" y="102154"/>
            <a:ext cx="7924800" cy="1004990"/>
            <a:chOff x="1219200" y="102154"/>
            <a:chExt cx="7924800" cy="1004990"/>
          </a:xfrm>
        </p:grpSpPr>
        <p:pic>
          <p:nvPicPr>
            <p:cNvPr id="15" name="Google Shape;15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702618" y="103496"/>
              <a:ext cx="1620982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23600" y="106680"/>
              <a:ext cx="1620000" cy="988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23800" y="11714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524000" y="112056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19200" y="10215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" name="Google Shape;20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30152" y="1600200"/>
            <a:ext cx="1600200" cy="512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-35256"/>
            <a:ext cx="9144000" cy="6934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411400" y="2734744"/>
            <a:ext cx="5899312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#2</a:t>
            </a:r>
            <a:endParaRPr sz="36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(Customer Requirement Specifications)</a:t>
            </a:r>
            <a:endParaRPr sz="25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411400" y="4261911"/>
            <a:ext cx="8458200" cy="1943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</a:t>
            </a:r>
            <a:r>
              <a:rPr lang="en-US" sz="20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 Linguistic Analysis of Indo-European Languages  </a:t>
            </a:r>
            <a:endParaRPr sz="20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:      </a:t>
            </a:r>
            <a:r>
              <a:rPr lang="en-US" sz="20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PW19SMP003</a:t>
            </a:r>
            <a:endParaRPr sz="20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	:  </a:t>
            </a:r>
            <a:r>
              <a:rPr lang="en-US" sz="20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Prof. </a:t>
            </a:r>
            <a:r>
              <a:rPr lang="en-US" sz="2000" b="0" i="0" u="none" strike="noStrike" cap="none" dirty="0" err="1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Shreekanth</a:t>
            </a:r>
            <a:r>
              <a:rPr lang="en-US" sz="20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M </a:t>
            </a:r>
            <a:r>
              <a:rPr lang="en-US" sz="2000" b="0" i="0" u="none" strike="noStrike" cap="none" dirty="0" err="1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Prabhu</a:t>
            </a:r>
            <a:r>
              <a:rPr lang="en-US" sz="20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</a:t>
            </a:r>
            <a:endParaRPr sz="20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</a:t>
            </a:r>
            <a:r>
              <a:rPr lang="en-US" sz="20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 dirty="0" err="1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Roshan</a:t>
            </a:r>
            <a:r>
              <a:rPr lang="en-US" sz="20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U[01FB15ECS246],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   </a:t>
            </a:r>
            <a:r>
              <a:rPr lang="en-US" sz="2000" b="0" i="0" u="none" strike="noStrike" cap="none" dirty="0" err="1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Sanath</a:t>
            </a:r>
            <a:r>
              <a:rPr lang="en-US" sz="20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b="0" i="0" u="none" strike="noStrike" cap="none" dirty="0" err="1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Bhimsen</a:t>
            </a:r>
            <a:r>
              <a:rPr lang="en-US" sz="20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[01FB15ECS260],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33CC"/>
                </a:solidFill>
                <a:latin typeface="Trebuchet MS"/>
                <a:sym typeface="Trebuchet MS"/>
              </a:rPr>
              <a:t>	</a:t>
            </a:r>
            <a:r>
              <a:rPr lang="en-US" sz="2000" dirty="0" smtClean="0">
                <a:solidFill>
                  <a:srgbClr val="0033CC"/>
                </a:solidFill>
                <a:latin typeface="Trebuchet MS"/>
                <a:sym typeface="Trebuchet MS"/>
              </a:rPr>
              <a:t>	   Mukesh M Karanth[01FB15ECS361].</a:t>
            </a:r>
            <a:endParaRPr sz="1400" b="0" i="0" u="none" strike="noStrike" cap="none" dirty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533400" y="1828800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sym typeface="Trebuchet MS"/>
              </a:rPr>
              <a:t>FEATURES: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0033CC"/>
                </a:solidFill>
                <a:latin typeface="Trebuchet MS"/>
                <a:ea typeface="Arial"/>
                <a:cs typeface="Arial"/>
                <a:sym typeface="Trebuchet MS"/>
              </a:rPr>
              <a:t>-&gt; Live Data set: Constantly updated by public and monitored by team.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sym typeface="Trebuchet MS"/>
              </a:rPr>
              <a:t>-&gt; </a:t>
            </a:r>
            <a:r>
              <a:rPr lang="en-US" sz="1800" dirty="0" err="1" smtClean="0">
                <a:solidFill>
                  <a:srgbClr val="0033CC"/>
                </a:solidFill>
                <a:latin typeface="Trebuchet MS"/>
                <a:sym typeface="Trebuchet MS"/>
              </a:rPr>
              <a:t>Visualisations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sym typeface="Trebuchet MS"/>
              </a:rPr>
              <a:t>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sym typeface="Trebuchet MS"/>
              </a:rPr>
              <a:t>	- Inter language representations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33CC"/>
                </a:solidFill>
                <a:latin typeface="Trebuchet MS"/>
                <a:ea typeface="Arial"/>
                <a:cs typeface="Arial"/>
                <a:sym typeface="Trebuchet MS"/>
              </a:rPr>
              <a:t>	</a:t>
            </a:r>
            <a:r>
              <a:rPr lang="en-US" sz="1800" b="0" i="0" u="none" strike="noStrike" cap="none" dirty="0" smtClean="0">
                <a:solidFill>
                  <a:srgbClr val="0033CC"/>
                </a:solidFill>
                <a:latin typeface="Trebuchet MS"/>
                <a:ea typeface="Arial"/>
                <a:cs typeface="Arial"/>
                <a:sym typeface="Trebuchet MS"/>
              </a:rPr>
              <a:t>- Single Language </a:t>
            </a:r>
            <a:r>
              <a:rPr lang="en-US" sz="1800" b="0" i="0" u="none" strike="noStrike" cap="none" dirty="0" err="1" smtClean="0">
                <a:solidFill>
                  <a:srgbClr val="0033CC"/>
                </a:solidFill>
                <a:latin typeface="Trebuchet MS"/>
                <a:ea typeface="Arial"/>
                <a:cs typeface="Arial"/>
                <a:sym typeface="Trebuchet MS"/>
              </a:rPr>
              <a:t>visualisations</a:t>
            </a:r>
            <a:endParaRPr lang="en-US" sz="1800" b="0" i="0" u="none" strike="noStrike" cap="none" dirty="0" smtClean="0">
              <a:solidFill>
                <a:srgbClr val="0033CC"/>
              </a:solidFill>
              <a:latin typeface="Trebuchet MS"/>
              <a:ea typeface="Arial"/>
              <a:cs typeface="Arial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33CC"/>
                </a:solidFill>
                <a:latin typeface="Trebuchet MS"/>
                <a:sym typeface="Trebuchet MS"/>
              </a:rPr>
              <a:t>	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sym typeface="Trebuchet MS"/>
              </a:rPr>
              <a:t>- Overall Network Structure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 smtClean="0">
              <a:solidFill>
                <a:srgbClr val="0033CC"/>
              </a:solidFill>
              <a:latin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0033CC"/>
                </a:solidFill>
                <a:latin typeface="Trebuchet MS"/>
                <a:ea typeface="Arial"/>
                <a:cs typeface="Arial"/>
                <a:sym typeface="Trebuchet MS"/>
              </a:rPr>
              <a:t>MODULES: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sym typeface="Trebuchet MS"/>
              </a:rPr>
              <a:t>-&gt; Centrality measure modules like closeness, between-ness, etc.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0033CC"/>
                </a:solidFill>
                <a:latin typeface="Trebuchet MS"/>
                <a:ea typeface="Arial"/>
                <a:cs typeface="Arial"/>
                <a:sym typeface="Trebuchet MS"/>
              </a:rPr>
              <a:t>-&gt; Similarity measure modules like </a:t>
            </a:r>
            <a:r>
              <a:rPr lang="en-US" sz="1800" dirty="0" err="1">
                <a:solidFill>
                  <a:srgbClr val="0033CC"/>
                </a:solidFill>
                <a:latin typeface="Trebuchet MS"/>
                <a:sym typeface="Trebuchet MS"/>
              </a:rPr>
              <a:t>L</a:t>
            </a:r>
            <a:r>
              <a:rPr lang="en-US" sz="1800" b="0" i="0" u="none" strike="noStrike" cap="none" dirty="0" err="1" smtClean="0">
                <a:solidFill>
                  <a:srgbClr val="0033CC"/>
                </a:solidFill>
                <a:latin typeface="Trebuchet MS"/>
                <a:ea typeface="Arial"/>
                <a:cs typeface="Arial"/>
                <a:sym typeface="Trebuchet MS"/>
              </a:rPr>
              <a:t>evenshtien</a:t>
            </a:r>
            <a:r>
              <a:rPr lang="en-US" sz="1800" b="0" i="0" u="none" strike="noStrike" cap="none" dirty="0" smtClean="0">
                <a:solidFill>
                  <a:srgbClr val="0033CC"/>
                </a:solidFill>
                <a:latin typeface="Trebuchet MS"/>
                <a:ea typeface="Arial"/>
                <a:cs typeface="Arial"/>
                <a:sym typeface="Trebuchet MS"/>
              </a:rPr>
              <a:t> edit distance, etc.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sym typeface="Trebuchet MS"/>
              </a:rPr>
              <a:t>-&gt; visualization modules.</a:t>
            </a:r>
            <a:endParaRPr lang="en-US" sz="1800" b="0" i="0" u="none" strike="noStrike" cap="none" dirty="0" smtClean="0">
              <a:solidFill>
                <a:srgbClr val="0033CC"/>
              </a:solidFill>
              <a:latin typeface="Trebuchet MS"/>
              <a:ea typeface="Arial"/>
              <a:cs typeface="Arial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518409" y="1828801"/>
            <a:ext cx="68637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 Applications: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IN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n-IN" sz="1800" u="sng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Translate API</a:t>
            </a:r>
            <a:r>
              <a:rPr lang="en-IN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Used to retrieve transliterated 	words quickly and in bulk.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IN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n-IN" sz="1800" u="sng" dirty="0" err="1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Jupyter</a:t>
            </a:r>
            <a:r>
              <a:rPr lang="en-IN" sz="1800" u="sng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Notebook</a:t>
            </a:r>
            <a:r>
              <a:rPr lang="en-IN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For its GUI and ease of use.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IN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n-IN" sz="1800" u="sng" dirty="0" err="1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Rstudio</a:t>
            </a:r>
            <a:r>
              <a:rPr lang="en-IN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consolidated representation of results, 	command prompt and single shot execution of 	programs.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 Languages: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IN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-IN" sz="1800" u="sng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r>
              <a:rPr lang="en-IN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Used because of its ease of programing and 	amazing libraries that provide wide range of 	functionality in analytics.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IN" sz="18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-IN" sz="1800" b="0" i="0" u="sng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r>
              <a:rPr lang="en-IN" sz="18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: Used for visualisation because of its packages that 	aid good visualisation and its simplicity.</a:t>
            </a:r>
            <a:endParaRPr sz="18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/>
          <p:nvPr/>
        </p:nvSpPr>
        <p:spPr>
          <a:xfrm>
            <a:off x="2847483" y="3352800"/>
            <a:ext cx="29240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Abstract and Scope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0" y="1617675"/>
            <a:ext cx="7374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is a research oriented project which deals with linguistic analysis of Indo-European Languages using Social Network analysis. </a:t>
            </a:r>
          </a:p>
          <a:p>
            <a:pPr marL="45720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use data set that contains words from multiple languages to perform similarity measures and centrality measures between the words of different languages to find hidden links between languages.</a:t>
            </a:r>
          </a:p>
          <a:p>
            <a:pPr marL="45720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scope of the project is subject to the project being a minor project with heavy time constraints, hence we are making use of transliterated words, the number of words is limited to a max of 200 and we are using a select number of centrality and similarity measures.</a:t>
            </a:r>
            <a:endParaRPr sz="18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2667000" y="1143000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Further Literature Survey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0" y="1617675"/>
            <a:ext cx="7374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The </a:t>
            </a:r>
            <a:r>
              <a:rPr lang="en-US" sz="1800" b="1" dirty="0"/>
              <a:t>Origins of Indo-European </a:t>
            </a:r>
            <a:r>
              <a:rPr lang="en-US" sz="1800" b="1" dirty="0" smtClean="0"/>
              <a:t>Languages </a:t>
            </a:r>
            <a:r>
              <a:rPr lang="en-US" sz="1800" dirty="0" smtClean="0"/>
              <a:t>Colin Renfrew </a:t>
            </a:r>
            <a:r>
              <a:rPr lang="en-US" sz="1800" i="1" dirty="0" smtClean="0"/>
              <a:t>Scientific American</a:t>
            </a:r>
            <a:r>
              <a:rPr lang="en-US" sz="1800" dirty="0"/>
              <a:t> </a:t>
            </a:r>
            <a:r>
              <a:rPr lang="en-US" sz="1800" dirty="0" smtClean="0"/>
              <a:t>Vol</a:t>
            </a:r>
            <a:r>
              <a:rPr lang="en-US" sz="1800" dirty="0"/>
              <a:t>. 261, No. 4 (OCTOBER 1989), pp. </a:t>
            </a:r>
            <a:r>
              <a:rPr lang="en-US" sz="1800" dirty="0" smtClean="0"/>
              <a:t>106-115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Mapping the Origins and Expansion of the Indo-European Language </a:t>
            </a:r>
            <a:r>
              <a:rPr lang="en-IN" sz="1800" dirty="0" smtClean="0"/>
              <a:t>Family </a:t>
            </a:r>
            <a:r>
              <a:rPr lang="en-IN" sz="1800" b="1" dirty="0" err="1" smtClean="0"/>
              <a:t>Remco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Bouckaert</a:t>
            </a:r>
            <a:r>
              <a:rPr lang="en-IN" sz="1800" b="1" dirty="0" smtClean="0"/>
              <a:t>,</a:t>
            </a:r>
            <a:r>
              <a:rPr lang="en-IN" sz="1800" b="1" dirty="0"/>
              <a:t> </a:t>
            </a:r>
            <a:r>
              <a:rPr lang="en-IN" sz="1800" b="1" dirty="0" smtClean="0"/>
              <a:t> Philippe </a:t>
            </a:r>
            <a:r>
              <a:rPr lang="en-IN" sz="1800" b="1" dirty="0" err="1" smtClean="0"/>
              <a:t>Lemey</a:t>
            </a:r>
            <a:r>
              <a:rPr lang="en-IN" sz="1800" b="1" dirty="0" smtClean="0"/>
              <a:t>,</a:t>
            </a:r>
            <a:r>
              <a:rPr lang="en-IN" sz="1800" b="1" dirty="0"/>
              <a:t> </a:t>
            </a:r>
            <a:r>
              <a:rPr lang="en-IN" sz="1800" i="1" dirty="0" smtClean="0"/>
              <a:t>Science</a:t>
            </a:r>
            <a:r>
              <a:rPr lang="en-IN" sz="1800" i="1" dirty="0"/>
              <a:t> </a:t>
            </a:r>
            <a:r>
              <a:rPr lang="en-IN" sz="1800" dirty="0"/>
              <a:t> 24 Aug 2012:</a:t>
            </a:r>
            <a:br>
              <a:rPr lang="en-IN" sz="1800" dirty="0"/>
            </a:br>
            <a:r>
              <a:rPr lang="en-IN" sz="1800" dirty="0"/>
              <a:t>Vol. 337, Issue 6097, pp. </a:t>
            </a:r>
            <a:r>
              <a:rPr lang="en-IN" sz="1800" dirty="0" smtClean="0"/>
              <a:t>957-960 DOI</a:t>
            </a:r>
            <a:r>
              <a:rPr lang="en-IN" sz="1800" dirty="0"/>
              <a:t>: 10.1126/science.1219669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User Characteristics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517000" y="2133600"/>
            <a:ext cx="7005600" cy="3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User End Requirements:</a:t>
            </a:r>
          </a:p>
          <a:p>
            <a:pPr marL="0" marR="0" lvl="0" indent="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0" i="0" u="none" strike="noStrike" cap="none" dirty="0" smtClean="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-&gt; Analysis of similarity and centrality measures on </a:t>
            </a:r>
            <a:r>
              <a:rPr lang="en-IN" sz="1400" b="0" i="0" u="none" strike="noStrike" cap="none" dirty="0" err="1" smtClean="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atleast</a:t>
            </a:r>
            <a:r>
              <a:rPr lang="en-IN" sz="1400" b="0" i="0" u="none" strike="noStrike" cap="none" dirty="0" smtClean="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 5-6 languages.</a:t>
            </a:r>
          </a:p>
          <a:p>
            <a:pPr marL="0" marR="0" lvl="0" indent="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solidFill>
                  <a:srgbClr val="0033CC"/>
                </a:solidFill>
              </a:rPr>
              <a:t>-&gt; Visualisation of the developed network layout as a result of the analysis.</a:t>
            </a:r>
          </a:p>
          <a:p>
            <a:pPr marL="0" marR="0" lvl="0" indent="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0" i="0" u="none" strike="noStrike" cap="none" dirty="0" smtClean="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-&gt; A User Interface where the user can actively contribute to addition of new 	words to improve quality of the vocabulary.</a:t>
            </a:r>
          </a:p>
          <a:p>
            <a:pPr marL="0" marR="0" lvl="0" indent="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solidFill>
                  <a:srgbClr val="0033CC"/>
                </a:solidFill>
              </a:rPr>
              <a:t>-&gt;A Better Understanding of the Indo-European Language Structure.</a:t>
            </a:r>
            <a:endParaRPr sz="1400" b="0" i="0" u="none" strike="noStrike" cap="none" dirty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975" y="1867437"/>
            <a:ext cx="565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3C13EB"/>
                </a:solidFill>
                <a:latin typeface="Trebuchet MS" panose="020B0603020202020204" pitchFamily="34" charset="0"/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219718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17" y="1652789"/>
            <a:ext cx="7083381" cy="47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Dependencies </a:t>
            </a: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/ Assumptions /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Risks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590900" y="1791525"/>
            <a:ext cx="7005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DEPENDENCIES: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 The usage is strictly limited only to study the effects and results of social network analysis on Linguistics and its representations</a:t>
            </a:r>
            <a:r>
              <a:rPr lang="en-US" sz="18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 The project requires packages which are good for visualization purposes and have good functionality for Network Analysis.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ASSUMPTIONS:</a:t>
            </a:r>
            <a:endParaRPr sz="18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-&gt;A single language was taken from each of the lineages of the Indo-European Language, Proto-Indo-European.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-&gt;The number of words chosen to represent each language were all transliterated in English.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-&gt; The maximum number of words in a single language is restricted to 200.</a:t>
            </a:r>
            <a:endParaRPr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853184"/>
            <a:ext cx="6608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rgbClr val="3C13EB"/>
                </a:solidFill>
                <a:latin typeface="Trebuchet MS" panose="020B0603020202020204" pitchFamily="34" charset="0"/>
              </a:rPr>
              <a:t>RISKS:</a:t>
            </a:r>
          </a:p>
          <a:p>
            <a:r>
              <a:rPr lang="en-IN" sz="1800" dirty="0" smtClean="0">
                <a:solidFill>
                  <a:srgbClr val="3C13EB"/>
                </a:solidFill>
                <a:latin typeface="Trebuchet MS" panose="020B0603020202020204" pitchFamily="34" charset="0"/>
              </a:rPr>
              <a:t>-&gt; The limited number of centrality and similarity measures used for analysis could potentially affect the accuracy of the visualisation.</a:t>
            </a:r>
          </a:p>
          <a:p>
            <a:r>
              <a:rPr lang="en-IN" sz="1800" dirty="0" smtClean="0">
                <a:solidFill>
                  <a:srgbClr val="3C13EB"/>
                </a:solidFill>
                <a:latin typeface="Trebuchet MS" panose="020B0603020202020204" pitchFamily="34" charset="0"/>
              </a:rPr>
              <a:t>-&gt; The limited pool of words chosen might not be sufficient enough to convey any good results.</a:t>
            </a:r>
          </a:p>
          <a:p>
            <a:r>
              <a:rPr lang="en-IN" sz="1800" dirty="0" smtClean="0">
                <a:solidFill>
                  <a:srgbClr val="3C13EB"/>
                </a:solidFill>
                <a:latin typeface="Trebuchet MS" panose="020B0603020202020204" pitchFamily="34" charset="0"/>
              </a:rPr>
              <a:t>-&gt; The words chosen might not be the best choice to best depict all languages perfectly.</a:t>
            </a:r>
            <a:endParaRPr lang="en-IN" sz="1800" dirty="0" smtClean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2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UI/ Use Case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533400" y="1828800"/>
            <a:ext cx="68637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     </a:t>
            </a:r>
            <a:r>
              <a:rPr lang="en-US" sz="1800" b="0" i="0" u="none" strike="noStrike" cap="none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DIAGRAM</a:t>
            </a:r>
            <a:endParaRPr sz="18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71" y="2548128"/>
            <a:ext cx="4060757" cy="39103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415</Words>
  <Application>Microsoft Office PowerPoint</Application>
  <PresentationFormat>On-screen Show (4:3)</PresentationFormat>
  <Paragraphs>62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karanth</dc:creator>
  <cp:lastModifiedBy>mukesh karanth</cp:lastModifiedBy>
  <cp:revision>15</cp:revision>
  <dcterms:modified xsi:type="dcterms:W3CDTF">2019-03-25T16:42:30Z</dcterms:modified>
</cp:coreProperties>
</file>