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8"/>
  </p:notesMasterIdLst>
  <p:sldIdLst>
    <p:sldId id="256" r:id="rId2"/>
    <p:sldId id="257" r:id="rId3"/>
    <p:sldId id="271" r:id="rId4"/>
    <p:sldId id="268" r:id="rId5"/>
    <p:sldId id="270" r:id="rId6"/>
    <p:sldId id="258" r:id="rId7"/>
    <p:sldId id="259" r:id="rId8"/>
    <p:sldId id="264" r:id="rId9"/>
    <p:sldId id="266" r:id="rId10"/>
    <p:sldId id="269" r:id="rId11"/>
    <p:sldId id="272" r:id="rId12"/>
    <p:sldId id="273" r:id="rId13"/>
    <p:sldId id="274" r:id="rId14"/>
    <p:sldId id="275" r:id="rId15"/>
    <p:sldId id="276" r:id="rId16"/>
    <p:sldId id="265" r:id="rId1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1645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84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768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396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4ee63f2824_1_26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g4ee63f2824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00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4d42416adc_0_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4d42416a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750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e63f282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4ee63f2824_1_15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4ee63f2824_1_15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552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e63f282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4ee63f2824_1_15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4ee63f2824_1_15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208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e63f282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4ee63f2824_1_15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4ee63f2824_1_15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887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063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696" y="138752"/>
            <a:ext cx="868725" cy="9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"/>
          <p:cNvGrpSpPr/>
          <p:nvPr/>
        </p:nvGrpSpPr>
        <p:grpSpPr>
          <a:xfrm>
            <a:off x="1219200" y="102154"/>
            <a:ext cx="7924800" cy="1004990"/>
            <a:chOff x="1219200" y="102154"/>
            <a:chExt cx="7924800" cy="1004990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02618" y="103496"/>
              <a:ext cx="1620982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23600" y="106680"/>
              <a:ext cx="1620000" cy="988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23800" y="11714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524000" y="112056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219200" y="10215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" name="Google Shape;20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30152" y="1600200"/>
            <a:ext cx="1600200" cy="512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35256"/>
            <a:ext cx="9144000" cy="6934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411400" y="2734744"/>
            <a:ext cx="5899312" cy="113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</a:t>
            </a:r>
            <a:r>
              <a:rPr lang="en-US" sz="36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#3</a:t>
            </a:r>
            <a:endParaRPr sz="3600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(Interim Exploration Progress)</a:t>
            </a:r>
            <a:endParaRPr sz="2500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411400" y="4261911"/>
            <a:ext cx="8445217" cy="209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000"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  :  Linguistic Analysis of Indo-European Languages  </a:t>
            </a:r>
          </a:p>
          <a:p>
            <a:pPr lvl="0">
              <a:buClr>
                <a:schemeClr val="dk1"/>
              </a:buClr>
              <a:buSzPts val="2000"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:          PW19SMP003</a:t>
            </a:r>
          </a:p>
          <a:p>
            <a:pPr lvl="0">
              <a:buSzPts val="2000"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	:  Prof. </a:t>
            </a:r>
            <a:r>
              <a:rPr lang="en-US" sz="20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Shreekanth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M </a:t>
            </a:r>
            <a:r>
              <a:rPr lang="en-US" sz="20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Prabhu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</a:t>
            </a:r>
          </a:p>
          <a:p>
            <a:pPr lvl="0">
              <a:buSzPts val="2000"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:  </a:t>
            </a:r>
            <a:r>
              <a:rPr lang="en-US" sz="20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Roshan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U[01FB15ECS246], </a:t>
            </a:r>
          </a:p>
          <a:p>
            <a:pPr lvl="0">
              <a:buSzPts val="2000"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lang="en-US" sz="20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Sanath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Bhimsen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[01FB15ECS260],</a:t>
            </a:r>
          </a:p>
          <a:p>
            <a:pPr lvl="0">
              <a:buSzPts val="2000"/>
            </a:pPr>
            <a:r>
              <a:rPr lang="en-US" sz="2000" dirty="0">
                <a:solidFill>
                  <a:srgbClr val="0033CC"/>
                </a:solidFill>
                <a:latin typeface="Trebuchet MS"/>
                <a:sym typeface="Trebuchet MS"/>
              </a:rPr>
              <a:t>		   Mukesh M Karanth[01FB15ECS361].</a:t>
            </a:r>
            <a:endParaRPr 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</a:t>
            </a:r>
            <a:endParaRPr dirty="0"/>
          </a:p>
        </p:txBody>
      </p:sp>
      <p:sp>
        <p:nvSpPr>
          <p:cNvPr id="86" name="Google Shape;86;p11"/>
          <p:cNvSpPr txBox="1"/>
          <p:nvPr/>
        </p:nvSpPr>
        <p:spPr>
          <a:xfrm>
            <a:off x="518409" y="1828801"/>
            <a:ext cx="68637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Demo: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</a:t>
            </a:r>
            <a:r>
              <a:rPr lang="en-US" sz="180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Creation</a:t>
            </a:r>
            <a:endParaRPr lang="en-US" sz="18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Similarity Calculations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 </a:t>
            </a:r>
            <a:r>
              <a:rPr lang="en-US" sz="1800" dirty="0" err="1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Visualisation</a:t>
            </a:r>
            <a:endParaRPr lang="en-US" sz="18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846" y="1576251"/>
            <a:ext cx="5799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0033CC"/>
                </a:solidFill>
              </a:rPr>
              <a:t>Output</a:t>
            </a:r>
            <a:endParaRPr lang="en-IN" sz="2800" dirty="0">
              <a:solidFill>
                <a:srgbClr val="0033C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62" y="2352954"/>
            <a:ext cx="5315692" cy="18385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93" y="4445019"/>
            <a:ext cx="1886213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9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29" y="1753528"/>
            <a:ext cx="4677428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6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43" y="1739239"/>
            <a:ext cx="4763165" cy="42677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7177" y="6007035"/>
            <a:ext cx="4462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33CC"/>
                </a:solidFill>
              </a:rPr>
              <a:t>Clusters for the word “Father”</a:t>
            </a:r>
            <a:endParaRPr lang="en-IN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48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16" y="1302318"/>
            <a:ext cx="4725059" cy="4201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4629" y="5808617"/>
            <a:ext cx="489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33CC"/>
                </a:solidFill>
              </a:rPr>
              <a:t>Clusters for the word “Make”</a:t>
            </a:r>
            <a:endParaRPr lang="en-IN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7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97" y="1332921"/>
            <a:ext cx="5029902" cy="44011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5954" y="5734085"/>
            <a:ext cx="5042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33CC"/>
                </a:solidFill>
              </a:rPr>
              <a:t>Clusters for the word “The”</a:t>
            </a:r>
            <a:endParaRPr lang="en-IN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71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/>
          <p:nvPr/>
        </p:nvSpPr>
        <p:spPr>
          <a:xfrm>
            <a:off x="2847483" y="3352800"/>
            <a:ext cx="29240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Abstract and Scope </a:t>
            </a:r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0" y="1617675"/>
            <a:ext cx="7374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algn="just">
              <a:spcBef>
                <a:spcPts val="480"/>
              </a:spcBef>
              <a:buSzPts val="18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is a research oriented project which deals with linguistic analysis of Indo-European Languages using Social Network analysis. </a:t>
            </a:r>
          </a:p>
          <a:p>
            <a:pPr marL="457200" lvl="0" algn="just">
              <a:spcBef>
                <a:spcPts val="480"/>
              </a:spcBef>
              <a:buSzPts val="18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 use data set that contains words from multiple languages to perform similarity measures and centrality measures between the words of different languages to find hidden links between languages.</a:t>
            </a:r>
          </a:p>
          <a:p>
            <a:pPr marL="457200" lvl="0" algn="just">
              <a:spcBef>
                <a:spcPts val="480"/>
              </a:spcBef>
              <a:buSzPts val="18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scope of the project is subject to the project being a minor project 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with time </a:t>
            </a: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constraints, hence we are making use of transliterated words, the number of words is limited to a max of 200 and we are using a select number of centrality and similarity measures.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701" y="1751527"/>
            <a:ext cx="6065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0033CC"/>
                </a:solidFill>
              </a:rPr>
              <a:t>Data Set</a:t>
            </a:r>
            <a:endParaRPr lang="en-IN" sz="2400" dirty="0">
              <a:solidFill>
                <a:srgbClr val="0033C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6902"/>
            <a:ext cx="7546837" cy="331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7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Research Design Approach</a:t>
            </a:r>
            <a:endParaRPr dirty="0"/>
          </a:p>
        </p:txBody>
      </p:sp>
      <p:sp>
        <p:nvSpPr>
          <p:cNvPr id="33" name="Google Shape;33;p4"/>
          <p:cNvSpPr txBox="1"/>
          <p:nvPr/>
        </p:nvSpPr>
        <p:spPr>
          <a:xfrm>
            <a:off x="409303" y="1617663"/>
            <a:ext cx="7374600" cy="507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approach: </a:t>
            </a:r>
            <a:r>
              <a:rPr lang="en-US" sz="2400" b="1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Top-Down Approach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Benefits:</a:t>
            </a:r>
          </a:p>
          <a:p>
            <a:pPr marL="285750" lvl="8" indent="-285750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33CC"/>
                </a:solidFill>
                <a:latin typeface="+mn-lt"/>
              </a:rPr>
              <a:t>Decreased Risk:</a:t>
            </a:r>
            <a:r>
              <a:rPr lang="en-US" sz="1600" dirty="0">
                <a:solidFill>
                  <a:srgbClr val="0033CC"/>
                </a:solidFill>
                <a:latin typeface="+mn-lt"/>
              </a:rPr>
              <a:t> </a:t>
            </a:r>
            <a:r>
              <a:rPr lang="en-US" sz="1600" dirty="0" smtClean="0">
                <a:solidFill>
                  <a:srgbClr val="0033CC"/>
                </a:solidFill>
                <a:latin typeface="+mn-lt"/>
              </a:rPr>
              <a:t>Since the approach is planned well in advance.</a:t>
            </a:r>
          </a:p>
          <a:p>
            <a:pPr marL="285750" lvl="2" indent="-285750" fontAlgn="base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33CC"/>
                </a:solidFill>
                <a:latin typeface="+mn-lt"/>
              </a:rPr>
              <a:t>Good </a:t>
            </a:r>
            <a:r>
              <a:rPr lang="en-US" sz="1600" b="1" dirty="0">
                <a:solidFill>
                  <a:srgbClr val="0033CC"/>
                </a:solidFill>
                <a:latin typeface="+mn-lt"/>
              </a:rPr>
              <a:t>Organization:</a:t>
            </a:r>
            <a:r>
              <a:rPr lang="en-US" sz="1600" dirty="0">
                <a:solidFill>
                  <a:srgbClr val="0033CC"/>
                </a:solidFill>
                <a:latin typeface="+mn-lt"/>
              </a:rPr>
              <a:t> Tasks are determined and filtered down </a:t>
            </a:r>
            <a:r>
              <a:rPr lang="en-US" sz="1600" dirty="0" smtClean="0">
                <a:solidFill>
                  <a:srgbClr val="0033CC"/>
                </a:solidFill>
                <a:latin typeface="+mn-lt"/>
              </a:rPr>
              <a:t>without </a:t>
            </a:r>
            <a:r>
              <a:rPr lang="en-US" sz="1600" dirty="0">
                <a:solidFill>
                  <a:srgbClr val="0033CC"/>
                </a:solidFill>
                <a:latin typeface="+mn-lt"/>
              </a:rPr>
              <a:t>any confusion because </a:t>
            </a:r>
            <a:r>
              <a:rPr lang="en-US" sz="1600" dirty="0" smtClean="0">
                <a:solidFill>
                  <a:srgbClr val="0033CC"/>
                </a:solidFill>
                <a:latin typeface="+mn-lt"/>
              </a:rPr>
              <a:t>project </a:t>
            </a:r>
            <a:r>
              <a:rPr lang="en-US" sz="1600" dirty="0">
                <a:solidFill>
                  <a:srgbClr val="0033CC"/>
                </a:solidFill>
                <a:latin typeface="+mn-lt"/>
              </a:rPr>
              <a:t>goals are set </a:t>
            </a:r>
            <a:r>
              <a:rPr lang="en-US" sz="1600" dirty="0" smtClean="0">
                <a:solidFill>
                  <a:srgbClr val="0033CC"/>
                </a:solidFill>
                <a:latin typeface="+mn-lt"/>
              </a:rPr>
              <a:t>and </a:t>
            </a:r>
            <a:r>
              <a:rPr lang="en-US" sz="1600" dirty="0">
                <a:solidFill>
                  <a:srgbClr val="0033CC"/>
                </a:solidFill>
                <a:latin typeface="+mn-lt"/>
              </a:rPr>
              <a:t>will not be affected by outside opinions.</a:t>
            </a:r>
          </a:p>
          <a:p>
            <a:pPr marL="285750" lvl="2" indent="-285750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33CC"/>
                </a:solidFill>
                <a:latin typeface="+mn-lt"/>
              </a:rPr>
              <a:t>Minimized Cost:</a:t>
            </a:r>
            <a:r>
              <a:rPr lang="en-US" sz="1600" dirty="0">
                <a:solidFill>
                  <a:srgbClr val="0033CC"/>
                </a:solidFill>
                <a:latin typeface="+mn-lt"/>
              </a:rPr>
              <a:t> </a:t>
            </a:r>
            <a:r>
              <a:rPr lang="en-US" sz="1600" dirty="0" smtClean="0">
                <a:solidFill>
                  <a:srgbClr val="0033CC"/>
                </a:solidFill>
                <a:latin typeface="+mn-lt"/>
              </a:rPr>
              <a:t>Members are </a:t>
            </a:r>
            <a:r>
              <a:rPr lang="en-US" sz="1600" dirty="0">
                <a:solidFill>
                  <a:srgbClr val="0033CC"/>
                </a:solidFill>
                <a:latin typeface="+mn-lt"/>
              </a:rPr>
              <a:t>free to complete their own tasks unique to their role in the </a:t>
            </a:r>
            <a:r>
              <a:rPr lang="en-US" sz="1600" dirty="0" smtClean="0">
                <a:solidFill>
                  <a:srgbClr val="0033CC"/>
                </a:solidFill>
                <a:latin typeface="+mn-lt"/>
              </a:rPr>
              <a:t>project </a:t>
            </a:r>
            <a:r>
              <a:rPr lang="en-US" sz="1600" dirty="0">
                <a:solidFill>
                  <a:srgbClr val="0033CC"/>
                </a:solidFill>
                <a:latin typeface="+mn-lt"/>
              </a:rPr>
              <a:t>and aren’t saddled with the responsibility of setting </a:t>
            </a:r>
            <a:r>
              <a:rPr lang="en-US" sz="1600" dirty="0" smtClean="0">
                <a:solidFill>
                  <a:srgbClr val="0033CC"/>
                </a:solidFill>
                <a:latin typeface="+mn-lt"/>
              </a:rPr>
              <a:t>project-wide </a:t>
            </a:r>
            <a:r>
              <a:rPr lang="en-US" sz="1600" dirty="0">
                <a:solidFill>
                  <a:srgbClr val="0033CC"/>
                </a:solidFill>
                <a:latin typeface="+mn-lt"/>
              </a:rPr>
              <a:t>goals.</a:t>
            </a:r>
          </a:p>
          <a:p>
            <a:pPr marL="457200" marR="0" lvl="0" algn="just" rtl="0">
              <a:spcBef>
                <a:spcPts val="480"/>
              </a:spcBef>
              <a:spcAft>
                <a:spcPts val="0"/>
              </a:spcAft>
            </a:pPr>
            <a:endParaRPr sz="18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3440" y="1733006"/>
            <a:ext cx="64269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rgbClr val="0033CC"/>
                </a:solidFill>
              </a:rPr>
              <a:t>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3CC"/>
                </a:solidFill>
              </a:rPr>
              <a:t>Limited Creativity: </a:t>
            </a:r>
            <a:r>
              <a:rPr lang="en-US" sz="1600" dirty="0" smtClean="0">
                <a:solidFill>
                  <a:srgbClr val="0033CC"/>
                </a:solidFill>
              </a:rPr>
              <a:t>Members </a:t>
            </a:r>
            <a:r>
              <a:rPr lang="en-US" sz="1600" dirty="0">
                <a:solidFill>
                  <a:srgbClr val="0033CC"/>
                </a:solidFill>
              </a:rPr>
              <a:t>are </a:t>
            </a:r>
            <a:r>
              <a:rPr lang="en-US" sz="1600" dirty="0" smtClean="0">
                <a:solidFill>
                  <a:srgbClr val="0033CC"/>
                </a:solidFill>
              </a:rPr>
              <a:t>engrossed </a:t>
            </a:r>
            <a:r>
              <a:rPr lang="en-US" sz="1600" dirty="0">
                <a:solidFill>
                  <a:srgbClr val="0033CC"/>
                </a:solidFill>
              </a:rPr>
              <a:t>in their responsibilities and are unable to </a:t>
            </a:r>
            <a:r>
              <a:rPr lang="en-US" sz="1600" dirty="0" smtClean="0">
                <a:solidFill>
                  <a:srgbClr val="0033CC"/>
                </a:solidFill>
              </a:rPr>
              <a:t>contribute innovations/ideas </a:t>
            </a:r>
            <a:r>
              <a:rPr lang="en-US" sz="1600" dirty="0">
                <a:solidFill>
                  <a:srgbClr val="0033CC"/>
                </a:solidFill>
              </a:rPr>
              <a:t>to </a:t>
            </a:r>
            <a:r>
              <a:rPr lang="en-US" sz="1600" dirty="0" smtClean="0">
                <a:solidFill>
                  <a:srgbClr val="0033CC"/>
                </a:solidFill>
              </a:rPr>
              <a:t>the project </a:t>
            </a:r>
            <a:r>
              <a:rPr lang="en-US" sz="1600" dirty="0">
                <a:solidFill>
                  <a:srgbClr val="0033CC"/>
                </a:solidFill>
              </a:rPr>
              <a:t>— sometimes leading to frustration and a lack of motivation to perform</a:t>
            </a:r>
            <a:r>
              <a:rPr lang="en-US" sz="1600" dirty="0" smtClean="0">
                <a:solidFill>
                  <a:srgbClr val="0033CC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3CC"/>
                </a:solidFill>
              </a:rPr>
              <a:t>Slow Response to Challenges: When a challenge arises as a result of a decision, it can take time for </a:t>
            </a:r>
            <a:r>
              <a:rPr lang="en-US" sz="1600" dirty="0" smtClean="0">
                <a:solidFill>
                  <a:srgbClr val="0033CC"/>
                </a:solidFill>
              </a:rPr>
              <a:t>the members to </a:t>
            </a:r>
            <a:r>
              <a:rPr lang="en-US" sz="1600" dirty="0">
                <a:solidFill>
                  <a:srgbClr val="0033CC"/>
                </a:solidFill>
              </a:rPr>
              <a:t>establish a solution because there are limited minds contributing to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33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78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1184223" y="1143000"/>
            <a:ext cx="795977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Constraints, Assumptions &amp; Dependencies</a:t>
            </a:r>
            <a:endParaRPr dirty="0"/>
          </a:p>
        </p:txBody>
      </p:sp>
      <p:sp>
        <p:nvSpPr>
          <p:cNvPr id="40" name="Google Shape;40;p5"/>
          <p:cNvSpPr txBox="1"/>
          <p:nvPr/>
        </p:nvSpPr>
        <p:spPr>
          <a:xfrm>
            <a:off x="0" y="1617675"/>
            <a:ext cx="7374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DEPENDENCIES: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 The usage is strictly limited only to study the effects and results of social network analysis on Linguistics and its representations. 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 The project requires packages which are good for visualization purposes and have good functionality for Network Analysis.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1100"/>
            </a:pPr>
            <a:endParaRPr lang="en-US"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ASSUMPTIONS &amp; CONSTRAINTS:</a:t>
            </a:r>
            <a:endParaRPr lang="en-US"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-&gt;A single language was taken from each of the lineages of the Indo-European Language, Proto-Indo-European.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-&gt;The number of words chosen to represent each language were all transliterated in English.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 The maximum number of words in a single language is restricted to 200.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Interim Exploration</a:t>
            </a:r>
            <a:endParaRPr dirty="0"/>
          </a:p>
        </p:txBody>
      </p:sp>
      <p:sp>
        <p:nvSpPr>
          <p:cNvPr id="47" name="Google Shape;47;p6"/>
          <p:cNvSpPr txBox="1"/>
          <p:nvPr/>
        </p:nvSpPr>
        <p:spPr>
          <a:xfrm>
            <a:off x="517000" y="1617750"/>
            <a:ext cx="7005600" cy="475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sym typeface="Trebuchet MS"/>
              </a:rPr>
              <a:t>Basic Approach:</a:t>
            </a:r>
          </a:p>
          <a:p>
            <a:pPr marL="285750" lvl="0" indent="-28575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sym typeface="Trebuchet MS"/>
              </a:rPr>
              <a:t>We formulated the project idea and established the end-user requirements</a:t>
            </a:r>
          </a:p>
          <a:p>
            <a:pPr marL="285750" lvl="0" indent="-28575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sym typeface="Trebuchet MS"/>
              </a:rPr>
              <a:t>Then, we designed the project’s features and functionality for the user requirements .</a:t>
            </a:r>
          </a:p>
          <a:p>
            <a:pPr marL="285750" lvl="0" indent="-28575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sym typeface="Trebuchet MS"/>
              </a:rPr>
              <a:t>Next, we decided upon the technologies that would be necessary to envision our project.</a:t>
            </a:r>
          </a:p>
          <a:p>
            <a:pPr marL="285750" lvl="0" indent="-28575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sym typeface="Trebuchet MS"/>
              </a:rPr>
              <a:t>Finally, we divided the work amongst the members and started working on our parts to get the project work done. </a:t>
            </a:r>
          </a:p>
          <a:p>
            <a:pPr marL="285750" lvl="0" indent="-28575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lvl="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sym typeface="Trebuchet MS"/>
              </a:rPr>
              <a:t>Is there a need for changing the approach?</a:t>
            </a:r>
          </a:p>
          <a:p>
            <a:pPr lvl="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sz="1800" dirty="0">
                <a:solidFill>
                  <a:srgbClr val="0033CC"/>
                </a:solidFill>
                <a:latin typeface="Trebuchet MS"/>
                <a:sym typeface="Trebuchet MS"/>
              </a:rPr>
              <a:t>	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sym typeface="Trebuchet MS"/>
              </a:rPr>
              <a:t>No, The development of the project is going forward smoothly as all the members are aware of their responsibilities and the tasks are completed on time.</a:t>
            </a:r>
          </a:p>
          <a:p>
            <a:pPr lvl="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endParaRPr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/>
          </a:p>
        </p:txBody>
      </p:sp>
      <p:sp>
        <p:nvSpPr>
          <p:cNvPr id="86" name="Google Shape;86;p11"/>
          <p:cNvSpPr txBox="1"/>
          <p:nvPr/>
        </p:nvSpPr>
        <p:spPr>
          <a:xfrm>
            <a:off x="518409" y="1828801"/>
            <a:ext cx="68637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buSzPts val="18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TECHNOLOGIES:</a:t>
            </a:r>
          </a:p>
          <a:p>
            <a:pPr lvl="0" algn="just">
              <a:buSzPts val="18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 Applications:</a:t>
            </a:r>
          </a:p>
          <a:p>
            <a:pPr lvl="0" algn="just">
              <a:buSzPts val="18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-</a:t>
            </a:r>
            <a:r>
              <a:rPr lang="en-US" sz="1800" u="sng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Translate API</a:t>
            </a: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Used to retrieve transliterated 	words quickly and in bulk.</a:t>
            </a:r>
          </a:p>
          <a:p>
            <a:pPr lvl="0" algn="just">
              <a:buSzPts val="18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-</a:t>
            </a:r>
            <a:r>
              <a:rPr lang="en-US" sz="1800" u="sng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Jupyter</a:t>
            </a:r>
            <a:r>
              <a:rPr lang="en-US" sz="1800" u="sng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Notebook</a:t>
            </a: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For its GUI and ease of use.</a:t>
            </a:r>
          </a:p>
          <a:p>
            <a:pPr lvl="0" algn="just">
              <a:buSzPts val="18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-</a:t>
            </a:r>
            <a:r>
              <a:rPr lang="en-US" sz="1800" u="sng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Rstudio</a:t>
            </a: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consolidated representation of results, 	command prompt and single shot execution of 	programs. </a:t>
            </a:r>
          </a:p>
          <a:p>
            <a:pPr lvl="0" algn="just">
              <a:buSzPts val="18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 Languages:</a:t>
            </a:r>
          </a:p>
          <a:p>
            <a:pPr lvl="0" algn="just">
              <a:buSzPts val="18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- </a:t>
            </a:r>
            <a:r>
              <a:rPr lang="en-US" sz="1800" u="sng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Used because of its ease of programing and 	amazing libraries that provide wide range of 	functionality in analytics.</a:t>
            </a:r>
          </a:p>
          <a:p>
            <a:pPr lvl="0" algn="just">
              <a:buSzPts val="18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- </a:t>
            </a:r>
            <a:r>
              <a:rPr lang="en-US" sz="1800" u="sng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: Used for </a:t>
            </a:r>
            <a:r>
              <a:rPr lang="en-US" sz="18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visualisation</a:t>
            </a: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because of its packages that 	aid good </a:t>
            </a:r>
            <a:r>
              <a:rPr lang="en-US" sz="18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visualisation</a:t>
            </a: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and its simplicity.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So far</a:t>
            </a:r>
            <a:endParaRPr dirty="0"/>
          </a:p>
        </p:txBody>
      </p:sp>
      <p:sp>
        <p:nvSpPr>
          <p:cNvPr id="86" name="Google Shape;86;p11"/>
          <p:cNvSpPr txBox="1"/>
          <p:nvPr/>
        </p:nvSpPr>
        <p:spPr>
          <a:xfrm>
            <a:off x="518409" y="1828801"/>
            <a:ext cx="6863700" cy="326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Percentage completion of Project: ~60%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Progress from last time:-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Added Russian Language instead of Persian.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Included some of the suggestions from the panel, which include replacing few transliterated words with their actual pronunciation in the case of German, Spanish and Italian.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Performed similarity measures and computed similarities between various languages and within same languages.</a:t>
            </a:r>
            <a:endParaRPr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442</Words>
  <Application>Microsoft Office PowerPoint</Application>
  <PresentationFormat>On-screen Show (4:3)</PresentationFormat>
  <Paragraphs>70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mukesh karanth</dc:creator>
  <cp:lastModifiedBy>mukesh karanth</cp:lastModifiedBy>
  <cp:revision>35</cp:revision>
  <dcterms:modified xsi:type="dcterms:W3CDTF">2019-03-25T16:42:33Z</dcterms:modified>
</cp:coreProperties>
</file>