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9" r:id="rId4"/>
    <p:sldId id="277" r:id="rId5"/>
    <p:sldId id="260" r:id="rId6"/>
    <p:sldId id="278" r:id="rId7"/>
    <p:sldId id="261" r:id="rId8"/>
    <p:sldId id="262" r:id="rId9"/>
    <p:sldId id="279" r:id="rId10"/>
    <p:sldId id="263" r:id="rId11"/>
    <p:sldId id="280" r:id="rId12"/>
    <p:sldId id="265" r:id="rId13"/>
    <p:sldId id="266" r:id="rId14"/>
    <p:sldId id="281" r:id="rId15"/>
    <p:sldId id="282" r:id="rId16"/>
    <p:sldId id="283" r:id="rId17"/>
    <p:sldId id="267" r:id="rId18"/>
    <p:sldId id="270" r:id="rId19"/>
    <p:sldId id="272" r:id="rId20"/>
    <p:sldId id="273" r:id="rId21"/>
    <p:sldId id="285" r:id="rId22"/>
    <p:sldId id="286" r:id="rId23"/>
    <p:sldId id="287" r:id="rId24"/>
    <p:sldId id="288" r:id="rId25"/>
    <p:sldId id="289" r:id="rId26"/>
    <p:sldId id="291" r:id="rId27"/>
    <p:sldId id="274" r:id="rId28"/>
    <p:sldId id="284" r:id="rId29"/>
    <p:sldId id="275" r:id="rId30"/>
    <p:sldId id="290" r:id="rId31"/>
    <p:sldId id="276" r:id="rId32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1821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1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3" name="Google Shape;1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3304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0644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7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0" name="Google Shape;140;p17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46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8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8" name="Google Shape;148;p18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77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55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255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48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69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4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3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063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531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48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39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8" name="Google Shape;88;p10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71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11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Work : </a:t>
            </a:r>
            <a:endParaRPr sz="4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UE15CS490(Major)/UE15CS492(Minor)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ISA(Review 5) / ESA 2019</a:t>
            </a:r>
            <a:endParaRPr sz="4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261911"/>
            <a:ext cx="8458200" cy="206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Linguistic Analysis of Indo-European Languages  </a:t>
            </a: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  : </a:t>
            </a:r>
            <a:r>
              <a:rPr lang="en-US" sz="20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PW19SMP003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</a:p>
          <a:p>
            <a:pPr lvl="0"/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Prof.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Shreekanth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M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Prabhu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</a:t>
            </a:r>
          </a:p>
          <a:p>
            <a:pPr lvl="0"/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Roshan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U[01FB15ECS246],</a:t>
            </a:r>
          </a:p>
          <a:p>
            <a:pPr lvl="0"/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Sanath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Bhimsen</a:t>
            </a: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[01FB15ECS260],</a:t>
            </a:r>
          </a:p>
          <a:p>
            <a:pPr lvl="0"/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Mukesh M Karanth[01FB15ECS361].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 and Risks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90900" y="1791525"/>
            <a:ext cx="77149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DEPENDENCIES: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usage is strictly limited only to study the effects and results of social network analysis on Linguistics and its representations. 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project requires packages which are good for visualization purposes and have good functionality for Network Analysis.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ASSUMPTIONS: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-&gt;A single language was taken from each of the lineages of the Indo-European Language, Proto-Indo-European.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-&gt;The number of words chosen to represent each language were all transliterated in English.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maximum number of words in a single language is restricted to 200.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1100"/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43328"/>
            <a:ext cx="8485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RISKS:</a:t>
            </a:r>
          </a:p>
          <a:p>
            <a:r>
              <a:rPr lang="en-IN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-&gt; The limited number of centrality and similarity measures used for analysis could potentially affect the accuracy of the visualisation.</a:t>
            </a:r>
          </a:p>
          <a:p>
            <a:r>
              <a:rPr lang="en-IN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-&gt; The limited pool of words chosen might not be sufficient enough to convey any good results.</a:t>
            </a:r>
          </a:p>
          <a:p>
            <a:r>
              <a:rPr lang="en-IN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-&gt; The words chosen might not be the best choice to best depict all languages perfectly.</a:t>
            </a:r>
          </a:p>
          <a:p>
            <a:endParaRPr lang="en-IN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9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UI/ Use Case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70;p9"/>
          <p:cNvSpPr txBox="1"/>
          <p:nvPr/>
        </p:nvSpPr>
        <p:spPr>
          <a:xfrm>
            <a:off x="533400" y="1828800"/>
            <a:ext cx="68637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</a:t>
            </a: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71" y="2548128"/>
            <a:ext cx="4060757" cy="3910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) </a:t>
            </a:r>
            <a:r>
              <a:rPr lang="en-US" sz="1800" b="1" dirty="0">
                <a:solidFill>
                  <a:srgbClr val="0000FF"/>
                </a:solidFill>
              </a:rPr>
              <a:t>Collections of English Words </a:t>
            </a:r>
            <a:r>
              <a:rPr lang="en-US" sz="1800" dirty="0">
                <a:solidFill>
                  <a:srgbClr val="0000FF"/>
                </a:solidFill>
              </a:rPr>
              <a:t>: In this module, We started off by collecting </a:t>
            </a:r>
            <a:r>
              <a:rPr lang="en-US" sz="1800" dirty="0" smtClean="0">
                <a:solidFill>
                  <a:srgbClr val="0000FF"/>
                </a:solidFill>
              </a:rPr>
              <a:t>around 1000 English </a:t>
            </a:r>
            <a:r>
              <a:rPr lang="en-US" sz="1800" dirty="0">
                <a:solidFill>
                  <a:srgbClr val="0000FF"/>
                </a:solidFill>
              </a:rPr>
              <a:t>words and then filtered it down to 300 words suitable words for </a:t>
            </a:r>
            <a:r>
              <a:rPr lang="en-US" sz="1800" dirty="0" smtClean="0">
                <a:solidFill>
                  <a:srgbClr val="0000FF"/>
                </a:solidFill>
              </a:rPr>
              <a:t>our study</a:t>
            </a:r>
            <a:r>
              <a:rPr lang="en-US" sz="1800" dirty="0">
                <a:solidFill>
                  <a:srgbClr val="0000FF"/>
                </a:solidFill>
              </a:rPr>
              <a:t>. We made sure that the data had a good number of stop words, nouns, proverbs,</a:t>
            </a:r>
          </a:p>
          <a:p>
            <a:r>
              <a:rPr lang="en-US" sz="1800" dirty="0">
                <a:solidFill>
                  <a:srgbClr val="0000FF"/>
                </a:solidFill>
              </a:rPr>
              <a:t>adjectives and words representing relationships like Father, Mother, Etc</a:t>
            </a:r>
            <a:r>
              <a:rPr lang="en-US" sz="1800" dirty="0" smtClean="0">
                <a:solidFill>
                  <a:srgbClr val="0000FF"/>
                </a:solidFill>
              </a:rPr>
              <a:t>.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2) </a:t>
            </a:r>
            <a:r>
              <a:rPr lang="en-US" sz="1800" b="1" dirty="0">
                <a:solidFill>
                  <a:srgbClr val="0000FF"/>
                </a:solidFill>
              </a:rPr>
              <a:t>Translation of English Words </a:t>
            </a:r>
            <a:r>
              <a:rPr lang="en-US" sz="1800" dirty="0">
                <a:solidFill>
                  <a:srgbClr val="0000FF"/>
                </a:solidFill>
              </a:rPr>
              <a:t>: Once this was done , The </a:t>
            </a:r>
            <a:r>
              <a:rPr lang="en-US" sz="1800" dirty="0" err="1">
                <a:solidFill>
                  <a:srgbClr val="0000FF"/>
                </a:solidFill>
              </a:rPr>
              <a:t>googletrans</a:t>
            </a:r>
            <a:r>
              <a:rPr lang="en-US" sz="1800" dirty="0">
                <a:solidFill>
                  <a:srgbClr val="0000FF"/>
                </a:solidFill>
              </a:rPr>
              <a:t> python </a:t>
            </a:r>
            <a:r>
              <a:rPr lang="en-US" sz="1800" dirty="0" smtClean="0">
                <a:solidFill>
                  <a:srgbClr val="0000FF"/>
                </a:solidFill>
              </a:rPr>
              <a:t>API was </a:t>
            </a:r>
            <a:r>
              <a:rPr lang="en-US" sz="1800" dirty="0">
                <a:solidFill>
                  <a:srgbClr val="0000FF"/>
                </a:solidFill>
              </a:rPr>
              <a:t>used in order to translate each </a:t>
            </a:r>
            <a:r>
              <a:rPr lang="en-US" sz="1800" dirty="0" err="1">
                <a:solidFill>
                  <a:srgbClr val="0000FF"/>
                </a:solidFill>
              </a:rPr>
              <a:t>english</a:t>
            </a:r>
            <a:r>
              <a:rPr lang="en-US" sz="1800" dirty="0">
                <a:solidFill>
                  <a:srgbClr val="0000FF"/>
                </a:solidFill>
              </a:rPr>
              <a:t> words into the other </a:t>
            </a:r>
            <a:r>
              <a:rPr lang="en-US" sz="1800" dirty="0" smtClean="0">
                <a:solidFill>
                  <a:srgbClr val="0000FF"/>
                </a:solidFill>
              </a:rPr>
              <a:t>Indo-European Languages </a:t>
            </a:r>
            <a:r>
              <a:rPr lang="en-US" sz="1800" dirty="0">
                <a:solidFill>
                  <a:srgbClr val="0000FF"/>
                </a:solidFill>
              </a:rPr>
              <a:t>we had chosen. They are German , Italian , French , Spanish , Hindi</a:t>
            </a:r>
          </a:p>
          <a:p>
            <a:r>
              <a:rPr lang="en-IN" sz="1800" dirty="0">
                <a:solidFill>
                  <a:srgbClr val="0000FF"/>
                </a:solidFill>
              </a:rPr>
              <a:t>,Russian, Latin and Sanskrit</a:t>
            </a:r>
            <a:r>
              <a:rPr lang="en-IN" sz="1800" dirty="0" smtClean="0">
                <a:solidFill>
                  <a:srgbClr val="0000FF"/>
                </a:solidFill>
              </a:rPr>
              <a:t>. </a:t>
            </a:r>
            <a:r>
              <a:rPr lang="en-US" sz="1800" dirty="0" smtClean="0">
                <a:solidFill>
                  <a:srgbClr val="0000FF"/>
                </a:solidFill>
              </a:rPr>
              <a:t>Since </a:t>
            </a:r>
            <a:r>
              <a:rPr lang="en-US" sz="1800" dirty="0">
                <a:solidFill>
                  <a:srgbClr val="0000FF"/>
                </a:solidFill>
              </a:rPr>
              <a:t>there is no support for Sanskrit on Google Translate , We used an English to</a:t>
            </a:r>
          </a:p>
          <a:p>
            <a:r>
              <a:rPr lang="en-US" sz="1800" dirty="0">
                <a:solidFill>
                  <a:srgbClr val="0000FF"/>
                </a:solidFill>
              </a:rPr>
              <a:t>Sanskrit Dictionary in order to find the Sanskrit Representation of the word</a:t>
            </a:r>
            <a:r>
              <a:rPr lang="en-US" sz="1800" dirty="0" smtClean="0">
                <a:solidFill>
                  <a:srgbClr val="0000FF"/>
                </a:solidFill>
              </a:rPr>
              <a:t>.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376" y="1316736"/>
            <a:ext cx="81205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3) </a:t>
            </a:r>
            <a:r>
              <a:rPr lang="en-US" sz="1800" b="1" dirty="0">
                <a:solidFill>
                  <a:srgbClr val="0000FF"/>
                </a:solidFill>
              </a:rPr>
              <a:t>Loading all these words into a </a:t>
            </a:r>
            <a:r>
              <a:rPr lang="en-US" sz="1800" b="1" dirty="0" err="1">
                <a:solidFill>
                  <a:srgbClr val="0000FF"/>
                </a:solidFill>
              </a:rPr>
              <a:t>dataframe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: The dataset is prepared this way and it </a:t>
            </a:r>
            <a:r>
              <a:rPr lang="en-US" sz="1800" dirty="0" smtClean="0">
                <a:solidFill>
                  <a:srgbClr val="0000FF"/>
                </a:solidFill>
              </a:rPr>
              <a:t>is stored </a:t>
            </a:r>
            <a:r>
              <a:rPr lang="en-US" sz="1800" dirty="0">
                <a:solidFill>
                  <a:srgbClr val="0000FF"/>
                </a:solidFill>
              </a:rPr>
              <a:t>in csv format columns represent the languages and we have the words and </a:t>
            </a:r>
            <a:r>
              <a:rPr lang="en-US" sz="1800" dirty="0" smtClean="0">
                <a:solidFill>
                  <a:srgbClr val="0000FF"/>
                </a:solidFill>
              </a:rPr>
              <a:t>their </a:t>
            </a:r>
            <a:r>
              <a:rPr lang="en-IN" sz="1800" dirty="0" smtClean="0">
                <a:solidFill>
                  <a:srgbClr val="0000FF"/>
                </a:solidFill>
              </a:rPr>
              <a:t>representation </a:t>
            </a:r>
            <a:r>
              <a:rPr lang="en-IN" sz="1800" dirty="0">
                <a:solidFill>
                  <a:srgbClr val="0000FF"/>
                </a:solidFill>
              </a:rPr>
              <a:t>on each row</a:t>
            </a:r>
            <a:r>
              <a:rPr lang="en-IN" sz="1800" dirty="0" smtClean="0">
                <a:solidFill>
                  <a:srgbClr val="0000FF"/>
                </a:solidFill>
              </a:rPr>
              <a:t>.</a:t>
            </a:r>
          </a:p>
          <a:p>
            <a:endParaRPr lang="en-IN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4) </a:t>
            </a:r>
            <a:r>
              <a:rPr lang="en-US" sz="1800" b="1" dirty="0">
                <a:solidFill>
                  <a:srgbClr val="0000FF"/>
                </a:solidFill>
              </a:rPr>
              <a:t>Preprocessing </a:t>
            </a:r>
            <a:r>
              <a:rPr lang="en-US" sz="1800" dirty="0">
                <a:solidFill>
                  <a:srgbClr val="0000FF"/>
                </a:solidFill>
              </a:rPr>
              <a:t>: Once the dataset was created, each word was replaced with </a:t>
            </a:r>
            <a:r>
              <a:rPr lang="en-US" sz="1800" dirty="0" smtClean="0">
                <a:solidFill>
                  <a:srgbClr val="0000FF"/>
                </a:solidFill>
              </a:rPr>
              <a:t>its phonetic </a:t>
            </a:r>
            <a:r>
              <a:rPr lang="en-US" sz="1800" dirty="0">
                <a:solidFill>
                  <a:srgbClr val="0000FF"/>
                </a:solidFill>
              </a:rPr>
              <a:t>pronunciation using manual or automatic conversion wherever applicable</a:t>
            </a:r>
            <a:r>
              <a:rPr lang="en-US" sz="1800" dirty="0" smtClean="0">
                <a:solidFill>
                  <a:srgbClr val="0000FF"/>
                </a:solidFill>
              </a:rPr>
              <a:t>. As </a:t>
            </a:r>
            <a:r>
              <a:rPr lang="en-US" sz="1800" dirty="0">
                <a:solidFill>
                  <a:srgbClr val="0000FF"/>
                </a:solidFill>
              </a:rPr>
              <a:t>the API might sometimes return the word in its native representation, this </a:t>
            </a:r>
            <a:r>
              <a:rPr lang="en-US" sz="1800" dirty="0" smtClean="0">
                <a:solidFill>
                  <a:srgbClr val="0000FF"/>
                </a:solidFill>
              </a:rPr>
              <a:t>would negatively </a:t>
            </a:r>
            <a:r>
              <a:rPr lang="en-US" sz="1800" dirty="0">
                <a:solidFill>
                  <a:srgbClr val="0000FF"/>
                </a:solidFill>
              </a:rPr>
              <a:t>affect our results because the special characters present as a translation </a:t>
            </a:r>
            <a:r>
              <a:rPr lang="en-US" sz="1800" dirty="0" smtClean="0">
                <a:solidFill>
                  <a:srgbClr val="0000FF"/>
                </a:solidFill>
              </a:rPr>
              <a:t>of certain </a:t>
            </a:r>
            <a:r>
              <a:rPr lang="en-US" sz="1800" dirty="0">
                <a:solidFill>
                  <a:srgbClr val="0000FF"/>
                </a:solidFill>
              </a:rPr>
              <a:t>words in other languages will not be considered close to a word even if </a:t>
            </a:r>
            <a:r>
              <a:rPr lang="en-US" sz="1800" dirty="0" smtClean="0">
                <a:solidFill>
                  <a:srgbClr val="0000FF"/>
                </a:solidFill>
              </a:rPr>
              <a:t>it sounds </a:t>
            </a:r>
            <a:r>
              <a:rPr lang="en-US" sz="1800" dirty="0">
                <a:solidFill>
                  <a:srgbClr val="0000FF"/>
                </a:solidFill>
              </a:rPr>
              <a:t>the same when pronounced, this is because of the way the similarity </a:t>
            </a:r>
            <a:r>
              <a:rPr lang="en-US" sz="1800" dirty="0" smtClean="0">
                <a:solidFill>
                  <a:srgbClr val="0000FF"/>
                </a:solidFill>
              </a:rPr>
              <a:t>measure </a:t>
            </a:r>
            <a:r>
              <a:rPr lang="en-IN" sz="1800" dirty="0" smtClean="0">
                <a:solidFill>
                  <a:srgbClr val="0000FF"/>
                </a:solidFill>
              </a:rPr>
              <a:t>is </a:t>
            </a:r>
            <a:r>
              <a:rPr lang="en-IN" sz="1800" dirty="0">
                <a:solidFill>
                  <a:srgbClr val="0000FF"/>
                </a:solidFill>
              </a:rPr>
              <a:t>computed</a:t>
            </a:r>
            <a:r>
              <a:rPr lang="en-IN" sz="1800" dirty="0" smtClean="0">
                <a:solidFill>
                  <a:srgbClr val="0000FF"/>
                </a:solidFill>
              </a:rPr>
              <a:t>.</a:t>
            </a:r>
          </a:p>
          <a:p>
            <a:endParaRPr lang="en-IN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5) </a:t>
            </a:r>
            <a:r>
              <a:rPr lang="en-US" sz="1800" b="1" dirty="0">
                <a:solidFill>
                  <a:srgbClr val="0000FF"/>
                </a:solidFill>
              </a:rPr>
              <a:t>Weighted Similarity Graph Using </a:t>
            </a:r>
            <a:r>
              <a:rPr lang="en-US" sz="1800" b="1" dirty="0" err="1">
                <a:solidFill>
                  <a:srgbClr val="0000FF"/>
                </a:solidFill>
              </a:rPr>
              <a:t>NetworkX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: The python library </a:t>
            </a:r>
            <a:r>
              <a:rPr lang="en-US" sz="1800" dirty="0" err="1">
                <a:solidFill>
                  <a:srgbClr val="0000FF"/>
                </a:solidFill>
              </a:rPr>
              <a:t>networkX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was used </a:t>
            </a:r>
            <a:r>
              <a:rPr lang="en-US" sz="1800" dirty="0">
                <a:solidFill>
                  <a:srgbClr val="0000FF"/>
                </a:solidFill>
              </a:rPr>
              <a:t>to prepare a visualization that shows how close every pair of languages are. </a:t>
            </a:r>
            <a:r>
              <a:rPr lang="en-US" sz="1800" dirty="0" smtClean="0">
                <a:solidFill>
                  <a:srgbClr val="0000FF"/>
                </a:solidFill>
              </a:rPr>
              <a:t>We used </a:t>
            </a:r>
            <a:r>
              <a:rPr lang="en-US" sz="1800" dirty="0">
                <a:solidFill>
                  <a:srgbClr val="0000FF"/>
                </a:solidFill>
              </a:rPr>
              <a:t>weighted edges for the same. In this module, each word of every language </a:t>
            </a:r>
            <a:r>
              <a:rPr lang="en-US" sz="1800" dirty="0" smtClean="0">
                <a:solidFill>
                  <a:srgbClr val="0000FF"/>
                </a:solidFill>
              </a:rPr>
              <a:t>taken for </a:t>
            </a:r>
            <a:r>
              <a:rPr lang="en-US" sz="1800" dirty="0">
                <a:solidFill>
                  <a:srgbClr val="0000FF"/>
                </a:solidFill>
              </a:rPr>
              <a:t>the study for a particular meaning will be taken and compared with each other </a:t>
            </a:r>
            <a:r>
              <a:rPr lang="en-US" sz="1800" dirty="0" smtClean="0">
                <a:solidFill>
                  <a:srgbClr val="0000FF"/>
                </a:solidFill>
              </a:rPr>
              <a:t>and their </a:t>
            </a:r>
            <a:r>
              <a:rPr lang="en-US" sz="1800" dirty="0">
                <a:solidFill>
                  <a:srgbClr val="0000FF"/>
                </a:solidFill>
              </a:rPr>
              <a:t>similarity score will be </a:t>
            </a:r>
            <a:r>
              <a:rPr lang="en-US" sz="1800" dirty="0" smtClean="0">
                <a:solidFill>
                  <a:srgbClr val="0000FF"/>
                </a:solidFill>
              </a:rPr>
              <a:t>computed </a:t>
            </a:r>
            <a:r>
              <a:rPr lang="en-US" sz="1800" dirty="0">
                <a:solidFill>
                  <a:srgbClr val="0000FF"/>
                </a:solidFill>
              </a:rPr>
              <a:t>for every possible pair and the result will </a:t>
            </a:r>
            <a:r>
              <a:rPr lang="en-US" sz="1800" dirty="0" smtClean="0">
                <a:solidFill>
                  <a:srgbClr val="0000FF"/>
                </a:solidFill>
              </a:rPr>
              <a:t>be stored </a:t>
            </a:r>
            <a:r>
              <a:rPr lang="en-US" sz="1800" dirty="0">
                <a:solidFill>
                  <a:srgbClr val="0000FF"/>
                </a:solidFill>
              </a:rPr>
              <a:t>and returned as a matrix.</a:t>
            </a:r>
          </a:p>
          <a:p>
            <a:endParaRPr lang="en-IN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24" y="1438656"/>
            <a:ext cx="8751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6) </a:t>
            </a:r>
            <a:r>
              <a:rPr lang="en-US" sz="1800" b="1" dirty="0">
                <a:solidFill>
                  <a:srgbClr val="0000FF"/>
                </a:solidFill>
              </a:rPr>
              <a:t>Creation of Distance Matrix </a:t>
            </a:r>
            <a:r>
              <a:rPr lang="en-US" sz="1800" dirty="0">
                <a:solidFill>
                  <a:srgbClr val="0000FF"/>
                </a:solidFill>
              </a:rPr>
              <a:t>: For every </a:t>
            </a:r>
            <a:r>
              <a:rPr lang="en-US" sz="1800" dirty="0" err="1">
                <a:solidFill>
                  <a:srgbClr val="0000FF"/>
                </a:solidFill>
              </a:rPr>
              <a:t>english</a:t>
            </a:r>
            <a:r>
              <a:rPr lang="en-US" sz="1800" dirty="0">
                <a:solidFill>
                  <a:srgbClr val="0000FF"/>
                </a:solidFill>
              </a:rPr>
              <a:t> word we construct distance </a:t>
            </a:r>
            <a:r>
              <a:rPr lang="en-US" sz="1800" dirty="0" smtClean="0">
                <a:solidFill>
                  <a:srgbClr val="0000FF"/>
                </a:solidFill>
              </a:rPr>
              <a:t>matrix showing </a:t>
            </a:r>
            <a:r>
              <a:rPr lang="en-US" sz="1800" dirty="0">
                <a:solidFill>
                  <a:srgbClr val="0000FF"/>
                </a:solidFill>
              </a:rPr>
              <a:t>the distance between that word and its representation in all other languages.</a:t>
            </a:r>
          </a:p>
          <a:p>
            <a:r>
              <a:rPr lang="en-US" sz="1800" dirty="0">
                <a:solidFill>
                  <a:srgbClr val="0000FF"/>
                </a:solidFill>
              </a:rPr>
              <a:t>Since we have nine languages in total we will create a 9x9 matrix that stores the</a:t>
            </a:r>
          </a:p>
          <a:p>
            <a:r>
              <a:rPr lang="en-US" sz="1800" dirty="0">
                <a:solidFill>
                  <a:srgbClr val="0000FF"/>
                </a:solidFill>
              </a:rPr>
              <a:t>distance matrix for all language’s words for a particular meaning. This will be used</a:t>
            </a:r>
          </a:p>
          <a:p>
            <a:r>
              <a:rPr lang="en-US" sz="1800" dirty="0">
                <a:solidFill>
                  <a:srgbClr val="0000FF"/>
                </a:solidFill>
              </a:rPr>
              <a:t>for the detection of clusters, communities and hidden linkages between the words</a:t>
            </a:r>
          </a:p>
          <a:p>
            <a:r>
              <a:rPr lang="en-US" sz="1800" dirty="0">
                <a:solidFill>
                  <a:srgbClr val="0000FF"/>
                </a:solidFill>
              </a:rPr>
              <a:t>from different languages. This will give us a basic idea of the potential relationship</a:t>
            </a:r>
          </a:p>
          <a:p>
            <a:r>
              <a:rPr lang="en-US" sz="1800" dirty="0">
                <a:solidFill>
                  <a:srgbClr val="0000FF"/>
                </a:solidFill>
              </a:rPr>
              <a:t>that might exist between two previously independent languages</a:t>
            </a:r>
            <a:r>
              <a:rPr lang="en-US" sz="1800" dirty="0" smtClean="0">
                <a:solidFill>
                  <a:srgbClr val="0000FF"/>
                </a:solidFill>
              </a:rPr>
              <a:t>.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7) </a:t>
            </a:r>
            <a:r>
              <a:rPr lang="en-US" sz="1800" b="1" dirty="0">
                <a:solidFill>
                  <a:srgbClr val="0000FF"/>
                </a:solidFill>
              </a:rPr>
              <a:t>Cognate Cluster Creation </a:t>
            </a:r>
            <a:r>
              <a:rPr lang="en-US" sz="1800" dirty="0">
                <a:solidFill>
                  <a:srgbClr val="0000FF"/>
                </a:solidFill>
              </a:rPr>
              <a:t>: The distance matrix for each word is passed to the </a:t>
            </a:r>
            <a:r>
              <a:rPr lang="en-US" sz="1800" dirty="0" err="1" smtClean="0">
                <a:solidFill>
                  <a:srgbClr val="0000FF"/>
                </a:solidFill>
              </a:rPr>
              <a:t>lingpy</a:t>
            </a:r>
            <a:r>
              <a:rPr lang="en-US" sz="1800" dirty="0" smtClean="0">
                <a:solidFill>
                  <a:srgbClr val="0000FF"/>
                </a:solidFill>
              </a:rPr>
              <a:t> cognate </a:t>
            </a:r>
            <a:r>
              <a:rPr lang="en-US" sz="1800" dirty="0">
                <a:solidFill>
                  <a:srgbClr val="0000FF"/>
                </a:solidFill>
              </a:rPr>
              <a:t>cluster creation method and it returns a dictionary. The keys of the </a:t>
            </a:r>
            <a:r>
              <a:rPr lang="en-US" sz="1800" dirty="0" smtClean="0">
                <a:solidFill>
                  <a:srgbClr val="0000FF"/>
                </a:solidFill>
              </a:rPr>
              <a:t>dictionary represent </a:t>
            </a:r>
            <a:r>
              <a:rPr lang="en-US" sz="1800" dirty="0">
                <a:solidFill>
                  <a:srgbClr val="0000FF"/>
                </a:solidFill>
              </a:rPr>
              <a:t>the cluster number and the value is a list which contains the word that </a:t>
            </a:r>
            <a:r>
              <a:rPr lang="en-US" sz="1800" dirty="0" smtClean="0">
                <a:solidFill>
                  <a:srgbClr val="0000FF"/>
                </a:solidFill>
              </a:rPr>
              <a:t>falls in </a:t>
            </a:r>
            <a:r>
              <a:rPr lang="en-US" sz="1800" dirty="0">
                <a:solidFill>
                  <a:srgbClr val="0000FF"/>
                </a:solidFill>
              </a:rPr>
              <a:t>that cluster. These results are stored in a csv file and passed as an input for </a:t>
            </a:r>
            <a:r>
              <a:rPr lang="en-US" sz="1800" dirty="0" smtClean="0">
                <a:solidFill>
                  <a:srgbClr val="0000FF"/>
                </a:solidFill>
              </a:rPr>
              <a:t>the </a:t>
            </a:r>
            <a:r>
              <a:rPr lang="en-IN" sz="1800" dirty="0" smtClean="0">
                <a:solidFill>
                  <a:srgbClr val="0000FF"/>
                </a:solidFill>
              </a:rPr>
              <a:t>visualization </a:t>
            </a:r>
            <a:r>
              <a:rPr lang="en-IN" sz="1800" dirty="0">
                <a:solidFill>
                  <a:srgbClr val="0000FF"/>
                </a:solidFill>
              </a:rPr>
              <a:t>modules</a:t>
            </a:r>
            <a:r>
              <a:rPr lang="en-IN" sz="1800" dirty="0" smtClean="0">
                <a:solidFill>
                  <a:srgbClr val="0000FF"/>
                </a:solidFill>
              </a:rPr>
              <a:t>.</a:t>
            </a:r>
            <a:endParaRPr lang="en-IN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0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1450848"/>
            <a:ext cx="8461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8) </a:t>
            </a:r>
            <a:r>
              <a:rPr lang="en-US" sz="1800" b="1" dirty="0">
                <a:solidFill>
                  <a:srgbClr val="0000FF"/>
                </a:solidFill>
              </a:rPr>
              <a:t>Network Nodes Creation </a:t>
            </a:r>
            <a:r>
              <a:rPr lang="en-US" sz="1800" dirty="0">
                <a:solidFill>
                  <a:srgbClr val="0000FF"/>
                </a:solidFill>
              </a:rPr>
              <a:t>: The cognate clusters stored in the csv file are read into </a:t>
            </a:r>
            <a:r>
              <a:rPr lang="en-US" sz="1800" dirty="0" smtClean="0">
                <a:solidFill>
                  <a:srgbClr val="0000FF"/>
                </a:solidFill>
              </a:rPr>
              <a:t>a </a:t>
            </a:r>
            <a:r>
              <a:rPr lang="en-US" sz="1800" dirty="0" err="1" smtClean="0">
                <a:solidFill>
                  <a:srgbClr val="0000FF"/>
                </a:solidFill>
              </a:rPr>
              <a:t>dataframe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variable in R and are converted into a format readable by the network </a:t>
            </a:r>
            <a:r>
              <a:rPr lang="en-US" sz="1800" dirty="0" smtClean="0">
                <a:solidFill>
                  <a:srgbClr val="0000FF"/>
                </a:solidFill>
              </a:rPr>
              <a:t>node creator </a:t>
            </a:r>
            <a:r>
              <a:rPr lang="en-US" sz="1800" dirty="0">
                <a:solidFill>
                  <a:srgbClr val="0000FF"/>
                </a:solidFill>
              </a:rPr>
              <a:t>function. That is, the cluster number and the fused attribute of word </a:t>
            </a:r>
            <a:r>
              <a:rPr lang="en-US" sz="1800" dirty="0" smtClean="0">
                <a:solidFill>
                  <a:srgbClr val="0000FF"/>
                </a:solidFill>
              </a:rPr>
              <a:t>and language </a:t>
            </a:r>
            <a:r>
              <a:rPr lang="en-US" sz="1800" dirty="0">
                <a:solidFill>
                  <a:srgbClr val="0000FF"/>
                </a:solidFill>
              </a:rPr>
              <a:t>are passed as the two parameters for the node creation function, the </a:t>
            </a:r>
            <a:r>
              <a:rPr lang="en-US" sz="1800" dirty="0" smtClean="0">
                <a:solidFill>
                  <a:srgbClr val="0000FF"/>
                </a:solidFill>
              </a:rPr>
              <a:t>function then </a:t>
            </a:r>
            <a:r>
              <a:rPr lang="en-US" sz="1800" dirty="0">
                <a:solidFill>
                  <a:srgbClr val="0000FF"/>
                </a:solidFill>
              </a:rPr>
              <a:t>creates a base network layout of all the nodes</a:t>
            </a:r>
            <a:r>
              <a:rPr lang="en-US" sz="1800" dirty="0" smtClean="0">
                <a:solidFill>
                  <a:srgbClr val="0000FF"/>
                </a:solidFill>
              </a:rPr>
              <a:t>.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9) </a:t>
            </a:r>
            <a:r>
              <a:rPr lang="en-US" sz="1800" b="1" dirty="0">
                <a:solidFill>
                  <a:srgbClr val="0000FF"/>
                </a:solidFill>
              </a:rPr>
              <a:t>Visualization in R </a:t>
            </a:r>
            <a:r>
              <a:rPr lang="en-US" sz="1800" dirty="0">
                <a:solidFill>
                  <a:srgbClr val="0000FF"/>
                </a:solidFill>
              </a:rPr>
              <a:t>: The network layout is then passed to the community </a:t>
            </a:r>
            <a:r>
              <a:rPr lang="en-US" sz="1800" dirty="0" smtClean="0">
                <a:solidFill>
                  <a:srgbClr val="0000FF"/>
                </a:solidFill>
              </a:rPr>
              <a:t>detector which </a:t>
            </a:r>
            <a:r>
              <a:rPr lang="en-US" sz="1800" dirty="0">
                <a:solidFill>
                  <a:srgbClr val="0000FF"/>
                </a:solidFill>
              </a:rPr>
              <a:t>portrays the nodes as individually highlighted clusters of different colors</a:t>
            </a:r>
            <a:r>
              <a:rPr lang="en-US" sz="1800" dirty="0" smtClean="0">
                <a:solidFill>
                  <a:srgbClr val="0000FF"/>
                </a:solidFill>
              </a:rPr>
              <a:t>, which </a:t>
            </a:r>
            <a:r>
              <a:rPr lang="en-US" sz="1800" dirty="0">
                <a:solidFill>
                  <a:srgbClr val="0000FF"/>
                </a:solidFill>
              </a:rPr>
              <a:t>give us a good idea of the hidden relationships that may potentially </a:t>
            </a:r>
            <a:r>
              <a:rPr lang="en-US" sz="1800" dirty="0" smtClean="0">
                <a:solidFill>
                  <a:srgbClr val="0000FF"/>
                </a:solidFill>
              </a:rPr>
              <a:t>exist </a:t>
            </a:r>
            <a:r>
              <a:rPr lang="en-IN" sz="1800" dirty="0" smtClean="0">
                <a:solidFill>
                  <a:srgbClr val="0000FF"/>
                </a:solidFill>
              </a:rPr>
              <a:t>between </a:t>
            </a:r>
            <a:r>
              <a:rPr lang="en-IN" sz="1800" dirty="0">
                <a:solidFill>
                  <a:srgbClr val="0000FF"/>
                </a:solidFill>
              </a:rPr>
              <a:t>two independent languages.</a:t>
            </a:r>
          </a:p>
          <a:p>
            <a:endParaRPr lang="en-IN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1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024" y="1896510"/>
            <a:ext cx="7046976" cy="4834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>
              <a:spcBef>
                <a:spcPts val="480"/>
              </a:spcBef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approach: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Top-Down Approach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>
              <a:spcBef>
                <a:spcPts val="480"/>
              </a:spcBef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Benefits:</a:t>
            </a:r>
          </a:p>
          <a:p>
            <a:pPr marL="285750" lvl="8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33CC"/>
                </a:solidFill>
              </a:rPr>
              <a:t>Decreased Risk:</a:t>
            </a:r>
            <a:r>
              <a:rPr lang="en-US" sz="1600" dirty="0">
                <a:solidFill>
                  <a:srgbClr val="0033CC"/>
                </a:solidFill>
              </a:rPr>
              <a:t> Since the approach is planned well in advance.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33CC"/>
                </a:solidFill>
              </a:rPr>
              <a:t>Good Organization:</a:t>
            </a:r>
            <a:r>
              <a:rPr lang="en-US" sz="1600" dirty="0">
                <a:solidFill>
                  <a:srgbClr val="0033CC"/>
                </a:solidFill>
              </a:rPr>
              <a:t> Tasks are determined and filtered down without any confusion because project goals are set and will not be affected by outside opinions.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33CC"/>
                </a:solidFill>
              </a:rPr>
              <a:t>Minimized Cost:</a:t>
            </a:r>
            <a:r>
              <a:rPr lang="en-US" sz="1600" dirty="0">
                <a:solidFill>
                  <a:srgbClr val="0033CC"/>
                </a:solidFill>
              </a:rPr>
              <a:t> Members are free to complete their own tasks unique to their role in the project and aren’t saddled with the responsibility of setting project-wide goals</a:t>
            </a:r>
            <a:r>
              <a:rPr lang="en-US" sz="1600" dirty="0" smtClean="0">
                <a:solidFill>
                  <a:srgbClr val="0033CC"/>
                </a:solidFill>
              </a:rPr>
              <a:t>.</a:t>
            </a:r>
          </a:p>
          <a:p>
            <a:pPr marL="285750" lvl="2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33CC"/>
              </a:solidFill>
            </a:endParaRPr>
          </a:p>
          <a:p>
            <a:r>
              <a:rPr lang="en-IN" sz="1800" dirty="0">
                <a:solidFill>
                  <a:srgbClr val="0033CC"/>
                </a:solidFill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3CC"/>
                </a:solidFill>
              </a:rPr>
              <a:t>Limited Creativity: Members are engrossed in their responsibilities and are unable to contribute innovations/ideas to the project — sometimes leading to frustration and a lack of motivation to perform.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3CC"/>
                </a:solidFill>
              </a:rPr>
              <a:t>Slow Response to Challenges: When a challenge arises as a result of a decision, it can take time for the members to establish a solution because there are limited minds contributing to decisions</a:t>
            </a:r>
            <a:r>
              <a:rPr lang="en-US" sz="1600" dirty="0" smtClean="0">
                <a:solidFill>
                  <a:srgbClr val="0033CC"/>
                </a:solidFill>
              </a:rPr>
              <a:t>.</a:t>
            </a:r>
            <a:endParaRPr lang="en-US" sz="1600" dirty="0">
              <a:solidFill>
                <a:srgbClr val="0033CC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 Strategy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0" y="1715211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rgbClr val="0033CC"/>
                </a:solidFill>
              </a:rPr>
              <a:t>Testing Methodologies:</a:t>
            </a:r>
          </a:p>
          <a:p>
            <a:r>
              <a:rPr lang="en-US" sz="1800" u="sng" dirty="0">
                <a:solidFill>
                  <a:srgbClr val="0033CC"/>
                </a:solidFill>
              </a:rPr>
              <a:t>Data set:</a:t>
            </a:r>
          </a:p>
          <a:p>
            <a:r>
              <a:rPr lang="en-US" sz="1800" dirty="0">
                <a:solidFill>
                  <a:srgbClr val="0033CC"/>
                </a:solidFill>
              </a:rPr>
              <a:t>        - Check the words in the dataset against the words in the 	google grammar for the language to validate it’s 	existence.</a:t>
            </a:r>
          </a:p>
          <a:p>
            <a:r>
              <a:rPr lang="en-US" sz="1800" dirty="0">
                <a:solidFill>
                  <a:srgbClr val="0033CC"/>
                </a:solidFill>
              </a:rPr>
              <a:t>        - Compare the phonetically translated word against its actual 	phonetic pronunciation to cross check the valid 	translation.</a:t>
            </a:r>
          </a:p>
          <a:p>
            <a:r>
              <a:rPr lang="en-US" sz="1800" dirty="0">
                <a:solidFill>
                  <a:srgbClr val="0033CC"/>
                </a:solidFill>
              </a:rPr>
              <a:t>        - Check for alternate forms of the same word.</a:t>
            </a:r>
          </a:p>
          <a:p>
            <a:endParaRPr lang="en-US" sz="1800" dirty="0">
              <a:solidFill>
                <a:srgbClr val="0033CC"/>
              </a:solidFill>
            </a:endParaRPr>
          </a:p>
          <a:p>
            <a:r>
              <a:rPr lang="en-US" sz="1800" u="sng" dirty="0">
                <a:solidFill>
                  <a:srgbClr val="0033CC"/>
                </a:solidFill>
              </a:rPr>
              <a:t>Code Output: 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       - Check the output for multiple data sets.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       - Perform analysis on different types of words and compare 	the results.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       - Visual Inspection of outputs to verify the code.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       - Compare the visual tree with the online sources to validate 	output.</a:t>
            </a:r>
          </a:p>
          <a:p>
            <a:pPr lvl="3"/>
            <a:r>
              <a:rPr lang="en-US" sz="1800" dirty="0">
                <a:solidFill>
                  <a:srgbClr val="0033CC"/>
                </a:solidFill>
              </a:rPr>
              <a:t>        - Validate the outputs observed using domain knowledge.</a:t>
            </a:r>
          </a:p>
          <a:p>
            <a:endParaRPr lang="en-US" sz="18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Completion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74904" y="2042850"/>
            <a:ext cx="6863700" cy="382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Report Status – Ready </a:t>
            </a: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Page count: 55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Report type: research report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 – Fully done </a:t>
            </a:r>
            <a:endParaRPr lang="en-US" sz="18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complete 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all respects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working 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 lang="en-US" dirty="0">
              <a:ea typeface="Trebuchet MS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creation needs to be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demoed</a:t>
            </a: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19138" marR="0" lvl="0" indent="-178434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We </a:t>
            </a:r>
            <a:r>
              <a:rPr lang="en-US" sz="2400" dirty="0">
                <a:solidFill>
                  <a:srgbClr val="0000FF"/>
                </a:solidFill>
              </a:rPr>
              <a:t>thought that the </a:t>
            </a:r>
            <a:r>
              <a:rPr lang="en-US" sz="2400" dirty="0" smtClean="0">
                <a:solidFill>
                  <a:srgbClr val="0000FF"/>
                </a:solidFill>
              </a:rPr>
              <a:t>current model </a:t>
            </a:r>
            <a:r>
              <a:rPr lang="en-US" sz="2400" dirty="0">
                <a:solidFill>
                  <a:srgbClr val="0000FF"/>
                </a:solidFill>
              </a:rPr>
              <a:t>of Indo-European language evolution theory might be a biased model due to </a:t>
            </a:r>
            <a:r>
              <a:rPr lang="en-US" sz="2400" dirty="0" smtClean="0">
                <a:solidFill>
                  <a:srgbClr val="0000FF"/>
                </a:solidFill>
              </a:rPr>
              <a:t>the limited </a:t>
            </a:r>
            <a:r>
              <a:rPr lang="en-US" sz="2400" dirty="0">
                <a:solidFill>
                  <a:srgbClr val="0000FF"/>
                </a:solidFill>
              </a:rPr>
              <a:t>considerations and the restricted </a:t>
            </a:r>
            <a:r>
              <a:rPr lang="en-US" sz="2400" dirty="0" err="1">
                <a:solidFill>
                  <a:srgbClr val="0000FF"/>
                </a:solidFill>
              </a:rPr>
              <a:t>visualisation</a:t>
            </a:r>
            <a:r>
              <a:rPr lang="en-US" sz="2400" dirty="0">
                <a:solidFill>
                  <a:srgbClr val="0000FF"/>
                </a:solidFill>
              </a:rPr>
              <a:t> of the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Therefore, We want to </a:t>
            </a:r>
            <a:r>
              <a:rPr lang="en-US" sz="2400" dirty="0" smtClean="0">
                <a:solidFill>
                  <a:srgbClr val="0000FF"/>
                </a:solidFill>
              </a:rPr>
              <a:t>include </a:t>
            </a:r>
            <a:r>
              <a:rPr lang="en-US" sz="2400" dirty="0">
                <a:solidFill>
                  <a:srgbClr val="0000FF"/>
                </a:solidFill>
              </a:rPr>
              <a:t>possibilities </a:t>
            </a:r>
            <a:r>
              <a:rPr lang="en-US" sz="2400" dirty="0" smtClean="0">
                <a:solidFill>
                  <a:srgbClr val="0000FF"/>
                </a:solidFill>
              </a:rPr>
              <a:t>of word </a:t>
            </a:r>
            <a:r>
              <a:rPr lang="en-US" sz="2400" dirty="0">
                <a:solidFill>
                  <a:srgbClr val="0000FF"/>
                </a:solidFill>
              </a:rPr>
              <a:t>transfers </a:t>
            </a:r>
            <a:r>
              <a:rPr lang="en-US" sz="2400" dirty="0" smtClean="0">
                <a:solidFill>
                  <a:srgbClr val="0000FF"/>
                </a:solidFill>
              </a:rPr>
              <a:t>and </a:t>
            </a:r>
            <a:r>
              <a:rPr lang="en-US" sz="2400" dirty="0">
                <a:solidFill>
                  <a:srgbClr val="0000FF"/>
                </a:solidFill>
              </a:rPr>
              <a:t>mutual </a:t>
            </a:r>
            <a:r>
              <a:rPr lang="en-US" sz="2400" dirty="0" smtClean="0">
                <a:solidFill>
                  <a:srgbClr val="0000FF"/>
                </a:solidFill>
              </a:rPr>
              <a:t>growth, resulting in the </a:t>
            </a:r>
            <a:r>
              <a:rPr lang="en-US" sz="2400" dirty="0">
                <a:solidFill>
                  <a:srgbClr val="0000FF"/>
                </a:solidFill>
              </a:rPr>
              <a:t>growth of both the </a:t>
            </a:r>
            <a:r>
              <a:rPr lang="en-US" sz="2400" dirty="0" smtClean="0">
                <a:solidFill>
                  <a:srgbClr val="0000FF"/>
                </a:solidFill>
              </a:rPr>
              <a:t>languages involved.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After using these ideas and </a:t>
            </a:r>
            <a:r>
              <a:rPr lang="en-US" sz="2400" dirty="0" smtClean="0">
                <a:solidFill>
                  <a:srgbClr val="0000FF"/>
                </a:solidFill>
              </a:rPr>
              <a:t>considerations, </a:t>
            </a:r>
            <a:r>
              <a:rPr lang="en-US" sz="2400" dirty="0">
                <a:solidFill>
                  <a:srgbClr val="0000FF"/>
                </a:solidFill>
              </a:rPr>
              <a:t>we want to come up with a better, more realistic visualization of </a:t>
            </a:r>
            <a:r>
              <a:rPr lang="en-US" sz="2400" dirty="0" smtClean="0">
                <a:solidFill>
                  <a:srgbClr val="0000FF"/>
                </a:solidFill>
              </a:rPr>
              <a:t>the Indo-European </a:t>
            </a:r>
            <a:r>
              <a:rPr lang="en-US" sz="2400" dirty="0">
                <a:solidFill>
                  <a:srgbClr val="0000FF"/>
                </a:solidFill>
              </a:rPr>
              <a:t>Languages, one that may resemble an network with various links </a:t>
            </a:r>
            <a:r>
              <a:rPr lang="en-US" sz="2400" dirty="0" smtClean="0">
                <a:solidFill>
                  <a:srgbClr val="0000FF"/>
                </a:solidFill>
              </a:rPr>
              <a:t>and crosslinks </a:t>
            </a:r>
            <a:r>
              <a:rPr lang="en-US" sz="2400" dirty="0">
                <a:solidFill>
                  <a:srgbClr val="0000FF"/>
                </a:solidFill>
              </a:rPr>
              <a:t>that connect languages that were thought to have developed independently.</a:t>
            </a:r>
            <a:endParaRPr sz="24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Results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160A9B-6BCA-47E3-A175-9786559C8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4" t="50720" r="32266" b="1826"/>
          <a:stretch/>
        </p:blipFill>
        <p:spPr>
          <a:xfrm>
            <a:off x="1060704" y="2852928"/>
            <a:ext cx="5559552" cy="26944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A7AEF13-8757-4914-BCC5-547EAFF8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1" y="1884339"/>
            <a:ext cx="5143764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2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B14EF56-970F-437F-9C88-63D91156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57" y="2138473"/>
            <a:ext cx="3860998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73" y="1238602"/>
            <a:ext cx="5258534" cy="54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7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97" y="18095"/>
            <a:ext cx="5220429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1288160"/>
            <a:ext cx="8199562" cy="55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5" y="2985407"/>
            <a:ext cx="861822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72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Planned Effort Vs Actual Effort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38328" y="1617663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N" sz="2000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IN" sz="20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Planned Effort</a:t>
            </a:r>
            <a:endParaRPr sz="20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6746"/>
              </p:ext>
            </p:extLst>
          </p:nvPr>
        </p:nvGraphicFramePr>
        <p:xfrm>
          <a:off x="768096" y="2613343"/>
          <a:ext cx="6096000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Week Number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Project Phase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Responsibility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1 - 3 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Understanding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and Research on project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All Members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3 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Dataset Collection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0000FF"/>
                          </a:solidFill>
                        </a:rPr>
                        <a:t>Roshan</a:t>
                      </a:r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- 6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Similarity Computations and Cognate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formation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0000FF"/>
                          </a:solidFill>
                        </a:rPr>
                        <a:t>Sanath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Visualization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Mukesh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Integration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and Testing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All Members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169468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Actual Effort</a:t>
            </a:r>
            <a:endParaRPr lang="en-IN" sz="2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51411"/>
              </p:ext>
            </p:extLst>
          </p:nvPr>
        </p:nvGraphicFramePr>
        <p:xfrm>
          <a:off x="621792" y="2311400"/>
          <a:ext cx="766876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293"/>
                <a:gridCol w="1176371"/>
                <a:gridCol w="349910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Role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Time taken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Responsibility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Research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on project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3 Weeks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All Members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Dataset Collection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4 Weeks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0000FF"/>
                          </a:solidFill>
                        </a:rPr>
                        <a:t>Sanath</a:t>
                      </a:r>
                      <a:endParaRPr lang="en-IN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Data Pre-Processing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3 Weeks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0000FF"/>
                          </a:solidFill>
                        </a:rPr>
                        <a:t>Roshan</a:t>
                      </a:r>
                      <a:endParaRPr lang="en-IN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Similarity &amp; Cognates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2 Weeks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0000FF"/>
                          </a:solidFill>
                        </a:rPr>
                        <a:t>Sanath</a:t>
                      </a:r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Mukesh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Visualization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3 Weeks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0000FF"/>
                          </a:solidFill>
                        </a:rPr>
                        <a:t>NodeXL</a:t>
                      </a:r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: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IN" baseline="0" dirty="0" err="1" smtClean="0">
                          <a:solidFill>
                            <a:srgbClr val="0000FF"/>
                          </a:solidFill>
                        </a:rPr>
                        <a:t>Sanath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IN" baseline="0" dirty="0" err="1" smtClean="0">
                          <a:solidFill>
                            <a:srgbClr val="0000FF"/>
                          </a:solidFill>
                        </a:rPr>
                        <a:t>Roshan</a:t>
                      </a:r>
                      <a:endParaRPr lang="en-IN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R          : Mukesh  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Documentation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15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Weeks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Mukesh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Final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Project Report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rgbClr val="0000FF"/>
                          </a:solidFill>
                        </a:rPr>
                        <a:t> Week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00FF"/>
                          </a:solidFill>
                        </a:rPr>
                        <a:t>All Members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23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667000" y="1155998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84148" y="1617663"/>
            <a:ext cx="6970426" cy="48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This project has helped us in understanding the linguistic analysis domain, it has given us </a:t>
            </a:r>
            <a:r>
              <a:rPr lang="en-US" sz="1800" dirty="0" smtClean="0">
                <a:solidFill>
                  <a:srgbClr val="0000FF"/>
                </a:solidFill>
              </a:rPr>
              <a:t>a better </a:t>
            </a:r>
            <a:r>
              <a:rPr lang="en-US" sz="1800" dirty="0">
                <a:solidFill>
                  <a:srgbClr val="0000FF"/>
                </a:solidFill>
              </a:rPr>
              <a:t>idea about the various challenges and methodologies that are involved in a </a:t>
            </a:r>
            <a:r>
              <a:rPr lang="en-US" sz="1800" dirty="0" smtClean="0">
                <a:solidFill>
                  <a:srgbClr val="0000FF"/>
                </a:solidFill>
              </a:rPr>
              <a:t>successful attempt </a:t>
            </a:r>
            <a:r>
              <a:rPr lang="en-US" sz="1800" dirty="0">
                <a:solidFill>
                  <a:srgbClr val="0000FF"/>
                </a:solidFill>
              </a:rPr>
              <a:t>at linguistic </a:t>
            </a:r>
            <a:r>
              <a:rPr lang="en-US" sz="1800" dirty="0" smtClean="0">
                <a:solidFill>
                  <a:srgbClr val="0000FF"/>
                </a:solidFill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FF"/>
                </a:solidFill>
              </a:rPr>
              <a:t>In </a:t>
            </a:r>
            <a:r>
              <a:rPr lang="en-US" sz="1800" dirty="0">
                <a:solidFill>
                  <a:srgbClr val="0000FF"/>
                </a:solidFill>
              </a:rPr>
              <a:t>our attempt at performing Linguistic analysis on the Indo-European languages and </a:t>
            </a:r>
            <a:r>
              <a:rPr lang="en-US" sz="1800" dirty="0" smtClean="0">
                <a:solidFill>
                  <a:srgbClr val="0000FF"/>
                </a:solidFill>
              </a:rPr>
              <a:t>their evolution </a:t>
            </a:r>
            <a:r>
              <a:rPr lang="en-US" sz="1800" dirty="0">
                <a:solidFill>
                  <a:srgbClr val="0000FF"/>
                </a:solidFill>
              </a:rPr>
              <a:t>and development theory, we have come across a new approach on expanding </a:t>
            </a:r>
            <a:r>
              <a:rPr lang="en-US" sz="1800" dirty="0" smtClean="0">
                <a:solidFill>
                  <a:srgbClr val="0000FF"/>
                </a:solidFill>
              </a:rPr>
              <a:t>and building </a:t>
            </a:r>
            <a:r>
              <a:rPr lang="en-US" sz="1800" dirty="0">
                <a:solidFill>
                  <a:srgbClr val="0000FF"/>
                </a:solidFill>
              </a:rPr>
              <a:t>up a database from scratch which will give a better quality dataset to work on. </a:t>
            </a:r>
            <a:r>
              <a:rPr lang="en-US" sz="1800" dirty="0" smtClean="0">
                <a:solidFill>
                  <a:srgbClr val="0000FF"/>
                </a:solidFill>
              </a:rPr>
              <a:t>This approach is more </a:t>
            </a:r>
            <a:r>
              <a:rPr lang="en-US" sz="1800" dirty="0">
                <a:solidFill>
                  <a:srgbClr val="0000FF"/>
                </a:solidFill>
              </a:rPr>
              <a:t>efficient and time saving because of </a:t>
            </a:r>
            <a:r>
              <a:rPr lang="en-US" sz="1800" dirty="0" smtClean="0">
                <a:solidFill>
                  <a:srgbClr val="0000FF"/>
                </a:solidFill>
              </a:rPr>
              <a:t>its </a:t>
            </a:r>
            <a:r>
              <a:rPr lang="en-IN" sz="1800" dirty="0" smtClean="0">
                <a:solidFill>
                  <a:srgbClr val="0000FF"/>
                </a:solidFill>
              </a:rPr>
              <a:t>semi-automated </a:t>
            </a:r>
            <a:r>
              <a:rPr lang="en-IN" sz="1800" dirty="0">
                <a:solidFill>
                  <a:srgbClr val="0000FF"/>
                </a:solidFill>
              </a:rPr>
              <a:t>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Finally, we obtained new insights and visualizations that have helped us depict </a:t>
            </a:r>
            <a:r>
              <a:rPr lang="en-US" sz="1800" dirty="0" smtClean="0">
                <a:solidFill>
                  <a:srgbClr val="0000FF"/>
                </a:solidFill>
              </a:rPr>
              <a:t>the Indo-European </a:t>
            </a:r>
            <a:r>
              <a:rPr lang="en-US" sz="1800" dirty="0">
                <a:solidFill>
                  <a:srgbClr val="0000FF"/>
                </a:solidFill>
              </a:rPr>
              <a:t>languages as a network like structure within which the languages have </a:t>
            </a:r>
            <a:r>
              <a:rPr lang="en-US" sz="1800" dirty="0" smtClean="0">
                <a:solidFill>
                  <a:srgbClr val="0000FF"/>
                </a:solidFill>
              </a:rPr>
              <a:t>links between </a:t>
            </a:r>
            <a:r>
              <a:rPr lang="en-US" sz="1800" dirty="0">
                <a:solidFill>
                  <a:srgbClr val="0000FF"/>
                </a:solidFill>
              </a:rPr>
              <a:t>themselves which was not thought to have existed in the original tree like structure.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1] Renfrew, Colin. "The Origins of Indo-European Languages." Scientific American 261, no. 4 (1989): 106-15.</a:t>
            </a:r>
          </a:p>
          <a:p>
            <a:r>
              <a:rPr lang="en-IN" sz="2400" dirty="0">
                <a:solidFill>
                  <a:srgbClr val="0000FF"/>
                </a:solidFill>
              </a:rPr>
              <a:t>http://www.jstor.org/stable/24987446</a:t>
            </a:r>
            <a:r>
              <a:rPr lang="en-IN" sz="2400" dirty="0" smtClean="0">
                <a:solidFill>
                  <a:srgbClr val="0000FF"/>
                </a:solidFill>
              </a:rPr>
              <a:t>.</a:t>
            </a:r>
          </a:p>
          <a:p>
            <a:endParaRPr lang="en-IN" sz="2400" dirty="0">
              <a:solidFill>
                <a:srgbClr val="0000FF"/>
              </a:solidFill>
            </a:endParaRPr>
          </a:p>
          <a:p>
            <a:r>
              <a:rPr lang="en-IN" sz="2400" dirty="0">
                <a:solidFill>
                  <a:srgbClr val="0000FF"/>
                </a:solidFill>
              </a:rPr>
              <a:t>[2] </a:t>
            </a:r>
            <a:r>
              <a:rPr lang="en-IN" sz="2400" dirty="0" err="1">
                <a:solidFill>
                  <a:srgbClr val="0000FF"/>
                </a:solidFill>
              </a:rPr>
              <a:t>Boc</a:t>
            </a:r>
            <a:r>
              <a:rPr lang="en-IN" sz="2400" dirty="0">
                <a:solidFill>
                  <a:srgbClr val="0000FF"/>
                </a:solidFill>
              </a:rPr>
              <a:t>, </a:t>
            </a:r>
            <a:r>
              <a:rPr lang="en-IN" sz="2400" dirty="0" err="1">
                <a:solidFill>
                  <a:srgbClr val="0000FF"/>
                </a:solidFill>
              </a:rPr>
              <a:t>Alix</a:t>
            </a:r>
            <a:r>
              <a:rPr lang="en-IN" sz="2400" dirty="0">
                <a:solidFill>
                  <a:srgbClr val="0000FF"/>
                </a:solidFill>
              </a:rPr>
              <a:t>, Anna Maria Di </a:t>
            </a:r>
            <a:r>
              <a:rPr lang="en-IN" sz="2400" dirty="0" err="1">
                <a:solidFill>
                  <a:srgbClr val="0000FF"/>
                </a:solidFill>
              </a:rPr>
              <a:t>Sciullo</a:t>
            </a:r>
            <a:r>
              <a:rPr lang="en-IN" sz="2400" dirty="0">
                <a:solidFill>
                  <a:srgbClr val="0000FF"/>
                </a:solidFill>
              </a:rPr>
              <a:t>, and Vladimir </a:t>
            </a:r>
            <a:r>
              <a:rPr lang="en-IN" sz="2400" dirty="0" err="1">
                <a:solidFill>
                  <a:srgbClr val="0000FF"/>
                </a:solidFill>
              </a:rPr>
              <a:t>Makarenkov</a:t>
            </a:r>
            <a:r>
              <a:rPr lang="en-IN" sz="2400" dirty="0">
                <a:solidFill>
                  <a:srgbClr val="0000FF"/>
                </a:solidFill>
              </a:rPr>
              <a:t>. "Classification of the Indo-European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languages using a phylogenetic network approach." In Classification as a Tool for Research, pp. 647-655.</a:t>
            </a:r>
          </a:p>
          <a:p>
            <a:r>
              <a:rPr lang="en-IN" sz="2400" dirty="0">
                <a:solidFill>
                  <a:srgbClr val="0000FF"/>
                </a:solidFill>
              </a:rPr>
              <a:t>Springer, Berlin, Heidelberg, 2010</a:t>
            </a:r>
            <a:r>
              <a:rPr lang="en-IN" sz="2400" dirty="0" smtClean="0">
                <a:solidFill>
                  <a:srgbClr val="0000FF"/>
                </a:solidFill>
              </a:rPr>
              <a:t>.</a:t>
            </a:r>
          </a:p>
          <a:p>
            <a:endParaRPr lang="en-IN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[3] </a:t>
            </a:r>
            <a:r>
              <a:rPr lang="en-US" sz="2400" dirty="0" err="1">
                <a:solidFill>
                  <a:srgbClr val="0000FF"/>
                </a:solidFill>
              </a:rPr>
              <a:t>Prabhu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Shreekanth</a:t>
            </a:r>
            <a:r>
              <a:rPr lang="en-US" sz="2400" dirty="0">
                <a:solidFill>
                  <a:srgbClr val="0000FF"/>
                </a:solidFill>
              </a:rPr>
              <a:t>. (2018). Evolving a Framework to interpret the Vedas. 10.13140/RG.2.2.32939.95529.</a:t>
            </a:r>
          </a:p>
          <a:p>
            <a:pPr marL="989013" marR="0" lvl="1" indent="-23812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;p22"/>
          <p:cNvSpPr txBox="1"/>
          <p:nvPr/>
        </p:nvSpPr>
        <p:spPr>
          <a:xfrm>
            <a:off x="2667000" y="1241343"/>
            <a:ext cx="6477000" cy="45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 Plans for the </a:t>
            </a:r>
            <a:r>
              <a:rPr lang="en-US" sz="2400" dirty="0" err="1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Fututre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984" y="1865376"/>
            <a:ext cx="6855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Improve the </a:t>
            </a:r>
            <a:r>
              <a:rPr lang="en-IN" sz="18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NodeXL</a:t>
            </a:r>
            <a:r>
              <a:rPr lang="en-IN" sz="18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 visualization to filter the nodes further to get a clear idea of the underlying network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Infer further details about the visualization like most commonly spread word, most central words in all languages,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Improve the </a:t>
            </a:r>
            <a:r>
              <a:rPr lang="en-IN" sz="18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NodeXL</a:t>
            </a:r>
            <a:r>
              <a:rPr lang="en-IN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 visualization into R or </a:t>
            </a:r>
            <a:r>
              <a:rPr lang="en-IN" sz="18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Python and then colour code the nodes to understand the linkages between nodes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29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2847484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1294233"/>
            <a:ext cx="762093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[4]. Clustering Semantically Equivalent Words into Cognate Sets in Multilingual Lists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http://</a:t>
            </a:r>
            <a:r>
              <a:rPr lang="en-US" sz="2400" dirty="0" smtClean="0">
                <a:solidFill>
                  <a:srgbClr val="0000FF"/>
                </a:solidFill>
              </a:rPr>
              <a:t>www.aclweb.org/anthology/I11-1097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[5]. Mapping the Origins and Expansion of the Indo-European Language Family </a:t>
            </a:r>
            <a:r>
              <a:rPr lang="en-US" sz="2400" dirty="0" err="1">
                <a:solidFill>
                  <a:srgbClr val="0000FF"/>
                </a:solidFill>
              </a:rPr>
              <a:t>Remco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err="1">
                <a:solidFill>
                  <a:srgbClr val="0000FF"/>
                </a:solidFill>
              </a:rPr>
              <a:t>Bouckaert</a:t>
            </a:r>
            <a:r>
              <a:rPr lang="en-US" sz="2400" dirty="0">
                <a:solidFill>
                  <a:srgbClr val="0000FF"/>
                </a:solidFill>
              </a:rPr>
              <a:t>, Philippe </a:t>
            </a:r>
            <a:r>
              <a:rPr lang="en-US" sz="2400" dirty="0" err="1">
                <a:solidFill>
                  <a:srgbClr val="0000FF"/>
                </a:solidFill>
              </a:rPr>
              <a:t>Lemey</a:t>
            </a:r>
            <a:r>
              <a:rPr lang="en-US" sz="2400" dirty="0">
                <a:solidFill>
                  <a:srgbClr val="0000FF"/>
                </a:solidFill>
              </a:rPr>
              <a:t>, Science 24 Aug 2012:Vol. 337, Issue 6097, pp. 957-960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DOI: </a:t>
            </a:r>
            <a:r>
              <a:rPr lang="en-US" sz="2400" dirty="0" smtClean="0">
                <a:solidFill>
                  <a:srgbClr val="0000FF"/>
                </a:solidFill>
              </a:rPr>
              <a:t>10.1126/science.1219669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[6]. The Origins of Indo-European Languages Colin Renfrew Scientific American Vol. 261,</a:t>
            </a:r>
          </a:p>
          <a:p>
            <a:r>
              <a:rPr lang="en-US" sz="2400" dirty="0">
                <a:solidFill>
                  <a:srgbClr val="0000FF"/>
                </a:solidFill>
              </a:rPr>
              <a:t>No. 4 (OCTOBER 1989), pp. 106-115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Dept.</a:t>
            </a:r>
            <a:endParaRPr lang="en-US"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1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448056" y="158115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4"/>
            <a:r>
              <a:rPr lang="en-US" sz="2400" dirty="0" smtClean="0">
                <a:solidFill>
                  <a:srgbClr val="0000FF"/>
                </a:solidFill>
              </a:rPr>
              <a:t>○ </a:t>
            </a:r>
            <a:r>
              <a:rPr lang="en-US" sz="2400" dirty="0">
                <a:solidFill>
                  <a:srgbClr val="0000FF"/>
                </a:solidFill>
              </a:rPr>
              <a:t>Collect the dataset of Indo-European languages from </a:t>
            </a:r>
            <a:r>
              <a:rPr lang="en-US" sz="2400" dirty="0" err="1">
                <a:solidFill>
                  <a:srgbClr val="0000FF"/>
                </a:solidFill>
              </a:rPr>
              <a:t>Langfocus</a:t>
            </a:r>
            <a:r>
              <a:rPr lang="en-US" sz="2400" dirty="0">
                <a:solidFill>
                  <a:srgbClr val="0000FF"/>
                </a:solidFill>
              </a:rPr>
              <a:t> website and</a:t>
            </a:r>
          </a:p>
          <a:p>
            <a:pPr lvl="4"/>
            <a:r>
              <a:rPr lang="en-IN" sz="2400" dirty="0">
                <a:solidFill>
                  <a:srgbClr val="0000FF"/>
                </a:solidFill>
              </a:rPr>
              <a:t>other similar websites</a:t>
            </a:r>
            <a:r>
              <a:rPr lang="en-IN" sz="2400" dirty="0" smtClean="0">
                <a:solidFill>
                  <a:srgbClr val="0000FF"/>
                </a:solidFill>
              </a:rPr>
              <a:t>.</a:t>
            </a:r>
          </a:p>
          <a:p>
            <a:pPr lvl="4"/>
            <a:endParaRPr lang="en-IN" sz="2400" dirty="0">
              <a:solidFill>
                <a:srgbClr val="0000FF"/>
              </a:solidFill>
            </a:endParaRPr>
          </a:p>
          <a:p>
            <a:pPr lvl="4"/>
            <a:r>
              <a:rPr lang="en-US" sz="2400" dirty="0">
                <a:solidFill>
                  <a:srgbClr val="0000FF"/>
                </a:solidFill>
              </a:rPr>
              <a:t>○ Select a few key languages and pre-process the dataset for any discrepancies.</a:t>
            </a:r>
          </a:p>
          <a:p>
            <a:pPr lvl="4"/>
            <a:endParaRPr lang="en-US" sz="2400" dirty="0" smtClean="0">
              <a:solidFill>
                <a:srgbClr val="0000FF"/>
              </a:solidFill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</a:rPr>
              <a:t>○ </a:t>
            </a:r>
            <a:r>
              <a:rPr lang="en-US" sz="2400" dirty="0">
                <a:solidFill>
                  <a:srgbClr val="0000FF"/>
                </a:solidFill>
              </a:rPr>
              <a:t>Perform analysis on the dataset, by getting distance between languages by </a:t>
            </a:r>
            <a:r>
              <a:rPr lang="en-US" sz="2400" dirty="0" smtClean="0">
                <a:solidFill>
                  <a:srgbClr val="0000FF"/>
                </a:solidFill>
              </a:rPr>
              <a:t>the closeness </a:t>
            </a:r>
            <a:r>
              <a:rPr lang="en-US" sz="2400" dirty="0">
                <a:solidFill>
                  <a:srgbClr val="0000FF"/>
                </a:solidFill>
              </a:rPr>
              <a:t>of their words using distance measures like </a:t>
            </a:r>
            <a:r>
              <a:rPr lang="en-US" sz="2400" dirty="0" err="1">
                <a:solidFill>
                  <a:srgbClr val="0000FF"/>
                </a:solidFill>
              </a:rPr>
              <a:t>Levenshtein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distance, </a:t>
            </a:r>
            <a:r>
              <a:rPr lang="en-IN" sz="2400" dirty="0" smtClean="0">
                <a:solidFill>
                  <a:srgbClr val="0000FF"/>
                </a:solidFill>
              </a:rPr>
              <a:t>etc</a:t>
            </a:r>
            <a:r>
              <a:rPr lang="en-IN" sz="2400" dirty="0">
                <a:solidFill>
                  <a:srgbClr val="0000FF"/>
                </a:solidFill>
              </a:rPr>
              <a:t>. and centrality measures.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184" y="1438656"/>
            <a:ext cx="69182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400" dirty="0">
                <a:solidFill>
                  <a:srgbClr val="0000FF"/>
                </a:solidFill>
              </a:rPr>
              <a:t>○ Understand and apply Horizontal Gene Transfer Detection Algorithm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pPr lvl="4"/>
            <a:endParaRPr lang="en-US" sz="2400" dirty="0">
              <a:solidFill>
                <a:srgbClr val="0000FF"/>
              </a:solidFill>
            </a:endParaRPr>
          </a:p>
          <a:p>
            <a:pPr lvl="4"/>
            <a:r>
              <a:rPr lang="en-US" sz="2400" dirty="0">
                <a:solidFill>
                  <a:srgbClr val="0000FF"/>
                </a:solidFill>
              </a:rPr>
              <a:t>○ Combine all the results and </a:t>
            </a:r>
            <a:r>
              <a:rPr lang="en-US" sz="2400" dirty="0" err="1">
                <a:solidFill>
                  <a:srgbClr val="0000FF"/>
                </a:solidFill>
              </a:rPr>
              <a:t>visualise</a:t>
            </a:r>
            <a:r>
              <a:rPr lang="en-US" sz="2400" dirty="0">
                <a:solidFill>
                  <a:srgbClr val="0000FF"/>
                </a:solidFill>
              </a:rPr>
              <a:t> the dataset to obtain a new and better</a:t>
            </a:r>
          </a:p>
          <a:p>
            <a:pPr lvl="4"/>
            <a:r>
              <a:rPr lang="en-US" sz="2400" dirty="0">
                <a:solidFill>
                  <a:srgbClr val="0000FF"/>
                </a:solidFill>
              </a:rPr>
              <a:t>model of the layout of Indo-European Languages.</a:t>
            </a:r>
            <a:endParaRPr lang="en-US"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8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Why Your Solution is Better?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0" y="1840992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12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rPr lang="en-US" sz="24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solution</a:t>
            </a:r>
            <a:endParaRPr dirty="0"/>
          </a:p>
          <a:p>
            <a:pPr marL="1077913" marR="0" lvl="1" indent="-265113" algn="just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 dirty="0" smtClean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Consideration of other possibilities like Mutual growth and word sharing.</a:t>
            </a:r>
          </a:p>
          <a:p>
            <a:pPr marL="1077913" marR="0" lvl="1" indent="-265113" algn="just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IN" sz="2400" dirty="0" smtClean="0">
                <a:solidFill>
                  <a:srgbClr val="0000FF"/>
                </a:solidFill>
                <a:latin typeface="Trebuchet MS"/>
                <a:sym typeface="Trebuchet MS"/>
              </a:rPr>
              <a:t>Adapting a new and unique approach of dynamic dataset building that takes synonyms of the word closest to the transliterated words.</a:t>
            </a:r>
          </a:p>
          <a:p>
            <a:pPr marL="1077913" marR="0" lvl="1" indent="-265113" algn="just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IN" sz="2400" dirty="0" smtClean="0">
                <a:solidFill>
                  <a:srgbClr val="0000FF"/>
                </a:solidFill>
                <a:latin typeface="Trebuchet MS"/>
                <a:sym typeface="Trebuchet MS"/>
              </a:rPr>
              <a:t>Visualization in the form of a network to depict linkages between independent languages.</a:t>
            </a:r>
            <a:endParaRPr dirty="0"/>
          </a:p>
          <a:p>
            <a:pPr marL="989013" marR="0" lvl="1" indent="-23812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/ Methodologies 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SzPts val="18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lvl="0" algn="just">
              <a:buSzPts val="18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buSzPts val="18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Applications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buSzPts val="18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</a:t>
            </a:r>
            <a:r>
              <a:rPr lang="en-US" sz="2400" u="sng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Translate API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Used to retrieve transliterated 	words quickly and in bulk.</a:t>
            </a:r>
          </a:p>
          <a:p>
            <a:pPr lvl="0" algn="just">
              <a:buSzPts val="18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</a:t>
            </a:r>
            <a:r>
              <a:rPr lang="en-US" sz="2400" u="sng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Jupyter</a:t>
            </a:r>
            <a:r>
              <a:rPr lang="en-US" sz="2400" u="sng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Notebook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For its GUI and ease of use.</a:t>
            </a:r>
          </a:p>
          <a:p>
            <a:pPr lvl="0" algn="just">
              <a:buSzPts val="18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</a:t>
            </a:r>
            <a:r>
              <a:rPr lang="en-US" sz="2400" u="sng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Rstudio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consolidated representation of results, 	command prompt and single shot execution of 	programs. 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buSzPts val="1800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</a:t>
            </a:r>
            <a:r>
              <a:rPr lang="en-US" sz="2400" u="sng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NodeXL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It provides an easy to use GUI with simple 		drag &amp; drop options and a multitude of similarity 	measures at the click of a button, excellent for 	visualization.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7913" marR="0" lvl="1" indent="-265113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27" y="1719072"/>
            <a:ext cx="8034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18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Languages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lvl="0" algn="just">
              <a:buSzPts val="18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buSzPts val="18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 </a:t>
            </a:r>
            <a:r>
              <a:rPr lang="en-US" sz="2400" u="sng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Used because of its ease of programing and 	amazing libraries that provide wide range of 	functionality in analytics.</a:t>
            </a:r>
          </a:p>
          <a:p>
            <a:pPr lvl="0" algn="just">
              <a:buSzPts val="18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- </a:t>
            </a:r>
            <a:r>
              <a:rPr lang="en-US" sz="2400" u="sng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: Used for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visualisation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because of its packages that 	aid good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visualisation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its simplicity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algn="just">
              <a:buSzPts val="18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84710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1670</Words>
  <Application>Microsoft Office PowerPoint</Application>
  <PresentationFormat>On-screen Show (4:3)</PresentationFormat>
  <Paragraphs>196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Noto Sans Symbols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karanth</dc:creator>
  <cp:lastModifiedBy>mukesh karanth</cp:lastModifiedBy>
  <cp:revision>12</cp:revision>
  <dcterms:modified xsi:type="dcterms:W3CDTF">2019-04-29T03:03:00Z</dcterms:modified>
</cp:coreProperties>
</file>