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6858000" cx="9144000"/>
  <p:notesSz cx="6797675" cy="987425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1" y="0"/>
            <a:ext cx="2946443" cy="494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49664" y="0"/>
            <a:ext cx="2946443" cy="494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931863" y="739775"/>
            <a:ext cx="4935537" cy="37036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0551" y="4690944"/>
            <a:ext cx="5438140" cy="44430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1" y="9378514"/>
            <a:ext cx="2946443" cy="494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49664" y="9378514"/>
            <a:ext cx="2946443" cy="494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:notes"/>
          <p:cNvSpPr txBox="1"/>
          <p:nvPr>
            <p:ph idx="1" type="body"/>
          </p:nvPr>
        </p:nvSpPr>
        <p:spPr>
          <a:xfrm>
            <a:off x="680551" y="4690944"/>
            <a:ext cx="5438140" cy="4443076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1:notes"/>
          <p:cNvSpPr/>
          <p:nvPr>
            <p:ph idx="2" type="sldImg"/>
          </p:nvPr>
        </p:nvSpPr>
        <p:spPr>
          <a:xfrm>
            <a:off x="931863" y="739775"/>
            <a:ext cx="4935537" cy="37036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0:notes"/>
          <p:cNvSpPr/>
          <p:nvPr>
            <p:ph idx="2" type="sldImg"/>
          </p:nvPr>
        </p:nvSpPr>
        <p:spPr>
          <a:xfrm>
            <a:off x="931863" y="739775"/>
            <a:ext cx="4935537" cy="37036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" name="Google Shape;87;p10:notes"/>
          <p:cNvSpPr txBox="1"/>
          <p:nvPr>
            <p:ph idx="1" type="body"/>
          </p:nvPr>
        </p:nvSpPr>
        <p:spPr>
          <a:xfrm>
            <a:off x="680551" y="4690944"/>
            <a:ext cx="5438100" cy="44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88" name="Google Shape;88;p10:notes"/>
          <p:cNvSpPr txBox="1"/>
          <p:nvPr>
            <p:ph idx="12" type="sldNum"/>
          </p:nvPr>
        </p:nvSpPr>
        <p:spPr>
          <a:xfrm>
            <a:off x="3849664" y="9378514"/>
            <a:ext cx="2946300" cy="494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1:notes"/>
          <p:cNvSpPr/>
          <p:nvPr>
            <p:ph idx="2" type="sldImg"/>
          </p:nvPr>
        </p:nvSpPr>
        <p:spPr>
          <a:xfrm>
            <a:off x="931863" y="739775"/>
            <a:ext cx="4935537" cy="37036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" name="Google Shape;95;p11:notes"/>
          <p:cNvSpPr txBox="1"/>
          <p:nvPr>
            <p:ph idx="1" type="body"/>
          </p:nvPr>
        </p:nvSpPr>
        <p:spPr>
          <a:xfrm>
            <a:off x="680551" y="4690944"/>
            <a:ext cx="5438100" cy="44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96" name="Google Shape;96;p11:notes"/>
          <p:cNvSpPr txBox="1"/>
          <p:nvPr>
            <p:ph idx="12" type="sldNum"/>
          </p:nvPr>
        </p:nvSpPr>
        <p:spPr>
          <a:xfrm>
            <a:off x="3849664" y="9378514"/>
            <a:ext cx="2946300" cy="494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2:notes"/>
          <p:cNvSpPr txBox="1"/>
          <p:nvPr>
            <p:ph idx="1" type="body"/>
          </p:nvPr>
        </p:nvSpPr>
        <p:spPr>
          <a:xfrm>
            <a:off x="680551" y="4690944"/>
            <a:ext cx="5438140" cy="44430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03" name="Google Shape;103;p12:notes"/>
          <p:cNvSpPr/>
          <p:nvPr>
            <p:ph idx="2" type="sldImg"/>
          </p:nvPr>
        </p:nvSpPr>
        <p:spPr>
          <a:xfrm>
            <a:off x="931863" y="739775"/>
            <a:ext cx="4935537" cy="37036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3:notes"/>
          <p:cNvSpPr txBox="1"/>
          <p:nvPr>
            <p:ph idx="1" type="body"/>
          </p:nvPr>
        </p:nvSpPr>
        <p:spPr>
          <a:xfrm>
            <a:off x="680551" y="4690944"/>
            <a:ext cx="5438100" cy="44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10" name="Google Shape;110;p13:notes"/>
          <p:cNvSpPr/>
          <p:nvPr>
            <p:ph idx="2" type="sldImg"/>
          </p:nvPr>
        </p:nvSpPr>
        <p:spPr>
          <a:xfrm>
            <a:off x="931863" y="739775"/>
            <a:ext cx="4935537" cy="37036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4:notes"/>
          <p:cNvSpPr txBox="1"/>
          <p:nvPr>
            <p:ph idx="1" type="body"/>
          </p:nvPr>
        </p:nvSpPr>
        <p:spPr>
          <a:xfrm>
            <a:off x="680551" y="4690944"/>
            <a:ext cx="5438100" cy="44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17" name="Google Shape;117;p14:notes"/>
          <p:cNvSpPr/>
          <p:nvPr>
            <p:ph idx="2" type="sldImg"/>
          </p:nvPr>
        </p:nvSpPr>
        <p:spPr>
          <a:xfrm>
            <a:off x="931863" y="739775"/>
            <a:ext cx="4935537" cy="37036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5:notes"/>
          <p:cNvSpPr txBox="1"/>
          <p:nvPr>
            <p:ph idx="1" type="body"/>
          </p:nvPr>
        </p:nvSpPr>
        <p:spPr>
          <a:xfrm>
            <a:off x="680551" y="4690944"/>
            <a:ext cx="5438140" cy="44430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24" name="Google Shape;124;p15:notes"/>
          <p:cNvSpPr/>
          <p:nvPr>
            <p:ph idx="2" type="sldImg"/>
          </p:nvPr>
        </p:nvSpPr>
        <p:spPr>
          <a:xfrm>
            <a:off x="931863" y="739775"/>
            <a:ext cx="4935537" cy="37036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6:notes"/>
          <p:cNvSpPr/>
          <p:nvPr>
            <p:ph idx="2" type="sldImg"/>
          </p:nvPr>
        </p:nvSpPr>
        <p:spPr>
          <a:xfrm>
            <a:off x="931863" y="739775"/>
            <a:ext cx="4935537" cy="37036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Google Shape;131;p16:notes"/>
          <p:cNvSpPr txBox="1"/>
          <p:nvPr>
            <p:ph idx="1" type="body"/>
          </p:nvPr>
        </p:nvSpPr>
        <p:spPr>
          <a:xfrm>
            <a:off x="680551" y="4690944"/>
            <a:ext cx="5438100" cy="44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32" name="Google Shape;132;p16:notes"/>
          <p:cNvSpPr txBox="1"/>
          <p:nvPr>
            <p:ph idx="12" type="sldNum"/>
          </p:nvPr>
        </p:nvSpPr>
        <p:spPr>
          <a:xfrm>
            <a:off x="3849664" y="9378514"/>
            <a:ext cx="2946300" cy="494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7:notes"/>
          <p:cNvSpPr/>
          <p:nvPr>
            <p:ph idx="2" type="sldImg"/>
          </p:nvPr>
        </p:nvSpPr>
        <p:spPr>
          <a:xfrm>
            <a:off x="931863" y="739775"/>
            <a:ext cx="4935537" cy="37036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" name="Google Shape;139;p17:notes"/>
          <p:cNvSpPr txBox="1"/>
          <p:nvPr>
            <p:ph idx="1" type="body"/>
          </p:nvPr>
        </p:nvSpPr>
        <p:spPr>
          <a:xfrm>
            <a:off x="680551" y="4690944"/>
            <a:ext cx="5438100" cy="44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40" name="Google Shape;140;p17:notes"/>
          <p:cNvSpPr txBox="1"/>
          <p:nvPr>
            <p:ph idx="12" type="sldNum"/>
          </p:nvPr>
        </p:nvSpPr>
        <p:spPr>
          <a:xfrm>
            <a:off x="3849664" y="9378514"/>
            <a:ext cx="2946300" cy="494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8:notes"/>
          <p:cNvSpPr/>
          <p:nvPr>
            <p:ph idx="2" type="sldImg"/>
          </p:nvPr>
        </p:nvSpPr>
        <p:spPr>
          <a:xfrm>
            <a:off x="931863" y="739775"/>
            <a:ext cx="4935537" cy="37036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p18:notes"/>
          <p:cNvSpPr txBox="1"/>
          <p:nvPr>
            <p:ph idx="1" type="body"/>
          </p:nvPr>
        </p:nvSpPr>
        <p:spPr>
          <a:xfrm>
            <a:off x="680551" y="4690944"/>
            <a:ext cx="5438100" cy="44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48" name="Google Shape;148;p18:notes"/>
          <p:cNvSpPr txBox="1"/>
          <p:nvPr>
            <p:ph idx="12" type="sldNum"/>
          </p:nvPr>
        </p:nvSpPr>
        <p:spPr>
          <a:xfrm>
            <a:off x="3849664" y="9378514"/>
            <a:ext cx="2946300" cy="494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9:notes"/>
          <p:cNvSpPr/>
          <p:nvPr>
            <p:ph idx="2" type="sldImg"/>
          </p:nvPr>
        </p:nvSpPr>
        <p:spPr>
          <a:xfrm>
            <a:off x="931863" y="739775"/>
            <a:ext cx="4935537" cy="37036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5" name="Google Shape;155;p19:notes"/>
          <p:cNvSpPr txBox="1"/>
          <p:nvPr>
            <p:ph idx="1" type="body"/>
          </p:nvPr>
        </p:nvSpPr>
        <p:spPr>
          <a:xfrm>
            <a:off x="680551" y="4690944"/>
            <a:ext cx="5438140" cy="44430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9:notes"/>
          <p:cNvSpPr txBox="1"/>
          <p:nvPr>
            <p:ph idx="12" type="sldNum"/>
          </p:nvPr>
        </p:nvSpPr>
        <p:spPr>
          <a:xfrm>
            <a:off x="3849664" y="9378514"/>
            <a:ext cx="2946443" cy="494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:notes"/>
          <p:cNvSpPr txBox="1"/>
          <p:nvPr>
            <p:ph idx="1" type="body"/>
          </p:nvPr>
        </p:nvSpPr>
        <p:spPr>
          <a:xfrm>
            <a:off x="680551" y="4690944"/>
            <a:ext cx="5438140" cy="4443076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2:notes"/>
          <p:cNvSpPr/>
          <p:nvPr>
            <p:ph idx="2" type="sldImg"/>
          </p:nvPr>
        </p:nvSpPr>
        <p:spPr>
          <a:xfrm>
            <a:off x="931863" y="739775"/>
            <a:ext cx="4935537" cy="37036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0:notes"/>
          <p:cNvSpPr txBox="1"/>
          <p:nvPr>
            <p:ph idx="1" type="body"/>
          </p:nvPr>
        </p:nvSpPr>
        <p:spPr>
          <a:xfrm>
            <a:off x="680551" y="4690944"/>
            <a:ext cx="5438140" cy="44430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63" name="Google Shape;163;p20:notes"/>
          <p:cNvSpPr/>
          <p:nvPr>
            <p:ph idx="2" type="sldImg"/>
          </p:nvPr>
        </p:nvSpPr>
        <p:spPr>
          <a:xfrm>
            <a:off x="931863" y="739775"/>
            <a:ext cx="4935537" cy="37036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1:notes"/>
          <p:cNvSpPr txBox="1"/>
          <p:nvPr>
            <p:ph idx="1" type="body"/>
          </p:nvPr>
        </p:nvSpPr>
        <p:spPr>
          <a:xfrm>
            <a:off x="680551" y="4690944"/>
            <a:ext cx="5438140" cy="4443076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1:notes"/>
          <p:cNvSpPr/>
          <p:nvPr>
            <p:ph idx="2" type="sldImg"/>
          </p:nvPr>
        </p:nvSpPr>
        <p:spPr>
          <a:xfrm>
            <a:off x="931863" y="739775"/>
            <a:ext cx="4935537" cy="37036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:notes"/>
          <p:cNvSpPr txBox="1"/>
          <p:nvPr>
            <p:ph idx="1" type="body"/>
          </p:nvPr>
        </p:nvSpPr>
        <p:spPr>
          <a:xfrm>
            <a:off x="680551" y="4690944"/>
            <a:ext cx="5438140" cy="4443076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3:notes"/>
          <p:cNvSpPr/>
          <p:nvPr>
            <p:ph idx="2" type="sldImg"/>
          </p:nvPr>
        </p:nvSpPr>
        <p:spPr>
          <a:xfrm>
            <a:off x="931863" y="739775"/>
            <a:ext cx="4935537" cy="37036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4:notes"/>
          <p:cNvSpPr/>
          <p:nvPr>
            <p:ph idx="2" type="sldImg"/>
          </p:nvPr>
        </p:nvSpPr>
        <p:spPr>
          <a:xfrm>
            <a:off x="931863" y="739775"/>
            <a:ext cx="4935537" cy="37036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" name="Google Shape;40;p4:notes"/>
          <p:cNvSpPr txBox="1"/>
          <p:nvPr>
            <p:ph idx="1" type="body"/>
          </p:nvPr>
        </p:nvSpPr>
        <p:spPr>
          <a:xfrm>
            <a:off x="680551" y="4690944"/>
            <a:ext cx="5438140" cy="44430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4:notes"/>
          <p:cNvSpPr txBox="1"/>
          <p:nvPr>
            <p:ph idx="12" type="sldNum"/>
          </p:nvPr>
        </p:nvSpPr>
        <p:spPr>
          <a:xfrm>
            <a:off x="3849664" y="9378514"/>
            <a:ext cx="2946443" cy="494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5:notes"/>
          <p:cNvSpPr/>
          <p:nvPr>
            <p:ph idx="2" type="sldImg"/>
          </p:nvPr>
        </p:nvSpPr>
        <p:spPr>
          <a:xfrm>
            <a:off x="931863" y="739775"/>
            <a:ext cx="4935537" cy="37036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" name="Google Shape;48;p5:notes"/>
          <p:cNvSpPr txBox="1"/>
          <p:nvPr>
            <p:ph idx="1" type="body"/>
          </p:nvPr>
        </p:nvSpPr>
        <p:spPr>
          <a:xfrm>
            <a:off x="680551" y="4690944"/>
            <a:ext cx="5438140" cy="44430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5:notes"/>
          <p:cNvSpPr txBox="1"/>
          <p:nvPr>
            <p:ph idx="12" type="sldNum"/>
          </p:nvPr>
        </p:nvSpPr>
        <p:spPr>
          <a:xfrm>
            <a:off x="3849664" y="9378514"/>
            <a:ext cx="2946443" cy="494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6:notes"/>
          <p:cNvSpPr/>
          <p:nvPr>
            <p:ph idx="2" type="sldImg"/>
          </p:nvPr>
        </p:nvSpPr>
        <p:spPr>
          <a:xfrm>
            <a:off x="931863" y="739775"/>
            <a:ext cx="4935537" cy="37036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" name="Google Shape;56;p6:notes"/>
          <p:cNvSpPr txBox="1"/>
          <p:nvPr>
            <p:ph idx="1" type="body"/>
          </p:nvPr>
        </p:nvSpPr>
        <p:spPr>
          <a:xfrm>
            <a:off x="680551" y="4690944"/>
            <a:ext cx="5438140" cy="44430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6:notes"/>
          <p:cNvSpPr txBox="1"/>
          <p:nvPr>
            <p:ph idx="12" type="sldNum"/>
          </p:nvPr>
        </p:nvSpPr>
        <p:spPr>
          <a:xfrm>
            <a:off x="3849664" y="9378514"/>
            <a:ext cx="2946443" cy="494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7:notes"/>
          <p:cNvSpPr/>
          <p:nvPr>
            <p:ph idx="2" type="sldImg"/>
          </p:nvPr>
        </p:nvSpPr>
        <p:spPr>
          <a:xfrm>
            <a:off x="931863" y="739775"/>
            <a:ext cx="4935537" cy="37036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" name="Google Shape;64;p7:notes"/>
          <p:cNvSpPr txBox="1"/>
          <p:nvPr>
            <p:ph idx="1" type="body"/>
          </p:nvPr>
        </p:nvSpPr>
        <p:spPr>
          <a:xfrm>
            <a:off x="680551" y="4690944"/>
            <a:ext cx="5438140" cy="44430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7:notes"/>
          <p:cNvSpPr txBox="1"/>
          <p:nvPr>
            <p:ph idx="12" type="sldNum"/>
          </p:nvPr>
        </p:nvSpPr>
        <p:spPr>
          <a:xfrm>
            <a:off x="3849664" y="9378514"/>
            <a:ext cx="2946443" cy="494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8:notes"/>
          <p:cNvSpPr txBox="1"/>
          <p:nvPr>
            <p:ph idx="1" type="body"/>
          </p:nvPr>
        </p:nvSpPr>
        <p:spPr>
          <a:xfrm>
            <a:off x="680551" y="4690944"/>
            <a:ext cx="5438100" cy="44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72" name="Google Shape;72;p8:notes"/>
          <p:cNvSpPr/>
          <p:nvPr>
            <p:ph idx="2" type="sldImg"/>
          </p:nvPr>
        </p:nvSpPr>
        <p:spPr>
          <a:xfrm>
            <a:off x="931863" y="739775"/>
            <a:ext cx="4935537" cy="37036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9:notes"/>
          <p:cNvSpPr/>
          <p:nvPr>
            <p:ph idx="2" type="sldImg"/>
          </p:nvPr>
        </p:nvSpPr>
        <p:spPr>
          <a:xfrm>
            <a:off x="931863" y="739775"/>
            <a:ext cx="4935537" cy="37036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" name="Google Shape;79;p9:notes"/>
          <p:cNvSpPr txBox="1"/>
          <p:nvPr>
            <p:ph idx="1" type="body"/>
          </p:nvPr>
        </p:nvSpPr>
        <p:spPr>
          <a:xfrm>
            <a:off x="680551" y="4690944"/>
            <a:ext cx="5438140" cy="44430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80" name="Google Shape;80;p9:notes"/>
          <p:cNvSpPr txBox="1"/>
          <p:nvPr>
            <p:ph idx="12" type="sldNum"/>
          </p:nvPr>
        </p:nvSpPr>
        <p:spPr>
          <a:xfrm>
            <a:off x="3849664" y="9378514"/>
            <a:ext cx="2946443" cy="494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/>
          <p:nvPr/>
        </p:nvSpPr>
        <p:spPr>
          <a:xfrm>
            <a:off x="0" y="152400"/>
            <a:ext cx="1447800" cy="120032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https://lh4.googleusercontent.com/proxy/YA9Xoqs7jhpeuwrEjwhdi_EVSCDwUdpr72V-2YHZ2lz2y1FaqityK8c8RlZRTvUDEw3Y2TekyGNi07wcREil5Ez3ii80dA-DE8G6HAQjEmJVz8W32Wy2uaDAWwuZs6uPZtJp2zrUJ_Qps2T1CUmSpuPR8dk2XA=w128-h144-k-no" id="15" name="Google Shape;15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9696" y="152400"/>
            <a:ext cx="868725" cy="97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30152" y="1676400"/>
            <a:ext cx="1600200" cy="50508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19200" y="152400"/>
            <a:ext cx="7924800" cy="10745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" y="-13648"/>
            <a:ext cx="9144000" cy="6934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"/>
          <p:cNvSpPr txBox="1"/>
          <p:nvPr/>
        </p:nvSpPr>
        <p:spPr>
          <a:xfrm>
            <a:off x="0" y="152400"/>
            <a:ext cx="1524000" cy="120032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https://lh4.googleusercontent.com/proxy/YA9Xoqs7jhpeuwrEjwhdi_EVSCDwUdpr72V-2YHZ2lz2y1FaqityK8c8RlZRTvUDEw3Y2TekyGNi07wcREil5Ez3ii80dA-DE8G6HAQjEmJVz8W32Wy2uaDAWwuZs6uPZtJp2zrUJ_Qps2T1CUmSpuPR8dk2XA=w128-h144-k-no" id="12" name="Google Shape;12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12760" y="152400"/>
            <a:ext cx="868725" cy="9720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421500" y="1540250"/>
            <a:ext cx="8301000" cy="13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 Work : </a:t>
            </a:r>
            <a:endParaRPr sz="4000">
              <a:solidFill>
                <a:srgbClr val="FF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UE15CS490(Major)/UE15CS492(Minor)</a:t>
            </a:r>
            <a:endParaRPr sz="2400">
              <a:solidFill>
                <a:srgbClr val="FF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Final ISA(Review 5) / ESA 2019</a:t>
            </a:r>
            <a:endParaRPr sz="4000">
              <a:solidFill>
                <a:srgbClr val="FF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3" name="Google Shape;23;p3"/>
          <p:cNvSpPr txBox="1"/>
          <p:nvPr/>
        </p:nvSpPr>
        <p:spPr>
          <a:xfrm>
            <a:off x="411400" y="4261911"/>
            <a:ext cx="8458200" cy="13719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000"/>
              <a:buFont typeface="Trebuchet MS"/>
              <a:buNone/>
            </a:pPr>
            <a:r>
              <a:rPr lang="en-US" sz="20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 Title      :  </a:t>
            </a:r>
            <a:endParaRPr sz="20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 ID 	:      </a:t>
            </a:r>
            <a:endParaRPr sz="20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000"/>
              <a:buFont typeface="Trebuchet MS"/>
              <a:buNone/>
            </a:pPr>
            <a:r>
              <a:rPr lang="en-US" sz="20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 Guide	:                  </a:t>
            </a:r>
            <a:endParaRPr sz="20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000"/>
              <a:buFont typeface="Trebuchet MS"/>
              <a:buNone/>
            </a:pPr>
            <a:r>
              <a:rPr lang="en-US" sz="20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 Team 	: </a:t>
            </a:r>
            <a:endParaRPr sz="1800">
              <a:solidFill>
                <a:srgbClr val="0033C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/>
          <p:nvPr/>
        </p:nvSpPr>
        <p:spPr>
          <a:xfrm>
            <a:off x="1524000" y="1581150"/>
            <a:ext cx="7620000" cy="36600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2"/>
          <p:cNvSpPr txBox="1"/>
          <p:nvPr/>
        </p:nvSpPr>
        <p:spPr>
          <a:xfrm>
            <a:off x="1371600" y="1143000"/>
            <a:ext cx="7772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UI/ Use Case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2"/>
          <p:cNvSpPr txBox="1"/>
          <p:nvPr/>
        </p:nvSpPr>
        <p:spPr>
          <a:xfrm>
            <a:off x="533400" y="1828800"/>
            <a:ext cx="68637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18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Provide use case diagrams /User Interface diagrams</a:t>
            </a:r>
            <a:endParaRPr i="0" sz="1800" u="none" cap="none" strike="noStrike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3"/>
          <p:cNvSpPr/>
          <p:nvPr/>
        </p:nvSpPr>
        <p:spPr>
          <a:xfrm>
            <a:off x="1524000" y="1581150"/>
            <a:ext cx="7620000" cy="36600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3"/>
          <p:cNvSpPr txBox="1"/>
          <p:nvPr/>
        </p:nvSpPr>
        <p:spPr>
          <a:xfrm>
            <a:off x="1371600" y="1143000"/>
            <a:ext cx="7772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rebuchet MS"/>
              <a:buNone/>
            </a:pPr>
            <a:r>
              <a:rPr lang="en-US" sz="24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Modules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3"/>
          <p:cNvSpPr txBox="1"/>
          <p:nvPr/>
        </p:nvSpPr>
        <p:spPr>
          <a:xfrm>
            <a:off x="533400" y="1828800"/>
            <a:ext cx="68637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marR="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marR="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marR="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marR="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marR="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marR="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Enlist all the modules/ features of the application.</a:t>
            </a:r>
            <a:endParaRPr sz="1800">
              <a:solidFill>
                <a:srgbClr val="0033C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4"/>
          <p:cNvSpPr/>
          <p:nvPr/>
        </p:nvSpPr>
        <p:spPr>
          <a:xfrm>
            <a:off x="1524000" y="1581150"/>
            <a:ext cx="7620000" cy="36513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4"/>
          <p:cNvSpPr txBox="1"/>
          <p:nvPr/>
        </p:nvSpPr>
        <p:spPr>
          <a:xfrm>
            <a:off x="2667000" y="1143000"/>
            <a:ext cx="64770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rebuchet MS"/>
              <a:buNone/>
            </a:pPr>
            <a:r>
              <a:rPr lang="en-US" sz="24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Design Approach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4"/>
          <p:cNvSpPr txBox="1"/>
          <p:nvPr/>
        </p:nvSpPr>
        <p:spPr>
          <a:xfrm>
            <a:off x="0" y="1617675"/>
            <a:ext cx="73746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457200" marR="0" rtl="0" algn="just">
              <a:spcBef>
                <a:spcPts val="480"/>
              </a:spcBef>
              <a:spcAft>
                <a:spcPts val="0"/>
              </a:spcAft>
              <a:buClr>
                <a:srgbClr val="0033CC"/>
              </a:buClr>
              <a:buSzPts val="1800"/>
              <a:buFont typeface="Trebuchet MS"/>
              <a:buNone/>
            </a:pPr>
            <a:r>
              <a:rPr lang="en-US" sz="18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What is the design approach followed? And Why?</a:t>
            </a:r>
            <a:endParaRPr/>
          </a:p>
          <a:p>
            <a:pPr indent="0" lvl="0" marL="457200" marR="0" rtl="0" algn="just">
              <a:spcBef>
                <a:spcPts val="480"/>
              </a:spcBef>
              <a:spcAft>
                <a:spcPts val="0"/>
              </a:spcAft>
              <a:buClr>
                <a:srgbClr val="0033CC"/>
              </a:buClr>
              <a:buSzPts val="1800"/>
              <a:buFont typeface="Trebuchet MS"/>
              <a:buNone/>
            </a:pPr>
            <a:r>
              <a:rPr lang="en-US" sz="18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Benefits of this approach &amp; are there any drawbacks?</a:t>
            </a:r>
            <a:endParaRPr/>
          </a:p>
          <a:p>
            <a:pPr indent="0" lvl="0" marL="457200" marR="0" rtl="0" algn="just">
              <a:spcBef>
                <a:spcPts val="480"/>
              </a:spcBef>
              <a:spcAft>
                <a:spcPts val="0"/>
              </a:spcAft>
              <a:buClr>
                <a:srgbClr val="0033CC"/>
              </a:buClr>
              <a:buSzPts val="1800"/>
              <a:buFont typeface="Trebuchet MS"/>
              <a:buNone/>
            </a:pPr>
            <a:r>
              <a:rPr b="0" i="0" lang="en-US" sz="1800" u="none" cap="none" strike="noStrike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Alternate design approaches, if any.</a:t>
            </a:r>
            <a:endParaRPr b="0" i="0" sz="1800" u="none" cap="none" strike="noStrike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5"/>
          <p:cNvSpPr/>
          <p:nvPr/>
        </p:nvSpPr>
        <p:spPr>
          <a:xfrm>
            <a:off x="1524000" y="1581150"/>
            <a:ext cx="7620000" cy="36600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5"/>
          <p:cNvSpPr txBox="1"/>
          <p:nvPr/>
        </p:nvSpPr>
        <p:spPr>
          <a:xfrm>
            <a:off x="1184223" y="1143000"/>
            <a:ext cx="7959777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rebuchet MS"/>
              <a:buNone/>
            </a:pPr>
            <a:r>
              <a:rPr lang="en-US" sz="24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Design Constraints, Assumptions &amp; Dependencies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5"/>
          <p:cNvSpPr txBox="1"/>
          <p:nvPr/>
        </p:nvSpPr>
        <p:spPr>
          <a:xfrm>
            <a:off x="0" y="1617675"/>
            <a:ext cx="73746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457200" marR="0" rtl="0" algn="just">
              <a:spcBef>
                <a:spcPts val="480"/>
              </a:spcBef>
              <a:spcAft>
                <a:spcPts val="0"/>
              </a:spcAft>
              <a:buClr>
                <a:srgbClr val="0033CC"/>
              </a:buClr>
              <a:buSzPts val="1800"/>
              <a:buFont typeface="Trebuchet MS"/>
              <a:buNone/>
            </a:pPr>
            <a:r>
              <a:rPr lang="en-US" sz="18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Discuss the design constraints and assumptions that you have made to select the design approach.</a:t>
            </a:r>
            <a:endParaRPr/>
          </a:p>
          <a:p>
            <a:pPr indent="0" lvl="0" marL="457200" marR="0" rtl="0" algn="just">
              <a:spcBef>
                <a:spcPts val="480"/>
              </a:spcBef>
              <a:spcAft>
                <a:spcPts val="0"/>
              </a:spcAft>
              <a:buClr>
                <a:srgbClr val="0033CC"/>
              </a:buClr>
              <a:buSzPts val="1800"/>
              <a:buFont typeface="Trebuchet MS"/>
              <a:buNone/>
            </a:pPr>
            <a:r>
              <a:rPr lang="en-US" sz="18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Discuss any dependencies that your design approach has and their impact on the project.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6"/>
          <p:cNvSpPr/>
          <p:nvPr/>
        </p:nvSpPr>
        <p:spPr>
          <a:xfrm>
            <a:off x="1524000" y="1581150"/>
            <a:ext cx="7620000" cy="36600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6"/>
          <p:cNvSpPr txBox="1"/>
          <p:nvPr/>
        </p:nvSpPr>
        <p:spPr>
          <a:xfrm>
            <a:off x="1371600" y="1143000"/>
            <a:ext cx="7772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rebuchet MS"/>
              <a:buNone/>
            </a:pPr>
            <a:r>
              <a:rPr lang="en-US" sz="24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Design Description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16"/>
          <p:cNvSpPr txBox="1"/>
          <p:nvPr/>
        </p:nvSpPr>
        <p:spPr>
          <a:xfrm>
            <a:off x="517000" y="2133600"/>
            <a:ext cx="7005600" cy="373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Add as many slides as required to cover the following aspects:</a:t>
            </a:r>
            <a:endParaRPr/>
          </a:p>
          <a:p>
            <a:pPr indent="0" lvl="0" marL="0" marR="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342900" marR="0" rtl="0" algn="just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1440"/>
              <a:buFont typeface="Arial"/>
              <a:buAutoNum type="arabicPeriod"/>
            </a:pPr>
            <a:r>
              <a:rPr lang="en-US" sz="18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Master class diagram </a:t>
            </a:r>
            <a:endParaRPr/>
          </a:p>
          <a:p>
            <a:pPr indent="-342900" lvl="0" marL="342900" marR="0" rtl="0" algn="just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1440"/>
              <a:buFont typeface="Arial"/>
              <a:buAutoNum type="arabicPeriod"/>
            </a:pPr>
            <a:r>
              <a:rPr lang="en-US" sz="18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ER Diagram</a:t>
            </a:r>
            <a:endParaRPr/>
          </a:p>
          <a:p>
            <a:pPr indent="-342900" lvl="0" marL="342900" marR="0" rtl="0" algn="just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1440"/>
              <a:buFont typeface="Arial"/>
              <a:buAutoNum type="arabicPeriod"/>
            </a:pPr>
            <a:r>
              <a:rPr lang="en-US" sz="18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User Interface Diagrams/ Use Case Diagrams</a:t>
            </a:r>
            <a:endParaRPr/>
          </a:p>
          <a:p>
            <a:pPr indent="-342900" lvl="0" marL="342900" marR="0" rtl="0" algn="just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1440"/>
              <a:buFont typeface="Arial"/>
              <a:buAutoNum type="arabicPeriod"/>
            </a:pPr>
            <a:r>
              <a:rPr lang="en-US" sz="18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Report Layouts</a:t>
            </a:r>
            <a:endParaRPr/>
          </a:p>
          <a:p>
            <a:pPr indent="-342900" lvl="0" marL="342900" marR="0" rtl="0" algn="just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1440"/>
              <a:buFont typeface="Arial"/>
              <a:buAutoNum type="arabicPeriod"/>
            </a:pPr>
            <a:r>
              <a:rPr lang="en-US" sz="18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External Interfaces</a:t>
            </a:r>
            <a:endParaRPr/>
          </a:p>
          <a:p>
            <a:pPr indent="-251459" lvl="0" marL="342900" marR="0" rtl="0" algn="just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1440"/>
              <a:buFont typeface="Arial"/>
              <a:buNone/>
            </a:pPr>
            <a:r>
              <a:t/>
            </a:r>
            <a:endParaRPr sz="1800">
              <a:solidFill>
                <a:srgbClr val="0033C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7"/>
          <p:cNvSpPr/>
          <p:nvPr/>
        </p:nvSpPr>
        <p:spPr>
          <a:xfrm>
            <a:off x="1524000" y="1581150"/>
            <a:ext cx="7620000" cy="36513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7"/>
          <p:cNvSpPr txBox="1"/>
          <p:nvPr/>
        </p:nvSpPr>
        <p:spPr>
          <a:xfrm>
            <a:off x="2667000" y="1143000"/>
            <a:ext cx="64770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rebuchet MS"/>
              <a:buNone/>
            </a:pPr>
            <a:r>
              <a:rPr lang="en-US" sz="24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Test Strategy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7"/>
          <p:cNvSpPr txBox="1"/>
          <p:nvPr/>
        </p:nvSpPr>
        <p:spPr>
          <a:xfrm>
            <a:off x="0" y="1617675"/>
            <a:ext cx="73746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457200" marR="0" rtl="0" algn="just">
              <a:spcBef>
                <a:spcPts val="480"/>
              </a:spcBef>
              <a:spcAft>
                <a:spcPts val="0"/>
              </a:spcAft>
              <a:buClr>
                <a:srgbClr val="0033CC"/>
              </a:buClr>
              <a:buSzPts val="1800"/>
              <a:buFont typeface="Trebuchet MS"/>
              <a:buNone/>
            </a:pPr>
            <a:r>
              <a:rPr lang="en-US" sz="18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What is the test strategy followed? And Why?</a:t>
            </a:r>
            <a:endParaRPr/>
          </a:p>
          <a:p>
            <a:pPr indent="0" lvl="0" marL="457200" marR="0" rtl="0" algn="just">
              <a:spcBef>
                <a:spcPts val="480"/>
              </a:spcBef>
              <a:spcAft>
                <a:spcPts val="0"/>
              </a:spcAft>
              <a:buClr>
                <a:srgbClr val="0033CC"/>
              </a:buClr>
              <a:buSzPts val="1800"/>
              <a:buFont typeface="Trebuchet MS"/>
              <a:buNone/>
            </a:pPr>
            <a:r>
              <a:rPr lang="en-US" sz="18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Benefits of this approach &amp; are there any drawbacks?</a:t>
            </a:r>
            <a:endParaRPr/>
          </a:p>
          <a:p>
            <a:pPr indent="0" lvl="0" marL="457200" marR="0" rtl="0" algn="just">
              <a:spcBef>
                <a:spcPts val="480"/>
              </a:spcBef>
              <a:spcAft>
                <a:spcPts val="0"/>
              </a:spcAft>
              <a:buClr>
                <a:srgbClr val="0033CC"/>
              </a:buClr>
              <a:buSzPts val="1800"/>
              <a:buFont typeface="Trebuchet MS"/>
              <a:buNone/>
            </a:pPr>
            <a:r>
              <a:rPr lang="en-US" sz="18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Test tools used</a:t>
            </a:r>
            <a:endParaRPr/>
          </a:p>
          <a:p>
            <a:pPr indent="0" lvl="0" marL="457200" marR="0" rtl="0" algn="just">
              <a:spcBef>
                <a:spcPts val="480"/>
              </a:spcBef>
              <a:spcAft>
                <a:spcPts val="0"/>
              </a:spcAft>
              <a:buClr>
                <a:srgbClr val="0033CC"/>
              </a:buClr>
              <a:buSzPts val="1800"/>
              <a:buFont typeface="Trebuchet MS"/>
              <a:buNone/>
            </a:pPr>
            <a:r>
              <a:rPr lang="en-US" sz="18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Are you using any automated test tools?</a:t>
            </a:r>
            <a:endParaRPr/>
          </a:p>
          <a:p>
            <a:pPr indent="0" lvl="0" marL="457200" marR="0" rtl="0" algn="just">
              <a:spcBef>
                <a:spcPts val="480"/>
              </a:spcBef>
              <a:spcAft>
                <a:spcPts val="0"/>
              </a:spcAft>
              <a:buClr>
                <a:srgbClr val="0033CC"/>
              </a:buClr>
              <a:buSzPts val="1800"/>
              <a:buFont typeface="Trebuchet MS"/>
              <a:buNone/>
            </a:pPr>
            <a:r>
              <a:rPr lang="en-US" sz="18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endParaRPr/>
          </a:p>
          <a:p>
            <a:pPr indent="0" lvl="0" marL="457200" marR="0" rtl="0" algn="just">
              <a:spcBef>
                <a:spcPts val="48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Note:</a:t>
            </a:r>
            <a:endParaRPr sz="18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800100" marR="0" rtl="0" algn="just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AutoNum type="arabicPeriod"/>
            </a:pPr>
            <a:r>
              <a:rPr b="1" lang="en-US" sz="18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Appropriate modifications can be done for Research Projects</a:t>
            </a:r>
            <a:endParaRPr/>
          </a:p>
          <a:p>
            <a:pPr indent="-342900" lvl="0" marL="800100" marR="0" rtl="0" algn="just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AutoNum type="arabicPeriod"/>
            </a:pPr>
            <a:r>
              <a:rPr b="1" lang="en-US" sz="18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Add as many slides as required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8"/>
          <p:cNvSpPr/>
          <p:nvPr/>
        </p:nvSpPr>
        <p:spPr>
          <a:xfrm>
            <a:off x="1524000" y="1581150"/>
            <a:ext cx="7620000" cy="36600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8"/>
          <p:cNvSpPr txBox="1"/>
          <p:nvPr/>
        </p:nvSpPr>
        <p:spPr>
          <a:xfrm>
            <a:off x="1371600" y="1143000"/>
            <a:ext cx="7772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rebuchet MS"/>
              <a:buNone/>
            </a:pPr>
            <a:r>
              <a:rPr lang="en-US" sz="24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Implementation Details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18"/>
          <p:cNvSpPr txBox="1"/>
          <p:nvPr/>
        </p:nvSpPr>
        <p:spPr>
          <a:xfrm>
            <a:off x="683301" y="2443398"/>
            <a:ext cx="6863700" cy="32678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1800"/>
              <a:buFont typeface="Trebuchet MS"/>
              <a:buNone/>
            </a:pPr>
            <a:r>
              <a:rPr lang="en-US" sz="18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Module-wise implementation details that include 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1800"/>
              <a:buFont typeface="Trebuchet MS"/>
              <a:buNone/>
            </a:pPr>
            <a:r>
              <a:rPr lang="en-US" sz="18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	- Module name, Technology used, no of lines of code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1800"/>
              <a:buFont typeface="Trebuchet MS"/>
              <a:buNone/>
            </a:pPr>
            <a:r>
              <a:rPr lang="en-US" sz="18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	- Algorithms used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9"/>
          <p:cNvSpPr/>
          <p:nvPr/>
        </p:nvSpPr>
        <p:spPr>
          <a:xfrm>
            <a:off x="1524000" y="1581150"/>
            <a:ext cx="7620000" cy="36600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19"/>
          <p:cNvSpPr txBox="1"/>
          <p:nvPr/>
        </p:nvSpPr>
        <p:spPr>
          <a:xfrm>
            <a:off x="1371600" y="1143000"/>
            <a:ext cx="7772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rebuchet MS"/>
              <a:buNone/>
            </a:pPr>
            <a:r>
              <a:rPr lang="en-US" sz="24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 Completion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19"/>
          <p:cNvSpPr txBox="1"/>
          <p:nvPr/>
        </p:nvSpPr>
        <p:spPr>
          <a:xfrm>
            <a:off x="533400" y="2368448"/>
            <a:ext cx="6863700" cy="382249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1800"/>
              <a:buFont typeface="Trebuchet MS"/>
              <a:buNone/>
            </a:pPr>
            <a:r>
              <a:rPr lang="en-US" sz="18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 Report Status – Ready / Not Ready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1800"/>
              <a:buFont typeface="Trebuchet MS"/>
              <a:buNone/>
            </a:pPr>
            <a:r>
              <a:rPr lang="en-US" sz="18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 Demo – Fully done or not</a:t>
            </a:r>
            <a:endParaRPr/>
          </a:p>
          <a:p>
            <a:pPr indent="-269875" lvl="0" marL="719138" marR="0" rtl="0" algn="just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40"/>
              <a:buFont typeface="Noto Sans Symbols"/>
              <a:buChar char="▪"/>
            </a:pPr>
            <a:r>
              <a:rPr lang="en-US" sz="18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It has to be complete in all respects;</a:t>
            </a:r>
            <a:endParaRPr/>
          </a:p>
          <a:p>
            <a:pPr indent="-269875" lvl="0" marL="719138" marR="0" rtl="0" algn="just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40"/>
              <a:buFont typeface="Noto Sans Symbols"/>
              <a:buChar char="▪"/>
            </a:pPr>
            <a:r>
              <a:rPr lang="en-US" sz="18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Need to show working of the project</a:t>
            </a:r>
            <a:endParaRPr/>
          </a:p>
          <a:p>
            <a:pPr indent="-269875" lvl="0" marL="719138" marR="0" rtl="0" algn="just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40"/>
              <a:buFont typeface="Noto Sans Symbols"/>
              <a:buChar char="▪"/>
            </a:pPr>
            <a:r>
              <a:rPr lang="en-US" sz="18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Data set creation needs to be demoed wherever applicable</a:t>
            </a:r>
            <a:endParaRPr/>
          </a:p>
          <a:p>
            <a:pPr indent="-178434" lvl="0" marL="719138" marR="0" rtl="0" algn="just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40"/>
              <a:buFont typeface="Noto Sans Symbols"/>
              <a:buNone/>
            </a:pPr>
            <a:r>
              <a:t/>
            </a:r>
            <a:endParaRPr sz="18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178434" lvl="0" marL="719138" marR="0" rtl="0" algn="just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40"/>
              <a:buFont typeface="Noto Sans Symbols"/>
              <a:buNone/>
            </a:pPr>
            <a:r>
              <a:t/>
            </a:r>
            <a:endParaRPr sz="18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1800"/>
              <a:buFont typeface="Trebuchet MS"/>
              <a:buNone/>
            </a:pPr>
            <a:r>
              <a:rPr lang="en-US" sz="18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Note : </a:t>
            </a:r>
            <a:endParaRPr/>
          </a:p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AutoNum type="arabicPeriod"/>
            </a:pPr>
            <a:r>
              <a:rPr lang="en-US" sz="18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Please make sure that the demo is complete in all respects.</a:t>
            </a:r>
            <a:endParaRPr/>
          </a:p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AutoNum type="arabicPeriod"/>
            </a:pPr>
            <a:r>
              <a:rPr lang="en-US" sz="18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If any special facility required, please make sure that you have that set up. For example, if Internet connectivity is required, please have your mobile or hotspot set up.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0"/>
          <p:cNvSpPr/>
          <p:nvPr/>
        </p:nvSpPr>
        <p:spPr>
          <a:xfrm>
            <a:off x="1524000" y="1581150"/>
            <a:ext cx="7620000" cy="36600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20"/>
          <p:cNvSpPr txBox="1"/>
          <p:nvPr/>
        </p:nvSpPr>
        <p:spPr>
          <a:xfrm>
            <a:off x="1371600" y="1143000"/>
            <a:ext cx="7772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rebuchet MS"/>
              <a:buNone/>
            </a:pPr>
            <a:r>
              <a:rPr lang="en-US" sz="24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 Results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20"/>
          <p:cNvSpPr txBox="1"/>
          <p:nvPr/>
        </p:nvSpPr>
        <p:spPr>
          <a:xfrm>
            <a:off x="533400" y="2368448"/>
            <a:ext cx="6863700" cy="382249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1800"/>
              <a:buFont typeface="Trebuchet MS"/>
              <a:buNone/>
            </a:pPr>
            <a:r>
              <a:rPr lang="en-US" sz="18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Results and discussions on the results.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1800"/>
              <a:buFont typeface="Trebuchet MS"/>
              <a:buNone/>
            </a:pPr>
            <a:r>
              <a:rPr lang="en-US" sz="18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Are you satisfied with the results?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1800"/>
              <a:buFont typeface="Trebuchet MS"/>
              <a:buNone/>
            </a:pPr>
            <a:r>
              <a:rPr lang="en-US" sz="18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Future work?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1"/>
          <p:cNvSpPr/>
          <p:nvPr/>
        </p:nvSpPr>
        <p:spPr>
          <a:xfrm>
            <a:off x="1524000" y="1581150"/>
            <a:ext cx="7620000" cy="36513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21"/>
          <p:cNvSpPr txBox="1"/>
          <p:nvPr/>
        </p:nvSpPr>
        <p:spPr>
          <a:xfrm>
            <a:off x="1371600" y="1143000"/>
            <a:ext cx="77724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Planned Effort Vs Actual Effort</a:t>
            </a:r>
            <a:endParaRPr sz="2400">
              <a:solidFill>
                <a:srgbClr val="FF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0" name="Google Shape;160;p21"/>
          <p:cNvSpPr txBox="1"/>
          <p:nvPr/>
        </p:nvSpPr>
        <p:spPr>
          <a:xfrm>
            <a:off x="533400" y="1828800"/>
            <a:ext cx="84582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127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Trebuchet MS"/>
              <a:buNone/>
            </a:pPr>
            <a:r>
              <a:rPr b="0" i="0" lang="en-US" sz="2400" u="none" cap="none" strike="noStrik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Provide</a:t>
            </a:r>
            <a:endParaRPr/>
          </a:p>
          <a:p>
            <a:pPr indent="-265113" lvl="1" marL="1077913" marR="0" rtl="0" algn="just"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A table with planned efforts (as per initial estimates) and actual efforts spent</a:t>
            </a:r>
            <a:endParaRPr b="0" i="0" sz="2400" u="none" cap="none" strike="noStrike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65113" lvl="1" marL="1077913" marR="0" rtl="0" algn="just"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If there is a deviation, what is the reason for the change.</a:t>
            </a:r>
            <a:endParaRPr b="0" i="0" sz="2400" u="none" cap="none" strike="noStrike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65113" lvl="1" marL="1077913" marR="0" rtl="0" algn="just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/>
          <p:nvPr/>
        </p:nvSpPr>
        <p:spPr>
          <a:xfrm>
            <a:off x="1524000" y="1581150"/>
            <a:ext cx="7620000" cy="36513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4"/>
          <p:cNvSpPr txBox="1"/>
          <p:nvPr/>
        </p:nvSpPr>
        <p:spPr>
          <a:xfrm>
            <a:off x="2667000" y="1143000"/>
            <a:ext cx="64770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Problem Statement </a:t>
            </a:r>
            <a:endParaRPr/>
          </a:p>
        </p:txBody>
      </p:sp>
      <p:sp>
        <p:nvSpPr>
          <p:cNvPr id="30" name="Google Shape;30;p4"/>
          <p:cNvSpPr txBox="1"/>
          <p:nvPr/>
        </p:nvSpPr>
        <p:spPr>
          <a:xfrm>
            <a:off x="533400" y="1828800"/>
            <a:ext cx="84582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127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Trebuchet MS"/>
              <a:buNone/>
            </a:pPr>
            <a:r>
              <a:rPr b="0" i="0" lang="en-US" sz="2400" u="none" cap="none" strike="noStrik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Explain</a:t>
            </a:r>
            <a:r>
              <a:rPr lang="en-US" sz="24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 the problem </a:t>
            </a:r>
            <a:endParaRPr b="0" i="0" sz="2400" u="none" cap="none" strike="noStrike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65113" lvl="1" marL="1077913" marR="0" rtl="0" algn="just"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In clear concise bullets.</a:t>
            </a:r>
            <a:endParaRPr/>
          </a:p>
          <a:p>
            <a:pPr indent="-265113" lvl="1" marL="1077913" marR="0" rtl="0" algn="just"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Additional slides can be used if required</a:t>
            </a:r>
            <a:endParaRPr b="0" i="0" sz="2400" u="none" cap="none" strike="noStrike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3812" lvl="1" marL="989013" marR="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2"/>
          <p:cNvSpPr/>
          <p:nvPr/>
        </p:nvSpPr>
        <p:spPr>
          <a:xfrm>
            <a:off x="1524000" y="1581150"/>
            <a:ext cx="7620000" cy="36513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22"/>
          <p:cNvSpPr txBox="1"/>
          <p:nvPr/>
        </p:nvSpPr>
        <p:spPr>
          <a:xfrm>
            <a:off x="2667000" y="1143000"/>
            <a:ext cx="64770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rebuchet MS"/>
              <a:buNone/>
            </a:pPr>
            <a:r>
              <a:rPr lang="en-US" sz="24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Lessons Learnt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22"/>
          <p:cNvSpPr txBox="1"/>
          <p:nvPr/>
        </p:nvSpPr>
        <p:spPr>
          <a:xfrm>
            <a:off x="359764" y="2068643"/>
            <a:ext cx="6970426" cy="42734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457200" marR="0" rtl="0" algn="just">
              <a:spcBef>
                <a:spcPts val="480"/>
              </a:spcBef>
              <a:spcAft>
                <a:spcPts val="0"/>
              </a:spcAft>
              <a:buClr>
                <a:srgbClr val="0033CC"/>
              </a:buClr>
              <a:buSzPts val="1800"/>
              <a:buFont typeface="Trebuchet MS"/>
              <a:buNone/>
            </a:pPr>
            <a:r>
              <a:rPr lang="en-US" sz="18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Any new technique that you learnt out of this project?</a:t>
            </a:r>
            <a:endParaRPr/>
          </a:p>
          <a:p>
            <a:pPr indent="0" lvl="0" marL="457200" marR="0" rtl="0" algn="just">
              <a:spcBef>
                <a:spcPts val="480"/>
              </a:spcBef>
              <a:spcAft>
                <a:spcPts val="0"/>
              </a:spcAft>
              <a:buClr>
                <a:srgbClr val="0033CC"/>
              </a:buClr>
              <a:buSzPts val="1800"/>
              <a:buFont typeface="Trebuchet MS"/>
              <a:buNone/>
            </a:pPr>
            <a:r>
              <a:rPr lang="en-US" sz="18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How has this project made your knowledge better?</a:t>
            </a:r>
            <a:endParaRPr/>
          </a:p>
          <a:p>
            <a:pPr indent="0" lvl="0" marL="457200" marR="0" rtl="0" algn="just">
              <a:spcBef>
                <a:spcPts val="480"/>
              </a:spcBef>
              <a:spcAft>
                <a:spcPts val="0"/>
              </a:spcAft>
              <a:buClr>
                <a:srgbClr val="0033CC"/>
              </a:buClr>
              <a:buSzPts val="1800"/>
              <a:buFont typeface="Trebuchet MS"/>
              <a:buNone/>
            </a:pPr>
            <a:r>
              <a:rPr lang="en-US" sz="18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Any issues that you faced?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3"/>
          <p:cNvSpPr/>
          <p:nvPr/>
        </p:nvSpPr>
        <p:spPr>
          <a:xfrm>
            <a:off x="2847484" y="3352800"/>
            <a:ext cx="2506584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Thank You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/>
          <p:nvPr/>
        </p:nvSpPr>
        <p:spPr>
          <a:xfrm>
            <a:off x="1524000" y="1581150"/>
            <a:ext cx="7620000" cy="36513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5"/>
          <p:cNvSpPr txBox="1"/>
          <p:nvPr/>
        </p:nvSpPr>
        <p:spPr>
          <a:xfrm>
            <a:off x="1371600" y="1143000"/>
            <a:ext cx="77724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User Profile</a:t>
            </a:r>
            <a:endParaRPr/>
          </a:p>
        </p:txBody>
      </p:sp>
      <p:sp>
        <p:nvSpPr>
          <p:cNvPr id="37" name="Google Shape;37;p5"/>
          <p:cNvSpPr txBox="1"/>
          <p:nvPr/>
        </p:nvSpPr>
        <p:spPr>
          <a:xfrm>
            <a:off x="533400" y="1828800"/>
            <a:ext cx="84582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127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Trebuchet MS"/>
              <a:buNone/>
            </a:pPr>
            <a:r>
              <a:rPr b="0" i="0" lang="en-US" sz="2400" u="none" cap="none" strike="noStrik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List the distinct users who are facing this problem</a:t>
            </a:r>
            <a:endParaRPr/>
          </a:p>
          <a:p>
            <a:pPr indent="-265113" lvl="1" marL="1077913" marR="0" rtl="0" algn="just"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In clear concise bullets.</a:t>
            </a:r>
            <a:endParaRPr b="0" i="0" sz="2400" u="none" cap="none" strike="noStrike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176212" lvl="1" marL="989013" marR="0" rtl="0" algn="just"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 Additional slides can be used if required</a:t>
            </a:r>
            <a:endParaRPr b="0" i="0" sz="2400" u="none" cap="none" strike="noStrike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3812" lvl="1" marL="989013" marR="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/>
          <p:nvPr/>
        </p:nvSpPr>
        <p:spPr>
          <a:xfrm>
            <a:off x="1524000" y="1581150"/>
            <a:ext cx="7620000" cy="36513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6"/>
          <p:cNvSpPr txBox="1"/>
          <p:nvPr/>
        </p:nvSpPr>
        <p:spPr>
          <a:xfrm>
            <a:off x="1371600" y="1143000"/>
            <a:ext cx="77724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Literature Survey</a:t>
            </a:r>
            <a:endParaRPr/>
          </a:p>
        </p:txBody>
      </p:sp>
      <p:sp>
        <p:nvSpPr>
          <p:cNvPr id="45" name="Google Shape;45;p6"/>
          <p:cNvSpPr txBox="1"/>
          <p:nvPr/>
        </p:nvSpPr>
        <p:spPr>
          <a:xfrm>
            <a:off x="533400" y="1828800"/>
            <a:ext cx="84582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127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Trebuchet MS"/>
              <a:buNone/>
            </a:pPr>
            <a:r>
              <a:rPr b="0" i="0" lang="en-US" sz="2400" u="none" cap="none" strike="noStrik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List the papers/references</a:t>
            </a:r>
            <a:r>
              <a:rPr b="0" i="0" lang="en-US" sz="2400" u="none" cap="none" strike="noStrik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 studied</a:t>
            </a:r>
            <a:endParaRPr b="0" i="0" sz="2400" u="none" cap="none" strike="noStrike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65113" lvl="1" marL="1077913" marR="0" rtl="0" algn="just"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Explain the papers/references</a:t>
            </a:r>
            <a:endParaRPr/>
          </a:p>
          <a:p>
            <a:pPr indent="-265113" lvl="1" marL="1077913" marR="0" rtl="0" algn="just"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List their shortcomings which made you think of this new solution</a:t>
            </a:r>
            <a:endParaRPr/>
          </a:p>
          <a:p>
            <a:pPr indent="-265113" lvl="1" marL="1077913" marR="0" rtl="0" algn="just"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At the least 3-4 papers/references/competitors need to be studied and presented</a:t>
            </a:r>
            <a:endParaRPr/>
          </a:p>
          <a:p>
            <a:pPr indent="-265113" lvl="1" marL="1077913" marR="0" rtl="0" algn="just"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Additional slides can be used if required</a:t>
            </a:r>
            <a:endParaRPr b="0" i="0" sz="2400" u="none" cap="none" strike="noStrike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112712" lvl="1" marL="1077913" marR="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3812" lvl="1" marL="989013" marR="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7"/>
          <p:cNvSpPr/>
          <p:nvPr/>
        </p:nvSpPr>
        <p:spPr>
          <a:xfrm>
            <a:off x="1524000" y="1581150"/>
            <a:ext cx="7620000" cy="36513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7"/>
          <p:cNvSpPr txBox="1"/>
          <p:nvPr/>
        </p:nvSpPr>
        <p:spPr>
          <a:xfrm>
            <a:off x="533400" y="1828800"/>
            <a:ext cx="84582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127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Trebuchet MS"/>
              <a:buNone/>
            </a:pPr>
            <a:r>
              <a:rPr b="0" i="0" lang="en-US" sz="2400" u="none" cap="none" strike="noStrik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Explain</a:t>
            </a:r>
            <a:r>
              <a:rPr lang="en-US" sz="24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 the proposed solution that you are attempting</a:t>
            </a:r>
            <a:endParaRPr b="0" i="0" sz="2400" u="none" cap="none" strike="noStrike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65113" lvl="1" marL="1077913" marR="0" rtl="0" algn="just"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In clear concise words. As all the aspects of the solution are not very clear at this point in time, a brief explanation will be enough</a:t>
            </a:r>
            <a:endParaRPr b="0" i="0" sz="2400" u="none" cap="none" strike="noStrike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3812" lvl="1" marL="989013" marR="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3" name="Google Shape;53;p7"/>
          <p:cNvSpPr txBox="1"/>
          <p:nvPr/>
        </p:nvSpPr>
        <p:spPr>
          <a:xfrm>
            <a:off x="2667000" y="1143000"/>
            <a:ext cx="64770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Proposed Solution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8"/>
          <p:cNvSpPr/>
          <p:nvPr/>
        </p:nvSpPr>
        <p:spPr>
          <a:xfrm>
            <a:off x="1524000" y="1581150"/>
            <a:ext cx="7620000" cy="36513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8"/>
          <p:cNvSpPr txBox="1"/>
          <p:nvPr/>
        </p:nvSpPr>
        <p:spPr>
          <a:xfrm>
            <a:off x="1371600" y="1143000"/>
            <a:ext cx="77724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Why Your Solution is Better?</a:t>
            </a:r>
            <a:endParaRPr/>
          </a:p>
        </p:txBody>
      </p:sp>
      <p:sp>
        <p:nvSpPr>
          <p:cNvPr id="61" name="Google Shape;61;p8"/>
          <p:cNvSpPr txBox="1"/>
          <p:nvPr/>
        </p:nvSpPr>
        <p:spPr>
          <a:xfrm>
            <a:off x="533400" y="1828800"/>
            <a:ext cx="84582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127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Trebuchet MS"/>
              <a:buNone/>
            </a:pPr>
            <a:r>
              <a:rPr b="0" i="0" lang="en-US" sz="2400" u="none" cap="none" strike="noStrik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List the Features of the solution</a:t>
            </a:r>
            <a:endParaRPr/>
          </a:p>
          <a:p>
            <a:pPr indent="-265113" lvl="1" marL="1077913" marR="0" rtl="0" algn="just"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That make it better and unique</a:t>
            </a:r>
            <a:endParaRPr/>
          </a:p>
          <a:p>
            <a:pPr indent="-23812" lvl="1" marL="989013" marR="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9"/>
          <p:cNvSpPr/>
          <p:nvPr/>
        </p:nvSpPr>
        <p:spPr>
          <a:xfrm>
            <a:off x="1524000" y="1581150"/>
            <a:ext cx="7620000" cy="36513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9"/>
          <p:cNvSpPr txBox="1"/>
          <p:nvPr/>
        </p:nvSpPr>
        <p:spPr>
          <a:xfrm>
            <a:off x="1371600" y="1143000"/>
            <a:ext cx="77724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Technologies / Methodologies </a:t>
            </a:r>
            <a:endParaRPr/>
          </a:p>
        </p:txBody>
      </p:sp>
      <p:sp>
        <p:nvSpPr>
          <p:cNvPr id="69" name="Google Shape;69;p9"/>
          <p:cNvSpPr txBox="1"/>
          <p:nvPr/>
        </p:nvSpPr>
        <p:spPr>
          <a:xfrm>
            <a:off x="533400" y="1828800"/>
            <a:ext cx="84582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127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Trebuchet MS"/>
              <a:buNone/>
            </a:pPr>
            <a:r>
              <a:rPr b="0" i="0" lang="en-US" sz="2400" u="none" cap="none" strike="noStrik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List</a:t>
            </a:r>
            <a:endParaRPr/>
          </a:p>
          <a:p>
            <a:pPr indent="-265113" lvl="1" marL="1077913" marR="0" rtl="0" algn="just"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The technologies / platforms/ languages that you proposed to use in this project.</a:t>
            </a:r>
            <a:endParaRPr/>
          </a:p>
          <a:p>
            <a:pPr indent="-265113" lvl="1" marL="1077913" marR="0" rtl="0" algn="just"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The Software Engineering methodologies that you will use and Why?</a:t>
            </a:r>
            <a:endParaRPr/>
          </a:p>
          <a:p>
            <a:pPr indent="-265113" lvl="1" marL="1077913" marR="0" rtl="0" algn="just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0"/>
          <p:cNvSpPr/>
          <p:nvPr/>
        </p:nvSpPr>
        <p:spPr>
          <a:xfrm>
            <a:off x="1524000" y="1581150"/>
            <a:ext cx="7620000" cy="36600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0"/>
          <p:cNvSpPr txBox="1"/>
          <p:nvPr/>
        </p:nvSpPr>
        <p:spPr>
          <a:xfrm>
            <a:off x="1371600" y="1143000"/>
            <a:ext cx="7772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rebuchet MS"/>
              <a:buNone/>
            </a:pPr>
            <a:r>
              <a:rPr lang="en-US" sz="24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Dependencies and Risks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0"/>
          <p:cNvSpPr txBox="1"/>
          <p:nvPr/>
        </p:nvSpPr>
        <p:spPr>
          <a:xfrm>
            <a:off x="590900" y="1791525"/>
            <a:ext cx="77149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Describe the issues such as legal implications, usage limitations etc under dependencies. Also talk about the risks that could pose as obstacles.</a:t>
            </a:r>
            <a:endParaRPr sz="1800">
              <a:solidFill>
                <a:srgbClr val="0033C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1"/>
          <p:cNvSpPr/>
          <p:nvPr/>
        </p:nvSpPr>
        <p:spPr>
          <a:xfrm>
            <a:off x="1524000" y="1581150"/>
            <a:ext cx="7620000" cy="36513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1"/>
          <p:cNvSpPr txBox="1"/>
          <p:nvPr/>
        </p:nvSpPr>
        <p:spPr>
          <a:xfrm>
            <a:off x="1371600" y="1143000"/>
            <a:ext cx="77724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rebuchet MS"/>
              <a:buNone/>
            </a:pPr>
            <a:r>
              <a:rPr lang="en-US" sz="24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System Architecture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1"/>
          <p:cNvSpPr txBox="1"/>
          <p:nvPr/>
        </p:nvSpPr>
        <p:spPr>
          <a:xfrm>
            <a:off x="505650" y="1617675"/>
            <a:ext cx="6868544" cy="475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Provide a brief insight into the levels pertaining to the system architecture, including an image representation of the same.</a:t>
            </a:r>
            <a:endParaRPr b="0" i="0" sz="1800" u="none" cap="none" strike="noStrike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