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67" r:id="rId12"/>
    <p:sldId id="2146847057" r:id="rId13"/>
    <p:sldId id="268" r:id="rId14"/>
    <p:sldId id="2146847055" r:id="rId15"/>
    <p:sldId id="2146847058"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opendata.aws/" TargetMode="External"/><Relationship Id="rId1" Type="http://schemas.openxmlformats.org/officeDocument/2006/relationships/slideLayout" Target="../slideLayouts/slideLayout2.xml"/><Relationship Id="rId6" Type="http://schemas.openxmlformats.org/officeDocument/2006/relationships/hyperlink" Target="https://datasetsearch.research.google.com/" TargetMode="External"/><Relationship Id="rId5" Type="http://schemas.openxmlformats.org/officeDocument/2006/relationships/hyperlink" Target="https://app.datacamp.com/" TargetMode="External"/><Relationship Id="rId4" Type="http://schemas.openxmlformats.org/officeDocument/2006/relationships/hyperlink" Target="https://data.worl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Bitcoin Price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32969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Mukesh Kumar S – Department Of Biotechnology-</a:t>
            </a:r>
          </a:p>
          <a:p>
            <a:r>
              <a:rPr lang="en-US" sz="2000" b="1" dirty="0">
                <a:solidFill>
                  <a:schemeClr val="accent1">
                    <a:lumMod val="75000"/>
                  </a:schemeClr>
                </a:solidFill>
                <a:latin typeface="Arial"/>
                <a:cs typeface="Arial"/>
              </a:rPr>
              <a:t> St. Peter’s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36884" y="1302025"/>
            <a:ext cx="11582400" cy="4986479"/>
          </a:xfrm>
        </p:spPr>
        <p:txBody>
          <a:bodyPr>
            <a:no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In conclusion, this project aims to develop a comprehensive system for analyzing Bitcoin data, including historical price trends and potential predictive models. By following a structured approach, we've outlined the steps involved in collecting, preprocessing, analyzing, and deploying Bitcoin data for practical use.</a:t>
            </a:r>
          </a:p>
          <a:p>
            <a:pPr algn="just"/>
            <a:r>
              <a:rPr lang="en-US" sz="2200" b="0" i="0" dirty="0">
                <a:solidFill>
                  <a:srgbClr val="0D0D0D"/>
                </a:solidFill>
                <a:effectLst/>
                <a:latin typeface="Times New Roman" panose="02020603050405020304" pitchFamily="18" charset="0"/>
                <a:cs typeface="Times New Roman" panose="02020603050405020304" pitchFamily="18" charset="0"/>
              </a:rPr>
              <a:t>The system encompasses data collection from various sources, preprocessing to clean and format the data, feature engineering to extract meaningful insights, and model training to predict future price movements. Deployment of trained models via APIs or web interfaces allows users to access analysis results and make informed decisions.</a:t>
            </a:r>
          </a:p>
          <a:p>
            <a:pPr algn="just"/>
            <a:r>
              <a:rPr lang="en-US" sz="2200" b="0" i="0" dirty="0">
                <a:solidFill>
                  <a:srgbClr val="0D0D0D"/>
                </a:solidFill>
                <a:effectLst/>
                <a:latin typeface="Times New Roman" panose="02020603050405020304" pitchFamily="18" charset="0"/>
                <a:cs typeface="Times New Roman" panose="02020603050405020304" pitchFamily="18" charset="0"/>
              </a:rPr>
              <a:t>Additionally, the deployment phase ensures scalability, reliability, security, and compliance with relevant regulations. Continuous monitoring and maintenance ensure that the system remains effective and up-to-date in the dynamic cryptocurrency market.</a:t>
            </a:r>
          </a:p>
          <a:p>
            <a:pPr marL="305435" indent="-305435"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4D05975C-7803-1E2F-9018-A26AFF0FC319}"/>
              </a:ext>
            </a:extLst>
          </p:cNvPr>
          <p:cNvSpPr txBox="1"/>
          <p:nvPr/>
        </p:nvSpPr>
        <p:spPr>
          <a:xfrm>
            <a:off x="347510" y="1600625"/>
            <a:ext cx="11405935" cy="4457952"/>
          </a:xfrm>
          <a:prstGeom prst="rect">
            <a:avLst/>
          </a:prstGeom>
          <a:noFill/>
        </p:spPr>
        <p:txBody>
          <a:bodyPr wrap="square">
            <a:spAutoFit/>
          </a:bodyPr>
          <a:lstStyle/>
          <a:p>
            <a:pPr algn="just">
              <a:lnSpc>
                <a:spcPct val="150000"/>
              </a:lnSpc>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Enhanced Analysis</a:t>
            </a:r>
            <a:r>
              <a:rPr lang="en-US" sz="2400" b="0" i="0" dirty="0">
                <a:solidFill>
                  <a:srgbClr val="0D0D0D"/>
                </a:solidFill>
                <a:effectLst/>
                <a:latin typeface="Times New Roman" panose="02020603050405020304" pitchFamily="18" charset="0"/>
                <a:cs typeface="Times New Roman" panose="02020603050405020304" pitchFamily="18" charset="0"/>
              </a:rPr>
              <a:t>: Incorporating advanced machine learning techniques and sentiment analysis to improve the accuracy of Bitcoin price predictions.</a:t>
            </a:r>
          </a:p>
          <a:p>
            <a:pPr algn="just">
              <a:lnSpc>
                <a:spcPct val="150000"/>
              </a:lnSpc>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Integration with Other Cryptocurrencies</a:t>
            </a:r>
            <a:r>
              <a:rPr lang="en-US" sz="2400" b="0" i="0" dirty="0">
                <a:solidFill>
                  <a:srgbClr val="0D0D0D"/>
                </a:solidFill>
                <a:effectLst/>
                <a:latin typeface="Times New Roman" panose="02020603050405020304" pitchFamily="18" charset="0"/>
                <a:cs typeface="Times New Roman" panose="02020603050405020304" pitchFamily="18" charset="0"/>
              </a:rPr>
              <a:t>: Expanding the system to analyze data from other cryptocurrencies, providing a broader perspective on the cryptocurrency market.</a:t>
            </a:r>
          </a:p>
          <a:p>
            <a:pPr algn="just">
              <a:lnSpc>
                <a:spcPct val="150000"/>
              </a:lnSpc>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Real-time Insights</a:t>
            </a:r>
            <a:r>
              <a:rPr lang="en-US" sz="2400" b="0" i="0" dirty="0">
                <a:solidFill>
                  <a:srgbClr val="0D0D0D"/>
                </a:solidFill>
                <a:effectLst/>
                <a:latin typeface="Times New Roman" panose="02020603050405020304" pitchFamily="18" charset="0"/>
                <a:cs typeface="Times New Roman" panose="02020603050405020304" pitchFamily="18" charset="0"/>
              </a:rPr>
              <a:t>: Implementing real-time data processing and analysis capabilities to provide immediate insights into market trends and price movements.</a:t>
            </a:r>
          </a:p>
          <a:p>
            <a:pPr algn="just">
              <a:lnSpc>
                <a:spcPct val="150000"/>
              </a:lnSpc>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Predictive Analytics</a:t>
            </a:r>
            <a:r>
              <a:rPr lang="en-US" sz="2400" b="0" i="0" dirty="0">
                <a:solidFill>
                  <a:srgbClr val="0D0D0D"/>
                </a:solidFill>
                <a:effectLst/>
                <a:latin typeface="Times New Roman" panose="02020603050405020304" pitchFamily="18" charset="0"/>
                <a:cs typeface="Times New Roman" panose="02020603050405020304" pitchFamily="18" charset="0"/>
              </a:rPr>
              <a:t>: Developing predictive models that forecast future price trends and identify potential investment opportunities in the cryptocurrency market.</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04800" y="1302026"/>
            <a:ext cx="11306007"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TextBox 8">
            <a:extLst>
              <a:ext uri="{FF2B5EF4-FFF2-40B4-BE49-F238E27FC236}">
                <a16:creationId xmlns:a16="http://schemas.microsoft.com/office/drawing/2014/main" id="{FEBFAF06-1613-9963-57AB-A30334BF7E3F}"/>
              </a:ext>
            </a:extLst>
          </p:cNvPr>
          <p:cNvSpPr txBox="1"/>
          <p:nvPr/>
        </p:nvSpPr>
        <p:spPr>
          <a:xfrm>
            <a:off x="304800" y="1420768"/>
            <a:ext cx="11617086" cy="5011949"/>
          </a:xfrm>
          <a:prstGeom prst="rect">
            <a:avLst/>
          </a:prstGeom>
          <a:noFill/>
        </p:spPr>
        <p:txBody>
          <a:bodyPr wrap="square">
            <a:spAutoFit/>
          </a:bodyPr>
          <a:lstStyle/>
          <a:p>
            <a:pPr algn="just">
              <a:lnSpc>
                <a:spcPct val="150000"/>
              </a:lnSpc>
            </a:pPr>
            <a:r>
              <a:rPr lang="en-US" sz="2400" b="1" i="0" dirty="0">
                <a:solidFill>
                  <a:srgbClr val="0D0D0D"/>
                </a:solidFill>
                <a:effectLst/>
                <a:latin typeface="Times New Roman" panose="02020603050405020304" pitchFamily="18" charset="0"/>
                <a:cs typeface="Times New Roman" panose="02020603050405020304" pitchFamily="18" charset="0"/>
              </a:rPr>
              <a:t>5.Blockchain Analysis</a:t>
            </a:r>
            <a:r>
              <a:rPr lang="en-US" sz="2400" b="0" i="0" dirty="0">
                <a:solidFill>
                  <a:srgbClr val="0D0D0D"/>
                </a:solidFill>
                <a:effectLst/>
                <a:latin typeface="Times New Roman" panose="02020603050405020304" pitchFamily="18" charset="0"/>
                <a:cs typeface="Times New Roman" panose="02020603050405020304" pitchFamily="18" charset="0"/>
              </a:rPr>
              <a:t>: Integrating blockchain analysis tools to track and analyze Bitcoin transactions, providing insights into market dynamics and investor behavior. </a:t>
            </a:r>
          </a:p>
          <a:p>
            <a:pPr algn="just">
              <a:lnSpc>
                <a:spcPct val="150000"/>
              </a:lnSpc>
            </a:pPr>
            <a:r>
              <a:rPr lang="en-US" sz="2400" b="1" i="0" dirty="0">
                <a:solidFill>
                  <a:srgbClr val="0D0D0D"/>
                </a:solidFill>
                <a:effectLst/>
                <a:latin typeface="Times New Roman" panose="02020603050405020304" pitchFamily="18" charset="0"/>
                <a:cs typeface="Times New Roman" panose="02020603050405020304" pitchFamily="18" charset="0"/>
              </a:rPr>
              <a:t>6.Social Media Monitoring</a:t>
            </a:r>
            <a:r>
              <a:rPr lang="en-US" sz="2400" b="0" i="0" dirty="0">
                <a:solidFill>
                  <a:srgbClr val="0D0D0D"/>
                </a:solidFill>
                <a:effectLst/>
                <a:latin typeface="Times New Roman" panose="02020603050405020304" pitchFamily="18" charset="0"/>
                <a:cs typeface="Times New Roman" panose="02020603050405020304" pitchFamily="18" charset="0"/>
              </a:rPr>
              <a:t>: Incorporating social media monitoring tools to gauge market sentiment and identify emerging trends and discussions related to Bitcoin.</a:t>
            </a:r>
          </a:p>
          <a:p>
            <a:pPr algn="just">
              <a:lnSpc>
                <a:spcPct val="150000"/>
              </a:lnSpc>
            </a:pPr>
            <a:r>
              <a:rPr lang="en-US" sz="2400" b="0" i="0" dirty="0">
                <a:solidFill>
                  <a:srgbClr val="0D0D0D"/>
                </a:solidFill>
                <a:effectLst/>
                <a:latin typeface="Times New Roman" panose="02020603050405020304" pitchFamily="18" charset="0"/>
                <a:cs typeface="Times New Roman" panose="02020603050405020304" pitchFamily="18" charset="0"/>
              </a:rPr>
              <a:t> 7.</a:t>
            </a:r>
            <a:r>
              <a:rPr lang="en-US" sz="2400" b="1" i="0" dirty="0">
                <a:solidFill>
                  <a:srgbClr val="0D0D0D"/>
                </a:solidFill>
                <a:effectLst/>
                <a:latin typeface="Times New Roman" panose="02020603050405020304" pitchFamily="18" charset="0"/>
                <a:cs typeface="Times New Roman" panose="02020603050405020304" pitchFamily="18" charset="0"/>
              </a:rPr>
              <a:t>Risk Management</a:t>
            </a:r>
            <a:r>
              <a:rPr lang="en-US" sz="2400" b="0" i="0" dirty="0">
                <a:solidFill>
                  <a:srgbClr val="0D0D0D"/>
                </a:solidFill>
                <a:effectLst/>
                <a:latin typeface="Times New Roman" panose="02020603050405020304" pitchFamily="18" charset="0"/>
                <a:cs typeface="Times New Roman" panose="02020603050405020304" pitchFamily="18" charset="0"/>
              </a:rPr>
              <a:t>: Implementing risk management strategies to assess and mitigate potential risks associated with Bitcoin investments, such as volatility and regulatory changes. </a:t>
            </a:r>
          </a:p>
          <a:p>
            <a:pPr algn="just">
              <a:lnSpc>
                <a:spcPct val="150000"/>
              </a:lnSpc>
            </a:pPr>
            <a:r>
              <a:rPr lang="en-US" sz="2400" b="1" i="0" dirty="0">
                <a:solidFill>
                  <a:srgbClr val="0D0D0D"/>
                </a:solidFill>
                <a:effectLst/>
                <a:latin typeface="Times New Roman" panose="02020603050405020304" pitchFamily="18" charset="0"/>
                <a:cs typeface="Times New Roman" panose="02020603050405020304" pitchFamily="18" charset="0"/>
              </a:rPr>
              <a:t>8.Collaboration and Research</a:t>
            </a:r>
            <a:r>
              <a:rPr lang="en-US" sz="2400" b="0" i="0" dirty="0">
                <a:solidFill>
                  <a:srgbClr val="0D0D0D"/>
                </a:solidFill>
                <a:effectLst/>
                <a:latin typeface="Times New Roman" panose="02020603050405020304" pitchFamily="18" charset="0"/>
                <a:cs typeface="Times New Roman" panose="02020603050405020304" pitchFamily="18" charset="0"/>
              </a:rPr>
              <a:t>: Collaborating with academic institutions and research organizations to contribute to ongoing research in the field of cryptocurrency analysis and blockchain technology.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17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3600" dirty="0">
                <a:hlinkClick r:id="rId2"/>
              </a:rPr>
              <a:t>https://opendata.aws/</a:t>
            </a:r>
            <a:endParaRPr lang="en-IN" sz="3600" dirty="0">
              <a:hlinkClick r:id="rId3"/>
            </a:endParaRPr>
          </a:p>
          <a:p>
            <a:pPr marL="305435" indent="-305435"/>
            <a:r>
              <a:rPr lang="en-IN" sz="3600" dirty="0">
                <a:hlinkClick r:id="rId3"/>
              </a:rPr>
              <a:t>https://www.kaggle.com/</a:t>
            </a:r>
            <a:endParaRPr lang="en-IN" sz="3600" dirty="0"/>
          </a:p>
          <a:p>
            <a:pPr marL="305435" indent="-305435"/>
            <a:r>
              <a:rPr lang="en-IN" sz="3600" dirty="0">
                <a:hlinkClick r:id="rId4"/>
              </a:rPr>
              <a:t>https://data.world/</a:t>
            </a:r>
            <a:endParaRPr lang="en-IN" sz="3600" dirty="0"/>
          </a:p>
          <a:p>
            <a:pPr marL="305435" indent="-305435"/>
            <a:r>
              <a:rPr lang="en-IN" sz="3600" dirty="0">
                <a:hlinkClick r:id="rId5"/>
              </a:rPr>
              <a:t>https://app.datacamp.com/</a:t>
            </a:r>
            <a:endParaRPr lang="en-IN" sz="3600" dirty="0"/>
          </a:p>
          <a:p>
            <a:pPr marL="305435" indent="-305435"/>
            <a:r>
              <a:rPr lang="en-IN" sz="3600" dirty="0">
                <a:hlinkClick r:id="rId6"/>
              </a:rPr>
              <a:t>https://datasetsearch.research.google.com/</a:t>
            </a:r>
            <a:endParaRPr lang="en-IN" sz="36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sz="2800" b="0" i="0" dirty="0">
                <a:solidFill>
                  <a:srgbClr val="0D0D0D"/>
                </a:solidFill>
                <a:effectLst/>
                <a:latin typeface="Times New Roman" panose="02020603050405020304" pitchFamily="18" charset="0"/>
                <a:cs typeface="Times New Roman" panose="02020603050405020304" pitchFamily="18" charset="0"/>
              </a:rPr>
              <a:t>Bitcoin uses Blockchain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 explore and </a:t>
            </a:r>
            <a:r>
              <a:rPr lang="en-US" sz="2800" b="0" i="0" dirty="0" err="1">
                <a:solidFill>
                  <a:srgbClr val="0D0D0D"/>
                </a:solidFill>
                <a:effectLst/>
                <a:latin typeface="Times New Roman" panose="02020603050405020304" pitchFamily="18" charset="0"/>
                <a:cs typeface="Times New Roman" panose="02020603050405020304" pitchFamily="18" charset="0"/>
              </a:rPr>
              <a:t>analyse</a:t>
            </a:r>
            <a:r>
              <a:rPr lang="en-US" sz="2800" b="0" i="0" dirty="0">
                <a:solidFill>
                  <a:srgbClr val="0D0D0D"/>
                </a:solidFill>
                <a:effectLst/>
                <a:latin typeface="Times New Roman" panose="02020603050405020304" pitchFamily="18" charset="0"/>
                <a:cs typeface="Times New Roman" panose="02020603050405020304" pitchFamily="18" charset="0"/>
              </a:rPr>
              <a:t> the data to discover important factors that govern them</a:t>
            </a:r>
            <a:endParaRPr lang="en-IN" sz="2800" dirty="0">
              <a:latin typeface="Times New Roman" panose="02020603050405020304" pitchFamily="18" charset="0"/>
              <a:cs typeface="Times New Roman" panose="02020603050405020304" pitchFamily="18" charset="0"/>
            </a:endParaRPr>
          </a:p>
          <a:p>
            <a:pPr marL="305435" indent="-305435" algn="just"/>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6" name="TextBox 5">
            <a:extLst>
              <a:ext uri="{FF2B5EF4-FFF2-40B4-BE49-F238E27FC236}">
                <a16:creationId xmlns:a16="http://schemas.microsoft.com/office/drawing/2014/main" id="{B167B5D0-EDB9-222D-8811-ABCE1CB684EA}"/>
              </a:ext>
            </a:extLst>
          </p:cNvPr>
          <p:cNvSpPr txBox="1"/>
          <p:nvPr/>
        </p:nvSpPr>
        <p:spPr>
          <a:xfrm>
            <a:off x="581192" y="1388372"/>
            <a:ext cx="10780228" cy="4524315"/>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Data Retrieval</a:t>
            </a:r>
            <a:r>
              <a:rPr lang="en-IN" sz="2400" dirty="0">
                <a:latin typeface="Times New Roman" panose="02020603050405020304" pitchFamily="18" charset="0"/>
                <a:cs typeface="Times New Roman" panose="02020603050405020304" pitchFamily="18" charset="0"/>
              </a:rPr>
              <a:t>: The program fetches historical Bitcoin price data from the </a:t>
            </a:r>
            <a:r>
              <a:rPr lang="en-IN" sz="2400" dirty="0" err="1">
                <a:latin typeface="Times New Roman" panose="02020603050405020304" pitchFamily="18" charset="0"/>
                <a:cs typeface="Times New Roman" panose="02020603050405020304" pitchFamily="18" charset="0"/>
              </a:rPr>
              <a:t>CoinGecko</a:t>
            </a:r>
            <a:r>
              <a:rPr lang="en-IN" sz="2400" dirty="0">
                <a:latin typeface="Times New Roman" panose="02020603050405020304" pitchFamily="18" charset="0"/>
                <a:cs typeface="Times New Roman" panose="02020603050405020304" pitchFamily="18" charset="0"/>
              </a:rPr>
              <a:t> API using the requests library. Alternatively, it can read data from a CSV file if provided.</a:t>
            </a:r>
          </a:p>
          <a:p>
            <a:pPr algn="just"/>
            <a:r>
              <a:rPr lang="en-IN" sz="2400" b="1" dirty="0">
                <a:latin typeface="Times New Roman" panose="02020603050405020304" pitchFamily="18" charset="0"/>
                <a:cs typeface="Times New Roman" panose="02020603050405020304" pitchFamily="18" charset="0"/>
              </a:rPr>
              <a:t>Data Analysis</a:t>
            </a:r>
            <a:r>
              <a:rPr lang="en-IN" sz="2400" dirty="0">
                <a:latin typeface="Times New Roman" panose="02020603050405020304" pitchFamily="18" charset="0"/>
                <a:cs typeface="Times New Roman" panose="02020603050405020304" pitchFamily="18" charset="0"/>
              </a:rPr>
              <a:t>: After retrieving the data, the program performs basic analysis, including calculating the total number of data points, the maximum, minimum, and mean Bitcoin prices.</a:t>
            </a:r>
          </a:p>
          <a:p>
            <a:pPr algn="just"/>
            <a:r>
              <a:rPr lang="en-IN" sz="2400" b="1" dirty="0">
                <a:latin typeface="Times New Roman" panose="02020603050405020304" pitchFamily="18" charset="0"/>
                <a:cs typeface="Times New Roman" panose="02020603050405020304" pitchFamily="18" charset="0"/>
              </a:rPr>
              <a:t>Data Visualization</a:t>
            </a:r>
            <a:r>
              <a:rPr lang="en-IN" sz="2400" dirty="0">
                <a:latin typeface="Times New Roman" panose="02020603050405020304" pitchFamily="18" charset="0"/>
                <a:cs typeface="Times New Roman" panose="02020603050405020304" pitchFamily="18" charset="0"/>
              </a:rPr>
              <a:t>: The program plots the Bitcoin price over time using matplotlib, providing a visual representation of how the price changes over the specified time period.</a:t>
            </a:r>
          </a:p>
          <a:p>
            <a:pPr algn="just"/>
            <a:r>
              <a:rPr lang="en-IN" sz="2400" b="1" dirty="0">
                <a:latin typeface="Times New Roman" panose="02020603050405020304" pitchFamily="18" charset="0"/>
                <a:cs typeface="Times New Roman" panose="02020603050405020304" pitchFamily="18" charset="0"/>
              </a:rPr>
              <a:t>Flexibility</a:t>
            </a:r>
            <a:r>
              <a:rPr lang="en-IN" sz="2400" dirty="0">
                <a:latin typeface="Times New Roman" panose="02020603050405020304" pitchFamily="18" charset="0"/>
                <a:cs typeface="Times New Roman" panose="02020603050405020304" pitchFamily="18" charset="0"/>
              </a:rPr>
              <a:t>: The program allows for customization by adjusting the start and end dates for fetching data or by providing a different CSV file containing historical Bitcoin price data.</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141116" cy="5263667"/>
          </a:xfrm>
        </p:spPr>
        <p:txBody>
          <a:bodyPr>
            <a:noAutofit/>
          </a:bodyPr>
          <a:lstStyle/>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Data Collection</a:t>
            </a:r>
            <a:r>
              <a:rPr lang="en-US" sz="1800" dirty="0">
                <a:solidFill>
                  <a:srgbClr val="0F0F0F"/>
                </a:solidFill>
                <a:latin typeface="Times New Roman" panose="02020603050405020304" pitchFamily="18" charset="0"/>
                <a:cs typeface="Times New Roman" panose="02020603050405020304" pitchFamily="18" charset="0"/>
              </a:rPr>
              <a:t>: Gather historical and real-time Bitcoin price data from various sources.</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Storage and Management</a:t>
            </a:r>
            <a:r>
              <a:rPr lang="en-US" sz="1800" dirty="0">
                <a:solidFill>
                  <a:srgbClr val="0F0F0F"/>
                </a:solidFill>
                <a:latin typeface="Times New Roman" panose="02020603050405020304" pitchFamily="18" charset="0"/>
                <a:cs typeface="Times New Roman" panose="02020603050405020304" pitchFamily="18" charset="0"/>
              </a:rPr>
              <a:t>: Store data in a structured format using a database management system.</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Processing and Analysis</a:t>
            </a:r>
            <a:r>
              <a:rPr lang="en-US" sz="1800" dirty="0">
                <a:solidFill>
                  <a:srgbClr val="0F0F0F"/>
                </a:solidFill>
                <a:latin typeface="Times New Roman" panose="02020603050405020304" pitchFamily="18" charset="0"/>
                <a:cs typeface="Times New Roman" panose="02020603050405020304" pitchFamily="18" charset="0"/>
              </a:rPr>
              <a:t>: Analyze data using statistical, time series, and machine learning techniques to identify patterns and trends.</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Reporting and Visualization</a:t>
            </a:r>
            <a:r>
              <a:rPr lang="en-US" sz="1800" dirty="0">
                <a:solidFill>
                  <a:srgbClr val="0F0F0F"/>
                </a:solidFill>
                <a:latin typeface="Times New Roman" panose="02020603050405020304" pitchFamily="18" charset="0"/>
                <a:cs typeface="Times New Roman" panose="02020603050405020304" pitchFamily="18" charset="0"/>
              </a:rPr>
              <a:t>: Present analyzed data through dashboards, reports, and interactive visualizations for user consumption.</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Monitoring and Alerting</a:t>
            </a:r>
            <a:r>
              <a:rPr lang="en-US" sz="1800" dirty="0">
                <a:solidFill>
                  <a:srgbClr val="0F0F0F"/>
                </a:solidFill>
                <a:latin typeface="Times New Roman" panose="02020603050405020304" pitchFamily="18" charset="0"/>
                <a:cs typeface="Times New Roman" panose="02020603050405020304" pitchFamily="18" charset="0"/>
              </a:rPr>
              <a:t>: Continuously monitor price movements and market trends, alerting users to significant changes or events.</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Security and Compliance</a:t>
            </a:r>
            <a:r>
              <a:rPr lang="en-US" sz="1800" dirty="0">
                <a:solidFill>
                  <a:srgbClr val="0F0F0F"/>
                </a:solidFill>
                <a:latin typeface="Times New Roman" panose="02020603050405020304" pitchFamily="18" charset="0"/>
                <a:cs typeface="Times New Roman" panose="02020603050405020304" pitchFamily="18" charset="0"/>
              </a:rPr>
              <a:t>: Implement security measures and ensure compliance with relevant regulations and standards.</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Scalability and Performance</a:t>
            </a:r>
            <a:r>
              <a:rPr lang="en-US" sz="1800" dirty="0">
                <a:solidFill>
                  <a:srgbClr val="0F0F0F"/>
                </a:solidFill>
                <a:latin typeface="Times New Roman" panose="02020603050405020304" pitchFamily="18" charset="0"/>
                <a:cs typeface="Times New Roman" panose="02020603050405020304" pitchFamily="18" charset="0"/>
              </a:rPr>
              <a:t>: Design the system to handle large volumes of data and user requests efficiently.</a:t>
            </a:r>
          </a:p>
          <a:p>
            <a:pPr marL="0" indent="0" algn="just">
              <a:buNone/>
            </a:pPr>
            <a:r>
              <a:rPr lang="en-US" sz="1800" b="1" dirty="0">
                <a:solidFill>
                  <a:srgbClr val="0F0F0F"/>
                </a:solidFill>
                <a:latin typeface="Times New Roman" panose="02020603050405020304" pitchFamily="18" charset="0"/>
                <a:cs typeface="Times New Roman" panose="02020603050405020304" pitchFamily="18" charset="0"/>
              </a:rPr>
              <a:t>Documentation and Maintenance</a:t>
            </a:r>
            <a:r>
              <a:rPr lang="en-US" sz="1800" dirty="0">
                <a:solidFill>
                  <a:srgbClr val="0F0F0F"/>
                </a:solidFill>
                <a:latin typeface="Times New Roman" panose="02020603050405020304" pitchFamily="18" charset="0"/>
                <a:cs typeface="Times New Roman" panose="02020603050405020304" pitchFamily="18" charset="0"/>
              </a:rPr>
              <a:t>: Document the system architecture and methodologies for future maintenance and scalability.</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 Regular maintenance tasks should be performed to ensure reliability.</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Data Collection</a:t>
            </a:r>
            <a:r>
              <a:rPr lang="en-US" sz="2400" b="0" i="0" dirty="0">
                <a:solidFill>
                  <a:srgbClr val="0D0D0D"/>
                </a:solidFill>
                <a:effectLst/>
                <a:latin typeface="Times New Roman" panose="02020603050405020304" pitchFamily="18" charset="0"/>
                <a:cs typeface="Times New Roman" panose="02020603050405020304" pitchFamily="18" charset="0"/>
              </a:rPr>
              <a:t>: Gather Bitcoin price data from various sources.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Data Preprocessing</a:t>
            </a:r>
            <a:r>
              <a:rPr lang="en-US" sz="2400" b="0" i="0" dirty="0">
                <a:solidFill>
                  <a:srgbClr val="0D0D0D"/>
                </a:solidFill>
                <a:effectLst/>
                <a:latin typeface="Times New Roman" panose="02020603050405020304" pitchFamily="18" charset="0"/>
                <a:cs typeface="Times New Roman" panose="02020603050405020304" pitchFamily="18" charset="0"/>
              </a:rPr>
              <a:t>: Clean, format, and normalize the data.</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Feature Engineering</a:t>
            </a:r>
            <a:r>
              <a:rPr lang="en-US" sz="2400" b="0" i="0" dirty="0">
                <a:solidFill>
                  <a:srgbClr val="0D0D0D"/>
                </a:solidFill>
                <a:effectLst/>
                <a:latin typeface="Times New Roman" panose="02020603050405020304" pitchFamily="18" charset="0"/>
                <a:cs typeface="Times New Roman" panose="02020603050405020304" pitchFamily="18" charset="0"/>
              </a:rPr>
              <a:t>: Extract relevant features and engineer new ones.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Model Selection and Training</a:t>
            </a:r>
            <a:r>
              <a:rPr lang="en-US" sz="2400" b="0" i="0" dirty="0">
                <a:solidFill>
                  <a:srgbClr val="0D0D0D"/>
                </a:solidFill>
                <a:effectLst/>
                <a:latin typeface="Times New Roman" panose="02020603050405020304" pitchFamily="18" charset="0"/>
                <a:cs typeface="Times New Roman" panose="02020603050405020304" pitchFamily="18" charset="0"/>
              </a:rPr>
              <a:t>: Choose and train machine learning models.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Model Evaluation</a:t>
            </a:r>
            <a:r>
              <a:rPr lang="en-US" sz="2400" b="0" i="0" dirty="0">
                <a:solidFill>
                  <a:srgbClr val="0D0D0D"/>
                </a:solidFill>
                <a:effectLst/>
                <a:latin typeface="Times New Roman" panose="02020603050405020304" pitchFamily="18" charset="0"/>
                <a:cs typeface="Times New Roman" panose="02020603050405020304" pitchFamily="18" charset="0"/>
              </a:rPr>
              <a:t>: Assess model performance using testing data.</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Deployment</a:t>
            </a:r>
            <a:r>
              <a:rPr lang="en-US" sz="2400" b="0" i="0" dirty="0">
                <a:solidFill>
                  <a:srgbClr val="0D0D0D"/>
                </a:solidFill>
                <a:effectLst/>
                <a:latin typeface="Times New Roman" panose="02020603050405020304" pitchFamily="18" charset="0"/>
                <a:cs typeface="Times New Roman" panose="02020603050405020304" pitchFamily="18" charset="0"/>
              </a:rPr>
              <a:t>: Deploy trained models with APIs or web interfaces.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Monitoring and Maintenance</a:t>
            </a:r>
            <a:r>
              <a:rPr lang="en-US" sz="2400" b="0" i="0" dirty="0">
                <a:solidFill>
                  <a:srgbClr val="0D0D0D"/>
                </a:solidFill>
                <a:effectLst/>
                <a:latin typeface="Times New Roman" panose="02020603050405020304" pitchFamily="18" charset="0"/>
                <a:cs typeface="Times New Roman" panose="02020603050405020304" pitchFamily="18" charset="0"/>
              </a:rPr>
              <a:t>: Monitor system performance and update models regularly.</a:t>
            </a:r>
          </a:p>
          <a:p>
            <a:pPr marL="305435" indent="-305435"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Infrastructure Setup</a:t>
            </a:r>
            <a:r>
              <a:rPr lang="en-US" sz="2000" b="0" i="0" dirty="0">
                <a:solidFill>
                  <a:srgbClr val="0D0D0D"/>
                </a:solidFill>
                <a:effectLst/>
                <a:latin typeface="Times New Roman" panose="02020603050405020304" pitchFamily="18" charset="0"/>
                <a:cs typeface="Times New Roman" panose="02020603050405020304" pitchFamily="18" charset="0"/>
              </a:rPr>
              <a:t>: Provision servers and resources.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Model Deployment</a:t>
            </a:r>
            <a:r>
              <a:rPr lang="en-US" sz="2000" b="0" i="0" dirty="0">
                <a:solidFill>
                  <a:srgbClr val="0D0D0D"/>
                </a:solidFill>
                <a:effectLst/>
                <a:latin typeface="Times New Roman" panose="02020603050405020304" pitchFamily="18" charset="0"/>
                <a:cs typeface="Times New Roman" panose="02020603050405020304" pitchFamily="18" charset="0"/>
              </a:rPr>
              <a:t>: Package and deploy models.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API Development</a:t>
            </a:r>
            <a:r>
              <a:rPr lang="en-US" sz="2000" b="0" i="0" dirty="0">
                <a:solidFill>
                  <a:srgbClr val="0D0D0D"/>
                </a:solidFill>
                <a:effectLst/>
                <a:latin typeface="Times New Roman" panose="02020603050405020304" pitchFamily="18" charset="0"/>
                <a:cs typeface="Times New Roman" panose="02020603050405020304" pitchFamily="18" charset="0"/>
              </a:rPr>
              <a:t>: Create RESTful APIs or web interfaces.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Scalability and Load Balancing</a:t>
            </a:r>
            <a:r>
              <a:rPr lang="en-US" sz="2000" b="0" i="0" dirty="0">
                <a:solidFill>
                  <a:srgbClr val="0D0D0D"/>
                </a:solidFill>
                <a:effectLst/>
                <a:latin typeface="Times New Roman" panose="02020603050405020304" pitchFamily="18" charset="0"/>
                <a:cs typeface="Times New Roman" panose="02020603050405020304" pitchFamily="18" charset="0"/>
              </a:rPr>
              <a:t>: Design for varying workloads.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Monitoring and Logging</a:t>
            </a:r>
            <a:r>
              <a:rPr lang="en-US" sz="2000" b="0" i="0" dirty="0">
                <a:solidFill>
                  <a:srgbClr val="0D0D0D"/>
                </a:solidFill>
                <a:effectLst/>
                <a:latin typeface="Times New Roman" panose="02020603050405020304" pitchFamily="18" charset="0"/>
                <a:cs typeface="Times New Roman" panose="02020603050405020304" pitchFamily="18" charset="0"/>
              </a:rPr>
              <a:t>: Set up real-time monitoring and logging.</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Security and Compliance</a:t>
            </a:r>
            <a:r>
              <a:rPr lang="en-US" sz="2000" b="0" i="0" dirty="0">
                <a:solidFill>
                  <a:srgbClr val="0D0D0D"/>
                </a:solidFill>
                <a:effectLst/>
                <a:latin typeface="Times New Roman" panose="02020603050405020304" pitchFamily="18" charset="0"/>
                <a:cs typeface="Times New Roman" panose="02020603050405020304" pitchFamily="18" charset="0"/>
              </a:rPr>
              <a:t>: Implement security measures and ensure compliance.</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CI/CD</a:t>
            </a:r>
            <a:r>
              <a:rPr lang="en-US" sz="2000" b="0" i="0" dirty="0">
                <a:solidFill>
                  <a:srgbClr val="0D0D0D"/>
                </a:solidFill>
                <a:effectLst/>
                <a:latin typeface="Times New Roman" panose="02020603050405020304" pitchFamily="18" charset="0"/>
                <a:cs typeface="Times New Roman" panose="02020603050405020304" pitchFamily="18" charset="0"/>
              </a:rPr>
              <a:t>: Automate testing and deployment processes.</a:t>
            </a:r>
          </a:p>
          <a:p>
            <a:pPr algn="just">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Documentation and Training</a:t>
            </a:r>
            <a:r>
              <a:rPr lang="en-US" sz="2000" b="0" i="0" dirty="0">
                <a:solidFill>
                  <a:srgbClr val="0D0D0D"/>
                </a:solidFill>
                <a:effectLst/>
                <a:latin typeface="Times New Roman" panose="02020603050405020304" pitchFamily="18" charset="0"/>
                <a:cs typeface="Times New Roman" panose="02020603050405020304" pitchFamily="18" charset="0"/>
              </a:rPr>
              <a:t>: Document system architecture and provide training resources.</a:t>
            </a:r>
          </a:p>
          <a:p>
            <a:pPr marL="305435" indent="-305435"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28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Basic Analysis of Bitcoin Price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Total number of data points: 2169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Maximum Bitcoin price: 63540.9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Minimum Bitcoin price: 211.4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Mean Bitcoin price: 8703.441539880128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&lt;ipython-input-3-6e1b85bf5cbb&gt;:6: </a:t>
            </a:r>
            <a:r>
              <a:rPr lang="en-IN" sz="1800" kern="0"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UserWarning</a:t>
            </a: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 Parsing dates in DD/MM/YYYY format when </a:t>
            </a:r>
            <a:r>
              <a:rPr lang="en-IN" sz="1800" kern="0"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dayfirst</a:t>
            </a: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=False (the default) was specified. This may lead to inconsistently parsed dates! Specify a format to ensure consistent parsing.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IN" sz="1800" kern="0" dirty="0" err="1">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pd.to_datetime</a:t>
            </a:r>
            <a:r>
              <a:rPr lang="en-IN" sz="1800" kern="0" dirty="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(timestamp)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E866E129-BF5F-14D1-AAFF-DEFF8928FA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526" y="1232452"/>
            <a:ext cx="10266948" cy="5104180"/>
          </a:xfrm>
          <a:prstGeom prst="rect">
            <a:avLst/>
          </a:prstGeom>
          <a:noFill/>
          <a:ln>
            <a:noFill/>
          </a:ln>
        </p:spPr>
      </p:pic>
    </p:spTree>
    <p:extLst>
      <p:ext uri="{BB962C8B-B14F-4D97-AF65-F5344CB8AC3E}">
        <p14:creationId xmlns:p14="http://schemas.microsoft.com/office/powerpoint/2010/main" val="28135102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1013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Courier New</vt:lpstr>
      <vt:lpstr>Franklin Gothic Book</vt:lpstr>
      <vt:lpstr>Franklin Gothic Demi</vt:lpstr>
      <vt:lpstr>Times New Roman</vt:lpstr>
      <vt:lpstr>Wingdings 2</vt:lpstr>
      <vt:lpstr>DividendVTI</vt:lpstr>
      <vt:lpstr>Bitcoin Price Prediction</vt:lpstr>
      <vt:lpstr>OUTLINE</vt:lpstr>
      <vt:lpstr>Problem Statement</vt:lpstr>
      <vt:lpstr>Proposed Solution</vt:lpstr>
      <vt:lpstr>System  Approach</vt:lpstr>
      <vt:lpstr>Algorithm </vt:lpstr>
      <vt:lpstr>Deployment</vt:lpstr>
      <vt:lpstr>Result</vt:lpstr>
      <vt:lpstr>Result</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preetha Angelina</cp:lastModifiedBy>
  <cp:revision>24</cp:revision>
  <dcterms:created xsi:type="dcterms:W3CDTF">2021-05-26T16:50:10Z</dcterms:created>
  <dcterms:modified xsi:type="dcterms:W3CDTF">2024-04-03T16:59:08Z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