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59" r:id="rId6"/>
    <p:sldId id="382" r:id="rId7"/>
    <p:sldId id="374" r:id="rId8"/>
    <p:sldId id="375" r:id="rId9"/>
    <p:sldId id="365" r:id="rId10"/>
    <p:sldId id="376" r:id="rId11"/>
    <p:sldId id="378" r:id="rId12"/>
    <p:sldId id="379" r:id="rId13"/>
    <p:sldId id="380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5954F-7F4E-D90C-0649-38A324D7E973}" v="49" dt="2024-05-16T16:33:18.535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75" d="100"/>
          <a:sy n="75" d="100"/>
        </p:scale>
        <p:origin x="758" y="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0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563"/>
            <a:ext cx="12191998" cy="1967621"/>
          </a:xfrm>
        </p:spPr>
        <p:txBody>
          <a:bodyPr anchor="b"/>
          <a:lstStyle/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Email Spam Detector</a:t>
            </a:r>
            <a:b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IN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A WEB </a:t>
            </a:r>
            <a:r>
              <a:rPr lang="en-IN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  <a:endParaRPr lang="en-US" sz="40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46" y="3670628"/>
            <a:ext cx="7451002" cy="2577772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Presented By: </a:t>
            </a:r>
          </a:p>
          <a:p>
            <a:r>
              <a:rPr 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LakshyA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MISHRA 21BCON322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ARYAN CHEETA 21BCON167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MUKESH KUMAR SONI 21BCON160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PRIYA FOUJDAR 21BCON298</a:t>
            </a:r>
            <a:endParaRPr lang="en-IN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41125" y="4218915"/>
            <a:ext cx="413743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Presented To: Ms. Sneha Kumari Department Of Computer Science &amp; Engineering</a:t>
            </a:r>
            <a:endParaRPr lang="en-I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Key Takeaways:</a:t>
            </a:r>
            <a:endParaRPr lang="en-US" dirty="0"/>
          </a:p>
          <a:p>
            <a:r>
              <a:rPr lang="en-US" dirty="0"/>
              <a:t>Successfully developed a spam detection system.</a:t>
            </a:r>
          </a:p>
          <a:p>
            <a:r>
              <a:rPr lang="en-US" dirty="0"/>
              <a:t>Achieved 97.1% accuracy on the test set.</a:t>
            </a:r>
          </a:p>
          <a:p>
            <a:pPr marL="0" indent="0">
              <a:buNone/>
            </a:pPr>
            <a:r>
              <a:rPr lang="en-IN" b="1" dirty="0"/>
              <a:t>Impact:</a:t>
            </a:r>
          </a:p>
          <a:p>
            <a:r>
              <a:rPr lang="en-IN" dirty="0"/>
              <a:t>Improving email user experience.</a:t>
            </a:r>
          </a:p>
          <a:p>
            <a:r>
              <a:rPr lang="en-IN" dirty="0"/>
              <a:t>Enhancing </a:t>
            </a:r>
            <a:r>
              <a:rPr lang="en-IN" dirty="0" err="1"/>
              <a:t>cybersecurity</a:t>
            </a:r>
            <a:r>
              <a:rPr lang="en-IN" dirty="0"/>
              <a:t> measures.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4"/>
            <a:ext cx="4409514" cy="3961385"/>
          </a:xfrm>
        </p:spPr>
        <p:txBody>
          <a:bodyPr/>
          <a:lstStyle/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20157"/>
            <a:ext cx="4466502" cy="1312754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Contents :</a:t>
            </a:r>
            <a:b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52666"/>
            <a:ext cx="5037498" cy="3594225"/>
          </a:xfrm>
        </p:spPr>
        <p:txBody>
          <a:bodyPr anchor="t"/>
          <a:lstStyle/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1. Introduction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2. Dataset Description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3. Preprocessing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4. Model Selection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5. Training and Evaluation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6. Results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7. Testing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8.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91" y="294640"/>
            <a:ext cx="4960830" cy="1899920"/>
          </a:xfrm>
        </p:spPr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377440"/>
            <a:ext cx="5608321" cy="3667761"/>
          </a:xfrm>
        </p:spPr>
        <p:txBody>
          <a:bodyPr/>
          <a:lstStyle/>
          <a:p>
            <a:r>
              <a:rPr lang="en-US" sz="2400" b="1" dirty="0"/>
              <a:t>What is Spam?</a:t>
            </a:r>
            <a:endParaRPr lang="en-US" sz="2400" dirty="0"/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Unsolicited, unwanted email, often sent in bulk.</a:t>
            </a:r>
          </a:p>
          <a:p>
            <a:pPr lvl="1"/>
            <a:endParaRPr lang="en-US" sz="1600" dirty="0"/>
          </a:p>
          <a:p>
            <a:r>
              <a:rPr lang="en-US" sz="2400" b="1" dirty="0"/>
              <a:t>Importance of Spam Detection:</a:t>
            </a:r>
            <a:endParaRPr lang="en-US" sz="2400" dirty="0"/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Reduces clutter in inboxes.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Protects users from phishing and malware attacks.</a:t>
            </a:r>
          </a:p>
          <a:p>
            <a:pPr lvl="1"/>
            <a:endParaRPr lang="en-US" sz="1600" dirty="0"/>
          </a:p>
          <a:p>
            <a:r>
              <a:rPr lang="en-US" sz="2400" b="1" dirty="0"/>
              <a:t>Project Goal:</a:t>
            </a:r>
            <a:endParaRPr lang="en-US" sz="2400" dirty="0"/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Develop an efficient spam detection system using machine learning.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Writecream's AI Email Spam Checker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826"/>
                    </a14:imgEffect>
                    <a14:imgEffect>
                      <a14:saturation sat="1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" r="6969"/>
          <a:stretch>
            <a:fillRect/>
          </a:stretch>
        </p:blipFill>
        <p:spPr bwMode="auto">
          <a:xfrm>
            <a:off x="7284721" y="1073648"/>
            <a:ext cx="3901439" cy="4533256"/>
          </a:xfrm>
          <a:prstGeom prst="rect">
            <a:avLst/>
          </a:prstGeom>
          <a:noFill/>
          <a:effectLst>
            <a:outerShdw blurRad="50800" dist="520700" dir="5400000" sx="1000" sy="1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032558"/>
          </a:xfrm>
        </p:spPr>
        <p:txBody>
          <a:bodyPr/>
          <a:lstStyle/>
          <a:p>
            <a:r>
              <a:rPr lang="en-IN" b="1" dirty="0"/>
              <a:t>Dataset Description</a:t>
            </a:r>
            <a:br>
              <a:rPr lang="en-IN" b="1" dirty="0"/>
            </a:b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1" y="2682239"/>
            <a:ext cx="5313680" cy="3190241"/>
          </a:xfrm>
        </p:spPr>
        <p:txBody>
          <a:bodyPr/>
          <a:lstStyle/>
          <a:p>
            <a:r>
              <a:rPr lang="en-IN" sz="2800" b="1" dirty="0"/>
              <a:t>Source: </a:t>
            </a:r>
            <a:r>
              <a:rPr lang="en-IN" sz="2800" b="1" dirty="0" err="1">
                <a:solidFill>
                  <a:schemeClr val="bg1"/>
                </a:solidFill>
              </a:rPr>
              <a:t>Kaggle</a:t>
            </a:r>
            <a:endParaRPr lang="en-IN" sz="2800" b="1" dirty="0">
              <a:solidFill>
                <a:schemeClr val="bg1"/>
              </a:solidFill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dirty="0"/>
              <a:t>Size: </a:t>
            </a:r>
            <a:r>
              <a:rPr lang="en-IN" sz="2800" b="1" dirty="0">
                <a:solidFill>
                  <a:schemeClr val="bg1"/>
                </a:solidFill>
              </a:rPr>
              <a:t>5500 ROWS</a:t>
            </a:r>
          </a:p>
          <a:p>
            <a:endParaRPr lang="en-IN" sz="2800" b="1" dirty="0"/>
          </a:p>
          <a:p>
            <a:r>
              <a:rPr lang="en-IN" sz="2800" b="1" dirty="0"/>
              <a:t>Labels: </a:t>
            </a:r>
            <a:r>
              <a:rPr lang="en-IN" sz="2800" b="1" dirty="0">
                <a:solidFill>
                  <a:schemeClr val="bg1"/>
                </a:solidFill>
              </a:rPr>
              <a:t>HAM,SPAM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IN" b="1" dirty="0" err="1"/>
              <a:t>Preprocessing</a:t>
            </a:r>
            <a:r>
              <a:rPr lang="en-IN" b="1" dirty="0"/>
              <a:t> </a:t>
            </a:r>
            <a:br>
              <a:rPr lang="en-IN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Data Cleaning:  </a:t>
            </a:r>
            <a:r>
              <a:rPr lang="en-US" dirty="0"/>
              <a:t>Removal of HTML tags, special characters, etc.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Tokenization:  </a:t>
            </a:r>
            <a:r>
              <a:rPr lang="en-US" dirty="0"/>
              <a:t>Splitting text into words or tokens.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Normalization:  </a:t>
            </a:r>
            <a:r>
              <a:rPr lang="en-IN" dirty="0"/>
              <a:t>Converting text to lowercase.</a:t>
            </a:r>
          </a:p>
          <a:p>
            <a:r>
              <a:rPr lang="en-IN" b="1" dirty="0" err="1">
                <a:solidFill>
                  <a:schemeClr val="accent3">
                    <a:lumMod val="75000"/>
                  </a:schemeClr>
                </a:solidFill>
              </a:rPr>
              <a:t>Stopwords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 Removal: </a:t>
            </a:r>
            <a:r>
              <a:rPr lang="en-US" dirty="0"/>
              <a:t>Removing common words that carry little meaning.</a:t>
            </a:r>
          </a:p>
          <a:p>
            <a:r>
              <a:rPr lang="en-IN" b="1" dirty="0" err="1">
                <a:solidFill>
                  <a:schemeClr val="accent3">
                    <a:lumMod val="75000"/>
                  </a:schemeClr>
                </a:solidFill>
              </a:rPr>
              <a:t>Vectorization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:  </a:t>
            </a:r>
            <a:r>
              <a:rPr lang="en-US" dirty="0"/>
              <a:t>Converting text data into numerical form (TF-IDF, word </a:t>
            </a:r>
            <a:r>
              <a:rPr lang="en-US" dirty="0" err="1"/>
              <a:t>embeddings</a:t>
            </a:r>
            <a:r>
              <a:rPr lang="en-US" dirty="0"/>
              <a:t>).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1"/>
            <a:ext cx="6327105" cy="2692400"/>
          </a:xfrm>
        </p:spPr>
        <p:txBody>
          <a:bodyPr anchor="b"/>
          <a:lstStyle/>
          <a:p>
            <a:r>
              <a:rPr lang="en-IN" b="1" dirty="0"/>
              <a:t>Model Selection</a:t>
            </a:r>
            <a:br>
              <a:rPr lang="en-IN" b="1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058161"/>
            <a:ext cx="6327105" cy="3557746"/>
          </a:xfrm>
        </p:spPr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Algorithms Considered: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Evaluation Metrics:</a:t>
            </a:r>
          </a:p>
          <a:p>
            <a:r>
              <a:rPr lang="en-IN" dirty="0"/>
              <a:t>Accuracy, Precision, Recall, F1 Score</a:t>
            </a:r>
            <a:br>
              <a:rPr lang="en-IN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IN" b="1" dirty="0"/>
              <a:t>Training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br>
              <a:rPr lang="en-US" dirty="0"/>
            </a:b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99620" y="2474811"/>
            <a:ext cx="8822871" cy="3528397"/>
          </a:xfrm>
        </p:spPr>
        <p:txBody>
          <a:bodyPr/>
          <a:lstStyle/>
          <a:p>
            <a:r>
              <a:rPr lang="en-IN" b="1" dirty="0"/>
              <a:t>Training-Validation Split:</a:t>
            </a:r>
            <a:endParaRPr lang="en-US" dirty="0"/>
          </a:p>
          <a:p>
            <a:pPr lvl="1"/>
            <a:r>
              <a:rPr lang="en-IN" dirty="0"/>
              <a:t>80% Training, 20% Validation</a:t>
            </a:r>
          </a:p>
          <a:p>
            <a:pPr marL="0" lvl="1" indent="0">
              <a:buNone/>
            </a:pPr>
            <a:r>
              <a:rPr lang="en-IN" b="1" dirty="0"/>
              <a:t> Model Training:</a:t>
            </a:r>
            <a:endParaRPr lang="en-US" dirty="0"/>
          </a:p>
          <a:p>
            <a:pPr lvl="1"/>
            <a:r>
              <a:rPr lang="en-US" dirty="0"/>
              <a:t> Fit the selected model on the training data.</a:t>
            </a:r>
          </a:p>
          <a:p>
            <a:pPr marL="0" lvl="1" indent="0">
              <a:buNone/>
            </a:pPr>
            <a:r>
              <a:rPr lang="en-IN" b="1" dirty="0"/>
              <a:t>Evaluation:</a:t>
            </a:r>
          </a:p>
          <a:p>
            <a:pPr lvl="1"/>
            <a:r>
              <a:rPr lang="en-US" dirty="0"/>
              <a:t>Test the model on unseen data (test set).</a:t>
            </a:r>
          </a:p>
          <a:p>
            <a:pPr marL="0" lvl="1" indent="0">
              <a:buNone/>
            </a:pPr>
            <a:r>
              <a:rPr lang="en-IN" b="1" dirty="0"/>
              <a:t>Metrics Evaluation:</a:t>
            </a:r>
          </a:p>
          <a:p>
            <a:pPr lvl="1"/>
            <a:r>
              <a:rPr lang="en-IN" dirty="0"/>
              <a:t>Accuracy, Precision, Recall, F1 Score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/>
              <a:t>Results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6" y="3218838"/>
            <a:ext cx="4662293" cy="3007360"/>
          </a:xfrm>
        </p:spPr>
        <p:txBody>
          <a:bodyPr/>
          <a:lstStyle/>
          <a:p>
            <a:r>
              <a:rPr lang="en-IN" sz="2400" b="1" dirty="0"/>
              <a:t>Model Performance:  </a:t>
            </a:r>
          </a:p>
          <a:p>
            <a:r>
              <a:rPr lang="en-IN" sz="2000" dirty="0"/>
              <a:t>Accuracy: </a:t>
            </a:r>
            <a:r>
              <a:rPr lang="en-US" sz="2000" dirty="0"/>
              <a:t> 97.1%</a:t>
            </a:r>
          </a:p>
          <a:p>
            <a:r>
              <a:rPr lang="en-IN" sz="2000" dirty="0"/>
              <a:t>Precision:  100%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sz="2000" dirty="0"/>
              <a:t>Testing the Email Spam Detector to match the predicted results with actual results.</a:t>
            </a:r>
          </a:p>
        </p:txBody>
      </p:sp>
      <p:pic>
        <p:nvPicPr>
          <p:cNvPr id="6" name="Table Placeholder 5"/>
          <p:cNvPicPr>
            <a:picLocks noGrp="1" noChangeAspect="1"/>
          </p:cNvPicPr>
          <p:nvPr>
            <p:ph type="tbl" sz="quarter" idx="3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543050"/>
            <a:ext cx="6705600" cy="3771900"/>
          </a:xfr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16c05727-aa75-4e4a-9b5f-8a80a1165891"/>
    <ds:schemaRef ds:uri="http://schemas.microsoft.com/office/2006/metadata/properties"/>
    <ds:schemaRef ds:uri="http://purl.org/dc/elements/1.1/"/>
    <ds:schemaRef ds:uri="71af3243-3dd4-4a8d-8c0d-dd76da1f02a5"/>
    <ds:schemaRef ds:uri="http://schemas.microsoft.com/office/2006/documentManagement/types"/>
    <ds:schemaRef ds:uri="http://purl.org/dc/dcmitype/"/>
    <ds:schemaRef ds:uri="230e9df3-be65-4c73-a93b-d1236ebd677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317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Email Spam Detector A WEB APPLIcation</vt:lpstr>
      <vt:lpstr>Contents : </vt:lpstr>
      <vt:lpstr>Introduction </vt:lpstr>
      <vt:lpstr>Dataset Description  </vt:lpstr>
      <vt:lpstr>Preprocessing  </vt:lpstr>
      <vt:lpstr>Model Selection </vt:lpstr>
      <vt:lpstr>Training and Evaluation</vt:lpstr>
      <vt:lpstr>  Results</vt:lpstr>
      <vt:lpstr>TESTING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Lakshya</dc:creator>
  <cp:lastModifiedBy>Microsoft account</cp:lastModifiedBy>
  <cp:revision>30</cp:revision>
  <dcterms:created xsi:type="dcterms:W3CDTF">2024-01-05T14:58:10Z</dcterms:created>
  <dcterms:modified xsi:type="dcterms:W3CDTF">2024-05-16T16:34:21Z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