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0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23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2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3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8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5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3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ar-insurance/auto-insurance-claim-for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E31FD-DF59-4928-A5E7-B34EC26FA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236" y="125506"/>
            <a:ext cx="9923930" cy="65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5" y="494750"/>
            <a:ext cx="934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</a:t>
            </a:r>
            <a:r>
              <a:rPr lang="en-US" sz="2800" b="1" dirty="0">
                <a:solidFill>
                  <a:srgbClr val="FFFF00"/>
                </a:solidFill>
              </a:rPr>
              <a:t>Building-With sampling done before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546755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0EFD-D391-36B4-9BE1-E5044A564AD9}"/>
              </a:ext>
            </a:extLst>
          </p:cNvPr>
          <p:cNvSpPr txBox="1"/>
          <p:nvPr/>
        </p:nvSpPr>
        <p:spPr>
          <a:xfrm>
            <a:off x="6355986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FFC83-B618-DC93-2151-61AD955BA83F}"/>
              </a:ext>
            </a:extLst>
          </p:cNvPr>
          <p:cNvSpPr txBox="1"/>
          <p:nvPr/>
        </p:nvSpPr>
        <p:spPr>
          <a:xfrm>
            <a:off x="546754" y="5995238"/>
            <a:ext cx="846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model performed better compared to Random Forest classifier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51E5B-59F8-F3BE-E93A-89A60BB4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3" y="2397667"/>
            <a:ext cx="4975505" cy="318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C5051-AC6C-FC08-A92C-A668791F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86" y="2370219"/>
            <a:ext cx="4858861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3" y="378134"/>
            <a:ext cx="934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</a:t>
            </a:r>
            <a:r>
              <a:rPr lang="en-US" sz="2800" b="1" dirty="0">
                <a:solidFill>
                  <a:srgbClr val="FFFF00"/>
                </a:solidFill>
              </a:rPr>
              <a:t>With sampling done before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546755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BC2C4-8EE9-F03E-9C15-8BEFF40C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3" y="2541324"/>
            <a:ext cx="6248493" cy="29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3" y="378134"/>
            <a:ext cx="934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</a:t>
            </a:r>
            <a:r>
              <a:rPr lang="en-US" sz="2800" b="1" dirty="0">
                <a:solidFill>
                  <a:srgbClr val="FFFF00"/>
                </a:solidFill>
              </a:rPr>
              <a:t>With sampling done after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6293130" y="19184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72D8F-95B7-66B6-CB2C-C09CBD56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3" y="2774511"/>
            <a:ext cx="4975506" cy="292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4A9E6-60B3-219F-01EB-9C939A5CC872}"/>
              </a:ext>
            </a:extLst>
          </p:cNvPr>
          <p:cNvSpPr txBox="1"/>
          <p:nvPr/>
        </p:nvSpPr>
        <p:spPr>
          <a:xfrm>
            <a:off x="699155" y="19184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A67058-83EA-D4BF-AC6D-81A80A94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0" y="2774511"/>
            <a:ext cx="5083081" cy="29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3" y="378134"/>
            <a:ext cx="934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</a:t>
            </a:r>
            <a:r>
              <a:rPr lang="en-US" sz="2800" b="1" dirty="0">
                <a:solidFill>
                  <a:srgbClr val="FFFF00"/>
                </a:solidFill>
              </a:rPr>
              <a:t>With sampling done after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6293130" y="19184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4A9E6-60B3-219F-01EB-9C939A5CC872}"/>
              </a:ext>
            </a:extLst>
          </p:cNvPr>
          <p:cNvSpPr txBox="1"/>
          <p:nvPr/>
        </p:nvSpPr>
        <p:spPr>
          <a:xfrm>
            <a:off x="699155" y="19184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AF163-BC81-A803-3DFB-EC6F4700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4" y="2828299"/>
            <a:ext cx="4814139" cy="2927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51EDD-79E5-BE5A-A4EC-83E0FB86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29" y="2828298"/>
            <a:ext cx="4966541" cy="29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3" y="378134"/>
            <a:ext cx="934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</a:t>
            </a:r>
            <a:r>
              <a:rPr lang="en-US" sz="2800" b="1" dirty="0">
                <a:solidFill>
                  <a:srgbClr val="FFFF00"/>
                </a:solidFill>
              </a:rPr>
              <a:t>With sampling done after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546755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872D5-6C10-B98A-6641-61489A5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3" y="2482262"/>
            <a:ext cx="5020329" cy="3183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BA777-7B1E-9FBE-F9B5-400E5E145AD2}"/>
              </a:ext>
            </a:extLst>
          </p:cNvPr>
          <p:cNvSpPr txBox="1"/>
          <p:nvPr/>
        </p:nvSpPr>
        <p:spPr>
          <a:xfrm>
            <a:off x="6517249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91099-F66D-7F25-2C25-B404020C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48" y="2482262"/>
            <a:ext cx="5020329" cy="3183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2890C-9C44-2B96-8E0D-F9597989C660}"/>
              </a:ext>
            </a:extLst>
          </p:cNvPr>
          <p:cNvSpPr txBox="1"/>
          <p:nvPr/>
        </p:nvSpPr>
        <p:spPr>
          <a:xfrm>
            <a:off x="546753" y="6078071"/>
            <a:ext cx="973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Gradient Boost performed better compared to other model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4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2978E-3793-3BC9-3DED-4FCB833CC03A}"/>
              </a:ext>
            </a:extLst>
          </p:cNvPr>
          <p:cNvSpPr txBox="1"/>
          <p:nvPr/>
        </p:nvSpPr>
        <p:spPr>
          <a:xfrm>
            <a:off x="778235" y="348422"/>
            <a:ext cx="5317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19BE81-0238-94DE-E8C3-003FDB89A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98021"/>
              </p:ext>
            </p:extLst>
          </p:nvPr>
        </p:nvGraphicFramePr>
        <p:xfrm>
          <a:off x="778235" y="1308846"/>
          <a:ext cx="10553155" cy="50141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0471">
                  <a:extLst>
                    <a:ext uri="{9D8B030D-6E8A-4147-A177-3AD203B41FA5}">
                      <a16:colId xmlns:a16="http://schemas.microsoft.com/office/drawing/2014/main" val="1492598925"/>
                    </a:ext>
                  </a:extLst>
                </a:gridCol>
                <a:gridCol w="1756136">
                  <a:extLst>
                    <a:ext uri="{9D8B030D-6E8A-4147-A177-3AD203B41FA5}">
                      <a16:colId xmlns:a16="http://schemas.microsoft.com/office/drawing/2014/main" val="1767346655"/>
                    </a:ext>
                  </a:extLst>
                </a:gridCol>
                <a:gridCol w="1677346">
                  <a:extLst>
                    <a:ext uri="{9D8B030D-6E8A-4147-A177-3AD203B41FA5}">
                      <a16:colId xmlns:a16="http://schemas.microsoft.com/office/drawing/2014/main" val="1831530219"/>
                    </a:ext>
                  </a:extLst>
                </a:gridCol>
                <a:gridCol w="1703294">
                  <a:extLst>
                    <a:ext uri="{9D8B030D-6E8A-4147-A177-3AD203B41FA5}">
                      <a16:colId xmlns:a16="http://schemas.microsoft.com/office/drawing/2014/main" val="91557421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3051208532"/>
                    </a:ext>
                  </a:extLst>
                </a:gridCol>
                <a:gridCol w="1721225">
                  <a:extLst>
                    <a:ext uri="{9D8B030D-6E8A-4147-A177-3AD203B41FA5}">
                      <a16:colId xmlns:a16="http://schemas.microsoft.com/office/drawing/2014/main" val="3780274440"/>
                    </a:ext>
                  </a:extLst>
                </a:gridCol>
              </a:tblGrid>
              <a:tr h="533550">
                <a:tc>
                  <a:txBody>
                    <a:bodyPr/>
                    <a:lstStyle/>
                    <a:p>
                      <a:r>
                        <a:rPr lang="en-US" dirty="0"/>
                        <a:t>          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AUC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0694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CV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0.52</a:t>
                      </a:r>
                    </a:p>
                    <a:p>
                      <a:r>
                        <a:rPr lang="en-US" dirty="0"/>
                        <a:t>1 – 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0.39</a:t>
                      </a:r>
                    </a:p>
                    <a:p>
                      <a:r>
                        <a:rPr lang="en-US" dirty="0"/>
                        <a:t>1 – 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0.45</a:t>
                      </a:r>
                    </a:p>
                    <a:p>
                      <a:r>
                        <a:rPr lang="en-US" dirty="0"/>
                        <a:t>1 – 0.57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0.51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0.51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191120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r>
                        <a:rPr lang="en-US" dirty="0"/>
                        <a:t>SGD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0.51</a:t>
                      </a:r>
                    </a:p>
                    <a:p>
                      <a:r>
                        <a:rPr lang="en-US" dirty="0"/>
                        <a:t>1 – 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0.59</a:t>
                      </a:r>
                    </a:p>
                    <a:p>
                      <a:r>
                        <a:rPr lang="en-US" dirty="0"/>
                        <a:t>1 – 0.43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0.55</a:t>
                      </a:r>
                    </a:p>
                    <a:p>
                      <a:r>
                        <a:rPr lang="en-US" dirty="0"/>
                        <a:t>1 – 0.47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0.51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0.51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824898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0.90|0.96</a:t>
                      </a:r>
                    </a:p>
                    <a:p>
                      <a:r>
                        <a:rPr lang="en-US" dirty="0"/>
                        <a:t>1 – 0.90|0.09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0.90|0.57</a:t>
                      </a:r>
                    </a:p>
                    <a:p>
                      <a:r>
                        <a:rPr lang="en-US" dirty="0"/>
                        <a:t>1 – 0.90|0.64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0.90|0.71</a:t>
                      </a:r>
                    </a:p>
                    <a:p>
                      <a:r>
                        <a:rPr lang="en-US" dirty="0"/>
                        <a:t>1 – 0.90|0.16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0.90|0.57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0.90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24238"/>
                  </a:ext>
                </a:extLst>
              </a:tr>
              <a:tr h="62215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0.88|0.95</a:t>
                      </a:r>
                    </a:p>
                    <a:p>
                      <a:r>
                        <a:rPr lang="en-US" dirty="0"/>
                        <a:t>1 – 0.88|0.09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0.88|0.66</a:t>
                      </a:r>
                    </a:p>
                    <a:p>
                      <a:r>
                        <a:rPr lang="en-US" dirty="0"/>
                        <a:t>1 – 0.88|0.50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0.88|0.78 </a:t>
                      </a:r>
                    </a:p>
                    <a:p>
                      <a:r>
                        <a:rPr lang="en-US" dirty="0"/>
                        <a:t>1 – 0.88|0.15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0.88|0.65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0.87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430395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r>
                        <a:rPr lang="en-US" dirty="0"/>
                        <a:t>Extra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0.76 </a:t>
                      </a:r>
                    </a:p>
                    <a:p>
                      <a:r>
                        <a:rPr lang="en-US" dirty="0"/>
                        <a:t>1 – 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0.76</a:t>
                      </a:r>
                    </a:p>
                    <a:p>
                      <a:r>
                        <a:rPr lang="en-US" dirty="0"/>
                        <a:t>1 – 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0.76 </a:t>
                      </a:r>
                    </a:p>
                    <a:p>
                      <a:r>
                        <a:rPr lang="en-US" dirty="0"/>
                        <a:t>1 – 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0.76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0.76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170800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Gradient Boost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 – 0.91|0.95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– 1.0  |0.11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 – 1.0|0.83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– 0.91|0.32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 – 0.95|0.88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– 0.94|0.17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 0.95|0.80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0.94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0894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r>
                        <a:rPr lang="en-US" dirty="0"/>
                        <a:t>Ada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0.88|0.94</a:t>
                      </a:r>
                    </a:p>
                    <a:p>
                      <a:r>
                        <a:rPr lang="en-US" dirty="0"/>
                        <a:t>1 – 0.88|0.09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0.88|0.76</a:t>
                      </a:r>
                    </a:p>
                    <a:p>
                      <a:r>
                        <a:rPr lang="en-US" dirty="0"/>
                        <a:t>1 – 0.87|0.34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0.88|0.84</a:t>
                      </a:r>
                    </a:p>
                    <a:p>
                      <a:r>
                        <a:rPr lang="en-US" dirty="0"/>
                        <a:t>1 – 0.88|0.14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0.88|0.73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0.87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37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6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455C8-2E79-4362-98F7-FA1196403D10}"/>
              </a:ext>
            </a:extLst>
          </p:cNvPr>
          <p:cNvSpPr txBox="1"/>
          <p:nvPr/>
        </p:nvSpPr>
        <p:spPr>
          <a:xfrm>
            <a:off x="609600" y="555812"/>
            <a:ext cx="7584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App Deployment</a:t>
            </a:r>
            <a:endParaRPr lang="en-IN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87B7C-E4FF-8658-90B3-B1CDF574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325253"/>
            <a:ext cx="6302188" cy="5295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0332EB-7BFC-AA28-64E1-F83F936E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46" y="4224407"/>
            <a:ext cx="4450072" cy="14098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8F3D3-0B86-4054-6ABE-DC1AF0A08BD1}"/>
              </a:ext>
            </a:extLst>
          </p:cNvPr>
          <p:cNvSpPr txBox="1"/>
          <p:nvPr/>
        </p:nvSpPr>
        <p:spPr>
          <a:xfrm>
            <a:off x="7356446" y="2667724"/>
            <a:ext cx="445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Clicking the predict button after giving all inputs whether the person might claim or not will be displayed.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8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AD3971-0B1F-9E73-7361-1634B51A9FBC}"/>
              </a:ext>
            </a:extLst>
          </p:cNvPr>
          <p:cNvSpPr txBox="1"/>
          <p:nvPr/>
        </p:nvSpPr>
        <p:spPr>
          <a:xfrm>
            <a:off x="591671" y="412376"/>
            <a:ext cx="3845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Data Shared</a:t>
            </a:r>
            <a:endParaRPr lang="en-IN" sz="4400" b="1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C3DAC-2456-DA93-71F1-D843096C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335740"/>
            <a:ext cx="7754473" cy="5450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1D948-3978-3647-30A4-069456A4BCF4}"/>
              </a:ext>
            </a:extLst>
          </p:cNvPr>
          <p:cNvSpPr txBox="1"/>
          <p:nvPr/>
        </p:nvSpPr>
        <p:spPr>
          <a:xfrm>
            <a:off x="8588188" y="1344704"/>
            <a:ext cx="3424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58592 rows, 43 predictors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39063 rows, 43 predictors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predictors are mix of categorical and numerical data type.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or Duplicate rows.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unique id column so it can be removed.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is categorical and it is imbalanced.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4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5CA91-57F9-CE38-41BF-428EB341862B}"/>
              </a:ext>
            </a:extLst>
          </p:cNvPr>
          <p:cNvSpPr txBox="1"/>
          <p:nvPr/>
        </p:nvSpPr>
        <p:spPr>
          <a:xfrm>
            <a:off x="439271" y="457201"/>
            <a:ext cx="512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VISUALIZATION</a:t>
            </a:r>
            <a:endParaRPr lang="en-IN" sz="44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1227A-833D-A058-1D5A-53E1B3DB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1348480"/>
            <a:ext cx="7996517" cy="532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0EFAE-D120-3815-C779-B21E56ADD053}"/>
              </a:ext>
            </a:extLst>
          </p:cNvPr>
          <p:cNvSpPr txBox="1"/>
          <p:nvPr/>
        </p:nvSpPr>
        <p:spPr>
          <a:xfrm>
            <a:off x="8758518" y="2388386"/>
            <a:ext cx="2931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much correlation between target and predictor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high correlations among predictor variables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and displacement.</a:t>
            </a:r>
          </a:p>
        </p:txBody>
      </p:sp>
    </p:spTree>
    <p:extLst>
      <p:ext uri="{BB962C8B-B14F-4D97-AF65-F5344CB8AC3E}">
        <p14:creationId xmlns:p14="http://schemas.microsoft.com/office/powerpoint/2010/main" val="6031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2BA7C-1793-4F61-2773-32392B294A7B}"/>
              </a:ext>
            </a:extLst>
          </p:cNvPr>
          <p:cNvSpPr txBox="1"/>
          <p:nvPr/>
        </p:nvSpPr>
        <p:spPr>
          <a:xfrm>
            <a:off x="439271" y="457201"/>
            <a:ext cx="512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VISUALIZATION</a:t>
            </a:r>
            <a:endParaRPr lang="en-IN" sz="44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984D8-9CA0-0C94-8729-DFC5F9E75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5" r="1409"/>
          <a:stretch/>
        </p:blipFill>
        <p:spPr>
          <a:xfrm>
            <a:off x="439271" y="1585204"/>
            <a:ext cx="6750425" cy="4709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1A8EF-C3C2-571F-45D7-7D469D84245C}"/>
              </a:ext>
            </a:extLst>
          </p:cNvPr>
          <p:cNvSpPr txBox="1"/>
          <p:nvPr/>
        </p:nvSpPr>
        <p:spPr>
          <a:xfrm>
            <a:off x="7503458" y="2303930"/>
            <a:ext cx="4374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Imbalance of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F1-score or precision or recall must be the metrics to determine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not the good measure.</a:t>
            </a:r>
          </a:p>
        </p:txBody>
      </p:sp>
    </p:spTree>
    <p:extLst>
      <p:ext uri="{BB962C8B-B14F-4D97-AF65-F5344CB8AC3E}">
        <p14:creationId xmlns:p14="http://schemas.microsoft.com/office/powerpoint/2010/main" val="39695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BCFE6-36A0-ECB2-6CB2-1201B1C7C1BC}"/>
              </a:ext>
            </a:extLst>
          </p:cNvPr>
          <p:cNvSpPr txBox="1"/>
          <p:nvPr/>
        </p:nvSpPr>
        <p:spPr>
          <a:xfrm>
            <a:off x="430306" y="286589"/>
            <a:ext cx="512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VISUALIZATION</a:t>
            </a:r>
            <a:endParaRPr lang="en-IN" sz="44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64197-71E9-2A9F-05F2-6B2AC54BE960}"/>
              </a:ext>
            </a:extLst>
          </p:cNvPr>
          <p:cNvSpPr txBox="1"/>
          <p:nvPr/>
        </p:nvSpPr>
        <p:spPr>
          <a:xfrm>
            <a:off x="430306" y="5628588"/>
            <a:ext cx="698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Power BI sheet for visualization </a:t>
            </a:r>
            <a:endParaRPr lang="en-IN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5B84C5-C82F-E577-7A93-F2096B6DF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11019"/>
              </p:ext>
            </p:extLst>
          </p:nvPr>
        </p:nvGraphicFramePr>
        <p:xfrm>
          <a:off x="7252704" y="5564968"/>
          <a:ext cx="2224274" cy="129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3280" imgH="437400" progId="Package">
                  <p:embed/>
                </p:oleObj>
              </mc:Choice>
              <mc:Fallback>
                <p:oleObj name="Packager Shell Object" showAsIcon="1" r:id="rId2" imgW="593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2704" y="5564968"/>
                        <a:ext cx="2224274" cy="1293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1ED2E17-707D-BB78-6A8A-98CE00A0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64" y="1207182"/>
            <a:ext cx="8931414" cy="42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4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8307A-0AFA-D0CA-C0CA-43562FEE8D4A}"/>
              </a:ext>
            </a:extLst>
          </p:cNvPr>
          <p:cNvSpPr txBox="1"/>
          <p:nvPr/>
        </p:nvSpPr>
        <p:spPr>
          <a:xfrm>
            <a:off x="546755" y="494750"/>
            <a:ext cx="9341316" cy="79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 </a:t>
            </a:r>
            <a:r>
              <a:rPr lang="en-US" sz="4400" b="1" dirty="0" err="1">
                <a:solidFill>
                  <a:srgbClr val="FFFF00"/>
                </a:solidFill>
              </a:rPr>
              <a:t>Pycaret</a:t>
            </a:r>
            <a:r>
              <a:rPr lang="en-US" sz="4400" b="1" dirty="0">
                <a:solidFill>
                  <a:srgbClr val="FFFF00"/>
                </a:solidFill>
              </a:rPr>
              <a:t> </a:t>
            </a:r>
            <a:r>
              <a:rPr lang="en-US" sz="4400" b="1" dirty="0" err="1">
                <a:solidFill>
                  <a:srgbClr val="FFFF00"/>
                </a:solidFill>
              </a:rPr>
              <a:t>AutoML</a:t>
            </a:r>
            <a:endParaRPr lang="en-IN" sz="4400" b="1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FBA11-99C5-0C0D-D0A3-F845892A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1501269"/>
            <a:ext cx="6866215" cy="4861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A8635-0F02-810D-A8FD-B4FC5B1E1D4B}"/>
              </a:ext>
            </a:extLst>
          </p:cNvPr>
          <p:cNvSpPr txBox="1"/>
          <p:nvPr/>
        </p:nvSpPr>
        <p:spPr>
          <a:xfrm>
            <a:off x="7539410" y="3069488"/>
            <a:ext cx="4105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metrics considering F1 score Gradient Boost classifier is better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19524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57555-A4E0-0EC0-9901-CE5135825AEB}"/>
              </a:ext>
            </a:extLst>
          </p:cNvPr>
          <p:cNvSpPr txBox="1"/>
          <p:nvPr/>
        </p:nvSpPr>
        <p:spPr>
          <a:xfrm>
            <a:off x="546755" y="494750"/>
            <a:ext cx="9341316" cy="79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 H2O </a:t>
            </a:r>
            <a:r>
              <a:rPr lang="en-US" sz="4400" b="1" dirty="0" err="1">
                <a:solidFill>
                  <a:srgbClr val="FFFF00"/>
                </a:solidFill>
              </a:rPr>
              <a:t>AutoML</a:t>
            </a:r>
            <a:endParaRPr lang="en-IN" sz="44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029D5-88A3-196D-7E0B-93C4FC13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7" y="1375387"/>
            <a:ext cx="7053101" cy="5204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CF5D8-BB52-3741-29F5-35B5C8C2E3E4}"/>
              </a:ext>
            </a:extLst>
          </p:cNvPr>
          <p:cNvSpPr txBox="1"/>
          <p:nvPr/>
        </p:nvSpPr>
        <p:spPr>
          <a:xfrm>
            <a:off x="8095129" y="2796988"/>
            <a:ext cx="374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Ensemble Model has better AUC compared to other models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6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5" y="494750"/>
            <a:ext cx="934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Building-</a:t>
            </a:r>
            <a:r>
              <a:rPr lang="en-US" sz="2800" b="1" dirty="0">
                <a:solidFill>
                  <a:srgbClr val="FFFF00"/>
                </a:solidFill>
              </a:rPr>
              <a:t>With sampling done before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EA628-B34A-4D3E-64D8-66C9F510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2576385"/>
            <a:ext cx="4670704" cy="300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CDEF6-AFE2-8516-5916-7E3325F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86" y="2576385"/>
            <a:ext cx="4930567" cy="3008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546755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0EFD-D391-36B4-9BE1-E5044A564AD9}"/>
              </a:ext>
            </a:extLst>
          </p:cNvPr>
          <p:cNvSpPr txBox="1"/>
          <p:nvPr/>
        </p:nvSpPr>
        <p:spPr>
          <a:xfrm>
            <a:off x="6355986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 classifier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FFC83-B618-DC93-2151-61AD955BA83F}"/>
              </a:ext>
            </a:extLst>
          </p:cNvPr>
          <p:cNvSpPr txBox="1"/>
          <p:nvPr/>
        </p:nvSpPr>
        <p:spPr>
          <a:xfrm>
            <a:off x="546754" y="5995238"/>
            <a:ext cx="569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for both models is +- 10 for both classes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6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89961-AB57-C33F-D4BC-8DE292739192}"/>
              </a:ext>
            </a:extLst>
          </p:cNvPr>
          <p:cNvSpPr txBox="1"/>
          <p:nvPr/>
        </p:nvSpPr>
        <p:spPr>
          <a:xfrm>
            <a:off x="546753" y="196757"/>
            <a:ext cx="93413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Model Building</a:t>
            </a:r>
            <a:r>
              <a:rPr lang="en-US" sz="6600" b="1" dirty="0">
                <a:solidFill>
                  <a:srgbClr val="FFFF00"/>
                </a:solidFill>
              </a:rPr>
              <a:t>-</a:t>
            </a:r>
            <a:r>
              <a:rPr lang="en-US" sz="2800" b="1" dirty="0">
                <a:solidFill>
                  <a:srgbClr val="FFFF00"/>
                </a:solidFill>
              </a:rPr>
              <a:t>With sampling done before train test split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D22A2-9DF5-F9B7-DC3C-2DAEE1FC6320}"/>
              </a:ext>
            </a:extLst>
          </p:cNvPr>
          <p:cNvSpPr txBox="1"/>
          <p:nvPr/>
        </p:nvSpPr>
        <p:spPr>
          <a:xfrm>
            <a:off x="546755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0EFD-D391-36B4-9BE1-E5044A564AD9}"/>
              </a:ext>
            </a:extLst>
          </p:cNvPr>
          <p:cNvSpPr txBox="1"/>
          <p:nvPr/>
        </p:nvSpPr>
        <p:spPr>
          <a:xfrm>
            <a:off x="6355986" y="176604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 classifier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FFC83-B618-DC93-2151-61AD955BA83F}"/>
              </a:ext>
            </a:extLst>
          </p:cNvPr>
          <p:cNvSpPr txBox="1"/>
          <p:nvPr/>
        </p:nvSpPr>
        <p:spPr>
          <a:xfrm>
            <a:off x="546754" y="5995238"/>
            <a:ext cx="764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 performed better compared to Extra Tree classifier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B22DC-2742-ECBC-4A52-C5BBC783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3" y="2483223"/>
            <a:ext cx="4805175" cy="3146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41E3A-AB63-F97C-26AB-8F5F5C4F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86" y="2483223"/>
            <a:ext cx="4805175" cy="31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0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481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p</dc:creator>
  <cp:lastModifiedBy>mukesh p</cp:lastModifiedBy>
  <cp:revision>5</cp:revision>
  <dcterms:created xsi:type="dcterms:W3CDTF">2023-07-04T12:56:39Z</dcterms:created>
  <dcterms:modified xsi:type="dcterms:W3CDTF">2023-07-06T13:31:46Z</dcterms:modified>
</cp:coreProperties>
</file>