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81E95B-5C8F-4D87-B23E-A13EF2C5020B}"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C688B-AFAC-4814-8259-3808B9F20A67}" type="slidenum">
              <a:rPr lang="en-IN" smtClean="0"/>
              <a:t>‹#›</a:t>
            </a:fld>
            <a:endParaRPr lang="en-IN"/>
          </a:p>
        </p:txBody>
      </p:sp>
    </p:spTree>
    <p:extLst>
      <p:ext uri="{BB962C8B-B14F-4D97-AF65-F5344CB8AC3E}">
        <p14:creationId xmlns:p14="http://schemas.microsoft.com/office/powerpoint/2010/main" val="360372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1E95B-5C8F-4D87-B23E-A13EF2C5020B}"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C688B-AFAC-4814-8259-3808B9F20A67}" type="slidenum">
              <a:rPr lang="en-IN" smtClean="0"/>
              <a:t>‹#›</a:t>
            </a:fld>
            <a:endParaRPr lang="en-IN"/>
          </a:p>
        </p:txBody>
      </p:sp>
    </p:spTree>
    <p:extLst>
      <p:ext uri="{BB962C8B-B14F-4D97-AF65-F5344CB8AC3E}">
        <p14:creationId xmlns:p14="http://schemas.microsoft.com/office/powerpoint/2010/main" val="3273578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1E95B-5C8F-4D87-B23E-A13EF2C5020B}"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C688B-AFAC-4814-8259-3808B9F20A6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3034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1E95B-5C8F-4D87-B23E-A13EF2C5020B}"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C688B-AFAC-4814-8259-3808B9F20A67}" type="slidenum">
              <a:rPr lang="en-IN" smtClean="0"/>
              <a:t>‹#›</a:t>
            </a:fld>
            <a:endParaRPr lang="en-IN"/>
          </a:p>
        </p:txBody>
      </p:sp>
    </p:spTree>
    <p:extLst>
      <p:ext uri="{BB962C8B-B14F-4D97-AF65-F5344CB8AC3E}">
        <p14:creationId xmlns:p14="http://schemas.microsoft.com/office/powerpoint/2010/main" val="1802631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1E95B-5C8F-4D87-B23E-A13EF2C5020B}"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C688B-AFAC-4814-8259-3808B9F20A6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104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1E95B-5C8F-4D87-B23E-A13EF2C5020B}"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C688B-AFAC-4814-8259-3808B9F20A67}" type="slidenum">
              <a:rPr lang="en-IN" smtClean="0"/>
              <a:t>‹#›</a:t>
            </a:fld>
            <a:endParaRPr lang="en-IN"/>
          </a:p>
        </p:txBody>
      </p:sp>
    </p:spTree>
    <p:extLst>
      <p:ext uri="{BB962C8B-B14F-4D97-AF65-F5344CB8AC3E}">
        <p14:creationId xmlns:p14="http://schemas.microsoft.com/office/powerpoint/2010/main" val="2115612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1E95B-5C8F-4D87-B23E-A13EF2C5020B}"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C688B-AFAC-4814-8259-3808B9F20A67}" type="slidenum">
              <a:rPr lang="en-IN" smtClean="0"/>
              <a:t>‹#›</a:t>
            </a:fld>
            <a:endParaRPr lang="en-IN"/>
          </a:p>
        </p:txBody>
      </p:sp>
    </p:spTree>
    <p:extLst>
      <p:ext uri="{BB962C8B-B14F-4D97-AF65-F5344CB8AC3E}">
        <p14:creationId xmlns:p14="http://schemas.microsoft.com/office/powerpoint/2010/main" val="2148624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1E95B-5C8F-4D87-B23E-A13EF2C5020B}"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C688B-AFAC-4814-8259-3808B9F20A67}" type="slidenum">
              <a:rPr lang="en-IN" smtClean="0"/>
              <a:t>‹#›</a:t>
            </a:fld>
            <a:endParaRPr lang="en-IN"/>
          </a:p>
        </p:txBody>
      </p:sp>
    </p:spTree>
    <p:extLst>
      <p:ext uri="{BB962C8B-B14F-4D97-AF65-F5344CB8AC3E}">
        <p14:creationId xmlns:p14="http://schemas.microsoft.com/office/powerpoint/2010/main" val="294945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1E95B-5C8F-4D87-B23E-A13EF2C5020B}"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C688B-AFAC-4814-8259-3808B9F20A67}" type="slidenum">
              <a:rPr lang="en-IN" smtClean="0"/>
              <a:t>‹#›</a:t>
            </a:fld>
            <a:endParaRPr lang="en-IN"/>
          </a:p>
        </p:txBody>
      </p:sp>
    </p:spTree>
    <p:extLst>
      <p:ext uri="{BB962C8B-B14F-4D97-AF65-F5344CB8AC3E}">
        <p14:creationId xmlns:p14="http://schemas.microsoft.com/office/powerpoint/2010/main" val="3413542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1E95B-5C8F-4D87-B23E-A13EF2C5020B}"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8C688B-AFAC-4814-8259-3808B9F20A67}" type="slidenum">
              <a:rPr lang="en-IN" smtClean="0"/>
              <a:t>‹#›</a:t>
            </a:fld>
            <a:endParaRPr lang="en-IN"/>
          </a:p>
        </p:txBody>
      </p:sp>
    </p:spTree>
    <p:extLst>
      <p:ext uri="{BB962C8B-B14F-4D97-AF65-F5344CB8AC3E}">
        <p14:creationId xmlns:p14="http://schemas.microsoft.com/office/powerpoint/2010/main" val="1336496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81E95B-5C8F-4D87-B23E-A13EF2C5020B}"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8C688B-AFAC-4814-8259-3808B9F20A67}" type="slidenum">
              <a:rPr lang="en-IN" smtClean="0"/>
              <a:t>‹#›</a:t>
            </a:fld>
            <a:endParaRPr lang="en-IN"/>
          </a:p>
        </p:txBody>
      </p:sp>
    </p:spTree>
    <p:extLst>
      <p:ext uri="{BB962C8B-B14F-4D97-AF65-F5344CB8AC3E}">
        <p14:creationId xmlns:p14="http://schemas.microsoft.com/office/powerpoint/2010/main" val="199551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81E95B-5C8F-4D87-B23E-A13EF2C5020B}" type="datetimeFigureOut">
              <a:rPr lang="en-IN" smtClean="0"/>
              <a:t>23-01-2023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8C688B-AFAC-4814-8259-3808B9F20A67}" type="slidenum">
              <a:rPr lang="en-IN" smtClean="0"/>
              <a:t>‹#›</a:t>
            </a:fld>
            <a:endParaRPr lang="en-IN"/>
          </a:p>
        </p:txBody>
      </p:sp>
    </p:spTree>
    <p:extLst>
      <p:ext uri="{BB962C8B-B14F-4D97-AF65-F5344CB8AC3E}">
        <p14:creationId xmlns:p14="http://schemas.microsoft.com/office/powerpoint/2010/main" val="340426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81E95B-5C8F-4D87-B23E-A13EF2C5020B}" type="datetimeFigureOut">
              <a:rPr lang="en-IN" smtClean="0"/>
              <a:t>23-01-2023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8C688B-AFAC-4814-8259-3808B9F20A67}" type="slidenum">
              <a:rPr lang="en-IN" smtClean="0"/>
              <a:t>‹#›</a:t>
            </a:fld>
            <a:endParaRPr lang="en-IN"/>
          </a:p>
        </p:txBody>
      </p:sp>
    </p:spTree>
    <p:extLst>
      <p:ext uri="{BB962C8B-B14F-4D97-AF65-F5344CB8AC3E}">
        <p14:creationId xmlns:p14="http://schemas.microsoft.com/office/powerpoint/2010/main" val="1410191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1E95B-5C8F-4D87-B23E-A13EF2C5020B}" type="datetimeFigureOut">
              <a:rPr lang="en-IN" smtClean="0"/>
              <a:t>23-01-2023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8C688B-AFAC-4814-8259-3808B9F20A67}" type="slidenum">
              <a:rPr lang="en-IN" smtClean="0"/>
              <a:t>‹#›</a:t>
            </a:fld>
            <a:endParaRPr lang="en-IN"/>
          </a:p>
        </p:txBody>
      </p:sp>
    </p:spTree>
    <p:extLst>
      <p:ext uri="{BB962C8B-B14F-4D97-AF65-F5344CB8AC3E}">
        <p14:creationId xmlns:p14="http://schemas.microsoft.com/office/powerpoint/2010/main" val="34263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1E95B-5C8F-4D87-B23E-A13EF2C5020B}"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8C688B-AFAC-4814-8259-3808B9F20A67}" type="slidenum">
              <a:rPr lang="en-IN" smtClean="0"/>
              <a:t>‹#›</a:t>
            </a:fld>
            <a:endParaRPr lang="en-IN"/>
          </a:p>
        </p:txBody>
      </p:sp>
    </p:spTree>
    <p:extLst>
      <p:ext uri="{BB962C8B-B14F-4D97-AF65-F5344CB8AC3E}">
        <p14:creationId xmlns:p14="http://schemas.microsoft.com/office/powerpoint/2010/main" val="1830678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81E95B-5C8F-4D87-B23E-A13EF2C5020B}"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8C688B-AFAC-4814-8259-3808B9F20A67}" type="slidenum">
              <a:rPr lang="en-IN" smtClean="0"/>
              <a:t>‹#›</a:t>
            </a:fld>
            <a:endParaRPr lang="en-IN"/>
          </a:p>
        </p:txBody>
      </p:sp>
    </p:spTree>
    <p:extLst>
      <p:ext uri="{BB962C8B-B14F-4D97-AF65-F5344CB8AC3E}">
        <p14:creationId xmlns:p14="http://schemas.microsoft.com/office/powerpoint/2010/main" val="957924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81E95B-5C8F-4D87-B23E-A13EF2C5020B}" type="datetimeFigureOut">
              <a:rPr lang="en-IN" smtClean="0"/>
              <a:t>23-01-2023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8C688B-AFAC-4814-8259-3808B9F20A67}" type="slidenum">
              <a:rPr lang="en-IN" smtClean="0"/>
              <a:t>‹#›</a:t>
            </a:fld>
            <a:endParaRPr lang="en-IN"/>
          </a:p>
        </p:txBody>
      </p:sp>
    </p:spTree>
    <p:extLst>
      <p:ext uri="{BB962C8B-B14F-4D97-AF65-F5344CB8AC3E}">
        <p14:creationId xmlns:p14="http://schemas.microsoft.com/office/powerpoint/2010/main" val="1166624822"/>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gotcredit/46850579211"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D4BF8-BEFB-2521-C673-39B4F2150E45}"/>
              </a:ext>
            </a:extLst>
          </p:cNvPr>
          <p:cNvSpPr>
            <a:spLocks noGrp="1"/>
          </p:cNvSpPr>
          <p:nvPr>
            <p:ph type="ctrTitle"/>
          </p:nvPr>
        </p:nvSpPr>
        <p:spPr>
          <a:xfrm>
            <a:off x="2351616" y="4706471"/>
            <a:ext cx="5205008" cy="1191094"/>
          </a:xfrm>
        </p:spPr>
        <p:txBody>
          <a:bodyPr/>
          <a:lstStyle/>
          <a:p>
            <a:r>
              <a:rPr lang="en-US" dirty="0"/>
              <a:t>CLTV Prediction</a:t>
            </a:r>
            <a:endParaRPr lang="en-IN" dirty="0"/>
          </a:p>
        </p:txBody>
      </p:sp>
      <p:sp>
        <p:nvSpPr>
          <p:cNvPr id="10" name="Title 1">
            <a:extLst>
              <a:ext uri="{FF2B5EF4-FFF2-40B4-BE49-F238E27FC236}">
                <a16:creationId xmlns:a16="http://schemas.microsoft.com/office/drawing/2014/main" id="{EADDF2EF-9148-4585-FECE-7C460027951F}"/>
              </a:ext>
            </a:extLst>
          </p:cNvPr>
          <p:cNvSpPr txBox="1">
            <a:spLocks/>
          </p:cNvSpPr>
          <p:nvPr/>
        </p:nvSpPr>
        <p:spPr>
          <a:xfrm>
            <a:off x="2692398" y="3673535"/>
            <a:ext cx="6815669" cy="1515533"/>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p>
        </p:txBody>
      </p:sp>
      <p:pic>
        <p:nvPicPr>
          <p:cNvPr id="12" name="Picture 11">
            <a:extLst>
              <a:ext uri="{FF2B5EF4-FFF2-40B4-BE49-F238E27FC236}">
                <a16:creationId xmlns:a16="http://schemas.microsoft.com/office/drawing/2014/main" id="{A700B318-59A8-EB88-141E-65458CC04A7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72870" y="492507"/>
            <a:ext cx="4762500" cy="357187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6449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25B9-A6F9-B6CF-6E99-E649A68E7CF1}"/>
              </a:ext>
            </a:extLst>
          </p:cNvPr>
          <p:cNvSpPr>
            <a:spLocks noGrp="1"/>
          </p:cNvSpPr>
          <p:nvPr>
            <p:ph type="title"/>
          </p:nvPr>
        </p:nvSpPr>
        <p:spPr/>
        <p:txBody>
          <a:bodyPr/>
          <a:lstStyle/>
          <a:p>
            <a:r>
              <a:rPr lang="en-IN" dirty="0"/>
              <a:t>Problem Statement </a:t>
            </a:r>
          </a:p>
        </p:txBody>
      </p:sp>
      <p:sp>
        <p:nvSpPr>
          <p:cNvPr id="3" name="Content Placeholder 2">
            <a:extLst>
              <a:ext uri="{FF2B5EF4-FFF2-40B4-BE49-F238E27FC236}">
                <a16:creationId xmlns:a16="http://schemas.microsoft.com/office/drawing/2014/main" id="{4ACD0E44-7BCE-22E0-7D82-169B2FC7E3B8}"/>
              </a:ext>
            </a:extLst>
          </p:cNvPr>
          <p:cNvSpPr>
            <a:spLocks noGrp="1"/>
          </p:cNvSpPr>
          <p:nvPr>
            <p:ph idx="1"/>
          </p:nvPr>
        </p:nvSpPr>
        <p:spPr/>
        <p:txBody>
          <a:bodyPr>
            <a:normAutofit fontScale="92500" lnSpcReduction="10000"/>
          </a:bodyPr>
          <a:lstStyle/>
          <a:p>
            <a:r>
              <a:rPr lang="en-US" dirty="0" err="1"/>
              <a:t>VahanBima</a:t>
            </a:r>
            <a:r>
              <a:rPr lang="en-US" dirty="0"/>
              <a:t> is one of the leading insurance companies in India. It provides motor vehicle insurances at best prices with 24/7 claim settlement. It offers different types of policies for both personal and commercial vehicles. It has established its brand across different regions in India. </a:t>
            </a:r>
          </a:p>
          <a:p>
            <a:r>
              <a:rPr lang="en-US" dirty="0"/>
              <a:t>Around 90% of the businesses today use personalized services. The company wants to launch different personalized experience programs for customers of </a:t>
            </a:r>
            <a:r>
              <a:rPr lang="en-US" dirty="0" err="1"/>
              <a:t>VahanBima</a:t>
            </a:r>
            <a:r>
              <a:rPr lang="en-US" dirty="0"/>
              <a:t>. The personalized experience can be dedicated resources for claim settlement, different kinds of services at doorstep, etc. In order to do so, they would like to segment the customers into different tiers based on their customer lifetime value (CLTV). </a:t>
            </a:r>
          </a:p>
          <a:p>
            <a:r>
              <a:rPr lang="en-US" dirty="0"/>
              <a:t>In order to do it, they would like to predict the customer lifetime value based on the activity and interaction of the customer with the platform. So, as a part of this challenge, your task at hand is to build a high performance and interpretable machine learning model to predict the CLTV based on the user and policy data.</a:t>
            </a:r>
            <a:endParaRPr lang="en-IN" dirty="0"/>
          </a:p>
        </p:txBody>
      </p:sp>
    </p:spTree>
    <p:extLst>
      <p:ext uri="{BB962C8B-B14F-4D97-AF65-F5344CB8AC3E}">
        <p14:creationId xmlns:p14="http://schemas.microsoft.com/office/powerpoint/2010/main" val="88494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A80FBB-E620-F1D1-5BF4-04E95049D39D}"/>
              </a:ext>
            </a:extLst>
          </p:cNvPr>
          <p:cNvSpPr txBox="1"/>
          <p:nvPr/>
        </p:nvSpPr>
        <p:spPr>
          <a:xfrm>
            <a:off x="331696" y="582706"/>
            <a:ext cx="3460376" cy="717176"/>
          </a:xfrm>
          <a:prstGeom prst="rect">
            <a:avLst/>
          </a:prstGeom>
          <a:noFill/>
        </p:spPr>
        <p:txBody>
          <a:bodyPr wrap="square" rtlCol="0">
            <a:spAutoFit/>
          </a:bodyPr>
          <a:lstStyle/>
          <a:p>
            <a:r>
              <a:rPr lang="en-US" sz="4000" dirty="0">
                <a:solidFill>
                  <a:srgbClr val="92D050"/>
                </a:solidFill>
              </a:rPr>
              <a:t>DATA SHARED</a:t>
            </a:r>
            <a:endParaRPr lang="en-IN" sz="4000" dirty="0">
              <a:solidFill>
                <a:srgbClr val="92D050"/>
              </a:solidFill>
            </a:endParaRPr>
          </a:p>
        </p:txBody>
      </p:sp>
      <p:pic>
        <p:nvPicPr>
          <p:cNvPr id="9" name="Picture 8">
            <a:extLst>
              <a:ext uri="{FF2B5EF4-FFF2-40B4-BE49-F238E27FC236}">
                <a16:creationId xmlns:a16="http://schemas.microsoft.com/office/drawing/2014/main" id="{4806F9E9-2F44-CC90-DE50-4FCC44B2A771}"/>
              </a:ext>
            </a:extLst>
          </p:cNvPr>
          <p:cNvPicPr>
            <a:picLocks noChangeAspect="1"/>
          </p:cNvPicPr>
          <p:nvPr/>
        </p:nvPicPr>
        <p:blipFill>
          <a:blip r:embed="rId2"/>
          <a:stretch>
            <a:fillRect/>
          </a:stretch>
        </p:blipFill>
        <p:spPr>
          <a:xfrm>
            <a:off x="331696" y="1558840"/>
            <a:ext cx="7700682" cy="4940572"/>
          </a:xfrm>
          <a:prstGeom prst="rect">
            <a:avLst/>
          </a:prstGeom>
        </p:spPr>
      </p:pic>
      <p:sp>
        <p:nvSpPr>
          <p:cNvPr id="10" name="TextBox 9">
            <a:extLst>
              <a:ext uri="{FF2B5EF4-FFF2-40B4-BE49-F238E27FC236}">
                <a16:creationId xmlns:a16="http://schemas.microsoft.com/office/drawing/2014/main" id="{3807B38C-CD26-AEED-6966-B9021F5B70D1}"/>
              </a:ext>
            </a:extLst>
          </p:cNvPr>
          <p:cNvSpPr txBox="1"/>
          <p:nvPr/>
        </p:nvSpPr>
        <p:spPr>
          <a:xfrm>
            <a:off x="8281521" y="1558840"/>
            <a:ext cx="3229162" cy="5416868"/>
          </a:xfrm>
          <a:prstGeom prst="rect">
            <a:avLst/>
          </a:prstGeom>
          <a:noFill/>
        </p:spPr>
        <p:txBody>
          <a:bodyPr wrap="square" rtlCol="0">
            <a:spAutoFit/>
          </a:bodyPr>
          <a:lstStyle/>
          <a:p>
            <a:r>
              <a:rPr lang="en-US" dirty="0">
                <a:solidFill>
                  <a:srgbClr val="00B0F0"/>
                </a:solidFill>
                <a:latin typeface="+mj-lt"/>
                <a:ea typeface="+mj-ea"/>
                <a:cs typeface="+mj-cs"/>
              </a:rPr>
              <a:t>Task: </a:t>
            </a:r>
            <a:r>
              <a:rPr lang="en-US" sz="1400" dirty="0">
                <a:solidFill>
                  <a:schemeClr val="tx2"/>
                </a:solidFill>
                <a:latin typeface="+mj-lt"/>
                <a:ea typeface="+mj-ea"/>
                <a:cs typeface="+mj-cs"/>
              </a:rPr>
              <a:t>Regression</a:t>
            </a:r>
          </a:p>
          <a:p>
            <a:r>
              <a:rPr lang="en-US" dirty="0">
                <a:solidFill>
                  <a:srgbClr val="00B0F0"/>
                </a:solidFill>
                <a:latin typeface="+mj-lt"/>
                <a:ea typeface="+mj-ea"/>
                <a:cs typeface="+mj-cs"/>
              </a:rPr>
              <a:t>Training</a:t>
            </a:r>
            <a:r>
              <a:rPr lang="en-US" sz="2400" dirty="0">
                <a:solidFill>
                  <a:srgbClr val="00B0F0"/>
                </a:solidFill>
                <a:latin typeface="+mj-lt"/>
                <a:ea typeface="+mj-ea"/>
                <a:cs typeface="+mj-cs"/>
              </a:rPr>
              <a:t> </a:t>
            </a:r>
            <a:r>
              <a:rPr lang="en-US" dirty="0">
                <a:solidFill>
                  <a:srgbClr val="00B0F0"/>
                </a:solidFill>
                <a:latin typeface="+mj-lt"/>
                <a:ea typeface="+mj-ea"/>
                <a:cs typeface="+mj-cs"/>
              </a:rPr>
              <a:t>Set</a:t>
            </a:r>
            <a:r>
              <a:rPr lang="en-US" sz="2400" dirty="0">
                <a:solidFill>
                  <a:srgbClr val="00B0F0"/>
                </a:solidFill>
                <a:latin typeface="+mj-lt"/>
                <a:ea typeface="+mj-ea"/>
                <a:cs typeface="+mj-cs"/>
              </a:rPr>
              <a:t>: </a:t>
            </a:r>
            <a:r>
              <a:rPr lang="en-US" sz="1400" dirty="0">
                <a:solidFill>
                  <a:schemeClr val="tx2"/>
                </a:solidFill>
                <a:latin typeface="+mj-lt"/>
                <a:ea typeface="+mj-ea"/>
                <a:cs typeface="+mj-cs"/>
              </a:rPr>
              <a:t>89393 rows, 11 predictors</a:t>
            </a:r>
          </a:p>
          <a:p>
            <a:r>
              <a:rPr lang="en-US" dirty="0">
                <a:solidFill>
                  <a:srgbClr val="00B0F0"/>
                </a:solidFill>
                <a:latin typeface="+mj-lt"/>
                <a:ea typeface="+mj-ea"/>
                <a:cs typeface="+mj-cs"/>
              </a:rPr>
              <a:t>Test</a:t>
            </a:r>
            <a:r>
              <a:rPr lang="en-US" sz="2400" dirty="0">
                <a:solidFill>
                  <a:schemeClr val="tx2"/>
                </a:solidFill>
                <a:latin typeface="+mj-lt"/>
                <a:ea typeface="+mj-ea"/>
                <a:cs typeface="+mj-cs"/>
              </a:rPr>
              <a:t> </a:t>
            </a:r>
            <a:r>
              <a:rPr lang="en-US" dirty="0">
                <a:solidFill>
                  <a:srgbClr val="00B0F0"/>
                </a:solidFill>
                <a:latin typeface="+mj-lt"/>
                <a:ea typeface="+mj-ea"/>
                <a:cs typeface="+mj-cs"/>
              </a:rPr>
              <a:t>Set</a:t>
            </a:r>
            <a:r>
              <a:rPr lang="en-US" sz="2400" dirty="0">
                <a:solidFill>
                  <a:srgbClr val="00B0F0"/>
                </a:solidFill>
                <a:latin typeface="+mj-lt"/>
                <a:ea typeface="+mj-ea"/>
                <a:cs typeface="+mj-cs"/>
              </a:rPr>
              <a:t>: </a:t>
            </a:r>
            <a:r>
              <a:rPr lang="en-US" sz="1400" dirty="0">
                <a:solidFill>
                  <a:schemeClr val="tx2"/>
                </a:solidFill>
                <a:latin typeface="+mj-lt"/>
                <a:ea typeface="+mj-ea"/>
                <a:cs typeface="+mj-cs"/>
              </a:rPr>
              <a:t>59596 rows, 11 predictors</a:t>
            </a:r>
          </a:p>
          <a:p>
            <a:r>
              <a:rPr lang="en-US" dirty="0">
                <a:solidFill>
                  <a:srgbClr val="00B0F0"/>
                </a:solidFill>
                <a:latin typeface="+mj-lt"/>
                <a:ea typeface="+mj-ea"/>
                <a:cs typeface="+mj-cs"/>
              </a:rPr>
              <a:t>Predictors</a:t>
            </a:r>
            <a:r>
              <a:rPr lang="en-US" sz="2400" dirty="0">
                <a:solidFill>
                  <a:srgbClr val="00B0F0"/>
                </a:solidFill>
                <a:latin typeface="+mj-lt"/>
                <a:ea typeface="+mj-ea"/>
                <a:cs typeface="+mj-cs"/>
              </a:rPr>
              <a:t>: </a:t>
            </a:r>
            <a:r>
              <a:rPr lang="en-US" sz="1400" dirty="0">
                <a:solidFill>
                  <a:schemeClr val="tx2"/>
                </a:solidFill>
                <a:latin typeface="+mj-lt"/>
                <a:ea typeface="+mj-ea"/>
                <a:cs typeface="+mj-cs"/>
              </a:rPr>
              <a:t> </a:t>
            </a:r>
          </a:p>
          <a:p>
            <a:r>
              <a:rPr lang="en-US" sz="1400" dirty="0">
                <a:solidFill>
                  <a:schemeClr val="tx2"/>
                </a:solidFill>
                <a:latin typeface="+mj-lt"/>
                <a:ea typeface="+mj-ea"/>
                <a:cs typeface="+mj-cs"/>
              </a:rPr>
              <a:t>Id, gender,area,qualification,income,marital_status,vintage,claim_amount,num_policy,poicy,type_of_policy</a:t>
            </a:r>
          </a:p>
          <a:p>
            <a:endParaRPr lang="en-IN" sz="1400" dirty="0">
              <a:solidFill>
                <a:schemeClr val="tx2"/>
              </a:solidFill>
              <a:latin typeface="+mj-lt"/>
              <a:ea typeface="+mj-ea"/>
              <a:cs typeface="+mj-cs"/>
            </a:endParaRPr>
          </a:p>
          <a:p>
            <a:r>
              <a:rPr lang="en-IN" dirty="0">
                <a:solidFill>
                  <a:srgbClr val="00B0F0"/>
                </a:solidFill>
                <a:latin typeface="+mj-lt"/>
                <a:ea typeface="+mj-ea"/>
                <a:cs typeface="+mj-cs"/>
              </a:rPr>
              <a:t>EDA</a:t>
            </a:r>
            <a:r>
              <a:rPr lang="en-IN" sz="1400" dirty="0">
                <a:solidFill>
                  <a:srgbClr val="00B0F0"/>
                </a:solidFill>
                <a:latin typeface="+mj-lt"/>
                <a:ea typeface="+mj-ea"/>
                <a:cs typeface="+mj-cs"/>
              </a:rPr>
              <a:t>:</a:t>
            </a:r>
          </a:p>
          <a:p>
            <a:pPr indent="-285750">
              <a:buFont typeface="Arial" panose="020B0604020202020204" pitchFamily="34" charset="0"/>
              <a:buChar char="•"/>
            </a:pPr>
            <a:r>
              <a:rPr lang="en-IN" sz="1400" dirty="0">
                <a:solidFill>
                  <a:schemeClr val="tx2"/>
                </a:solidFill>
                <a:latin typeface="+mj-lt"/>
                <a:ea typeface="+mj-ea"/>
                <a:cs typeface="+mj-cs"/>
              </a:rPr>
              <a:t>Some predictors are categorical and others are numerical.</a:t>
            </a:r>
          </a:p>
          <a:p>
            <a:pPr indent="-285750">
              <a:buFont typeface="Arial" panose="020B0604020202020204" pitchFamily="34" charset="0"/>
              <a:buChar char="•"/>
            </a:pPr>
            <a:r>
              <a:rPr lang="en-IN" sz="1400" dirty="0">
                <a:solidFill>
                  <a:schemeClr val="tx2"/>
                </a:solidFill>
                <a:latin typeface="+mj-lt"/>
                <a:ea typeface="+mj-ea"/>
                <a:cs typeface="+mj-cs"/>
              </a:rPr>
              <a:t>No Missing Values</a:t>
            </a:r>
          </a:p>
          <a:p>
            <a:pPr indent="-285750">
              <a:buFont typeface="Arial" panose="020B0604020202020204" pitchFamily="34" charset="0"/>
              <a:buChar char="•"/>
            </a:pPr>
            <a:r>
              <a:rPr lang="en-IN" sz="1400" dirty="0">
                <a:solidFill>
                  <a:schemeClr val="tx2"/>
                </a:solidFill>
                <a:latin typeface="+mj-lt"/>
                <a:ea typeface="+mj-ea"/>
                <a:cs typeface="+mj-cs"/>
              </a:rPr>
              <a:t>No Duplicate rows</a:t>
            </a:r>
          </a:p>
          <a:p>
            <a:pPr indent="-285750">
              <a:buFont typeface="Arial" panose="020B0604020202020204" pitchFamily="34" charset="0"/>
              <a:buChar char="•"/>
            </a:pPr>
            <a:r>
              <a:rPr lang="en-IN" sz="1400" dirty="0">
                <a:solidFill>
                  <a:schemeClr val="tx2"/>
                </a:solidFill>
                <a:latin typeface="+mj-lt"/>
                <a:ea typeface="+mj-ea"/>
                <a:cs typeface="+mj-cs"/>
              </a:rPr>
              <a:t>Id column is unique so it can be removed.</a:t>
            </a:r>
          </a:p>
          <a:p>
            <a:pPr indent="-285750">
              <a:buFont typeface="Arial" panose="020B0604020202020204" pitchFamily="34" charset="0"/>
              <a:buChar char="•"/>
            </a:pPr>
            <a:r>
              <a:rPr lang="en-IN" sz="1400" dirty="0">
                <a:solidFill>
                  <a:schemeClr val="tx2"/>
                </a:solidFill>
                <a:latin typeface="+mj-lt"/>
                <a:ea typeface="+mj-ea"/>
                <a:cs typeface="+mj-cs"/>
              </a:rPr>
              <a:t>Target Variable is continuous, and it is right skewed. </a:t>
            </a:r>
          </a:p>
          <a:p>
            <a:pPr marL="285750" indent="-285750">
              <a:buFont typeface="Arial" panose="020B0604020202020204" pitchFamily="34" charset="0"/>
              <a:buChar char="•"/>
            </a:pPr>
            <a:endParaRPr lang="en-IN" sz="1400" dirty="0">
              <a:solidFill>
                <a:srgbClr val="00B0F0"/>
              </a:solidFill>
              <a:latin typeface="+mj-lt"/>
              <a:ea typeface="+mj-ea"/>
              <a:cs typeface="+mj-cs"/>
            </a:endParaRPr>
          </a:p>
          <a:p>
            <a:pPr marL="285750" indent="-285750">
              <a:buFont typeface="Arial" panose="020B0604020202020204" pitchFamily="34" charset="0"/>
              <a:buChar char="•"/>
            </a:pPr>
            <a:endParaRPr lang="en-IN" sz="1400" dirty="0">
              <a:solidFill>
                <a:srgbClr val="00B0F0"/>
              </a:solidFill>
              <a:latin typeface="+mj-lt"/>
              <a:ea typeface="+mj-ea"/>
              <a:cs typeface="+mj-cs"/>
            </a:endParaRPr>
          </a:p>
        </p:txBody>
      </p:sp>
    </p:spTree>
    <p:extLst>
      <p:ext uri="{BB962C8B-B14F-4D97-AF65-F5344CB8AC3E}">
        <p14:creationId xmlns:p14="http://schemas.microsoft.com/office/powerpoint/2010/main" val="354253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BC46CE-E15E-D0FB-58CA-DA548BA24EFD}"/>
              </a:ext>
            </a:extLst>
          </p:cNvPr>
          <p:cNvSpPr txBox="1"/>
          <p:nvPr/>
        </p:nvSpPr>
        <p:spPr>
          <a:xfrm>
            <a:off x="663388" y="475129"/>
            <a:ext cx="3352800" cy="707886"/>
          </a:xfrm>
          <a:prstGeom prst="rect">
            <a:avLst/>
          </a:prstGeom>
          <a:noFill/>
        </p:spPr>
        <p:txBody>
          <a:bodyPr wrap="square" rtlCol="0">
            <a:spAutoFit/>
          </a:bodyPr>
          <a:lstStyle/>
          <a:p>
            <a:r>
              <a:rPr lang="en-IN" sz="4000" dirty="0">
                <a:solidFill>
                  <a:srgbClr val="92D050"/>
                </a:solidFill>
              </a:rPr>
              <a:t>Approach</a:t>
            </a:r>
          </a:p>
        </p:txBody>
      </p:sp>
      <p:sp>
        <p:nvSpPr>
          <p:cNvPr id="8" name="TextBox 7">
            <a:extLst>
              <a:ext uri="{FF2B5EF4-FFF2-40B4-BE49-F238E27FC236}">
                <a16:creationId xmlns:a16="http://schemas.microsoft.com/office/drawing/2014/main" id="{0BE5BFB3-3BC5-4B79-E396-6F05CD3E5206}"/>
              </a:ext>
            </a:extLst>
          </p:cNvPr>
          <p:cNvSpPr txBox="1"/>
          <p:nvPr/>
        </p:nvSpPr>
        <p:spPr>
          <a:xfrm>
            <a:off x="663388" y="1183015"/>
            <a:ext cx="11250706" cy="5632311"/>
          </a:xfrm>
          <a:prstGeom prst="rect">
            <a:avLst/>
          </a:prstGeom>
          <a:noFill/>
        </p:spPr>
        <p:txBody>
          <a:bodyPr wrap="square" rtlCol="0">
            <a:spAutoFit/>
          </a:bodyPr>
          <a:lstStyle/>
          <a:p>
            <a:r>
              <a:rPr lang="en-US" dirty="0"/>
              <a:t>• EDA (check null values, check distributions and skewness, checked unique values), there was skewness in two numerical columns.</a:t>
            </a:r>
          </a:p>
          <a:p>
            <a:r>
              <a:rPr lang="en-US" dirty="0"/>
              <a:t> </a:t>
            </a:r>
          </a:p>
          <a:p>
            <a:r>
              <a:rPr lang="en-US" dirty="0"/>
              <a:t>• Feature Engineering- One Hot Encoding(Gender, Area, Qualification, income, </a:t>
            </a:r>
            <a:r>
              <a:rPr lang="en-US" dirty="0" err="1"/>
              <a:t>num_policy,policy</a:t>
            </a:r>
            <a:r>
              <a:rPr lang="en-US" dirty="0"/>
              <a:t>), Label Encoder(</a:t>
            </a:r>
            <a:r>
              <a:rPr lang="en-US" dirty="0" err="1"/>
              <a:t>type_of_policy</a:t>
            </a:r>
            <a:r>
              <a:rPr lang="en-US" dirty="0"/>
              <a:t>, Income). </a:t>
            </a:r>
          </a:p>
          <a:p>
            <a:endParaRPr lang="en-US" dirty="0"/>
          </a:p>
          <a:p>
            <a:r>
              <a:rPr lang="en-US" dirty="0"/>
              <a:t>• Model Training- Train test split(0.85) Trained model with Random Forest, Gradient Boost, </a:t>
            </a:r>
            <a:r>
              <a:rPr lang="en-US" dirty="0" err="1"/>
              <a:t>Adaboost</a:t>
            </a:r>
            <a:r>
              <a:rPr lang="en-US" dirty="0"/>
              <a:t>, </a:t>
            </a:r>
            <a:r>
              <a:rPr lang="en-US" dirty="0" err="1"/>
              <a:t>Catboost</a:t>
            </a:r>
            <a:r>
              <a:rPr lang="en-US" dirty="0"/>
              <a:t>, Lasso, Ridge, </a:t>
            </a:r>
            <a:r>
              <a:rPr lang="en-US" dirty="0" err="1"/>
              <a:t>Knn</a:t>
            </a:r>
            <a:r>
              <a:rPr lang="en-US" dirty="0"/>
              <a:t>, SVR, Deep Learning Also some AUTOML-H2O, </a:t>
            </a:r>
            <a:r>
              <a:rPr lang="en-US" dirty="0" err="1"/>
              <a:t>Pycaret</a:t>
            </a:r>
            <a:r>
              <a:rPr lang="en-US" dirty="0"/>
              <a:t>, </a:t>
            </a:r>
            <a:r>
              <a:rPr lang="en-US" dirty="0" err="1"/>
              <a:t>EvalML</a:t>
            </a:r>
            <a:r>
              <a:rPr lang="en-US" dirty="0"/>
              <a:t>. </a:t>
            </a:r>
          </a:p>
          <a:p>
            <a:endParaRPr lang="en-US" dirty="0"/>
          </a:p>
          <a:p>
            <a:r>
              <a:rPr lang="en-US" dirty="0"/>
              <a:t>• After that I experimented various type of pre-processing- </a:t>
            </a:r>
          </a:p>
          <a:p>
            <a:endParaRPr lang="en-US" dirty="0"/>
          </a:p>
          <a:p>
            <a:r>
              <a:rPr lang="en-US" dirty="0"/>
              <a:t>• Transformations – Quantile transformation and also target transformation but did not perform well. </a:t>
            </a:r>
          </a:p>
          <a:p>
            <a:endParaRPr lang="en-US" dirty="0"/>
          </a:p>
          <a:p>
            <a:r>
              <a:rPr lang="en-US" dirty="0"/>
              <a:t>• Feature Engineering – I tried transforming numerical columns by grouping various categorical columns. </a:t>
            </a:r>
          </a:p>
          <a:p>
            <a:endParaRPr lang="en-US" dirty="0"/>
          </a:p>
          <a:p>
            <a:r>
              <a:rPr lang="en-US" dirty="0"/>
              <a:t>• Hyperparameter tunning – I tunned hyper parameters with the help of </a:t>
            </a:r>
            <a:r>
              <a:rPr lang="en-US" dirty="0" err="1"/>
              <a:t>GridsearchCV</a:t>
            </a:r>
            <a:r>
              <a:rPr lang="en-US" dirty="0"/>
              <a:t>. </a:t>
            </a:r>
          </a:p>
          <a:p>
            <a:endParaRPr lang="en-US" dirty="0"/>
          </a:p>
          <a:p>
            <a:r>
              <a:rPr lang="en-US" dirty="0"/>
              <a:t>•</a:t>
            </a:r>
            <a:r>
              <a:rPr lang="en-US" dirty="0" err="1"/>
              <a:t>Pycaret</a:t>
            </a:r>
            <a:r>
              <a:rPr lang="en-US" dirty="0"/>
              <a:t>-Gradient Boosting Regressor performed well with R2-0.1615, H2O-Stacked Ensemble Model performed well with R2-0.174.</a:t>
            </a:r>
          </a:p>
          <a:p>
            <a:endParaRPr lang="en-US" dirty="0"/>
          </a:p>
        </p:txBody>
      </p:sp>
    </p:spTree>
    <p:extLst>
      <p:ext uri="{BB962C8B-B14F-4D97-AF65-F5344CB8AC3E}">
        <p14:creationId xmlns:p14="http://schemas.microsoft.com/office/powerpoint/2010/main" val="176201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C43545-B5FC-53B7-ACA4-2E6088C344E3}"/>
              </a:ext>
            </a:extLst>
          </p:cNvPr>
          <p:cNvSpPr txBox="1"/>
          <p:nvPr/>
        </p:nvSpPr>
        <p:spPr>
          <a:xfrm>
            <a:off x="546755" y="518474"/>
            <a:ext cx="7145517" cy="584775"/>
          </a:xfrm>
          <a:prstGeom prst="rect">
            <a:avLst/>
          </a:prstGeom>
          <a:noFill/>
        </p:spPr>
        <p:txBody>
          <a:bodyPr wrap="square" rtlCol="0">
            <a:spAutoFit/>
          </a:bodyPr>
          <a:lstStyle/>
          <a:p>
            <a:r>
              <a:rPr lang="en-US" sz="3200" dirty="0">
                <a:solidFill>
                  <a:srgbClr val="92D050"/>
                </a:solidFill>
              </a:rPr>
              <a:t>Model Performance</a:t>
            </a:r>
            <a:endParaRPr lang="en-IN" sz="3200" dirty="0">
              <a:solidFill>
                <a:srgbClr val="92D050"/>
              </a:solidFill>
            </a:endParaRPr>
          </a:p>
        </p:txBody>
      </p:sp>
      <p:sp>
        <p:nvSpPr>
          <p:cNvPr id="5" name="TextBox 4">
            <a:extLst>
              <a:ext uri="{FF2B5EF4-FFF2-40B4-BE49-F238E27FC236}">
                <a16:creationId xmlns:a16="http://schemas.microsoft.com/office/drawing/2014/main" id="{0BC7BD33-CAE3-1591-9743-402B707CCAC7}"/>
              </a:ext>
            </a:extLst>
          </p:cNvPr>
          <p:cNvSpPr txBox="1"/>
          <p:nvPr/>
        </p:nvSpPr>
        <p:spPr>
          <a:xfrm>
            <a:off x="546755" y="1328411"/>
            <a:ext cx="3619893" cy="461665"/>
          </a:xfrm>
          <a:prstGeom prst="rect">
            <a:avLst/>
          </a:prstGeom>
          <a:noFill/>
        </p:spPr>
        <p:txBody>
          <a:bodyPr wrap="square" rtlCol="0">
            <a:spAutoFit/>
          </a:bodyPr>
          <a:lstStyle/>
          <a:p>
            <a:r>
              <a:rPr lang="en-US" sz="2400" dirty="0">
                <a:solidFill>
                  <a:srgbClr val="92D050"/>
                </a:solidFill>
              </a:rPr>
              <a:t>Gradient Boost</a:t>
            </a:r>
            <a:endParaRPr lang="en-IN" sz="2400" dirty="0">
              <a:solidFill>
                <a:srgbClr val="92D050"/>
              </a:solidFill>
            </a:endParaRPr>
          </a:p>
        </p:txBody>
      </p:sp>
      <p:pic>
        <p:nvPicPr>
          <p:cNvPr id="7" name="Picture 6">
            <a:extLst>
              <a:ext uri="{FF2B5EF4-FFF2-40B4-BE49-F238E27FC236}">
                <a16:creationId xmlns:a16="http://schemas.microsoft.com/office/drawing/2014/main" id="{53FFFD71-4085-4B5E-82B3-A5B087C892F8}"/>
              </a:ext>
            </a:extLst>
          </p:cNvPr>
          <p:cNvPicPr>
            <a:picLocks noChangeAspect="1"/>
          </p:cNvPicPr>
          <p:nvPr/>
        </p:nvPicPr>
        <p:blipFill>
          <a:blip r:embed="rId2"/>
          <a:stretch>
            <a:fillRect/>
          </a:stretch>
        </p:blipFill>
        <p:spPr>
          <a:xfrm>
            <a:off x="6203576" y="2015239"/>
            <a:ext cx="5441669" cy="4540016"/>
          </a:xfrm>
          <a:prstGeom prst="rect">
            <a:avLst/>
          </a:prstGeom>
        </p:spPr>
      </p:pic>
      <p:sp>
        <p:nvSpPr>
          <p:cNvPr id="8" name="TextBox 7">
            <a:extLst>
              <a:ext uri="{FF2B5EF4-FFF2-40B4-BE49-F238E27FC236}">
                <a16:creationId xmlns:a16="http://schemas.microsoft.com/office/drawing/2014/main" id="{99E29505-5620-0938-0EA7-1C0C793F0317}"/>
              </a:ext>
            </a:extLst>
          </p:cNvPr>
          <p:cNvSpPr txBox="1"/>
          <p:nvPr/>
        </p:nvSpPr>
        <p:spPr>
          <a:xfrm>
            <a:off x="6096000" y="1328411"/>
            <a:ext cx="3619893" cy="461665"/>
          </a:xfrm>
          <a:prstGeom prst="rect">
            <a:avLst/>
          </a:prstGeom>
          <a:noFill/>
        </p:spPr>
        <p:txBody>
          <a:bodyPr wrap="square" rtlCol="0">
            <a:spAutoFit/>
          </a:bodyPr>
          <a:lstStyle/>
          <a:p>
            <a:r>
              <a:rPr lang="en-US" sz="2400" dirty="0">
                <a:solidFill>
                  <a:srgbClr val="92D050"/>
                </a:solidFill>
              </a:rPr>
              <a:t>Random Forest</a:t>
            </a:r>
            <a:endParaRPr lang="en-IN" sz="2400" dirty="0">
              <a:solidFill>
                <a:srgbClr val="92D050"/>
              </a:solidFill>
            </a:endParaRPr>
          </a:p>
        </p:txBody>
      </p:sp>
      <p:pic>
        <p:nvPicPr>
          <p:cNvPr id="10" name="Picture 9">
            <a:extLst>
              <a:ext uri="{FF2B5EF4-FFF2-40B4-BE49-F238E27FC236}">
                <a16:creationId xmlns:a16="http://schemas.microsoft.com/office/drawing/2014/main" id="{8E5D4864-D06D-95FA-7EAF-50C3B21955A2}"/>
              </a:ext>
            </a:extLst>
          </p:cNvPr>
          <p:cNvPicPr>
            <a:picLocks noChangeAspect="1"/>
          </p:cNvPicPr>
          <p:nvPr/>
        </p:nvPicPr>
        <p:blipFill>
          <a:blip r:embed="rId3"/>
          <a:stretch>
            <a:fillRect/>
          </a:stretch>
        </p:blipFill>
        <p:spPr>
          <a:xfrm>
            <a:off x="546755" y="2015238"/>
            <a:ext cx="5354549" cy="4549450"/>
          </a:xfrm>
          <a:prstGeom prst="rect">
            <a:avLst/>
          </a:prstGeom>
        </p:spPr>
      </p:pic>
    </p:spTree>
    <p:extLst>
      <p:ext uri="{BB962C8B-B14F-4D97-AF65-F5344CB8AC3E}">
        <p14:creationId xmlns:p14="http://schemas.microsoft.com/office/powerpoint/2010/main" val="59311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C43545-B5FC-53B7-ACA4-2E6088C344E3}"/>
              </a:ext>
            </a:extLst>
          </p:cNvPr>
          <p:cNvSpPr txBox="1"/>
          <p:nvPr/>
        </p:nvSpPr>
        <p:spPr>
          <a:xfrm>
            <a:off x="546755" y="518474"/>
            <a:ext cx="7145517" cy="584775"/>
          </a:xfrm>
          <a:prstGeom prst="rect">
            <a:avLst/>
          </a:prstGeom>
          <a:noFill/>
        </p:spPr>
        <p:txBody>
          <a:bodyPr wrap="square" rtlCol="0">
            <a:spAutoFit/>
          </a:bodyPr>
          <a:lstStyle/>
          <a:p>
            <a:r>
              <a:rPr lang="en-US" sz="3200" dirty="0">
                <a:solidFill>
                  <a:srgbClr val="92D050"/>
                </a:solidFill>
              </a:rPr>
              <a:t>Model Performance</a:t>
            </a:r>
            <a:endParaRPr lang="en-IN" sz="3200" dirty="0">
              <a:solidFill>
                <a:srgbClr val="92D050"/>
              </a:solidFill>
            </a:endParaRPr>
          </a:p>
        </p:txBody>
      </p:sp>
      <p:sp>
        <p:nvSpPr>
          <p:cNvPr id="5" name="TextBox 4">
            <a:extLst>
              <a:ext uri="{FF2B5EF4-FFF2-40B4-BE49-F238E27FC236}">
                <a16:creationId xmlns:a16="http://schemas.microsoft.com/office/drawing/2014/main" id="{0BC7BD33-CAE3-1591-9743-402B707CCAC7}"/>
              </a:ext>
            </a:extLst>
          </p:cNvPr>
          <p:cNvSpPr txBox="1"/>
          <p:nvPr/>
        </p:nvSpPr>
        <p:spPr>
          <a:xfrm>
            <a:off x="546755" y="1328411"/>
            <a:ext cx="3619893" cy="461665"/>
          </a:xfrm>
          <a:prstGeom prst="rect">
            <a:avLst/>
          </a:prstGeom>
          <a:noFill/>
        </p:spPr>
        <p:txBody>
          <a:bodyPr wrap="square" rtlCol="0">
            <a:spAutoFit/>
          </a:bodyPr>
          <a:lstStyle/>
          <a:p>
            <a:r>
              <a:rPr lang="en-US" sz="2400" dirty="0">
                <a:solidFill>
                  <a:srgbClr val="92D050"/>
                </a:solidFill>
              </a:rPr>
              <a:t>Ada Boost</a:t>
            </a:r>
            <a:endParaRPr lang="en-IN" sz="2400" dirty="0">
              <a:solidFill>
                <a:srgbClr val="92D050"/>
              </a:solidFill>
            </a:endParaRPr>
          </a:p>
        </p:txBody>
      </p:sp>
      <p:sp>
        <p:nvSpPr>
          <p:cNvPr id="8" name="TextBox 7">
            <a:extLst>
              <a:ext uri="{FF2B5EF4-FFF2-40B4-BE49-F238E27FC236}">
                <a16:creationId xmlns:a16="http://schemas.microsoft.com/office/drawing/2014/main" id="{99E29505-5620-0938-0EA7-1C0C793F0317}"/>
              </a:ext>
            </a:extLst>
          </p:cNvPr>
          <p:cNvSpPr txBox="1"/>
          <p:nvPr/>
        </p:nvSpPr>
        <p:spPr>
          <a:xfrm>
            <a:off x="6096000" y="1328411"/>
            <a:ext cx="3619893" cy="461665"/>
          </a:xfrm>
          <a:prstGeom prst="rect">
            <a:avLst/>
          </a:prstGeom>
          <a:noFill/>
        </p:spPr>
        <p:txBody>
          <a:bodyPr wrap="square" rtlCol="0">
            <a:spAutoFit/>
          </a:bodyPr>
          <a:lstStyle/>
          <a:p>
            <a:r>
              <a:rPr lang="en-US" sz="2400" dirty="0">
                <a:solidFill>
                  <a:srgbClr val="92D050"/>
                </a:solidFill>
              </a:rPr>
              <a:t>Lasso Regression</a:t>
            </a:r>
            <a:endParaRPr lang="en-IN" sz="2400" dirty="0">
              <a:solidFill>
                <a:srgbClr val="92D050"/>
              </a:solidFill>
            </a:endParaRPr>
          </a:p>
        </p:txBody>
      </p:sp>
      <p:pic>
        <p:nvPicPr>
          <p:cNvPr id="3" name="Picture 2">
            <a:extLst>
              <a:ext uri="{FF2B5EF4-FFF2-40B4-BE49-F238E27FC236}">
                <a16:creationId xmlns:a16="http://schemas.microsoft.com/office/drawing/2014/main" id="{1B710AE1-C4FE-DB60-A868-A0E32EF8789A}"/>
              </a:ext>
            </a:extLst>
          </p:cNvPr>
          <p:cNvPicPr>
            <a:picLocks noChangeAspect="1"/>
          </p:cNvPicPr>
          <p:nvPr/>
        </p:nvPicPr>
        <p:blipFill>
          <a:blip r:embed="rId2"/>
          <a:stretch>
            <a:fillRect/>
          </a:stretch>
        </p:blipFill>
        <p:spPr>
          <a:xfrm>
            <a:off x="546755" y="1949514"/>
            <a:ext cx="5273497" cy="4671465"/>
          </a:xfrm>
          <a:prstGeom prst="rect">
            <a:avLst/>
          </a:prstGeom>
        </p:spPr>
      </p:pic>
      <p:pic>
        <p:nvPicPr>
          <p:cNvPr id="9" name="Picture 8">
            <a:extLst>
              <a:ext uri="{FF2B5EF4-FFF2-40B4-BE49-F238E27FC236}">
                <a16:creationId xmlns:a16="http://schemas.microsoft.com/office/drawing/2014/main" id="{55F15326-E8D4-B4D7-8D2B-BC1E6C2C8E8B}"/>
              </a:ext>
            </a:extLst>
          </p:cNvPr>
          <p:cNvPicPr>
            <a:picLocks noChangeAspect="1"/>
          </p:cNvPicPr>
          <p:nvPr/>
        </p:nvPicPr>
        <p:blipFill>
          <a:blip r:embed="rId3"/>
          <a:stretch>
            <a:fillRect/>
          </a:stretch>
        </p:blipFill>
        <p:spPr>
          <a:xfrm>
            <a:off x="6096000" y="1949514"/>
            <a:ext cx="5258256" cy="4694327"/>
          </a:xfrm>
          <a:prstGeom prst="rect">
            <a:avLst/>
          </a:prstGeom>
        </p:spPr>
      </p:pic>
    </p:spTree>
    <p:extLst>
      <p:ext uri="{BB962C8B-B14F-4D97-AF65-F5344CB8AC3E}">
        <p14:creationId xmlns:p14="http://schemas.microsoft.com/office/powerpoint/2010/main" val="48740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C43545-B5FC-53B7-ACA4-2E6088C344E3}"/>
              </a:ext>
            </a:extLst>
          </p:cNvPr>
          <p:cNvSpPr txBox="1"/>
          <p:nvPr/>
        </p:nvSpPr>
        <p:spPr>
          <a:xfrm>
            <a:off x="546755" y="518474"/>
            <a:ext cx="7145517" cy="584775"/>
          </a:xfrm>
          <a:prstGeom prst="rect">
            <a:avLst/>
          </a:prstGeom>
          <a:noFill/>
        </p:spPr>
        <p:txBody>
          <a:bodyPr wrap="square" rtlCol="0">
            <a:spAutoFit/>
          </a:bodyPr>
          <a:lstStyle/>
          <a:p>
            <a:r>
              <a:rPr lang="en-US" sz="3200" dirty="0">
                <a:solidFill>
                  <a:srgbClr val="92D050"/>
                </a:solidFill>
              </a:rPr>
              <a:t>Model Performance</a:t>
            </a:r>
            <a:endParaRPr lang="en-IN" sz="3200" dirty="0">
              <a:solidFill>
                <a:srgbClr val="92D050"/>
              </a:solidFill>
            </a:endParaRPr>
          </a:p>
        </p:txBody>
      </p:sp>
      <p:sp>
        <p:nvSpPr>
          <p:cNvPr id="5" name="TextBox 4">
            <a:extLst>
              <a:ext uri="{FF2B5EF4-FFF2-40B4-BE49-F238E27FC236}">
                <a16:creationId xmlns:a16="http://schemas.microsoft.com/office/drawing/2014/main" id="{0BC7BD33-CAE3-1591-9743-402B707CCAC7}"/>
              </a:ext>
            </a:extLst>
          </p:cNvPr>
          <p:cNvSpPr txBox="1"/>
          <p:nvPr/>
        </p:nvSpPr>
        <p:spPr>
          <a:xfrm>
            <a:off x="546755" y="1328411"/>
            <a:ext cx="3619893" cy="461665"/>
          </a:xfrm>
          <a:prstGeom prst="rect">
            <a:avLst/>
          </a:prstGeom>
          <a:noFill/>
        </p:spPr>
        <p:txBody>
          <a:bodyPr wrap="square" rtlCol="0">
            <a:spAutoFit/>
          </a:bodyPr>
          <a:lstStyle/>
          <a:p>
            <a:r>
              <a:rPr lang="en-US" sz="2400" dirty="0">
                <a:solidFill>
                  <a:srgbClr val="92D050"/>
                </a:solidFill>
              </a:rPr>
              <a:t>Ridge Regression</a:t>
            </a:r>
            <a:endParaRPr lang="en-IN" sz="2400" dirty="0">
              <a:solidFill>
                <a:srgbClr val="92D050"/>
              </a:solidFill>
            </a:endParaRPr>
          </a:p>
        </p:txBody>
      </p:sp>
      <p:sp>
        <p:nvSpPr>
          <p:cNvPr id="8" name="TextBox 7">
            <a:extLst>
              <a:ext uri="{FF2B5EF4-FFF2-40B4-BE49-F238E27FC236}">
                <a16:creationId xmlns:a16="http://schemas.microsoft.com/office/drawing/2014/main" id="{99E29505-5620-0938-0EA7-1C0C793F0317}"/>
              </a:ext>
            </a:extLst>
          </p:cNvPr>
          <p:cNvSpPr txBox="1"/>
          <p:nvPr/>
        </p:nvSpPr>
        <p:spPr>
          <a:xfrm>
            <a:off x="6096000" y="1328411"/>
            <a:ext cx="3619893" cy="461665"/>
          </a:xfrm>
          <a:prstGeom prst="rect">
            <a:avLst/>
          </a:prstGeom>
          <a:noFill/>
        </p:spPr>
        <p:txBody>
          <a:bodyPr wrap="square" rtlCol="0">
            <a:spAutoFit/>
          </a:bodyPr>
          <a:lstStyle/>
          <a:p>
            <a:r>
              <a:rPr lang="en-US" sz="2400" dirty="0">
                <a:solidFill>
                  <a:srgbClr val="92D050"/>
                </a:solidFill>
              </a:rPr>
              <a:t>SVR</a:t>
            </a:r>
            <a:endParaRPr lang="en-IN" sz="2400" dirty="0">
              <a:solidFill>
                <a:srgbClr val="92D050"/>
              </a:solidFill>
            </a:endParaRPr>
          </a:p>
        </p:txBody>
      </p:sp>
      <p:pic>
        <p:nvPicPr>
          <p:cNvPr id="6" name="Picture 5">
            <a:extLst>
              <a:ext uri="{FF2B5EF4-FFF2-40B4-BE49-F238E27FC236}">
                <a16:creationId xmlns:a16="http://schemas.microsoft.com/office/drawing/2014/main" id="{1CE34CD7-7E09-2512-DF7D-EB4838D50E64}"/>
              </a:ext>
            </a:extLst>
          </p:cNvPr>
          <p:cNvPicPr>
            <a:picLocks noChangeAspect="1"/>
          </p:cNvPicPr>
          <p:nvPr/>
        </p:nvPicPr>
        <p:blipFill>
          <a:blip r:embed="rId2"/>
          <a:stretch>
            <a:fillRect/>
          </a:stretch>
        </p:blipFill>
        <p:spPr>
          <a:xfrm>
            <a:off x="546755" y="1964755"/>
            <a:ext cx="5258257" cy="4663844"/>
          </a:xfrm>
          <a:prstGeom prst="rect">
            <a:avLst/>
          </a:prstGeom>
        </p:spPr>
      </p:pic>
      <p:pic>
        <p:nvPicPr>
          <p:cNvPr id="10" name="Picture 9">
            <a:extLst>
              <a:ext uri="{FF2B5EF4-FFF2-40B4-BE49-F238E27FC236}">
                <a16:creationId xmlns:a16="http://schemas.microsoft.com/office/drawing/2014/main" id="{528615F9-7B67-DB04-6AB0-5505F0B6756E}"/>
              </a:ext>
            </a:extLst>
          </p:cNvPr>
          <p:cNvPicPr>
            <a:picLocks noChangeAspect="1"/>
          </p:cNvPicPr>
          <p:nvPr/>
        </p:nvPicPr>
        <p:blipFill>
          <a:blip r:embed="rId3"/>
          <a:stretch>
            <a:fillRect/>
          </a:stretch>
        </p:blipFill>
        <p:spPr>
          <a:xfrm>
            <a:off x="6098304" y="1941893"/>
            <a:ext cx="5502117" cy="4686706"/>
          </a:xfrm>
          <a:prstGeom prst="rect">
            <a:avLst/>
          </a:prstGeom>
        </p:spPr>
      </p:pic>
    </p:spTree>
    <p:extLst>
      <p:ext uri="{BB962C8B-B14F-4D97-AF65-F5344CB8AC3E}">
        <p14:creationId xmlns:p14="http://schemas.microsoft.com/office/powerpoint/2010/main" val="283187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C43545-B5FC-53B7-ACA4-2E6088C344E3}"/>
              </a:ext>
            </a:extLst>
          </p:cNvPr>
          <p:cNvSpPr txBox="1"/>
          <p:nvPr/>
        </p:nvSpPr>
        <p:spPr>
          <a:xfrm>
            <a:off x="546755" y="518474"/>
            <a:ext cx="7145517" cy="584775"/>
          </a:xfrm>
          <a:prstGeom prst="rect">
            <a:avLst/>
          </a:prstGeom>
          <a:noFill/>
        </p:spPr>
        <p:txBody>
          <a:bodyPr wrap="square" rtlCol="0">
            <a:spAutoFit/>
          </a:bodyPr>
          <a:lstStyle/>
          <a:p>
            <a:r>
              <a:rPr lang="en-US" sz="3200" dirty="0">
                <a:solidFill>
                  <a:srgbClr val="92D050"/>
                </a:solidFill>
              </a:rPr>
              <a:t>Model Performance</a:t>
            </a:r>
            <a:endParaRPr lang="en-IN" sz="3200" dirty="0">
              <a:solidFill>
                <a:srgbClr val="92D050"/>
              </a:solidFill>
            </a:endParaRPr>
          </a:p>
        </p:txBody>
      </p:sp>
      <p:sp>
        <p:nvSpPr>
          <p:cNvPr id="5" name="TextBox 4">
            <a:extLst>
              <a:ext uri="{FF2B5EF4-FFF2-40B4-BE49-F238E27FC236}">
                <a16:creationId xmlns:a16="http://schemas.microsoft.com/office/drawing/2014/main" id="{0BC7BD33-CAE3-1591-9743-402B707CCAC7}"/>
              </a:ext>
            </a:extLst>
          </p:cNvPr>
          <p:cNvSpPr txBox="1"/>
          <p:nvPr/>
        </p:nvSpPr>
        <p:spPr>
          <a:xfrm>
            <a:off x="546755" y="1328411"/>
            <a:ext cx="3619893" cy="830997"/>
          </a:xfrm>
          <a:prstGeom prst="rect">
            <a:avLst/>
          </a:prstGeom>
          <a:noFill/>
        </p:spPr>
        <p:txBody>
          <a:bodyPr wrap="square" rtlCol="0">
            <a:spAutoFit/>
          </a:bodyPr>
          <a:lstStyle/>
          <a:p>
            <a:r>
              <a:rPr lang="en-US" sz="2400" dirty="0">
                <a:solidFill>
                  <a:srgbClr val="92D050"/>
                </a:solidFill>
              </a:rPr>
              <a:t>Gradient Boost with Quantile Transformer</a:t>
            </a:r>
          </a:p>
        </p:txBody>
      </p:sp>
      <p:sp>
        <p:nvSpPr>
          <p:cNvPr id="8" name="TextBox 7">
            <a:extLst>
              <a:ext uri="{FF2B5EF4-FFF2-40B4-BE49-F238E27FC236}">
                <a16:creationId xmlns:a16="http://schemas.microsoft.com/office/drawing/2014/main" id="{99E29505-5620-0938-0EA7-1C0C793F0317}"/>
              </a:ext>
            </a:extLst>
          </p:cNvPr>
          <p:cNvSpPr txBox="1"/>
          <p:nvPr/>
        </p:nvSpPr>
        <p:spPr>
          <a:xfrm>
            <a:off x="6096000" y="1328411"/>
            <a:ext cx="3619893" cy="461665"/>
          </a:xfrm>
          <a:prstGeom prst="rect">
            <a:avLst/>
          </a:prstGeom>
          <a:noFill/>
        </p:spPr>
        <p:txBody>
          <a:bodyPr wrap="square" rtlCol="0">
            <a:spAutoFit/>
          </a:bodyPr>
          <a:lstStyle/>
          <a:p>
            <a:r>
              <a:rPr lang="en-US" sz="2400" dirty="0" err="1">
                <a:solidFill>
                  <a:srgbClr val="92D050"/>
                </a:solidFill>
              </a:rPr>
              <a:t>Pycaret</a:t>
            </a:r>
            <a:r>
              <a:rPr lang="en-US" sz="2400" dirty="0">
                <a:solidFill>
                  <a:srgbClr val="92D050"/>
                </a:solidFill>
              </a:rPr>
              <a:t> Gradient Boost</a:t>
            </a:r>
            <a:endParaRPr lang="en-IN" sz="2400" dirty="0">
              <a:solidFill>
                <a:srgbClr val="92D050"/>
              </a:solidFill>
            </a:endParaRPr>
          </a:p>
        </p:txBody>
      </p:sp>
      <p:pic>
        <p:nvPicPr>
          <p:cNvPr id="3" name="Picture 2">
            <a:extLst>
              <a:ext uri="{FF2B5EF4-FFF2-40B4-BE49-F238E27FC236}">
                <a16:creationId xmlns:a16="http://schemas.microsoft.com/office/drawing/2014/main" id="{9BD75317-EDF1-B45E-EFF9-2D417D13AD0A}"/>
              </a:ext>
            </a:extLst>
          </p:cNvPr>
          <p:cNvPicPr>
            <a:picLocks noChangeAspect="1"/>
          </p:cNvPicPr>
          <p:nvPr/>
        </p:nvPicPr>
        <p:blipFill>
          <a:blip r:embed="rId2"/>
          <a:stretch>
            <a:fillRect/>
          </a:stretch>
        </p:blipFill>
        <p:spPr>
          <a:xfrm>
            <a:off x="546755" y="2171293"/>
            <a:ext cx="5258256" cy="4579131"/>
          </a:xfrm>
          <a:prstGeom prst="rect">
            <a:avLst/>
          </a:prstGeom>
        </p:spPr>
      </p:pic>
      <p:pic>
        <p:nvPicPr>
          <p:cNvPr id="9" name="Picture 8">
            <a:extLst>
              <a:ext uri="{FF2B5EF4-FFF2-40B4-BE49-F238E27FC236}">
                <a16:creationId xmlns:a16="http://schemas.microsoft.com/office/drawing/2014/main" id="{DC325322-CF6D-927B-3EFE-AD58847EC75F}"/>
              </a:ext>
            </a:extLst>
          </p:cNvPr>
          <p:cNvPicPr>
            <a:picLocks noChangeAspect="1"/>
          </p:cNvPicPr>
          <p:nvPr/>
        </p:nvPicPr>
        <p:blipFill>
          <a:blip r:embed="rId3"/>
          <a:stretch>
            <a:fillRect/>
          </a:stretch>
        </p:blipFill>
        <p:spPr>
          <a:xfrm>
            <a:off x="6096001" y="2159408"/>
            <a:ext cx="5923530" cy="4501367"/>
          </a:xfrm>
          <a:prstGeom prst="rect">
            <a:avLst/>
          </a:prstGeom>
        </p:spPr>
      </p:pic>
    </p:spTree>
    <p:extLst>
      <p:ext uri="{BB962C8B-B14F-4D97-AF65-F5344CB8AC3E}">
        <p14:creationId xmlns:p14="http://schemas.microsoft.com/office/powerpoint/2010/main" val="2438597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51E40D0-C456-D450-3D35-31F7107E88B3}"/>
              </a:ext>
            </a:extLst>
          </p:cNvPr>
          <p:cNvGraphicFramePr>
            <a:graphicFrameLocks noGrp="1"/>
          </p:cNvGraphicFramePr>
          <p:nvPr>
            <p:extLst>
              <p:ext uri="{D42A27DB-BD31-4B8C-83A1-F6EECF244321}">
                <p14:modId xmlns:p14="http://schemas.microsoft.com/office/powerpoint/2010/main" val="2570279203"/>
              </p:ext>
            </p:extLst>
          </p:nvPr>
        </p:nvGraphicFramePr>
        <p:xfrm>
          <a:off x="778234" y="1084729"/>
          <a:ext cx="10166286" cy="5653746"/>
        </p:xfrm>
        <a:graphic>
          <a:graphicData uri="http://schemas.openxmlformats.org/drawingml/2006/table">
            <a:tbl>
              <a:tblPr firstRow="1" bandRow="1">
                <a:tableStyleId>{5C22544A-7EE6-4342-B048-85BDC9FD1C3A}</a:tableStyleId>
              </a:tblPr>
              <a:tblGrid>
                <a:gridCol w="2568281">
                  <a:extLst>
                    <a:ext uri="{9D8B030D-6E8A-4147-A177-3AD203B41FA5}">
                      <a16:colId xmlns:a16="http://schemas.microsoft.com/office/drawing/2014/main" val="2521075066"/>
                    </a:ext>
                  </a:extLst>
                </a:gridCol>
                <a:gridCol w="1291473">
                  <a:extLst>
                    <a:ext uri="{9D8B030D-6E8A-4147-A177-3AD203B41FA5}">
                      <a16:colId xmlns:a16="http://schemas.microsoft.com/office/drawing/2014/main" val="667416070"/>
                    </a:ext>
                  </a:extLst>
                </a:gridCol>
                <a:gridCol w="1223389">
                  <a:extLst>
                    <a:ext uri="{9D8B030D-6E8A-4147-A177-3AD203B41FA5}">
                      <a16:colId xmlns:a16="http://schemas.microsoft.com/office/drawing/2014/main" val="70743328"/>
                    </a:ext>
                  </a:extLst>
                </a:gridCol>
                <a:gridCol w="1694381">
                  <a:extLst>
                    <a:ext uri="{9D8B030D-6E8A-4147-A177-3AD203B41FA5}">
                      <a16:colId xmlns:a16="http://schemas.microsoft.com/office/drawing/2014/main" val="4285493358"/>
                    </a:ext>
                  </a:extLst>
                </a:gridCol>
                <a:gridCol w="1694381">
                  <a:extLst>
                    <a:ext uri="{9D8B030D-6E8A-4147-A177-3AD203B41FA5}">
                      <a16:colId xmlns:a16="http://schemas.microsoft.com/office/drawing/2014/main" val="2815925728"/>
                    </a:ext>
                  </a:extLst>
                </a:gridCol>
                <a:gridCol w="1694381">
                  <a:extLst>
                    <a:ext uri="{9D8B030D-6E8A-4147-A177-3AD203B41FA5}">
                      <a16:colId xmlns:a16="http://schemas.microsoft.com/office/drawing/2014/main" val="3685778121"/>
                    </a:ext>
                  </a:extLst>
                </a:gridCol>
              </a:tblGrid>
              <a:tr h="664983">
                <a:tc>
                  <a:txBody>
                    <a:bodyPr/>
                    <a:lstStyle/>
                    <a:p>
                      <a:r>
                        <a:rPr lang="en-US" dirty="0"/>
                        <a:t>     Model</a:t>
                      </a:r>
                      <a:endParaRPr lang="en-IN" dirty="0"/>
                    </a:p>
                  </a:txBody>
                  <a:tcPr/>
                </a:tc>
                <a:tc>
                  <a:txBody>
                    <a:bodyPr/>
                    <a:lstStyle/>
                    <a:p>
                      <a:r>
                        <a:rPr lang="en-US" dirty="0"/>
                        <a:t>Training          r2_score</a:t>
                      </a:r>
                      <a:endParaRPr lang="en-IN" dirty="0"/>
                    </a:p>
                  </a:txBody>
                  <a:tcPr/>
                </a:tc>
                <a:tc>
                  <a:txBody>
                    <a:bodyPr/>
                    <a:lstStyle/>
                    <a:p>
                      <a:r>
                        <a:rPr lang="en-US" dirty="0"/>
                        <a:t>Test r2_score</a:t>
                      </a:r>
                      <a:endParaRPr lang="en-IN" dirty="0"/>
                    </a:p>
                  </a:txBody>
                  <a:tcPr/>
                </a:tc>
                <a:tc>
                  <a:txBody>
                    <a:bodyPr/>
                    <a:lstStyle/>
                    <a:p>
                      <a:r>
                        <a:rPr lang="en-US" dirty="0"/>
                        <a:t>MAE</a:t>
                      </a:r>
                      <a:endParaRPr lang="en-IN" dirty="0"/>
                    </a:p>
                  </a:txBody>
                  <a:tcPr/>
                </a:tc>
                <a:tc>
                  <a:txBody>
                    <a:bodyPr/>
                    <a:lstStyle/>
                    <a:p>
                      <a:r>
                        <a:rPr lang="en-US" dirty="0"/>
                        <a:t>MSE</a:t>
                      </a:r>
                      <a:endParaRPr lang="en-IN" dirty="0"/>
                    </a:p>
                  </a:txBody>
                  <a:tcPr/>
                </a:tc>
                <a:tc>
                  <a:txBody>
                    <a:bodyPr/>
                    <a:lstStyle/>
                    <a:p>
                      <a:r>
                        <a:rPr lang="en-US" dirty="0"/>
                        <a:t>RMSE</a:t>
                      </a:r>
                      <a:endParaRPr lang="en-IN" dirty="0"/>
                    </a:p>
                  </a:txBody>
                  <a:tcPr/>
                </a:tc>
                <a:extLst>
                  <a:ext uri="{0D108BD9-81ED-4DB2-BD59-A6C34878D82A}">
                    <a16:rowId xmlns:a16="http://schemas.microsoft.com/office/drawing/2014/main" val="2064086499"/>
                  </a:ext>
                </a:extLst>
              </a:tr>
              <a:tr h="664983">
                <a:tc>
                  <a:txBody>
                    <a:bodyPr/>
                    <a:lstStyle/>
                    <a:p>
                      <a:r>
                        <a:rPr lang="en-US" dirty="0"/>
                        <a:t>Gradient Boost</a:t>
                      </a:r>
                      <a:endParaRPr lang="en-IN" dirty="0"/>
                    </a:p>
                  </a:txBody>
                  <a:tcPr/>
                </a:tc>
                <a:tc>
                  <a:txBody>
                    <a:bodyPr/>
                    <a:lstStyle/>
                    <a:p>
                      <a:r>
                        <a:rPr lang="en-IN" sz="1800" b="0" i="0" kern="1200" dirty="0">
                          <a:solidFill>
                            <a:schemeClr val="dk1"/>
                          </a:solidFill>
                          <a:effectLst/>
                          <a:latin typeface="+mn-lt"/>
                          <a:ea typeface="+mn-ea"/>
                          <a:cs typeface="+mn-cs"/>
                        </a:rPr>
                        <a:t>0.16</a:t>
                      </a:r>
                      <a:endParaRPr lang="en-IN" dirty="0"/>
                    </a:p>
                  </a:txBody>
                  <a:tcPr/>
                </a:tc>
                <a:tc>
                  <a:txBody>
                    <a:bodyPr/>
                    <a:lstStyle/>
                    <a:p>
                      <a:r>
                        <a:rPr lang="en-IN" sz="1800" b="0" i="0" kern="1200" dirty="0">
                          <a:solidFill>
                            <a:schemeClr val="dk1"/>
                          </a:solidFill>
                          <a:effectLst/>
                          <a:latin typeface="+mn-lt"/>
                          <a:ea typeface="+mn-ea"/>
                          <a:cs typeface="+mn-cs"/>
                        </a:rPr>
                        <a:t>0.16</a:t>
                      </a:r>
                      <a:endParaRPr lang="en-IN" dirty="0"/>
                    </a:p>
                  </a:txBody>
                  <a:tcPr/>
                </a:tc>
                <a:tc>
                  <a:txBody>
                    <a:bodyPr/>
                    <a:lstStyle/>
                    <a:p>
                      <a:r>
                        <a:rPr lang="en-IN" sz="1800" b="0" i="0" kern="1200" dirty="0">
                          <a:solidFill>
                            <a:schemeClr val="dk1"/>
                          </a:solidFill>
                          <a:effectLst/>
                          <a:latin typeface="+mn-lt"/>
                          <a:ea typeface="+mn-ea"/>
                          <a:cs typeface="+mn-cs"/>
                        </a:rPr>
                        <a:t>50137.19</a:t>
                      </a:r>
                      <a:endParaRPr lang="en-IN" dirty="0"/>
                    </a:p>
                  </a:txBody>
                  <a:tcPr/>
                </a:tc>
                <a:tc>
                  <a:txBody>
                    <a:bodyPr/>
                    <a:lstStyle/>
                    <a:p>
                      <a:r>
                        <a:rPr lang="en-IN" sz="1800" b="0" i="0" kern="1200" dirty="0">
                          <a:solidFill>
                            <a:schemeClr val="dk1"/>
                          </a:solidFill>
                          <a:effectLst/>
                          <a:latin typeface="+mn-lt"/>
                          <a:ea typeface="+mn-ea"/>
                          <a:cs typeface="+mn-cs"/>
                        </a:rPr>
                        <a:t>6760655637.31</a:t>
                      </a:r>
                      <a:endParaRPr lang="en-IN" dirty="0"/>
                    </a:p>
                  </a:txBody>
                  <a:tcPr/>
                </a:tc>
                <a:tc>
                  <a:txBody>
                    <a:bodyPr/>
                    <a:lstStyle/>
                    <a:p>
                      <a:r>
                        <a:rPr lang="en-IN" sz="1800" b="0" i="0" kern="1200" dirty="0">
                          <a:solidFill>
                            <a:schemeClr val="dk1"/>
                          </a:solidFill>
                          <a:effectLst/>
                          <a:latin typeface="+mn-lt"/>
                          <a:ea typeface="+mn-ea"/>
                          <a:cs typeface="+mn-cs"/>
                        </a:rPr>
                        <a:t>82223.20</a:t>
                      </a:r>
                      <a:endParaRPr lang="en-IN" dirty="0"/>
                    </a:p>
                  </a:txBody>
                  <a:tcPr/>
                </a:tc>
                <a:extLst>
                  <a:ext uri="{0D108BD9-81ED-4DB2-BD59-A6C34878D82A}">
                    <a16:rowId xmlns:a16="http://schemas.microsoft.com/office/drawing/2014/main" val="2674057546"/>
                  </a:ext>
                </a:extLst>
              </a:tr>
              <a:tr h="664983">
                <a:tc>
                  <a:txBody>
                    <a:bodyPr/>
                    <a:lstStyle/>
                    <a:p>
                      <a:r>
                        <a:rPr lang="en-US" dirty="0"/>
                        <a:t>Ridge Regression</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0.15</a:t>
                      </a:r>
                      <a:endParaRPr lang="en-IN" dirty="0"/>
                    </a:p>
                  </a:txBody>
                  <a:tcPr/>
                </a:tc>
                <a:tc>
                  <a:txBody>
                    <a:bodyPr/>
                    <a:lstStyle/>
                    <a:p>
                      <a:r>
                        <a:rPr lang="en-IN" sz="1800" b="0" i="0" kern="1200" dirty="0">
                          <a:solidFill>
                            <a:schemeClr val="dk1"/>
                          </a:solidFill>
                          <a:effectLst/>
                          <a:latin typeface="+mn-lt"/>
                          <a:ea typeface="+mn-ea"/>
                          <a:cs typeface="+mn-cs"/>
                        </a:rPr>
                        <a:t>0.15</a:t>
                      </a:r>
                      <a:endParaRPr lang="en-IN" dirty="0"/>
                    </a:p>
                  </a:txBody>
                  <a:tcPr/>
                </a:tc>
                <a:tc>
                  <a:txBody>
                    <a:bodyPr/>
                    <a:lstStyle/>
                    <a:p>
                      <a:r>
                        <a:rPr lang="en-IN" sz="1800" b="0" i="0" kern="1200" dirty="0">
                          <a:solidFill>
                            <a:schemeClr val="dk1"/>
                          </a:solidFill>
                          <a:effectLst/>
                          <a:latin typeface="+mn-lt"/>
                          <a:ea typeface="+mn-ea"/>
                          <a:cs typeface="+mn-cs"/>
                        </a:rPr>
                        <a:t>51018.85</a:t>
                      </a:r>
                      <a:endParaRPr lang="en-IN" dirty="0"/>
                    </a:p>
                  </a:txBody>
                  <a:tcPr/>
                </a:tc>
                <a:tc>
                  <a:txBody>
                    <a:bodyPr/>
                    <a:lstStyle/>
                    <a:p>
                      <a:r>
                        <a:rPr lang="en-IN" sz="1800" b="0" i="0" kern="1200" dirty="0">
                          <a:solidFill>
                            <a:schemeClr val="dk1"/>
                          </a:solidFill>
                          <a:effectLst/>
                          <a:latin typeface="+mn-lt"/>
                          <a:ea typeface="+mn-ea"/>
                          <a:cs typeface="+mn-cs"/>
                        </a:rPr>
                        <a:t>6800568942.98</a:t>
                      </a:r>
                      <a:endParaRPr lang="en-IN" dirty="0"/>
                    </a:p>
                  </a:txBody>
                  <a:tcPr/>
                </a:tc>
                <a:tc>
                  <a:txBody>
                    <a:bodyPr/>
                    <a:lstStyle/>
                    <a:p>
                      <a:r>
                        <a:rPr lang="en-IN" sz="1800" b="0" i="0" kern="1200" dirty="0">
                          <a:solidFill>
                            <a:schemeClr val="dk1"/>
                          </a:solidFill>
                          <a:effectLst/>
                          <a:latin typeface="+mn-lt"/>
                          <a:ea typeface="+mn-ea"/>
                          <a:cs typeface="+mn-cs"/>
                        </a:rPr>
                        <a:t>82465.56</a:t>
                      </a:r>
                      <a:endParaRPr lang="en-IN" dirty="0"/>
                    </a:p>
                  </a:txBody>
                  <a:tcPr/>
                </a:tc>
                <a:extLst>
                  <a:ext uri="{0D108BD9-81ED-4DB2-BD59-A6C34878D82A}">
                    <a16:rowId xmlns:a16="http://schemas.microsoft.com/office/drawing/2014/main" val="2949028596"/>
                  </a:ext>
                </a:extLst>
              </a:tr>
              <a:tr h="664983">
                <a:tc>
                  <a:txBody>
                    <a:bodyPr/>
                    <a:lstStyle/>
                    <a:p>
                      <a:r>
                        <a:rPr lang="en-US" dirty="0"/>
                        <a:t>Lasso Regression</a:t>
                      </a:r>
                      <a:endParaRPr lang="en-IN" dirty="0"/>
                    </a:p>
                  </a:txBody>
                  <a:tcPr/>
                </a:tc>
                <a:tc>
                  <a:txBody>
                    <a:bodyPr/>
                    <a:lstStyle/>
                    <a:p>
                      <a:r>
                        <a:rPr lang="en-IN" sz="1800" b="0" i="0" kern="1200" dirty="0">
                          <a:solidFill>
                            <a:schemeClr val="dk1"/>
                          </a:solidFill>
                          <a:effectLst/>
                          <a:latin typeface="+mn-lt"/>
                          <a:ea typeface="+mn-ea"/>
                          <a:cs typeface="+mn-cs"/>
                        </a:rPr>
                        <a:t>0.15</a:t>
                      </a:r>
                      <a:endParaRPr lang="en-IN" dirty="0"/>
                    </a:p>
                  </a:txBody>
                  <a:tcPr/>
                </a:tc>
                <a:tc>
                  <a:txBody>
                    <a:bodyPr/>
                    <a:lstStyle/>
                    <a:p>
                      <a:r>
                        <a:rPr lang="en-IN" sz="1800" b="0" i="0" kern="1200" dirty="0">
                          <a:solidFill>
                            <a:schemeClr val="dk1"/>
                          </a:solidFill>
                          <a:effectLst/>
                          <a:latin typeface="+mn-lt"/>
                          <a:ea typeface="+mn-ea"/>
                          <a:cs typeface="+mn-cs"/>
                        </a:rPr>
                        <a:t>0.15</a:t>
                      </a:r>
                      <a:endParaRPr lang="en-IN" dirty="0"/>
                    </a:p>
                  </a:txBody>
                  <a:tcPr/>
                </a:tc>
                <a:tc>
                  <a:txBody>
                    <a:bodyPr/>
                    <a:lstStyle/>
                    <a:p>
                      <a:r>
                        <a:rPr lang="en-IN" sz="1800" b="0" i="0" kern="1200" dirty="0">
                          <a:solidFill>
                            <a:schemeClr val="dk1"/>
                          </a:solidFill>
                          <a:effectLst/>
                          <a:latin typeface="+mn-lt"/>
                          <a:ea typeface="+mn-ea"/>
                          <a:cs typeface="+mn-cs"/>
                        </a:rPr>
                        <a:t>51015.67</a:t>
                      </a:r>
                      <a:endParaRPr lang="en-IN" dirty="0"/>
                    </a:p>
                  </a:txBody>
                  <a:tcPr/>
                </a:tc>
                <a:tc>
                  <a:txBody>
                    <a:bodyPr/>
                    <a:lstStyle/>
                    <a:p>
                      <a:r>
                        <a:rPr lang="en-IN" sz="1800" b="0" i="0" kern="1200" dirty="0">
                          <a:solidFill>
                            <a:schemeClr val="dk1"/>
                          </a:solidFill>
                          <a:effectLst/>
                          <a:latin typeface="+mn-lt"/>
                          <a:ea typeface="+mn-ea"/>
                          <a:cs typeface="+mn-cs"/>
                        </a:rPr>
                        <a:t>6800579826.513</a:t>
                      </a:r>
                      <a:endParaRPr lang="en-IN" dirty="0"/>
                    </a:p>
                  </a:txBody>
                  <a:tcPr/>
                </a:tc>
                <a:tc>
                  <a:txBody>
                    <a:bodyPr/>
                    <a:lstStyle/>
                    <a:p>
                      <a:r>
                        <a:rPr lang="en-IN" sz="1800" b="0" i="0" kern="1200" dirty="0">
                          <a:solidFill>
                            <a:schemeClr val="dk1"/>
                          </a:solidFill>
                          <a:effectLst/>
                          <a:latin typeface="+mn-lt"/>
                          <a:ea typeface="+mn-ea"/>
                          <a:cs typeface="+mn-cs"/>
                        </a:rPr>
                        <a:t>82465.62</a:t>
                      </a:r>
                      <a:endParaRPr lang="en-IN" dirty="0"/>
                    </a:p>
                  </a:txBody>
                  <a:tcPr/>
                </a:tc>
                <a:extLst>
                  <a:ext uri="{0D108BD9-81ED-4DB2-BD59-A6C34878D82A}">
                    <a16:rowId xmlns:a16="http://schemas.microsoft.com/office/drawing/2014/main" val="2097023299"/>
                  </a:ext>
                </a:extLst>
              </a:tr>
              <a:tr h="664983">
                <a:tc>
                  <a:txBody>
                    <a:bodyPr/>
                    <a:lstStyle/>
                    <a:p>
                      <a:r>
                        <a:rPr lang="en-US" dirty="0"/>
                        <a:t>Random Forest</a:t>
                      </a:r>
                      <a:endParaRPr lang="en-IN" dirty="0"/>
                    </a:p>
                  </a:txBody>
                  <a:tcPr/>
                </a:tc>
                <a:tc>
                  <a:txBody>
                    <a:bodyPr/>
                    <a:lstStyle/>
                    <a:p>
                      <a:r>
                        <a:rPr lang="en-IN" sz="1800" b="0" i="0" kern="1200" dirty="0">
                          <a:solidFill>
                            <a:schemeClr val="dk1"/>
                          </a:solidFill>
                          <a:effectLst/>
                          <a:latin typeface="+mn-lt"/>
                          <a:ea typeface="+mn-ea"/>
                          <a:cs typeface="+mn-cs"/>
                        </a:rPr>
                        <a:t>0.15</a:t>
                      </a:r>
                      <a:endParaRPr lang="en-IN" dirty="0"/>
                    </a:p>
                  </a:txBody>
                  <a:tcPr/>
                </a:tc>
                <a:tc>
                  <a:txBody>
                    <a:bodyPr/>
                    <a:lstStyle/>
                    <a:p>
                      <a:r>
                        <a:rPr lang="en-IN" sz="1800" b="0" i="0" kern="1200" dirty="0">
                          <a:solidFill>
                            <a:schemeClr val="dk1"/>
                          </a:solidFill>
                          <a:effectLst/>
                          <a:latin typeface="+mn-lt"/>
                          <a:ea typeface="+mn-ea"/>
                          <a:cs typeface="+mn-cs"/>
                        </a:rPr>
                        <a:t>0.15</a:t>
                      </a:r>
                      <a:endParaRPr lang="en-IN" dirty="0"/>
                    </a:p>
                  </a:txBody>
                  <a:tcPr/>
                </a:tc>
                <a:tc>
                  <a:txBody>
                    <a:bodyPr/>
                    <a:lstStyle/>
                    <a:p>
                      <a:r>
                        <a:rPr lang="en-IN" sz="1800" b="0" i="0" kern="1200" dirty="0">
                          <a:solidFill>
                            <a:schemeClr val="dk1"/>
                          </a:solidFill>
                          <a:effectLst/>
                          <a:latin typeface="+mn-lt"/>
                          <a:ea typeface="+mn-ea"/>
                          <a:cs typeface="+mn-cs"/>
                        </a:rPr>
                        <a:t>50186.07</a:t>
                      </a:r>
                      <a:endParaRPr lang="en-IN" dirty="0"/>
                    </a:p>
                  </a:txBody>
                  <a:tcPr/>
                </a:tc>
                <a:tc>
                  <a:txBody>
                    <a:bodyPr/>
                    <a:lstStyle/>
                    <a:p>
                      <a:r>
                        <a:rPr lang="en-IN" sz="1800" b="0" i="0" kern="1200" dirty="0">
                          <a:solidFill>
                            <a:schemeClr val="dk1"/>
                          </a:solidFill>
                          <a:effectLst/>
                          <a:latin typeface="+mn-lt"/>
                          <a:ea typeface="+mn-ea"/>
                          <a:cs typeface="+mn-cs"/>
                        </a:rPr>
                        <a:t>6776592164.89</a:t>
                      </a:r>
                      <a:endParaRPr lang="en-IN" dirty="0"/>
                    </a:p>
                  </a:txBody>
                  <a:tcPr/>
                </a:tc>
                <a:tc>
                  <a:txBody>
                    <a:bodyPr/>
                    <a:lstStyle/>
                    <a:p>
                      <a:r>
                        <a:rPr lang="en-IN" sz="1800" b="0" i="0" kern="1200" dirty="0">
                          <a:solidFill>
                            <a:schemeClr val="dk1"/>
                          </a:solidFill>
                          <a:effectLst/>
                          <a:latin typeface="+mn-lt"/>
                          <a:ea typeface="+mn-ea"/>
                          <a:cs typeface="+mn-cs"/>
                        </a:rPr>
                        <a:t>82320.0593105</a:t>
                      </a:r>
                      <a:endParaRPr lang="en-IN" dirty="0"/>
                    </a:p>
                  </a:txBody>
                  <a:tcPr/>
                </a:tc>
                <a:extLst>
                  <a:ext uri="{0D108BD9-81ED-4DB2-BD59-A6C34878D82A}">
                    <a16:rowId xmlns:a16="http://schemas.microsoft.com/office/drawing/2014/main" val="1019302150"/>
                  </a:ext>
                </a:extLst>
              </a:tr>
              <a:tr h="664983">
                <a:tc>
                  <a:txBody>
                    <a:bodyPr/>
                    <a:lstStyle/>
                    <a:p>
                      <a:r>
                        <a:rPr lang="en-US" dirty="0"/>
                        <a:t>H2O Stacked Ensemble</a:t>
                      </a:r>
                      <a:endParaRPr lang="en-IN" dirty="0"/>
                    </a:p>
                  </a:txBody>
                  <a:tcPr>
                    <a:solidFill>
                      <a:schemeClr val="accent2"/>
                    </a:solidFill>
                  </a:tcPr>
                </a:tc>
                <a:tc>
                  <a:txBody>
                    <a:bodyPr/>
                    <a:lstStyle/>
                    <a:p>
                      <a:r>
                        <a:rPr lang="en-IN" dirty="0"/>
                        <a:t>0.17</a:t>
                      </a:r>
                    </a:p>
                  </a:txBody>
                  <a:tcPr>
                    <a:solidFill>
                      <a:schemeClr val="accent2"/>
                    </a:solidFill>
                  </a:tcPr>
                </a:tc>
                <a:tc>
                  <a:txBody>
                    <a:bodyPr/>
                    <a:lstStyle/>
                    <a:p>
                      <a:r>
                        <a:rPr lang="en-IN" dirty="0"/>
                        <a:t>0.16</a:t>
                      </a:r>
                    </a:p>
                  </a:txBody>
                  <a:tcPr>
                    <a:solidFill>
                      <a:schemeClr val="accent2"/>
                    </a:solidFill>
                  </a:tcPr>
                </a:tc>
                <a:tc>
                  <a:txBody>
                    <a:bodyPr/>
                    <a:lstStyle/>
                    <a:p>
                      <a:r>
                        <a:rPr lang="en-IN" dirty="0"/>
                        <a:t>50422.04</a:t>
                      </a:r>
                    </a:p>
                  </a:txBody>
                  <a:tcPr>
                    <a:solidFill>
                      <a:schemeClr val="accent2"/>
                    </a:solidFill>
                  </a:tcPr>
                </a:tc>
                <a:tc>
                  <a:txBody>
                    <a:bodyPr/>
                    <a:lstStyle/>
                    <a:p>
                      <a:r>
                        <a:rPr lang="en-IN" dirty="0"/>
                        <a:t>6891120356.52</a:t>
                      </a:r>
                    </a:p>
                  </a:txBody>
                  <a:tcPr>
                    <a:solidFill>
                      <a:schemeClr val="accent2"/>
                    </a:solidFill>
                  </a:tcPr>
                </a:tc>
                <a:tc>
                  <a:txBody>
                    <a:bodyPr/>
                    <a:lstStyle/>
                    <a:p>
                      <a:r>
                        <a:rPr lang="en-IN" dirty="0"/>
                        <a:t>83012.77</a:t>
                      </a:r>
                    </a:p>
                  </a:txBody>
                  <a:tcPr>
                    <a:solidFill>
                      <a:schemeClr val="accent2"/>
                    </a:solidFill>
                  </a:tcPr>
                </a:tc>
                <a:extLst>
                  <a:ext uri="{0D108BD9-81ED-4DB2-BD59-A6C34878D82A}">
                    <a16:rowId xmlns:a16="http://schemas.microsoft.com/office/drawing/2014/main" val="873277906"/>
                  </a:ext>
                </a:extLst>
              </a:tr>
              <a:tr h="511884">
                <a:tc>
                  <a:txBody>
                    <a:bodyPr/>
                    <a:lstStyle/>
                    <a:p>
                      <a:r>
                        <a:rPr lang="en-US" dirty="0" err="1"/>
                        <a:t>Pycaret</a:t>
                      </a:r>
                      <a:r>
                        <a:rPr lang="en-US" dirty="0"/>
                        <a:t> Gradient Boost</a:t>
                      </a:r>
                      <a:endParaRPr lang="en-IN" dirty="0"/>
                    </a:p>
                  </a:txBody>
                  <a:tcPr/>
                </a:tc>
                <a:tc>
                  <a:txBody>
                    <a:bodyPr/>
                    <a:lstStyle/>
                    <a:p>
                      <a:r>
                        <a:rPr lang="en-IN" sz="1800" b="0" i="0" kern="1200" dirty="0">
                          <a:solidFill>
                            <a:schemeClr val="dk1"/>
                          </a:solidFill>
                          <a:effectLst/>
                          <a:latin typeface="+mn-lt"/>
                          <a:ea typeface="+mn-ea"/>
                          <a:cs typeface="+mn-cs"/>
                        </a:rPr>
                        <a:t>0.15</a:t>
                      </a:r>
                      <a:endParaRPr lang="en-IN" dirty="0"/>
                    </a:p>
                  </a:txBody>
                  <a:tcPr/>
                </a:tc>
                <a:tc>
                  <a:txBody>
                    <a:bodyPr/>
                    <a:lstStyle/>
                    <a:p>
                      <a:r>
                        <a:rPr lang="en-US" dirty="0"/>
                        <a:t>0.155</a:t>
                      </a:r>
                      <a:endParaRPr lang="en-IN" dirty="0"/>
                    </a:p>
                  </a:txBody>
                  <a:tcPr/>
                </a:tc>
                <a:tc>
                  <a:txBody>
                    <a:bodyPr/>
                    <a:lstStyle/>
                    <a:p>
                      <a:r>
                        <a:rPr lang="en-IN" sz="1800" b="0" i="0" kern="1200" dirty="0">
                          <a:solidFill>
                            <a:schemeClr val="dk1"/>
                          </a:solidFill>
                          <a:effectLst/>
                          <a:latin typeface="+mn-lt"/>
                          <a:ea typeface="+mn-ea"/>
                          <a:cs typeface="+mn-cs"/>
                        </a:rPr>
                        <a:t>49555.00</a:t>
                      </a:r>
                      <a:endParaRPr lang="en-IN" dirty="0"/>
                    </a:p>
                  </a:txBody>
                  <a:tcPr/>
                </a:tc>
                <a:tc>
                  <a:txBody>
                    <a:bodyPr/>
                    <a:lstStyle/>
                    <a:p>
                      <a:pPr algn="r"/>
                      <a:r>
                        <a:rPr lang="en-IN" dirty="0">
                          <a:effectLst/>
                        </a:rPr>
                        <a:t>6.508333e+09</a:t>
                      </a:r>
                    </a:p>
                  </a:txBody>
                  <a:tcPr anchor="ctr"/>
                </a:tc>
                <a:tc>
                  <a:txBody>
                    <a:bodyPr/>
                    <a:lstStyle/>
                    <a:p>
                      <a:r>
                        <a:rPr lang="en-IN" sz="1800" b="0" i="0" kern="1200" dirty="0">
                          <a:solidFill>
                            <a:schemeClr val="dk1"/>
                          </a:solidFill>
                          <a:effectLst/>
                          <a:latin typeface="+mn-lt"/>
                          <a:ea typeface="+mn-ea"/>
                          <a:cs typeface="+mn-cs"/>
                        </a:rPr>
                        <a:t>80674.2404</a:t>
                      </a:r>
                      <a:endParaRPr lang="en-IN" dirty="0"/>
                    </a:p>
                  </a:txBody>
                  <a:tcPr/>
                </a:tc>
                <a:extLst>
                  <a:ext uri="{0D108BD9-81ED-4DB2-BD59-A6C34878D82A}">
                    <a16:rowId xmlns:a16="http://schemas.microsoft.com/office/drawing/2014/main" val="2631114154"/>
                  </a:ext>
                </a:extLst>
              </a:tr>
              <a:tr h="616170">
                <a:tc>
                  <a:txBody>
                    <a:bodyPr/>
                    <a:lstStyle/>
                    <a:p>
                      <a:r>
                        <a:rPr lang="en-US" dirty="0"/>
                        <a:t>AdaBoost</a:t>
                      </a:r>
                      <a:endParaRPr lang="en-IN" dirty="0"/>
                    </a:p>
                  </a:txBody>
                  <a:tcPr/>
                </a:tc>
                <a:tc>
                  <a:txBody>
                    <a:bodyPr/>
                    <a:lstStyle/>
                    <a:p>
                      <a:r>
                        <a:rPr lang="en-IN" sz="1800" b="0" i="0" kern="1200" dirty="0">
                          <a:solidFill>
                            <a:schemeClr val="dk1"/>
                          </a:solidFill>
                          <a:effectLst/>
                          <a:latin typeface="+mn-lt"/>
                          <a:ea typeface="+mn-ea"/>
                          <a:cs typeface="+mn-cs"/>
                        </a:rPr>
                        <a:t>-0.13</a:t>
                      </a:r>
                      <a:endParaRPr lang="en-IN" dirty="0"/>
                    </a:p>
                  </a:txBody>
                  <a:tcPr/>
                </a:tc>
                <a:tc>
                  <a:txBody>
                    <a:bodyPr/>
                    <a:lstStyle/>
                    <a:p>
                      <a:r>
                        <a:rPr lang="en-IN" sz="1800" b="0" i="0" kern="1200" dirty="0">
                          <a:solidFill>
                            <a:schemeClr val="dk1"/>
                          </a:solidFill>
                          <a:effectLst/>
                          <a:latin typeface="+mn-lt"/>
                          <a:ea typeface="+mn-ea"/>
                          <a:cs typeface="+mn-cs"/>
                        </a:rPr>
                        <a:t>-0.13</a:t>
                      </a:r>
                      <a:endParaRPr lang="en-IN" dirty="0"/>
                    </a:p>
                  </a:txBody>
                  <a:tcPr/>
                </a:tc>
                <a:tc>
                  <a:txBody>
                    <a:bodyPr/>
                    <a:lstStyle/>
                    <a:p>
                      <a:r>
                        <a:rPr lang="en-IN" sz="1800" b="0" i="0" kern="1200" dirty="0">
                          <a:solidFill>
                            <a:schemeClr val="dk1"/>
                          </a:solidFill>
                          <a:effectLst/>
                          <a:latin typeface="+mn-lt"/>
                          <a:ea typeface="+mn-ea"/>
                          <a:cs typeface="+mn-cs"/>
                        </a:rPr>
                        <a:t>75760.64</a:t>
                      </a:r>
                      <a:endParaRPr lang="en-IN" dirty="0"/>
                    </a:p>
                  </a:txBody>
                  <a:tcPr/>
                </a:tc>
                <a:tc>
                  <a:txBody>
                    <a:bodyPr/>
                    <a:lstStyle/>
                    <a:p>
                      <a:r>
                        <a:rPr lang="en-IN" sz="1800" b="0" i="0" kern="1200" dirty="0">
                          <a:solidFill>
                            <a:schemeClr val="dk1"/>
                          </a:solidFill>
                          <a:effectLst/>
                          <a:latin typeface="+mn-lt"/>
                          <a:ea typeface="+mn-ea"/>
                          <a:cs typeface="+mn-cs"/>
                        </a:rPr>
                        <a:t>9156939813.54</a:t>
                      </a:r>
                      <a:endParaRPr lang="en-IN" dirty="0"/>
                    </a:p>
                  </a:txBody>
                  <a:tcPr/>
                </a:tc>
                <a:tc>
                  <a:txBody>
                    <a:bodyPr/>
                    <a:lstStyle/>
                    <a:p>
                      <a:r>
                        <a:rPr lang="en-IN" sz="1800" b="0" i="0" kern="1200" dirty="0">
                          <a:solidFill>
                            <a:schemeClr val="dk1"/>
                          </a:solidFill>
                          <a:effectLst/>
                          <a:latin typeface="+mn-lt"/>
                          <a:ea typeface="+mn-ea"/>
                          <a:cs typeface="+mn-cs"/>
                        </a:rPr>
                        <a:t>95691.90</a:t>
                      </a:r>
                      <a:endParaRPr lang="en-IN" dirty="0"/>
                    </a:p>
                  </a:txBody>
                  <a:tcPr/>
                </a:tc>
                <a:extLst>
                  <a:ext uri="{0D108BD9-81ED-4DB2-BD59-A6C34878D82A}">
                    <a16:rowId xmlns:a16="http://schemas.microsoft.com/office/drawing/2014/main" val="262256065"/>
                  </a:ext>
                </a:extLst>
              </a:tr>
              <a:tr h="511884">
                <a:tc>
                  <a:txBody>
                    <a:bodyPr/>
                    <a:lstStyle/>
                    <a:p>
                      <a:r>
                        <a:rPr lang="en-US" dirty="0" err="1"/>
                        <a:t>XGBoost</a:t>
                      </a:r>
                      <a:r>
                        <a:rPr lang="en-US" dirty="0"/>
                        <a:t> </a:t>
                      </a:r>
                      <a:endParaRPr lang="en-IN" dirty="0"/>
                    </a:p>
                  </a:txBody>
                  <a:tcPr/>
                </a:tc>
                <a:tc>
                  <a:txBody>
                    <a:bodyPr/>
                    <a:lstStyle/>
                    <a:p>
                      <a:r>
                        <a:rPr lang="en-IN" sz="1800" b="0" i="0" kern="1200" dirty="0">
                          <a:solidFill>
                            <a:schemeClr val="dk1"/>
                          </a:solidFill>
                          <a:effectLst/>
                          <a:latin typeface="+mn-lt"/>
                          <a:ea typeface="+mn-ea"/>
                          <a:cs typeface="+mn-cs"/>
                        </a:rPr>
                        <a:t>0.06</a:t>
                      </a:r>
                      <a:endParaRPr lang="en-IN" dirty="0"/>
                    </a:p>
                  </a:txBody>
                  <a:tcPr/>
                </a:tc>
                <a:tc>
                  <a:txBody>
                    <a:bodyPr/>
                    <a:lstStyle/>
                    <a:p>
                      <a:r>
                        <a:rPr lang="en-IN" sz="1800" b="0" i="0" kern="1200" dirty="0">
                          <a:solidFill>
                            <a:schemeClr val="dk1"/>
                          </a:solidFill>
                          <a:effectLst/>
                          <a:latin typeface="+mn-lt"/>
                          <a:ea typeface="+mn-ea"/>
                          <a:cs typeface="+mn-cs"/>
                        </a:rPr>
                        <a:t>0.04</a:t>
                      </a:r>
                      <a:endParaRPr lang="en-IN" dirty="0"/>
                    </a:p>
                  </a:txBody>
                  <a:tcPr/>
                </a:tc>
                <a:tc>
                  <a:txBody>
                    <a:bodyPr/>
                    <a:lstStyle/>
                    <a:p>
                      <a:r>
                        <a:rPr lang="en-IN" sz="1800" b="0" i="0" kern="1200" dirty="0">
                          <a:solidFill>
                            <a:schemeClr val="dk1"/>
                          </a:solidFill>
                          <a:effectLst/>
                          <a:latin typeface="+mn-lt"/>
                          <a:ea typeface="+mn-ea"/>
                          <a:cs typeface="+mn-cs"/>
                        </a:rPr>
                        <a:t>44725.86</a:t>
                      </a:r>
                      <a:endParaRPr lang="en-IN" dirty="0"/>
                    </a:p>
                  </a:txBody>
                  <a:tcPr/>
                </a:tc>
                <a:tc>
                  <a:txBody>
                    <a:bodyPr/>
                    <a:lstStyle/>
                    <a:p>
                      <a:r>
                        <a:rPr lang="en-IN" sz="1800" b="0" i="0" kern="1200" dirty="0">
                          <a:solidFill>
                            <a:schemeClr val="dk1"/>
                          </a:solidFill>
                          <a:effectLst/>
                          <a:latin typeface="+mn-lt"/>
                          <a:ea typeface="+mn-ea"/>
                          <a:cs typeface="+mn-cs"/>
                        </a:rPr>
                        <a:t>7882789955.2</a:t>
                      </a:r>
                      <a:endParaRPr lang="en-IN" dirty="0"/>
                    </a:p>
                  </a:txBody>
                  <a:tcPr/>
                </a:tc>
                <a:tc>
                  <a:txBody>
                    <a:bodyPr/>
                    <a:lstStyle/>
                    <a:p>
                      <a:r>
                        <a:rPr lang="en-IN" sz="1800" b="0" i="0" kern="1200" dirty="0">
                          <a:solidFill>
                            <a:schemeClr val="dk1"/>
                          </a:solidFill>
                          <a:effectLst/>
                          <a:latin typeface="+mn-lt"/>
                          <a:ea typeface="+mn-ea"/>
                          <a:cs typeface="+mn-cs"/>
                        </a:rPr>
                        <a:t>88785.07</a:t>
                      </a:r>
                      <a:endParaRPr lang="en-IN" dirty="0"/>
                    </a:p>
                  </a:txBody>
                  <a:tcPr/>
                </a:tc>
                <a:extLst>
                  <a:ext uri="{0D108BD9-81ED-4DB2-BD59-A6C34878D82A}">
                    <a16:rowId xmlns:a16="http://schemas.microsoft.com/office/drawing/2014/main" val="3386004941"/>
                  </a:ext>
                </a:extLst>
              </a:tr>
            </a:tbl>
          </a:graphicData>
        </a:graphic>
      </p:graphicFrame>
      <p:sp>
        <p:nvSpPr>
          <p:cNvPr id="9" name="TextBox 8">
            <a:extLst>
              <a:ext uri="{FF2B5EF4-FFF2-40B4-BE49-F238E27FC236}">
                <a16:creationId xmlns:a16="http://schemas.microsoft.com/office/drawing/2014/main" id="{CF40BCB1-67B0-43C7-8078-6D9F8C09E539}"/>
              </a:ext>
            </a:extLst>
          </p:cNvPr>
          <p:cNvSpPr txBox="1"/>
          <p:nvPr/>
        </p:nvSpPr>
        <p:spPr>
          <a:xfrm>
            <a:off x="778234" y="357386"/>
            <a:ext cx="7630475" cy="646331"/>
          </a:xfrm>
          <a:prstGeom prst="rect">
            <a:avLst/>
          </a:prstGeom>
          <a:noFill/>
        </p:spPr>
        <p:txBody>
          <a:bodyPr wrap="square" rtlCol="0">
            <a:spAutoFit/>
          </a:bodyPr>
          <a:lstStyle/>
          <a:p>
            <a:r>
              <a:rPr lang="en-US" sz="3600" dirty="0">
                <a:solidFill>
                  <a:srgbClr val="92D050"/>
                </a:solidFill>
              </a:rPr>
              <a:t>Model Comparison</a:t>
            </a:r>
            <a:endParaRPr lang="en-IN" sz="3600" dirty="0">
              <a:solidFill>
                <a:srgbClr val="92D050"/>
              </a:solidFill>
            </a:endParaRPr>
          </a:p>
        </p:txBody>
      </p:sp>
    </p:spTree>
    <p:extLst>
      <p:ext uri="{BB962C8B-B14F-4D97-AF65-F5344CB8AC3E}">
        <p14:creationId xmlns:p14="http://schemas.microsoft.com/office/powerpoint/2010/main" val="23325513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75</TotalTime>
  <Words>548</Words>
  <Application>Microsoft Office PowerPoint</Application>
  <PresentationFormat>Widescreen</PresentationFormat>
  <Paragraphs>101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CLTV Prediction</vt:lpstr>
      <vt:lpstr>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CLTV Prediction</dc:title>
  <dc:creator>mukesh p</dc:creator>
  <cp:lastModifiedBy>mukesh p</cp:lastModifiedBy>
  <cp:revision>2</cp:revision>
  <dcterms:created xsi:type="dcterms:W3CDTF">2023-01-23T05:25:16Z</dcterms:created>
  <dcterms:modified xsi:type="dcterms:W3CDTF">2023-01-23T06:40:22Z</dcterms:modified>
</cp:coreProperties>
</file>