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handoutMasterIdLst>
    <p:handoutMasterId r:id="rId38"/>
  </p:handoutMasterIdLst>
  <p:sldIdLst>
    <p:sldId id="256" r:id="rId2"/>
    <p:sldId id="346" r:id="rId3"/>
    <p:sldId id="563" r:id="rId4"/>
    <p:sldId id="530" r:id="rId5"/>
    <p:sldId id="531" r:id="rId6"/>
    <p:sldId id="537" r:id="rId7"/>
    <p:sldId id="532" r:id="rId8"/>
    <p:sldId id="533" r:id="rId9"/>
    <p:sldId id="538" r:id="rId10"/>
    <p:sldId id="534" r:id="rId11"/>
    <p:sldId id="536" r:id="rId12"/>
    <p:sldId id="535" r:id="rId13"/>
    <p:sldId id="529" r:id="rId14"/>
    <p:sldId id="510" r:id="rId15"/>
    <p:sldId id="565" r:id="rId16"/>
    <p:sldId id="568" r:id="rId17"/>
    <p:sldId id="436" r:id="rId18"/>
    <p:sldId id="542" r:id="rId19"/>
    <p:sldId id="438" r:id="rId20"/>
    <p:sldId id="578" r:id="rId21"/>
    <p:sldId id="577" r:id="rId22"/>
    <p:sldId id="444" r:id="rId23"/>
    <p:sldId id="573" r:id="rId24"/>
    <p:sldId id="569" r:id="rId25"/>
    <p:sldId id="355" r:id="rId26"/>
    <p:sldId id="521" r:id="rId27"/>
    <p:sldId id="579" r:id="rId28"/>
    <p:sldId id="380" r:id="rId29"/>
    <p:sldId id="549" r:id="rId30"/>
    <p:sldId id="584" r:id="rId31"/>
    <p:sldId id="585" r:id="rId32"/>
    <p:sldId id="581" r:id="rId33"/>
    <p:sldId id="586" r:id="rId34"/>
    <p:sldId id="594" r:id="rId35"/>
    <p:sldId id="593"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DB81"/>
    <a:srgbClr val="FFDF00"/>
    <a:srgbClr val="00FF8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73401"/>
  </p:normalViewPr>
  <p:slideViewPr>
    <p:cSldViewPr>
      <p:cViewPr varScale="1">
        <p:scale>
          <a:sx n="89" d="100"/>
          <a:sy n="89" d="100"/>
        </p:scale>
        <p:origin x="21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30CA2A18-4434-CB46-9567-1655200ACC2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26AE9654-8DB9-3443-93F6-1F7E061D4AC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ata_set"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en.wikipedia.org/wiki/Application_software" TargetMode="External"/><Relationship Id="rId4" Type="http://schemas.openxmlformats.org/officeDocument/2006/relationships/hyperlink" Target="https://en.wikipedia.org/wiki/Data_process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tatisticshowto.datasciencecentral.com/probability-and-statistics/statistics-definitions/" TargetMode="External"/><Relationship Id="rId7" Type="http://schemas.openxmlformats.org/officeDocument/2006/relationships/hyperlink" Target="https://www.statisticshowto.datasciencecentral.com/inferential-statistics/"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statisticshowto.datasciencecentral.com/what-is-a-population/" TargetMode="External"/><Relationship Id="rId5" Type="http://schemas.openxmlformats.org/officeDocument/2006/relationships/hyperlink" Target="https://www.statisticshowto.datasciencecentral.com/sample/" TargetMode="External"/><Relationship Id="rId4" Type="http://schemas.openxmlformats.org/officeDocument/2006/relationships/hyperlink" Target="https://www.statisticshowto.datasciencecentral.com/probability-and-statistics/descriptive-statistic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5D4CC6EC-04CC-AA4B-903C-04CAD93EE483}" type="slidenum">
              <a:rPr lang="en-US" altLang="en-US" sz="1200"/>
              <a:pPr/>
              <a:t>1</a:t>
            </a:fld>
            <a:endParaRPr lang="en-US" alt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ltLang="en-US">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en-US" dirty="0"/>
              <a:t>Competitions**** : Need the Instructor’s approval.</a:t>
            </a:r>
            <a:endParaRPr lang="en-US" dirty="0"/>
          </a:p>
        </p:txBody>
      </p:sp>
      <p:sp>
        <p:nvSpPr>
          <p:cNvPr id="4" name="Slide Number Placeholder 3"/>
          <p:cNvSpPr>
            <a:spLocks noGrp="1"/>
          </p:cNvSpPr>
          <p:nvPr>
            <p:ph type="sldNum" sz="quarter" idx="5"/>
          </p:nvPr>
        </p:nvSpPr>
        <p:spPr/>
        <p:txBody>
          <a:bodyPr/>
          <a:lstStyle/>
          <a:p>
            <a:pPr>
              <a:defRPr/>
            </a:pPr>
            <a:fld id="{26AE9654-8DB9-3443-93F6-1F7E061D4AC9}" type="slidenum">
              <a:rPr lang="en-US" altLang="x-none" smtClean="0"/>
              <a:pPr>
                <a:defRPr/>
              </a:pPr>
              <a:t>6</a:t>
            </a:fld>
            <a:endParaRPr lang="en-US" altLang="x-none"/>
          </a:p>
        </p:txBody>
      </p:sp>
    </p:spTree>
    <p:extLst>
      <p:ext uri="{BB962C8B-B14F-4D97-AF65-F5344CB8AC3E}">
        <p14:creationId xmlns:p14="http://schemas.microsoft.com/office/powerpoint/2010/main" val="38903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charset="0"/>
                <a:ea typeface="ＭＳ Ｐゴシック" charset="-128"/>
              </a:rPr>
              <a:t>http://</a:t>
            </a:r>
            <a:r>
              <a:rPr lang="en-US" altLang="en-US" dirty="0" err="1">
                <a:latin typeface="Arial" charset="0"/>
                <a:ea typeface="ＭＳ Ｐゴシック" charset="-128"/>
              </a:rPr>
              <a:t>www.defiance-tech.com</a:t>
            </a:r>
            <a:r>
              <a:rPr lang="en-US" altLang="en-US" dirty="0">
                <a:latin typeface="Arial" charset="0"/>
                <a:ea typeface="ＭＳ Ｐゴシック" charset="-128"/>
              </a:rPr>
              <a:t>/sites/default/files/</a:t>
            </a:r>
            <a:r>
              <a:rPr lang="en-US" altLang="en-US" dirty="0" err="1">
                <a:latin typeface="Arial" charset="0"/>
                <a:ea typeface="ＭＳ Ｐゴシック" charset="-128"/>
              </a:rPr>
              <a:t>services_solutions</a:t>
            </a:r>
            <a:r>
              <a:rPr lang="en-US" altLang="en-US" dirty="0">
                <a:latin typeface="Arial" charset="0"/>
                <a:ea typeface="ＭＳ Ｐゴシック" charset="-128"/>
              </a:rPr>
              <a:t>/Enterprise_Analytics_Service_4.jpg</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6AD9D058-6324-BE41-921B-1F1025E7D2EF}" type="slidenum">
              <a:rPr lang="en-US" altLang="en-US" sz="1200"/>
              <a:pPr/>
              <a:t>16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charset="0"/>
                <a:ea typeface="ＭＳ Ｐゴシック" charset="-128"/>
              </a:rPr>
              <a:t>https://</a:t>
            </a:r>
            <a:r>
              <a:rPr lang="en-US" altLang="en-US" dirty="0" err="1">
                <a:latin typeface="Arial" charset="0"/>
                <a:ea typeface="ＭＳ Ｐゴシック" charset="-128"/>
              </a:rPr>
              <a:t>www.youtube.com</a:t>
            </a:r>
            <a:r>
              <a:rPr lang="en-US" altLang="en-US" dirty="0">
                <a:latin typeface="Arial" charset="0"/>
                <a:ea typeface="ＭＳ Ｐゴシック" charset="-128"/>
              </a:rPr>
              <a:t>/</a:t>
            </a:r>
            <a:r>
              <a:rPr lang="en-US" altLang="en-US" dirty="0" err="1">
                <a:latin typeface="Arial" charset="0"/>
                <a:ea typeface="ＭＳ Ｐゴシック" charset="-128"/>
              </a:rPr>
              <a:t>watch?v</a:t>
            </a:r>
            <a:r>
              <a:rPr lang="en-US" altLang="en-US" dirty="0">
                <a:latin typeface="Arial" charset="0"/>
                <a:ea typeface="ＭＳ Ｐゴシック" charset="-128"/>
              </a:rPr>
              <a:t>=r7E1TJ1HtM0</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15A3C0DC-E259-F44B-B0C3-42BA470DB105}" type="slidenum">
              <a:rPr lang="en-US" altLang="en-US" sz="1200"/>
              <a:pPr/>
              <a:t>18</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charset="0"/>
                <a:ea typeface="ＭＳ Ｐゴシック" charset="-128"/>
              </a:rPr>
              <a:t>*** we will learn that this is not as simple as it seems.</a:t>
            </a: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8BB3055-EC69-D54B-B778-25343658F6AB}" type="slidenum">
              <a:rPr lang="en-US" altLang="en-US" sz="1200"/>
              <a:pPr/>
              <a:t>19</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pitchFamily="-112" charset="0"/>
                <a:ea typeface="ＭＳ Ｐゴシック" pitchFamily="-112" charset="-128"/>
                <a:cs typeface="ＭＳ Ｐゴシック" pitchFamily="-112" charset="-128"/>
              </a:rPr>
              <a:t>Big data</a:t>
            </a:r>
            <a:r>
              <a:rPr lang="en-US" sz="1200" b="0" i="0" kern="1200" dirty="0">
                <a:solidFill>
                  <a:schemeClr val="tx1"/>
                </a:solidFill>
                <a:effectLst/>
                <a:latin typeface="Arial" pitchFamily="-112" charset="0"/>
                <a:ea typeface="ＭＳ Ｐゴシック" pitchFamily="-112" charset="-128"/>
                <a:cs typeface="ＭＳ Ｐゴシック" pitchFamily="-112" charset="-128"/>
              </a:rPr>
              <a:t> is a term used to refer to </a:t>
            </a:r>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3" tooltip="Data set"/>
              </a:rPr>
              <a:t>data sets</a:t>
            </a:r>
            <a:r>
              <a:rPr lang="en-US" sz="1200" b="0" i="0" kern="1200" dirty="0">
                <a:solidFill>
                  <a:schemeClr val="tx1"/>
                </a:solidFill>
                <a:effectLst/>
                <a:latin typeface="Arial" pitchFamily="-112" charset="0"/>
                <a:ea typeface="ＭＳ Ｐゴシック" pitchFamily="-112" charset="-128"/>
                <a:cs typeface="ＭＳ Ｐゴシック" pitchFamily="-112" charset="-128"/>
              </a:rPr>
              <a:t> that are too large or complex for traditional </a:t>
            </a:r>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4" tooltip="Data processing"/>
              </a:rPr>
              <a:t>data-processing</a:t>
            </a:r>
            <a:r>
              <a:rPr lang="en-US" sz="1200" b="0" i="0" kern="1200" dirty="0">
                <a:solidFill>
                  <a:schemeClr val="tx1"/>
                </a:solidFill>
                <a:effectLst/>
                <a:latin typeface="Arial" pitchFamily="-112" charset="0"/>
                <a:ea typeface="ＭＳ Ｐゴシック" pitchFamily="-112" charset="-128"/>
                <a:cs typeface="ＭＳ Ｐゴシック" pitchFamily="-112" charset="-128"/>
              </a:rPr>
              <a:t> </a:t>
            </a:r>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5" tooltip="Application software"/>
              </a:rPr>
              <a:t>application software</a:t>
            </a:r>
            <a:r>
              <a:rPr lang="en-US" sz="1200" b="0" i="0" kern="1200" dirty="0">
                <a:solidFill>
                  <a:schemeClr val="tx1"/>
                </a:solidFill>
                <a:effectLst/>
                <a:latin typeface="Arial" pitchFamily="-112" charset="0"/>
                <a:ea typeface="ＭＳ Ｐゴシック" pitchFamily="-112" charset="-128"/>
                <a:cs typeface="ＭＳ Ｐゴシック" pitchFamily="-112" charset="-128"/>
              </a:rPr>
              <a:t> to adequately deal with.</a:t>
            </a:r>
          </a:p>
          <a:p>
            <a:endParaRPr lang="en-US" dirty="0"/>
          </a:p>
        </p:txBody>
      </p:sp>
      <p:sp>
        <p:nvSpPr>
          <p:cNvPr id="4" name="Slide Number Placeholder 3"/>
          <p:cNvSpPr>
            <a:spLocks noGrp="1"/>
          </p:cNvSpPr>
          <p:nvPr>
            <p:ph type="sldNum" sz="quarter" idx="5"/>
          </p:nvPr>
        </p:nvSpPr>
        <p:spPr/>
        <p:txBody>
          <a:bodyPr/>
          <a:lstStyle/>
          <a:p>
            <a:pPr>
              <a:defRPr/>
            </a:pPr>
            <a:fld id="{26AE9654-8DB9-3443-93F6-1F7E061D4AC9}" type="slidenum">
              <a:rPr lang="en-US" altLang="x-none" smtClean="0"/>
              <a:pPr>
                <a:defRPr/>
              </a:pPr>
              <a:t>20</a:t>
            </a:fld>
            <a:endParaRPr lang="en-US" altLang="x-none"/>
          </a:p>
        </p:txBody>
      </p:sp>
    </p:spTree>
    <p:extLst>
      <p:ext uri="{BB962C8B-B14F-4D97-AF65-F5344CB8AC3E}">
        <p14:creationId xmlns:p14="http://schemas.microsoft.com/office/powerpoint/2010/main" val="412693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ea typeface="ＭＳ Ｐゴシック" charset="-128"/>
              </a:rPr>
              <a:t>http://www.ibmsystemsmag.com/mainframe/Editor-s-Desk/editor_analytics_redefined/</a:t>
            </a:r>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E9D0F40D-4D25-9348-B860-4462EE906573}" type="slidenum">
              <a:rPr lang="en-US" altLang="en-US" sz="1200"/>
              <a:pPr/>
              <a:t>21</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charset="0"/>
                <a:ea typeface="ＭＳ Ｐゴシック" charset="-128"/>
              </a:rPr>
              <a:t>Courtesy Marshall Ma (and prior sources)</a:t>
            </a:r>
          </a:p>
          <a:p>
            <a:endParaRPr lang="en-US" altLang="en-US" dirty="0">
              <a:latin typeface="Arial" charset="0"/>
              <a:ea typeface="ＭＳ Ｐゴシック" charset="-128"/>
            </a:endParaRPr>
          </a:p>
          <a:p>
            <a:pPr fontAlgn="base"/>
            <a:r>
              <a:rPr lang="en-US" sz="1200" b="1" kern="1200" dirty="0">
                <a:solidFill>
                  <a:schemeClr val="tx1"/>
                </a:solidFill>
                <a:effectLst/>
                <a:latin typeface="Arial" pitchFamily="-112" charset="0"/>
                <a:ea typeface="ＭＳ Ｐゴシック" pitchFamily="-112" charset="-128"/>
                <a:cs typeface="ＭＳ Ｐゴシック" pitchFamily="-112" charset="-128"/>
              </a:rPr>
              <a:t>Inferential Statistics: Definition, Uses</a:t>
            </a:r>
          </a:p>
          <a:p>
            <a:pPr fontAlgn="base"/>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3"/>
              </a:rPr>
              <a:t>Statistics Definitions</a:t>
            </a:r>
            <a:r>
              <a:rPr lang="en-US" sz="1200" b="0" i="0" kern="1200" dirty="0">
                <a:solidFill>
                  <a:schemeClr val="tx1"/>
                </a:solidFill>
                <a:effectLst/>
                <a:latin typeface="Arial" pitchFamily="-112" charset="0"/>
                <a:ea typeface="ＭＳ Ｐゴシック" pitchFamily="-112" charset="-128"/>
                <a:cs typeface="ＭＳ Ｐゴシック" pitchFamily="-112" charset="-128"/>
              </a:rPr>
              <a:t> &gt; Inferential Statistics</a:t>
            </a:r>
          </a:p>
          <a:p>
            <a:pPr fontAlgn="base"/>
            <a:r>
              <a:rPr lang="en-US" sz="1200" b="0" i="0" kern="1200" dirty="0">
                <a:solidFill>
                  <a:schemeClr val="tx1"/>
                </a:solidFill>
                <a:effectLst/>
                <a:latin typeface="Arial" pitchFamily="-112" charset="0"/>
                <a:ea typeface="ＭＳ Ｐゴシック" pitchFamily="-112" charset="-128"/>
                <a:cs typeface="ＭＳ Ｐゴシック" pitchFamily="-112" charset="-128"/>
              </a:rPr>
              <a:t>What is Inferential Statistics?</a:t>
            </a:r>
          </a:p>
          <a:p>
            <a:pPr fontAlgn="base"/>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4"/>
              </a:rPr>
              <a:t>Descriptive statistics</a:t>
            </a:r>
            <a:r>
              <a:rPr lang="en-US" sz="1200" b="0" i="0" kern="1200" dirty="0">
                <a:solidFill>
                  <a:schemeClr val="tx1"/>
                </a:solidFill>
                <a:effectLst/>
                <a:latin typeface="Arial" pitchFamily="-112" charset="0"/>
                <a:ea typeface="ＭＳ Ｐゴシック" pitchFamily="-112" charset="-128"/>
                <a:cs typeface="ＭＳ Ｐゴシック" pitchFamily="-112" charset="-128"/>
              </a:rPr>
              <a:t> describes data (for example, a chart or graph) and </a:t>
            </a:r>
            <a:r>
              <a:rPr lang="en-US" sz="1200" b="1" i="0" kern="1200" dirty="0">
                <a:solidFill>
                  <a:schemeClr val="tx1"/>
                </a:solidFill>
                <a:effectLst/>
                <a:latin typeface="Arial" pitchFamily="-112" charset="0"/>
                <a:ea typeface="ＭＳ Ｐゴシック" pitchFamily="-112" charset="-128"/>
                <a:cs typeface="ＭＳ Ｐゴシック" pitchFamily="-112" charset="-128"/>
              </a:rPr>
              <a:t>inferential statistics</a:t>
            </a:r>
            <a:r>
              <a:rPr lang="en-US" sz="1200" b="0" i="0" kern="1200" dirty="0">
                <a:solidFill>
                  <a:schemeClr val="tx1"/>
                </a:solidFill>
                <a:effectLst/>
                <a:latin typeface="Arial" pitchFamily="-112" charset="0"/>
                <a:ea typeface="ＭＳ Ｐゴシック" pitchFamily="-112" charset="-128"/>
                <a:cs typeface="ＭＳ Ｐゴシック" pitchFamily="-112" charset="-128"/>
              </a:rPr>
              <a:t> allows you to make predictions (“inferences”) from that data. With inferential statistics, you take data from </a:t>
            </a:r>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5"/>
              </a:rPr>
              <a:t>samples </a:t>
            </a:r>
            <a:r>
              <a:rPr lang="en-US" sz="1200" b="0" i="0" kern="1200" dirty="0">
                <a:solidFill>
                  <a:schemeClr val="tx1"/>
                </a:solidFill>
                <a:effectLst/>
                <a:latin typeface="Arial" pitchFamily="-112" charset="0"/>
                <a:ea typeface="ＭＳ Ｐゴシック" pitchFamily="-112" charset="-128"/>
                <a:cs typeface="ＭＳ Ｐゴシック" pitchFamily="-112" charset="-128"/>
              </a:rPr>
              <a:t>and make generalizations about a </a:t>
            </a:r>
            <a:r>
              <a:rPr lang="en-US" sz="1200" b="0" i="0" u="none" strike="noStrike" kern="1200" dirty="0">
                <a:solidFill>
                  <a:schemeClr val="tx1"/>
                </a:solidFill>
                <a:effectLst/>
                <a:latin typeface="Arial" pitchFamily="-112" charset="0"/>
                <a:ea typeface="ＭＳ Ｐゴシック" pitchFamily="-112" charset="-128"/>
                <a:cs typeface="ＭＳ Ｐゴシック" pitchFamily="-112" charset="-128"/>
                <a:hlinkClick r:id="rId6"/>
              </a:rPr>
              <a:t>population</a:t>
            </a:r>
            <a:r>
              <a:rPr lang="en-US" sz="1200" b="0" i="0" kern="1200" dirty="0">
                <a:solidFill>
                  <a:schemeClr val="tx1"/>
                </a:solidFill>
                <a:effectLst/>
                <a:latin typeface="Arial" pitchFamily="-112" charset="0"/>
                <a:ea typeface="ＭＳ Ｐゴシック" pitchFamily="-112" charset="-128"/>
                <a:cs typeface="ＭＳ Ｐゴシック" pitchFamily="-112" charset="-128"/>
              </a:rPr>
              <a:t>. </a:t>
            </a:r>
          </a:p>
          <a:p>
            <a:pPr fontAlgn="base"/>
            <a:r>
              <a:rPr lang="en-US" dirty="0">
                <a:hlinkClick r:id="rId7"/>
              </a:rPr>
              <a:t>https://www.statisticshowto.datasciencecentral.com/inferential-statistics/</a:t>
            </a:r>
            <a:endParaRPr lang="en-US" sz="1200" b="0" i="0" kern="1200" dirty="0">
              <a:solidFill>
                <a:schemeClr val="tx1"/>
              </a:solidFill>
              <a:effectLst/>
              <a:latin typeface="Arial" pitchFamily="-112" charset="0"/>
              <a:ea typeface="ＭＳ Ｐゴシック" pitchFamily="-112" charset="-128"/>
              <a:cs typeface="ＭＳ Ｐゴシック" pitchFamily="-112" charset="-128"/>
            </a:endParaRPr>
          </a:p>
          <a:p>
            <a:endParaRPr lang="en-US" altLang="en-US" dirty="0">
              <a:latin typeface="Arial" charset="0"/>
              <a:ea typeface="ＭＳ Ｐゴシック" charset="-128"/>
            </a:endParaRP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4737B605-2D4D-2747-8603-F477CE420418}" type="slidenum">
              <a:rPr lang="en-US" altLang="en-US" sz="1200"/>
              <a:pPr/>
              <a:t>24</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DD1C2DF0-B7BA-6E43-B566-FB0DFA06658B}" type="slidenum">
              <a:rPr lang="en-US" altLang="en-US" sz="1200"/>
              <a:pPr/>
              <a:t>25</a:t>
            </a:fld>
            <a:endParaRPr lang="en-US" altLang="en-US"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AU" altLang="en-US">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6" name="Rectangle 6"/>
          <p:cNvSpPr>
            <a:spLocks noGrp="1" noChangeArrowheads="1"/>
          </p:cNvSpPr>
          <p:nvPr>
            <p:ph type="sldNum" sz="quarter" idx="12"/>
          </p:nvPr>
        </p:nvSpPr>
        <p:spPr/>
        <p:txBody>
          <a:bodyPr/>
          <a:lstStyle>
            <a:lvl1pPr>
              <a:defRPr smtClean="0"/>
            </a:lvl1pPr>
          </a:lstStyle>
          <a:p>
            <a:pPr>
              <a:defRPr/>
            </a:pPr>
            <a:fld id="{82C844D4-348E-ED4F-87C1-C90B8FE30A76}" type="slidenum">
              <a:rPr lang="en-US" altLang="x-none"/>
              <a:pPr>
                <a:defRPr/>
              </a:pPr>
              <a:t>‹#›</a:t>
            </a:fld>
            <a:endParaRPr lang="en-US" altLang="x-none"/>
          </a:p>
        </p:txBody>
      </p:sp>
    </p:spTree>
    <p:extLst>
      <p:ext uri="{BB962C8B-B14F-4D97-AF65-F5344CB8AC3E}">
        <p14:creationId xmlns:p14="http://schemas.microsoft.com/office/powerpoint/2010/main" val="4361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6" name="Rectangle 6"/>
          <p:cNvSpPr>
            <a:spLocks noGrp="1" noChangeArrowheads="1"/>
          </p:cNvSpPr>
          <p:nvPr>
            <p:ph type="sldNum" sz="quarter" idx="12"/>
          </p:nvPr>
        </p:nvSpPr>
        <p:spPr/>
        <p:txBody>
          <a:bodyPr/>
          <a:lstStyle>
            <a:lvl1pPr>
              <a:defRPr smtClean="0"/>
            </a:lvl1pPr>
          </a:lstStyle>
          <a:p>
            <a:pPr>
              <a:defRPr/>
            </a:pPr>
            <a:fld id="{D981D73B-B536-8B40-9C62-60BF5AC456ED}" type="slidenum">
              <a:rPr lang="en-US" altLang="x-none"/>
              <a:pPr>
                <a:defRPr/>
              </a:pPr>
              <a:t>‹#›</a:t>
            </a:fld>
            <a:endParaRPr lang="en-US" altLang="x-none"/>
          </a:p>
        </p:txBody>
      </p:sp>
    </p:spTree>
    <p:extLst>
      <p:ext uri="{BB962C8B-B14F-4D97-AF65-F5344CB8AC3E}">
        <p14:creationId xmlns:p14="http://schemas.microsoft.com/office/powerpoint/2010/main" val="58542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90750" cy="67056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52400" y="0"/>
            <a:ext cx="6419850" cy="67056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6" name="Rectangle 6"/>
          <p:cNvSpPr>
            <a:spLocks noGrp="1" noChangeArrowheads="1"/>
          </p:cNvSpPr>
          <p:nvPr>
            <p:ph type="sldNum" sz="quarter" idx="12"/>
          </p:nvPr>
        </p:nvSpPr>
        <p:spPr/>
        <p:txBody>
          <a:bodyPr/>
          <a:lstStyle>
            <a:lvl1pPr>
              <a:defRPr smtClean="0"/>
            </a:lvl1pPr>
          </a:lstStyle>
          <a:p>
            <a:pPr>
              <a:defRPr/>
            </a:pPr>
            <a:fld id="{CF978A67-3B12-694C-87C9-1D3B3550C1FC}" type="slidenum">
              <a:rPr lang="en-US" altLang="x-none"/>
              <a:pPr>
                <a:defRPr/>
              </a:pPr>
              <a:t>‹#›</a:t>
            </a:fld>
            <a:endParaRPr lang="en-US" altLang="x-none"/>
          </a:p>
        </p:txBody>
      </p:sp>
    </p:spTree>
    <p:extLst>
      <p:ext uri="{BB962C8B-B14F-4D97-AF65-F5344CB8AC3E}">
        <p14:creationId xmlns:p14="http://schemas.microsoft.com/office/powerpoint/2010/main" val="1593858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1524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7" name="Rectangle 6"/>
          <p:cNvSpPr>
            <a:spLocks noGrp="1" noChangeArrowheads="1"/>
          </p:cNvSpPr>
          <p:nvPr>
            <p:ph type="sldNum" sz="quarter" idx="12"/>
          </p:nvPr>
        </p:nvSpPr>
        <p:spPr/>
        <p:txBody>
          <a:bodyPr/>
          <a:lstStyle>
            <a:lvl1pPr>
              <a:defRPr smtClean="0"/>
            </a:lvl1pPr>
          </a:lstStyle>
          <a:p>
            <a:pPr>
              <a:defRPr/>
            </a:pPr>
            <a:fld id="{3A0A2390-0A0C-E74B-9815-C1D4E0AC479C}" type="slidenum">
              <a:rPr lang="en-US" altLang="x-none"/>
              <a:pPr>
                <a:defRPr/>
              </a:pPr>
              <a:t>‹#›</a:t>
            </a:fld>
            <a:endParaRPr lang="en-US" altLang="x-none"/>
          </a:p>
        </p:txBody>
      </p:sp>
    </p:spTree>
    <p:extLst>
      <p:ext uri="{BB962C8B-B14F-4D97-AF65-F5344CB8AC3E}">
        <p14:creationId xmlns:p14="http://schemas.microsoft.com/office/powerpoint/2010/main" val="26587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6" name="Rectangle 6"/>
          <p:cNvSpPr>
            <a:spLocks noGrp="1" noChangeArrowheads="1"/>
          </p:cNvSpPr>
          <p:nvPr>
            <p:ph type="sldNum" sz="quarter" idx="12"/>
          </p:nvPr>
        </p:nvSpPr>
        <p:spPr/>
        <p:txBody>
          <a:bodyPr/>
          <a:lstStyle>
            <a:lvl1pPr>
              <a:defRPr smtClean="0"/>
            </a:lvl1pPr>
          </a:lstStyle>
          <a:p>
            <a:pPr>
              <a:defRPr/>
            </a:pPr>
            <a:fld id="{8553E6A2-104B-B540-B203-C9B60CFD7589}" type="slidenum">
              <a:rPr lang="en-US" altLang="x-none"/>
              <a:pPr>
                <a:defRPr/>
              </a:pPr>
              <a:t>‹#›</a:t>
            </a:fld>
            <a:endParaRPr lang="en-US" altLang="x-none"/>
          </a:p>
        </p:txBody>
      </p:sp>
    </p:spTree>
    <p:extLst>
      <p:ext uri="{BB962C8B-B14F-4D97-AF65-F5344CB8AC3E}">
        <p14:creationId xmlns:p14="http://schemas.microsoft.com/office/powerpoint/2010/main" val="81484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6" name="Rectangle 6"/>
          <p:cNvSpPr>
            <a:spLocks noGrp="1" noChangeArrowheads="1"/>
          </p:cNvSpPr>
          <p:nvPr>
            <p:ph type="sldNum" sz="quarter" idx="12"/>
          </p:nvPr>
        </p:nvSpPr>
        <p:spPr/>
        <p:txBody>
          <a:bodyPr/>
          <a:lstStyle>
            <a:lvl1pPr>
              <a:defRPr smtClean="0"/>
            </a:lvl1pPr>
          </a:lstStyle>
          <a:p>
            <a:pPr>
              <a:defRPr/>
            </a:pPr>
            <a:fld id="{D15789EF-9E01-2B43-9BA4-84F6A8798CA4}" type="slidenum">
              <a:rPr lang="en-US" altLang="x-none"/>
              <a:pPr>
                <a:defRPr/>
              </a:pPr>
              <a:t>‹#›</a:t>
            </a:fld>
            <a:endParaRPr lang="en-US" altLang="x-none"/>
          </a:p>
        </p:txBody>
      </p:sp>
    </p:spTree>
    <p:extLst>
      <p:ext uri="{BB962C8B-B14F-4D97-AF65-F5344CB8AC3E}">
        <p14:creationId xmlns:p14="http://schemas.microsoft.com/office/powerpoint/2010/main" val="59172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524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7" name="Rectangle 6"/>
          <p:cNvSpPr>
            <a:spLocks noGrp="1" noChangeArrowheads="1"/>
          </p:cNvSpPr>
          <p:nvPr>
            <p:ph type="sldNum" sz="quarter" idx="12"/>
          </p:nvPr>
        </p:nvSpPr>
        <p:spPr/>
        <p:txBody>
          <a:bodyPr/>
          <a:lstStyle>
            <a:lvl1pPr>
              <a:defRPr smtClean="0"/>
            </a:lvl1pPr>
          </a:lstStyle>
          <a:p>
            <a:pPr>
              <a:defRPr/>
            </a:pPr>
            <a:fld id="{582A87D2-718B-AE4F-9992-454D274D75E8}" type="slidenum">
              <a:rPr lang="en-US" altLang="x-none"/>
              <a:pPr>
                <a:defRPr/>
              </a:pPr>
              <a:t>‹#›</a:t>
            </a:fld>
            <a:endParaRPr lang="en-US" altLang="x-none"/>
          </a:p>
        </p:txBody>
      </p:sp>
    </p:spTree>
    <p:extLst>
      <p:ext uri="{BB962C8B-B14F-4D97-AF65-F5344CB8AC3E}">
        <p14:creationId xmlns:p14="http://schemas.microsoft.com/office/powerpoint/2010/main" val="9520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AU"/>
          </a:p>
        </p:txBody>
      </p:sp>
      <p:sp>
        <p:nvSpPr>
          <p:cNvPr id="8"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9" name="Rectangle 6"/>
          <p:cNvSpPr>
            <a:spLocks noGrp="1" noChangeArrowheads="1"/>
          </p:cNvSpPr>
          <p:nvPr>
            <p:ph type="sldNum" sz="quarter" idx="12"/>
          </p:nvPr>
        </p:nvSpPr>
        <p:spPr/>
        <p:txBody>
          <a:bodyPr/>
          <a:lstStyle>
            <a:lvl1pPr>
              <a:defRPr smtClean="0"/>
            </a:lvl1pPr>
          </a:lstStyle>
          <a:p>
            <a:pPr>
              <a:defRPr/>
            </a:pPr>
            <a:fld id="{80481D05-22A0-504A-9B9D-60B03731EF4F}" type="slidenum">
              <a:rPr lang="en-US" altLang="x-none"/>
              <a:pPr>
                <a:defRPr/>
              </a:pPr>
              <a:t>‹#›</a:t>
            </a:fld>
            <a:endParaRPr lang="en-US" altLang="x-none"/>
          </a:p>
        </p:txBody>
      </p:sp>
    </p:spTree>
    <p:extLst>
      <p:ext uri="{BB962C8B-B14F-4D97-AF65-F5344CB8AC3E}">
        <p14:creationId xmlns:p14="http://schemas.microsoft.com/office/powerpoint/2010/main" val="22513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AU"/>
          </a:p>
        </p:txBody>
      </p:sp>
      <p:sp>
        <p:nvSpPr>
          <p:cNvPr id="4"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5" name="Rectangle 6"/>
          <p:cNvSpPr>
            <a:spLocks noGrp="1" noChangeArrowheads="1"/>
          </p:cNvSpPr>
          <p:nvPr>
            <p:ph type="sldNum" sz="quarter" idx="12"/>
          </p:nvPr>
        </p:nvSpPr>
        <p:spPr/>
        <p:txBody>
          <a:bodyPr/>
          <a:lstStyle>
            <a:lvl1pPr>
              <a:defRPr smtClean="0"/>
            </a:lvl1pPr>
          </a:lstStyle>
          <a:p>
            <a:pPr>
              <a:defRPr/>
            </a:pPr>
            <a:fld id="{D9E79990-3958-5F4C-86BA-ED09A589CFD6}" type="slidenum">
              <a:rPr lang="en-US" altLang="x-none"/>
              <a:pPr>
                <a:defRPr/>
              </a:pPr>
              <a:t>‹#›</a:t>
            </a:fld>
            <a:endParaRPr lang="en-US" altLang="x-none"/>
          </a:p>
        </p:txBody>
      </p:sp>
    </p:spTree>
    <p:extLst>
      <p:ext uri="{BB962C8B-B14F-4D97-AF65-F5344CB8AC3E}">
        <p14:creationId xmlns:p14="http://schemas.microsoft.com/office/powerpoint/2010/main" val="211897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AU"/>
          </a:p>
        </p:txBody>
      </p:sp>
      <p:sp>
        <p:nvSpPr>
          <p:cNvPr id="3"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4" name="Rectangle 6"/>
          <p:cNvSpPr>
            <a:spLocks noGrp="1" noChangeArrowheads="1"/>
          </p:cNvSpPr>
          <p:nvPr>
            <p:ph type="sldNum" sz="quarter" idx="12"/>
          </p:nvPr>
        </p:nvSpPr>
        <p:spPr/>
        <p:txBody>
          <a:bodyPr/>
          <a:lstStyle>
            <a:lvl1pPr>
              <a:defRPr smtClean="0"/>
            </a:lvl1pPr>
          </a:lstStyle>
          <a:p>
            <a:pPr>
              <a:defRPr/>
            </a:pPr>
            <a:fld id="{21497B6E-3A79-0B4A-9B95-0186AF30168A}" type="slidenum">
              <a:rPr lang="en-US" altLang="x-none"/>
              <a:pPr>
                <a:defRPr/>
              </a:pPr>
              <a:t>‹#›</a:t>
            </a:fld>
            <a:endParaRPr lang="en-US" altLang="x-none"/>
          </a:p>
        </p:txBody>
      </p:sp>
    </p:spTree>
    <p:extLst>
      <p:ext uri="{BB962C8B-B14F-4D97-AF65-F5344CB8AC3E}">
        <p14:creationId xmlns:p14="http://schemas.microsoft.com/office/powerpoint/2010/main" val="186834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7" name="Rectangle 6"/>
          <p:cNvSpPr>
            <a:spLocks noGrp="1" noChangeArrowheads="1"/>
          </p:cNvSpPr>
          <p:nvPr>
            <p:ph type="sldNum" sz="quarter" idx="12"/>
          </p:nvPr>
        </p:nvSpPr>
        <p:spPr/>
        <p:txBody>
          <a:bodyPr/>
          <a:lstStyle>
            <a:lvl1pPr>
              <a:defRPr smtClean="0"/>
            </a:lvl1pPr>
          </a:lstStyle>
          <a:p>
            <a:pPr>
              <a:defRPr/>
            </a:pPr>
            <a:fld id="{AD62B2FE-2BCA-1249-BDD7-049BC8D5FF9A}" type="slidenum">
              <a:rPr lang="en-US" altLang="x-none"/>
              <a:pPr>
                <a:defRPr/>
              </a:pPr>
              <a:t>‹#›</a:t>
            </a:fld>
            <a:endParaRPr lang="en-US" altLang="x-none"/>
          </a:p>
        </p:txBody>
      </p:sp>
    </p:spTree>
    <p:extLst>
      <p:ext uri="{BB962C8B-B14F-4D97-AF65-F5344CB8AC3E}">
        <p14:creationId xmlns:p14="http://schemas.microsoft.com/office/powerpoint/2010/main" val="79799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atin typeface="Arial" pitchFamily="-112" charset="0"/>
                <a:ea typeface="ＭＳ Ｐゴシック" pitchFamily="-112" charset="-128"/>
              </a:defRPr>
            </a:lvl1pPr>
          </a:lstStyle>
          <a:p>
            <a:pPr>
              <a:defRPr/>
            </a:pPr>
            <a:endParaRPr lang="en-AU"/>
          </a:p>
        </p:txBody>
      </p:sp>
      <p:sp>
        <p:nvSpPr>
          <p:cNvPr id="7" name="Rectangle 6"/>
          <p:cNvSpPr>
            <a:spLocks noGrp="1" noChangeArrowheads="1"/>
          </p:cNvSpPr>
          <p:nvPr>
            <p:ph type="sldNum" sz="quarter" idx="12"/>
          </p:nvPr>
        </p:nvSpPr>
        <p:spPr/>
        <p:txBody>
          <a:bodyPr/>
          <a:lstStyle>
            <a:lvl1pPr>
              <a:defRPr smtClean="0"/>
            </a:lvl1pPr>
          </a:lstStyle>
          <a:p>
            <a:pPr>
              <a:defRPr/>
            </a:pPr>
            <a:fld id="{1C41D90B-E2D7-8C40-945E-626DE66E8F45}" type="slidenum">
              <a:rPr lang="en-US" altLang="x-none"/>
              <a:pPr>
                <a:defRPr/>
              </a:pPr>
              <a:t>‹#›</a:t>
            </a:fld>
            <a:endParaRPr lang="en-US" altLang="x-none"/>
          </a:p>
        </p:txBody>
      </p:sp>
    </p:spTree>
    <p:extLst>
      <p:ext uri="{BB962C8B-B14F-4D97-AF65-F5344CB8AC3E}">
        <p14:creationId xmlns:p14="http://schemas.microsoft.com/office/powerpoint/2010/main" val="80334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6600">
            <a:alpha val="12941"/>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52400" y="914400"/>
            <a:ext cx="8763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0" y="6477000"/>
            <a:ext cx="259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12" charset="0"/>
                <a:ea typeface="ＭＳ Ｐゴシック" pitchFamily="-112" charset="-128"/>
                <a:cs typeface="ＭＳ Ｐゴシック" pitchFamily="-112" charset="-128"/>
              </a:defRPr>
            </a:lvl1pPr>
          </a:lstStyle>
          <a:p>
            <a:pPr>
              <a:defRPr/>
            </a:pPr>
            <a:r>
              <a:rPr lang="en-US"/>
              <a:t>September 2, 2009 (week 1)</a:t>
            </a:r>
          </a:p>
        </p:txBody>
      </p:sp>
      <p:sp>
        <p:nvSpPr>
          <p:cNvPr id="1029" name="Rectangle 5"/>
          <p:cNvSpPr>
            <a:spLocks noGrp="1" noChangeArrowheads="1"/>
          </p:cNvSpPr>
          <p:nvPr>
            <p:ph type="ftr" sz="quarter" idx="3"/>
          </p:nvPr>
        </p:nvSpPr>
        <p:spPr bwMode="auto">
          <a:xfrm>
            <a:off x="2590800" y="6477000"/>
            <a:ext cx="480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altLang="x-none"/>
              <a:t>ITEC/CSCI/ERTH-6961-01 – Data Science Fall 2009</a:t>
            </a:r>
          </a:p>
        </p:txBody>
      </p:sp>
      <p:sp>
        <p:nvSpPr>
          <p:cNvPr id="1030" name="Rectangle 6"/>
          <p:cNvSpPr>
            <a:spLocks noGrp="1" noChangeArrowheads="1"/>
          </p:cNvSpPr>
          <p:nvPr>
            <p:ph type="sldNum" sz="quarter" idx="4"/>
          </p:nvPr>
        </p:nvSpPr>
        <p:spPr bwMode="auto">
          <a:xfrm>
            <a:off x="7239000" y="6019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smtClean="0"/>
            </a:lvl1pPr>
          </a:lstStyle>
          <a:p>
            <a:pPr>
              <a:defRPr/>
            </a:pPr>
            <a:fld id="{68F82D39-BFA6-4144-BB9D-9009ACD0BA34}"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6pPr>
      <a:lvl7pPr marL="9144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7pPr>
      <a:lvl8pPr marL="13716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8pPr>
      <a:lvl9pPr marL="18288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w.rpi.edu/web/Courses/DataAnalytics/2020Sp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ricem4@rpi.edu" TargetMode="External"/><Relationship Id="rId2" Type="http://schemas.openxmlformats.org/officeDocument/2006/relationships/hyperlink" Target="mailto:pfox@ucar.edu" TargetMode="External"/><Relationship Id="rId1" Type="http://schemas.openxmlformats.org/officeDocument/2006/relationships/slideLayout" Target="../slideLayouts/slideLayout2.xml"/><Relationship Id="rId6" Type="http://schemas.openxmlformats.org/officeDocument/2006/relationships/hyperlink" Target="http://aquarius.tw.rpi.edu/html/DA/" TargetMode="External"/><Relationship Id="rId5" Type="http://schemas.openxmlformats.org/officeDocument/2006/relationships/hyperlink" Target="https://tw.rpi.edu/web/Courses/DataAnalytics/2020Spring" TargetMode="External"/><Relationship Id="rId4" Type="http://schemas.openxmlformats.org/officeDocument/2006/relationships/hyperlink" Target="http://lms9.rpi.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www.liebertpub.com/big" TargetMode="External"/><Relationship Id="rId4" Type="http://schemas.openxmlformats.org/officeDocument/2006/relationships/hyperlink" Target="https://en.wikipedia.org/wiki/Big_dat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Nate_Silver" TargetMode="External"/><Relationship Id="rId2" Type="http://schemas.openxmlformats.org/officeDocument/2006/relationships/hyperlink" Target="http://www.imdb.com/title/tt1210166/" TargetMode="External"/><Relationship Id="rId1" Type="http://schemas.openxmlformats.org/officeDocument/2006/relationships/slideLayout" Target="../slideLayouts/slideLayout2.xml"/><Relationship Id="rId4" Type="http://schemas.openxmlformats.org/officeDocument/2006/relationships/hyperlink" Target="http://www.slideshare.net/lsakoda/case-studies-utilizing-real-time-data-analyt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Nate_Silver" TargetMode="External"/><Relationship Id="rId2" Type="http://schemas.openxmlformats.org/officeDocument/2006/relationships/hyperlink" Target="http://www.imdb.com/title/tt1210166/" TargetMode="External"/><Relationship Id="rId1" Type="http://schemas.openxmlformats.org/officeDocument/2006/relationships/slideLayout" Target="../slideLayouts/slideLayout2.xml"/><Relationship Id="rId6" Type="http://schemas.openxmlformats.org/officeDocument/2006/relationships/hyperlink" Target="http://www.ibm.com/analytics/us/en/case-studies/" TargetMode="External"/><Relationship Id="rId5" Type="http://schemas.openxmlformats.org/officeDocument/2006/relationships/hyperlink" Target="http://www.marketquotient.com/case-studies.html" TargetMode="External"/><Relationship Id="rId4" Type="http://schemas.openxmlformats.org/officeDocument/2006/relationships/hyperlink" Target="http://www.slideshare.net/lsakoda/case-studies-utilizing-real-time-data-analytic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quarius.tw.rpi.edu/html/D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cran.r-project.org/doc/manuals/" TargetMode="External"/><Relationship Id="rId7" Type="http://schemas.openxmlformats.org/officeDocument/2006/relationships/image" Target="../media/image7.tiff"/><Relationship Id="rId2" Type="http://schemas.openxmlformats.org/officeDocument/2006/relationships/hyperlink" Target="http://lib.stat.cmu.edu/R/CRAN/" TargetMode="External"/><Relationship Id="rId1" Type="http://schemas.openxmlformats.org/officeDocument/2006/relationships/slideLayout" Target="../slideLayouts/slideLayout2.xml"/><Relationship Id="rId6" Type="http://schemas.openxmlformats.org/officeDocument/2006/relationships/hyperlink" Target="https://www.rstudio.com/products/rstudio/" TargetMode="External"/><Relationship Id="rId5" Type="http://schemas.openxmlformats.org/officeDocument/2006/relationships/hyperlink" Target="http://www.rstudio.com/ide/download/" TargetMode="External"/><Relationship Id="rId4" Type="http://schemas.openxmlformats.org/officeDocument/2006/relationships/hyperlink" Target="http://cran.r-project.org/doc/manuals/R-la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r4a.FINAL 4C logo_cropp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714500"/>
            <a:ext cx="8280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279A9985-622F-2443-BB72-E0CB6AED73EB}" type="slidenum">
              <a:rPr lang="en-US" altLang="en-US" sz="1400"/>
              <a:pPr>
                <a:spcBef>
                  <a:spcPct val="0"/>
                </a:spcBef>
                <a:buFontTx/>
                <a:buNone/>
              </a:pPr>
              <a:t>1</a:t>
            </a:fld>
            <a:endParaRPr lang="en-US" altLang="en-US" sz="1400"/>
          </a:p>
        </p:txBody>
      </p:sp>
      <p:sp>
        <p:nvSpPr>
          <p:cNvPr id="16387" name="Rectangle 3"/>
          <p:cNvSpPr>
            <a:spLocks noGrp="1" noChangeArrowheads="1"/>
          </p:cNvSpPr>
          <p:nvPr>
            <p:ph type="subTitle" idx="1"/>
          </p:nvPr>
        </p:nvSpPr>
        <p:spPr>
          <a:xfrm>
            <a:off x="228600" y="4254227"/>
            <a:ext cx="8686800" cy="1828800"/>
          </a:xfrm>
        </p:spPr>
        <p:txBody>
          <a:bodyPr/>
          <a:lstStyle/>
          <a:p>
            <a:pPr eaLnBrk="1" hangingPunct="1"/>
            <a:r>
              <a:rPr lang="en-US" altLang="en-US" sz="2400" dirty="0" err="1"/>
              <a:t>Thilanka</a:t>
            </a:r>
            <a:r>
              <a:rPr lang="en-US" altLang="en-US" sz="2400" dirty="0"/>
              <a:t> </a:t>
            </a:r>
            <a:r>
              <a:rPr lang="en-US" altLang="en-US" sz="2400" dirty="0" err="1"/>
              <a:t>Munasinghe</a:t>
            </a:r>
            <a:r>
              <a:rPr lang="en-US" altLang="en-US" sz="2400" dirty="0"/>
              <a:t> </a:t>
            </a:r>
          </a:p>
          <a:p>
            <a:pPr eaLnBrk="1" hangingPunct="1"/>
            <a:r>
              <a:rPr lang="en-US" altLang="en-US" sz="2400" dirty="0"/>
              <a:t>Data Analytics</a:t>
            </a:r>
          </a:p>
          <a:p>
            <a:pPr eaLnBrk="1" hangingPunct="1"/>
            <a:r>
              <a:rPr lang="en-US" altLang="en-US" sz="2400" dirty="0"/>
              <a:t>ITWS-4600/ITWS-6600/MATP-4450/CSCI-4960 BCBP-4960/MGM-4962/MGMT-6962</a:t>
            </a:r>
          </a:p>
          <a:p>
            <a:pPr eaLnBrk="1" hangingPunct="1"/>
            <a:r>
              <a:rPr lang="en-US" altLang="en-US" sz="2400" dirty="0"/>
              <a:t>Group 1 Module 1, January 13</a:t>
            </a:r>
            <a:r>
              <a:rPr lang="en-US" altLang="en-US" sz="2400" baseline="30000" dirty="0"/>
              <a:t>th</a:t>
            </a:r>
            <a:r>
              <a:rPr lang="en-US" altLang="en-US" sz="2400" dirty="0"/>
              <a:t> , 2020</a:t>
            </a:r>
          </a:p>
        </p:txBody>
      </p:sp>
      <p:sp>
        <p:nvSpPr>
          <p:cNvPr id="16388" name="Rectangle 2"/>
          <p:cNvSpPr>
            <a:spLocks noGrp="1" noChangeArrowheads="1"/>
          </p:cNvSpPr>
          <p:nvPr>
            <p:ph type="ctrTitle"/>
          </p:nvPr>
        </p:nvSpPr>
        <p:spPr>
          <a:xfrm>
            <a:off x="685800" y="152400"/>
            <a:ext cx="7848600" cy="2514600"/>
          </a:xfrm>
        </p:spPr>
        <p:txBody>
          <a:bodyPr/>
          <a:lstStyle/>
          <a:p>
            <a:pPr eaLnBrk="1" hangingPunct="1"/>
            <a:r>
              <a:rPr lang="en-US" altLang="en-US" dirty="0"/>
              <a:t>Introduction to Data Analytics. Current Challenges.</a:t>
            </a:r>
            <a:br>
              <a:rPr lang="en-US" altLang="en-US" dirty="0"/>
            </a:br>
            <a:r>
              <a:rPr lang="en-US" altLang="en-US" dirty="0"/>
              <a:t>Course Outline.</a:t>
            </a:r>
            <a:endParaRPr lang="en-US"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AU" altLang="en-US" b="1" dirty="0"/>
              <a:t>Academic Integrity</a:t>
            </a:r>
          </a:p>
        </p:txBody>
      </p:sp>
      <p:sp>
        <p:nvSpPr>
          <p:cNvPr id="26626" name="Content Placeholder 2"/>
          <p:cNvSpPr>
            <a:spLocks noGrp="1"/>
          </p:cNvSpPr>
          <p:nvPr>
            <p:ph idx="1"/>
          </p:nvPr>
        </p:nvSpPr>
        <p:spPr/>
        <p:txBody>
          <a:bodyPr/>
          <a:lstStyle/>
          <a:p>
            <a:r>
              <a:rPr lang="en-US" altLang="en-US" sz="1600" dirty="0"/>
              <a:t>Student-teacher relationships are built on trust. For example, students must trust that teachers have made appropriate decisions about the structure and content of the courses they teach, and teachers must trust that the assignments that students turn in are their own. Acts, which violate this trust, undermine the educational process. The Rensselaer Handbook of Student Rights and Responsibilities defines various forms of Academic Dishonesty and you should make yourself familiar with these. In this class, all assignments that are turned in for a grade must represent the student</a:t>
            </a:r>
            <a:r>
              <a:rPr lang="ja-JP" altLang="en-US" sz="1600" dirty="0"/>
              <a:t>’</a:t>
            </a:r>
            <a:r>
              <a:rPr lang="en-US" altLang="ja-JP" sz="1600" dirty="0"/>
              <a:t>s own work. In cases where help was received, or teamwork was allowed, a notation on the assignment should indicate your collaboration. </a:t>
            </a:r>
          </a:p>
          <a:p>
            <a:r>
              <a:rPr lang="en-US" altLang="ja-JP" sz="2000" dirty="0"/>
              <a:t>Submission of any assignment that is in violation of this policy will result in a penalty. If found in violation of the academic dishonesty policy, students may be subject to two types of penalties. The instructor administers an academic (grade) penalty of full </a:t>
            </a:r>
            <a:r>
              <a:rPr lang="en-US" altLang="ja-JP" sz="2000" dirty="0">
                <a:solidFill>
                  <a:srgbClr val="FF0000"/>
                </a:solidFill>
              </a:rPr>
              <a:t>loss of grade</a:t>
            </a:r>
            <a:r>
              <a:rPr lang="en-US" altLang="ja-JP" sz="2000" dirty="0"/>
              <a:t> for the work in violation, and the student may also enter the Institute judicial process and be subject to such additional sanctions as: </a:t>
            </a:r>
            <a:r>
              <a:rPr lang="en-US" altLang="ja-JP" sz="2000" dirty="0">
                <a:solidFill>
                  <a:srgbClr val="FF0000"/>
                </a:solidFill>
              </a:rPr>
              <a:t>warning, probation, suspension, expulsion</a:t>
            </a:r>
            <a:r>
              <a:rPr lang="en-US" altLang="ja-JP" sz="2000" dirty="0"/>
              <a:t>, and alternative actions as defined in the current Handbook of Student Rights and Responsibilities. </a:t>
            </a:r>
          </a:p>
          <a:p>
            <a:r>
              <a:rPr lang="en-US" altLang="ja-JP" sz="2000" dirty="0"/>
              <a:t>Second violation will result in </a:t>
            </a:r>
            <a:r>
              <a:rPr lang="en-US" altLang="ja-JP" sz="2000" dirty="0">
                <a:solidFill>
                  <a:srgbClr val="FF0000"/>
                </a:solidFill>
              </a:rPr>
              <a:t>failure</a:t>
            </a:r>
            <a:r>
              <a:rPr lang="en-US" altLang="ja-JP" sz="2000" dirty="0"/>
              <a:t> of the course.</a:t>
            </a:r>
          </a:p>
          <a:p>
            <a:r>
              <a:rPr lang="en-US" altLang="ja-JP" sz="2000" b="1" dirty="0"/>
              <a:t>If you have any question concerning this policy </a:t>
            </a:r>
            <a:r>
              <a:rPr lang="en-US" altLang="ja-JP" sz="2000" b="1" dirty="0">
                <a:solidFill>
                  <a:srgbClr val="FF0000"/>
                </a:solidFill>
              </a:rPr>
              <a:t>before</a:t>
            </a:r>
            <a:r>
              <a:rPr lang="en-US" altLang="ja-JP" sz="2000" b="1" dirty="0"/>
              <a:t> submitting an assignment, please ask for clarification.</a:t>
            </a:r>
            <a:endParaRPr lang="en-AU" altLang="en-US" sz="2000" b="1" dirty="0"/>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273F80E5-E97C-E844-BE4A-927559AF7F73}"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AU" altLang="en-US"/>
              <a:t>Current Syllabus/Schedule</a:t>
            </a:r>
          </a:p>
        </p:txBody>
      </p:sp>
      <p:sp>
        <p:nvSpPr>
          <p:cNvPr id="27650" name="Content Placeholder 2"/>
          <p:cNvSpPr>
            <a:spLocks noGrp="1"/>
          </p:cNvSpPr>
          <p:nvPr>
            <p:ph idx="1"/>
          </p:nvPr>
        </p:nvSpPr>
        <p:spPr>
          <a:xfrm>
            <a:off x="152400" y="762000"/>
            <a:ext cx="8763000" cy="5791200"/>
          </a:xfrm>
        </p:spPr>
        <p:txBody>
          <a:bodyPr/>
          <a:lstStyle/>
          <a:p>
            <a:r>
              <a:rPr lang="en-AU" altLang="en-US" dirty="0"/>
              <a:t>Web site: </a:t>
            </a:r>
            <a:r>
              <a:rPr lang="en-US" dirty="0">
                <a:hlinkClick r:id="rId2"/>
              </a:rPr>
              <a:t>https://tw.rpi.edu/web/Courses/DataAnalytics/2020Spring</a:t>
            </a:r>
            <a:endParaRPr lang="en-US" dirty="0"/>
          </a:p>
          <a:p>
            <a:r>
              <a:rPr lang="en-US" altLang="en-US" dirty="0"/>
              <a:t>Note: in general lectures are on Monday, labs on Fridays ***</a:t>
            </a:r>
          </a:p>
          <a:p>
            <a:r>
              <a:rPr lang="en-US" altLang="en-US" dirty="0"/>
              <a:t>Attendance is taken – the labs are for you to work through tasks that prepare for assignments</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C36A98F7-DB23-7D4D-ABF8-0E53612B911F}"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AU" altLang="en-US"/>
              <a:t>Questions so far?</a:t>
            </a:r>
          </a:p>
        </p:txBody>
      </p:sp>
      <p:sp>
        <p:nvSpPr>
          <p:cNvPr id="28674" name="Content Placeholder 2"/>
          <p:cNvSpPr>
            <a:spLocks noGrp="1"/>
          </p:cNvSpPr>
          <p:nvPr>
            <p:ph idx="1"/>
          </p:nvPr>
        </p:nvSpPr>
        <p:spPr/>
        <p:txBody>
          <a:bodyPr/>
          <a:lstStyle/>
          <a:p>
            <a:endParaRPr lang="en-AU" altLang="en-US"/>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CA5ED08E-EDE3-D846-AECC-D521166B134F}" type="slidenum">
              <a:rPr lang="en-US" altLang="en-US" sz="1400"/>
              <a:pPr>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AU" altLang="en-US"/>
              <a:t>Introductions</a:t>
            </a:r>
          </a:p>
        </p:txBody>
      </p:sp>
      <p:sp>
        <p:nvSpPr>
          <p:cNvPr id="29698" name="Content Placeholder 2"/>
          <p:cNvSpPr>
            <a:spLocks noGrp="1"/>
          </p:cNvSpPr>
          <p:nvPr>
            <p:ph idx="1"/>
          </p:nvPr>
        </p:nvSpPr>
        <p:spPr/>
        <p:txBody>
          <a:bodyPr/>
          <a:lstStyle/>
          <a:p>
            <a:r>
              <a:rPr lang="en-AU" altLang="en-US" dirty="0"/>
              <a:t>MATP-4450, CSCI 4960, ITWS-4400, ITWS-6600, MGMT-4962, MGMT-6962</a:t>
            </a:r>
          </a:p>
          <a:p>
            <a:r>
              <a:rPr lang="en-AU" altLang="en-US" dirty="0"/>
              <a:t>Who you are, background (data science, database, programming)?</a:t>
            </a:r>
          </a:p>
          <a:p>
            <a:r>
              <a:rPr lang="en-AU" altLang="en-US" dirty="0"/>
              <a:t>Why you are here?</a:t>
            </a:r>
          </a:p>
          <a:p>
            <a:r>
              <a:rPr lang="en-AU" altLang="en-US" dirty="0"/>
              <a:t>What you expect to learn?</a:t>
            </a:r>
          </a:p>
          <a:p>
            <a:r>
              <a:rPr lang="en-AU" altLang="en-US" dirty="0"/>
              <a:t>Your interests/hobbies ?</a:t>
            </a:r>
          </a:p>
          <a:p>
            <a:pPr marL="0" indent="0">
              <a:buNone/>
            </a:pPr>
            <a:endParaRPr lang="en-AU" altLang="en-US" dirty="0"/>
          </a:p>
          <a:p>
            <a:endParaRPr lang="en-AU" altLang="en-US" dirty="0"/>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1904ED83-E26F-264B-A6E7-1A66605C5D22}" type="slidenum">
              <a:rPr lang="en-US" altLang="en-US" sz="1400"/>
              <a:pPr>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AU" altLang="en-US"/>
              <a:t>The nature of the challenge</a:t>
            </a:r>
          </a:p>
        </p:txBody>
      </p:sp>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47174A98-38A4-4C4A-920A-620B3ED71136}" type="slidenum">
              <a:rPr lang="en-US" altLang="en-US" sz="1400"/>
              <a:pPr>
                <a:spcBef>
                  <a:spcPct val="0"/>
                </a:spcBef>
                <a:buFontTx/>
                <a:buNone/>
              </a:pPr>
              <a:t>14</a:t>
            </a:fld>
            <a:endParaRPr lang="en-US" altLang="en-US" sz="1400"/>
          </a:p>
        </p:txBody>
      </p:sp>
      <p:sp>
        <p:nvSpPr>
          <p:cNvPr id="30723" name="Content Placeholder 1"/>
          <p:cNvSpPr>
            <a:spLocks noGrp="1"/>
          </p:cNvSpPr>
          <p:nvPr>
            <p:ph idx="1"/>
          </p:nvPr>
        </p:nvSpPr>
        <p:spPr/>
        <p:txBody>
          <a:bodyPr/>
          <a:lstStyle/>
          <a:p>
            <a:endParaRPr lang="en-US" altLang="en-US"/>
          </a:p>
        </p:txBody>
      </p:sp>
      <p:pic>
        <p:nvPicPr>
          <p:cNvPr id="30724" name="Picture 5" descr="AnalyticsValueChain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 y="1125538"/>
            <a:ext cx="913923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60430457-DCC3-4245-A95B-63944C6E0F97}" type="slidenum">
              <a:rPr lang="en-US" altLang="en-US" sz="1400"/>
              <a:pPr>
                <a:spcBef>
                  <a:spcPct val="0"/>
                </a:spcBef>
                <a:buFontTx/>
                <a:buNone/>
              </a:pPr>
              <a:t>15</a:t>
            </a:fld>
            <a:endParaRPr lang="en-US" altLang="en-US" sz="1400"/>
          </a:p>
        </p:txBody>
      </p:sp>
      <p:pic>
        <p:nvPicPr>
          <p:cNvPr id="31746" name="Picture 3" descr="Cyber_Analytics_graphic_v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80513" cy="656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4D27A1FF-6F2E-1D4D-93D0-9B2D71C50F99}" type="slidenum">
              <a:rPr lang="en-US" altLang="en-US" sz="1400"/>
              <a:pPr>
                <a:spcBef>
                  <a:spcPct val="0"/>
                </a:spcBef>
                <a:buFontTx/>
                <a:buNone/>
              </a:pPr>
              <a:t>16</a:t>
            </a:fld>
            <a:endParaRPr lang="en-US" altLang="en-US" sz="1400"/>
          </a:p>
        </p:txBody>
      </p:sp>
      <p:pic>
        <p:nvPicPr>
          <p:cNvPr id="32770" name="Picture 3" descr="Enterprise_Analytics_Service_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34" y="692150"/>
            <a:ext cx="8796338" cy="584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AU" altLang="en-US"/>
              <a:t>Perspective</a:t>
            </a:r>
          </a:p>
        </p:txBody>
      </p:sp>
      <p:sp>
        <p:nvSpPr>
          <p:cNvPr id="34818" name="Content Placeholder 2"/>
          <p:cNvSpPr>
            <a:spLocks noGrp="1"/>
          </p:cNvSpPr>
          <p:nvPr>
            <p:ph idx="1"/>
          </p:nvPr>
        </p:nvSpPr>
        <p:spPr/>
        <p:txBody>
          <a:bodyPr/>
          <a:lstStyle/>
          <a:p>
            <a:r>
              <a:rPr lang="en-AU" altLang="en-US" dirty="0"/>
              <a:t>People make decisions every day and increasingly they are using resources/ services (that run on computers) to assist or decide for them.</a:t>
            </a:r>
          </a:p>
          <a:p>
            <a:r>
              <a:rPr lang="en-AU" altLang="en-US" dirty="0"/>
              <a:t>Knowledge can translate to “power”: </a:t>
            </a:r>
          </a:p>
          <a:p>
            <a:pPr lvl="1"/>
            <a:r>
              <a:rPr lang="en-AU" altLang="en-US" dirty="0"/>
              <a:t>Or accurate/ reliable knowledge is actionable</a:t>
            </a:r>
          </a:p>
          <a:p>
            <a:r>
              <a:rPr lang="en-AU" altLang="en-US" dirty="0"/>
              <a:t>Gaining knowledge and how to use that knowledge - from (often multiple sources) information and data sources</a:t>
            </a:r>
          </a:p>
          <a:p>
            <a:r>
              <a:rPr lang="en-AU" altLang="en-US" dirty="0"/>
              <a:t>A model = formula/ equation that could depend on parameters and variables</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65C3D81F-1269-D444-8E36-79363437FB8C}" type="slidenum">
              <a:rPr lang="en-US" altLang="en-US" sz="1400"/>
              <a:pPr>
                <a:spcBef>
                  <a:spcPct val="0"/>
                </a:spcBef>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251520" y="0"/>
            <a:ext cx="8496944" cy="762000"/>
          </a:xfrm>
        </p:spPr>
        <p:txBody>
          <a:bodyPr/>
          <a:lstStyle/>
          <a:p>
            <a:r>
              <a:rPr lang="en-US" altLang="en-US" dirty="0"/>
              <a:t>So what* are we talking about?</a:t>
            </a: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33022807-E5D7-4443-A394-654FFFBE41B4}" type="slidenum">
              <a:rPr lang="en-US" altLang="en-US" sz="1400"/>
              <a:pPr>
                <a:spcBef>
                  <a:spcPct val="0"/>
                </a:spcBef>
                <a:buFontTx/>
                <a:buNone/>
              </a:pPr>
              <a:t>18</a:t>
            </a:fld>
            <a:endParaRPr lang="en-US" altLang="en-US" sz="1400"/>
          </a:p>
        </p:txBody>
      </p:sp>
      <p:pic>
        <p:nvPicPr>
          <p:cNvPr id="3584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l="7335" r="7335"/>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AU" altLang="en-US" sz="3600"/>
              <a:t>Definitions (at least for this course)</a:t>
            </a:r>
          </a:p>
        </p:txBody>
      </p:sp>
      <p:sp>
        <p:nvSpPr>
          <p:cNvPr id="37890" name="Content Placeholder 2"/>
          <p:cNvSpPr>
            <a:spLocks noGrp="1"/>
          </p:cNvSpPr>
          <p:nvPr>
            <p:ph idx="1"/>
          </p:nvPr>
        </p:nvSpPr>
        <p:spPr/>
        <p:txBody>
          <a:bodyPr/>
          <a:lstStyle/>
          <a:p>
            <a:r>
              <a:rPr lang="en-AU" altLang="en-US"/>
              <a:t>Data - </a:t>
            </a:r>
            <a:r>
              <a:rPr lang="en-US" altLang="en-US"/>
              <a:t>are encodings that represent the qualitative or quantitative attributes of a variable or set of variables.</a:t>
            </a:r>
          </a:p>
          <a:p>
            <a:r>
              <a:rPr lang="en-US" altLang="en-US"/>
              <a:t>Data (plural of "datum", which is seldom used) - are typically the results of measurements, computations, or observations and can be the basis of graphs, images of a set of variables. </a:t>
            </a:r>
          </a:p>
          <a:p>
            <a:r>
              <a:rPr lang="en-US" altLang="en-US"/>
              <a:t>Data - are </a:t>
            </a:r>
            <a:r>
              <a:rPr lang="en-US" altLang="en-US" i="1"/>
              <a:t>often </a:t>
            </a:r>
            <a:r>
              <a:rPr lang="en-US" altLang="en-US"/>
              <a:t>viewed as the lowest level of abstraction from which information and knowledge are derived***</a:t>
            </a:r>
            <a:endParaRPr lang="en-AU" altLang="en-US"/>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84077039-2A5B-014D-A7E9-24303DE44F61}" type="slidenum">
              <a:rPr lang="en-US" altLang="en-US" sz="1400"/>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sz="4000" dirty="0"/>
              <a:t>Admin information</a:t>
            </a:r>
          </a:p>
        </p:txBody>
      </p:sp>
      <p:sp>
        <p:nvSpPr>
          <p:cNvPr id="18434" name="Content Placeholder 2"/>
          <p:cNvSpPr>
            <a:spLocks noGrp="1"/>
          </p:cNvSpPr>
          <p:nvPr>
            <p:ph idx="1"/>
          </p:nvPr>
        </p:nvSpPr>
        <p:spPr>
          <a:xfrm>
            <a:off x="152400" y="692150"/>
            <a:ext cx="8763000" cy="5791200"/>
          </a:xfrm>
        </p:spPr>
        <p:txBody>
          <a:bodyPr/>
          <a:lstStyle/>
          <a:p>
            <a:r>
              <a:rPr lang="en-US" altLang="en-US" sz="2000" dirty="0"/>
              <a:t>Class: ITWS-4600/ITWS 6600/MATP-4450/CSCI-4960</a:t>
            </a:r>
          </a:p>
          <a:p>
            <a:r>
              <a:rPr lang="en-US" altLang="en-US" sz="2000" dirty="0"/>
              <a:t>Dates:  Tuesdays/ Fridays</a:t>
            </a:r>
          </a:p>
          <a:p>
            <a:r>
              <a:rPr lang="en-US" altLang="en-US" sz="2000" dirty="0"/>
              <a:t>Location:  Section1 : VORHES SOUTH ; Time: 10am – 11:50am</a:t>
            </a:r>
          </a:p>
          <a:p>
            <a:r>
              <a:rPr lang="en-US" altLang="en-US" sz="2000" dirty="0"/>
              <a:t>	         Section2 : EATON - 215 ;     Time:  2 pm – 3:50pm</a:t>
            </a:r>
          </a:p>
          <a:p>
            <a:r>
              <a:rPr lang="en-US" altLang="en-US" sz="2000" dirty="0"/>
              <a:t>Instructor: </a:t>
            </a:r>
            <a:r>
              <a:rPr lang="en-US" altLang="en-US" sz="2000" dirty="0" err="1"/>
              <a:t>Thilanka</a:t>
            </a:r>
            <a:r>
              <a:rPr lang="en-US" altLang="en-US" sz="2000" dirty="0"/>
              <a:t> </a:t>
            </a:r>
            <a:r>
              <a:rPr lang="en-US" altLang="en-US" sz="2000" dirty="0" err="1"/>
              <a:t>Munasinghe</a:t>
            </a:r>
            <a:endParaRPr lang="en-US" altLang="en-US" sz="2000" dirty="0"/>
          </a:p>
          <a:p>
            <a:r>
              <a:rPr lang="en-US" altLang="en-US" sz="2000" dirty="0"/>
              <a:t>Instructor contact: </a:t>
            </a:r>
            <a:r>
              <a:rPr lang="en-US" altLang="en-US" sz="2000" dirty="0">
                <a:hlinkClick r:id="rId2"/>
              </a:rPr>
              <a:t>munast@rpi.edu</a:t>
            </a:r>
            <a:r>
              <a:rPr lang="en-US" altLang="en-US" sz="2000" dirty="0"/>
              <a:t> </a:t>
            </a:r>
          </a:p>
          <a:p>
            <a:r>
              <a:rPr lang="en-US" altLang="en-US" sz="2000" dirty="0"/>
              <a:t>Instructor office hours: Tue/Thurs 12:30pm – 1:30pm or by appointment via email</a:t>
            </a:r>
          </a:p>
          <a:p>
            <a:r>
              <a:rPr lang="en-US" altLang="en-US" sz="2000" dirty="0"/>
              <a:t>Instructor office location: Room 133, Amos Eaton building</a:t>
            </a:r>
          </a:p>
          <a:p>
            <a:r>
              <a:rPr lang="en-US" altLang="en-US" sz="2000" dirty="0"/>
              <a:t>TA: Mia Price; </a:t>
            </a:r>
            <a:r>
              <a:rPr lang="en-US" altLang="en-US" sz="2000" dirty="0">
                <a:hlinkClick r:id="rId3"/>
              </a:rPr>
              <a:t>pricem4@rpi.edu</a:t>
            </a:r>
            <a:r>
              <a:rPr lang="en-US" altLang="en-US" sz="2000" dirty="0"/>
              <a:t> </a:t>
            </a:r>
          </a:p>
          <a:p>
            <a:r>
              <a:rPr lang="en-US" altLang="en-US" sz="2000" dirty="0"/>
              <a:t>TA Office hours: TBA</a:t>
            </a:r>
          </a:p>
          <a:p>
            <a:r>
              <a:rPr lang="en-US" altLang="en-US" sz="1800" dirty="0"/>
              <a:t>Web site: LMS = </a:t>
            </a:r>
            <a:r>
              <a:rPr lang="en-US" altLang="en-US" sz="1800" dirty="0">
                <a:hlinkClick r:id="rId4"/>
              </a:rPr>
              <a:t>http://lms.rpi.edu</a:t>
            </a:r>
            <a:r>
              <a:rPr lang="en-US" altLang="en-US" sz="1800" dirty="0"/>
              <a:t> and see also Course Webpage: </a:t>
            </a:r>
            <a:r>
              <a:rPr lang="en-US" sz="1800" dirty="0">
                <a:hlinkClick r:id="rId5"/>
              </a:rPr>
              <a:t>https://tw.rpi.edu/web/Courses/DataAnalytics/2020Spring</a:t>
            </a:r>
            <a:endParaRPr lang="en-US" sz="1800" dirty="0"/>
          </a:p>
          <a:p>
            <a:r>
              <a:rPr lang="en-US" altLang="en-US" sz="1600" dirty="0"/>
              <a:t>Schedule, lectures, syllabus, reading, assignments, etc.</a:t>
            </a:r>
          </a:p>
          <a:p>
            <a:pPr lvl="1"/>
            <a:r>
              <a:rPr lang="en-US" altLang="en-US" sz="1600" dirty="0"/>
              <a:t>Location of data and R script fragments, other documents - </a:t>
            </a:r>
            <a:r>
              <a:rPr lang="en-US" altLang="en-US" sz="1600" dirty="0">
                <a:hlinkClick r:id="rId6"/>
              </a:rPr>
              <a:t>http://aquarius.tw.rpi.edu/html/DA/</a:t>
            </a:r>
            <a:endParaRPr lang="en-US" altLang="en-US" sz="1600" dirty="0"/>
          </a:p>
          <a:p>
            <a:pPr lvl="1"/>
            <a:endParaRPr lang="en-US" altLang="en-US" sz="2000" dirty="0"/>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DB7498CC-F65B-FC43-BC94-3CFD2E6FFDE3}"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t>And then there is Big Data</a:t>
            </a:r>
          </a:p>
        </p:txBody>
      </p:sp>
      <p:sp>
        <p:nvSpPr>
          <p:cNvPr id="399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386033DB-150E-8D45-BCB1-F8A70DC686F9}" type="slidenum">
              <a:rPr lang="en-US" altLang="en-US" sz="1400"/>
              <a:pPr>
                <a:spcBef>
                  <a:spcPct val="0"/>
                </a:spcBef>
                <a:buFontTx/>
                <a:buNone/>
              </a:pPr>
              <a:t>20</a:t>
            </a:fld>
            <a:endParaRPr lang="en-US" altLang="en-US" sz="1400"/>
          </a:p>
        </p:txBody>
      </p:sp>
      <p:pic>
        <p:nvPicPr>
          <p:cNvPr id="39939" name="Picture 3" descr="bigdata4dummi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28650"/>
            <a:ext cx="4968875" cy="622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Box 1"/>
          <p:cNvSpPr txBox="1">
            <a:spLocks noChangeArrowheads="1"/>
          </p:cNvSpPr>
          <p:nvPr/>
        </p:nvSpPr>
        <p:spPr bwMode="auto">
          <a:xfrm>
            <a:off x="4860925" y="1412875"/>
            <a:ext cx="4283075"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dirty="0"/>
              <a:t>5 V’s: volume, variety, veracity, velocity, value</a:t>
            </a:r>
          </a:p>
          <a:p>
            <a:r>
              <a:rPr lang="en-US" altLang="en-US" dirty="0">
                <a:hlinkClick r:id="rId4"/>
              </a:rPr>
              <a:t>https://en.wikipedia.org/wiki/Big_data</a:t>
            </a:r>
            <a:r>
              <a:rPr lang="en-US" altLang="en-US" dirty="0"/>
              <a:t> </a:t>
            </a:r>
          </a:p>
          <a:p>
            <a:endParaRPr lang="en-US" altLang="en-US" dirty="0"/>
          </a:p>
          <a:p>
            <a:r>
              <a:rPr lang="en-US" altLang="en-US" dirty="0"/>
              <a:t>Journals/ conferences: IEEE, </a:t>
            </a:r>
            <a:r>
              <a:rPr lang="en-US" altLang="en-US" dirty="0">
                <a:hlinkClick r:id="rId5"/>
              </a:rPr>
              <a:t>http://www.liebertpub.com/big</a:t>
            </a:r>
            <a:r>
              <a:rPr lang="en-US" altLang="en-US" dirty="0"/>
              <a:t> </a:t>
            </a:r>
          </a:p>
          <a:p>
            <a:endParaRPr lang="en-US" altLang="en-US" dirty="0"/>
          </a:p>
          <a:p>
            <a:r>
              <a:rPr lang="en-US" altLang="en-US" sz="2800" b="1" dirty="0">
                <a:solidFill>
                  <a:srgbClr val="FF0000"/>
                </a:solidFill>
              </a:rPr>
              <a:t>In short: crawl before you walk, before you run, before you become famous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t>A view from IBM …</a:t>
            </a:r>
          </a:p>
        </p:txBody>
      </p:sp>
      <p:sp>
        <p:nvSpPr>
          <p:cNvPr id="40962" name="Content Placeholder 2"/>
          <p:cNvSpPr>
            <a:spLocks noGrp="1"/>
          </p:cNvSpPr>
          <p:nvPr>
            <p:ph idx="1"/>
          </p:nvPr>
        </p:nvSpPr>
        <p:spPr/>
        <p:txBody>
          <a:bodyPr/>
          <a:lstStyle/>
          <a:p>
            <a:r>
              <a:rPr lang="en-US" altLang="en-US" sz="2800"/>
              <a:t>“Anyone who wants to learn something about data analytics should take a road trip. Myriad real-time decisions must be made based on analysis of static information as well as ever-changing conditions. Data about traffic, weather, road construction, fuel, time, current location and available funds are just a few of the factors.”</a:t>
            </a:r>
          </a:p>
          <a:p>
            <a:r>
              <a:rPr lang="en-US" altLang="en-US" sz="2800"/>
              <a:t>This information and much more are needed to answer questions like:</a:t>
            </a:r>
          </a:p>
          <a:p>
            <a:pPr lvl="1"/>
            <a:r>
              <a:rPr lang="en-US" altLang="en-US" sz="2000"/>
              <a:t>If I skip this gas station, will I run out of gas before the next one?</a:t>
            </a:r>
          </a:p>
          <a:p>
            <a:pPr lvl="1"/>
            <a:r>
              <a:rPr lang="en-US" altLang="en-US" sz="2000"/>
              <a:t>Is it worth driving 50 miles out of the way to see the Corn Palace? How late will that side trip make us?</a:t>
            </a:r>
          </a:p>
          <a:p>
            <a:pPr lvl="1"/>
            <a:r>
              <a:rPr lang="en-US" altLang="en-US" sz="2000"/>
              <a:t>Can I make it to Billings, Mont., by sunset or should I look for a place to stop?</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80928A0F-8B25-EB44-B251-E906483937A3}"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AU" altLang="en-US">
                <a:solidFill>
                  <a:schemeClr val="tx1"/>
                </a:solidFill>
              </a:rPr>
              <a:t>Case Studies </a:t>
            </a:r>
            <a:r>
              <a:rPr lang="en-AU" altLang="en-US"/>
              <a:t>(warming up)</a:t>
            </a:r>
          </a:p>
        </p:txBody>
      </p:sp>
      <p:sp>
        <p:nvSpPr>
          <p:cNvPr id="43010" name="Content Placeholder 2"/>
          <p:cNvSpPr>
            <a:spLocks noGrp="1"/>
          </p:cNvSpPr>
          <p:nvPr>
            <p:ph idx="1"/>
          </p:nvPr>
        </p:nvSpPr>
        <p:spPr/>
        <p:txBody>
          <a:bodyPr/>
          <a:lstStyle/>
          <a:p>
            <a:r>
              <a:rPr lang="en-AU" altLang="en-US" sz="2800" dirty="0"/>
              <a:t>Sports Analytics – Moneyball (</a:t>
            </a:r>
            <a:r>
              <a:rPr lang="en-AU" altLang="en-US" sz="2800" dirty="0">
                <a:hlinkClick r:id="rId2"/>
              </a:rPr>
              <a:t>http://www.imdb.com/title/tt1210166/</a:t>
            </a:r>
            <a:r>
              <a:rPr lang="en-AU" altLang="en-US" sz="2800" dirty="0"/>
              <a:t>), Nate Silver (</a:t>
            </a:r>
            <a:r>
              <a:rPr lang="en-AU" altLang="en-US" sz="2800" dirty="0">
                <a:hlinkClick r:id="rId3"/>
              </a:rPr>
              <a:t>http://en.wikipedia.org/wiki/Nate_Silver</a:t>
            </a:r>
            <a:r>
              <a:rPr lang="en-AU" altLang="en-US" sz="2800" dirty="0"/>
              <a:t>)</a:t>
            </a:r>
          </a:p>
          <a:p>
            <a:r>
              <a:rPr lang="en-AU" altLang="en-US" sz="2800" dirty="0"/>
              <a:t>Marketing Analytics – products for pregnant (women)</a:t>
            </a:r>
          </a:p>
          <a:p>
            <a:r>
              <a:rPr lang="en-AU" altLang="en-US" sz="2800" dirty="0"/>
              <a:t>Amazon Recommender – “If you liked, …”</a:t>
            </a:r>
          </a:p>
          <a:p>
            <a:endParaRPr lang="en-AU" altLang="en-US" sz="2800" dirty="0"/>
          </a:p>
          <a:p>
            <a:r>
              <a:rPr lang="en-AU" altLang="en-US" sz="2800" dirty="0">
                <a:hlinkClick r:id="rId4"/>
              </a:rPr>
              <a:t>http://www.slideshare.net/lsakoda/case-studies-utilizing-real-time-data-analytics</a:t>
            </a:r>
            <a:r>
              <a:rPr lang="en-AU" altLang="en-US" sz="2800" dirty="0"/>
              <a:t> </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EB0DC104-EBF1-8741-B1D1-6192835E1A97}" type="slidenum">
              <a:rPr lang="en-US" altLang="en-US" sz="1400"/>
              <a:pPr>
                <a:spcBef>
                  <a:spcPct val="0"/>
                </a:spcBef>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a:t>Analysis</a:t>
            </a:r>
          </a:p>
        </p:txBody>
      </p:sp>
      <p:sp>
        <p:nvSpPr>
          <p:cNvPr id="44034" name="Content Placeholder 2"/>
          <p:cNvSpPr>
            <a:spLocks noGrp="1"/>
          </p:cNvSpPr>
          <p:nvPr>
            <p:ph idx="1"/>
          </p:nvPr>
        </p:nvSpPr>
        <p:spPr/>
        <p:txBody>
          <a:bodyPr/>
          <a:lstStyle/>
          <a:p>
            <a:r>
              <a:rPr lang="en-US" altLang="en-US" dirty="0"/>
              <a:t>Software packages / environments:</a:t>
            </a:r>
          </a:p>
          <a:p>
            <a:endParaRPr lang="en-US" altLang="en-US" dirty="0"/>
          </a:p>
          <a:p>
            <a:pPr lvl="1"/>
            <a:r>
              <a:rPr lang="en-US" altLang="en-US" dirty="0"/>
              <a:t>Gnu R</a:t>
            </a:r>
          </a:p>
          <a:p>
            <a:pPr lvl="1"/>
            <a:r>
              <a:rPr lang="en-US" altLang="en-US" dirty="0" err="1"/>
              <a:t>Rstudio</a:t>
            </a:r>
            <a:endParaRPr lang="en-US" altLang="en-US" dirty="0"/>
          </a:p>
          <a:p>
            <a:pPr lvl="2"/>
            <a:r>
              <a:rPr lang="en-US" altLang="en-US" dirty="0"/>
              <a:t>Extensive libraries</a:t>
            </a:r>
          </a:p>
          <a:p>
            <a:pPr lvl="1"/>
            <a:r>
              <a:rPr lang="en-US" altLang="en-US" dirty="0"/>
              <a:t>&lt;</a:t>
            </a:r>
            <a:r>
              <a:rPr lang="en-US" altLang="en-US" dirty="0" err="1"/>
              <a:t>Jupyter</a:t>
            </a:r>
            <a:r>
              <a:rPr lang="en-US" altLang="en-US" dirty="0"/>
              <a:t> Notebooks, </a:t>
            </a:r>
            <a:r>
              <a:rPr lang="en-US" altLang="en-US" dirty="0" err="1"/>
              <a:t>Jupyter</a:t>
            </a:r>
            <a:r>
              <a:rPr lang="en-US" altLang="en-US" dirty="0"/>
              <a:t> Labs&gt;</a:t>
            </a:r>
          </a:p>
          <a:p>
            <a:pPr marL="0" indent="0">
              <a:buNone/>
            </a:pPr>
            <a:endParaRPr lang="en-US" altLang="en-US" dirty="0"/>
          </a:p>
          <a:p>
            <a:r>
              <a:rPr lang="en-US" altLang="en-US" dirty="0"/>
              <a:t>Going from preliminary to initial analysis…</a:t>
            </a:r>
          </a:p>
          <a:p>
            <a:r>
              <a:rPr lang="en-US" altLang="en-US" dirty="0"/>
              <a:t>Parametric (assumes or asserts a probability distribution) and non-parametric statistics</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96D06DC9-3D08-424F-93A5-A62638941ED6}" type="slidenum">
              <a:rPr lang="en-US" altLang="en-US" sz="1400"/>
              <a:pPr>
                <a:spcBef>
                  <a:spcPct val="0"/>
                </a:spcBef>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6"/>
          <p:cNvSpPr txBox="1">
            <a:spLocks noChangeArrowheads="1"/>
          </p:cNvSpPr>
          <p:nvPr/>
        </p:nvSpPr>
        <p:spPr bwMode="auto">
          <a:xfrm>
            <a:off x="542925" y="-819150"/>
            <a:ext cx="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lnSpc>
                <a:spcPts val="1925"/>
              </a:lnSpc>
              <a:spcBef>
                <a:spcPct val="0"/>
              </a:spcBef>
              <a:buFontTx/>
              <a:buNone/>
            </a:pPr>
            <a:endParaRPr lang="en-CA" altLang="en-US" sz="1500">
              <a:solidFill>
                <a:srgbClr val="000000"/>
              </a:solidFill>
            </a:endParaRPr>
          </a:p>
        </p:txBody>
      </p:sp>
      <p:sp>
        <p:nvSpPr>
          <p:cNvPr id="45058" name="TextBox 7"/>
          <p:cNvSpPr txBox="1">
            <a:spLocks noChangeArrowheads="1"/>
          </p:cNvSpPr>
          <p:nvPr/>
        </p:nvSpPr>
        <p:spPr bwMode="auto">
          <a:xfrm>
            <a:off x="542925" y="-104775"/>
            <a:ext cx="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lnSpc>
                <a:spcPts val="2200"/>
              </a:lnSpc>
              <a:spcBef>
                <a:spcPct val="0"/>
              </a:spcBef>
              <a:buFontTx/>
              <a:buNone/>
            </a:pPr>
            <a:endParaRPr lang="en-CA" altLang="en-US" sz="1500">
              <a:solidFill>
                <a:srgbClr val="000000"/>
              </a:solidFill>
            </a:endParaRPr>
          </a:p>
        </p:txBody>
      </p:sp>
      <p:sp>
        <p:nvSpPr>
          <p:cNvPr id="45059" name="Title 1"/>
          <p:cNvSpPr>
            <a:spLocks noGrp="1"/>
          </p:cNvSpPr>
          <p:nvPr>
            <p:ph type="title"/>
          </p:nvPr>
        </p:nvSpPr>
        <p:spPr/>
        <p:txBody>
          <a:bodyPr/>
          <a:lstStyle/>
          <a:p>
            <a:r>
              <a:rPr lang="en-CA" altLang="en-US">
                <a:solidFill>
                  <a:schemeClr val="tx1"/>
                </a:solidFill>
              </a:rPr>
              <a:t>What is "statistics"?</a:t>
            </a:r>
            <a:endParaRPr lang="en-US" altLang="en-US">
              <a:solidFill>
                <a:schemeClr val="tx1"/>
              </a:solidFill>
            </a:endParaRPr>
          </a:p>
        </p:txBody>
      </p:sp>
      <p:sp>
        <p:nvSpPr>
          <p:cNvPr id="45060" name="Content Placeholder 2"/>
          <p:cNvSpPr>
            <a:spLocks noGrp="1"/>
          </p:cNvSpPr>
          <p:nvPr>
            <p:ph idx="1"/>
          </p:nvPr>
        </p:nvSpPr>
        <p:spPr>
          <a:xfrm>
            <a:off x="323850" y="1484313"/>
            <a:ext cx="8496300" cy="5113337"/>
          </a:xfrm>
        </p:spPr>
        <p:txBody>
          <a:bodyPr/>
          <a:lstStyle/>
          <a:p>
            <a:r>
              <a:rPr lang="en-CA" altLang="en-US" dirty="0">
                <a:solidFill>
                  <a:srgbClr val="000000"/>
                </a:solidFill>
              </a:rPr>
              <a:t>The term "statistics" has </a:t>
            </a:r>
            <a:r>
              <a:rPr lang="en-CA" altLang="en-US" b="1" dirty="0">
                <a:solidFill>
                  <a:srgbClr val="000000"/>
                </a:solidFill>
              </a:rPr>
              <a:t>two common meanings</a:t>
            </a:r>
            <a:r>
              <a:rPr lang="en-CA" altLang="en-US" dirty="0">
                <a:solidFill>
                  <a:srgbClr val="000000"/>
                </a:solidFill>
              </a:rPr>
              <a:t>, which we want to clearly separate: </a:t>
            </a:r>
            <a:r>
              <a:rPr lang="en-CA" altLang="en-US" b="1" dirty="0">
                <a:solidFill>
                  <a:srgbClr val="000000"/>
                </a:solidFill>
              </a:rPr>
              <a:t>descriptive</a:t>
            </a:r>
            <a:r>
              <a:rPr lang="en-CA" altLang="en-US" dirty="0">
                <a:solidFill>
                  <a:srgbClr val="000000"/>
                </a:solidFill>
              </a:rPr>
              <a:t> and</a:t>
            </a:r>
            <a:br>
              <a:rPr lang="en-CA" altLang="en-US" dirty="0">
                <a:solidFill>
                  <a:srgbClr val="000000"/>
                </a:solidFill>
              </a:rPr>
            </a:br>
            <a:r>
              <a:rPr lang="en-CA" altLang="en-US" b="1" dirty="0">
                <a:solidFill>
                  <a:srgbClr val="000000"/>
                </a:solidFill>
              </a:rPr>
              <a:t>inferential</a:t>
            </a:r>
            <a:r>
              <a:rPr lang="en-CA" altLang="en-US" dirty="0">
                <a:solidFill>
                  <a:srgbClr val="000000"/>
                </a:solidFill>
              </a:rPr>
              <a:t> statistics.</a:t>
            </a:r>
          </a:p>
          <a:p>
            <a:r>
              <a:rPr lang="en-CA" altLang="en-US" dirty="0">
                <a:solidFill>
                  <a:srgbClr val="000000"/>
                </a:solidFill>
              </a:rPr>
              <a:t>But to understand the difference between descriptive and inferential statistics, we must first be clear on the difference between </a:t>
            </a:r>
            <a:r>
              <a:rPr lang="en-CA" altLang="en-US" b="1" dirty="0">
                <a:solidFill>
                  <a:srgbClr val="000000"/>
                </a:solidFill>
              </a:rPr>
              <a:t>populations</a:t>
            </a:r>
            <a:r>
              <a:rPr lang="en-CA" altLang="en-US" dirty="0">
                <a:solidFill>
                  <a:srgbClr val="000000"/>
                </a:solidFill>
              </a:rPr>
              <a:t> and </a:t>
            </a:r>
            <a:r>
              <a:rPr lang="en-CA" altLang="en-US" b="1" dirty="0">
                <a:solidFill>
                  <a:srgbClr val="000000"/>
                </a:solidFill>
              </a:rPr>
              <a:t>samples</a:t>
            </a:r>
            <a:r>
              <a:rPr lang="en-CA" altLang="en-US" dirty="0">
                <a:solidFill>
                  <a:srgbClr val="000000"/>
                </a:solidFill>
              </a:rPr>
              <a:t>.</a:t>
            </a:r>
          </a:p>
          <a:p>
            <a:r>
              <a:rPr lang="en-CA" altLang="en-US" dirty="0">
                <a:solidFill>
                  <a:srgbClr val="000000"/>
                </a:solidFill>
              </a:rPr>
              <a:t>See Module 2 (during this course)</a:t>
            </a:r>
          </a:p>
          <a:p>
            <a:endParaRPr lang="en-CA" altLang="en-US" dirty="0">
              <a:solidFill>
                <a:srgbClr val="000000"/>
              </a:solidFill>
            </a:endParaRPr>
          </a:p>
          <a:p>
            <a:endParaRPr lang="en-US" altLang="en-US" dirty="0">
              <a:solidFill>
                <a:srgbClr val="000000"/>
              </a:solidFill>
            </a:endParaRPr>
          </a:p>
        </p:txBody>
      </p:sp>
      <p:sp>
        <p:nvSpPr>
          <p:cNvPr id="45061" name="Slide Number Placeholder 1"/>
          <p:cNvSpPr txBox="1">
            <a:spLocks/>
          </p:cNvSpPr>
          <p:nvPr/>
        </p:nvSpPr>
        <p:spPr bwMode="auto">
          <a:xfrm>
            <a:off x="7216775" y="6605588"/>
            <a:ext cx="19050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r">
              <a:spcBef>
                <a:spcPct val="0"/>
              </a:spcBef>
              <a:buFontTx/>
              <a:buNone/>
            </a:pPr>
            <a:fld id="{F5639F91-E65F-AA49-ADAF-DE3A50B5768B}" type="slidenum">
              <a:rPr lang="en-US" altLang="en-US" sz="1400">
                <a:solidFill>
                  <a:srgbClr val="7F7F7F"/>
                </a:solidFill>
              </a:rPr>
              <a:pPr algn="r">
                <a:spcBef>
                  <a:spcPct val="0"/>
                </a:spcBef>
                <a:buFontTx/>
                <a:buNone/>
              </a:pPr>
              <a:t>24</a:t>
            </a:fld>
            <a:endParaRPr lang="en-US" altLang="en-US" sz="1400">
              <a:solidFill>
                <a:srgbClr val="7F7F7F"/>
              </a:solidFill>
            </a:endParaRPr>
          </a:p>
        </p:txBody>
      </p:sp>
      <p:sp>
        <p:nvSpPr>
          <p:cNvPr id="45062" name="TextBox 8"/>
          <p:cNvSpPr txBox="1">
            <a:spLocks noChangeArrowheads="1"/>
          </p:cNvSpPr>
          <p:nvPr/>
        </p:nvSpPr>
        <p:spPr bwMode="auto">
          <a:xfrm>
            <a:off x="107950" y="6516688"/>
            <a:ext cx="4430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r>
              <a:rPr lang="en-US" altLang="en-US" sz="1800"/>
              <a:t>Courtesy Marshall Ma (and prior sources)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F33E93D2-0DB4-824F-AAC8-DBD37E57C69C}" type="slidenum">
              <a:rPr lang="en-US" altLang="en-US" sz="1400"/>
              <a:pPr>
                <a:spcBef>
                  <a:spcPct val="0"/>
                </a:spcBef>
                <a:buFontTx/>
                <a:buNone/>
              </a:pPr>
              <a:t>25</a:t>
            </a:fld>
            <a:endParaRPr lang="en-US" altLang="en-US" sz="1400"/>
          </a:p>
        </p:txBody>
      </p:sp>
      <p:sp>
        <p:nvSpPr>
          <p:cNvPr id="51202" name="Rectangle 2"/>
          <p:cNvSpPr>
            <a:spLocks noGrp="1" noChangeArrowheads="1"/>
          </p:cNvSpPr>
          <p:nvPr>
            <p:ph type="title"/>
          </p:nvPr>
        </p:nvSpPr>
        <p:spPr/>
        <p:txBody>
          <a:bodyPr/>
          <a:lstStyle/>
          <a:p>
            <a:pPr eaLnBrk="1" hangingPunct="1"/>
            <a:r>
              <a:rPr lang="en-US" altLang="en-US"/>
              <a:t>Summary</a:t>
            </a:r>
          </a:p>
        </p:txBody>
      </p:sp>
      <p:sp>
        <p:nvSpPr>
          <p:cNvPr id="51203" name="Rectangle 3"/>
          <p:cNvSpPr>
            <a:spLocks noGrp="1" noChangeArrowheads="1"/>
          </p:cNvSpPr>
          <p:nvPr>
            <p:ph type="body" idx="1"/>
          </p:nvPr>
        </p:nvSpPr>
        <p:spPr>
          <a:xfrm>
            <a:off x="467544" y="1104900"/>
            <a:ext cx="8382000" cy="4572000"/>
          </a:xfrm>
        </p:spPr>
        <p:txBody>
          <a:bodyPr/>
          <a:lstStyle/>
          <a:p>
            <a:pPr eaLnBrk="1" hangingPunct="1">
              <a:lnSpc>
                <a:spcPct val="90000"/>
              </a:lnSpc>
            </a:pPr>
            <a:r>
              <a:rPr lang="en-US" altLang="en-US" dirty="0"/>
              <a:t>We’ll work our way through the stages of analytics</a:t>
            </a:r>
          </a:p>
          <a:p>
            <a:pPr eaLnBrk="1" hangingPunct="1">
              <a:lnSpc>
                <a:spcPct val="90000"/>
              </a:lnSpc>
            </a:pPr>
            <a:r>
              <a:rPr lang="en-US" altLang="en-US" dirty="0"/>
              <a:t>We’ll use current both laptop installed software and potentially some server data infrastructures for analytics to give you practical experience</a:t>
            </a:r>
          </a:p>
          <a:p>
            <a:pPr eaLnBrk="1" hangingPunct="1">
              <a:lnSpc>
                <a:spcPct val="90000"/>
              </a:lnSpc>
            </a:pPr>
            <a:r>
              <a:rPr lang="en-US" altLang="en-US" dirty="0"/>
              <a:t>We’ll cover algorithms, parameter choices, models, results, interpretation, and the software </a:t>
            </a:r>
          </a:p>
          <a:p>
            <a:pPr eaLnBrk="1" hangingPunct="1">
              <a:lnSpc>
                <a:spcPct val="90000"/>
              </a:lnSpc>
            </a:pPr>
            <a:r>
              <a:rPr lang="en-US" altLang="en-US" b="1" dirty="0"/>
              <a:t>This is a fast paced course</a:t>
            </a:r>
            <a:r>
              <a:rPr lang="en-US" alt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AU" altLang="en-US"/>
              <a:t>Skills needed</a:t>
            </a:r>
          </a:p>
        </p:txBody>
      </p:sp>
      <p:sp>
        <p:nvSpPr>
          <p:cNvPr id="53250" name="Content Placeholder 2"/>
          <p:cNvSpPr>
            <a:spLocks noGrp="1"/>
          </p:cNvSpPr>
          <p:nvPr>
            <p:ph idx="1"/>
          </p:nvPr>
        </p:nvSpPr>
        <p:spPr/>
        <p:txBody>
          <a:bodyPr/>
          <a:lstStyle/>
          <a:p>
            <a:r>
              <a:rPr lang="en-AU" altLang="en-US" dirty="0"/>
              <a:t>Database or data structures?</a:t>
            </a:r>
          </a:p>
          <a:p>
            <a:r>
              <a:rPr lang="en-AU" altLang="en-US" dirty="0"/>
              <a:t>Literacy with computers and applications that can handle the data we will use</a:t>
            </a:r>
          </a:p>
          <a:p>
            <a:r>
              <a:rPr lang="en-AU" altLang="en-US" sz="3600" b="1" dirty="0"/>
              <a:t>Pick up R programming</a:t>
            </a:r>
            <a:r>
              <a:rPr lang="en-AU" altLang="en-US" dirty="0"/>
              <a:t>, terminology and syntax, and some refinement</a:t>
            </a:r>
          </a:p>
          <a:p>
            <a:r>
              <a:rPr lang="en-AU" altLang="en-US" dirty="0"/>
              <a:t>Ability to access internet, servers and retrieve/ acquire data, </a:t>
            </a:r>
            <a:r>
              <a:rPr lang="en-AU" altLang="en-US" b="1" dirty="0"/>
              <a:t>install/ configure software</a:t>
            </a:r>
          </a:p>
          <a:p>
            <a:r>
              <a:rPr lang="en-AU" altLang="en-US" dirty="0"/>
              <a:t>Presentation of proposal projects and assignment results</a:t>
            </a:r>
          </a:p>
        </p:txBody>
      </p:sp>
      <p:sp>
        <p:nvSpPr>
          <p:cNvPr id="532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3FEFBE97-E991-514D-847C-997585622EEB}" type="slidenum">
              <a:rPr lang="en-US" altLang="en-US" sz="1400"/>
              <a:pPr>
                <a:spcBef>
                  <a:spcPct val="0"/>
                </a:spcBef>
                <a:buFontTx/>
                <a:buNone/>
              </a:pPr>
              <a:t>26</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sz="3200" dirty="0"/>
              <a:t>Current assignment structure (no exam)</a:t>
            </a:r>
          </a:p>
        </p:txBody>
      </p:sp>
      <p:sp>
        <p:nvSpPr>
          <p:cNvPr id="54274" name="Content Placeholder 2"/>
          <p:cNvSpPr>
            <a:spLocks noGrp="1"/>
          </p:cNvSpPr>
          <p:nvPr>
            <p:ph idx="1"/>
          </p:nvPr>
        </p:nvSpPr>
        <p:spPr>
          <a:xfrm>
            <a:off x="152400" y="765175"/>
            <a:ext cx="8763000" cy="5791200"/>
          </a:xfrm>
        </p:spPr>
        <p:txBody>
          <a:bodyPr/>
          <a:lstStyle/>
          <a:p>
            <a:r>
              <a:rPr lang="en-US" altLang="en-US" sz="2400" dirty="0"/>
              <a:t>Assignment 1: Review of a DA Case Study. End of week 2. 5% (written/ discuss?); </a:t>
            </a:r>
          </a:p>
          <a:p>
            <a:r>
              <a:rPr lang="en-US" altLang="en-US" sz="2400" dirty="0"/>
              <a:t>Assignment 2: Datasets and data infrastructures – graded lab assignment. In ~ week 3. 10% (in lab**); </a:t>
            </a:r>
          </a:p>
          <a:p>
            <a:r>
              <a:rPr lang="en-US" altLang="en-US" sz="2400" dirty="0"/>
              <a:t>Assignment 3: Preliminary and Statistical Analysis. In ~ week 4. 15% (written); </a:t>
            </a:r>
          </a:p>
          <a:p>
            <a:r>
              <a:rPr lang="en-US" altLang="en-US" sz="2400" dirty="0"/>
              <a:t>Assignment 4: Pattern, trend, relations: model development and evaluation. In ~ week 6. 15% (written); </a:t>
            </a:r>
          </a:p>
          <a:p>
            <a:r>
              <a:rPr lang="en-US" altLang="en-US" sz="2400" dirty="0"/>
              <a:t>Assignment 5: Term project proposal. In ~ week 7. 5% (oral or written**); </a:t>
            </a:r>
          </a:p>
          <a:p>
            <a:r>
              <a:rPr lang="en-US" altLang="en-US" sz="2400" dirty="0"/>
              <a:t>Assignment 6 = Term project. In ~ week 13. 30% (25% written, 5% presentation/oral);</a:t>
            </a:r>
          </a:p>
          <a:p>
            <a:r>
              <a:rPr lang="en-US" altLang="en-US" sz="2400" dirty="0"/>
              <a:t>Assignment 7: Predictive and Prescriptive Analytics. Due ~ week 10. 15% (15% written); </a:t>
            </a:r>
          </a:p>
          <a:p>
            <a:r>
              <a:rPr lang="en-US" altLang="en-US" sz="2400" dirty="0"/>
              <a:t>5% participation </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118C1D3C-626E-364C-AAEA-11AD6D6B4667}" type="slidenum">
              <a:rPr lang="en-US" altLang="en-US" sz="1400"/>
              <a:pPr>
                <a:spcBef>
                  <a:spcPct val="0"/>
                </a:spcBef>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a:t>What is expected</a:t>
            </a:r>
          </a:p>
        </p:txBody>
      </p:sp>
      <p:sp>
        <p:nvSpPr>
          <p:cNvPr id="55298" name="Content Placeholder 2"/>
          <p:cNvSpPr>
            <a:spLocks noGrp="1"/>
          </p:cNvSpPr>
          <p:nvPr>
            <p:ph idx="1"/>
          </p:nvPr>
        </p:nvSpPr>
        <p:spPr/>
        <p:txBody>
          <a:bodyPr/>
          <a:lstStyle/>
          <a:p>
            <a:r>
              <a:rPr lang="en-US" altLang="en-US" dirty="0"/>
              <a:t>Attend class, complete assignments, participate</a:t>
            </a:r>
          </a:p>
          <a:p>
            <a:r>
              <a:rPr lang="en-US" altLang="en-US" dirty="0"/>
              <a:t>Ask questions, offer answers in class</a:t>
            </a:r>
          </a:p>
          <a:p>
            <a:r>
              <a:rPr lang="en-US" altLang="en-US" dirty="0"/>
              <a:t>Work individually on assignments</a:t>
            </a:r>
          </a:p>
          <a:p>
            <a:r>
              <a:rPr lang="en-US" altLang="en-US" dirty="0"/>
              <a:t>In a group at/ around your table, learn from each other, help each other especially with software</a:t>
            </a:r>
          </a:p>
          <a:p>
            <a:r>
              <a:rPr lang="en-US" altLang="en-US" dirty="0"/>
              <a:t>Work constructively in class labs</a:t>
            </a:r>
          </a:p>
        </p:txBody>
      </p:sp>
      <p:sp>
        <p:nvSpPr>
          <p:cNvPr id="552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60A7B641-0A01-8A4A-86C6-E26BBC43B20F}" type="slidenum">
              <a:rPr lang="en-US" altLang="en-US" sz="1400"/>
              <a:pPr>
                <a:spcBef>
                  <a:spcPct val="0"/>
                </a:spcBef>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a:t>Reading/ watching</a:t>
            </a:r>
          </a:p>
        </p:txBody>
      </p:sp>
      <p:sp>
        <p:nvSpPr>
          <p:cNvPr id="56322" name="Content Placeholder 2"/>
          <p:cNvSpPr>
            <a:spLocks noGrp="1"/>
          </p:cNvSpPr>
          <p:nvPr>
            <p:ph idx="1"/>
          </p:nvPr>
        </p:nvSpPr>
        <p:spPr/>
        <p:txBody>
          <a:bodyPr/>
          <a:lstStyle/>
          <a:p>
            <a:r>
              <a:rPr lang="en-AU" altLang="en-US" sz="2800" dirty="0"/>
              <a:t>Sports Analytics – Moneyball (</a:t>
            </a:r>
            <a:r>
              <a:rPr lang="en-AU" altLang="en-US" sz="2800" dirty="0">
                <a:hlinkClick r:id="rId2"/>
              </a:rPr>
              <a:t>http://www.imdb.com/title/tt1210166/</a:t>
            </a:r>
            <a:r>
              <a:rPr lang="en-AU" altLang="en-US" sz="2800" dirty="0"/>
              <a:t>), </a:t>
            </a:r>
          </a:p>
          <a:p>
            <a:r>
              <a:rPr lang="en-AU" altLang="en-US" sz="2800" dirty="0"/>
              <a:t>Nate Silver (</a:t>
            </a:r>
            <a:r>
              <a:rPr lang="en-AU" altLang="en-US" sz="2800" dirty="0">
                <a:hlinkClick r:id="rId3"/>
              </a:rPr>
              <a:t>http://en.wikipedia.org/wiki/Nate_Silver</a:t>
            </a:r>
            <a:r>
              <a:rPr lang="en-AU" altLang="en-US" sz="2800" dirty="0"/>
              <a:t>)</a:t>
            </a:r>
          </a:p>
          <a:p>
            <a:endParaRPr lang="en-AU" altLang="en-US" sz="2800" dirty="0"/>
          </a:p>
          <a:p>
            <a:endParaRPr lang="en-AU" altLang="en-US" sz="2800" dirty="0"/>
          </a:p>
          <a:p>
            <a:r>
              <a:rPr lang="en-AU" altLang="en-US" sz="2800" dirty="0">
                <a:hlinkClick r:id="rId4"/>
              </a:rPr>
              <a:t>http://www.slideshare.net/lsakoda/case-studies-utilizing-real-time-data-analytics</a:t>
            </a:r>
            <a:r>
              <a:rPr lang="en-AU" altLang="en-US" sz="2800" dirty="0"/>
              <a:t> </a:t>
            </a:r>
          </a:p>
          <a:p>
            <a:r>
              <a:rPr lang="en-AU" altLang="en-US" sz="2800" dirty="0">
                <a:hlinkClick r:id="rId5"/>
              </a:rPr>
              <a:t>http://www.marketquotient.com/case-studies.html</a:t>
            </a:r>
            <a:r>
              <a:rPr lang="en-AU" altLang="en-US" sz="2800" dirty="0"/>
              <a:t> </a:t>
            </a:r>
          </a:p>
          <a:p>
            <a:r>
              <a:rPr lang="en-AU" altLang="en-US" sz="2800" u="sng" dirty="0">
                <a:hlinkClick r:id="rId6"/>
              </a:rPr>
              <a:t>http://www.ibm.com/analytics/us/en/case-studies/</a:t>
            </a:r>
            <a:r>
              <a:rPr lang="en-AU" altLang="en-US" sz="2800" dirty="0"/>
              <a:t> </a:t>
            </a:r>
          </a:p>
          <a:p>
            <a:r>
              <a:rPr lang="en-AU" altLang="en-US" sz="2800" dirty="0"/>
              <a:t>More in the Assignment</a:t>
            </a:r>
          </a:p>
          <a:p>
            <a:endParaRPr lang="en-US" altLang="en-US" sz="2800" dirty="0"/>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9F8A8A9B-A1E4-C44F-B9C3-8C347FEBC7D5}" type="slidenum">
              <a:rPr lang="en-US" altLang="en-US" sz="1400"/>
              <a:pPr>
                <a:spcBef>
                  <a:spcPct val="0"/>
                </a:spcBef>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a:t>Contents</a:t>
            </a:r>
          </a:p>
        </p:txBody>
      </p:sp>
      <p:sp>
        <p:nvSpPr>
          <p:cNvPr id="19458" name="Content Placeholder 2"/>
          <p:cNvSpPr>
            <a:spLocks noGrp="1"/>
          </p:cNvSpPr>
          <p:nvPr>
            <p:ph idx="1"/>
          </p:nvPr>
        </p:nvSpPr>
        <p:spPr>
          <a:xfrm>
            <a:off x="152400" y="914400"/>
            <a:ext cx="5572125" cy="5791200"/>
          </a:xfrm>
        </p:spPr>
        <p:txBody>
          <a:bodyPr/>
          <a:lstStyle/>
          <a:p>
            <a:r>
              <a:rPr lang="en-US" altLang="en-US"/>
              <a:t>Intro – about this course</a:t>
            </a:r>
          </a:p>
          <a:p>
            <a:r>
              <a:rPr lang="en-US" altLang="en-US"/>
              <a:t>Learning objectives</a:t>
            </a:r>
          </a:p>
          <a:p>
            <a:r>
              <a:rPr lang="en-US" altLang="en-US"/>
              <a:t>Outline of the course</a:t>
            </a:r>
          </a:p>
          <a:p>
            <a:r>
              <a:rPr lang="en-US" altLang="en-US"/>
              <a:t>Definitions and why Analytics is more than Analysis</a:t>
            </a:r>
            <a:endParaRPr lang="en-US" altLang="ja-JP"/>
          </a:p>
          <a:p>
            <a:r>
              <a:rPr lang="en-US" altLang="en-US"/>
              <a:t>What skills are needed</a:t>
            </a:r>
          </a:p>
          <a:p>
            <a:r>
              <a:rPr lang="en-US" altLang="en-US"/>
              <a:t>What is expected</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A8E123F6-A995-2F4E-8607-7D1F86F950A3}" type="slidenum">
              <a:rPr lang="en-US" altLang="en-US" sz="1400"/>
              <a:pPr>
                <a:spcBef>
                  <a:spcPct val="0"/>
                </a:spcBef>
                <a:buFontTx/>
                <a:buNone/>
              </a:pPr>
              <a:t>3</a:t>
            </a:fld>
            <a:endParaRPr lang="en-US" altLang="en-US" sz="1400"/>
          </a:p>
        </p:txBody>
      </p:sp>
      <p:pic>
        <p:nvPicPr>
          <p:cNvPr id="19460" name="Picture 4" descr="bigdata4dummi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849313"/>
            <a:ext cx="4068763" cy="51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t>Reference Material</a:t>
            </a:r>
          </a:p>
        </p:txBody>
      </p:sp>
      <p:sp>
        <p:nvSpPr>
          <p:cNvPr id="57346" name="Content Placeholder 2"/>
          <p:cNvSpPr>
            <a:spLocks noGrp="1"/>
          </p:cNvSpPr>
          <p:nvPr>
            <p:ph idx="1"/>
          </p:nvPr>
        </p:nvSpPr>
        <p:spPr/>
        <p:txBody>
          <a:bodyPr/>
          <a:lstStyle/>
          <a:p>
            <a:r>
              <a:rPr lang="en-US" altLang="en-US" dirty="0"/>
              <a:t>On LMS and website – some via RPI Library, RCS login required</a:t>
            </a:r>
          </a:p>
          <a:p>
            <a:r>
              <a:rPr lang="en-US" altLang="en-US" dirty="0"/>
              <a:t>Data Analytics – various intro material</a:t>
            </a:r>
          </a:p>
          <a:p>
            <a:r>
              <a:rPr lang="en-US" altLang="en-US" dirty="0"/>
              <a:t>Using R (and next week)</a:t>
            </a: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6240E3EF-7E22-2B47-B47B-2B69A6DDD440}" type="slidenum">
              <a:rPr lang="en-US" altLang="en-US" sz="140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a:t>Files </a:t>
            </a:r>
          </a:p>
        </p:txBody>
      </p:sp>
      <p:sp>
        <p:nvSpPr>
          <p:cNvPr id="58370" name="Content Placeholder 2"/>
          <p:cNvSpPr>
            <a:spLocks noGrp="1"/>
          </p:cNvSpPr>
          <p:nvPr>
            <p:ph idx="1"/>
          </p:nvPr>
        </p:nvSpPr>
        <p:spPr/>
        <p:txBody>
          <a:bodyPr/>
          <a:lstStyle/>
          <a:p>
            <a:r>
              <a:rPr lang="en-US" altLang="en-US" dirty="0">
                <a:hlinkClick r:id="rId2"/>
              </a:rPr>
              <a:t>http://aquarius.tw.rpi.edu/html/DA/</a:t>
            </a:r>
            <a:endParaRPr lang="en-US" altLang="en-US" dirty="0"/>
          </a:p>
          <a:p>
            <a:endParaRPr lang="en-US" altLang="en-US" dirty="0"/>
          </a:p>
          <a:p>
            <a:r>
              <a:rPr lang="en-US" altLang="en-US" dirty="0"/>
              <a:t>This is where the files for assignments, exercise will be placed – data, code (fragments), and other documents, etc.</a:t>
            </a:r>
          </a:p>
        </p:txBody>
      </p:sp>
      <p:sp>
        <p:nvSpPr>
          <p:cNvPr id="583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CF484810-AFF7-8645-AE87-981DD2CA8760}"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a:t>Assignment 1</a:t>
            </a:r>
          </a:p>
        </p:txBody>
      </p:sp>
      <p:sp>
        <p:nvSpPr>
          <p:cNvPr id="59394" name="Content Placeholder 2"/>
          <p:cNvSpPr>
            <a:spLocks noGrp="1"/>
          </p:cNvSpPr>
          <p:nvPr>
            <p:ph idx="1"/>
          </p:nvPr>
        </p:nvSpPr>
        <p:spPr/>
        <p:txBody>
          <a:bodyPr/>
          <a:lstStyle/>
          <a:p>
            <a:r>
              <a:rPr lang="en-US" altLang="en-US" sz="2800" dirty="0"/>
              <a:t>Choose a Data Analytics case study from a) assignment readings, or b) your choice (must be approved by me)</a:t>
            </a:r>
          </a:p>
          <a:p>
            <a:r>
              <a:rPr lang="en-US" altLang="en-US" sz="2800" dirty="0"/>
              <a:t>Read it and provide a short written review/ critique of the case study (is there a solid business case, what is the area of application, what approach/ methods, tools were taken/used, what were the results, actions, benefits?). Hand in a written report.</a:t>
            </a:r>
          </a:p>
          <a:p>
            <a:r>
              <a:rPr lang="en-US" altLang="en-US" sz="2800" dirty="0"/>
              <a:t>Be prepared to discuss it in the class / lab.</a:t>
            </a:r>
          </a:p>
          <a:p>
            <a:r>
              <a:rPr lang="en-US" altLang="en-US" sz="2800" dirty="0"/>
              <a:t>Details/ submission on LMS/ Web site (under Assignments; Week 1)</a:t>
            </a:r>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26E1FAE0-233D-7A4B-A6B8-24980B8D7D7E}" type="slidenum">
              <a:rPr lang="en-US" altLang="en-US" sz="1400"/>
              <a:pPr>
                <a:spcBef>
                  <a:spcPct val="0"/>
                </a:spcBef>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a:t>Next?</a:t>
            </a:r>
          </a:p>
        </p:txBody>
      </p:sp>
      <p:sp>
        <p:nvSpPr>
          <p:cNvPr id="72706" name="Content Placeholder 2"/>
          <p:cNvSpPr>
            <a:spLocks noGrp="1"/>
          </p:cNvSpPr>
          <p:nvPr>
            <p:ph idx="1"/>
          </p:nvPr>
        </p:nvSpPr>
        <p:spPr/>
        <p:txBody>
          <a:bodyPr/>
          <a:lstStyle/>
          <a:p>
            <a:r>
              <a:rPr lang="en-US" altLang="en-US" sz="2800" dirty="0"/>
              <a:t>Week 1 – Thursday - quick refresher on statistics and Intro to Labs</a:t>
            </a:r>
          </a:p>
          <a:p>
            <a:r>
              <a:rPr lang="en-US" altLang="en-US" sz="2800" dirty="0"/>
              <a:t>No Classes on Monday, January 20</a:t>
            </a:r>
            <a:r>
              <a:rPr lang="en-US" altLang="en-US" sz="2800" baseline="30000" dirty="0"/>
              <a:t>th</a:t>
            </a:r>
            <a:r>
              <a:rPr lang="en-US" altLang="en-US" sz="2800" dirty="0"/>
              <a:t> 2020: Martin Luther King Jr. Day:</a:t>
            </a:r>
          </a:p>
          <a:p>
            <a:pPr marL="0" indent="0">
              <a:buNone/>
            </a:pPr>
            <a:endParaRPr lang="en-US" altLang="en-US" sz="2800" dirty="0"/>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64F3178A-E82B-E349-8B5B-FA0D0A0B66D6}" type="slidenum">
              <a:rPr lang="en-US" altLang="en-US" sz="1400"/>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9C19C0A3-BD41-5748-AD65-B632DCC51509}"/>
              </a:ext>
            </a:extLst>
          </p:cNvPr>
          <p:cNvSpPr>
            <a:spLocks noGrp="1" noChangeArrowheads="1"/>
          </p:cNvSpPr>
          <p:nvPr>
            <p:ph type="title"/>
          </p:nvPr>
        </p:nvSpPr>
        <p:spPr/>
        <p:txBody>
          <a:bodyPr/>
          <a:lstStyle/>
          <a:p>
            <a:r>
              <a:rPr lang="en-AU" altLang="en-US"/>
              <a:t>Introductions</a:t>
            </a:r>
          </a:p>
        </p:txBody>
      </p:sp>
      <p:sp>
        <p:nvSpPr>
          <p:cNvPr id="30722" name="Content Placeholder 2">
            <a:extLst>
              <a:ext uri="{FF2B5EF4-FFF2-40B4-BE49-F238E27FC236}">
                <a16:creationId xmlns:a16="http://schemas.microsoft.com/office/drawing/2014/main" id="{A154FB88-BAFB-DF47-A14B-3C23B67EE0F4}"/>
              </a:ext>
            </a:extLst>
          </p:cNvPr>
          <p:cNvSpPr>
            <a:spLocks noGrp="1" noChangeArrowheads="1"/>
          </p:cNvSpPr>
          <p:nvPr>
            <p:ph idx="1"/>
          </p:nvPr>
        </p:nvSpPr>
        <p:spPr/>
        <p:txBody>
          <a:bodyPr/>
          <a:lstStyle/>
          <a:p>
            <a:r>
              <a:rPr lang="en-AU" altLang="en-US" dirty="0"/>
              <a:t>Who you are, background?</a:t>
            </a:r>
          </a:p>
          <a:p>
            <a:endParaRPr lang="en-AU" altLang="en-US" dirty="0"/>
          </a:p>
          <a:p>
            <a:pPr marL="0" indent="0">
              <a:buNone/>
            </a:pPr>
            <a:endParaRPr lang="en-AU" altLang="en-US" dirty="0"/>
          </a:p>
          <a:p>
            <a:r>
              <a:rPr lang="en-AU" altLang="en-US" dirty="0"/>
              <a:t>Why you are here?</a:t>
            </a:r>
          </a:p>
          <a:p>
            <a:pPr marL="0" indent="0">
              <a:buNone/>
            </a:pPr>
            <a:endParaRPr lang="en-AU" altLang="en-US" dirty="0"/>
          </a:p>
          <a:p>
            <a:pPr marL="0" indent="0">
              <a:buNone/>
            </a:pPr>
            <a:endParaRPr lang="en-AU" altLang="en-US" dirty="0"/>
          </a:p>
          <a:p>
            <a:r>
              <a:rPr lang="en-AU" altLang="en-US" dirty="0"/>
              <a:t>What you expect to learn?</a:t>
            </a:r>
          </a:p>
          <a:p>
            <a:endParaRPr lang="en-AU" altLang="en-US" dirty="0"/>
          </a:p>
        </p:txBody>
      </p:sp>
      <p:sp>
        <p:nvSpPr>
          <p:cNvPr id="30723" name="Slide Number Placeholder 3">
            <a:extLst>
              <a:ext uri="{FF2B5EF4-FFF2-40B4-BE49-F238E27FC236}">
                <a16:creationId xmlns:a16="http://schemas.microsoft.com/office/drawing/2014/main" id="{942DDD4C-556C-F647-AFEE-492E992B3C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8C0DB32-7982-B140-B43B-77A4869F746E}" type="slidenum">
              <a:rPr lang="en-US" altLang="en-US" sz="1400" smtClean="0"/>
              <a:pPr>
                <a:spcBef>
                  <a:spcPct val="0"/>
                </a:spcBef>
                <a:buFontTx/>
                <a:buNone/>
              </a:pPr>
              <a:t>34</a:t>
            </a:fld>
            <a:endParaRPr lang="en-US" altLang="en-US" sz="1400"/>
          </a:p>
        </p:txBody>
      </p:sp>
    </p:spTree>
    <p:extLst>
      <p:ext uri="{BB962C8B-B14F-4D97-AF65-F5344CB8AC3E}">
        <p14:creationId xmlns:p14="http://schemas.microsoft.com/office/powerpoint/2010/main" val="3841527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Head start for lab - R</a:t>
            </a:r>
            <a:endParaRPr lang="en-US" dirty="0"/>
          </a:p>
        </p:txBody>
      </p:sp>
      <p:sp>
        <p:nvSpPr>
          <p:cNvPr id="3" name="Content Placeholder 2"/>
          <p:cNvSpPr>
            <a:spLocks noGrp="1"/>
          </p:cNvSpPr>
          <p:nvPr>
            <p:ph idx="1"/>
          </p:nvPr>
        </p:nvSpPr>
        <p:spPr>
          <a:xfrm>
            <a:off x="152400" y="764704"/>
            <a:ext cx="8763000" cy="5791200"/>
          </a:xfrm>
        </p:spPr>
        <p:txBody>
          <a:bodyPr/>
          <a:lstStyle/>
          <a:p>
            <a:pPr marL="342900" lvl="1" indent="-342900">
              <a:buFontTx/>
              <a:buChar char="•"/>
            </a:pPr>
            <a:r>
              <a:rPr lang="en-US" dirty="0">
                <a:latin typeface="Arial" charset="0"/>
                <a:ea typeface="ＭＳ Ｐゴシック" charset="0"/>
                <a:hlinkClick r:id="rId2"/>
              </a:rPr>
              <a:t>http://lib.stat.cmu.edu/R/CRAN/</a:t>
            </a:r>
            <a:r>
              <a:rPr lang="en-US" dirty="0">
                <a:latin typeface="Arial" charset="0"/>
                <a:ea typeface="ＭＳ Ｐゴシック" charset="0"/>
              </a:rPr>
              <a:t> - load this first</a:t>
            </a:r>
          </a:p>
          <a:p>
            <a:pPr marL="342900" lvl="1" indent="-342900">
              <a:buFontTx/>
              <a:buChar char="•"/>
            </a:pPr>
            <a:r>
              <a:rPr lang="en-US" dirty="0">
                <a:latin typeface="Arial" charset="0"/>
                <a:ea typeface="ＭＳ Ｐゴシック" charset="0"/>
                <a:hlinkClick r:id="rId3"/>
              </a:rPr>
              <a:t>http://cran.r-project.org/doc/manuals/</a:t>
            </a:r>
            <a:r>
              <a:rPr lang="en-US" dirty="0">
                <a:latin typeface="Arial" charset="0"/>
                <a:ea typeface="ＭＳ Ｐゴシック" charset="0"/>
              </a:rPr>
              <a:t> </a:t>
            </a:r>
          </a:p>
          <a:p>
            <a:pPr marL="342900" lvl="1" indent="-342900">
              <a:buFontTx/>
              <a:buChar char="•"/>
            </a:pPr>
            <a:r>
              <a:rPr lang="en-US" dirty="0">
                <a:latin typeface="Arial" charset="0"/>
                <a:ea typeface="ＭＳ Ｐゴシック" charset="0"/>
                <a:hlinkClick r:id="rId4"/>
              </a:rPr>
              <a:t>http://cran.r-project.org/doc/manuals/R-lang.html</a:t>
            </a:r>
            <a:r>
              <a:rPr lang="en-US" dirty="0">
                <a:latin typeface="Arial" charset="0"/>
                <a:ea typeface="ＭＳ Ｐゴシック" charset="0"/>
              </a:rPr>
              <a:t> </a:t>
            </a:r>
          </a:p>
          <a:p>
            <a:r>
              <a:rPr lang="en-US" dirty="0">
                <a:latin typeface="Arial" charset="0"/>
                <a:ea typeface="ＭＳ Ｐゴシック" charset="0"/>
                <a:cs typeface="ＭＳ Ｐゴシック" charset="0"/>
              </a:rPr>
              <a:t>R Studio </a:t>
            </a:r>
            <a:r>
              <a:rPr lang="en-US" dirty="0">
                <a:latin typeface="Arial" charset="0"/>
                <a:ea typeface="ＭＳ Ｐゴシック" charset="0"/>
                <a:cs typeface="ＭＳ Ｐゴシック" charset="0"/>
                <a:hlinkClick r:id="rId5"/>
              </a:rPr>
              <a:t>–</a:t>
            </a:r>
            <a:r>
              <a:rPr lang="en-US" dirty="0">
                <a:latin typeface="Arial" charset="0"/>
                <a:ea typeface="ＭＳ Ｐゴシック" charset="0"/>
                <a:cs typeface="ＭＳ Ｐゴシック" charset="0"/>
              </a:rPr>
              <a:t> (see R-</a:t>
            </a:r>
            <a:r>
              <a:rPr lang="en-US" dirty="0" err="1">
                <a:latin typeface="Arial" charset="0"/>
                <a:ea typeface="ＭＳ Ｐゴシック" charset="0"/>
                <a:cs typeface="ＭＳ Ｐゴシック" charset="0"/>
              </a:rPr>
              <a:t>intro.html</a:t>
            </a:r>
            <a:r>
              <a:rPr lang="en-US" dirty="0">
                <a:latin typeface="Arial" charset="0"/>
                <a:ea typeface="ＭＳ Ｐゴシック" charset="0"/>
                <a:cs typeface="ＭＳ Ｐゴシック" charset="0"/>
              </a:rPr>
              <a:t> too) </a:t>
            </a:r>
            <a:r>
              <a:rPr lang="en-US" dirty="0">
                <a:latin typeface="Arial" charset="0"/>
                <a:ea typeface="ＭＳ Ｐゴシック" charset="0"/>
                <a:cs typeface="ＭＳ Ｐゴシック" charset="0"/>
                <a:hlinkClick r:id="rId6"/>
              </a:rPr>
              <a:t>https://www.rstudio.com/products/rstudio/</a:t>
            </a:r>
            <a:r>
              <a:rPr lang="en-US" dirty="0">
                <a:latin typeface="Arial" charset="0"/>
                <a:ea typeface="ＭＳ Ｐゴシック" charset="0"/>
                <a:cs typeface="ＭＳ Ｐゴシック" charset="0"/>
              </a:rPr>
              <a:t> (desktop version)</a:t>
            </a:r>
          </a:p>
          <a:p>
            <a:pPr lvl="1"/>
            <a:endParaRPr lang="en-US" dirty="0">
              <a:latin typeface="Arial" charset="0"/>
              <a:ea typeface="ＭＳ Ｐゴシック" charset="0"/>
            </a:endParaRPr>
          </a:p>
          <a:p>
            <a:pPr lvl="1"/>
            <a:endParaRPr lang="en-US" dirty="0">
              <a:latin typeface="Arial" charset="0"/>
              <a:ea typeface="ＭＳ Ｐゴシック" charset="0"/>
            </a:endParaRPr>
          </a:p>
          <a:p>
            <a:pPr lvl="1"/>
            <a:endParaRPr lang="en-US" dirty="0">
              <a:latin typeface="Arial" charset="0"/>
              <a:ea typeface="ＭＳ Ｐゴシック" charset="0"/>
            </a:endParaRPr>
          </a:p>
          <a:p>
            <a:pPr lvl="1"/>
            <a:endParaRPr lang="en-US" dirty="0">
              <a:latin typeface="Arial" charset="0"/>
              <a:ea typeface="ＭＳ Ｐゴシック" charset="0"/>
            </a:endParaRPr>
          </a:p>
          <a:p>
            <a:endParaRPr lang="en-US" dirty="0"/>
          </a:p>
        </p:txBody>
      </p:sp>
      <p:sp>
        <p:nvSpPr>
          <p:cNvPr id="4" name="Slide Number Placeholder 3"/>
          <p:cNvSpPr>
            <a:spLocks noGrp="1"/>
          </p:cNvSpPr>
          <p:nvPr>
            <p:ph type="sldNum" sz="quarter" idx="12"/>
          </p:nvPr>
        </p:nvSpPr>
        <p:spPr/>
        <p:txBody>
          <a:bodyPr/>
          <a:lstStyle/>
          <a:p>
            <a:pPr>
              <a:defRPr/>
            </a:pPr>
            <a:fld id="{0593982F-31D2-6A43-8185-1BC402473915}" type="slidenum">
              <a:rPr lang="en-US" smtClean="0"/>
              <a:pPr>
                <a:defRPr/>
              </a:pPr>
              <a:t>35</a:t>
            </a:fld>
            <a:endParaRPr lang="en-US" dirty="0"/>
          </a:p>
        </p:txBody>
      </p:sp>
      <p:pic>
        <p:nvPicPr>
          <p:cNvPr id="5" name="Picture 4" descr="RStudio_packages.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387911"/>
            <a:ext cx="4333180" cy="3470586"/>
          </a:xfrm>
          <a:prstGeom prst="rect">
            <a:avLst/>
          </a:prstGeom>
        </p:spPr>
      </p:pic>
    </p:spTree>
    <p:extLst>
      <p:ext uri="{BB962C8B-B14F-4D97-AF65-F5344CB8AC3E}">
        <p14:creationId xmlns:p14="http://schemas.microsoft.com/office/powerpoint/2010/main" val="63095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AU" altLang="en-US"/>
              <a:t>Assessment and Assignments</a:t>
            </a:r>
          </a:p>
        </p:txBody>
      </p:sp>
      <p:sp>
        <p:nvSpPr>
          <p:cNvPr id="20482" name="Content Placeholder 2"/>
          <p:cNvSpPr>
            <a:spLocks noGrp="1"/>
          </p:cNvSpPr>
          <p:nvPr>
            <p:ph idx="1"/>
          </p:nvPr>
        </p:nvSpPr>
        <p:spPr/>
        <p:txBody>
          <a:bodyPr/>
          <a:lstStyle/>
          <a:p>
            <a:r>
              <a:rPr lang="en-US" altLang="en-US" sz="2800" dirty="0"/>
              <a:t>Via written assignments with specific percentage of grade allocation provided with each assignment</a:t>
            </a:r>
          </a:p>
          <a:p>
            <a:r>
              <a:rPr lang="en-US" altLang="en-US" sz="2800" dirty="0"/>
              <a:t>Via individual oral presentations with specific percentage of grade allocation provided</a:t>
            </a:r>
          </a:p>
          <a:p>
            <a:r>
              <a:rPr lang="en-US" altLang="en-US" sz="2800" dirty="0"/>
              <a:t>Via participation in lectures and labs (not to exceed 5% of total, </a:t>
            </a:r>
            <a:r>
              <a:rPr lang="en-US" altLang="en-US" sz="2800" dirty="0">
                <a:solidFill>
                  <a:srgbClr val="FF0000"/>
                </a:solidFill>
              </a:rPr>
              <a:t>start with 5% and lose % by not participating</a:t>
            </a:r>
            <a:r>
              <a:rPr lang="en-US" altLang="en-US" sz="2800" dirty="0"/>
              <a:t>)</a:t>
            </a:r>
          </a:p>
          <a:p>
            <a:r>
              <a:rPr lang="en-US" altLang="en-US" sz="2800" dirty="0"/>
              <a:t>Late submission policy: first time with valid reason – no penalty, otherwise 20% of score deducted each late day. Talk to me EARLY if you are having schedule problems in completing assignments</a:t>
            </a:r>
          </a:p>
        </p:txBody>
      </p:sp>
      <p:sp>
        <p:nvSpPr>
          <p:cNvPr id="204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47A95191-3AD4-6941-80D0-E0B2D91E3605}" type="slidenum">
              <a:rPr lang="en-US" altLang="en-US" sz="1400"/>
              <a:pPr>
                <a:spcBef>
                  <a:spcPct val="0"/>
                </a:spcBef>
                <a:buFontTx/>
                <a:buNone/>
              </a:pPr>
              <a:t>4</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AU" altLang="en-US"/>
              <a:t>Assessment and Assignments</a:t>
            </a:r>
          </a:p>
        </p:txBody>
      </p:sp>
      <p:sp>
        <p:nvSpPr>
          <p:cNvPr id="21506" name="Content Placeholder 2"/>
          <p:cNvSpPr>
            <a:spLocks noGrp="1"/>
          </p:cNvSpPr>
          <p:nvPr>
            <p:ph idx="1"/>
          </p:nvPr>
        </p:nvSpPr>
        <p:spPr/>
        <p:txBody>
          <a:bodyPr/>
          <a:lstStyle/>
          <a:p>
            <a:r>
              <a:rPr lang="en-US" altLang="en-US" dirty="0"/>
              <a:t>Reading assignments</a:t>
            </a:r>
          </a:p>
          <a:p>
            <a:pPr lvl="1"/>
            <a:r>
              <a:rPr lang="en-US" altLang="en-US" dirty="0"/>
              <a:t>Are given when needed to support key topics or to complete assignments</a:t>
            </a:r>
          </a:p>
          <a:p>
            <a:pPr lvl="1"/>
            <a:r>
              <a:rPr lang="en-US" altLang="en-US" dirty="0"/>
              <a:t>Will </a:t>
            </a:r>
            <a:r>
              <a:rPr lang="en-US" altLang="en-US" dirty="0">
                <a:solidFill>
                  <a:srgbClr val="FF0000"/>
                </a:solidFill>
              </a:rPr>
              <a:t>not be discussed </a:t>
            </a:r>
            <a:r>
              <a:rPr lang="en-US" altLang="en-US" dirty="0"/>
              <a:t>in class unless there are questions </a:t>
            </a:r>
          </a:p>
          <a:p>
            <a:r>
              <a:rPr lang="en-US" altLang="en-US" dirty="0"/>
              <a:t>You will mostly perform individual work that is assessed but you are encouraged to work with others in the lab sessions (except assignment 2)</a:t>
            </a:r>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515C994-6BC4-9349-9759-79857CE95CDC}" type="slidenum">
              <a:rPr lang="en-US" altLang="en-US" sz="1400"/>
              <a:pPr>
                <a:spcBef>
                  <a:spcPct val="0"/>
                </a:spcBef>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AU" altLang="en-US"/>
              <a:t>Project options (examples)</a:t>
            </a:r>
          </a:p>
        </p:txBody>
      </p:sp>
      <p:sp>
        <p:nvSpPr>
          <p:cNvPr id="22530" name="Content Placeholder 2"/>
          <p:cNvSpPr>
            <a:spLocks noGrp="1"/>
          </p:cNvSpPr>
          <p:nvPr>
            <p:ph idx="1"/>
          </p:nvPr>
        </p:nvSpPr>
        <p:spPr/>
        <p:txBody>
          <a:bodyPr/>
          <a:lstStyle/>
          <a:p>
            <a:r>
              <a:rPr lang="en-AU" altLang="en-US" dirty="0"/>
              <a:t>Social networks</a:t>
            </a:r>
          </a:p>
          <a:p>
            <a:r>
              <a:rPr lang="en-AU" altLang="en-US" dirty="0"/>
              <a:t>Financial</a:t>
            </a:r>
          </a:p>
          <a:p>
            <a:r>
              <a:rPr lang="en-AU" altLang="en-US" dirty="0"/>
              <a:t>Social-economic, marketing</a:t>
            </a:r>
          </a:p>
          <a:p>
            <a:r>
              <a:rPr lang="en-AU" altLang="en-US" dirty="0"/>
              <a:t>Network/ security data</a:t>
            </a:r>
          </a:p>
          <a:p>
            <a:r>
              <a:rPr lang="en-AU" altLang="en-US" dirty="0"/>
              <a:t>Linked data</a:t>
            </a:r>
          </a:p>
          <a:p>
            <a:r>
              <a:rPr lang="en-AU" altLang="en-US" dirty="0"/>
              <a:t>Competitions (Web and local)****</a:t>
            </a:r>
          </a:p>
          <a:p>
            <a:r>
              <a:rPr lang="en-AU" altLang="en-US" dirty="0"/>
              <a:t>Movie databases</a:t>
            </a:r>
          </a:p>
          <a:p>
            <a:r>
              <a:rPr lang="en-AU" altLang="en-US" dirty="0"/>
              <a:t>Transportation</a:t>
            </a:r>
          </a:p>
          <a:p>
            <a:r>
              <a:rPr lang="en-AU" altLang="en-US" dirty="0"/>
              <a:t>Research Projects****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E6EB91FD-64B2-D544-9E4C-F899EB53D665}" type="slidenum">
              <a:rPr lang="en-US" altLang="en-US" sz="1400"/>
              <a:pPr>
                <a:spcBef>
                  <a:spcPct val="0"/>
                </a:spcBef>
                <a:buFontTx/>
                <a:buNone/>
              </a:pPr>
              <a:t>6</a:t>
            </a:fld>
            <a:endParaRPr lang="en-US" altLang="en-US" sz="1400"/>
          </a:p>
        </p:txBody>
      </p:sp>
      <p:sp>
        <p:nvSpPr>
          <p:cNvPr id="2" name="TextBox 1">
            <a:extLst>
              <a:ext uri="{FF2B5EF4-FFF2-40B4-BE49-F238E27FC236}">
                <a16:creationId xmlns:a16="http://schemas.microsoft.com/office/drawing/2014/main" id="{D7603B9E-A3E5-8049-8016-713A7CC9D003}"/>
              </a:ext>
            </a:extLst>
          </p:cNvPr>
          <p:cNvSpPr txBox="1"/>
          <p:nvPr/>
        </p:nvSpPr>
        <p:spPr>
          <a:xfrm>
            <a:off x="340858" y="6268135"/>
            <a:ext cx="8386083" cy="646331"/>
          </a:xfrm>
          <a:prstGeom prst="rect">
            <a:avLst/>
          </a:prstGeom>
          <a:noFill/>
        </p:spPr>
        <p:txBody>
          <a:bodyPr wrap="square" rtlCol="0">
            <a:spAutoFit/>
          </a:bodyPr>
          <a:lstStyle/>
          <a:p>
            <a:r>
              <a:rPr lang="en-AU" altLang="en-US" sz="1800" dirty="0"/>
              <a:t>Research Projects &amp; Competitions**** : Need the Instructor’s approval for the datasets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AU" altLang="en-US"/>
              <a:t>Objectives</a:t>
            </a:r>
          </a:p>
        </p:txBody>
      </p:sp>
      <p:sp>
        <p:nvSpPr>
          <p:cNvPr id="23554" name="Content Placeholder 2"/>
          <p:cNvSpPr>
            <a:spLocks noGrp="1"/>
          </p:cNvSpPr>
          <p:nvPr>
            <p:ph idx="1"/>
          </p:nvPr>
        </p:nvSpPr>
        <p:spPr/>
        <p:txBody>
          <a:bodyPr/>
          <a:lstStyle/>
          <a:p>
            <a:r>
              <a:rPr lang="en-US" altLang="en-US" sz="2000" dirty="0">
                <a:solidFill>
                  <a:srgbClr val="000000"/>
                </a:solidFill>
              </a:rPr>
              <a:t>Introduce students to relevant methods to recognize and apply quantitative algorithms, techniques and interpretation</a:t>
            </a:r>
          </a:p>
          <a:p>
            <a:r>
              <a:rPr lang="en-US" altLang="en-US" sz="2000" dirty="0">
                <a:solidFill>
                  <a:srgbClr val="000000"/>
                </a:solidFill>
              </a:rPr>
              <a:t>To develop students' strategic thinking skills, combined with a solid technical foundation in data and model-driven decision-making.</a:t>
            </a:r>
          </a:p>
          <a:p>
            <a:r>
              <a:rPr lang="en-US" altLang="en-US" sz="2000" dirty="0">
                <a:solidFill>
                  <a:srgbClr val="000000"/>
                </a:solidFill>
              </a:rPr>
              <a:t>Develop ability to apply critical and analytical methods to formulate and solve science, engineering, medical, and business problems</a:t>
            </a:r>
          </a:p>
          <a:p>
            <a:r>
              <a:rPr lang="en-US" altLang="en-US" sz="2000" dirty="0">
                <a:solidFill>
                  <a:srgbClr val="000000"/>
                </a:solidFill>
              </a:rPr>
              <a:t>In groups, students will identify qualitative problems and apply content analytics</a:t>
            </a:r>
          </a:p>
          <a:p>
            <a:r>
              <a:rPr lang="en-US" altLang="en-US" sz="2000" dirty="0">
                <a:solidFill>
                  <a:srgbClr val="000000"/>
                </a:solidFill>
              </a:rPr>
              <a:t>Students will examine real-world examples to place data-mining techniques in context, to develop data-analytic thinking, and to illustrate that proper application is as much an art as it is a science.</a:t>
            </a:r>
          </a:p>
          <a:p>
            <a:r>
              <a:rPr lang="en-US" altLang="en-US" sz="2000" dirty="0">
                <a:solidFill>
                  <a:srgbClr val="000000"/>
                </a:solidFill>
              </a:rPr>
              <a:t>Making decision under uncertainty, how to optimize models, sequential decision making, weak models, mixed models</a:t>
            </a:r>
          </a:p>
          <a:p>
            <a:r>
              <a:rPr lang="en-US" altLang="en-US" sz="2000" dirty="0">
                <a:solidFill>
                  <a:srgbClr val="000000"/>
                </a:solidFill>
              </a:rPr>
              <a:t>By the end of the course, students can effectively communicate analytic findings to non-specialists</a:t>
            </a:r>
          </a:p>
          <a:p>
            <a:endParaRPr lang="en-AU" altLang="en-US" sz="2000" dirty="0">
              <a:solidFill>
                <a:srgbClr val="000000"/>
              </a:solidFill>
            </a:endParaRP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3629FD8F-74C2-8B44-AE11-D48884317E7B}" type="slidenum">
              <a:rPr lang="en-US" altLang="en-US" sz="1400"/>
              <a:pPr>
                <a:spcBef>
                  <a:spcPct val="0"/>
                </a:spcBef>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AU" altLang="en-US"/>
              <a:t>Learning Objectives</a:t>
            </a:r>
          </a:p>
        </p:txBody>
      </p:sp>
      <p:sp>
        <p:nvSpPr>
          <p:cNvPr id="24578" name="Content Placeholder 2"/>
          <p:cNvSpPr>
            <a:spLocks noGrp="1"/>
          </p:cNvSpPr>
          <p:nvPr>
            <p:ph idx="1"/>
          </p:nvPr>
        </p:nvSpPr>
        <p:spPr>
          <a:xfrm>
            <a:off x="0" y="762000"/>
            <a:ext cx="9144000" cy="5791200"/>
          </a:xfrm>
        </p:spPr>
        <p:txBody>
          <a:bodyPr/>
          <a:lstStyle/>
          <a:p>
            <a:r>
              <a:rPr lang="en-US" altLang="en-US" sz="2400" dirty="0"/>
              <a:t>Through class lectures, practical sessions, written and oral presentation assignments and projects, students should:</a:t>
            </a:r>
          </a:p>
          <a:p>
            <a:pPr lvl="1"/>
            <a:r>
              <a:rPr lang="en-US" altLang="en-US" sz="1800" dirty="0"/>
              <a:t>Students to demonstrate knowledge of relevant analytic methods, and to recognize and apply quantitative algorithms, techniques and interpret results</a:t>
            </a:r>
          </a:p>
          <a:p>
            <a:pPr lvl="1"/>
            <a:r>
              <a:rPr lang="en-US" altLang="en-US" sz="1800" dirty="0"/>
              <a:t>Students to demonstrate strategic thinking skills, combined with a solid technical foundation in data and model-driven decision-making.</a:t>
            </a:r>
          </a:p>
          <a:p>
            <a:pPr lvl="1"/>
            <a:r>
              <a:rPr lang="en-US" altLang="en-US" sz="1800" dirty="0"/>
              <a:t>Students to develop ability to apply critical and analytical methods to formulate and solve science, engineering, medical, and business problems</a:t>
            </a:r>
          </a:p>
          <a:p>
            <a:pPr lvl="1"/>
            <a:r>
              <a:rPr lang="en-US" altLang="en-US" sz="1800" dirty="0"/>
              <a:t>Students will examine real-world examples to place data-mining techniques in context, to develop data-analytic thinking, and to illustrate that proper application is as much an art as it is a science.</a:t>
            </a:r>
          </a:p>
          <a:p>
            <a:pPr lvl="1"/>
            <a:r>
              <a:rPr lang="en-US" altLang="en-US" sz="1800" dirty="0"/>
              <a:t>Students must effectively communicate analytic findings to non-specialists.</a:t>
            </a:r>
          </a:p>
          <a:p>
            <a:pPr lvl="1"/>
            <a:r>
              <a:rPr lang="en-US" altLang="en-US" sz="1800" dirty="0">
                <a:solidFill>
                  <a:srgbClr val="FF0000"/>
                </a:solidFill>
              </a:rPr>
              <a:t>[6600 level] Students must develop and demonstrate a working knowledge of decision making under uncertainty, be able to optimize models that incorporate random parameters: static stochastic optimization, two-stage optimization with recourse, chance-constrained optimization, and sequential decision making.</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E464F4B3-E6A1-8440-8BA7-4755626920FC}"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dirty="0"/>
              <a:t>4450/ 4600/ 4960 versus 6600</a:t>
            </a:r>
          </a:p>
        </p:txBody>
      </p:sp>
      <p:sp>
        <p:nvSpPr>
          <p:cNvPr id="25602" name="Content Placeholder 2"/>
          <p:cNvSpPr>
            <a:spLocks noGrp="1"/>
          </p:cNvSpPr>
          <p:nvPr>
            <p:ph idx="1"/>
          </p:nvPr>
        </p:nvSpPr>
        <p:spPr/>
        <p:txBody>
          <a:bodyPr/>
          <a:lstStyle/>
          <a:p>
            <a:r>
              <a:rPr lang="en-US" altLang="en-US" dirty="0"/>
              <a:t>6600 students are assessed at:</a:t>
            </a:r>
          </a:p>
          <a:p>
            <a:pPr lvl="1"/>
            <a:r>
              <a:rPr lang="en-US" altLang="en-US" dirty="0"/>
              <a:t>Higher level of demonstration</a:t>
            </a:r>
          </a:p>
          <a:p>
            <a:pPr lvl="1"/>
            <a:r>
              <a:rPr lang="en-US" altLang="en-US" dirty="0"/>
              <a:t>Additional questions or tasks in assignments</a:t>
            </a:r>
          </a:p>
          <a:p>
            <a:r>
              <a:rPr lang="en-US" altLang="en-US" dirty="0"/>
              <a:t>4450/4400/4960 students are welcome to complete these higher requirements for an extra grade</a:t>
            </a:r>
          </a:p>
          <a:p>
            <a:r>
              <a:rPr lang="en-US" altLang="en-US" dirty="0"/>
              <a:t>Extra points for outstanding/ above and beyond are given**</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tx1"/>
                </a:solidFill>
                <a:latin typeface="Arial" charset="0"/>
                <a:ea typeface="ＭＳ Ｐゴシック" charset="-128"/>
              </a:defRPr>
            </a:lvl2pPr>
            <a:lvl3pPr marL="1143000" indent="-228600">
              <a:spcBef>
                <a:spcPct val="20000"/>
              </a:spcBef>
              <a:buChar char="•"/>
              <a:defRPr sz="2400">
                <a:solidFill>
                  <a:schemeClr val="tx1"/>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89F2D939-EF07-494C-96B1-228B50AC9E91}" type="slidenum">
              <a:rPr lang="en-US" altLang="en-US" sz="1400"/>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91294</TotalTime>
  <Words>2593</Words>
  <Application>Microsoft Macintosh PowerPoint</Application>
  <PresentationFormat>On-screen Show (4:3)</PresentationFormat>
  <Paragraphs>255</Paragraphs>
  <Slides>35</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35</vt:i4>
      </vt:variant>
    </vt:vector>
  </HeadingPairs>
  <TitlesOfParts>
    <vt:vector size="37" baseType="lpstr">
      <vt:lpstr>Arial</vt:lpstr>
      <vt:lpstr>Blank Presentation</vt:lpstr>
      <vt:lpstr>Introduction to Data Analytics. Current Challenges. Course Outline.</vt:lpstr>
      <vt:lpstr>Admin information</vt:lpstr>
      <vt:lpstr>Contents</vt:lpstr>
      <vt:lpstr>Assessment and Assignments</vt:lpstr>
      <vt:lpstr>Assessment and Assignments</vt:lpstr>
      <vt:lpstr>Project options (examples)</vt:lpstr>
      <vt:lpstr>Objectives</vt:lpstr>
      <vt:lpstr>Learning Objectives</vt:lpstr>
      <vt:lpstr>4450/ 4600/ 4960 versus 6600</vt:lpstr>
      <vt:lpstr>Academic Integrity</vt:lpstr>
      <vt:lpstr>Current Syllabus/Schedule</vt:lpstr>
      <vt:lpstr>Questions so far?</vt:lpstr>
      <vt:lpstr>Introductions</vt:lpstr>
      <vt:lpstr>The nature of the challenge</vt:lpstr>
      <vt:lpstr>PowerPoint Presentation</vt:lpstr>
      <vt:lpstr>PowerPoint Presentation</vt:lpstr>
      <vt:lpstr>Perspective</vt:lpstr>
      <vt:lpstr>So what* are we talking about?</vt:lpstr>
      <vt:lpstr>Definitions (at least for this course)</vt:lpstr>
      <vt:lpstr>And then there is Big Data</vt:lpstr>
      <vt:lpstr>A view from IBM …</vt:lpstr>
      <vt:lpstr>Case Studies (warming up)</vt:lpstr>
      <vt:lpstr>Analysis</vt:lpstr>
      <vt:lpstr>What is "statistics"?</vt:lpstr>
      <vt:lpstr>Summary</vt:lpstr>
      <vt:lpstr>Skills needed</vt:lpstr>
      <vt:lpstr>Current assignment structure (no exam)</vt:lpstr>
      <vt:lpstr>What is expected</vt:lpstr>
      <vt:lpstr>Reading/ watching</vt:lpstr>
      <vt:lpstr>Reference Material</vt:lpstr>
      <vt:lpstr>Files </vt:lpstr>
      <vt:lpstr>Assignment 1</vt:lpstr>
      <vt:lpstr>Next?</vt:lpstr>
      <vt:lpstr>Introductions</vt:lpstr>
      <vt:lpstr>Head start for lab - R</vt:lpstr>
    </vt:vector>
  </TitlesOfParts>
  <Company>HAO/ESSL/NCAR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Peter Fox</dc:creator>
  <cp:lastModifiedBy>Munasinghe, Thilanka</cp:lastModifiedBy>
  <cp:revision>385</cp:revision>
  <cp:lastPrinted>2007-01-04T17:13:00Z</cp:lastPrinted>
  <dcterms:created xsi:type="dcterms:W3CDTF">2010-08-30T14:12:46Z</dcterms:created>
  <dcterms:modified xsi:type="dcterms:W3CDTF">2020-01-12T21:26:08Z</dcterms:modified>
</cp:coreProperties>
</file>