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4"/>
  </p:sldMasterIdLst>
  <p:notesMasterIdLst>
    <p:notesMasterId r:id="rId11"/>
  </p:notesMasterIdLst>
  <p:handoutMasterIdLst>
    <p:handoutMasterId r:id="rId12"/>
  </p:handoutMasterIdLst>
  <p:sldIdLst>
    <p:sldId id="5808" r:id="rId5"/>
    <p:sldId id="5810" r:id="rId6"/>
    <p:sldId id="264" r:id="rId7"/>
    <p:sldId id="5813" r:id="rId8"/>
    <p:sldId id="5809" r:id="rId9"/>
    <p:sldId id="5811" r:id="rId10"/>
  </p:sldIdLst>
  <p:sldSz cx="16256000" cy="9144000"/>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3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dola B P" initials="BBP" lastIdx="15" clrIdx="0">
    <p:extLst>
      <p:ext uri="{19B8F6BF-5375-455C-9EA6-DF929625EA0E}">
        <p15:presenceInfo xmlns:p15="http://schemas.microsoft.com/office/powerpoint/2012/main" userId="S-1-5-21-3524073061-3302504406-552310636-12220" providerId="AD"/>
      </p:ext>
    </p:extLst>
  </p:cmAuthor>
  <p:cmAuthor id="2" name="Pallavi Bahuguna-CMO" initials="PB" lastIdx="6" clrIdx="1">
    <p:extLst>
      <p:ext uri="{19B8F6BF-5375-455C-9EA6-DF929625EA0E}">
        <p15:presenceInfo xmlns:p15="http://schemas.microsoft.com/office/powerpoint/2012/main" userId="S-1-5-21-3524073061-3302504406-552310636-573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B1F"/>
    <a:srgbClr val="0056A4"/>
    <a:srgbClr val="EF9B03"/>
    <a:srgbClr val="FAFAFA"/>
    <a:srgbClr val="092252"/>
    <a:srgbClr val="808080"/>
    <a:srgbClr val="00A1FF"/>
    <a:srgbClr val="F2B800"/>
    <a:srgbClr val="DE6408"/>
    <a:srgbClr val="F08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9F2B0-6EC3-4320-A1D7-E1ECE4B7266B}" v="274" dt="2022-01-17T11:20:19.672"/>
    <p1510:client id="{8336FCC3-6822-47CD-90FE-8482644844B5}" v="48" dt="2022-01-20T09:13:02.0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724" y="40"/>
      </p:cViewPr>
      <p:guideLst>
        <p:guide orient="horz" pos="1056"/>
        <p:guide pos="32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878" cy="498932"/>
          </a:xfrm>
          <a:prstGeom prst="rect">
            <a:avLst/>
          </a:prstGeom>
        </p:spPr>
        <p:txBody>
          <a:bodyPr vert="horz" lIns="60296" tIns="30148" rIns="60296" bIns="30148" rtlCol="0"/>
          <a:lstStyle>
            <a:lvl1pPr algn="l">
              <a:defRPr sz="800"/>
            </a:lvl1pPr>
          </a:lstStyle>
          <a:p>
            <a:endParaRPr lang="en-GB"/>
          </a:p>
        </p:txBody>
      </p:sp>
      <p:sp>
        <p:nvSpPr>
          <p:cNvPr id="4" name="Footer Placeholder 3"/>
          <p:cNvSpPr>
            <a:spLocks noGrp="1"/>
          </p:cNvSpPr>
          <p:nvPr>
            <p:ph type="ftr" sz="quarter" idx="2"/>
          </p:nvPr>
        </p:nvSpPr>
        <p:spPr>
          <a:xfrm>
            <a:off x="0" y="9445170"/>
            <a:ext cx="2948878" cy="498931"/>
          </a:xfrm>
          <a:prstGeom prst="rect">
            <a:avLst/>
          </a:prstGeom>
        </p:spPr>
        <p:txBody>
          <a:bodyPr vert="horz" lIns="60296" tIns="30148" rIns="60296" bIns="30148" rtlCol="0" anchor="b"/>
          <a:lstStyle>
            <a:lvl1pPr algn="l">
              <a:defRPr sz="800"/>
            </a:lvl1pPr>
          </a:lstStyle>
          <a:p>
            <a:endParaRPr lang="en-GB"/>
          </a:p>
        </p:txBody>
      </p:sp>
      <p:sp>
        <p:nvSpPr>
          <p:cNvPr id="5" name="Slide Number Placeholder 4"/>
          <p:cNvSpPr>
            <a:spLocks noGrp="1"/>
          </p:cNvSpPr>
          <p:nvPr>
            <p:ph type="sldNum" sz="quarter" idx="3"/>
          </p:nvPr>
        </p:nvSpPr>
        <p:spPr>
          <a:xfrm>
            <a:off x="3854742" y="9445170"/>
            <a:ext cx="2949542" cy="498931"/>
          </a:xfrm>
          <a:prstGeom prst="rect">
            <a:avLst/>
          </a:prstGeom>
        </p:spPr>
        <p:txBody>
          <a:bodyPr vert="horz" lIns="60296" tIns="30148" rIns="60296" bIns="30148" rtlCol="0" anchor="b"/>
          <a:lstStyle>
            <a:lvl1pPr algn="r">
              <a:defRPr sz="800"/>
            </a:lvl1pPr>
          </a:lstStyle>
          <a:p>
            <a:fld id="{F45247AA-1C7D-4300-9006-F0E713976795}" type="slidenum">
              <a:rPr lang="en-GB" smtClean="0"/>
              <a:t>‹#›</a:t>
            </a:fld>
            <a:endParaRPr lang="en-GB"/>
          </a:p>
        </p:txBody>
      </p:sp>
    </p:spTree>
    <p:extLst>
      <p:ext uri="{BB962C8B-B14F-4D97-AF65-F5344CB8AC3E}">
        <p14:creationId xmlns:p14="http://schemas.microsoft.com/office/powerpoint/2010/main" val="1817439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878" cy="498932"/>
          </a:xfrm>
          <a:prstGeom prst="rect">
            <a:avLst/>
          </a:prstGeom>
        </p:spPr>
        <p:txBody>
          <a:bodyPr vert="horz" lIns="60296" tIns="30148" rIns="60296" bIns="30148" rtlCol="0"/>
          <a:lstStyle>
            <a:lvl1pPr algn="l">
              <a:defRPr sz="800"/>
            </a:lvl1pPr>
          </a:lstStyle>
          <a:p>
            <a:endParaRPr lang="en-US"/>
          </a:p>
        </p:txBody>
      </p:sp>
      <p:sp>
        <p:nvSpPr>
          <p:cNvPr id="3" name="Date Placeholder 2"/>
          <p:cNvSpPr>
            <a:spLocks noGrp="1"/>
          </p:cNvSpPr>
          <p:nvPr>
            <p:ph type="dt" idx="1"/>
          </p:nvPr>
        </p:nvSpPr>
        <p:spPr>
          <a:xfrm>
            <a:off x="3854742" y="0"/>
            <a:ext cx="2949542" cy="498932"/>
          </a:xfrm>
          <a:prstGeom prst="rect">
            <a:avLst/>
          </a:prstGeom>
        </p:spPr>
        <p:txBody>
          <a:bodyPr vert="horz" lIns="60296" tIns="30148" rIns="60296" bIns="30148" rtlCol="0"/>
          <a:lstStyle>
            <a:lvl1pPr algn="r">
              <a:defRPr sz="800"/>
            </a:lvl1pPr>
          </a:lstStyle>
          <a:p>
            <a:fld id="{D53807A2-B2E0-AA4D-ACE0-B2097FFE7254}" type="datetimeFigureOut">
              <a:rPr lang="en-US" smtClean="0"/>
              <a:t>4/4/2024</a:t>
            </a:fld>
            <a:endParaRPr lang="en-US"/>
          </a:p>
        </p:txBody>
      </p:sp>
      <p:sp>
        <p:nvSpPr>
          <p:cNvPr id="4" name="Slide Image Placeholder 3"/>
          <p:cNvSpPr>
            <a:spLocks noGrp="1" noRot="1" noChangeAspect="1"/>
          </p:cNvSpPr>
          <p:nvPr>
            <p:ph type="sldImg" idx="2"/>
          </p:nvPr>
        </p:nvSpPr>
        <p:spPr>
          <a:xfrm>
            <a:off x="419100" y="1243013"/>
            <a:ext cx="5967413" cy="3355975"/>
          </a:xfrm>
          <a:prstGeom prst="rect">
            <a:avLst/>
          </a:prstGeom>
          <a:noFill/>
          <a:ln w="12700">
            <a:solidFill>
              <a:prstClr val="black"/>
            </a:solidFill>
          </a:ln>
        </p:spPr>
        <p:txBody>
          <a:bodyPr vert="horz" lIns="60296" tIns="30148" rIns="60296" bIns="30148" rtlCol="0" anchor="ctr"/>
          <a:lstStyle/>
          <a:p>
            <a:endParaRPr lang="en-US"/>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60296" tIns="30148" rIns="60296" bIns="3014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5170"/>
            <a:ext cx="2948878" cy="498931"/>
          </a:xfrm>
          <a:prstGeom prst="rect">
            <a:avLst/>
          </a:prstGeom>
        </p:spPr>
        <p:txBody>
          <a:bodyPr vert="horz" lIns="60296" tIns="30148" rIns="60296" bIns="30148" rtlCol="0" anchor="b"/>
          <a:lstStyle>
            <a:lvl1pPr algn="l">
              <a:defRPr sz="800"/>
            </a:lvl1pPr>
          </a:lstStyle>
          <a:p>
            <a:endParaRPr lang="en-US"/>
          </a:p>
        </p:txBody>
      </p:sp>
      <p:sp>
        <p:nvSpPr>
          <p:cNvPr id="7" name="Slide Number Placeholder 6"/>
          <p:cNvSpPr>
            <a:spLocks noGrp="1"/>
          </p:cNvSpPr>
          <p:nvPr>
            <p:ph type="sldNum" sz="quarter" idx="5"/>
          </p:nvPr>
        </p:nvSpPr>
        <p:spPr>
          <a:xfrm>
            <a:off x="3854742" y="9445170"/>
            <a:ext cx="2949542" cy="498931"/>
          </a:xfrm>
          <a:prstGeom prst="rect">
            <a:avLst/>
          </a:prstGeom>
        </p:spPr>
        <p:txBody>
          <a:bodyPr vert="horz" lIns="60296" tIns="30148" rIns="60296" bIns="30148" rtlCol="0" anchor="b"/>
          <a:lstStyle>
            <a:lvl1pPr algn="r">
              <a:defRPr sz="800"/>
            </a:lvl1pPr>
          </a:lstStyle>
          <a:p>
            <a:fld id="{2D753CA0-28A1-1E4E-9EF7-EC20CB6FB85C}" type="slidenum">
              <a:rPr lang="en-US" smtClean="0"/>
              <a:t>‹#›</a:t>
            </a:fld>
            <a:endParaRPr lang="en-US"/>
          </a:p>
        </p:txBody>
      </p:sp>
    </p:spTree>
    <p:extLst>
      <p:ext uri="{BB962C8B-B14F-4D97-AF65-F5344CB8AC3E}">
        <p14:creationId xmlns:p14="http://schemas.microsoft.com/office/powerpoint/2010/main" val="337197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77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6172-4CF5-574A-A9E3-F0FD1AE71BAE}"/>
              </a:ext>
            </a:extLst>
          </p:cNvPr>
          <p:cNvSpPr>
            <a:spLocks noGrp="1"/>
          </p:cNvSpPr>
          <p:nvPr>
            <p:ph type="title"/>
          </p:nvPr>
        </p:nvSpPr>
        <p:spPr>
          <a:xfrm>
            <a:off x="736600" y="566932"/>
            <a:ext cx="13024323" cy="73183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F3AFEA5-A18B-4447-8296-C8EBB130E39A}"/>
              </a:ext>
            </a:extLst>
          </p:cNvPr>
          <p:cNvSpPr>
            <a:spLocks noGrp="1"/>
          </p:cNvSpPr>
          <p:nvPr>
            <p:ph idx="1"/>
          </p:nvPr>
        </p:nvSpPr>
        <p:spPr>
          <a:xfrm>
            <a:off x="736600" y="1828800"/>
            <a:ext cx="14020800" cy="617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556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8DDD3-4FFD-2D49-BC4A-EF2D58B46744}"/>
              </a:ext>
            </a:extLst>
          </p:cNvPr>
          <p:cNvSpPr>
            <a:spLocks noGrp="1"/>
          </p:cNvSpPr>
          <p:nvPr>
            <p:ph sz="half" idx="1"/>
          </p:nvPr>
        </p:nvSpPr>
        <p:spPr>
          <a:xfrm>
            <a:off x="978888" y="1860076"/>
            <a:ext cx="6934200" cy="580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37C46-A0A4-9342-80F4-A452677CB0EF}"/>
              </a:ext>
            </a:extLst>
          </p:cNvPr>
          <p:cNvSpPr>
            <a:spLocks noGrp="1"/>
          </p:cNvSpPr>
          <p:nvPr>
            <p:ph sz="half" idx="2"/>
          </p:nvPr>
        </p:nvSpPr>
        <p:spPr>
          <a:xfrm>
            <a:off x="8330602" y="1860076"/>
            <a:ext cx="6934200" cy="580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a:extLst>
              <a:ext uri="{FF2B5EF4-FFF2-40B4-BE49-F238E27FC236}">
                <a16:creationId xmlns:a16="http://schemas.microsoft.com/office/drawing/2014/main" id="{6327606A-1BA9-4E7D-94AE-F77A819BE83D}"/>
              </a:ext>
            </a:extLst>
          </p:cNvPr>
          <p:cNvSpPr>
            <a:spLocks noGrp="1"/>
          </p:cNvSpPr>
          <p:nvPr>
            <p:ph type="title"/>
          </p:nvPr>
        </p:nvSpPr>
        <p:spPr>
          <a:xfrm>
            <a:off x="736600" y="566932"/>
            <a:ext cx="13024323" cy="731837"/>
          </a:xfrm>
        </p:spPr>
        <p:txBody>
          <a:bodyPr/>
          <a:lstStyle/>
          <a:p>
            <a:r>
              <a:rPr lang="en-US"/>
              <a:t>Click to edit Master title style</a:t>
            </a:r>
          </a:p>
        </p:txBody>
      </p:sp>
    </p:spTree>
    <p:extLst>
      <p:ext uri="{BB962C8B-B14F-4D97-AF65-F5344CB8AC3E}">
        <p14:creationId xmlns:p14="http://schemas.microsoft.com/office/powerpoint/2010/main" val="11572906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69F80-15BF-324D-B93B-8A8D8359EBDF}"/>
              </a:ext>
            </a:extLst>
          </p:cNvPr>
          <p:cNvSpPr>
            <a:spLocks noGrp="1"/>
          </p:cNvSpPr>
          <p:nvPr>
            <p:ph type="title"/>
          </p:nvPr>
        </p:nvSpPr>
        <p:spPr>
          <a:xfrm>
            <a:off x="978888" y="566932"/>
            <a:ext cx="13024323" cy="73183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725492-7A69-F946-B7EC-339114988270}"/>
              </a:ext>
            </a:extLst>
          </p:cNvPr>
          <p:cNvSpPr>
            <a:spLocks noGrp="1"/>
          </p:cNvSpPr>
          <p:nvPr>
            <p:ph type="body" idx="1"/>
          </p:nvPr>
        </p:nvSpPr>
        <p:spPr>
          <a:xfrm>
            <a:off x="978888" y="1752600"/>
            <a:ext cx="14388111" cy="6172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Holder 5">
            <a:extLst>
              <a:ext uri="{FF2B5EF4-FFF2-40B4-BE49-F238E27FC236}">
                <a16:creationId xmlns:a16="http://schemas.microsoft.com/office/drawing/2014/main" id="{18476BCE-DB50-4107-AB4A-8AB5A04B6620}"/>
              </a:ext>
            </a:extLst>
          </p:cNvPr>
          <p:cNvSpPr txBox="1">
            <a:spLocks/>
          </p:cNvSpPr>
          <p:nvPr userDrawn="1"/>
        </p:nvSpPr>
        <p:spPr>
          <a:xfrm>
            <a:off x="15383462" y="8473281"/>
            <a:ext cx="872538" cy="579437"/>
          </a:xfrm>
          <a:prstGeom prst="rect">
            <a:avLst/>
          </a:prstGeom>
        </p:spPr>
        <p:txBody>
          <a:bodyPr lIns="0" tIns="0" rIns="0" bIns="0" anchor="ctr"/>
          <a:lstStyle>
            <a:defPPr>
              <a:defRPr lang="en-US"/>
            </a:defPPr>
            <a:lvl1pPr marL="0" algn="r" defTabSz="914400" rtl="0" eaLnBrk="1" latinLnBrk="0" hangingPunct="1">
              <a:defRPr sz="2000" b="1" kern="1200">
                <a:solidFill>
                  <a:srgbClr val="001B44"/>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3883093"/>
      </p:ext>
    </p:extLst>
  </p:cSld>
  <p:clrMap bg1="lt1" tx1="dk1" bg2="lt2" tx2="dk2" accent1="accent1" accent2="accent2" accent3="accent3" accent4="accent4" accent5="accent5" accent6="accent6" hlink="hlink" folHlink="folHlink"/>
  <p:sldLayoutIdLst>
    <p:sldLayoutId id="2147483886" r:id="rId1"/>
    <p:sldLayoutId id="2147483888" r:id="rId2"/>
    <p:sldLayoutId id="2147483889" r:id="rId3"/>
  </p:sldLayoutIdLst>
  <p:txStyles>
    <p:titleStyle>
      <a:lvl1pPr algn="l" defTabSz="914400" rtl="0" eaLnBrk="1" latinLnBrk="0" hangingPunct="1">
        <a:lnSpc>
          <a:spcPct val="90000"/>
        </a:lnSpc>
        <a:spcBef>
          <a:spcPct val="0"/>
        </a:spcBef>
        <a:buNone/>
        <a:defRPr sz="4000" b="1" kern="1200">
          <a:solidFill>
            <a:srgbClr val="0056A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9106-07FD-43EE-AD2B-149C3BE2659A}"/>
              </a:ext>
            </a:extLst>
          </p:cNvPr>
          <p:cNvSpPr>
            <a:spLocks noGrp="1"/>
          </p:cNvSpPr>
          <p:nvPr>
            <p:ph type="title"/>
          </p:nvPr>
        </p:nvSpPr>
        <p:spPr/>
        <p:txBody>
          <a:bodyPr/>
          <a:lstStyle/>
          <a:p>
            <a:r>
              <a:rPr lang="en-US" b="0"/>
              <a:t>What Is Data Protection?</a:t>
            </a:r>
          </a:p>
        </p:txBody>
      </p:sp>
      <p:sp>
        <p:nvSpPr>
          <p:cNvPr id="3" name="Content Placeholder 2">
            <a:extLst>
              <a:ext uri="{FF2B5EF4-FFF2-40B4-BE49-F238E27FC236}">
                <a16:creationId xmlns:a16="http://schemas.microsoft.com/office/drawing/2014/main" id="{2D3C728A-E498-4D77-A370-44EFAFF59DFC}"/>
              </a:ext>
            </a:extLst>
          </p:cNvPr>
          <p:cNvSpPr>
            <a:spLocks noGrp="1"/>
          </p:cNvSpPr>
          <p:nvPr>
            <p:ph idx="1"/>
          </p:nvPr>
        </p:nvSpPr>
        <p:spPr>
          <a:xfrm>
            <a:off x="736600" y="1828800"/>
            <a:ext cx="14020800" cy="2209800"/>
          </a:xfrm>
        </p:spPr>
        <p:txBody>
          <a:bodyPr/>
          <a:lstStyle/>
          <a:p>
            <a:r>
              <a:rPr lang="en-US"/>
              <a:t>Data protection is a set of strategies and processes you can use to secure the privacy, availability, and integrity of your data. It is sometimes also called data security or information privacy.</a:t>
            </a:r>
          </a:p>
          <a:p>
            <a:r>
              <a:rPr lang="en-US"/>
              <a:t>A data protection strategy is vital for any organization that collects, handles, or stores sensitive data. A successful strategy can help prevent data loss, theft, or corruption and can help minimize damage caused in the event of a breach or disaster.</a:t>
            </a:r>
          </a:p>
        </p:txBody>
      </p:sp>
      <p:pic>
        <p:nvPicPr>
          <p:cNvPr id="6" name="Picture 2" descr="Data Protection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4568630"/>
            <a:ext cx="13868400" cy="3765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94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9106-07FD-43EE-AD2B-149C3BE2659A}"/>
              </a:ext>
            </a:extLst>
          </p:cNvPr>
          <p:cNvSpPr>
            <a:spLocks noGrp="1"/>
          </p:cNvSpPr>
          <p:nvPr>
            <p:ph type="title"/>
          </p:nvPr>
        </p:nvSpPr>
        <p:spPr/>
        <p:txBody>
          <a:bodyPr/>
          <a:lstStyle/>
          <a:p>
            <a:r>
              <a:rPr lang="en-US" b="0"/>
              <a:t>What Is Data Security?</a:t>
            </a:r>
          </a:p>
        </p:txBody>
      </p:sp>
      <p:sp>
        <p:nvSpPr>
          <p:cNvPr id="3" name="Content Placeholder 2">
            <a:extLst>
              <a:ext uri="{FF2B5EF4-FFF2-40B4-BE49-F238E27FC236}">
                <a16:creationId xmlns:a16="http://schemas.microsoft.com/office/drawing/2014/main" id="{2D3C728A-E498-4D77-A370-44EFAFF59DFC}"/>
              </a:ext>
            </a:extLst>
          </p:cNvPr>
          <p:cNvSpPr>
            <a:spLocks noGrp="1"/>
          </p:cNvSpPr>
          <p:nvPr>
            <p:ph idx="1"/>
          </p:nvPr>
        </p:nvSpPr>
        <p:spPr>
          <a:xfrm>
            <a:off x="736600" y="1828800"/>
            <a:ext cx="14020800" cy="2895600"/>
          </a:xfrm>
        </p:spPr>
        <p:txBody>
          <a:bodyPr>
            <a:normAutofit lnSpcReduction="10000"/>
          </a:bodyPr>
          <a:lstStyle/>
          <a:p>
            <a:pPr marL="0" indent="0">
              <a:buNone/>
            </a:pPr>
            <a:r>
              <a:rPr lang="en-US" sz="1800">
                <a:solidFill>
                  <a:srgbClr val="4D5156"/>
                </a:solidFill>
                <a:latin typeface="arial" panose="020B0604020202020204" pitchFamily="34" charset="0"/>
                <a:cs typeface="+mn-cs"/>
              </a:rPr>
              <a:t>Data security refers to the process of protecting data from unauthorized access and data corruption throughout its lifecycle. Data security includes data encryption, hashing, tokenization, and key management practices that protect data across all applications and platforms. We are implementing Backup &amp; Recovery, Data Masking, Data Resiliency, Data Encryption In our </a:t>
            </a:r>
            <a:r>
              <a:rPr lang="en-US" sz="1800" err="1">
                <a:solidFill>
                  <a:srgbClr val="4D5156"/>
                </a:solidFill>
                <a:latin typeface="arial" panose="020B0604020202020204" pitchFamily="34" charset="0"/>
                <a:cs typeface="+mn-cs"/>
              </a:rPr>
              <a:t>COMPaaS</a:t>
            </a:r>
            <a:r>
              <a:rPr lang="en-US" sz="1800">
                <a:solidFill>
                  <a:srgbClr val="4D5156"/>
                </a:solidFill>
                <a:latin typeface="arial" panose="020B0604020202020204" pitchFamily="34" charset="0"/>
                <a:cs typeface="+mn-cs"/>
              </a:rPr>
              <a:t> Project.</a:t>
            </a:r>
          </a:p>
          <a:p>
            <a:pPr marL="0" indent="0">
              <a:buNone/>
            </a:pPr>
            <a:endParaRPr lang="en-US" sz="1800">
              <a:solidFill>
                <a:srgbClr val="4D5156"/>
              </a:solidFill>
              <a:latin typeface="arial" panose="020B0604020202020204" pitchFamily="34" charset="0"/>
              <a:cs typeface="+mn-cs"/>
            </a:endParaRPr>
          </a:p>
          <a:p>
            <a:pPr marL="0" indent="0">
              <a:buNone/>
            </a:pPr>
            <a:r>
              <a:rPr lang="en-US" sz="1800" b="1">
                <a:solidFill>
                  <a:srgbClr val="4D5156"/>
                </a:solidFill>
                <a:latin typeface="arial" panose="020B0604020202020204" pitchFamily="34" charset="0"/>
                <a:cs typeface="+mn-cs"/>
              </a:rPr>
              <a:t>Main Elements of Data Security:</a:t>
            </a:r>
          </a:p>
          <a:p>
            <a:pPr marL="0" indent="0">
              <a:buNone/>
            </a:pPr>
            <a:r>
              <a:rPr lang="en-US" sz="1800" b="1">
                <a:solidFill>
                  <a:srgbClr val="4D5156"/>
                </a:solidFill>
                <a:latin typeface="arial" panose="020B0604020202020204" pitchFamily="34" charset="0"/>
                <a:cs typeface="+mn-cs"/>
              </a:rPr>
              <a:t>Confidentiality - </a:t>
            </a:r>
            <a:r>
              <a:rPr lang="en-US" sz="1800">
                <a:solidFill>
                  <a:srgbClr val="4D5156"/>
                </a:solidFill>
                <a:latin typeface="arial" panose="020B0604020202020204" pitchFamily="34" charset="0"/>
                <a:cs typeface="+mn-cs"/>
              </a:rPr>
              <a:t>Ensures that data is accessed only by authorized users with the proper credentials.</a:t>
            </a:r>
          </a:p>
          <a:p>
            <a:pPr marL="0" indent="0">
              <a:buNone/>
            </a:pPr>
            <a:r>
              <a:rPr lang="en-US" sz="1800" b="1">
                <a:solidFill>
                  <a:srgbClr val="4D5156"/>
                </a:solidFill>
                <a:latin typeface="arial" panose="020B0604020202020204" pitchFamily="34" charset="0"/>
                <a:cs typeface="+mn-cs"/>
              </a:rPr>
              <a:t>Integrity - </a:t>
            </a:r>
            <a:r>
              <a:rPr lang="en-US" sz="1800">
                <a:solidFill>
                  <a:srgbClr val="4D5156"/>
                </a:solidFill>
                <a:latin typeface="arial" panose="020B0604020202020204" pitchFamily="34" charset="0"/>
                <a:cs typeface="+mn-cs"/>
              </a:rPr>
              <a:t>Ensure that all data stored is reliable, accurate, and not subject to unwarranted changes.</a:t>
            </a:r>
          </a:p>
          <a:p>
            <a:pPr marL="0" indent="0">
              <a:buNone/>
            </a:pPr>
            <a:r>
              <a:rPr lang="en-US" sz="1800" b="1">
                <a:solidFill>
                  <a:srgbClr val="4D5156"/>
                </a:solidFill>
                <a:latin typeface="arial" panose="020B0604020202020204" pitchFamily="34" charset="0"/>
                <a:cs typeface="+mn-cs"/>
              </a:rPr>
              <a:t>Availability - </a:t>
            </a:r>
            <a:r>
              <a:rPr lang="en-US" sz="1800">
                <a:solidFill>
                  <a:srgbClr val="4D5156"/>
                </a:solidFill>
                <a:latin typeface="arial" panose="020B0604020202020204" pitchFamily="34" charset="0"/>
                <a:cs typeface="+mn-cs"/>
              </a:rPr>
              <a:t>Ensures that data is readily — and safely — accessible and available for ongoing business needs.</a:t>
            </a:r>
          </a:p>
        </p:txBody>
      </p:sp>
      <p:pic>
        <p:nvPicPr>
          <p:cNvPr id="1026" name="Picture 2" descr="IT Audits and Data Security Services in UA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273" y="4876800"/>
            <a:ext cx="7038975" cy="378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82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4858-8326-422B-BB69-E9A6B9C1AFDA}"/>
              </a:ext>
            </a:extLst>
          </p:cNvPr>
          <p:cNvSpPr>
            <a:spLocks noGrp="1"/>
          </p:cNvSpPr>
          <p:nvPr>
            <p:ph type="title"/>
          </p:nvPr>
        </p:nvSpPr>
        <p:spPr/>
        <p:txBody>
          <a:bodyPr/>
          <a:lstStyle/>
          <a:p>
            <a:r>
              <a:rPr lang="en-US" b="0"/>
              <a:t>What is Data Privacy?</a:t>
            </a:r>
          </a:p>
        </p:txBody>
      </p:sp>
      <p:sp>
        <p:nvSpPr>
          <p:cNvPr id="3" name="Rectangle 2"/>
          <p:cNvSpPr/>
          <p:nvPr/>
        </p:nvSpPr>
        <p:spPr>
          <a:xfrm>
            <a:off x="894813" y="1697819"/>
            <a:ext cx="12866110" cy="2862322"/>
          </a:xfrm>
          <a:prstGeom prst="rect">
            <a:avLst/>
          </a:prstGeom>
        </p:spPr>
        <p:txBody>
          <a:bodyPr wrap="square">
            <a:spAutoFit/>
          </a:bodyPr>
          <a:lstStyle/>
          <a:p>
            <a:r>
              <a:rPr lang="en-US" b="1" dirty="0">
                <a:solidFill>
                  <a:srgbClr val="5F6368"/>
                </a:solidFill>
                <a:latin typeface="arial" panose="020B0604020202020204" pitchFamily="34" charset="0"/>
              </a:rPr>
              <a:t>Data privacy</a:t>
            </a:r>
            <a:r>
              <a:rPr lang="en-US" dirty="0">
                <a:solidFill>
                  <a:srgbClr val="4D5156"/>
                </a:solidFill>
                <a:latin typeface="arial" panose="020B0604020202020204" pitchFamily="34" charset="0"/>
              </a:rPr>
              <a:t> is the ability of individuals to control their personal information. Read about challenges users face to protect their online privacy.</a:t>
            </a:r>
          </a:p>
          <a:p>
            <a:endParaRPr lang="en-US" dirty="0">
              <a:solidFill>
                <a:srgbClr val="4D5156"/>
              </a:solidFill>
              <a:latin typeface="arial" panose="020B0604020202020204" pitchFamily="34" charset="0"/>
            </a:endParaRPr>
          </a:p>
          <a:p>
            <a:r>
              <a:rPr lang="en-US" dirty="0">
                <a:solidFill>
                  <a:srgbClr val="4D5156"/>
                </a:solidFill>
                <a:latin typeface="arial" panose="020B0604020202020204" pitchFamily="34" charset="0"/>
              </a:rPr>
              <a:t>Data Privacy or Information privacy encompasses 3 elements:</a:t>
            </a:r>
          </a:p>
          <a:p>
            <a:endParaRPr lang="en-US" dirty="0"/>
          </a:p>
          <a:p>
            <a:pPr indent="-342900">
              <a:buFont typeface="+mj-lt"/>
              <a:buAutoNum type="arabicPeriod"/>
            </a:pPr>
            <a:r>
              <a:rPr lang="en-US" dirty="0">
                <a:solidFill>
                  <a:srgbClr val="4D5156"/>
                </a:solidFill>
                <a:latin typeface="arial" panose="020B0604020202020204" pitchFamily="34" charset="0"/>
              </a:rPr>
              <a:t>Right of an individual to be left alone and have control over their personal data.</a:t>
            </a:r>
          </a:p>
          <a:p>
            <a:pPr indent="-342900">
              <a:buFont typeface="+mj-lt"/>
              <a:buAutoNum type="arabicPeriod"/>
            </a:pPr>
            <a:r>
              <a:rPr lang="en-US" dirty="0">
                <a:solidFill>
                  <a:srgbClr val="4D5156"/>
                </a:solidFill>
                <a:latin typeface="arial" panose="020B0604020202020204" pitchFamily="34" charset="0"/>
              </a:rPr>
              <a:t>Procedures for proper handling, processing, collecting, and sharing of personal data.</a:t>
            </a:r>
          </a:p>
          <a:p>
            <a:pPr indent="-342900">
              <a:buFont typeface="+mj-lt"/>
              <a:buAutoNum type="arabicPeriod"/>
            </a:pPr>
            <a:r>
              <a:rPr lang="en-US" dirty="0">
                <a:solidFill>
                  <a:srgbClr val="4D5156"/>
                </a:solidFill>
                <a:latin typeface="arial" panose="020B0604020202020204" pitchFamily="34" charset="0"/>
              </a:rPr>
              <a:t>Compliance with data protection laws.</a:t>
            </a:r>
          </a:p>
          <a:p>
            <a:pPr indent="-342900">
              <a:buFont typeface="+mj-lt"/>
              <a:buAutoNum type="arabicPeriod"/>
            </a:pPr>
            <a:r>
              <a:rPr lang="en-GB" b="1" i="0" dirty="0">
                <a:solidFill>
                  <a:srgbClr val="FF0000"/>
                </a:solidFill>
                <a:effectLst/>
                <a:latin typeface="arial" panose="020B0604020202020204" pitchFamily="34" charset="0"/>
              </a:rPr>
              <a:t>€20 million ($24.1 million)</a:t>
            </a:r>
            <a:r>
              <a:rPr lang="en-GB" b="0" i="0" dirty="0">
                <a:solidFill>
                  <a:srgbClr val="FF0000"/>
                </a:solidFill>
                <a:effectLst/>
                <a:latin typeface="arial" panose="020B0604020202020204" pitchFamily="34" charset="0"/>
              </a:rPr>
              <a:t> or 4% of annual turnover</a:t>
            </a:r>
            <a:endParaRPr lang="en-US" dirty="0">
              <a:solidFill>
                <a:srgbClr val="FF0000"/>
              </a:solidFill>
              <a:latin typeface="arial" panose="020B0604020202020204" pitchFamily="34" charset="0"/>
            </a:endParaRPr>
          </a:p>
          <a:p>
            <a:endParaRPr lang="en-IN" dirty="0"/>
          </a:p>
        </p:txBody>
      </p:sp>
      <p:pic>
        <p:nvPicPr>
          <p:cNvPr id="7" name="Picture 6"/>
          <p:cNvPicPr>
            <a:picLocks noChangeAspect="1"/>
          </p:cNvPicPr>
          <p:nvPr/>
        </p:nvPicPr>
        <p:blipFill>
          <a:blip r:embed="rId2"/>
          <a:stretch>
            <a:fillRect/>
          </a:stretch>
        </p:blipFill>
        <p:spPr>
          <a:xfrm>
            <a:off x="894813" y="4560141"/>
            <a:ext cx="6566911" cy="3810000"/>
          </a:xfrm>
          <a:prstGeom prst="rect">
            <a:avLst/>
          </a:prstGeom>
        </p:spPr>
      </p:pic>
      <p:pic>
        <p:nvPicPr>
          <p:cNvPr id="2050" name="Picture 2" descr="Two Years Into GDPR, a Flashback of the Seven Biggest F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5046" y="4560141"/>
            <a:ext cx="6299199"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48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978888" y="1860076"/>
            <a:ext cx="6934200" cy="1738908"/>
          </a:xfrm>
        </p:spPr>
        <p:txBody>
          <a:bodyPr>
            <a:normAutofit/>
          </a:bodyPr>
          <a:lstStyle/>
          <a:p>
            <a:pPr marL="0" indent="0" algn="just">
              <a:buNone/>
            </a:pPr>
            <a:r>
              <a:rPr lang="en-US" sz="1800" dirty="0"/>
              <a:t>GDPR stands for </a:t>
            </a:r>
            <a:r>
              <a:rPr lang="en-US" sz="1800" b="1" dirty="0"/>
              <a:t>General Data Protection </a:t>
            </a:r>
            <a:r>
              <a:rPr lang="en-IN" sz="1800" b="1" dirty="0"/>
              <a:t>Regulation</a:t>
            </a:r>
            <a:r>
              <a:rPr lang="en-US" sz="1800" dirty="0"/>
              <a:t>. GDPR governs the way in which we can use, process, and store personal data (information about an identifiable, living person). It applies to all </a:t>
            </a:r>
            <a:r>
              <a:rPr lang="en-US" sz="1800" dirty="0" err="1"/>
              <a:t>organisations</a:t>
            </a:r>
            <a:r>
              <a:rPr lang="en-US" sz="1800" dirty="0"/>
              <a:t> within the EU, as well as those supplying goods or services to the EU or monitoring EU citizens.</a:t>
            </a:r>
            <a:endParaRPr lang="en-IN" sz="1800" dirty="0"/>
          </a:p>
          <a:p>
            <a:pPr marL="0" indent="0" algn="just">
              <a:buNone/>
            </a:pPr>
            <a:endParaRPr lang="en-IN" sz="1800" dirty="0"/>
          </a:p>
        </p:txBody>
      </p:sp>
      <p:sp>
        <p:nvSpPr>
          <p:cNvPr id="6" name="Content Placeholder 5"/>
          <p:cNvSpPr>
            <a:spLocks noGrp="1"/>
          </p:cNvSpPr>
          <p:nvPr>
            <p:ph sz="half" idx="2"/>
          </p:nvPr>
        </p:nvSpPr>
        <p:spPr>
          <a:xfrm>
            <a:off x="8330602" y="1860076"/>
            <a:ext cx="6934200" cy="2606416"/>
          </a:xfrm>
        </p:spPr>
        <p:txBody>
          <a:bodyPr>
            <a:normAutofit/>
          </a:bodyPr>
          <a:lstStyle/>
          <a:p>
            <a:pPr marL="0" indent="0" algn="just">
              <a:buNone/>
            </a:pPr>
            <a:r>
              <a:rPr lang="en-US" sz="1800" dirty="0"/>
              <a:t>PII Stands for </a:t>
            </a:r>
            <a:r>
              <a:rPr lang="en-IN" sz="1800" b="1" dirty="0"/>
              <a:t>Personal Identifiable Information</a:t>
            </a:r>
            <a:r>
              <a:rPr lang="en-IN" sz="1800" dirty="0"/>
              <a:t>. </a:t>
            </a:r>
            <a:r>
              <a:rPr lang="en-US" sz="1800" dirty="0"/>
              <a:t>PII is any information about an individual maintained by an agency, including 1. Any information that can be used to distinguish or trace an individual‘s identity, such as name, social security number, date and place of birth or biometric records. </a:t>
            </a:r>
          </a:p>
          <a:p>
            <a:pPr marL="0" indent="0" algn="just">
              <a:buNone/>
            </a:pPr>
            <a:r>
              <a:rPr lang="en-US" sz="1800" dirty="0"/>
              <a:t>2. Any other information that is linked or linkable to an individual, such as medical, educational, financial, and employment information. </a:t>
            </a:r>
          </a:p>
          <a:p>
            <a:pPr marL="0" indent="0" algn="just">
              <a:buNone/>
            </a:pPr>
            <a:endParaRPr lang="en-IN" sz="1800" dirty="0"/>
          </a:p>
        </p:txBody>
      </p:sp>
      <p:sp>
        <p:nvSpPr>
          <p:cNvPr id="4" name="Title 3"/>
          <p:cNvSpPr>
            <a:spLocks noGrp="1"/>
          </p:cNvSpPr>
          <p:nvPr>
            <p:ph type="title"/>
          </p:nvPr>
        </p:nvSpPr>
        <p:spPr/>
        <p:txBody>
          <a:bodyPr/>
          <a:lstStyle/>
          <a:p>
            <a:r>
              <a:rPr lang="en-IN" dirty="0"/>
              <a:t>What Is GDPR and PII?</a:t>
            </a:r>
          </a:p>
        </p:txBody>
      </p:sp>
      <p:pic>
        <p:nvPicPr>
          <p:cNvPr id="8" name="Picture 7"/>
          <p:cNvPicPr>
            <a:picLocks noChangeAspect="1"/>
          </p:cNvPicPr>
          <p:nvPr/>
        </p:nvPicPr>
        <p:blipFill>
          <a:blip r:embed="rId2"/>
          <a:stretch>
            <a:fillRect/>
          </a:stretch>
        </p:blipFill>
        <p:spPr>
          <a:xfrm>
            <a:off x="8330602" y="4466492"/>
            <a:ext cx="6934200" cy="3880339"/>
          </a:xfrm>
          <a:prstGeom prst="rect">
            <a:avLst/>
          </a:prstGeom>
        </p:spPr>
      </p:pic>
      <p:pic>
        <p:nvPicPr>
          <p:cNvPr id="10" name="Picture 9"/>
          <p:cNvPicPr>
            <a:picLocks noChangeAspect="1"/>
          </p:cNvPicPr>
          <p:nvPr/>
        </p:nvPicPr>
        <p:blipFill>
          <a:blip r:embed="rId3"/>
          <a:stretch>
            <a:fillRect/>
          </a:stretch>
        </p:blipFill>
        <p:spPr>
          <a:xfrm>
            <a:off x="978888" y="3598984"/>
            <a:ext cx="6934200" cy="4747847"/>
          </a:xfrm>
          <a:prstGeom prst="rect">
            <a:avLst/>
          </a:prstGeom>
        </p:spPr>
      </p:pic>
    </p:spTree>
    <p:extLst>
      <p:ext uri="{BB962C8B-B14F-4D97-AF65-F5344CB8AC3E}">
        <p14:creationId xmlns:p14="http://schemas.microsoft.com/office/powerpoint/2010/main" val="287570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9106-07FD-43EE-AD2B-149C3BE2659A}"/>
              </a:ext>
            </a:extLst>
          </p:cNvPr>
          <p:cNvSpPr>
            <a:spLocks noGrp="1"/>
          </p:cNvSpPr>
          <p:nvPr>
            <p:ph type="title"/>
          </p:nvPr>
        </p:nvSpPr>
        <p:spPr/>
        <p:txBody>
          <a:bodyPr>
            <a:normAutofit/>
          </a:bodyPr>
          <a:lstStyle/>
          <a:p>
            <a:r>
              <a:rPr lang="en-US" b="0"/>
              <a:t>Data Protection Do’s…</a:t>
            </a:r>
          </a:p>
        </p:txBody>
      </p:sp>
      <p:sp>
        <p:nvSpPr>
          <p:cNvPr id="3" name="Content Placeholder 2">
            <a:extLst>
              <a:ext uri="{FF2B5EF4-FFF2-40B4-BE49-F238E27FC236}">
                <a16:creationId xmlns:a16="http://schemas.microsoft.com/office/drawing/2014/main" id="{2D3C728A-E498-4D77-A370-44EFAFF59DFC}"/>
              </a:ext>
            </a:extLst>
          </p:cNvPr>
          <p:cNvSpPr>
            <a:spLocks noGrp="1"/>
          </p:cNvSpPr>
          <p:nvPr>
            <p:ph idx="1"/>
          </p:nvPr>
        </p:nvSpPr>
        <p:spPr>
          <a:xfrm>
            <a:off x="736600" y="1828800"/>
            <a:ext cx="14554200" cy="6172200"/>
          </a:xfrm>
        </p:spPr>
        <p:txBody>
          <a:bodyPr vert="horz" lIns="91440" tIns="45720" rIns="91440" bIns="45720" rtlCol="0" anchor="t">
            <a:normAutofit/>
          </a:bodyPr>
          <a:lstStyle/>
          <a:p>
            <a:pPr marL="342900" indent="-342900">
              <a:buFont typeface="+mj-lt"/>
              <a:buAutoNum type="arabicPeriod"/>
            </a:pPr>
            <a:r>
              <a:rPr lang="en-US" sz="1800" dirty="0">
                <a:solidFill>
                  <a:srgbClr val="4D5156"/>
                </a:solidFill>
                <a:latin typeface="arial"/>
                <a:cs typeface="arial"/>
              </a:rPr>
              <a:t>Data is the lifeblood of your business. You can’t afford to lose it at any cost. That’s why you should be using a reliable and easy-to-use cloud backup solution i.e. One Drive. Having a back up of your data will ensure that all your data remains safe even if a data breach or a cyberattack occurs. </a:t>
            </a:r>
            <a:r>
              <a:rPr lang="en-US" sz="1800" b="1" dirty="0">
                <a:solidFill>
                  <a:srgbClr val="4D5156"/>
                </a:solidFill>
                <a:latin typeface="arial"/>
                <a:cs typeface="arial"/>
              </a:rPr>
              <a:t>Example: Configure One Drive to ensu</a:t>
            </a:r>
            <a:r>
              <a:rPr lang="en-US" sz="1800" b="1" dirty="0">
                <a:latin typeface="arial"/>
                <a:cs typeface="arial"/>
              </a:rPr>
              <a:t>re everything on Hard Drive should be synched!!</a:t>
            </a:r>
          </a:p>
          <a:p>
            <a:pPr marL="342900" indent="-342900">
              <a:buFont typeface="+mj-lt"/>
              <a:buAutoNum type="arabicPeriod"/>
            </a:pPr>
            <a:r>
              <a:rPr lang="en-US" sz="1800" dirty="0">
                <a:solidFill>
                  <a:srgbClr val="4D5156"/>
                </a:solidFill>
                <a:latin typeface="arial"/>
                <a:cs typeface="arial"/>
              </a:rPr>
              <a:t>Always use password protected excel to share information over email with restrictions and with actual stockholder only.</a:t>
            </a:r>
          </a:p>
          <a:p>
            <a:pPr marL="342900" indent="-342900">
              <a:buFont typeface="+mj-lt"/>
              <a:buAutoNum type="arabicPeriod"/>
            </a:pPr>
            <a:r>
              <a:rPr lang="en-US" sz="1800" dirty="0">
                <a:solidFill>
                  <a:srgbClr val="4D5156"/>
                </a:solidFill>
                <a:latin typeface="arial" panose="020B0604020202020204" pitchFamily="34" charset="0"/>
                <a:cs typeface="+mn-cs"/>
              </a:rPr>
              <a:t>IT Team have enabled security policy in our systems to track the Traffic and ongoing activities in our system. </a:t>
            </a:r>
            <a:r>
              <a:rPr lang="en-US" sz="1800" dirty="0" err="1">
                <a:solidFill>
                  <a:srgbClr val="4D5156"/>
                </a:solidFill>
                <a:latin typeface="arial" panose="020B0604020202020204" pitchFamily="34" charset="0"/>
                <a:cs typeface="+mn-cs"/>
              </a:rPr>
              <a:t>ForcePoint</a:t>
            </a:r>
            <a:r>
              <a:rPr lang="en-US" sz="1800" dirty="0">
                <a:solidFill>
                  <a:srgbClr val="4D5156"/>
                </a:solidFill>
                <a:latin typeface="arial" panose="020B0604020202020204" pitchFamily="34" charset="0"/>
                <a:cs typeface="+mn-cs"/>
              </a:rPr>
              <a:t> and other monitoring tools already installed in Coforge domain machines.</a:t>
            </a:r>
          </a:p>
          <a:p>
            <a:pPr marL="342900" indent="-342900">
              <a:buFont typeface="+mj-lt"/>
              <a:buAutoNum type="arabicPeriod"/>
            </a:pPr>
            <a:r>
              <a:rPr lang="en-US" sz="1800" dirty="0">
                <a:solidFill>
                  <a:srgbClr val="4D5156"/>
                </a:solidFill>
                <a:latin typeface="arial" panose="020B0604020202020204" pitchFamily="34" charset="0"/>
                <a:cs typeface="+mn-cs"/>
              </a:rPr>
              <a:t>Be aware of your surroundings when printing, copying, faxing or discussing sensitive information. Pick up information from printers, copiers, or faxes in a timely manner.</a:t>
            </a:r>
          </a:p>
          <a:p>
            <a:pPr marL="342900" indent="-342900">
              <a:buFont typeface="+mj-lt"/>
              <a:buAutoNum type="arabicPeriod"/>
            </a:pPr>
            <a:r>
              <a:rPr lang="en-US" sz="1800" dirty="0">
                <a:solidFill>
                  <a:srgbClr val="4D5156"/>
                </a:solidFill>
                <a:latin typeface="arial" panose="020B0604020202020204" pitchFamily="34" charset="0"/>
                <a:cs typeface="+mn-cs"/>
              </a:rPr>
              <a:t>Do report all suspicious activity and cyber incidents to your manager and ISO/designated security representative (Security.Campus@coforge.com). </a:t>
            </a:r>
          </a:p>
          <a:p>
            <a:pPr marL="342900" indent="-342900">
              <a:buFont typeface="+mj-lt"/>
              <a:buAutoNum type="arabicPeriod"/>
            </a:pPr>
            <a:r>
              <a:rPr lang="en-US" sz="1800" b="1" dirty="0">
                <a:solidFill>
                  <a:srgbClr val="4D5156"/>
                </a:solidFill>
                <a:latin typeface="arial"/>
                <a:cs typeface="arial"/>
              </a:rPr>
              <a:t>Ensure sensitive information on the computer screen is not visible to others. Example: Screen sharing over teams, Always share specific window</a:t>
            </a:r>
            <a:r>
              <a:rPr lang="en-US" sz="1800" dirty="0">
                <a:solidFill>
                  <a:srgbClr val="4D5156"/>
                </a:solidFill>
                <a:latin typeface="arial"/>
                <a:cs typeface="arial"/>
              </a:rPr>
              <a:t>.</a:t>
            </a:r>
            <a:endParaRPr lang="en-US" sz="1800" dirty="0">
              <a:solidFill>
                <a:srgbClr val="4D5156"/>
              </a:solidFill>
              <a:latin typeface="arial" panose="020B0604020202020204" pitchFamily="34" charset="0"/>
              <a:cs typeface="arial"/>
            </a:endParaRPr>
          </a:p>
          <a:p>
            <a:pPr marL="342900" indent="-342900">
              <a:buFont typeface="+mj-lt"/>
              <a:buAutoNum type="arabicPeriod"/>
            </a:pPr>
            <a:r>
              <a:rPr lang="en-US" sz="1800" dirty="0">
                <a:solidFill>
                  <a:srgbClr val="4D5156"/>
                </a:solidFill>
                <a:latin typeface="arial" panose="020B0604020202020204" pitchFamily="34" charset="0"/>
                <a:cs typeface="+mn-cs"/>
              </a:rPr>
              <a:t>A non-disclosure agreement is a legally binding contract that establishes a confidential relationship. </a:t>
            </a:r>
            <a:r>
              <a:rPr lang="en-US" sz="1800" b="1" dirty="0">
                <a:solidFill>
                  <a:srgbClr val="4D5156"/>
                </a:solidFill>
                <a:latin typeface="arial" panose="020B0604020202020204" pitchFamily="34" charset="0"/>
                <a:cs typeface="+mn-cs"/>
              </a:rPr>
              <a:t>We in Adecco legally bind a confidential relationship by acknowledge the Undertaking on conflict of interest and secrecy.</a:t>
            </a:r>
          </a:p>
          <a:p>
            <a:pPr marL="342900" indent="-342900">
              <a:buFont typeface="+mj-lt"/>
              <a:buAutoNum type="arabicPeriod"/>
            </a:pPr>
            <a:r>
              <a:rPr lang="en-US" sz="1800" dirty="0">
                <a:solidFill>
                  <a:srgbClr val="4D5156"/>
                </a:solidFill>
                <a:latin typeface="arial" panose="020B0604020202020204" pitchFamily="34" charset="0"/>
                <a:cs typeface="+mn-cs"/>
              </a:rPr>
              <a:t>Always drop email to PMO to revoke the Client id once SM’s leave the project. We in</a:t>
            </a:r>
            <a:r>
              <a:rPr lang="en-US" sz="1800" b="1" dirty="0">
                <a:solidFill>
                  <a:srgbClr val="4D5156"/>
                </a:solidFill>
                <a:latin typeface="arial" panose="020B0604020202020204" pitchFamily="34" charset="0"/>
                <a:cs typeface="+mn-cs"/>
              </a:rPr>
              <a:t> Adecco project </a:t>
            </a:r>
            <a:r>
              <a:rPr lang="en-US" sz="1800" dirty="0">
                <a:solidFill>
                  <a:srgbClr val="4D5156"/>
                </a:solidFill>
                <a:latin typeface="arial" panose="020B0604020202020204" pitchFamily="34" charset="0"/>
                <a:cs typeface="+mn-cs"/>
              </a:rPr>
              <a:t>perform audit in every 15 day’s.</a:t>
            </a:r>
          </a:p>
          <a:p>
            <a:pPr marL="342900" indent="-342900">
              <a:buFont typeface="+mj-lt"/>
              <a:buAutoNum type="arabicPeriod"/>
            </a:pPr>
            <a:r>
              <a:rPr lang="en-US" sz="1800" dirty="0">
                <a:solidFill>
                  <a:srgbClr val="4D5156"/>
                </a:solidFill>
                <a:latin typeface="arial" panose="020B0604020202020204" pitchFamily="34" charset="0"/>
                <a:cs typeface="+mn-cs"/>
              </a:rPr>
              <a:t>Be careful when access PII Data, Always use client jump server to connect production Database as Production DB contain PII Data. E.g. Colleague details, Candidate profile data and French data.</a:t>
            </a:r>
          </a:p>
        </p:txBody>
      </p:sp>
    </p:spTree>
    <p:extLst>
      <p:ext uri="{BB962C8B-B14F-4D97-AF65-F5344CB8AC3E}">
        <p14:creationId xmlns:p14="http://schemas.microsoft.com/office/powerpoint/2010/main" val="336127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Data Protection Don’ts…</a:t>
            </a:r>
            <a:endParaRPr lang="en-IN"/>
          </a:p>
        </p:txBody>
      </p:sp>
      <p:sp>
        <p:nvSpPr>
          <p:cNvPr id="3" name="Content Placeholder 2"/>
          <p:cNvSpPr>
            <a:spLocks noGrp="1"/>
          </p:cNvSpPr>
          <p:nvPr>
            <p:ph idx="1"/>
          </p:nvPr>
        </p:nvSpPr>
        <p:spPr>
          <a:xfrm>
            <a:off x="736600" y="1828800"/>
            <a:ext cx="14020800" cy="3810000"/>
          </a:xfrm>
        </p:spPr>
        <p:txBody>
          <a:bodyPr>
            <a:normAutofit/>
          </a:bodyPr>
          <a:lstStyle/>
          <a:p>
            <a:pPr marL="457200" indent="-457200">
              <a:buFont typeface="+mj-lt"/>
              <a:buAutoNum type="arabicPeriod"/>
            </a:pPr>
            <a:r>
              <a:rPr lang="en-US" sz="1800" dirty="0"/>
              <a:t>Don’t Sharing code or any sensitive information it’s a security breach.</a:t>
            </a:r>
          </a:p>
          <a:p>
            <a:pPr marL="457200" indent="-457200">
              <a:buFont typeface="+mj-lt"/>
              <a:buAutoNum type="arabicPeriod"/>
            </a:pPr>
            <a:r>
              <a:rPr lang="en-US" sz="1800" dirty="0"/>
              <a:t>Don’t Share passwords or leave them lying around for others to see.</a:t>
            </a:r>
          </a:p>
          <a:p>
            <a:pPr marL="457200" indent="-457200">
              <a:buFont typeface="+mj-lt"/>
              <a:buAutoNum type="arabicPeriod"/>
            </a:pPr>
            <a:r>
              <a:rPr lang="en-US" sz="1800" dirty="0"/>
              <a:t>Don’t give opportunities for eavesdropping—both virtual and voice.</a:t>
            </a:r>
          </a:p>
          <a:p>
            <a:pPr marL="457200" indent="-457200">
              <a:buFont typeface="+mj-lt"/>
              <a:buAutoNum type="arabicPeriod"/>
            </a:pPr>
            <a:r>
              <a:rPr lang="en-US" sz="1800" dirty="0"/>
              <a:t>Don’t log onto unsecure networks, such as coffee shops or public wireless networks.</a:t>
            </a:r>
          </a:p>
          <a:p>
            <a:pPr marL="457200" indent="-457200">
              <a:buFont typeface="+mj-lt"/>
              <a:buAutoNum type="arabicPeriod"/>
            </a:pPr>
            <a:r>
              <a:rPr lang="en-US" sz="1800" dirty="0"/>
              <a:t>Don’t share sensitive information (like password, executable script, etc.) to anyone in group.</a:t>
            </a:r>
          </a:p>
          <a:p>
            <a:pPr marL="457200" indent="-457200">
              <a:buFont typeface="+mj-lt"/>
              <a:buAutoNum type="arabicPeriod"/>
            </a:pPr>
            <a:r>
              <a:rPr lang="en-US" sz="1800" dirty="0"/>
              <a:t>Don’t Ignore Application Updates (they’re more important than you might think)</a:t>
            </a:r>
          </a:p>
          <a:p>
            <a:pPr marL="457200" indent="-457200">
              <a:buFont typeface="+mj-lt"/>
              <a:buAutoNum type="arabicPeriod"/>
            </a:pPr>
            <a:r>
              <a:rPr lang="en-US" sz="1800" dirty="0"/>
              <a:t>Don’t use Public </a:t>
            </a:r>
            <a:r>
              <a:rPr lang="en-US" sz="1800" dirty="0" err="1"/>
              <a:t>WiFi</a:t>
            </a:r>
            <a:r>
              <a:rPr lang="en-US" sz="1800" dirty="0"/>
              <a:t> at a hotel, restaurant, cafe, or airport is unsafe! Malicious worms or other forms of malware can transfer from one device to another if they are connected on the same network.</a:t>
            </a:r>
          </a:p>
          <a:p>
            <a:pPr marL="457200" indent="-457200">
              <a:buFont typeface="+mj-lt"/>
              <a:buAutoNum type="arabicPeriod"/>
            </a:pPr>
            <a:r>
              <a:rPr lang="en-US" sz="1800" dirty="0">
                <a:solidFill>
                  <a:srgbClr val="4D5156"/>
                </a:solidFill>
                <a:latin typeface="arial" panose="020B0604020202020204" pitchFamily="34" charset="0"/>
              </a:rPr>
              <a:t>Don’t copy PII data in your local machine. E.g. Colleague details, Candidate profile data and French data.</a:t>
            </a:r>
            <a:endParaRPr lang="en-US" sz="1800" dirty="0"/>
          </a:p>
        </p:txBody>
      </p:sp>
    </p:spTree>
    <p:extLst>
      <p:ext uri="{BB962C8B-B14F-4D97-AF65-F5344CB8AC3E}">
        <p14:creationId xmlns:p14="http://schemas.microsoft.com/office/powerpoint/2010/main" val="576464298"/>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lgn="l">
          <a:defRPr sz="4000" dirty="0" smtClean="0">
            <a:solidFill>
              <a:srgbClr val="F68B1F"/>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68bc49b-800c-4701-8f4a-bb82398620e1">
      <Terms xmlns="http://schemas.microsoft.com/office/infopath/2007/PartnerControls"/>
    </lcf76f155ced4ddcb4097134ff3c332f>
    <TaxCatchAll xmlns="84466872-c22e-46b9-8fab-aef77fa32987" xsi:nil="true"/>
    <Created0 xmlns="268bc49b-800c-4701-8f4a-bb82398620e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DBC144FB8FE3645B1CE7EE15C4F20BF" ma:contentTypeVersion="19" ma:contentTypeDescription="Create a new document." ma:contentTypeScope="" ma:versionID="cdb2200147e038350e7e31a31d1d69ca">
  <xsd:schema xmlns:xsd="http://www.w3.org/2001/XMLSchema" xmlns:xs="http://www.w3.org/2001/XMLSchema" xmlns:p="http://schemas.microsoft.com/office/2006/metadata/properties" xmlns:ns2="268bc49b-800c-4701-8f4a-bb82398620e1" xmlns:ns3="84466872-c22e-46b9-8fab-aef77fa32987" targetNamespace="http://schemas.microsoft.com/office/2006/metadata/properties" ma:root="true" ma:fieldsID="b597215b6ca3eadd100a01b4aee335f0" ns2:_="" ns3:_="">
    <xsd:import namespace="268bc49b-800c-4701-8f4a-bb82398620e1"/>
    <xsd:import namespace="84466872-c22e-46b9-8fab-aef77fa32987"/>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element ref="ns2:Create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8bc49b-800c-4701-8f4a-bb82398620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46db778-bad6-4ab0-ae85-290e76a20772"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Created0" ma:index="24" nillable="true" ma:displayName="Created " ma:format="DateOnly" ma:internalName="Created0">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4466872-c22e-46b9-8fab-aef77fa329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56eb598e-a439-4bae-a2a9-94bd88bb6aea}" ma:internalName="TaxCatchAll" ma:showField="CatchAllData" ma:web="84466872-c22e-46b9-8fab-aef77fa3298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8BBFDE-770B-463C-962E-56B9F2E00516}">
  <ds:schemaRefs>
    <ds:schemaRef ds:uri="http://purl.org/dc/dcmitype/"/>
    <ds:schemaRef ds:uri="http://purl.org/dc/elements/1.1/"/>
    <ds:schemaRef ds:uri="http://schemas.microsoft.com/office/2006/documentManagement/types"/>
    <ds:schemaRef ds:uri="268bc49b-800c-4701-8f4a-bb82398620e1"/>
    <ds:schemaRef ds:uri="http://schemas.openxmlformats.org/package/2006/metadata/core-properties"/>
    <ds:schemaRef ds:uri="http://www.w3.org/XML/1998/namespace"/>
    <ds:schemaRef ds:uri="http://schemas.microsoft.com/office/infopath/2007/PartnerControls"/>
    <ds:schemaRef ds:uri="84466872-c22e-46b9-8fab-aef77fa32987"/>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021505D-5099-4021-A6A9-87D6D0EF3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8bc49b-800c-4701-8f4a-bb82398620e1"/>
    <ds:schemaRef ds:uri="84466872-c22e-46b9-8fab-aef77fa329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E71914-BA33-4F69-9E25-F1880C4312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59</TotalTime>
  <Words>908</Words>
  <Application>Microsoft Office PowerPoint</Application>
  <PresentationFormat>Custom</PresentationFormat>
  <Paragraphs>42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vt:lpstr>
      <vt:lpstr>Calibri</vt:lpstr>
      <vt:lpstr>1_Custom Design</vt:lpstr>
      <vt:lpstr>What Is Data Protection?</vt:lpstr>
      <vt:lpstr>What Is Data Security?</vt:lpstr>
      <vt:lpstr>What is Data Privacy?</vt:lpstr>
      <vt:lpstr>What Is GDPR and PII?</vt:lpstr>
      <vt:lpstr>Data Protection Do’s…</vt:lpstr>
      <vt:lpstr>Data Protection Don’ts…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TEST</dc:title>
  <dc:creator>Bhupendra Singh - Cs</dc:creator>
  <cp:lastModifiedBy>Mukesh Kumar - AS - GNoida SEZ 4</cp:lastModifiedBy>
  <cp:revision>28</cp:revision>
  <cp:lastPrinted>2018-06-28T10:51:56Z</cp:lastPrinted>
  <dcterms:created xsi:type="dcterms:W3CDTF">2018-06-04T11:08:06Z</dcterms:created>
  <dcterms:modified xsi:type="dcterms:W3CDTF">2024-04-04T07:28:01Z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2018-06-04T00:00:00Z</vt:filetime>
  </property>
  <property fmtid="{D5CDD505-2E9C-101B-9397-08002B2CF9AE}" pid="3" name="Creator">
    <vt:lpwstr>Adobe Illustrator CC 22.1 (Macintosh)</vt:lpwstr>
  </property>
  <property fmtid="{D5CDD505-2E9C-101B-9397-08002B2CF9AE}" pid="4" name="LastSaved">
    <vt:filetime>2018-06-04T00:00:00Z</vt:filetime>
  </property>
  <property fmtid="{D5CDD505-2E9C-101B-9397-08002B2CF9AE}" pid="5" name="ContentTypeId">
    <vt:lpwstr>0x0101004DBC144FB8FE3645B1CE7EE15C4F20BF</vt:lpwstr>
  </property>
  <property fmtid="{D5CDD505-2E9C-101B-9397-08002B2CF9AE}" pid="6" name="MediaServiceImageTags">
    <vt:lpwstr/>
  </property>
</Properties>
</file>