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notesSlides/notesSlide3.xml" ContentType="application/vnd.openxmlformats-officedocument.presentationml.notesSlide+xml"/>
  <Override PartName="/ppt/comments/comment4.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7.xml" ContentType="application/vnd.openxmlformats-officedocument.presentationml.comments+xml"/>
  <Override PartName="/ppt/notesSlides/notesSlide24.xml" ContentType="application/vnd.openxmlformats-officedocument.presentationml.notesSlide+xml"/>
  <Override PartName="/ppt/comments/comment8.xml" ContentType="application/vnd.openxmlformats-officedocument.presentationml.comments+xml"/>
  <Override PartName="/ppt/comments/comment9.xml" ContentType="application/vnd.openxmlformats-officedocument.presentationml.comments+xml"/>
  <Override PartName="/ppt/notesSlides/notesSlide25.xml" ContentType="application/vnd.openxmlformats-officedocument.presentationml.notesSlide+xml"/>
  <Override PartName="/ppt/comments/comment10.xml" ContentType="application/vnd.openxmlformats-officedocument.presentationml.comments+xml"/>
  <Override PartName="/ppt/notesSlides/notesSlide26.xml" ContentType="application/vnd.openxmlformats-officedocument.presentationml.notesSlide+xml"/>
  <Override PartName="/ppt/comments/comment11.xml" ContentType="application/vnd.openxmlformats-officedocument.presentationml.comments+xml"/>
  <Override PartName="/ppt/comments/comment12.xml" ContentType="application/vnd.openxmlformats-officedocument.presentationml.comments+xml"/>
  <Override PartName="/ppt/notesSlides/notesSlide27.xml" ContentType="application/vnd.openxmlformats-officedocument.presentationml.notesSlide+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3656" r:id="rId5"/>
    <p:sldMasterId id="2147483690" r:id="rId6"/>
  </p:sldMasterIdLst>
  <p:notesMasterIdLst>
    <p:notesMasterId r:id="rId79"/>
  </p:notesMasterIdLst>
  <p:handoutMasterIdLst>
    <p:handoutMasterId r:id="rId80"/>
  </p:handoutMasterIdLst>
  <p:sldIdLst>
    <p:sldId id="2134805185" r:id="rId7"/>
    <p:sldId id="2134805192" r:id="rId8"/>
    <p:sldId id="2134805245" r:id="rId9"/>
    <p:sldId id="2134805246" r:id="rId10"/>
    <p:sldId id="340" r:id="rId11"/>
    <p:sldId id="2134805207" r:id="rId12"/>
    <p:sldId id="277" r:id="rId13"/>
    <p:sldId id="2134805194" r:id="rId14"/>
    <p:sldId id="2134805226" r:id="rId15"/>
    <p:sldId id="2134805230" r:id="rId16"/>
    <p:sldId id="2134805228" r:id="rId17"/>
    <p:sldId id="2134805181" r:id="rId18"/>
    <p:sldId id="2134805188" r:id="rId19"/>
    <p:sldId id="2134805229" r:id="rId20"/>
    <p:sldId id="12270" r:id="rId21"/>
    <p:sldId id="2134805198" r:id="rId22"/>
    <p:sldId id="2134805199" r:id="rId23"/>
    <p:sldId id="2134805227" r:id="rId24"/>
    <p:sldId id="2134805202" r:id="rId25"/>
    <p:sldId id="2134805200" r:id="rId26"/>
    <p:sldId id="2134805238" r:id="rId27"/>
    <p:sldId id="2134805247" r:id="rId28"/>
    <p:sldId id="2134805248" r:id="rId29"/>
    <p:sldId id="2134805249" r:id="rId30"/>
    <p:sldId id="2134805250" r:id="rId31"/>
    <p:sldId id="2134805251" r:id="rId32"/>
    <p:sldId id="2134805252" r:id="rId33"/>
    <p:sldId id="2134805237" r:id="rId34"/>
    <p:sldId id="2134805231" r:id="rId35"/>
    <p:sldId id="2134805204" r:id="rId36"/>
    <p:sldId id="2134805208" r:id="rId37"/>
    <p:sldId id="2134805232" r:id="rId38"/>
    <p:sldId id="2134805253" r:id="rId39"/>
    <p:sldId id="12274" r:id="rId40"/>
    <p:sldId id="12272" r:id="rId41"/>
    <p:sldId id="2134805221" r:id="rId42"/>
    <p:sldId id="2134805234" r:id="rId43"/>
    <p:sldId id="2134805216" r:id="rId44"/>
    <p:sldId id="2134805193" r:id="rId45"/>
    <p:sldId id="2134805220" r:id="rId46"/>
    <p:sldId id="2134805222" r:id="rId47"/>
    <p:sldId id="2134805183" r:id="rId48"/>
    <p:sldId id="2134805219" r:id="rId49"/>
    <p:sldId id="2134805225" r:id="rId50"/>
    <p:sldId id="2134805223" r:id="rId51"/>
    <p:sldId id="2134805244" r:id="rId52"/>
    <p:sldId id="2134805235" r:id="rId53"/>
    <p:sldId id="2134805182" r:id="rId54"/>
    <p:sldId id="2134805187" r:id="rId55"/>
    <p:sldId id="2134805210" r:id="rId56"/>
    <p:sldId id="2134805212" r:id="rId57"/>
    <p:sldId id="2134805255" r:id="rId58"/>
    <p:sldId id="2134805256" r:id="rId59"/>
    <p:sldId id="2134805257" r:id="rId60"/>
    <p:sldId id="2134805259" r:id="rId61"/>
    <p:sldId id="2134805214" r:id="rId62"/>
    <p:sldId id="2134805254" r:id="rId63"/>
    <p:sldId id="2134805213" r:id="rId64"/>
    <p:sldId id="2134805240" r:id="rId65"/>
    <p:sldId id="2134805241" r:id="rId66"/>
    <p:sldId id="2134805242" r:id="rId67"/>
    <p:sldId id="2134805233" r:id="rId68"/>
    <p:sldId id="2134805203" r:id="rId69"/>
    <p:sldId id="2134805239" r:id="rId70"/>
    <p:sldId id="2134805211" r:id="rId71"/>
    <p:sldId id="2134805209" r:id="rId72"/>
    <p:sldId id="2134805191" r:id="rId73"/>
    <p:sldId id="2134805260" r:id="rId74"/>
    <p:sldId id="2134805261" r:id="rId75"/>
    <p:sldId id="2134805262" r:id="rId76"/>
    <p:sldId id="2134805263" r:id="rId77"/>
    <p:sldId id="29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e LEE" initials="DL" lastIdx="90" clrIdx="0">
    <p:extLst>
      <p:ext uri="{19B8F6BF-5375-455C-9EA6-DF929625EA0E}">
        <p15:presenceInfo xmlns:p15="http://schemas.microsoft.com/office/powerpoint/2012/main" userId="S::Dae.Lee@am.adecco.net::d4e1b4c2-5390-4dac-ba96-58e5565c6cd2" providerId="AD"/>
      </p:ext>
    </p:extLst>
  </p:cmAuthor>
  <p:cmAuthor id="2" name="Matthew THIESSEN" initials="MT" lastIdx="14" clrIdx="1">
    <p:extLst>
      <p:ext uri="{19B8F6BF-5375-455C-9EA6-DF929625EA0E}">
        <p15:presenceInfo xmlns:p15="http://schemas.microsoft.com/office/powerpoint/2012/main" userId="S::matthew.thiessen@am.adecco.net::41325331-4946-40f7-b0b7-7121d25edc14" providerId="AD"/>
      </p:ext>
    </p:extLst>
  </p:cmAuthor>
  <p:cmAuthor id="3" name="Amita KUMARI" initials="AK" lastIdx="1" clrIdx="2">
    <p:extLst>
      <p:ext uri="{19B8F6BF-5375-455C-9EA6-DF929625EA0E}">
        <p15:presenceInfo xmlns:p15="http://schemas.microsoft.com/office/powerpoint/2012/main" userId="S::amita.kumari@am.adecco.net::f95a4a34-6407-430c-86d6-d035541e6f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185A"/>
    <a:srgbClr val="612F6B"/>
    <a:srgbClr val="72467B"/>
    <a:srgbClr val="845D8B"/>
    <a:srgbClr val="95749C"/>
    <a:srgbClr val="A78BAC"/>
    <a:srgbClr val="B9A4BD"/>
    <a:srgbClr val="5E236A"/>
    <a:srgbClr val="57236A"/>
    <a:srgbClr val="1E02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96989-CCA9-4215-8940-4353DC2A6234}" v="324" dt="2021-11-13T11:48:29.999"/>
    <p1510:client id="{1F44696A-9214-4CFA-9158-04E777A4E1B1}" v="6" dt="2021-11-29T11:46:21.132"/>
    <p1510:client id="{43970CD8-6CD3-4C19-95AF-0002F60ED4B4}" v="24" dt="2021-11-26T09:21:48.656"/>
    <p1510:client id="{56E05943-026C-4F95-8239-751EBFE5D101}" v="20" dt="2022-04-07T09:21:42.554"/>
    <p1510:client id="{7E3CF6C6-EA92-4E17-A969-426EE0862916}" v="12" dt="2021-11-29T11:49:51.496"/>
    <p1510:client id="{940A7963-EB62-4B9E-9804-F92301A262F5}" v="1080" dt="2021-11-29T11:31:12.315"/>
    <p1510:client id="{BDFC5FDF-C803-447C-8126-41B65447C828}" v="2" vWet="6" dt="2021-11-13T11:42:22.883"/>
    <p1510:client id="{E11FB6F1-A054-43C4-B302-F143E03FB54C}" v="39" dt="2021-11-29T11:24:17.1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32"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theme" Target="theme/theme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notesMaster" Target="notesMasters/notesMaster1.xml"/><Relationship Id="rId5" Type="http://schemas.openxmlformats.org/officeDocument/2006/relationships/slideMaster" Target="slideMasters/slideMaster2.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commentAuthors" Target="commentAuthor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61" Type="http://schemas.openxmlformats.org/officeDocument/2006/relationships/slide" Target="slides/slide55.xml"/><Relationship Id="rId8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16T11:53:44.881" idx="89">
    <p:pos x="10" y="10"/>
    <p:text>[@Islam HAIDER] add our best about always creating child to a feature when cloning user stories. Also add best practice of how different personas need separate user stories.</p:text>
    <p:extLst>
      <p:ext uri="{C676402C-5697-4E1C-873F-D02D1690AC5C}">
        <p15:threadingInfo xmlns:p15="http://schemas.microsoft.com/office/powerpoint/2012/main" timeZoneBias="240"/>
      </p:ext>
    </p:extLst>
  </p:cm>
  <p:cm authorId="1" dt="2021-06-16T11:55:27.823" idx="90">
    <p:pos x="10" y="106"/>
    <p:text>it should be already mentioned in one of the slides, please double check ;)</p:text>
    <p:extLst>
      <p:ext uri="{C676402C-5697-4E1C-873F-D02D1690AC5C}">
        <p15:threadingInfo xmlns:p15="http://schemas.microsoft.com/office/powerpoint/2012/main" timeZoneBias="240">
          <p15:parentCm authorId="1" idx="89"/>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1-05-19T07:39:30.828" idx="9">
    <p:pos x="6465" y="1141"/>
    <p:text>This priority should be done on the feature and user story levels.</p:text>
    <p:extLst>
      <p:ext uri="{C676402C-5697-4E1C-873F-D02D1690AC5C}">
        <p15:threadingInfo xmlns:p15="http://schemas.microsoft.com/office/powerpoint/2012/main" timeZoneBias="240"/>
      </p:ext>
    </p:extLst>
  </p:cm>
  <p:cm authorId="1" dt="2021-05-19T10:37:55.060" idx="84">
    <p:pos x="6465" y="1277"/>
    <p:text>edited!</p:text>
    <p:extLst>
      <p:ext uri="{C676402C-5697-4E1C-873F-D02D1690AC5C}">
        <p15:threadingInfo xmlns:p15="http://schemas.microsoft.com/office/powerpoint/2012/main" timeZoneBias="240">
          <p15:parentCm authorId="2" idx="9"/>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21-05-19T07:27:46.480" idx="4">
    <p:pos x="5156" y="2427"/>
    <p:text>Phase 3 was a placeholder.  Really we need the concepts to be aligned around "projects" in this case "Compaas Phase 2" and "Future Scope".  And the future scope could really be taggless.  We just need to settle on standard for this.</p:text>
    <p:extLst>
      <p:ext uri="{C676402C-5697-4E1C-873F-D02D1690AC5C}">
        <p15:threadingInfo xmlns:p15="http://schemas.microsoft.com/office/powerpoint/2012/main" timeZoneBias="240"/>
      </p:ext>
    </p:extLst>
  </p:cm>
  <p:cm authorId="2" dt="2021-05-19T07:34:44.626" idx="6">
    <p:pos x="10" y="10"/>
    <p:text>There has been pushback in the past over tags because of misuse.  Establishing a standard here is great.  But tags should be simply a categorization that is easy to understand.  They should not be project specific or temporary.</p:text>
    <p:extLst>
      <p:ext uri="{C676402C-5697-4E1C-873F-D02D1690AC5C}">
        <p15:threadingInfo xmlns:p15="http://schemas.microsoft.com/office/powerpoint/2012/main" timeZoneBias="240"/>
      </p:ext>
    </p:extLst>
  </p:cm>
  <p:cm authorId="2" dt="2021-05-19T07:36:24.313" idx="7">
    <p:pos x="146" y="146"/>
    <p:text>BTW, unsused tags are automatically removed after 24 hours.   So if there is a misspelling they can be corrected by creating the correct spelling, and replacing all the misspelled tags</p:text>
    <p:extLst>
      <p:ext uri="{C676402C-5697-4E1C-873F-D02D1690AC5C}">
        <p15:threadingInfo xmlns:p15="http://schemas.microsoft.com/office/powerpoint/2012/main" timeZoneBias="2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6-10T11:28:06.040" idx="87">
    <p:pos x="10" y="10"/>
    <p:text>[@Matthew THIESSEN] when you get a chance, please review slide 51, 52, and 53. Trying to clean up our ADO with correct areas and iterations. Thank you!!! (cc: [@Jacoba TOMLINSON], [@Amita KUMARI], [@Islam HAIDER], [@Imran JAH])</p:text>
    <p:extLst>
      <p:ext uri="{C676402C-5697-4E1C-873F-D02D1690AC5C}">
        <p15:threadingInfo xmlns:p15="http://schemas.microsoft.com/office/powerpoint/2012/main" timeZoneBias="240"/>
      </p:ext>
    </p:extLst>
  </p:cm>
  <p:cm authorId="2" dt="2021-06-10T14:29:09.289" idx="14">
    <p:pos x="10" y="106"/>
    <p:text>Essentially we need separate areas inside portal areas (or the backend in compass's case) so there can be subdivisions of the backlog.   Do we even need to be this specific?  We will have new sitecore portals and add team specific areas under each of those too. I have no idea why Compaas/Implementation was added, but it should be removed.  Everything look accurate enough</p:text>
    <p:extLst>
      <p:ext uri="{C676402C-5697-4E1C-873F-D02D1690AC5C}">
        <p15:threadingInfo xmlns:p15="http://schemas.microsoft.com/office/powerpoint/2012/main" timeZoneBias="420">
          <p15:parentCm authorId="1" idx="87"/>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2" dt="2021-05-19T07:30:23.445" idx="5">
    <p:pos x="7106" y="1039"/>
    <p:text>I believe it's important to look at the items in the backlog as features instead of a list of user stories.  If you select features in the top right this is achievable.   Obviously there are different views that are better for different activities.  We could look at user stories sorted by priority when trying to bring items into a sprint or look at the backlog as features to show the true context of the work.  Additionally there may be some value in using the sprint-based backlog to show only the items in a particular sprint.  In this case the sprint doesn't actually have to be a development sprint.  It could be a "uncommitted" sprint.  A repository of stories we haven't brought into a development sprint yet.</p:text>
    <p:extLst>
      <p:ext uri="{C676402C-5697-4E1C-873F-D02D1690AC5C}">
        <p15:threadingInfo xmlns:p15="http://schemas.microsoft.com/office/powerpoint/2012/main" timeZoneBias="2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21-05-19T07:43:54.817" idx="12">
    <p:pos x="2175" y="2623"/>
    <p:text>I currently share a lot of these responsibilities with Vivek</p:text>
    <p:extLst>
      <p:ext uri="{C676402C-5697-4E1C-873F-D02D1690AC5C}">
        <p15:threadingInfo xmlns:p15="http://schemas.microsoft.com/office/powerpoint/2012/main" timeZoneBias="240"/>
      </p:ext>
    </p:extLst>
  </p:cm>
  <p:cm authorId="1" dt="2021-05-19T09:25:03.334" idx="79">
    <p:pos x="2175" y="2759"/>
    <p:text>[@Matthew THIESSEN] I renamed this slided to be Coforge R&amp;R, and added another slide with reference to LHH roles in the previous slide. THANK YOU!</p:text>
    <p:extLst>
      <p:ext uri="{C676402C-5697-4E1C-873F-D02D1690AC5C}">
        <p15:threadingInfo xmlns:p15="http://schemas.microsoft.com/office/powerpoint/2012/main" timeZoneBias="240">
          <p15:parentCm authorId="2" idx="1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5-19T07:40:55.728" idx="11">
    <p:pos x="146" y="146"/>
    <p:text>This is all fantastic!  When approaching these processes we need to think of how the two major types of teams will be interacting with all of this.  Project teams seems to be the primary target here (as they should be).  But let's also make sure we identify which processes also work for Managed Services teams and which might need some differentiation.</p:text>
    <p:extLst>
      <p:ext uri="{C676402C-5697-4E1C-873F-D02D1690AC5C}">
        <p15:threadingInfo xmlns:p15="http://schemas.microsoft.com/office/powerpoint/2012/main" timeZoneBias="240"/>
      </p:ext>
    </p:extLst>
  </p:cm>
  <p:cm authorId="1" dt="2021-05-19T10:30:59.640" idx="80">
    <p:pos x="146" y="282"/>
    <p:text>[@Matthew THIESSEN] thank you for your feedback!</p:text>
    <p:extLst>
      <p:ext uri="{C676402C-5697-4E1C-873F-D02D1690AC5C}">
        <p15:threadingInfo xmlns:p15="http://schemas.microsoft.com/office/powerpoint/2012/main" timeZoneBias="240">
          <p15:parentCm authorId="2" idx="1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1-05-19T07:40:55.728" idx="11">
    <p:pos x="146" y="146"/>
    <p:text>This is all fantastic!  When approaching these processes we need to think of how the two major types of teams will be interacting with all of this.  Project teams seems to be the primary target here (as they should be).  But let's also make sure we identify which processes also work for Managed Services teams and which might need some differentiation.</p:text>
    <p:extLst>
      <p:ext uri="{C676402C-5697-4E1C-873F-D02D1690AC5C}">
        <p15:threadingInfo xmlns:p15="http://schemas.microsoft.com/office/powerpoint/2012/main" timeZoneBias="240"/>
      </p:ext>
    </p:extLst>
  </p:cm>
  <p:cm authorId="1" dt="2021-05-19T10:30:59.640" idx="80">
    <p:pos x="146" y="282"/>
    <p:text>[@Matthew THIESSEN] thank you for your feedback!</p:text>
    <p:extLst>
      <p:ext uri="{C676402C-5697-4E1C-873F-D02D1690AC5C}">
        <p15:threadingInfo xmlns:p15="http://schemas.microsoft.com/office/powerpoint/2012/main" timeZoneBias="240">
          <p15:parentCm authorId="2" idx="11"/>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05-19T07:40:55.728" idx="11">
    <p:pos x="146" y="146"/>
    <p:text>This is all fantastic!  When approaching these processes we need to think of how the two major types of teams will be interacting with all of this.  Project teams seems to be the primary target here (as they should be).  But let's also make sure we identify which processes also work for Managed Services teams and which might need some differentiation.</p:text>
    <p:extLst>
      <p:ext uri="{C676402C-5697-4E1C-873F-D02D1690AC5C}">
        <p15:threadingInfo xmlns:p15="http://schemas.microsoft.com/office/powerpoint/2012/main" timeZoneBias="240"/>
      </p:ext>
    </p:extLst>
  </p:cm>
  <p:cm authorId="1" dt="2021-05-19T10:30:59.640" idx="80">
    <p:pos x="146" y="282"/>
    <p:text>[@Matthew THIESSEN] thank you for your feedback!</p:text>
    <p:extLst>
      <p:ext uri="{C676402C-5697-4E1C-873F-D02D1690AC5C}">
        <p15:threadingInfo xmlns:p15="http://schemas.microsoft.com/office/powerpoint/2012/main" timeZoneBias="240">
          <p15:parentCm authorId="2" idx="1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4-16T10:09:47.091" idx="24">
    <p:pos x="1970" y="2965"/>
    <p:text>Is "effort" story point of time? If it's time, we really need to move away from this..</p:text>
    <p:extLst>
      <p:ext uri="{C676402C-5697-4E1C-873F-D02D1690AC5C}">
        <p15:threadingInfo xmlns:p15="http://schemas.microsoft.com/office/powerpoint/2012/main" timeZoneBias="240"/>
      </p:ext>
    </p:extLst>
  </p:cm>
  <p:cm authorId="2" dt="2021-05-19T09:59:48.383" idx="13">
    <p:pos x="1970" y="3101"/>
    <p:text>[@Dae LEE] Effort on the feature level was story points estimate by the architect doing the high level estimate.</p:text>
    <p:extLst>
      <p:ext uri="{C676402C-5697-4E1C-873F-D02D1690AC5C}">
        <p15:threadingInfo xmlns:p15="http://schemas.microsoft.com/office/powerpoint/2012/main" timeZoneBias="240">
          <p15:parentCm authorId="1" idx="24"/>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1-05-19T07:37:46.977" idx="8">
    <p:pos x="2237" y="2091"/>
    <p:text>There is some work being done to improve the translation process right now.  Amita may be the point person on these discussions right now.</p:text>
    <p:extLst>
      <p:ext uri="{C676402C-5697-4E1C-873F-D02D1690AC5C}">
        <p15:threadingInfo xmlns:p15="http://schemas.microsoft.com/office/powerpoint/2012/main" timeZoneBias="240"/>
      </p:ext>
    </p:extLst>
  </p:cm>
  <p:cm authorId="1" dt="2021-05-19T10:34:05.970" idx="81">
    <p:pos x="2237" y="2227"/>
    <p:text>[@Matthew THIESSEN] noted!</p:text>
    <p:extLst>
      <p:ext uri="{C676402C-5697-4E1C-873F-D02D1690AC5C}">
        <p15:threadingInfo xmlns:p15="http://schemas.microsoft.com/office/powerpoint/2012/main" timeZoneBias="240">
          <p15:parentCm authorId="2" idx="8"/>
        </p15:threadingInfo>
      </p:ext>
    </p:extLst>
  </p:cm>
  <p:cm authorId="3" dt="2021-06-02T12:51:05.775" idx="1">
    <p:pos x="2237" y="2187"/>
    <p:text>[@Matthew THIESSEN] &amp; [@Dae LEE] I have created the rough flow diagram to depict the process.</p:text>
    <p:extLst>
      <p:ext uri="{C676402C-5697-4E1C-873F-D02D1690AC5C}">
        <p15:threadingInfo xmlns:p15="http://schemas.microsoft.com/office/powerpoint/2012/main" timeZoneBias="420">
          <p15:parentCm authorId="2" idx="8"/>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1-05-19T07:25:04.802" idx="3">
    <p:pos x="10" y="10"/>
    <p:text>Cara is trying to put together a "toolkit" for BAs that will include common feature patterns (lists, detail pages, etc) and prebuilt controls (type-ahead dropdown,  confirmation modals, pagination controls).  These are intended to help the BAs work with reusable elements.</p:text>
    <p:extLst>
      <p:ext uri="{C676402C-5697-4E1C-873F-D02D1690AC5C}">
        <p15:threadingInfo xmlns:p15="http://schemas.microsoft.com/office/powerpoint/2012/main" timeZoneBias="240"/>
      </p:ext>
    </p:extLst>
  </p:cm>
  <p:cm authorId="1" dt="2021-05-19T10:35:08.472" idx="82">
    <p:pos x="10" y="146"/>
    <p:text>[@Cara BLACK] it would be great when the toolkit is ready, i may be able to simply point to your deck and not reinvent the wheel. Thank you [@Matthew THIESSEN]</p:text>
    <p:extLst>
      <p:ext uri="{C676402C-5697-4E1C-873F-D02D1690AC5C}">
        <p15:threadingInfo xmlns:p15="http://schemas.microsoft.com/office/powerpoint/2012/main" timeZoneBias="240">
          <p15:parentCm authorId="2" idx="3"/>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5-26T11:15:12.577" idx="86">
    <p:pos x="10" y="10"/>
    <p:text>[@Caroline Berman] [@Matthew THIESSEN] [@Amita KUMARI] Bug Severity added per Amita. (cc: [@Imran JAH], [@Jacoba TOMLINSON])</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21-05-19T07:40:14.527" idx="10">
    <p:pos x="10" y="10"/>
    <p:text>Do we want to add some sections on Dashboards, Planner, and define some standardized queries?</p:text>
    <p:extLst>
      <p:ext uri="{C676402C-5697-4E1C-873F-D02D1690AC5C}">
        <p15:threadingInfo xmlns:p15="http://schemas.microsoft.com/office/powerpoint/2012/main" timeZoneBias="240"/>
      </p:ext>
    </p:extLst>
  </p:cm>
  <p:cm authorId="1" dt="2021-05-19T10:35:49.777" idx="83">
    <p:pos x="10" y="146"/>
    <p:text>[@Matthew THIESSEN]great suggestions!</p:text>
    <p:extLst>
      <p:ext uri="{C676402C-5697-4E1C-873F-D02D1690AC5C}">
        <p15:threadingInfo xmlns:p15="http://schemas.microsoft.com/office/powerpoint/2012/main" timeZoneBias="240">
          <p15:parentCm authorId="2" idx="10"/>
        </p15:threadingInfo>
      </p:ext>
    </p:extLst>
  </p:cm>
  <p:cm authorId="1" dt="2021-05-19T10:42:14.203" idx="85">
    <p:pos x="10" y="282"/>
    <p:text>[@Matthew THIESSEN] sorry in advance for all the notification going your way. Thank you for your input on ADO guidelines, i'll continue to work with the team and raise proosal for any process changes to you and Amita before making any changes (cc: [@Jacoba TOMLINSON])</p:text>
    <p:extLst>
      <p:ext uri="{C676402C-5697-4E1C-873F-D02D1690AC5C}">
        <p15:threadingInfo xmlns:p15="http://schemas.microsoft.com/office/powerpoint/2012/main" timeZoneBias="240">
          <p15:parentCm authorId="2" idx="10"/>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02C18-05B4-4D00-A27C-639BB5BB8216}"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21F1B314-3727-462A-AD39-31827C6CCA9B}">
      <dgm:prSet phldrT="[Text]"/>
      <dgm:spPr>
        <a:solidFill>
          <a:schemeClr val="accent4"/>
        </a:solidFill>
      </dgm:spPr>
      <dgm:t>
        <a:bodyPr/>
        <a:lstStyle/>
        <a:p>
          <a:r>
            <a:rPr lang="en-US"/>
            <a:t>Sprint Planning</a:t>
          </a:r>
        </a:p>
      </dgm:t>
    </dgm:pt>
    <dgm:pt modelId="{1C62C935-1BC8-4DF2-ACF4-81887876A4D1}" type="parTrans" cxnId="{46EA1081-FC5C-43D2-9DF1-1C7CC425D699}">
      <dgm:prSet/>
      <dgm:spPr/>
      <dgm:t>
        <a:bodyPr/>
        <a:lstStyle/>
        <a:p>
          <a:endParaRPr lang="en-US"/>
        </a:p>
      </dgm:t>
    </dgm:pt>
    <dgm:pt modelId="{178E8B7E-C47F-42A2-ACB9-0D0B319660BB}" type="sibTrans" cxnId="{46EA1081-FC5C-43D2-9DF1-1C7CC425D699}">
      <dgm:prSet/>
      <dgm:spPr/>
      <dgm:t>
        <a:bodyPr/>
        <a:lstStyle/>
        <a:p>
          <a:endParaRPr lang="en-US"/>
        </a:p>
      </dgm:t>
    </dgm:pt>
    <dgm:pt modelId="{2A6D6843-D152-40E9-9AFE-D9C9F5FF2C26}">
      <dgm:prSet phldrT="[Text]"/>
      <dgm:spPr>
        <a:solidFill>
          <a:schemeClr val="accent4"/>
        </a:solidFill>
      </dgm:spPr>
      <dgm:t>
        <a:bodyPr/>
        <a:lstStyle/>
        <a:p>
          <a:r>
            <a:rPr lang="en-US"/>
            <a:t>Daily Scrum Meeting </a:t>
          </a:r>
        </a:p>
      </dgm:t>
    </dgm:pt>
    <dgm:pt modelId="{D4C90C68-3CAA-4A96-908F-BC2354D1DC09}" type="parTrans" cxnId="{D8033D8D-48B8-4EF2-892E-8F282337CE54}">
      <dgm:prSet/>
      <dgm:spPr/>
      <dgm:t>
        <a:bodyPr/>
        <a:lstStyle/>
        <a:p>
          <a:endParaRPr lang="en-US"/>
        </a:p>
      </dgm:t>
    </dgm:pt>
    <dgm:pt modelId="{EFA6D2BA-E554-4856-8C04-444355CFA4E7}" type="sibTrans" cxnId="{D8033D8D-48B8-4EF2-892E-8F282337CE54}">
      <dgm:prSet/>
      <dgm:spPr/>
      <dgm:t>
        <a:bodyPr/>
        <a:lstStyle/>
        <a:p>
          <a:endParaRPr lang="en-US"/>
        </a:p>
      </dgm:t>
    </dgm:pt>
    <dgm:pt modelId="{D4472F7B-D470-4E3A-982A-77EB44CB9F4A}">
      <dgm:prSet phldrT="[Text]"/>
      <dgm:spPr>
        <a:solidFill>
          <a:schemeClr val="accent4"/>
        </a:solidFill>
      </dgm:spPr>
      <dgm:t>
        <a:bodyPr/>
        <a:lstStyle/>
        <a:p>
          <a:r>
            <a:rPr lang="en-US"/>
            <a:t>Demo / Showcase </a:t>
          </a:r>
        </a:p>
      </dgm:t>
    </dgm:pt>
    <dgm:pt modelId="{30C3A5F3-EF7A-4364-B7AD-CB9AF732400B}" type="parTrans" cxnId="{F4916986-7D56-4464-A274-50EF24229BF2}">
      <dgm:prSet/>
      <dgm:spPr/>
      <dgm:t>
        <a:bodyPr/>
        <a:lstStyle/>
        <a:p>
          <a:endParaRPr lang="en-US"/>
        </a:p>
      </dgm:t>
    </dgm:pt>
    <dgm:pt modelId="{46C06D74-0695-4AC9-95E7-2A9B01FADDD6}" type="sibTrans" cxnId="{F4916986-7D56-4464-A274-50EF24229BF2}">
      <dgm:prSet/>
      <dgm:spPr/>
      <dgm:t>
        <a:bodyPr/>
        <a:lstStyle/>
        <a:p>
          <a:endParaRPr lang="en-US"/>
        </a:p>
      </dgm:t>
    </dgm:pt>
    <dgm:pt modelId="{2A77FCB1-CAD5-4AD8-8E92-C18EE48479A2}">
      <dgm:prSet phldrT="[Text]"/>
      <dgm:spPr>
        <a:solidFill>
          <a:schemeClr val="accent4"/>
        </a:solidFill>
      </dgm:spPr>
      <dgm:t>
        <a:bodyPr/>
        <a:lstStyle/>
        <a:p>
          <a:r>
            <a:rPr lang="en-US"/>
            <a:t>Retrospective</a:t>
          </a:r>
        </a:p>
      </dgm:t>
    </dgm:pt>
    <dgm:pt modelId="{B739F32E-472D-4E72-81A6-B5EBD7AA3495}" type="parTrans" cxnId="{713F5531-6B2B-4A2A-AB4E-3F5B888BBC82}">
      <dgm:prSet/>
      <dgm:spPr/>
      <dgm:t>
        <a:bodyPr/>
        <a:lstStyle/>
        <a:p>
          <a:endParaRPr lang="en-US"/>
        </a:p>
      </dgm:t>
    </dgm:pt>
    <dgm:pt modelId="{95321D37-F9E6-4FCD-AC48-8FAE45125B5B}" type="sibTrans" cxnId="{713F5531-6B2B-4A2A-AB4E-3F5B888BBC82}">
      <dgm:prSet/>
      <dgm:spPr/>
      <dgm:t>
        <a:bodyPr/>
        <a:lstStyle/>
        <a:p>
          <a:endParaRPr lang="en-US"/>
        </a:p>
      </dgm:t>
    </dgm:pt>
    <dgm:pt modelId="{2A558A32-331F-488C-871A-ACA37DA78F6B}">
      <dgm:prSet custT="1"/>
      <dgm:spPr/>
      <dgm:t>
        <a:bodyPr/>
        <a:lstStyle/>
        <a:p>
          <a:r>
            <a:rPr kumimoji="0" lang="en-US" sz="1400" b="0" i="0" u="none" strike="noStrike" kern="1200" cap="none" spc="0" normalizeH="0" baseline="0">
              <a:ln>
                <a:noFill/>
              </a:ln>
              <a:solidFill>
                <a:prstClr val="black"/>
              </a:solidFill>
              <a:effectLst/>
              <a:uLnTx/>
              <a:uFillTx/>
              <a:latin typeface="+mn-lt"/>
              <a:ea typeface="+mn-lt"/>
              <a:cs typeface="Calibri" panose="020F0502020204030204"/>
            </a:rPr>
            <a:t>To refine </a:t>
          </a:r>
          <a:r>
            <a:rPr kumimoji="0" lang="en-US" sz="1400" b="0" i="0" u="none" strike="noStrike" kern="1200" cap="none" spc="0" normalizeH="0" baseline="0">
              <a:ln>
                <a:noFill/>
              </a:ln>
              <a:solidFill>
                <a:prstClr val="black"/>
              </a:solidFill>
              <a:effectLst/>
              <a:uLnTx/>
              <a:uFillTx/>
              <a:latin typeface="+mn-lt"/>
              <a:ea typeface="+mn-ea"/>
              <a:cs typeface="+mn-cs"/>
            </a:rPr>
            <a:t>user stories to the granular level so that  same can be assigned to developer for development  and also  story point them </a:t>
          </a:r>
          <a:r>
            <a:rPr kumimoji="0" lang="en-US" sz="1400" b="0" i="0" u="none" strike="noStrike" kern="1200" cap="none" spc="0" normalizeH="0" baseline="0">
              <a:ln>
                <a:noFill/>
              </a:ln>
              <a:solidFill>
                <a:prstClr val="black"/>
              </a:solidFill>
              <a:effectLst/>
              <a:uLnTx/>
              <a:uFillTx/>
              <a:latin typeface="Calibri" panose="020F0502020204030204"/>
              <a:ea typeface="+mn-ea"/>
              <a:cs typeface="+mn-cs"/>
            </a:rPr>
            <a:t>.</a:t>
          </a:r>
        </a:p>
      </dgm:t>
    </dgm:pt>
    <dgm:pt modelId="{87231251-9F1C-4332-BF8D-5F9DCFE589CE}" type="parTrans" cxnId="{04DB3B1D-4D21-4FA8-A18A-985F0504E5ED}">
      <dgm:prSet/>
      <dgm:spPr/>
      <dgm:t>
        <a:bodyPr/>
        <a:lstStyle/>
        <a:p>
          <a:endParaRPr lang="en-US"/>
        </a:p>
      </dgm:t>
    </dgm:pt>
    <dgm:pt modelId="{6EBADFA8-D248-4916-B3D5-2C8F6E79736A}" type="sibTrans" cxnId="{04DB3B1D-4D21-4FA8-A18A-985F0504E5ED}">
      <dgm:prSet/>
      <dgm:spPr/>
      <dgm:t>
        <a:bodyPr/>
        <a:lstStyle/>
        <a:p>
          <a:endParaRPr lang="en-US"/>
        </a:p>
      </dgm:t>
    </dgm:pt>
    <dgm:pt modelId="{D03EFC5B-F5B8-4C9D-9AB6-8FD4563E7004}">
      <dgm:prSet custT="1"/>
      <dgm:spPr/>
      <dgm:t>
        <a:bodyPr/>
        <a:lstStyle/>
        <a:p>
          <a:r>
            <a:rPr lang="en-US" sz="1200" kern="1200"/>
            <a:t> </a:t>
          </a:r>
          <a:r>
            <a:rPr kumimoji="0" lang="en-US" sz="1400" b="0" i="0" u="none" strike="noStrike" kern="1200" cap="none" spc="0" normalizeH="0" baseline="0">
              <a:ln>
                <a:noFill/>
              </a:ln>
              <a:solidFill>
                <a:prstClr val="black"/>
              </a:solidFill>
              <a:effectLst/>
              <a:uLnTx/>
              <a:uFillTx/>
              <a:latin typeface="+mn-lt"/>
              <a:ea typeface="+mn-ea"/>
              <a:cs typeface="+mn-cs"/>
            </a:rPr>
            <a:t>To decide how to achieve current sprint goal  </a:t>
          </a:r>
          <a:r>
            <a:rPr kumimoji="0" lang="en-US" sz="1400" b="0" i="0" u="none" strike="noStrike" kern="1200" cap="none" spc="0" normalizeH="0" baseline="0">
              <a:ln>
                <a:noFill/>
              </a:ln>
              <a:solidFill>
                <a:prstClr val="black"/>
              </a:solidFill>
              <a:effectLst/>
              <a:uLnTx/>
              <a:uFillTx/>
              <a:latin typeface="Calibri" panose="020F0502020204030204"/>
              <a:ea typeface="+mn-ea"/>
              <a:cs typeface="+mn-cs"/>
            </a:rPr>
            <a:t>.</a:t>
          </a:r>
        </a:p>
      </dgm:t>
    </dgm:pt>
    <dgm:pt modelId="{5D4EC2AB-4DFD-4E04-9BAE-CEAB1FEB88FF}" type="parTrans" cxnId="{C26F461D-2D5C-488E-9BAA-C437AE600678}">
      <dgm:prSet/>
      <dgm:spPr/>
      <dgm:t>
        <a:bodyPr/>
        <a:lstStyle/>
        <a:p>
          <a:endParaRPr lang="en-US"/>
        </a:p>
      </dgm:t>
    </dgm:pt>
    <dgm:pt modelId="{0AE8402B-9998-412A-A3BD-4B6CFA76022E}" type="sibTrans" cxnId="{C26F461D-2D5C-488E-9BAA-C437AE600678}">
      <dgm:prSet/>
      <dgm:spPr/>
      <dgm:t>
        <a:bodyPr/>
        <a:lstStyle/>
        <a:p>
          <a:endParaRPr lang="en-US"/>
        </a:p>
      </dgm:t>
    </dgm:pt>
    <dgm:pt modelId="{9BF3EAFE-F166-436F-80B5-0B8B408DB6A2}">
      <dgm:prSet custT="1"/>
      <dgm:spPr/>
      <dgm:t>
        <a:bodyPr/>
        <a:lstStyle/>
        <a:p>
          <a:r>
            <a:rPr kumimoji="0" lang="en-US" sz="1400" b="0" i="0" u="none" strike="noStrike" kern="1200" cap="none" spc="0" normalizeH="0" baseline="0">
              <a:ln>
                <a:noFill/>
              </a:ln>
              <a:solidFill>
                <a:prstClr val="black"/>
              </a:solidFill>
              <a:effectLst/>
              <a:uLnTx/>
              <a:uFillTx/>
              <a:latin typeface="+mn-lt"/>
              <a:ea typeface="+mn-ea"/>
              <a:cs typeface="+mn-cs"/>
            </a:rPr>
            <a:t>Showcase  developed user story (</a:t>
          </a:r>
          <a:r>
            <a:rPr kumimoji="0" lang="en-US" sz="1400" b="0" i="0" u="none" strike="noStrike" kern="1200" cap="none" spc="0" normalizeH="0" baseline="0" err="1">
              <a:ln>
                <a:noFill/>
              </a:ln>
              <a:solidFill>
                <a:prstClr val="black"/>
              </a:solidFill>
              <a:effectLst/>
              <a:uLnTx/>
              <a:uFillTx/>
              <a:latin typeface="+mn-lt"/>
              <a:ea typeface="+mn-ea"/>
              <a:cs typeface="+mn-cs"/>
            </a:rPr>
            <a:t>ies</a:t>
          </a:r>
          <a:r>
            <a:rPr kumimoji="0" lang="en-US" sz="1400" b="0" i="0" u="none" strike="noStrike" kern="1200" cap="none" spc="0" normalizeH="0" baseline="0">
              <a:ln>
                <a:noFill/>
              </a:ln>
              <a:solidFill>
                <a:prstClr val="black"/>
              </a:solidFill>
              <a:effectLst/>
              <a:uLnTx/>
              <a:uFillTx/>
              <a:latin typeface="+mn-lt"/>
              <a:ea typeface="+mn-ea"/>
              <a:cs typeface="+mn-cs"/>
            </a:rPr>
            <a:t>) within the specified sprint to  required audience </a:t>
          </a:r>
        </a:p>
      </dgm:t>
    </dgm:pt>
    <dgm:pt modelId="{9FE825F8-4E8A-4C1D-8936-07EE0A3CAA15}" type="parTrans" cxnId="{AC2E4326-5771-4EEF-9E30-720BF6F19429}">
      <dgm:prSet/>
      <dgm:spPr/>
      <dgm:t>
        <a:bodyPr/>
        <a:lstStyle/>
        <a:p>
          <a:endParaRPr lang="en-US"/>
        </a:p>
      </dgm:t>
    </dgm:pt>
    <dgm:pt modelId="{6BA3349A-42AB-410B-9053-7D63192B85BB}" type="sibTrans" cxnId="{AC2E4326-5771-4EEF-9E30-720BF6F19429}">
      <dgm:prSet/>
      <dgm:spPr/>
      <dgm:t>
        <a:bodyPr/>
        <a:lstStyle/>
        <a:p>
          <a:endParaRPr lang="en-US"/>
        </a:p>
      </dgm:t>
    </dgm:pt>
    <dgm:pt modelId="{70E964BB-B362-44C5-8812-A877971173E6}">
      <dgm:prSet custT="1"/>
      <dgm:spPr/>
      <dgm:t>
        <a:bodyPr/>
        <a:lstStyle/>
        <a:p>
          <a:r>
            <a:rPr kumimoji="0" lang="en-US" sz="1400" b="0" i="0" u="none" strike="noStrike" kern="1200" cap="none" spc="0" normalizeH="0" baseline="0">
              <a:ln>
                <a:noFill/>
              </a:ln>
              <a:solidFill>
                <a:prstClr val="black"/>
              </a:solidFill>
              <a:effectLst/>
              <a:uLnTx/>
              <a:uFillTx/>
              <a:latin typeface="+mn-lt"/>
              <a:ea typeface="+mn-ea"/>
              <a:cs typeface="+mn-cs"/>
            </a:rPr>
            <a:t>To retrospect  various aspects as how can we  do better in next sprints </a:t>
          </a:r>
        </a:p>
      </dgm:t>
    </dgm:pt>
    <dgm:pt modelId="{E5F7CCF4-1AE0-4071-87C5-CAACFCA64F13}" type="parTrans" cxnId="{A9AD0CFD-B78D-4668-A206-F6C566FFB825}">
      <dgm:prSet/>
      <dgm:spPr/>
      <dgm:t>
        <a:bodyPr/>
        <a:lstStyle/>
        <a:p>
          <a:endParaRPr lang="en-US"/>
        </a:p>
      </dgm:t>
    </dgm:pt>
    <dgm:pt modelId="{5E7AA150-7215-4F6C-B9FE-80606183FBD0}" type="sibTrans" cxnId="{A9AD0CFD-B78D-4668-A206-F6C566FFB825}">
      <dgm:prSet/>
      <dgm:spPr/>
      <dgm:t>
        <a:bodyPr/>
        <a:lstStyle/>
        <a:p>
          <a:endParaRPr lang="en-US"/>
        </a:p>
      </dgm:t>
    </dgm:pt>
    <dgm:pt modelId="{9F4E9FE9-4CCE-432D-8D07-629444311A2D}">
      <dgm:prSet phldrT="[Text]"/>
      <dgm:spPr>
        <a:solidFill>
          <a:schemeClr val="accent4"/>
        </a:solidFill>
      </dgm:spPr>
      <dgm:t>
        <a:bodyPr/>
        <a:lstStyle/>
        <a:p>
          <a:r>
            <a:rPr lang="en-US"/>
            <a:t>Backlog  Refinement</a:t>
          </a:r>
        </a:p>
      </dgm:t>
    </dgm:pt>
    <dgm:pt modelId="{06E72791-B22F-4288-BB5C-8D921F127315}" type="sibTrans" cxnId="{B936C339-1F33-4333-9536-D616A9EE8792}">
      <dgm:prSet/>
      <dgm:spPr/>
      <dgm:t>
        <a:bodyPr/>
        <a:lstStyle/>
        <a:p>
          <a:endParaRPr lang="en-US"/>
        </a:p>
      </dgm:t>
    </dgm:pt>
    <dgm:pt modelId="{A0046E3B-5242-4A45-BC2E-C3508C9D36FF}" type="parTrans" cxnId="{B936C339-1F33-4333-9536-D616A9EE8792}">
      <dgm:prSet/>
      <dgm:spPr/>
      <dgm:t>
        <a:bodyPr/>
        <a:lstStyle/>
        <a:p>
          <a:endParaRPr lang="en-US"/>
        </a:p>
      </dgm:t>
    </dgm:pt>
    <dgm:pt modelId="{B12A403C-53D5-4F75-A4FC-6CACD0617D5A}">
      <dgm:prSet custT="1"/>
      <dgm:spPr/>
      <dgm:t>
        <a:bodyPr/>
        <a:lstStyle/>
        <a:p>
          <a:r>
            <a:rPr kumimoji="0" lang="en-US" sz="1400" b="0" i="0" u="none" strike="noStrike" kern="1200" cap="none" spc="0" normalizeH="0" baseline="0">
              <a:ln>
                <a:noFill/>
              </a:ln>
              <a:solidFill>
                <a:prstClr val="black"/>
              </a:solidFill>
              <a:effectLst/>
              <a:uLnTx/>
              <a:uFillTx/>
              <a:latin typeface="+mn-lt"/>
              <a:ea typeface="+mn-ea"/>
              <a:cs typeface="+mn-cs"/>
            </a:rPr>
            <a:t>To check daily progress ,  blockers or Impediments if any </a:t>
          </a:r>
        </a:p>
      </dgm:t>
    </dgm:pt>
    <dgm:pt modelId="{F818BC66-928E-4311-B306-F155224681A7}" type="sibTrans" cxnId="{69AD8D67-6CFA-4BAE-A3E5-08623168CC0F}">
      <dgm:prSet/>
      <dgm:spPr/>
      <dgm:t>
        <a:bodyPr/>
        <a:lstStyle/>
        <a:p>
          <a:endParaRPr lang="en-US"/>
        </a:p>
      </dgm:t>
    </dgm:pt>
    <dgm:pt modelId="{7CBA0A37-9683-4E08-893D-2FDD873B07FD}" type="parTrans" cxnId="{69AD8D67-6CFA-4BAE-A3E5-08623168CC0F}">
      <dgm:prSet/>
      <dgm:spPr/>
      <dgm:t>
        <a:bodyPr/>
        <a:lstStyle/>
        <a:p>
          <a:endParaRPr lang="en-US"/>
        </a:p>
      </dgm:t>
    </dgm:pt>
    <dgm:pt modelId="{067961FB-E176-486F-A632-3AD5069F4577}">
      <dgm:prSet phldrT="[Text]"/>
      <dgm:spPr>
        <a:solidFill>
          <a:schemeClr val="accent4"/>
        </a:solidFill>
      </dgm:spPr>
      <dgm:t>
        <a:bodyPr/>
        <a:lstStyle/>
        <a:p>
          <a:r>
            <a:rPr lang="en-US"/>
            <a:t>Scrum Of Scrums</a:t>
          </a:r>
        </a:p>
      </dgm:t>
    </dgm:pt>
    <dgm:pt modelId="{4AEC35B8-41CB-4B48-9BCF-1B2C11B0E9FB}" type="parTrans" cxnId="{CEF2ECB5-375E-4739-BFB7-DEB336782423}">
      <dgm:prSet/>
      <dgm:spPr/>
      <dgm:t>
        <a:bodyPr/>
        <a:lstStyle/>
        <a:p>
          <a:endParaRPr lang="en-US"/>
        </a:p>
      </dgm:t>
    </dgm:pt>
    <dgm:pt modelId="{804DB6F8-BA32-4B82-A362-A194EBC25544}" type="sibTrans" cxnId="{CEF2ECB5-375E-4739-BFB7-DEB336782423}">
      <dgm:prSet/>
      <dgm:spPr/>
      <dgm:t>
        <a:bodyPr/>
        <a:lstStyle/>
        <a:p>
          <a:endParaRPr lang="en-US"/>
        </a:p>
      </dgm:t>
    </dgm:pt>
    <dgm:pt modelId="{E9013A65-B180-4719-8D05-AE2FF66FE876}">
      <dgm:prSet custT="1"/>
      <dgm:spPr/>
      <dgm:t>
        <a:bodyPr/>
        <a:lstStyle/>
        <a:p>
          <a:r>
            <a:rPr kumimoji="0" lang="en-US" sz="1400" b="0" i="0" u="none" strike="noStrike" kern="1200" cap="none" spc="0" normalizeH="0" baseline="0">
              <a:ln>
                <a:noFill/>
              </a:ln>
              <a:solidFill>
                <a:prstClr val="black"/>
              </a:solidFill>
              <a:effectLst/>
              <a:uLnTx/>
              <a:uFillTx/>
              <a:latin typeface="+mn-lt"/>
              <a:ea typeface="+mn-ea"/>
              <a:cs typeface="+mn-cs"/>
            </a:rPr>
            <a:t>Inter team  discussions to understands  dependencies and impacts if any  </a:t>
          </a:r>
          <a:r>
            <a:rPr kumimoji="0" lang="en-US" sz="1600" b="0" i="0" u="none" strike="noStrike" kern="1200" cap="none" spc="0" normalizeH="0" baseline="0">
              <a:ln>
                <a:noFill/>
              </a:ln>
              <a:solidFill>
                <a:prstClr val="black"/>
              </a:solidFill>
              <a:effectLst/>
              <a:uLnTx/>
              <a:uFillTx/>
              <a:latin typeface="+mn-lt"/>
              <a:ea typeface="+mn-ea"/>
              <a:cs typeface="+mn-cs"/>
            </a:rPr>
            <a:t>.  </a:t>
          </a:r>
        </a:p>
      </dgm:t>
    </dgm:pt>
    <dgm:pt modelId="{CC012A5A-DCD2-4A66-911A-2E6E121208F9}" type="parTrans" cxnId="{517662BD-4464-450F-A70D-32B2805845BE}">
      <dgm:prSet/>
      <dgm:spPr/>
      <dgm:t>
        <a:bodyPr/>
        <a:lstStyle/>
        <a:p>
          <a:endParaRPr lang="en-US"/>
        </a:p>
      </dgm:t>
    </dgm:pt>
    <dgm:pt modelId="{B8D311CE-A627-4391-8940-DD7B943AAB69}" type="sibTrans" cxnId="{517662BD-4464-450F-A70D-32B2805845BE}">
      <dgm:prSet/>
      <dgm:spPr/>
      <dgm:t>
        <a:bodyPr/>
        <a:lstStyle/>
        <a:p>
          <a:endParaRPr lang="en-US"/>
        </a:p>
      </dgm:t>
    </dgm:pt>
    <dgm:pt modelId="{A34F586D-F2CE-45FA-88F2-269D96FACA25}" type="pres">
      <dgm:prSet presAssocID="{AC702C18-05B4-4D00-A27C-639BB5BB8216}" presName="Name0" presStyleCnt="0">
        <dgm:presLayoutVars>
          <dgm:dir/>
          <dgm:animLvl val="lvl"/>
          <dgm:resizeHandles val="exact"/>
        </dgm:presLayoutVars>
      </dgm:prSet>
      <dgm:spPr/>
    </dgm:pt>
    <dgm:pt modelId="{B2F29F13-D9DC-4055-AA24-D82628C07438}" type="pres">
      <dgm:prSet presAssocID="{067961FB-E176-486F-A632-3AD5069F4577}" presName="boxAndChildren" presStyleCnt="0"/>
      <dgm:spPr/>
    </dgm:pt>
    <dgm:pt modelId="{4B3FC445-B763-4058-A68C-F719A39A9414}" type="pres">
      <dgm:prSet presAssocID="{067961FB-E176-486F-A632-3AD5069F4577}" presName="parentTextBox" presStyleLbl="node1" presStyleIdx="0" presStyleCnt="6"/>
      <dgm:spPr/>
    </dgm:pt>
    <dgm:pt modelId="{3159B351-1C8F-4461-A8D5-8B9B3F90F3AA}" type="pres">
      <dgm:prSet presAssocID="{067961FB-E176-486F-A632-3AD5069F4577}" presName="entireBox" presStyleLbl="node1" presStyleIdx="0" presStyleCnt="6"/>
      <dgm:spPr/>
    </dgm:pt>
    <dgm:pt modelId="{2B9B50D7-A980-471D-8EBC-39FEDE4A7C6A}" type="pres">
      <dgm:prSet presAssocID="{067961FB-E176-486F-A632-3AD5069F4577}" presName="descendantBox" presStyleCnt="0"/>
      <dgm:spPr/>
    </dgm:pt>
    <dgm:pt modelId="{87AFECBC-FC15-476F-BA2D-F931A11C1FAD}" type="pres">
      <dgm:prSet presAssocID="{E9013A65-B180-4719-8D05-AE2FF66FE876}" presName="childTextBox" presStyleLbl="fgAccFollowNode1" presStyleIdx="0" presStyleCnt="6">
        <dgm:presLayoutVars>
          <dgm:bulletEnabled val="1"/>
        </dgm:presLayoutVars>
      </dgm:prSet>
      <dgm:spPr/>
    </dgm:pt>
    <dgm:pt modelId="{60E57F48-3FF1-4AAB-8900-9512AC2213AE}" type="pres">
      <dgm:prSet presAssocID="{95321D37-F9E6-4FCD-AC48-8FAE45125B5B}" presName="sp" presStyleCnt="0"/>
      <dgm:spPr/>
    </dgm:pt>
    <dgm:pt modelId="{D233C23A-F6A3-4D80-9501-2194D66B8F22}" type="pres">
      <dgm:prSet presAssocID="{2A77FCB1-CAD5-4AD8-8E92-C18EE48479A2}" presName="arrowAndChildren" presStyleCnt="0"/>
      <dgm:spPr/>
    </dgm:pt>
    <dgm:pt modelId="{CFA85503-DA3F-4CBC-9EC2-95721BCB980D}" type="pres">
      <dgm:prSet presAssocID="{2A77FCB1-CAD5-4AD8-8E92-C18EE48479A2}" presName="parentTextArrow" presStyleLbl="node1" presStyleIdx="0" presStyleCnt="6"/>
      <dgm:spPr/>
    </dgm:pt>
    <dgm:pt modelId="{564CB582-DE96-4AFB-A47D-E4266BB97BCE}" type="pres">
      <dgm:prSet presAssocID="{2A77FCB1-CAD5-4AD8-8E92-C18EE48479A2}" presName="arrow" presStyleLbl="node1" presStyleIdx="1" presStyleCnt="6"/>
      <dgm:spPr/>
    </dgm:pt>
    <dgm:pt modelId="{92D62057-BE97-4A6B-87CE-4BB64CCFB1F7}" type="pres">
      <dgm:prSet presAssocID="{2A77FCB1-CAD5-4AD8-8E92-C18EE48479A2}" presName="descendantArrow" presStyleCnt="0"/>
      <dgm:spPr/>
    </dgm:pt>
    <dgm:pt modelId="{B12718E8-0242-4174-ADC9-1D85BE145C28}" type="pres">
      <dgm:prSet presAssocID="{70E964BB-B362-44C5-8812-A877971173E6}" presName="childTextArrow" presStyleLbl="fgAccFollowNode1" presStyleIdx="1" presStyleCnt="6">
        <dgm:presLayoutVars>
          <dgm:bulletEnabled val="1"/>
        </dgm:presLayoutVars>
      </dgm:prSet>
      <dgm:spPr/>
    </dgm:pt>
    <dgm:pt modelId="{72AEB4D3-591D-4F31-A04A-5FE279DC03C3}" type="pres">
      <dgm:prSet presAssocID="{46C06D74-0695-4AC9-95E7-2A9B01FADDD6}" presName="sp" presStyleCnt="0"/>
      <dgm:spPr/>
    </dgm:pt>
    <dgm:pt modelId="{2B9AF123-524B-4416-A391-5A796F5D4DCD}" type="pres">
      <dgm:prSet presAssocID="{D4472F7B-D470-4E3A-982A-77EB44CB9F4A}" presName="arrowAndChildren" presStyleCnt="0"/>
      <dgm:spPr/>
    </dgm:pt>
    <dgm:pt modelId="{8922C1BD-800F-4C74-A259-3FDA94756307}" type="pres">
      <dgm:prSet presAssocID="{D4472F7B-D470-4E3A-982A-77EB44CB9F4A}" presName="parentTextArrow" presStyleLbl="node1" presStyleIdx="1" presStyleCnt="6"/>
      <dgm:spPr/>
    </dgm:pt>
    <dgm:pt modelId="{749677F3-251E-43A9-9EE9-34BBC949DF3C}" type="pres">
      <dgm:prSet presAssocID="{D4472F7B-D470-4E3A-982A-77EB44CB9F4A}" presName="arrow" presStyleLbl="node1" presStyleIdx="2" presStyleCnt="6"/>
      <dgm:spPr/>
    </dgm:pt>
    <dgm:pt modelId="{4B11302C-BE94-4F1F-8964-D88ADB36EB7A}" type="pres">
      <dgm:prSet presAssocID="{D4472F7B-D470-4E3A-982A-77EB44CB9F4A}" presName="descendantArrow" presStyleCnt="0"/>
      <dgm:spPr/>
    </dgm:pt>
    <dgm:pt modelId="{70B9CD31-1E20-480E-A777-16273512B1EA}" type="pres">
      <dgm:prSet presAssocID="{9BF3EAFE-F166-436F-80B5-0B8B408DB6A2}" presName="childTextArrow" presStyleLbl="fgAccFollowNode1" presStyleIdx="2" presStyleCnt="6">
        <dgm:presLayoutVars>
          <dgm:bulletEnabled val="1"/>
        </dgm:presLayoutVars>
      </dgm:prSet>
      <dgm:spPr/>
    </dgm:pt>
    <dgm:pt modelId="{762A9422-C203-4556-91F1-A3CB09C29695}" type="pres">
      <dgm:prSet presAssocID="{EFA6D2BA-E554-4856-8C04-444355CFA4E7}" presName="sp" presStyleCnt="0"/>
      <dgm:spPr/>
    </dgm:pt>
    <dgm:pt modelId="{7EE894B5-E09D-4CA4-8393-318C2F6AB64C}" type="pres">
      <dgm:prSet presAssocID="{2A6D6843-D152-40E9-9AFE-D9C9F5FF2C26}" presName="arrowAndChildren" presStyleCnt="0"/>
      <dgm:spPr/>
    </dgm:pt>
    <dgm:pt modelId="{0E5467BC-863E-4D6F-A22F-735AC08427A5}" type="pres">
      <dgm:prSet presAssocID="{2A6D6843-D152-40E9-9AFE-D9C9F5FF2C26}" presName="parentTextArrow" presStyleLbl="node1" presStyleIdx="2" presStyleCnt="6"/>
      <dgm:spPr/>
    </dgm:pt>
    <dgm:pt modelId="{2D332D2F-3609-467A-A574-76EAFF8678AE}" type="pres">
      <dgm:prSet presAssocID="{2A6D6843-D152-40E9-9AFE-D9C9F5FF2C26}" presName="arrow" presStyleLbl="node1" presStyleIdx="3" presStyleCnt="6"/>
      <dgm:spPr/>
    </dgm:pt>
    <dgm:pt modelId="{6E15EA74-B1DC-4EDE-8C7F-A6E656B7F87A}" type="pres">
      <dgm:prSet presAssocID="{2A6D6843-D152-40E9-9AFE-D9C9F5FF2C26}" presName="descendantArrow" presStyleCnt="0"/>
      <dgm:spPr/>
    </dgm:pt>
    <dgm:pt modelId="{593016FC-2279-45A6-86A5-52FC21911699}" type="pres">
      <dgm:prSet presAssocID="{B12A403C-53D5-4F75-A4FC-6CACD0617D5A}" presName="childTextArrow" presStyleLbl="fgAccFollowNode1" presStyleIdx="3" presStyleCnt="6">
        <dgm:presLayoutVars>
          <dgm:bulletEnabled val="1"/>
        </dgm:presLayoutVars>
      </dgm:prSet>
      <dgm:spPr/>
    </dgm:pt>
    <dgm:pt modelId="{30BD12BF-D067-49B5-8649-785FBC80D97D}" type="pres">
      <dgm:prSet presAssocID="{178E8B7E-C47F-42A2-ACB9-0D0B319660BB}" presName="sp" presStyleCnt="0"/>
      <dgm:spPr/>
    </dgm:pt>
    <dgm:pt modelId="{D10BB145-82D7-4346-A11E-E06E4C04CBB4}" type="pres">
      <dgm:prSet presAssocID="{21F1B314-3727-462A-AD39-31827C6CCA9B}" presName="arrowAndChildren" presStyleCnt="0"/>
      <dgm:spPr/>
    </dgm:pt>
    <dgm:pt modelId="{775B8A81-7A83-4005-B09A-DCF2DC3DBC8E}" type="pres">
      <dgm:prSet presAssocID="{21F1B314-3727-462A-AD39-31827C6CCA9B}" presName="parentTextArrow" presStyleLbl="node1" presStyleIdx="3" presStyleCnt="6"/>
      <dgm:spPr/>
    </dgm:pt>
    <dgm:pt modelId="{BA955361-5AB5-48D8-B6F3-443C26250387}" type="pres">
      <dgm:prSet presAssocID="{21F1B314-3727-462A-AD39-31827C6CCA9B}" presName="arrow" presStyleLbl="node1" presStyleIdx="4" presStyleCnt="6"/>
      <dgm:spPr/>
    </dgm:pt>
    <dgm:pt modelId="{CBCB19A4-371A-4A50-97E5-72913CE9F3EE}" type="pres">
      <dgm:prSet presAssocID="{21F1B314-3727-462A-AD39-31827C6CCA9B}" presName="descendantArrow" presStyleCnt="0"/>
      <dgm:spPr/>
    </dgm:pt>
    <dgm:pt modelId="{1BCEF126-3CD8-4451-8236-AF1A32F56102}" type="pres">
      <dgm:prSet presAssocID="{D03EFC5B-F5B8-4C9D-9AB6-8FD4563E7004}" presName="childTextArrow" presStyleLbl="fgAccFollowNode1" presStyleIdx="4" presStyleCnt="6" custLinFactNeighborY="-7749">
        <dgm:presLayoutVars>
          <dgm:bulletEnabled val="1"/>
        </dgm:presLayoutVars>
      </dgm:prSet>
      <dgm:spPr/>
    </dgm:pt>
    <dgm:pt modelId="{EE27FA23-A03D-4367-AFED-5AB8FC83D3C9}" type="pres">
      <dgm:prSet presAssocID="{06E72791-B22F-4288-BB5C-8D921F127315}" presName="sp" presStyleCnt="0"/>
      <dgm:spPr/>
    </dgm:pt>
    <dgm:pt modelId="{A5A10B04-7387-4589-A891-15CCA0D2AD59}" type="pres">
      <dgm:prSet presAssocID="{9F4E9FE9-4CCE-432D-8D07-629444311A2D}" presName="arrowAndChildren" presStyleCnt="0"/>
      <dgm:spPr/>
    </dgm:pt>
    <dgm:pt modelId="{23C3797A-2DED-4516-9AC9-6EF52E592C6B}" type="pres">
      <dgm:prSet presAssocID="{9F4E9FE9-4CCE-432D-8D07-629444311A2D}" presName="parentTextArrow" presStyleLbl="node1" presStyleIdx="4" presStyleCnt="6"/>
      <dgm:spPr/>
    </dgm:pt>
    <dgm:pt modelId="{68F76507-FB02-4C3B-B81A-0975293142F7}" type="pres">
      <dgm:prSet presAssocID="{9F4E9FE9-4CCE-432D-8D07-629444311A2D}" presName="arrow" presStyleLbl="node1" presStyleIdx="5" presStyleCnt="6"/>
      <dgm:spPr/>
    </dgm:pt>
    <dgm:pt modelId="{58242983-0ABE-4B7B-8882-B1F1D0292345}" type="pres">
      <dgm:prSet presAssocID="{9F4E9FE9-4CCE-432D-8D07-629444311A2D}" presName="descendantArrow" presStyleCnt="0"/>
      <dgm:spPr/>
    </dgm:pt>
    <dgm:pt modelId="{78079187-C9FE-40C1-BE0A-68BB2EFD5AEF}" type="pres">
      <dgm:prSet presAssocID="{2A558A32-331F-488C-871A-ACA37DA78F6B}" presName="childTextArrow" presStyleLbl="fgAccFollowNode1" presStyleIdx="5" presStyleCnt="6">
        <dgm:presLayoutVars>
          <dgm:bulletEnabled val="1"/>
        </dgm:presLayoutVars>
      </dgm:prSet>
      <dgm:spPr/>
    </dgm:pt>
  </dgm:ptLst>
  <dgm:cxnLst>
    <dgm:cxn modelId="{1F849402-1B9E-4F9F-B658-0A13F6ADAAD1}" type="presOf" srcId="{2A6D6843-D152-40E9-9AFE-D9C9F5FF2C26}" destId="{2D332D2F-3609-467A-A574-76EAFF8678AE}" srcOrd="1" destOrd="0" presId="urn:microsoft.com/office/officeart/2005/8/layout/process4"/>
    <dgm:cxn modelId="{7A1D6503-78CE-4697-B7B5-FC591B94F185}" type="presOf" srcId="{D4472F7B-D470-4E3A-982A-77EB44CB9F4A}" destId="{749677F3-251E-43A9-9EE9-34BBC949DF3C}" srcOrd="1" destOrd="0" presId="urn:microsoft.com/office/officeart/2005/8/layout/process4"/>
    <dgm:cxn modelId="{578F7504-4C7D-4BFB-8544-C7D13CFFDE46}" type="presOf" srcId="{21F1B314-3727-462A-AD39-31827C6CCA9B}" destId="{775B8A81-7A83-4005-B09A-DCF2DC3DBC8E}" srcOrd="0" destOrd="0" presId="urn:microsoft.com/office/officeart/2005/8/layout/process4"/>
    <dgm:cxn modelId="{D8EB0109-3545-4324-BB03-D216BC31F850}" type="presOf" srcId="{2A77FCB1-CAD5-4AD8-8E92-C18EE48479A2}" destId="{CFA85503-DA3F-4CBC-9EC2-95721BCB980D}" srcOrd="0" destOrd="0" presId="urn:microsoft.com/office/officeart/2005/8/layout/process4"/>
    <dgm:cxn modelId="{04DB3B1D-4D21-4FA8-A18A-985F0504E5ED}" srcId="{9F4E9FE9-4CCE-432D-8D07-629444311A2D}" destId="{2A558A32-331F-488C-871A-ACA37DA78F6B}" srcOrd="0" destOrd="0" parTransId="{87231251-9F1C-4332-BF8D-5F9DCFE589CE}" sibTransId="{6EBADFA8-D248-4916-B3D5-2C8F6E79736A}"/>
    <dgm:cxn modelId="{C26F461D-2D5C-488E-9BAA-C437AE600678}" srcId="{21F1B314-3727-462A-AD39-31827C6CCA9B}" destId="{D03EFC5B-F5B8-4C9D-9AB6-8FD4563E7004}" srcOrd="0" destOrd="0" parTransId="{5D4EC2AB-4DFD-4E04-9BAE-CEAB1FEB88FF}" sibTransId="{0AE8402B-9998-412A-A3BD-4B6CFA76022E}"/>
    <dgm:cxn modelId="{DFB73520-E5CC-42FC-8509-4D47AF0C2514}" type="presOf" srcId="{AC702C18-05B4-4D00-A27C-639BB5BB8216}" destId="{A34F586D-F2CE-45FA-88F2-269D96FACA25}" srcOrd="0" destOrd="0" presId="urn:microsoft.com/office/officeart/2005/8/layout/process4"/>
    <dgm:cxn modelId="{AC2E4326-5771-4EEF-9E30-720BF6F19429}" srcId="{D4472F7B-D470-4E3A-982A-77EB44CB9F4A}" destId="{9BF3EAFE-F166-436F-80B5-0B8B408DB6A2}" srcOrd="0" destOrd="0" parTransId="{9FE825F8-4E8A-4C1D-8936-07EE0A3CAA15}" sibTransId="{6BA3349A-42AB-410B-9053-7D63192B85BB}"/>
    <dgm:cxn modelId="{713F5531-6B2B-4A2A-AB4E-3F5B888BBC82}" srcId="{AC702C18-05B4-4D00-A27C-639BB5BB8216}" destId="{2A77FCB1-CAD5-4AD8-8E92-C18EE48479A2}" srcOrd="4" destOrd="0" parTransId="{B739F32E-472D-4E72-81A6-B5EBD7AA3495}" sibTransId="{95321D37-F9E6-4FCD-AC48-8FAE45125B5B}"/>
    <dgm:cxn modelId="{B936C339-1F33-4333-9536-D616A9EE8792}" srcId="{AC702C18-05B4-4D00-A27C-639BB5BB8216}" destId="{9F4E9FE9-4CCE-432D-8D07-629444311A2D}" srcOrd="0" destOrd="0" parTransId="{A0046E3B-5242-4A45-BC2E-C3508C9D36FF}" sibTransId="{06E72791-B22F-4288-BB5C-8D921F127315}"/>
    <dgm:cxn modelId="{8268503C-9AAD-4273-B673-3C8E60882DCA}" type="presOf" srcId="{9F4E9FE9-4CCE-432D-8D07-629444311A2D}" destId="{23C3797A-2DED-4516-9AC9-6EF52E592C6B}" srcOrd="0" destOrd="0" presId="urn:microsoft.com/office/officeart/2005/8/layout/process4"/>
    <dgm:cxn modelId="{931EA540-5962-4CBD-B9A2-D9776012DEEA}" type="presOf" srcId="{B12A403C-53D5-4F75-A4FC-6CACD0617D5A}" destId="{593016FC-2279-45A6-86A5-52FC21911699}" srcOrd="0" destOrd="0" presId="urn:microsoft.com/office/officeart/2005/8/layout/process4"/>
    <dgm:cxn modelId="{449DCD45-CC3B-4B23-AA9C-BA75431685D3}" type="presOf" srcId="{2A77FCB1-CAD5-4AD8-8E92-C18EE48479A2}" destId="{564CB582-DE96-4AFB-A47D-E4266BB97BCE}" srcOrd="1" destOrd="0" presId="urn:microsoft.com/office/officeart/2005/8/layout/process4"/>
    <dgm:cxn modelId="{69AD8D67-6CFA-4BAE-A3E5-08623168CC0F}" srcId="{2A6D6843-D152-40E9-9AFE-D9C9F5FF2C26}" destId="{B12A403C-53D5-4F75-A4FC-6CACD0617D5A}" srcOrd="0" destOrd="0" parTransId="{7CBA0A37-9683-4E08-893D-2FDD873B07FD}" sibTransId="{F818BC66-928E-4311-B306-F155224681A7}"/>
    <dgm:cxn modelId="{AE65A26C-D79D-4B58-AF1F-ACC7375CACC6}" type="presOf" srcId="{9F4E9FE9-4CCE-432D-8D07-629444311A2D}" destId="{68F76507-FB02-4C3B-B81A-0975293142F7}" srcOrd="1" destOrd="0" presId="urn:microsoft.com/office/officeart/2005/8/layout/process4"/>
    <dgm:cxn modelId="{1B342173-BFFE-421A-9E9B-0C2BAD47EA67}" type="presOf" srcId="{067961FB-E176-486F-A632-3AD5069F4577}" destId="{3159B351-1C8F-4461-A8D5-8B9B3F90F3AA}" srcOrd="1" destOrd="0" presId="urn:microsoft.com/office/officeart/2005/8/layout/process4"/>
    <dgm:cxn modelId="{F9977D74-B653-4F48-B82F-E157CEED5771}" type="presOf" srcId="{2A558A32-331F-488C-871A-ACA37DA78F6B}" destId="{78079187-C9FE-40C1-BE0A-68BB2EFD5AEF}" srcOrd="0" destOrd="0" presId="urn:microsoft.com/office/officeart/2005/8/layout/process4"/>
    <dgm:cxn modelId="{41672359-1E11-42D7-AECC-B220A4B18727}" type="presOf" srcId="{E9013A65-B180-4719-8D05-AE2FF66FE876}" destId="{87AFECBC-FC15-476F-BA2D-F931A11C1FAD}" srcOrd="0" destOrd="0" presId="urn:microsoft.com/office/officeart/2005/8/layout/process4"/>
    <dgm:cxn modelId="{FA7A7279-AA3D-4320-9E1C-A333CC7775FF}" type="presOf" srcId="{9BF3EAFE-F166-436F-80B5-0B8B408DB6A2}" destId="{70B9CD31-1E20-480E-A777-16273512B1EA}" srcOrd="0" destOrd="0" presId="urn:microsoft.com/office/officeart/2005/8/layout/process4"/>
    <dgm:cxn modelId="{46EA1081-FC5C-43D2-9DF1-1C7CC425D699}" srcId="{AC702C18-05B4-4D00-A27C-639BB5BB8216}" destId="{21F1B314-3727-462A-AD39-31827C6CCA9B}" srcOrd="1" destOrd="0" parTransId="{1C62C935-1BC8-4DF2-ACF4-81887876A4D1}" sibTransId="{178E8B7E-C47F-42A2-ACB9-0D0B319660BB}"/>
    <dgm:cxn modelId="{F4916986-7D56-4464-A274-50EF24229BF2}" srcId="{AC702C18-05B4-4D00-A27C-639BB5BB8216}" destId="{D4472F7B-D470-4E3A-982A-77EB44CB9F4A}" srcOrd="3" destOrd="0" parTransId="{30C3A5F3-EF7A-4364-B7AD-CB9AF732400B}" sibTransId="{46C06D74-0695-4AC9-95E7-2A9B01FADDD6}"/>
    <dgm:cxn modelId="{D8033D8D-48B8-4EF2-892E-8F282337CE54}" srcId="{AC702C18-05B4-4D00-A27C-639BB5BB8216}" destId="{2A6D6843-D152-40E9-9AFE-D9C9F5FF2C26}" srcOrd="2" destOrd="0" parTransId="{D4C90C68-3CAA-4A96-908F-BC2354D1DC09}" sibTransId="{EFA6D2BA-E554-4856-8C04-444355CFA4E7}"/>
    <dgm:cxn modelId="{E7BD1391-A5BB-4818-880B-1E1B6CD4F125}" type="presOf" srcId="{21F1B314-3727-462A-AD39-31827C6CCA9B}" destId="{BA955361-5AB5-48D8-B6F3-443C26250387}" srcOrd="1" destOrd="0" presId="urn:microsoft.com/office/officeart/2005/8/layout/process4"/>
    <dgm:cxn modelId="{BE909CB3-E6BB-4323-94D5-0F6BE3C7A5A5}" type="presOf" srcId="{D4472F7B-D470-4E3A-982A-77EB44CB9F4A}" destId="{8922C1BD-800F-4C74-A259-3FDA94756307}" srcOrd="0" destOrd="0" presId="urn:microsoft.com/office/officeart/2005/8/layout/process4"/>
    <dgm:cxn modelId="{CEF2ECB5-375E-4739-BFB7-DEB336782423}" srcId="{AC702C18-05B4-4D00-A27C-639BB5BB8216}" destId="{067961FB-E176-486F-A632-3AD5069F4577}" srcOrd="5" destOrd="0" parTransId="{4AEC35B8-41CB-4B48-9BCF-1B2C11B0E9FB}" sibTransId="{804DB6F8-BA32-4B82-A362-A194EBC25544}"/>
    <dgm:cxn modelId="{517662BD-4464-450F-A70D-32B2805845BE}" srcId="{067961FB-E176-486F-A632-3AD5069F4577}" destId="{E9013A65-B180-4719-8D05-AE2FF66FE876}" srcOrd="0" destOrd="0" parTransId="{CC012A5A-DCD2-4A66-911A-2E6E121208F9}" sibTransId="{B8D311CE-A627-4391-8940-DD7B943AAB69}"/>
    <dgm:cxn modelId="{789A84C9-D027-4A9B-813E-B49459CB24B2}" type="presOf" srcId="{D03EFC5B-F5B8-4C9D-9AB6-8FD4563E7004}" destId="{1BCEF126-3CD8-4451-8236-AF1A32F56102}" srcOrd="0" destOrd="0" presId="urn:microsoft.com/office/officeart/2005/8/layout/process4"/>
    <dgm:cxn modelId="{532C30D4-D2BE-4E9C-B23D-C1C23A0642C8}" type="presOf" srcId="{70E964BB-B362-44C5-8812-A877971173E6}" destId="{B12718E8-0242-4174-ADC9-1D85BE145C28}" srcOrd="0" destOrd="0" presId="urn:microsoft.com/office/officeart/2005/8/layout/process4"/>
    <dgm:cxn modelId="{0EE58DDE-5F51-4F87-AA85-9388DB4CE58D}" type="presOf" srcId="{2A6D6843-D152-40E9-9AFE-D9C9F5FF2C26}" destId="{0E5467BC-863E-4D6F-A22F-735AC08427A5}" srcOrd="0" destOrd="0" presId="urn:microsoft.com/office/officeart/2005/8/layout/process4"/>
    <dgm:cxn modelId="{F02E88F9-D5A1-45C9-87BB-768DE415CD74}" type="presOf" srcId="{067961FB-E176-486F-A632-3AD5069F4577}" destId="{4B3FC445-B763-4058-A68C-F719A39A9414}" srcOrd="0" destOrd="0" presId="urn:microsoft.com/office/officeart/2005/8/layout/process4"/>
    <dgm:cxn modelId="{A9AD0CFD-B78D-4668-A206-F6C566FFB825}" srcId="{2A77FCB1-CAD5-4AD8-8E92-C18EE48479A2}" destId="{70E964BB-B362-44C5-8812-A877971173E6}" srcOrd="0" destOrd="0" parTransId="{E5F7CCF4-1AE0-4071-87C5-CAACFCA64F13}" sibTransId="{5E7AA150-7215-4F6C-B9FE-80606183FBD0}"/>
    <dgm:cxn modelId="{D6C18472-69CD-42ED-B1BC-151613CB99E2}" type="presParOf" srcId="{A34F586D-F2CE-45FA-88F2-269D96FACA25}" destId="{B2F29F13-D9DC-4055-AA24-D82628C07438}" srcOrd="0" destOrd="0" presId="urn:microsoft.com/office/officeart/2005/8/layout/process4"/>
    <dgm:cxn modelId="{B79D136E-CE37-4A06-A1E9-27C0AD43BD04}" type="presParOf" srcId="{B2F29F13-D9DC-4055-AA24-D82628C07438}" destId="{4B3FC445-B763-4058-A68C-F719A39A9414}" srcOrd="0" destOrd="0" presId="urn:microsoft.com/office/officeart/2005/8/layout/process4"/>
    <dgm:cxn modelId="{D17EC77F-FE85-41A8-82FA-ECC75762C99C}" type="presParOf" srcId="{B2F29F13-D9DC-4055-AA24-D82628C07438}" destId="{3159B351-1C8F-4461-A8D5-8B9B3F90F3AA}" srcOrd="1" destOrd="0" presId="urn:microsoft.com/office/officeart/2005/8/layout/process4"/>
    <dgm:cxn modelId="{7C6C9D0E-9AA2-4C6D-AFF4-5A455127182C}" type="presParOf" srcId="{B2F29F13-D9DC-4055-AA24-D82628C07438}" destId="{2B9B50D7-A980-471D-8EBC-39FEDE4A7C6A}" srcOrd="2" destOrd="0" presId="urn:microsoft.com/office/officeart/2005/8/layout/process4"/>
    <dgm:cxn modelId="{1B9DF069-BF36-4C36-843A-D5CA887993E6}" type="presParOf" srcId="{2B9B50D7-A980-471D-8EBC-39FEDE4A7C6A}" destId="{87AFECBC-FC15-476F-BA2D-F931A11C1FAD}" srcOrd="0" destOrd="0" presId="urn:microsoft.com/office/officeart/2005/8/layout/process4"/>
    <dgm:cxn modelId="{A566C628-1CC1-44DC-8928-368326E0B6ED}" type="presParOf" srcId="{A34F586D-F2CE-45FA-88F2-269D96FACA25}" destId="{60E57F48-3FF1-4AAB-8900-9512AC2213AE}" srcOrd="1" destOrd="0" presId="urn:microsoft.com/office/officeart/2005/8/layout/process4"/>
    <dgm:cxn modelId="{6B454062-49C0-43A6-8BBD-E2896B08A935}" type="presParOf" srcId="{A34F586D-F2CE-45FA-88F2-269D96FACA25}" destId="{D233C23A-F6A3-4D80-9501-2194D66B8F22}" srcOrd="2" destOrd="0" presId="urn:microsoft.com/office/officeart/2005/8/layout/process4"/>
    <dgm:cxn modelId="{161AFDBE-2D57-4A57-BB23-A6AA029F377D}" type="presParOf" srcId="{D233C23A-F6A3-4D80-9501-2194D66B8F22}" destId="{CFA85503-DA3F-4CBC-9EC2-95721BCB980D}" srcOrd="0" destOrd="0" presId="urn:microsoft.com/office/officeart/2005/8/layout/process4"/>
    <dgm:cxn modelId="{D2C2F9CC-7CF1-4731-87FE-78D7B3DD4748}" type="presParOf" srcId="{D233C23A-F6A3-4D80-9501-2194D66B8F22}" destId="{564CB582-DE96-4AFB-A47D-E4266BB97BCE}" srcOrd="1" destOrd="0" presId="urn:microsoft.com/office/officeart/2005/8/layout/process4"/>
    <dgm:cxn modelId="{5813B3B9-A7E1-48C1-ABA7-BEAB16FD249E}" type="presParOf" srcId="{D233C23A-F6A3-4D80-9501-2194D66B8F22}" destId="{92D62057-BE97-4A6B-87CE-4BB64CCFB1F7}" srcOrd="2" destOrd="0" presId="urn:microsoft.com/office/officeart/2005/8/layout/process4"/>
    <dgm:cxn modelId="{A7AC7638-9F56-4D40-B59F-DDF8FD78BC6D}" type="presParOf" srcId="{92D62057-BE97-4A6B-87CE-4BB64CCFB1F7}" destId="{B12718E8-0242-4174-ADC9-1D85BE145C28}" srcOrd="0" destOrd="0" presId="urn:microsoft.com/office/officeart/2005/8/layout/process4"/>
    <dgm:cxn modelId="{28018F2F-E84A-40DD-8797-D2D81E7572C2}" type="presParOf" srcId="{A34F586D-F2CE-45FA-88F2-269D96FACA25}" destId="{72AEB4D3-591D-4F31-A04A-5FE279DC03C3}" srcOrd="3" destOrd="0" presId="urn:microsoft.com/office/officeart/2005/8/layout/process4"/>
    <dgm:cxn modelId="{C82B387B-5BED-4C26-87EA-ED9950D4BAD0}" type="presParOf" srcId="{A34F586D-F2CE-45FA-88F2-269D96FACA25}" destId="{2B9AF123-524B-4416-A391-5A796F5D4DCD}" srcOrd="4" destOrd="0" presId="urn:microsoft.com/office/officeart/2005/8/layout/process4"/>
    <dgm:cxn modelId="{4B0670E2-9E4A-4782-BAFF-DC88ED803873}" type="presParOf" srcId="{2B9AF123-524B-4416-A391-5A796F5D4DCD}" destId="{8922C1BD-800F-4C74-A259-3FDA94756307}" srcOrd="0" destOrd="0" presId="urn:microsoft.com/office/officeart/2005/8/layout/process4"/>
    <dgm:cxn modelId="{F66FF993-3E79-464A-978F-F208E6BC7099}" type="presParOf" srcId="{2B9AF123-524B-4416-A391-5A796F5D4DCD}" destId="{749677F3-251E-43A9-9EE9-34BBC949DF3C}" srcOrd="1" destOrd="0" presId="urn:microsoft.com/office/officeart/2005/8/layout/process4"/>
    <dgm:cxn modelId="{F44E8027-A0B9-42DD-AD0C-52524FFB79C2}" type="presParOf" srcId="{2B9AF123-524B-4416-A391-5A796F5D4DCD}" destId="{4B11302C-BE94-4F1F-8964-D88ADB36EB7A}" srcOrd="2" destOrd="0" presId="urn:microsoft.com/office/officeart/2005/8/layout/process4"/>
    <dgm:cxn modelId="{8404F49C-8365-4C8C-B16D-070886B46C39}" type="presParOf" srcId="{4B11302C-BE94-4F1F-8964-D88ADB36EB7A}" destId="{70B9CD31-1E20-480E-A777-16273512B1EA}" srcOrd="0" destOrd="0" presId="urn:microsoft.com/office/officeart/2005/8/layout/process4"/>
    <dgm:cxn modelId="{187ADC5B-FB65-4D10-9997-B6994206CD7B}" type="presParOf" srcId="{A34F586D-F2CE-45FA-88F2-269D96FACA25}" destId="{762A9422-C203-4556-91F1-A3CB09C29695}" srcOrd="5" destOrd="0" presId="urn:microsoft.com/office/officeart/2005/8/layout/process4"/>
    <dgm:cxn modelId="{4DA614C7-36F6-4D44-8AA5-0B680649CB44}" type="presParOf" srcId="{A34F586D-F2CE-45FA-88F2-269D96FACA25}" destId="{7EE894B5-E09D-4CA4-8393-318C2F6AB64C}" srcOrd="6" destOrd="0" presId="urn:microsoft.com/office/officeart/2005/8/layout/process4"/>
    <dgm:cxn modelId="{D5CC141A-FD46-49BA-BC07-B3009D333E48}" type="presParOf" srcId="{7EE894B5-E09D-4CA4-8393-318C2F6AB64C}" destId="{0E5467BC-863E-4D6F-A22F-735AC08427A5}" srcOrd="0" destOrd="0" presId="urn:microsoft.com/office/officeart/2005/8/layout/process4"/>
    <dgm:cxn modelId="{9C9BA0DC-9ABD-4927-AC87-87F2BDA312D9}" type="presParOf" srcId="{7EE894B5-E09D-4CA4-8393-318C2F6AB64C}" destId="{2D332D2F-3609-467A-A574-76EAFF8678AE}" srcOrd="1" destOrd="0" presId="urn:microsoft.com/office/officeart/2005/8/layout/process4"/>
    <dgm:cxn modelId="{F27D7F18-3939-4203-BC81-102C39A819DC}" type="presParOf" srcId="{7EE894B5-E09D-4CA4-8393-318C2F6AB64C}" destId="{6E15EA74-B1DC-4EDE-8C7F-A6E656B7F87A}" srcOrd="2" destOrd="0" presId="urn:microsoft.com/office/officeart/2005/8/layout/process4"/>
    <dgm:cxn modelId="{85D0BC6B-8626-461C-97DF-36AD71CCE94F}" type="presParOf" srcId="{6E15EA74-B1DC-4EDE-8C7F-A6E656B7F87A}" destId="{593016FC-2279-45A6-86A5-52FC21911699}" srcOrd="0" destOrd="0" presId="urn:microsoft.com/office/officeart/2005/8/layout/process4"/>
    <dgm:cxn modelId="{5152499E-CD04-425D-BD2C-68297071823F}" type="presParOf" srcId="{A34F586D-F2CE-45FA-88F2-269D96FACA25}" destId="{30BD12BF-D067-49B5-8649-785FBC80D97D}" srcOrd="7" destOrd="0" presId="urn:microsoft.com/office/officeart/2005/8/layout/process4"/>
    <dgm:cxn modelId="{6924E5C7-34A1-4398-8AC6-35C17E778F5F}" type="presParOf" srcId="{A34F586D-F2CE-45FA-88F2-269D96FACA25}" destId="{D10BB145-82D7-4346-A11E-E06E4C04CBB4}" srcOrd="8" destOrd="0" presId="urn:microsoft.com/office/officeart/2005/8/layout/process4"/>
    <dgm:cxn modelId="{9800F4BA-6F2B-4C9E-B8D6-F96C0D840C0F}" type="presParOf" srcId="{D10BB145-82D7-4346-A11E-E06E4C04CBB4}" destId="{775B8A81-7A83-4005-B09A-DCF2DC3DBC8E}" srcOrd="0" destOrd="0" presId="urn:microsoft.com/office/officeart/2005/8/layout/process4"/>
    <dgm:cxn modelId="{26D7B293-C59B-42F3-BC17-596BF4B8E9A6}" type="presParOf" srcId="{D10BB145-82D7-4346-A11E-E06E4C04CBB4}" destId="{BA955361-5AB5-48D8-B6F3-443C26250387}" srcOrd="1" destOrd="0" presId="urn:microsoft.com/office/officeart/2005/8/layout/process4"/>
    <dgm:cxn modelId="{6B387924-2FEE-4675-9F30-8DC9B592A8EA}" type="presParOf" srcId="{D10BB145-82D7-4346-A11E-E06E4C04CBB4}" destId="{CBCB19A4-371A-4A50-97E5-72913CE9F3EE}" srcOrd="2" destOrd="0" presId="urn:microsoft.com/office/officeart/2005/8/layout/process4"/>
    <dgm:cxn modelId="{6318ECFB-C1B7-45C0-BCA5-B809576C2B37}" type="presParOf" srcId="{CBCB19A4-371A-4A50-97E5-72913CE9F3EE}" destId="{1BCEF126-3CD8-4451-8236-AF1A32F56102}" srcOrd="0" destOrd="0" presId="urn:microsoft.com/office/officeart/2005/8/layout/process4"/>
    <dgm:cxn modelId="{15A380FC-2E91-4DC5-9318-8ABFCB19E777}" type="presParOf" srcId="{A34F586D-F2CE-45FA-88F2-269D96FACA25}" destId="{EE27FA23-A03D-4367-AFED-5AB8FC83D3C9}" srcOrd="9" destOrd="0" presId="urn:microsoft.com/office/officeart/2005/8/layout/process4"/>
    <dgm:cxn modelId="{1BB1EA15-59BD-481A-A47F-76D9A3FC145D}" type="presParOf" srcId="{A34F586D-F2CE-45FA-88F2-269D96FACA25}" destId="{A5A10B04-7387-4589-A891-15CCA0D2AD59}" srcOrd="10" destOrd="0" presId="urn:microsoft.com/office/officeart/2005/8/layout/process4"/>
    <dgm:cxn modelId="{83EB0280-A196-4F9B-B7AF-07425D932697}" type="presParOf" srcId="{A5A10B04-7387-4589-A891-15CCA0D2AD59}" destId="{23C3797A-2DED-4516-9AC9-6EF52E592C6B}" srcOrd="0" destOrd="0" presId="urn:microsoft.com/office/officeart/2005/8/layout/process4"/>
    <dgm:cxn modelId="{970A8225-6B27-461D-9DC7-708801856CB5}" type="presParOf" srcId="{A5A10B04-7387-4589-A891-15CCA0D2AD59}" destId="{68F76507-FB02-4C3B-B81A-0975293142F7}" srcOrd="1" destOrd="0" presId="urn:microsoft.com/office/officeart/2005/8/layout/process4"/>
    <dgm:cxn modelId="{5E98DAF3-000C-4978-9A90-34F7D09259EC}" type="presParOf" srcId="{A5A10B04-7387-4589-A891-15CCA0D2AD59}" destId="{58242983-0ABE-4B7B-8882-B1F1D0292345}" srcOrd="2" destOrd="0" presId="urn:microsoft.com/office/officeart/2005/8/layout/process4"/>
    <dgm:cxn modelId="{F9787AD4-66B2-46F9-A273-862097FB7C5F}" type="presParOf" srcId="{58242983-0ABE-4B7B-8882-B1F1D0292345}" destId="{78079187-C9FE-40C1-BE0A-68BB2EFD5AE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9B351-1C8F-4461-A8D5-8B9B3F90F3AA}">
      <dsp:nvSpPr>
        <dsp:cNvPr id="0" name=""/>
        <dsp:cNvSpPr/>
      </dsp:nvSpPr>
      <dsp:spPr>
        <a:xfrm>
          <a:off x="0" y="4204697"/>
          <a:ext cx="11084560" cy="551864"/>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Scrum Of Scrums</a:t>
          </a:r>
        </a:p>
      </dsp:txBody>
      <dsp:txXfrm>
        <a:off x="0" y="4204697"/>
        <a:ext cx="11084560" cy="298006"/>
      </dsp:txXfrm>
    </dsp:sp>
    <dsp:sp modelId="{87AFECBC-FC15-476F-BA2D-F931A11C1FAD}">
      <dsp:nvSpPr>
        <dsp:cNvPr id="0" name=""/>
        <dsp:cNvSpPr/>
      </dsp:nvSpPr>
      <dsp:spPr>
        <a:xfrm>
          <a:off x="0" y="4491667"/>
          <a:ext cx="11084560" cy="25385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kumimoji="0" lang="en-US" sz="1400" b="0" i="0" u="none" strike="noStrike" kern="1200" cap="none" spc="0" normalizeH="0" baseline="0">
              <a:ln>
                <a:noFill/>
              </a:ln>
              <a:solidFill>
                <a:prstClr val="black"/>
              </a:solidFill>
              <a:effectLst/>
              <a:uLnTx/>
              <a:uFillTx/>
              <a:latin typeface="+mn-lt"/>
              <a:ea typeface="+mn-ea"/>
              <a:cs typeface="+mn-cs"/>
            </a:rPr>
            <a:t>Inter team  discussions to understands  dependencies and impacts if any  </a:t>
          </a:r>
          <a:r>
            <a:rPr kumimoji="0" lang="en-US" sz="1600" b="0" i="0" u="none" strike="noStrike" kern="1200" cap="none" spc="0" normalizeH="0" baseline="0">
              <a:ln>
                <a:noFill/>
              </a:ln>
              <a:solidFill>
                <a:prstClr val="black"/>
              </a:solidFill>
              <a:effectLst/>
              <a:uLnTx/>
              <a:uFillTx/>
              <a:latin typeface="+mn-lt"/>
              <a:ea typeface="+mn-ea"/>
              <a:cs typeface="+mn-cs"/>
            </a:rPr>
            <a:t>.  </a:t>
          </a:r>
        </a:p>
      </dsp:txBody>
      <dsp:txXfrm>
        <a:off x="0" y="4491667"/>
        <a:ext cx="11084560" cy="253857"/>
      </dsp:txXfrm>
    </dsp:sp>
    <dsp:sp modelId="{564CB582-DE96-4AFB-A47D-E4266BB97BCE}">
      <dsp:nvSpPr>
        <dsp:cNvPr id="0" name=""/>
        <dsp:cNvSpPr/>
      </dsp:nvSpPr>
      <dsp:spPr>
        <a:xfrm rot="10800000">
          <a:off x="0" y="3364208"/>
          <a:ext cx="11084560" cy="848767"/>
        </a:xfrm>
        <a:prstGeom prst="upArrowCallou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Retrospective</a:t>
          </a:r>
        </a:p>
      </dsp:txBody>
      <dsp:txXfrm rot="-10800000">
        <a:off x="0" y="3364208"/>
        <a:ext cx="11084560" cy="297917"/>
      </dsp:txXfrm>
    </dsp:sp>
    <dsp:sp modelId="{B12718E8-0242-4174-ADC9-1D85BE145C28}">
      <dsp:nvSpPr>
        <dsp:cNvPr id="0" name=""/>
        <dsp:cNvSpPr/>
      </dsp:nvSpPr>
      <dsp:spPr>
        <a:xfrm>
          <a:off x="0" y="3662125"/>
          <a:ext cx="11084560" cy="2537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kumimoji="0" lang="en-US" sz="1400" b="0" i="0" u="none" strike="noStrike" kern="1200" cap="none" spc="0" normalizeH="0" baseline="0">
              <a:ln>
                <a:noFill/>
              </a:ln>
              <a:solidFill>
                <a:prstClr val="black"/>
              </a:solidFill>
              <a:effectLst/>
              <a:uLnTx/>
              <a:uFillTx/>
              <a:latin typeface="+mn-lt"/>
              <a:ea typeface="+mn-ea"/>
              <a:cs typeface="+mn-cs"/>
            </a:rPr>
            <a:t>To retrospect  various aspects as how can we  do better in next sprints </a:t>
          </a:r>
        </a:p>
      </dsp:txBody>
      <dsp:txXfrm>
        <a:off x="0" y="3662125"/>
        <a:ext cx="11084560" cy="253781"/>
      </dsp:txXfrm>
    </dsp:sp>
    <dsp:sp modelId="{749677F3-251E-43A9-9EE9-34BBC949DF3C}">
      <dsp:nvSpPr>
        <dsp:cNvPr id="0" name=""/>
        <dsp:cNvSpPr/>
      </dsp:nvSpPr>
      <dsp:spPr>
        <a:xfrm rot="10800000">
          <a:off x="0" y="2523719"/>
          <a:ext cx="11084560" cy="848767"/>
        </a:xfrm>
        <a:prstGeom prst="upArrowCallou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Demo / Showcase </a:t>
          </a:r>
        </a:p>
      </dsp:txBody>
      <dsp:txXfrm rot="-10800000">
        <a:off x="0" y="2523719"/>
        <a:ext cx="11084560" cy="297917"/>
      </dsp:txXfrm>
    </dsp:sp>
    <dsp:sp modelId="{70B9CD31-1E20-480E-A777-16273512B1EA}">
      <dsp:nvSpPr>
        <dsp:cNvPr id="0" name=""/>
        <dsp:cNvSpPr/>
      </dsp:nvSpPr>
      <dsp:spPr>
        <a:xfrm>
          <a:off x="0" y="2821636"/>
          <a:ext cx="11084560" cy="2537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kumimoji="0" lang="en-US" sz="1400" b="0" i="0" u="none" strike="noStrike" kern="1200" cap="none" spc="0" normalizeH="0" baseline="0">
              <a:ln>
                <a:noFill/>
              </a:ln>
              <a:solidFill>
                <a:prstClr val="black"/>
              </a:solidFill>
              <a:effectLst/>
              <a:uLnTx/>
              <a:uFillTx/>
              <a:latin typeface="+mn-lt"/>
              <a:ea typeface="+mn-ea"/>
              <a:cs typeface="+mn-cs"/>
            </a:rPr>
            <a:t>Showcase  developed user story (</a:t>
          </a:r>
          <a:r>
            <a:rPr kumimoji="0" lang="en-US" sz="1400" b="0" i="0" u="none" strike="noStrike" kern="1200" cap="none" spc="0" normalizeH="0" baseline="0" err="1">
              <a:ln>
                <a:noFill/>
              </a:ln>
              <a:solidFill>
                <a:prstClr val="black"/>
              </a:solidFill>
              <a:effectLst/>
              <a:uLnTx/>
              <a:uFillTx/>
              <a:latin typeface="+mn-lt"/>
              <a:ea typeface="+mn-ea"/>
              <a:cs typeface="+mn-cs"/>
            </a:rPr>
            <a:t>ies</a:t>
          </a:r>
          <a:r>
            <a:rPr kumimoji="0" lang="en-US" sz="1400" b="0" i="0" u="none" strike="noStrike" kern="1200" cap="none" spc="0" normalizeH="0" baseline="0">
              <a:ln>
                <a:noFill/>
              </a:ln>
              <a:solidFill>
                <a:prstClr val="black"/>
              </a:solidFill>
              <a:effectLst/>
              <a:uLnTx/>
              <a:uFillTx/>
              <a:latin typeface="+mn-lt"/>
              <a:ea typeface="+mn-ea"/>
              <a:cs typeface="+mn-cs"/>
            </a:rPr>
            <a:t>) within the specified sprint to  required audience </a:t>
          </a:r>
        </a:p>
      </dsp:txBody>
      <dsp:txXfrm>
        <a:off x="0" y="2821636"/>
        <a:ext cx="11084560" cy="253781"/>
      </dsp:txXfrm>
    </dsp:sp>
    <dsp:sp modelId="{2D332D2F-3609-467A-A574-76EAFF8678AE}">
      <dsp:nvSpPr>
        <dsp:cNvPr id="0" name=""/>
        <dsp:cNvSpPr/>
      </dsp:nvSpPr>
      <dsp:spPr>
        <a:xfrm rot="10800000">
          <a:off x="0" y="1683229"/>
          <a:ext cx="11084560" cy="848767"/>
        </a:xfrm>
        <a:prstGeom prst="upArrowCallou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Daily Scrum Meeting </a:t>
          </a:r>
        </a:p>
      </dsp:txBody>
      <dsp:txXfrm rot="-10800000">
        <a:off x="0" y="1683229"/>
        <a:ext cx="11084560" cy="297917"/>
      </dsp:txXfrm>
    </dsp:sp>
    <dsp:sp modelId="{593016FC-2279-45A6-86A5-52FC21911699}">
      <dsp:nvSpPr>
        <dsp:cNvPr id="0" name=""/>
        <dsp:cNvSpPr/>
      </dsp:nvSpPr>
      <dsp:spPr>
        <a:xfrm>
          <a:off x="0" y="1981147"/>
          <a:ext cx="11084560" cy="2537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kumimoji="0" lang="en-US" sz="1400" b="0" i="0" u="none" strike="noStrike" kern="1200" cap="none" spc="0" normalizeH="0" baseline="0">
              <a:ln>
                <a:noFill/>
              </a:ln>
              <a:solidFill>
                <a:prstClr val="black"/>
              </a:solidFill>
              <a:effectLst/>
              <a:uLnTx/>
              <a:uFillTx/>
              <a:latin typeface="+mn-lt"/>
              <a:ea typeface="+mn-ea"/>
              <a:cs typeface="+mn-cs"/>
            </a:rPr>
            <a:t>To check daily progress ,  blockers or Impediments if any </a:t>
          </a:r>
        </a:p>
      </dsp:txBody>
      <dsp:txXfrm>
        <a:off x="0" y="1981147"/>
        <a:ext cx="11084560" cy="253781"/>
      </dsp:txXfrm>
    </dsp:sp>
    <dsp:sp modelId="{BA955361-5AB5-48D8-B6F3-443C26250387}">
      <dsp:nvSpPr>
        <dsp:cNvPr id="0" name=""/>
        <dsp:cNvSpPr/>
      </dsp:nvSpPr>
      <dsp:spPr>
        <a:xfrm rot="10800000">
          <a:off x="0" y="842740"/>
          <a:ext cx="11084560" cy="848767"/>
        </a:xfrm>
        <a:prstGeom prst="upArrowCallou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Sprint Planning</a:t>
          </a:r>
        </a:p>
      </dsp:txBody>
      <dsp:txXfrm rot="-10800000">
        <a:off x="0" y="842740"/>
        <a:ext cx="11084560" cy="297917"/>
      </dsp:txXfrm>
    </dsp:sp>
    <dsp:sp modelId="{1BCEF126-3CD8-4451-8236-AF1A32F56102}">
      <dsp:nvSpPr>
        <dsp:cNvPr id="0" name=""/>
        <dsp:cNvSpPr/>
      </dsp:nvSpPr>
      <dsp:spPr>
        <a:xfrm>
          <a:off x="0" y="1120992"/>
          <a:ext cx="11084560" cy="2537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 </a:t>
          </a:r>
          <a:r>
            <a:rPr kumimoji="0" lang="en-US" sz="1400" b="0" i="0" u="none" strike="noStrike" kern="1200" cap="none" spc="0" normalizeH="0" baseline="0">
              <a:ln>
                <a:noFill/>
              </a:ln>
              <a:solidFill>
                <a:prstClr val="black"/>
              </a:solidFill>
              <a:effectLst/>
              <a:uLnTx/>
              <a:uFillTx/>
              <a:latin typeface="+mn-lt"/>
              <a:ea typeface="+mn-ea"/>
              <a:cs typeface="+mn-cs"/>
            </a:rPr>
            <a:t>To decide how to achieve current sprint goal  </a:t>
          </a:r>
          <a:r>
            <a:rPr kumimoji="0" lang="en-US" sz="1400" b="0" i="0" u="none" strike="noStrike" kern="1200" cap="none" spc="0" normalizeH="0" baseline="0">
              <a:ln>
                <a:noFill/>
              </a:ln>
              <a:solidFill>
                <a:prstClr val="black"/>
              </a:solidFill>
              <a:effectLst/>
              <a:uLnTx/>
              <a:uFillTx/>
              <a:latin typeface="Calibri" panose="020F0502020204030204"/>
              <a:ea typeface="+mn-ea"/>
              <a:cs typeface="+mn-cs"/>
            </a:rPr>
            <a:t>.</a:t>
          </a:r>
        </a:p>
      </dsp:txBody>
      <dsp:txXfrm>
        <a:off x="0" y="1120992"/>
        <a:ext cx="11084560" cy="253781"/>
      </dsp:txXfrm>
    </dsp:sp>
    <dsp:sp modelId="{68F76507-FB02-4C3B-B81A-0975293142F7}">
      <dsp:nvSpPr>
        <dsp:cNvPr id="0" name=""/>
        <dsp:cNvSpPr/>
      </dsp:nvSpPr>
      <dsp:spPr>
        <a:xfrm rot="10800000">
          <a:off x="0" y="2251"/>
          <a:ext cx="11084560" cy="848767"/>
        </a:xfrm>
        <a:prstGeom prst="upArrowCallou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Backlog  Refinement</a:t>
          </a:r>
        </a:p>
      </dsp:txBody>
      <dsp:txXfrm rot="-10800000">
        <a:off x="0" y="2251"/>
        <a:ext cx="11084560" cy="297917"/>
      </dsp:txXfrm>
    </dsp:sp>
    <dsp:sp modelId="{78079187-C9FE-40C1-BE0A-68BB2EFD5AEF}">
      <dsp:nvSpPr>
        <dsp:cNvPr id="0" name=""/>
        <dsp:cNvSpPr/>
      </dsp:nvSpPr>
      <dsp:spPr>
        <a:xfrm>
          <a:off x="0" y="300168"/>
          <a:ext cx="11084560" cy="25378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kumimoji="0" lang="en-US" sz="1400" b="0" i="0" u="none" strike="noStrike" kern="1200" cap="none" spc="0" normalizeH="0" baseline="0">
              <a:ln>
                <a:noFill/>
              </a:ln>
              <a:solidFill>
                <a:prstClr val="black"/>
              </a:solidFill>
              <a:effectLst/>
              <a:uLnTx/>
              <a:uFillTx/>
              <a:latin typeface="+mn-lt"/>
              <a:ea typeface="+mn-lt"/>
              <a:cs typeface="Calibri" panose="020F0502020204030204"/>
            </a:rPr>
            <a:t>To refine </a:t>
          </a:r>
          <a:r>
            <a:rPr kumimoji="0" lang="en-US" sz="1400" b="0" i="0" u="none" strike="noStrike" kern="1200" cap="none" spc="0" normalizeH="0" baseline="0">
              <a:ln>
                <a:noFill/>
              </a:ln>
              <a:solidFill>
                <a:prstClr val="black"/>
              </a:solidFill>
              <a:effectLst/>
              <a:uLnTx/>
              <a:uFillTx/>
              <a:latin typeface="+mn-lt"/>
              <a:ea typeface="+mn-ea"/>
              <a:cs typeface="+mn-cs"/>
            </a:rPr>
            <a:t>user stories to the granular level so that  same can be assigned to developer for development  and also  story point them </a:t>
          </a:r>
          <a:r>
            <a:rPr kumimoji="0" lang="en-US" sz="1400" b="0" i="0" u="none" strike="noStrike" kern="1200" cap="none" spc="0" normalizeH="0" baseline="0">
              <a:ln>
                <a:noFill/>
              </a:ln>
              <a:solidFill>
                <a:prstClr val="black"/>
              </a:solidFill>
              <a:effectLst/>
              <a:uLnTx/>
              <a:uFillTx/>
              <a:latin typeface="Calibri" panose="020F0502020204030204"/>
              <a:ea typeface="+mn-ea"/>
              <a:cs typeface="+mn-cs"/>
            </a:rPr>
            <a:t>.</a:t>
          </a:r>
        </a:p>
      </dsp:txBody>
      <dsp:txXfrm>
        <a:off x="0" y="300168"/>
        <a:ext cx="11084560" cy="2537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A815E6-706A-8148-9583-2041938B30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Noto Sans" panose="020B0502040504020204" pitchFamily="34" charset="0"/>
            </a:endParaRPr>
          </a:p>
        </p:txBody>
      </p:sp>
      <p:sp>
        <p:nvSpPr>
          <p:cNvPr id="3" name="Date Placeholder 2">
            <a:extLst>
              <a:ext uri="{FF2B5EF4-FFF2-40B4-BE49-F238E27FC236}">
                <a16:creationId xmlns:a16="http://schemas.microsoft.com/office/drawing/2014/main" id="{0EA82A93-FB07-F843-BEF6-4F1A87C05A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D5CF67-E2BE-5042-8CF5-9A80E7DB2DDA}" type="datetimeFigureOut">
              <a:rPr lang="en-US" smtClean="0">
                <a:latin typeface="Noto Sans" panose="020B0502040504020204" pitchFamily="34" charset="0"/>
              </a:rPr>
              <a:t>2/12/2024</a:t>
            </a:fld>
            <a:endParaRPr lang="en-US">
              <a:latin typeface="Noto Sans" panose="020B0502040504020204" pitchFamily="34" charset="0"/>
            </a:endParaRPr>
          </a:p>
        </p:txBody>
      </p:sp>
      <p:sp>
        <p:nvSpPr>
          <p:cNvPr id="4" name="Footer Placeholder 3">
            <a:extLst>
              <a:ext uri="{FF2B5EF4-FFF2-40B4-BE49-F238E27FC236}">
                <a16:creationId xmlns:a16="http://schemas.microsoft.com/office/drawing/2014/main" id="{14B5E304-2180-214A-A257-55F4356ED7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Noto Sans" panose="020B0502040504020204" pitchFamily="34" charset="0"/>
            </a:endParaRPr>
          </a:p>
        </p:txBody>
      </p:sp>
      <p:sp>
        <p:nvSpPr>
          <p:cNvPr id="5" name="Slide Number Placeholder 4">
            <a:extLst>
              <a:ext uri="{FF2B5EF4-FFF2-40B4-BE49-F238E27FC236}">
                <a16:creationId xmlns:a16="http://schemas.microsoft.com/office/drawing/2014/main" id="{080A96C9-5F19-4E4E-9DCD-A1CC0CE62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BC9617-6CFB-B74E-AF89-E52FAEF293C5}" type="slidenum">
              <a:rPr lang="en-US" smtClean="0">
                <a:latin typeface="Noto Sans" panose="020B0502040504020204" pitchFamily="34" charset="0"/>
              </a:rPr>
              <a:t>‹#›</a:t>
            </a:fld>
            <a:endParaRPr lang="en-US">
              <a:latin typeface="Noto Sans" panose="020B0502040504020204" pitchFamily="34" charset="0"/>
            </a:endParaRPr>
          </a:p>
        </p:txBody>
      </p:sp>
    </p:spTree>
    <p:extLst>
      <p:ext uri="{BB962C8B-B14F-4D97-AF65-F5344CB8AC3E}">
        <p14:creationId xmlns:p14="http://schemas.microsoft.com/office/powerpoint/2010/main" val="395117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Noto Sans" panose="020B0502040504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Noto Sans" panose="020B0502040504020204" pitchFamily="34" charset="0"/>
              </a:defRPr>
            </a:lvl1pPr>
          </a:lstStyle>
          <a:p>
            <a:fld id="{AAE9C54B-3BFE-064C-8226-F2FFBD758304}" type="datetimeFigureOut">
              <a:rPr lang="en-US" smtClean="0"/>
              <a:pPr/>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Noto Sans" panose="020B0502040504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Noto Sans" panose="020B0502040504020204" pitchFamily="34" charset="0"/>
              </a:defRPr>
            </a:lvl1pPr>
          </a:lstStyle>
          <a:p>
            <a:fld id="{3678EDD9-BD49-564A-B8DC-16AEE78E77C7}" type="slidenum">
              <a:rPr lang="en-US" smtClean="0"/>
              <a:pPr/>
              <a:t>‹#›</a:t>
            </a:fld>
            <a:endParaRPr lang="en-US"/>
          </a:p>
        </p:txBody>
      </p:sp>
    </p:spTree>
    <p:extLst>
      <p:ext uri="{BB962C8B-B14F-4D97-AF65-F5344CB8AC3E}">
        <p14:creationId xmlns:p14="http://schemas.microsoft.com/office/powerpoint/2010/main" val="31458268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Noto Sans" panose="020B0502040504020204" pitchFamily="34" charset="0"/>
        <a:ea typeface="+mn-ea"/>
        <a:cs typeface="+mn-cs"/>
      </a:defRPr>
    </a:lvl1pPr>
    <a:lvl2pPr marL="457200" algn="l" defTabSz="914400" rtl="0" eaLnBrk="1" latinLnBrk="0" hangingPunct="1">
      <a:defRPr sz="1200" b="0" i="0" kern="1200">
        <a:solidFill>
          <a:schemeClr val="tx1"/>
        </a:solidFill>
        <a:latin typeface="Noto Sans" panose="020B0502040504020204" pitchFamily="34" charset="0"/>
        <a:ea typeface="+mn-ea"/>
        <a:cs typeface="+mn-cs"/>
      </a:defRPr>
    </a:lvl2pPr>
    <a:lvl3pPr marL="914400" algn="l" defTabSz="914400" rtl="0" eaLnBrk="1" latinLnBrk="0" hangingPunct="1">
      <a:defRPr sz="1200" b="0" i="0" kern="1200">
        <a:solidFill>
          <a:schemeClr val="tx1"/>
        </a:solidFill>
        <a:latin typeface="Noto Sans" panose="020B0502040504020204" pitchFamily="34" charset="0"/>
        <a:ea typeface="+mn-ea"/>
        <a:cs typeface="+mn-cs"/>
      </a:defRPr>
    </a:lvl3pPr>
    <a:lvl4pPr marL="1371600" algn="l" defTabSz="914400" rtl="0" eaLnBrk="1" latinLnBrk="0" hangingPunct="1">
      <a:defRPr sz="1200" b="0" i="0" kern="1200">
        <a:solidFill>
          <a:schemeClr val="tx1"/>
        </a:solidFill>
        <a:latin typeface="Noto Sans" panose="020B0502040504020204" pitchFamily="34" charset="0"/>
        <a:ea typeface="+mn-ea"/>
        <a:cs typeface="+mn-cs"/>
      </a:defRPr>
    </a:lvl4pPr>
    <a:lvl5pPr marL="1828800" algn="l" defTabSz="914400" rtl="0" eaLnBrk="1" latinLnBrk="0" hangingPunct="1">
      <a:defRPr sz="1200" b="0" i="0" kern="1200">
        <a:solidFill>
          <a:schemeClr val="tx1"/>
        </a:solidFill>
        <a:latin typeface="Noto Sans" panose="020B050204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57BBA4-0C98-4619-AF2A-6F1858E52A6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9272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387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119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497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294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6784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a:p>
        </p:txBody>
      </p:sp>
      <p:sp>
        <p:nvSpPr>
          <p:cNvPr id="4" name="Slide Number Placeholder 3"/>
          <p:cNvSpPr>
            <a:spLocks noGrp="1"/>
          </p:cNvSpPr>
          <p:nvPr>
            <p:ph type="sldNum" sz="quarter" idx="5"/>
          </p:nvPr>
        </p:nvSpPr>
        <p:spPr/>
        <p:txBody>
          <a:bodyPr/>
          <a:lstStyle/>
          <a:p>
            <a:fld id="{3678EDD9-BD49-564A-B8DC-16AEE78E77C7}" type="slidenum">
              <a:rPr lang="en-US" smtClean="0"/>
              <a:pPr/>
              <a:t>22</a:t>
            </a:fld>
            <a:endParaRPr lang="en-US"/>
          </a:p>
        </p:txBody>
      </p:sp>
    </p:spTree>
    <p:extLst>
      <p:ext uri="{BB962C8B-B14F-4D97-AF65-F5344CB8AC3E}">
        <p14:creationId xmlns:p14="http://schemas.microsoft.com/office/powerpoint/2010/main" val="3803665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a:p>
        </p:txBody>
      </p:sp>
      <p:sp>
        <p:nvSpPr>
          <p:cNvPr id="4" name="Slide Number Placeholder 3"/>
          <p:cNvSpPr>
            <a:spLocks noGrp="1"/>
          </p:cNvSpPr>
          <p:nvPr>
            <p:ph type="sldNum" sz="quarter" idx="5"/>
          </p:nvPr>
        </p:nvSpPr>
        <p:spPr/>
        <p:txBody>
          <a:bodyPr/>
          <a:lstStyle/>
          <a:p>
            <a:fld id="{3678EDD9-BD49-564A-B8DC-16AEE78E77C7}" type="slidenum">
              <a:rPr lang="en-US" smtClean="0"/>
              <a:pPr/>
              <a:t>23</a:t>
            </a:fld>
            <a:endParaRPr lang="en-US"/>
          </a:p>
        </p:txBody>
      </p:sp>
    </p:spTree>
    <p:extLst>
      <p:ext uri="{BB962C8B-B14F-4D97-AF65-F5344CB8AC3E}">
        <p14:creationId xmlns:p14="http://schemas.microsoft.com/office/powerpoint/2010/main" val="2112249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78EDD9-BD49-564A-B8DC-16AEE78E77C7}" type="slidenum">
              <a:rPr kumimoji="0" lang="en-US" sz="1200" b="0" i="0" u="none" strike="noStrike" kern="1200" cap="none" spc="0" normalizeH="0" baseline="0" noProof="0" smtClean="0">
                <a:ln>
                  <a:noFill/>
                </a:ln>
                <a:solidFill>
                  <a:prstClr val="black"/>
                </a:solidFill>
                <a:effectLst/>
                <a:uLnTx/>
                <a:uFillTx/>
                <a:latin typeface="Noto Sans" panose="020B05020405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Noto Sans" panose="020B0502040504020204" pitchFamily="34" charset="0"/>
              <a:ea typeface="+mn-ea"/>
              <a:cs typeface="+mn-cs"/>
            </a:endParaRPr>
          </a:p>
        </p:txBody>
      </p:sp>
    </p:spTree>
    <p:extLst>
      <p:ext uri="{BB962C8B-B14F-4D97-AF65-F5344CB8AC3E}">
        <p14:creationId xmlns:p14="http://schemas.microsoft.com/office/powerpoint/2010/main" val="301773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a:p>
        </p:txBody>
      </p:sp>
      <p:sp>
        <p:nvSpPr>
          <p:cNvPr id="4" name="Slide Number Placeholder 3"/>
          <p:cNvSpPr>
            <a:spLocks noGrp="1"/>
          </p:cNvSpPr>
          <p:nvPr>
            <p:ph type="sldNum" sz="quarter" idx="5"/>
          </p:nvPr>
        </p:nvSpPr>
        <p:spPr/>
        <p:txBody>
          <a:bodyPr/>
          <a:lstStyle/>
          <a:p>
            <a:fld id="{3678EDD9-BD49-564A-B8DC-16AEE78E77C7}" type="slidenum">
              <a:rPr lang="en-US" smtClean="0"/>
              <a:pPr/>
              <a:t>25</a:t>
            </a:fld>
            <a:endParaRPr lang="en-US"/>
          </a:p>
        </p:txBody>
      </p:sp>
    </p:spTree>
    <p:extLst>
      <p:ext uri="{BB962C8B-B14F-4D97-AF65-F5344CB8AC3E}">
        <p14:creationId xmlns:p14="http://schemas.microsoft.com/office/powerpoint/2010/main" val="1603788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a:p>
        </p:txBody>
      </p:sp>
      <p:sp>
        <p:nvSpPr>
          <p:cNvPr id="4" name="Slide Number Placeholder 3"/>
          <p:cNvSpPr>
            <a:spLocks noGrp="1"/>
          </p:cNvSpPr>
          <p:nvPr>
            <p:ph type="sldNum" sz="quarter" idx="5"/>
          </p:nvPr>
        </p:nvSpPr>
        <p:spPr/>
        <p:txBody>
          <a:bodyPr/>
          <a:lstStyle/>
          <a:p>
            <a:fld id="{3678EDD9-BD49-564A-B8DC-16AEE78E77C7}" type="slidenum">
              <a:rPr lang="en-US" smtClean="0"/>
              <a:pPr/>
              <a:t>26</a:t>
            </a:fld>
            <a:endParaRPr lang="en-US"/>
          </a:p>
        </p:txBody>
      </p:sp>
    </p:spTree>
    <p:extLst>
      <p:ext uri="{BB962C8B-B14F-4D97-AF65-F5344CB8AC3E}">
        <p14:creationId xmlns:p14="http://schemas.microsoft.com/office/powerpoint/2010/main" val="399809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57BBA4-0C98-4619-AF2A-6F1858E52A6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0542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IN"/>
          </a:p>
        </p:txBody>
      </p:sp>
      <p:sp>
        <p:nvSpPr>
          <p:cNvPr id="4" name="Slide Number Placeholder 3"/>
          <p:cNvSpPr>
            <a:spLocks noGrp="1"/>
          </p:cNvSpPr>
          <p:nvPr>
            <p:ph type="sldNum" sz="quarter" idx="5"/>
          </p:nvPr>
        </p:nvSpPr>
        <p:spPr/>
        <p:txBody>
          <a:bodyPr/>
          <a:lstStyle/>
          <a:p>
            <a:fld id="{3678EDD9-BD49-564A-B8DC-16AEE78E77C7}" type="slidenum">
              <a:rPr lang="en-US" smtClean="0"/>
              <a:pPr/>
              <a:t>27</a:t>
            </a:fld>
            <a:endParaRPr lang="en-US"/>
          </a:p>
        </p:txBody>
      </p:sp>
    </p:spTree>
    <p:extLst>
      <p:ext uri="{BB962C8B-B14F-4D97-AF65-F5344CB8AC3E}">
        <p14:creationId xmlns:p14="http://schemas.microsoft.com/office/powerpoint/2010/main" val="654944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8256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285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78EDD9-BD49-564A-B8DC-16AEE78E77C7}" type="slidenum">
              <a:rPr lang="en-US" smtClean="0"/>
              <a:pPr/>
              <a:t>35</a:t>
            </a:fld>
            <a:endParaRPr lang="en-US"/>
          </a:p>
        </p:txBody>
      </p:sp>
    </p:spTree>
    <p:extLst>
      <p:ext uri="{BB962C8B-B14F-4D97-AF65-F5344CB8AC3E}">
        <p14:creationId xmlns:p14="http://schemas.microsoft.com/office/powerpoint/2010/main" val="3347495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2515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10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38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678EDD9-BD49-564A-B8DC-16AEE78E77C7}" type="slidenum">
              <a:rPr lang="en-US" smtClean="0"/>
              <a:pPr/>
              <a:t>54</a:t>
            </a:fld>
            <a:endParaRPr lang="en-US"/>
          </a:p>
        </p:txBody>
      </p:sp>
    </p:spTree>
    <p:extLst>
      <p:ext uri="{BB962C8B-B14F-4D97-AF65-F5344CB8AC3E}">
        <p14:creationId xmlns:p14="http://schemas.microsoft.com/office/powerpoint/2010/main" val="2015187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4560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3540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57BBA4-0C98-4619-AF2A-6F1858E52A6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559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0567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8302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8067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0796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418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3354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259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190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A6C552-01EC-42C0-8F9B-6A312021F7D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45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057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3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50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83A4C90-36E2-974B-8932-D60C183AB3B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41335"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41337"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4288770" y="2421698"/>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4288772" y="1797285"/>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6">
            <a:extLst>
              <a:ext uri="{FF2B5EF4-FFF2-40B4-BE49-F238E27FC236}">
                <a16:creationId xmlns:a16="http://schemas.microsoft.com/office/drawing/2014/main" id="{141C6700-202C-5141-8752-90A24C8C5C15}"/>
              </a:ext>
            </a:extLst>
          </p:cNvPr>
          <p:cNvSpPr>
            <a:spLocks noGrp="1"/>
          </p:cNvSpPr>
          <p:nvPr>
            <p:ph type="body" sz="quarter" idx="17"/>
          </p:nvPr>
        </p:nvSpPr>
        <p:spPr>
          <a:xfrm>
            <a:off x="8036211" y="2415826"/>
            <a:ext cx="3566160" cy="3221783"/>
          </a:xfrm>
        </p:spPr>
        <p:txBody>
          <a:bodyPr numCol="1" spcCol="720000">
            <a:noAutofit/>
          </a:bodyPr>
          <a:lstStyle>
            <a:lvl1pPr marL="285750" indent="-285750">
              <a:buFont typeface="Lucida Grande" panose="020B0600040502020204" pitchFamily="34" charset="0"/>
              <a:buChar char="►"/>
              <a:defRPr/>
            </a:lvl1pPr>
            <a:lvl2pPr marL="628650" indent="-171450">
              <a:buFont typeface="Lucida Grande" panose="020B0600040502020204" pitchFamily="34" charset="0"/>
              <a:buChar char="►"/>
              <a:defRPr/>
            </a:lvl2pPr>
            <a:lvl3pPr marL="1085850" indent="-171450">
              <a:buFont typeface="Lucida Grande" panose="020B0600040502020204" pitchFamily="34" charset="0"/>
              <a:buChar char="►"/>
              <a:defRPr/>
            </a:lvl3pPr>
            <a:lvl4pPr marL="1543050" indent="-171450">
              <a:buFont typeface="Lucida Grande" panose="020B0600040502020204" pitchFamily="34" charset="0"/>
              <a:buChar char="►"/>
              <a:defRPr/>
            </a:lvl4pPr>
            <a:lvl5pPr marL="2000250" indent="-171450">
              <a:buFont typeface="Lucida Grande" panose="020B06000405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0F280866-7156-AC48-A61B-945D708B176E}"/>
              </a:ext>
            </a:extLst>
          </p:cNvPr>
          <p:cNvSpPr>
            <a:spLocks noGrp="1"/>
          </p:cNvSpPr>
          <p:nvPr>
            <p:ph type="body" sz="quarter" idx="18"/>
          </p:nvPr>
        </p:nvSpPr>
        <p:spPr>
          <a:xfrm>
            <a:off x="8036213" y="1791413"/>
            <a:ext cx="356616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76314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rrow grey 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B8A69AD-80F9-4E40-8CC8-7276EE22FC1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7" name="Table Placeholder 6">
            <a:extLst>
              <a:ext uri="{FF2B5EF4-FFF2-40B4-BE49-F238E27FC236}">
                <a16:creationId xmlns:a16="http://schemas.microsoft.com/office/drawing/2014/main" id="{26BBB133-51DA-7449-96C0-54B15DFF4702}"/>
              </a:ext>
            </a:extLst>
          </p:cNvPr>
          <p:cNvSpPr>
            <a:spLocks noGrp="1"/>
          </p:cNvSpPr>
          <p:nvPr>
            <p:ph type="tbl" sz="quarter" idx="14"/>
          </p:nvPr>
        </p:nvSpPr>
        <p:spPr>
          <a:xfrm>
            <a:off x="589628" y="1485901"/>
            <a:ext cx="11027999" cy="4714874"/>
          </a:xfrm>
        </p:spPr>
        <p:txBody>
          <a:bodyPr/>
          <a:lstStyle>
            <a:lvl1pPr marL="0" indent="0">
              <a:buFontTx/>
              <a:buNone/>
              <a:defRPr sz="1000"/>
            </a:lvl1pPr>
          </a:lstStyle>
          <a:p>
            <a:endParaRPr lang="en-US"/>
          </a:p>
        </p:txBody>
      </p:sp>
    </p:spTree>
    <p:extLst>
      <p:ext uri="{BB962C8B-B14F-4D97-AF65-F5344CB8AC3E}">
        <p14:creationId xmlns:p14="http://schemas.microsoft.com/office/powerpoint/2010/main" val="238619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row grey 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89B1A30-7C69-1A43-A36E-2B9C4EDEA1F3}"/>
              </a:ext>
            </a:extLst>
          </p:cNvPr>
          <p:cNvPicPr>
            <a:picLocks noChangeAspect="1"/>
          </p:cNvPicPr>
          <p:nvPr userDrawn="1"/>
        </p:nvPicPr>
        <p:blipFill>
          <a:blip r:embed="rId2"/>
          <a:stretch>
            <a:fillRect/>
          </a:stretch>
        </p:blipFill>
        <p:spPr>
          <a:xfrm>
            <a:off x="-1471" y="0"/>
            <a:ext cx="12193471" cy="6858000"/>
          </a:xfrm>
          <a:prstGeom prst="rect">
            <a:avLst/>
          </a:prstGeom>
        </p:spPr>
      </p:pic>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EDDA9014-D41A-FF45-9B81-517814B2453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31054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lid grey 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D7FB8E-2520-0148-B62E-CBEC4839AFAF}"/>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86606E7C-9558-464A-A1ED-B5953210E674}"/>
              </a:ext>
            </a:extLst>
          </p:cNvPr>
          <p:cNvSpPr/>
          <p:nvPr userDrawn="1"/>
        </p:nvSpPr>
        <p:spPr>
          <a:xfrm rot="5400000">
            <a:off x="-143547" y="560406"/>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pic>
        <p:nvPicPr>
          <p:cNvPr id="10" name="Picture 9">
            <a:extLst>
              <a:ext uri="{FF2B5EF4-FFF2-40B4-BE49-F238E27FC236}">
                <a16:creationId xmlns:a16="http://schemas.microsoft.com/office/drawing/2014/main" id="{AD7E1B74-4441-7240-90E5-9282716F64AD}"/>
              </a:ext>
            </a:extLst>
          </p:cNvPr>
          <p:cNvPicPr>
            <a:picLocks noChangeAspect="1"/>
          </p:cNvPicPr>
          <p:nvPr userDrawn="1"/>
        </p:nvPicPr>
        <p:blipFill>
          <a:blip r:embed="rId2"/>
          <a:stretch>
            <a:fillRect/>
          </a:stretch>
        </p:blipFill>
        <p:spPr>
          <a:xfrm>
            <a:off x="10773230" y="487577"/>
            <a:ext cx="829141" cy="335383"/>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BF91FC5-FC21-074C-9133-E294600005E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90020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header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3157863-B482-5C4A-A6CF-12F0A4D8046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8" name="Triangle 7">
            <a:extLst>
              <a:ext uri="{FF2B5EF4-FFF2-40B4-BE49-F238E27FC236}">
                <a16:creationId xmlns:a16="http://schemas.microsoft.com/office/drawing/2014/main" id="{CA80C093-841D-C747-88DB-56A39723CCFC}"/>
              </a:ext>
            </a:extLst>
          </p:cNvPr>
          <p:cNvSpPr/>
          <p:nvPr userDrawn="1"/>
        </p:nvSpPr>
        <p:spPr>
          <a:xfrm rot="5400000">
            <a:off x="-143547" y="613473"/>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265147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slide section numbers">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F590C6-F43B-C747-97D3-A1A9690E7932}"/>
              </a:ext>
            </a:extLst>
          </p:cNvPr>
          <p:cNvPicPr>
            <a:picLocks noChangeAspect="1"/>
          </p:cNvPicPr>
          <p:nvPr userDrawn="1"/>
        </p:nvPicPr>
        <p:blipFill>
          <a:blip r:embed="rId2"/>
          <a:stretch>
            <a:fillRect/>
          </a:stretch>
        </p:blipFill>
        <p:spPr>
          <a:xfrm>
            <a:off x="0" y="827"/>
            <a:ext cx="12192000" cy="6857173"/>
          </a:xfrm>
          <a:prstGeom prst="rect">
            <a:avLst/>
          </a:prstGeom>
          <a:solidFill>
            <a:schemeClr val="bg1"/>
          </a:solidFill>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1883784" y="3130835"/>
            <a:ext cx="5281201" cy="596329"/>
          </a:xfrm>
        </p:spPr>
        <p:txBody>
          <a:bodyPr anchor="ctr">
            <a:normAutofit/>
          </a:bodyPr>
          <a:lstStyle>
            <a:lvl1pPr algn="r">
              <a:defRPr sz="3600" b="0">
                <a:solidFill>
                  <a:schemeClr val="bg1"/>
                </a:solidFill>
                <a:latin typeface="Georgia" panose="02040502050405020303" pitchFamily="18" charset="0"/>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8F6725F-6545-1B49-B237-A9A05423B53F}"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7164986" y="-420923"/>
            <a:ext cx="3797860" cy="6857172"/>
          </a:xfrm>
        </p:spPr>
        <p:txBody>
          <a:bodyPr anchor="b">
            <a:noAutofit/>
          </a:bodyPr>
          <a:lstStyle>
            <a:lvl1pPr marL="0" indent="0" algn="ctr">
              <a:lnSpc>
                <a:spcPct val="100000"/>
              </a:lnSpc>
              <a:buFontTx/>
              <a:buNone/>
              <a:defRPr sz="500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1</a:t>
            </a:r>
          </a:p>
        </p:txBody>
      </p:sp>
      <p:sp>
        <p:nvSpPr>
          <p:cNvPr id="9" name="Triangle 8">
            <a:extLst>
              <a:ext uri="{FF2B5EF4-FFF2-40B4-BE49-F238E27FC236}">
                <a16:creationId xmlns:a16="http://schemas.microsoft.com/office/drawing/2014/main" id="{DC8ADEBF-E754-4041-A4ED-ECDDBC399E8C}"/>
              </a:ext>
            </a:extLst>
          </p:cNvPr>
          <p:cNvSpPr/>
          <p:nvPr userDrawn="1"/>
        </p:nvSpPr>
        <p:spPr>
          <a:xfrm rot="5400000">
            <a:off x="-143547" y="613473"/>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5599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urple arrow diver slide ">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5D5945E-9A00-7D4C-A86A-7A6C3C69DECB}"/>
              </a:ext>
            </a:extLst>
          </p:cNvPr>
          <p:cNvPicPr>
            <a:picLocks noChangeAspect="1"/>
          </p:cNvPicPr>
          <p:nvPr userDrawn="1"/>
        </p:nvPicPr>
        <p:blipFill>
          <a:blip r:embed="rId2"/>
          <a:stretch>
            <a:fillRect/>
          </a:stretch>
        </p:blipFill>
        <p:spPr>
          <a:xfrm>
            <a:off x="-5379" y="-3266"/>
            <a:ext cx="12199278" cy="6861266"/>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145AEC04-B1CF-7B45-9048-3E884604CDA0}"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3364230"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12" name="Picture 11">
            <a:extLst>
              <a:ext uri="{FF2B5EF4-FFF2-40B4-BE49-F238E27FC236}">
                <a16:creationId xmlns:a16="http://schemas.microsoft.com/office/drawing/2014/main" id="{4E28CB22-31AB-2248-961C-DB7EAAE3891E}"/>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0" name="Triangle 9">
            <a:extLst>
              <a:ext uri="{FF2B5EF4-FFF2-40B4-BE49-F238E27FC236}">
                <a16:creationId xmlns:a16="http://schemas.microsoft.com/office/drawing/2014/main" id="{BE65D6E6-8154-0A40-96F1-29D45712A3F6}"/>
              </a:ext>
            </a:extLst>
          </p:cNvPr>
          <p:cNvSpPr/>
          <p:nvPr userDrawn="1"/>
        </p:nvSpPr>
        <p:spPr>
          <a:xfrm rot="5400000">
            <a:off x="-143547" y="613473"/>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23762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olid purple divider slide ">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5C56F7-E853-8A49-A1D7-FEE0E4E239E4}"/>
              </a:ext>
            </a:extLst>
          </p:cNvPr>
          <p:cNvPicPr>
            <a:picLocks noChangeAspect="1"/>
          </p:cNvPicPr>
          <p:nvPr userDrawn="1"/>
        </p:nvPicPr>
        <p:blipFill>
          <a:blip r:embed="rId2"/>
          <a:stretch>
            <a:fillRect/>
          </a:stretch>
        </p:blipFill>
        <p:spPr>
          <a:xfrm>
            <a:off x="0" y="-1"/>
            <a:ext cx="12193472" cy="6858001"/>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C97AADA7-28A5-8E4B-8F9B-BC37D4DC602E}"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bg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6955156" cy="3822382"/>
          </a:xfrm>
        </p:spPr>
        <p:txBody>
          <a:bodyPr>
            <a:noAutofit/>
          </a:bodyPr>
          <a:lstStyle>
            <a:lvl1pPr marL="0" indent="0">
              <a:lnSpc>
                <a:spcPct val="100000"/>
              </a:lnSpc>
              <a:buFontTx/>
              <a:buNone/>
              <a:defRPr sz="36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35122793-87E6-FF45-B7BD-18EF6695A1AD}"/>
              </a:ext>
            </a:extLst>
          </p:cNvPr>
          <p:cNvPicPr>
            <a:picLocks noChangeAspect="1"/>
          </p:cNvPicPr>
          <p:nvPr userDrawn="1"/>
        </p:nvPicPr>
        <p:blipFill>
          <a:blip r:embed="rId3">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10773230" y="487577"/>
            <a:ext cx="829141" cy="335383"/>
          </a:xfrm>
          <a:prstGeom prst="rect">
            <a:avLst/>
          </a:prstGeom>
        </p:spPr>
      </p:pic>
      <p:sp>
        <p:nvSpPr>
          <p:cNvPr id="11" name="Triangle 10">
            <a:extLst>
              <a:ext uri="{FF2B5EF4-FFF2-40B4-BE49-F238E27FC236}">
                <a16:creationId xmlns:a16="http://schemas.microsoft.com/office/drawing/2014/main" id="{EF0747FF-E089-6446-956C-D5952711BF1F}"/>
              </a:ext>
            </a:extLst>
          </p:cNvPr>
          <p:cNvSpPr/>
          <p:nvPr userDrawn="1"/>
        </p:nvSpPr>
        <p:spPr>
          <a:xfrm rot="5400000">
            <a:off x="-143547" y="613473"/>
            <a:ext cx="596377" cy="3200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180685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arr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3BEC28-B35D-6F43-93C8-53DD7560EC7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0DBCD6E-08AE-2849-A374-7A3E8EEE897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70" y="2354579"/>
            <a:ext cx="7963218" cy="2030322"/>
          </a:xfrm>
        </p:spPr>
        <p:txBody>
          <a:bodyPr>
            <a:noAutofit/>
          </a:bodyPr>
          <a:lstStyle>
            <a:lvl1pPr marL="0" indent="0">
              <a:lnSpc>
                <a:spcPct val="100000"/>
              </a:lnSpc>
              <a:buFontTx/>
              <a:buNone/>
              <a:defRPr sz="3600">
                <a:solidFill>
                  <a:schemeClr val="tx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pic>
        <p:nvPicPr>
          <p:cNvPr id="9" name="Picture 8">
            <a:extLst>
              <a:ext uri="{FF2B5EF4-FFF2-40B4-BE49-F238E27FC236}">
                <a16:creationId xmlns:a16="http://schemas.microsoft.com/office/drawing/2014/main" id="{750494D5-0247-9847-BAA3-256953C40FFA}"/>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1" name="Text Placeholder 6">
            <a:extLst>
              <a:ext uri="{FF2B5EF4-FFF2-40B4-BE49-F238E27FC236}">
                <a16:creationId xmlns:a16="http://schemas.microsoft.com/office/drawing/2014/main" id="{BCE02CA9-A4F4-324A-AD34-544BEA8B6F2A}"/>
              </a:ext>
            </a:extLst>
          </p:cNvPr>
          <p:cNvSpPr>
            <a:spLocks noGrp="1"/>
          </p:cNvSpPr>
          <p:nvPr>
            <p:ph type="body" sz="quarter" idx="14"/>
          </p:nvPr>
        </p:nvSpPr>
        <p:spPr>
          <a:xfrm>
            <a:off x="1588769" y="4644189"/>
            <a:ext cx="4902519" cy="15327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584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6527803" y="1303020"/>
            <a:ext cx="4227511"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EDC85B9-FAE1-BD4A-869F-DFE1D2F1A86B}"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6527803" y="2354579"/>
            <a:ext cx="4227510" cy="382238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88768" y="1303020"/>
            <a:ext cx="4075431" cy="4897755"/>
          </a:xfrm>
        </p:spPr>
        <p:txBody>
          <a:bodyPr/>
          <a:lstStyle/>
          <a:p>
            <a:endParaRPr lang="en-US"/>
          </a:p>
        </p:txBody>
      </p:sp>
    </p:spTree>
    <p:extLst>
      <p:ext uri="{BB962C8B-B14F-4D97-AF65-F5344CB8AC3E}">
        <p14:creationId xmlns:p14="http://schemas.microsoft.com/office/powerpoint/2010/main" val="339522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14009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0" y="0"/>
            <a:ext cx="12192000" cy="6858000"/>
          </a:xfrm>
        </p:spPr>
        <p:txBody>
          <a:bodyPr/>
          <a:lstStyle/>
          <a:p>
            <a:endParaRPr lang="en-US"/>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CD988A3-8756-AB4F-8B09-F5D658A693B6}"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172505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1499"/>
            <a:ext cx="4227511" cy="489685"/>
          </a:xfrm>
        </p:spPr>
        <p:txBody>
          <a:bodyPr/>
          <a:lstStyle/>
          <a:p>
            <a:r>
              <a:rPr lang="en-US"/>
              <a:t>Click to edit Master title style</a:t>
            </a:r>
          </a:p>
        </p:txBody>
      </p:sp>
      <p:pic>
        <p:nvPicPr>
          <p:cNvPr id="14" name="Picture 13">
            <a:extLst>
              <a:ext uri="{FF2B5EF4-FFF2-40B4-BE49-F238E27FC236}">
                <a16:creationId xmlns:a16="http://schemas.microsoft.com/office/drawing/2014/main" id="{494174C9-2DAC-E847-BC55-C5E52C4CF1C1}"/>
              </a:ext>
            </a:extLst>
          </p:cNvPr>
          <p:cNvPicPr>
            <a:picLocks noChangeAspect="1"/>
          </p:cNvPicPr>
          <p:nvPr userDrawn="1"/>
        </p:nvPicPr>
        <p:blipFill>
          <a:blip r:embed="rId2"/>
          <a:stretch>
            <a:fillRect/>
          </a:stretch>
        </p:blipFill>
        <p:spPr>
          <a:xfrm>
            <a:off x="-1471" y="0"/>
            <a:ext cx="12193471" cy="6858000"/>
          </a:xfrm>
          <a:prstGeom prst="rect">
            <a:avLst/>
          </a:prstGeom>
        </p:spPr>
      </p:pic>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DF2B08B6-757B-F141-B94A-F0844D4A1775}"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hasCustomPrompt="1"/>
          </p:nvPr>
        </p:nvSpPr>
        <p:spPr>
          <a:xfrm>
            <a:off x="1558925"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7" name="Picture Placeholder 6">
            <a:extLst>
              <a:ext uri="{FF2B5EF4-FFF2-40B4-BE49-F238E27FC236}">
                <a16:creationId xmlns:a16="http://schemas.microsoft.com/office/drawing/2014/main" id="{C64D5E48-0000-FD46-A862-CA2D13B854B4}"/>
              </a:ext>
            </a:extLst>
          </p:cNvPr>
          <p:cNvSpPr>
            <a:spLocks noGrp="1"/>
          </p:cNvSpPr>
          <p:nvPr>
            <p:ph type="pic" sz="quarter" idx="14"/>
          </p:nvPr>
        </p:nvSpPr>
        <p:spPr>
          <a:xfrm>
            <a:off x="1558925" y="1972577"/>
            <a:ext cx="1908175" cy="2414738"/>
          </a:xfrm>
        </p:spPr>
        <p:txBody>
          <a:bodyPr/>
          <a:lstStyle/>
          <a:p>
            <a:endParaRPr lang="en-US"/>
          </a:p>
        </p:txBody>
      </p:sp>
      <p:sp>
        <p:nvSpPr>
          <p:cNvPr id="11" name="Picture Placeholder 6">
            <a:extLst>
              <a:ext uri="{FF2B5EF4-FFF2-40B4-BE49-F238E27FC236}">
                <a16:creationId xmlns:a16="http://schemas.microsoft.com/office/drawing/2014/main" id="{5A03730C-AA32-F940-847A-646B50FA5312}"/>
              </a:ext>
            </a:extLst>
          </p:cNvPr>
          <p:cNvSpPr>
            <a:spLocks noGrp="1"/>
          </p:cNvSpPr>
          <p:nvPr>
            <p:ph type="pic" sz="quarter" idx="15"/>
          </p:nvPr>
        </p:nvSpPr>
        <p:spPr>
          <a:xfrm>
            <a:off x="3588251" y="1972577"/>
            <a:ext cx="1908175" cy="2414738"/>
          </a:xfrm>
        </p:spPr>
        <p:txBody>
          <a:bodyPr/>
          <a:lstStyle/>
          <a:p>
            <a:endParaRPr lang="en-US"/>
          </a:p>
        </p:txBody>
      </p:sp>
      <p:sp>
        <p:nvSpPr>
          <p:cNvPr id="12" name="Picture Placeholder 6">
            <a:extLst>
              <a:ext uri="{FF2B5EF4-FFF2-40B4-BE49-F238E27FC236}">
                <a16:creationId xmlns:a16="http://schemas.microsoft.com/office/drawing/2014/main" id="{BCAD3488-3145-4040-B5FB-B8091880045E}"/>
              </a:ext>
            </a:extLst>
          </p:cNvPr>
          <p:cNvSpPr>
            <a:spLocks noGrp="1"/>
          </p:cNvSpPr>
          <p:nvPr>
            <p:ph type="pic" sz="quarter" idx="16"/>
          </p:nvPr>
        </p:nvSpPr>
        <p:spPr>
          <a:xfrm>
            <a:off x="5617577" y="1972577"/>
            <a:ext cx="1908175" cy="2414738"/>
          </a:xfrm>
        </p:spPr>
        <p:txBody>
          <a:bodyPr/>
          <a:lstStyle/>
          <a:p>
            <a:endParaRPr lang="en-US"/>
          </a:p>
        </p:txBody>
      </p:sp>
      <p:sp>
        <p:nvSpPr>
          <p:cNvPr id="13" name="Picture Placeholder 6">
            <a:extLst>
              <a:ext uri="{FF2B5EF4-FFF2-40B4-BE49-F238E27FC236}">
                <a16:creationId xmlns:a16="http://schemas.microsoft.com/office/drawing/2014/main" id="{9FD915FB-48F9-2A45-BD71-B8719AA58540}"/>
              </a:ext>
            </a:extLst>
          </p:cNvPr>
          <p:cNvSpPr>
            <a:spLocks noGrp="1"/>
          </p:cNvSpPr>
          <p:nvPr>
            <p:ph type="pic" sz="quarter" idx="17"/>
          </p:nvPr>
        </p:nvSpPr>
        <p:spPr>
          <a:xfrm>
            <a:off x="7646903" y="1972577"/>
            <a:ext cx="1908175" cy="2414738"/>
          </a:xfrm>
        </p:spPr>
        <p:txBody>
          <a:bodyPr/>
          <a:lstStyle/>
          <a:p>
            <a:endParaRPr lang="en-US"/>
          </a:p>
        </p:txBody>
      </p:sp>
      <p:pic>
        <p:nvPicPr>
          <p:cNvPr id="15" name="Picture 14">
            <a:extLst>
              <a:ext uri="{FF2B5EF4-FFF2-40B4-BE49-F238E27FC236}">
                <a16:creationId xmlns:a16="http://schemas.microsoft.com/office/drawing/2014/main" id="{977D67F6-5B73-F34D-802B-DBC4369FA944}"/>
              </a:ext>
            </a:extLst>
          </p:cNvPr>
          <p:cNvPicPr>
            <a:picLocks noChangeAspect="1"/>
          </p:cNvPicPr>
          <p:nvPr userDrawn="1"/>
        </p:nvPicPr>
        <p:blipFill>
          <a:blip r:embed="rId3"/>
          <a:stretch>
            <a:fillRect/>
          </a:stretch>
        </p:blipFill>
        <p:spPr>
          <a:xfrm>
            <a:off x="10773230" y="487577"/>
            <a:ext cx="829141" cy="335383"/>
          </a:xfrm>
          <a:prstGeom prst="rect">
            <a:avLst/>
          </a:prstGeom>
        </p:spPr>
      </p:pic>
      <p:sp>
        <p:nvSpPr>
          <p:cNvPr id="16" name="Text Placeholder 6">
            <a:extLst>
              <a:ext uri="{FF2B5EF4-FFF2-40B4-BE49-F238E27FC236}">
                <a16:creationId xmlns:a16="http://schemas.microsoft.com/office/drawing/2014/main" id="{17BF3819-FAEB-AE4A-A659-86CF1F5E25E8}"/>
              </a:ext>
            </a:extLst>
          </p:cNvPr>
          <p:cNvSpPr>
            <a:spLocks noGrp="1"/>
          </p:cNvSpPr>
          <p:nvPr>
            <p:ph type="body" sz="quarter" idx="18" hasCustomPrompt="1"/>
          </p:nvPr>
        </p:nvSpPr>
        <p:spPr>
          <a:xfrm>
            <a:off x="3588251"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7" name="Text Placeholder 6">
            <a:extLst>
              <a:ext uri="{FF2B5EF4-FFF2-40B4-BE49-F238E27FC236}">
                <a16:creationId xmlns:a16="http://schemas.microsoft.com/office/drawing/2014/main" id="{711532F2-B439-F043-A60E-EE6542812239}"/>
              </a:ext>
            </a:extLst>
          </p:cNvPr>
          <p:cNvSpPr>
            <a:spLocks noGrp="1"/>
          </p:cNvSpPr>
          <p:nvPr>
            <p:ph type="body" sz="quarter" idx="19" hasCustomPrompt="1"/>
          </p:nvPr>
        </p:nvSpPr>
        <p:spPr>
          <a:xfrm>
            <a:off x="5617577"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8" name="Text Placeholder 6">
            <a:extLst>
              <a:ext uri="{FF2B5EF4-FFF2-40B4-BE49-F238E27FC236}">
                <a16:creationId xmlns:a16="http://schemas.microsoft.com/office/drawing/2014/main" id="{AB31F559-58A8-D942-A7AB-AC924652810A}"/>
              </a:ext>
            </a:extLst>
          </p:cNvPr>
          <p:cNvSpPr>
            <a:spLocks noGrp="1"/>
          </p:cNvSpPr>
          <p:nvPr>
            <p:ph type="body" sz="quarter" idx="20" hasCustomPrompt="1"/>
          </p:nvPr>
        </p:nvSpPr>
        <p:spPr>
          <a:xfrm>
            <a:off x="7646903" y="4584034"/>
            <a:ext cx="1908175" cy="298700"/>
          </a:xfrm>
        </p:spPr>
        <p:txBody>
          <a:bodyPr>
            <a:noAutofit/>
          </a:bodyPr>
          <a:lstStyle>
            <a:lvl1pPr marL="0" indent="0">
              <a:buFontTx/>
              <a:buNone/>
              <a:defRPr sz="1200" b="0" i="0">
                <a:solidFill>
                  <a:schemeClr val="tx2"/>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Name here</a:t>
            </a:r>
          </a:p>
        </p:txBody>
      </p:sp>
      <p:sp>
        <p:nvSpPr>
          <p:cNvPr id="19" name="Text Placeholder 6">
            <a:extLst>
              <a:ext uri="{FF2B5EF4-FFF2-40B4-BE49-F238E27FC236}">
                <a16:creationId xmlns:a16="http://schemas.microsoft.com/office/drawing/2014/main" id="{97539770-909E-D14D-9E67-3F17B2B3B891}"/>
              </a:ext>
            </a:extLst>
          </p:cNvPr>
          <p:cNvSpPr>
            <a:spLocks noGrp="1"/>
          </p:cNvSpPr>
          <p:nvPr>
            <p:ph type="body" sz="quarter" idx="21" hasCustomPrompt="1"/>
          </p:nvPr>
        </p:nvSpPr>
        <p:spPr>
          <a:xfrm>
            <a:off x="1558925"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0" name="Text Placeholder 6">
            <a:extLst>
              <a:ext uri="{FF2B5EF4-FFF2-40B4-BE49-F238E27FC236}">
                <a16:creationId xmlns:a16="http://schemas.microsoft.com/office/drawing/2014/main" id="{DCAF454B-0832-AC4B-9594-7571E32868F0}"/>
              </a:ext>
            </a:extLst>
          </p:cNvPr>
          <p:cNvSpPr>
            <a:spLocks noGrp="1"/>
          </p:cNvSpPr>
          <p:nvPr>
            <p:ph type="body" sz="quarter" idx="22" hasCustomPrompt="1"/>
          </p:nvPr>
        </p:nvSpPr>
        <p:spPr>
          <a:xfrm>
            <a:off x="3588251"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1" name="Text Placeholder 6">
            <a:extLst>
              <a:ext uri="{FF2B5EF4-FFF2-40B4-BE49-F238E27FC236}">
                <a16:creationId xmlns:a16="http://schemas.microsoft.com/office/drawing/2014/main" id="{CF37B1E0-42A3-E84B-833A-6D5A4A143262}"/>
              </a:ext>
            </a:extLst>
          </p:cNvPr>
          <p:cNvSpPr>
            <a:spLocks noGrp="1"/>
          </p:cNvSpPr>
          <p:nvPr>
            <p:ph type="body" sz="quarter" idx="23" hasCustomPrompt="1"/>
          </p:nvPr>
        </p:nvSpPr>
        <p:spPr>
          <a:xfrm>
            <a:off x="5617577"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
        <p:nvSpPr>
          <p:cNvPr id="22" name="Text Placeholder 6">
            <a:extLst>
              <a:ext uri="{FF2B5EF4-FFF2-40B4-BE49-F238E27FC236}">
                <a16:creationId xmlns:a16="http://schemas.microsoft.com/office/drawing/2014/main" id="{BFC491F4-F67D-9F42-861D-6A317E85A66D}"/>
              </a:ext>
            </a:extLst>
          </p:cNvPr>
          <p:cNvSpPr>
            <a:spLocks noGrp="1"/>
          </p:cNvSpPr>
          <p:nvPr>
            <p:ph type="body" sz="quarter" idx="24" hasCustomPrompt="1"/>
          </p:nvPr>
        </p:nvSpPr>
        <p:spPr>
          <a:xfrm>
            <a:off x="7646903" y="4882733"/>
            <a:ext cx="1908175" cy="365125"/>
          </a:xfrm>
        </p:spPr>
        <p:txBody>
          <a:bodyPr>
            <a:noAutofit/>
          </a:bodyPr>
          <a:lstStyle>
            <a:lvl1pPr marL="0" indent="0">
              <a:buFontTx/>
              <a:buNone/>
              <a:defRPr sz="1000" b="1" i="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Title</a:t>
            </a:r>
          </a:p>
        </p:txBody>
      </p:sp>
    </p:spTree>
    <p:extLst>
      <p:ext uri="{BB962C8B-B14F-4D97-AF65-F5344CB8AC3E}">
        <p14:creationId xmlns:p14="http://schemas.microsoft.com/office/powerpoint/2010/main" val="2485618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rrow 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FCB72D9-9556-E549-A24A-AFBE6B747C2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903500" y="1712720"/>
            <a:ext cx="2966226" cy="3822382"/>
          </a:xfrm>
          <a:solidFill>
            <a:schemeClr val="bg2"/>
          </a:solidFill>
        </p:spPr>
        <p:txBody>
          <a:bodyPr lIns="288000" tIns="1080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986591" y="3573616"/>
            <a:ext cx="3752666" cy="1961485"/>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310272" y="5160884"/>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986911" y="1712719"/>
            <a:ext cx="3752346" cy="1860550"/>
          </a:xfrm>
        </p:spPr>
        <p:txBody>
          <a:bodyPr/>
          <a:lstStyle/>
          <a:p>
            <a:endParaRPr lang="en-US"/>
          </a:p>
        </p:txBody>
      </p:sp>
      <p:sp>
        <p:nvSpPr>
          <p:cNvPr id="11" name="Text Placeholder 6">
            <a:extLst>
              <a:ext uri="{FF2B5EF4-FFF2-40B4-BE49-F238E27FC236}">
                <a16:creationId xmlns:a16="http://schemas.microsoft.com/office/drawing/2014/main" id="{85F78139-2EE2-0147-A55F-828392A7D0AE}"/>
              </a:ext>
            </a:extLst>
          </p:cNvPr>
          <p:cNvSpPr>
            <a:spLocks noGrp="1"/>
          </p:cNvSpPr>
          <p:nvPr>
            <p:ph type="body" sz="quarter" idx="17"/>
          </p:nvPr>
        </p:nvSpPr>
        <p:spPr>
          <a:xfrm>
            <a:off x="8033969" y="1712720"/>
            <a:ext cx="2966226" cy="3822382"/>
          </a:xfrm>
          <a:solidFill>
            <a:schemeClr val="bg1"/>
          </a:solidFill>
          <a:ln w="3175">
            <a:solidFill>
              <a:schemeClr val="tx1"/>
            </a:solidFill>
          </a:ln>
        </p:spPr>
        <p:txBody>
          <a:bodyPr lIns="288000" tIns="216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riangle 12">
            <a:extLst>
              <a:ext uri="{FF2B5EF4-FFF2-40B4-BE49-F238E27FC236}">
                <a16:creationId xmlns:a16="http://schemas.microsoft.com/office/drawing/2014/main" id="{6E314BE3-9E1C-4346-842B-DF1DED17DAC7}"/>
              </a:ext>
            </a:extLst>
          </p:cNvPr>
          <p:cNvSpPr/>
          <p:nvPr userDrawn="1"/>
        </p:nvSpPr>
        <p:spPr>
          <a:xfrm rot="5400000">
            <a:off x="4601089" y="3711437"/>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14" name="Triangle 13">
            <a:extLst>
              <a:ext uri="{FF2B5EF4-FFF2-40B4-BE49-F238E27FC236}">
                <a16:creationId xmlns:a16="http://schemas.microsoft.com/office/drawing/2014/main" id="{8445EF5F-DE2C-924D-9309-AA64F29BD9C8}"/>
              </a:ext>
            </a:extLst>
          </p:cNvPr>
          <p:cNvSpPr/>
          <p:nvPr userDrawn="1"/>
        </p:nvSpPr>
        <p:spPr>
          <a:xfrm rot="5400000">
            <a:off x="7734581" y="3711437"/>
            <a:ext cx="596377" cy="320041"/>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Tree>
    <p:extLst>
      <p:ext uri="{BB962C8B-B14F-4D97-AF65-F5344CB8AC3E}">
        <p14:creationId xmlns:p14="http://schemas.microsoft.com/office/powerpoint/2010/main" val="375550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ulti proces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6CA11946-6929-2A45-B821-6AEB32EBCBA3}"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4515462"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1448091" y="4288565"/>
            <a:ext cx="2886321" cy="1269101"/>
          </a:xfrm>
          <a:solidFill>
            <a:schemeClr val="tx2"/>
          </a:solidFill>
          <a:ln>
            <a:noFill/>
          </a:ln>
        </p:spPr>
        <p:txBody>
          <a:bodyPr vert="horz" lIns="288000" tIns="144000" rIns="288000"/>
          <a:lstStyle>
            <a:lvl1pPr marL="0" indent="0">
              <a:lnSpc>
                <a:spcPct val="100000"/>
              </a:lnSpc>
              <a:buFontTx/>
              <a:buNone/>
              <a:defRPr sz="1400">
                <a:solidFill>
                  <a:schemeClr val="bg1"/>
                </a:solidFill>
                <a:latin typeface="Georgia" panose="02040502050405020303" pitchFamily="18" charset="0"/>
                <a:ea typeface="Noto Serif" panose="02020600060500020200"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endParaRPr lang="en-US"/>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1771772" y="5183449"/>
            <a:ext cx="3060700" cy="485727"/>
          </a:xfrm>
        </p:spPr>
        <p:txBody>
          <a:bodyPr/>
          <a:lstStyle>
            <a:lvl1pPr marL="0" indent="0">
              <a:buFontTx/>
              <a:buNone/>
              <a:defRPr sz="1200" b="1" i="0">
                <a:solidFill>
                  <a:schemeClr val="bg1"/>
                </a:solidFill>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
        <p:nvSpPr>
          <p:cNvPr id="9" name="Picture Placeholder 8">
            <a:extLst>
              <a:ext uri="{FF2B5EF4-FFF2-40B4-BE49-F238E27FC236}">
                <a16:creationId xmlns:a16="http://schemas.microsoft.com/office/drawing/2014/main" id="{61E60CA2-9F68-2547-8956-4943DA4C9030}"/>
              </a:ext>
            </a:extLst>
          </p:cNvPr>
          <p:cNvSpPr>
            <a:spLocks noGrp="1"/>
          </p:cNvSpPr>
          <p:nvPr>
            <p:ph type="pic" sz="quarter" idx="16"/>
          </p:nvPr>
        </p:nvSpPr>
        <p:spPr>
          <a:xfrm>
            <a:off x="1448411" y="1735283"/>
            <a:ext cx="2886075" cy="2441771"/>
          </a:xfrm>
        </p:spPr>
        <p:txBody>
          <a:bodyPr/>
          <a:lstStyle/>
          <a:p>
            <a:endParaRPr lang="en-US"/>
          </a:p>
        </p:txBody>
      </p:sp>
      <p:sp>
        <p:nvSpPr>
          <p:cNvPr id="15" name="Text Placeholder 6">
            <a:extLst>
              <a:ext uri="{FF2B5EF4-FFF2-40B4-BE49-F238E27FC236}">
                <a16:creationId xmlns:a16="http://schemas.microsoft.com/office/drawing/2014/main" id="{F04277CF-9CAC-8C4D-8A8F-8181F1AEC2B6}"/>
              </a:ext>
            </a:extLst>
          </p:cNvPr>
          <p:cNvSpPr>
            <a:spLocks noGrp="1"/>
          </p:cNvSpPr>
          <p:nvPr>
            <p:ph type="body" sz="quarter" idx="17"/>
          </p:nvPr>
        </p:nvSpPr>
        <p:spPr>
          <a:xfrm>
            <a:off x="6568197"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6" name="Text Placeholder 6">
            <a:extLst>
              <a:ext uri="{FF2B5EF4-FFF2-40B4-BE49-F238E27FC236}">
                <a16:creationId xmlns:a16="http://schemas.microsoft.com/office/drawing/2014/main" id="{E2906BC8-2FF1-7C4C-898E-0F70EFB235A4}"/>
              </a:ext>
            </a:extLst>
          </p:cNvPr>
          <p:cNvSpPr>
            <a:spLocks noGrp="1"/>
          </p:cNvSpPr>
          <p:nvPr>
            <p:ph type="body" sz="quarter" idx="18"/>
          </p:nvPr>
        </p:nvSpPr>
        <p:spPr>
          <a:xfrm>
            <a:off x="8620931" y="1735285"/>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7" name="Text Placeholder 6">
            <a:extLst>
              <a:ext uri="{FF2B5EF4-FFF2-40B4-BE49-F238E27FC236}">
                <a16:creationId xmlns:a16="http://schemas.microsoft.com/office/drawing/2014/main" id="{ABC04E13-3AD8-9D48-B114-B8EDDCD9945D}"/>
              </a:ext>
            </a:extLst>
          </p:cNvPr>
          <p:cNvSpPr>
            <a:spLocks noGrp="1"/>
          </p:cNvSpPr>
          <p:nvPr>
            <p:ph type="body" sz="quarter" idx="19"/>
          </p:nvPr>
        </p:nvSpPr>
        <p:spPr>
          <a:xfrm>
            <a:off x="4515462"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8" name="Text Placeholder 6">
            <a:extLst>
              <a:ext uri="{FF2B5EF4-FFF2-40B4-BE49-F238E27FC236}">
                <a16:creationId xmlns:a16="http://schemas.microsoft.com/office/drawing/2014/main" id="{BE349A9A-69D7-2A4F-9601-67A651ABC53C}"/>
              </a:ext>
            </a:extLst>
          </p:cNvPr>
          <p:cNvSpPr>
            <a:spLocks noGrp="1"/>
          </p:cNvSpPr>
          <p:nvPr>
            <p:ph type="body" sz="quarter" idx="20"/>
          </p:nvPr>
        </p:nvSpPr>
        <p:spPr>
          <a:xfrm>
            <a:off x="6568197"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19" name="Text Placeholder 6">
            <a:extLst>
              <a:ext uri="{FF2B5EF4-FFF2-40B4-BE49-F238E27FC236}">
                <a16:creationId xmlns:a16="http://schemas.microsoft.com/office/drawing/2014/main" id="{134A172E-E8D5-A941-A7D5-DADCAC4A7530}"/>
              </a:ext>
            </a:extLst>
          </p:cNvPr>
          <p:cNvSpPr>
            <a:spLocks noGrp="1"/>
          </p:cNvSpPr>
          <p:nvPr>
            <p:ph type="body" sz="quarter" idx="21"/>
          </p:nvPr>
        </p:nvSpPr>
        <p:spPr>
          <a:xfrm>
            <a:off x="8620931" y="307047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0" name="Text Placeholder 6">
            <a:extLst>
              <a:ext uri="{FF2B5EF4-FFF2-40B4-BE49-F238E27FC236}">
                <a16:creationId xmlns:a16="http://schemas.microsoft.com/office/drawing/2014/main" id="{54FFE2DC-49C3-C64C-BA85-73006BA2640B}"/>
              </a:ext>
            </a:extLst>
          </p:cNvPr>
          <p:cNvSpPr>
            <a:spLocks noGrp="1"/>
          </p:cNvSpPr>
          <p:nvPr>
            <p:ph type="body" sz="quarter" idx="22"/>
          </p:nvPr>
        </p:nvSpPr>
        <p:spPr>
          <a:xfrm>
            <a:off x="4515462"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1" name="Text Placeholder 6">
            <a:extLst>
              <a:ext uri="{FF2B5EF4-FFF2-40B4-BE49-F238E27FC236}">
                <a16:creationId xmlns:a16="http://schemas.microsoft.com/office/drawing/2014/main" id="{77689463-BD02-AE4C-A3DA-EB53167A0510}"/>
              </a:ext>
            </a:extLst>
          </p:cNvPr>
          <p:cNvSpPr>
            <a:spLocks noGrp="1"/>
          </p:cNvSpPr>
          <p:nvPr>
            <p:ph type="body" sz="quarter" idx="23"/>
          </p:nvPr>
        </p:nvSpPr>
        <p:spPr>
          <a:xfrm>
            <a:off x="6568197"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2" name="Text Placeholder 6">
            <a:extLst>
              <a:ext uri="{FF2B5EF4-FFF2-40B4-BE49-F238E27FC236}">
                <a16:creationId xmlns:a16="http://schemas.microsoft.com/office/drawing/2014/main" id="{24C159DC-E703-E64F-A55F-3B8684DFCA6B}"/>
              </a:ext>
            </a:extLst>
          </p:cNvPr>
          <p:cNvSpPr>
            <a:spLocks noGrp="1"/>
          </p:cNvSpPr>
          <p:nvPr>
            <p:ph type="body" sz="quarter" idx="24"/>
          </p:nvPr>
        </p:nvSpPr>
        <p:spPr>
          <a:xfrm>
            <a:off x="8620931" y="4405666"/>
            <a:ext cx="1835150" cy="1152000"/>
          </a:xfrm>
          <a:solidFill>
            <a:schemeClr val="bg2"/>
          </a:solidFill>
        </p:spPr>
        <p:txBody>
          <a:bodyPr lIns="288000" tIns="144000" rIns="288000">
            <a:noAutofit/>
          </a:bodyPr>
          <a:lstStyle>
            <a:lvl1pPr marL="0" indent="0">
              <a:buFontTx/>
              <a:buNone/>
              <a:defRPr sz="1000"/>
            </a:lvl1pPr>
            <a:lvl2pPr marL="457200" indent="0">
              <a:buFontTx/>
              <a:buNone/>
              <a:defRPr sz="1000"/>
            </a:lvl2pPr>
            <a:lvl3pPr marL="914400" indent="0">
              <a:buFontTx/>
              <a:buNone/>
              <a:defRPr sz="1000"/>
            </a:lvl3pPr>
            <a:lvl4pPr marL="1371600" indent="0">
              <a:buFontTx/>
              <a:buNone/>
              <a:defRPr sz="1000"/>
            </a:lvl4pPr>
            <a:lvl5pPr marL="1828800" indent="0">
              <a:buFontTx/>
              <a:buNone/>
              <a:defRPr sz="1000"/>
            </a:lvl5pPr>
          </a:lstStyle>
          <a:p>
            <a:pPr lvl="0"/>
            <a:r>
              <a:rPr lang="en-US"/>
              <a:t>Click to edit Master text styles</a:t>
            </a:r>
          </a:p>
        </p:txBody>
      </p:sp>
      <p:sp>
        <p:nvSpPr>
          <p:cNvPr id="24" name="Title 1">
            <a:extLst>
              <a:ext uri="{FF2B5EF4-FFF2-40B4-BE49-F238E27FC236}">
                <a16:creationId xmlns:a16="http://schemas.microsoft.com/office/drawing/2014/main" id="{3A42398D-7401-6541-AF16-59BDD7A17D3E}"/>
              </a:ext>
            </a:extLst>
          </p:cNvPr>
          <p:cNvSpPr>
            <a:spLocks noGrp="1"/>
          </p:cNvSpPr>
          <p:nvPr>
            <p:ph type="title"/>
          </p:nvPr>
        </p:nvSpPr>
        <p:spPr>
          <a:xfrm>
            <a:off x="589628" y="564570"/>
            <a:ext cx="10013602" cy="358512"/>
          </a:xfrm>
        </p:spPr>
        <p:txBody>
          <a:bodyPr>
            <a:noAutofit/>
          </a:bodyPr>
          <a:lstStyle/>
          <a:p>
            <a:r>
              <a:rPr lang="en-US"/>
              <a:t>Click to edit Master title style</a:t>
            </a:r>
          </a:p>
        </p:txBody>
      </p:sp>
    </p:spTree>
    <p:extLst>
      <p:ext uri="{BB962C8B-B14F-4D97-AF65-F5344CB8AC3E}">
        <p14:creationId xmlns:p14="http://schemas.microsoft.com/office/powerpoint/2010/main" val="181053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2A921569-63E2-AE4B-AB79-5918BDF9BBD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Tree>
    <p:extLst>
      <p:ext uri="{BB962C8B-B14F-4D97-AF65-F5344CB8AC3E}">
        <p14:creationId xmlns:p14="http://schemas.microsoft.com/office/powerpoint/2010/main" val="281470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age with purple outline-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4A5280C-8412-4B49-8E11-842A8D3D1FD3}"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p>
            <a:pPr lvl="0"/>
            <a:r>
              <a:rPr lang="en-US"/>
              <a:t>Click to edit Master text styles</a:t>
            </a:r>
          </a:p>
        </p:txBody>
      </p:sp>
      <p:pic>
        <p:nvPicPr>
          <p:cNvPr id="8" name="Picture 7">
            <a:extLst>
              <a:ext uri="{FF2B5EF4-FFF2-40B4-BE49-F238E27FC236}">
                <a16:creationId xmlns:a16="http://schemas.microsoft.com/office/drawing/2014/main" id="{17DA58A7-3A7B-CA49-BA9A-B64FE3F15302}"/>
              </a:ext>
            </a:extLst>
          </p:cNvPr>
          <p:cNvPicPr>
            <a:picLocks noChangeAspect="1"/>
          </p:cNvPicPr>
          <p:nvPr userDrawn="1"/>
        </p:nvPicPr>
        <p:blipFill>
          <a:blip r:embed="rId2"/>
          <a:stretch>
            <a:fillRect/>
          </a:stretch>
        </p:blipFill>
        <p:spPr>
          <a:xfrm>
            <a:off x="-1472" y="0"/>
            <a:ext cx="12193472" cy="6858000"/>
          </a:xfrm>
          <a:prstGeom prst="rect">
            <a:avLst/>
          </a:prstGeom>
        </p:spPr>
      </p:pic>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3"/>
          <a:stretch>
            <a:fillRect/>
          </a:stretch>
        </p:blipFill>
        <p:spPr>
          <a:xfrm>
            <a:off x="10250905" y="6211971"/>
            <a:ext cx="1479884" cy="189390"/>
          </a:xfrm>
          <a:prstGeom prst="rect">
            <a:avLst/>
          </a:prstGeom>
        </p:spPr>
      </p:pic>
      <p:sp>
        <p:nvSpPr>
          <p:cNvPr id="11" name="Picture Placeholder 10">
            <a:extLst>
              <a:ext uri="{FF2B5EF4-FFF2-40B4-BE49-F238E27FC236}">
                <a16:creationId xmlns:a16="http://schemas.microsoft.com/office/drawing/2014/main" id="{DA9AECC6-6CDB-CE42-8B7F-8845D19C0151}"/>
              </a:ext>
            </a:extLst>
          </p:cNvPr>
          <p:cNvSpPr>
            <a:spLocks noGrp="1"/>
          </p:cNvSpPr>
          <p:nvPr>
            <p:ph type="pic" sz="quarter" idx="14"/>
          </p:nvPr>
        </p:nvSpPr>
        <p:spPr>
          <a:xfrm>
            <a:off x="5137483" y="456639"/>
            <a:ext cx="4776537" cy="6401361"/>
          </a:xfrm>
        </p:spPr>
        <p:txBody>
          <a:bodyPr/>
          <a:lstStyle/>
          <a:p>
            <a:endParaRPr lang="en-US"/>
          </a:p>
        </p:txBody>
      </p:sp>
    </p:spTree>
    <p:extLst>
      <p:ext uri="{BB962C8B-B14F-4D97-AF65-F5344CB8AC3E}">
        <p14:creationId xmlns:p14="http://schemas.microsoft.com/office/powerpoint/2010/main" val="330495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page with grey arrow-photo">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E2EF6-6788-C745-A8D9-E1AEB8EC8746}"/>
              </a:ext>
            </a:extLst>
          </p:cNvPr>
          <p:cNvPicPr>
            <a:picLocks noChangeAspect="1"/>
          </p:cNvPicPr>
          <p:nvPr userDrawn="1"/>
        </p:nvPicPr>
        <p:blipFill>
          <a:blip r:embed="rId2"/>
          <a:stretch>
            <a:fillRect/>
          </a:stretch>
        </p:blipFill>
        <p:spPr>
          <a:xfrm>
            <a:off x="-11496" y="0"/>
            <a:ext cx="12193471" cy="6858000"/>
          </a:xfrm>
          <a:prstGeom prst="rect">
            <a:avLst/>
          </a:prstGeom>
        </p:spPr>
      </p:pic>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74E99EB1-231B-2641-BF13-F006B029EA15}"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p>
            <a:pPr lvl="0"/>
            <a:r>
              <a:rPr lang="en-US"/>
              <a:t>Click to edit Master text styles</a:t>
            </a:r>
          </a:p>
        </p:txBody>
      </p:sp>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3"/>
          <a:stretch>
            <a:fillRect/>
          </a:stretch>
        </p:blipFill>
        <p:spPr>
          <a:xfrm>
            <a:off x="10250905" y="6211971"/>
            <a:ext cx="1479884" cy="189390"/>
          </a:xfrm>
          <a:prstGeom prst="rect">
            <a:avLst/>
          </a:prstGeom>
        </p:spPr>
      </p:pic>
      <p:pic>
        <p:nvPicPr>
          <p:cNvPr id="10" name="Picture 9">
            <a:extLst>
              <a:ext uri="{FF2B5EF4-FFF2-40B4-BE49-F238E27FC236}">
                <a16:creationId xmlns:a16="http://schemas.microsoft.com/office/drawing/2014/main" id="{C3F946F2-65E1-BC42-8214-E425D2EA6586}"/>
              </a:ext>
            </a:extLst>
          </p:cNvPr>
          <p:cNvPicPr>
            <a:picLocks noChangeAspect="1"/>
          </p:cNvPicPr>
          <p:nvPr userDrawn="1"/>
        </p:nvPicPr>
        <p:blipFill>
          <a:blip r:embed="rId4"/>
          <a:stretch>
            <a:fillRect/>
          </a:stretch>
        </p:blipFill>
        <p:spPr>
          <a:xfrm>
            <a:off x="10773230" y="487577"/>
            <a:ext cx="829141" cy="335383"/>
          </a:xfrm>
          <a:prstGeom prst="rect">
            <a:avLst/>
          </a:prstGeom>
        </p:spPr>
      </p:pic>
      <p:sp>
        <p:nvSpPr>
          <p:cNvPr id="12" name="Picture Placeholder 11">
            <a:extLst>
              <a:ext uri="{FF2B5EF4-FFF2-40B4-BE49-F238E27FC236}">
                <a16:creationId xmlns:a16="http://schemas.microsoft.com/office/drawing/2014/main" id="{947689E9-7789-394E-8B79-E6137DB47278}"/>
              </a:ext>
            </a:extLst>
          </p:cNvPr>
          <p:cNvSpPr>
            <a:spLocks noGrp="1"/>
          </p:cNvSpPr>
          <p:nvPr>
            <p:ph type="pic" sz="quarter" idx="14"/>
          </p:nvPr>
        </p:nvSpPr>
        <p:spPr>
          <a:xfrm>
            <a:off x="5306292" y="487363"/>
            <a:ext cx="4667887" cy="6370637"/>
          </a:xfrm>
        </p:spPr>
        <p:txBody>
          <a:bodyPr/>
          <a:lstStyle/>
          <a:p>
            <a:endParaRPr lang="en-US"/>
          </a:p>
        </p:txBody>
      </p:sp>
    </p:spTree>
    <p:extLst>
      <p:ext uri="{BB962C8B-B14F-4D97-AF65-F5344CB8AC3E}">
        <p14:creationId xmlns:p14="http://schemas.microsoft.com/office/powerpoint/2010/main" val="66632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page with purple arrow">
    <p:spTree>
      <p:nvGrpSpPr>
        <p:cNvPr id="1" name=""/>
        <p:cNvGrpSpPr/>
        <p:nvPr/>
      </p:nvGrpSpPr>
      <p:grpSpPr>
        <a:xfrm>
          <a:off x="0" y="0"/>
          <a:ext cx="0" cy="0"/>
          <a:chOff x="0" y="0"/>
          <a:chExt cx="0" cy="0"/>
        </a:xfrm>
      </p:grpSpPr>
      <p:sp>
        <p:nvSpPr>
          <p:cNvPr id="19" name="Freeform 18">
            <a:extLst>
              <a:ext uri="{FF2B5EF4-FFF2-40B4-BE49-F238E27FC236}">
                <a16:creationId xmlns:a16="http://schemas.microsoft.com/office/drawing/2014/main" id="{D319FF91-91EA-1941-9FF4-63F4DF141B6D}"/>
              </a:ext>
            </a:extLst>
          </p:cNvPr>
          <p:cNvSpPr/>
          <p:nvPr userDrawn="1"/>
        </p:nvSpPr>
        <p:spPr>
          <a:xfrm rot="5400000">
            <a:off x="351415" y="-351417"/>
            <a:ext cx="6858001" cy="7560832"/>
          </a:xfrm>
          <a:custGeom>
            <a:avLst/>
            <a:gdLst>
              <a:gd name="connsiteX0" fmla="*/ 0 w 6858001"/>
              <a:gd name="connsiteY0" fmla="*/ 7560832 h 7560832"/>
              <a:gd name="connsiteX1" fmla="*/ 0 w 6858001"/>
              <a:gd name="connsiteY1" fmla="*/ 3450263 h 7560832"/>
              <a:gd name="connsiteX2" fmla="*/ 3429001 w 6858001"/>
              <a:gd name="connsiteY2" fmla="*/ 0 h 7560832"/>
              <a:gd name="connsiteX3" fmla="*/ 6858001 w 6858001"/>
              <a:gd name="connsiteY3" fmla="*/ 3450263 h 7560832"/>
              <a:gd name="connsiteX4" fmla="*/ 6858000 w 6858001"/>
              <a:gd name="connsiteY4" fmla="*/ 3450263 h 7560832"/>
              <a:gd name="connsiteX5" fmla="*/ 6858000 w 6858001"/>
              <a:gd name="connsiteY5" fmla="*/ 7560832 h 7560832"/>
              <a:gd name="connsiteX6" fmla="*/ 0 w 6858001"/>
              <a:gd name="connsiteY6" fmla="*/ 7560832 h 756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1" h="7560832">
                <a:moveTo>
                  <a:pt x="0" y="7560832"/>
                </a:moveTo>
                <a:lnTo>
                  <a:pt x="0" y="3450263"/>
                </a:lnTo>
                <a:lnTo>
                  <a:pt x="3429001" y="0"/>
                </a:lnTo>
                <a:lnTo>
                  <a:pt x="6858001" y="3450263"/>
                </a:lnTo>
                <a:lnTo>
                  <a:pt x="6858000" y="3450263"/>
                </a:lnTo>
                <a:lnTo>
                  <a:pt x="6858000" y="7560832"/>
                </a:lnTo>
                <a:lnTo>
                  <a:pt x="0" y="7560832"/>
                </a:lnTo>
                <a:close/>
              </a:path>
            </a:pathLst>
          </a:custGeom>
          <a:gradFill flip="none" rotWithShape="1">
            <a:gsLst>
              <a:gs pos="0">
                <a:srgbClr val="1E021E"/>
              </a:gs>
              <a:gs pos="100000">
                <a:schemeClr val="tx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lvl1pPr>
              <a:defRPr>
                <a:solidFill>
                  <a:schemeClr val="bg1"/>
                </a:solidFill>
              </a:defRPr>
            </a:lvl1p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F9566E87-D103-3742-8A7B-81A7E9D76D6C}"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lvl1pPr>
              <a:defRPr>
                <a:solidFill>
                  <a:schemeClr val="bg1"/>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2"/>
          <a:stretch>
            <a:fillRect/>
          </a:stretch>
        </p:blipFill>
        <p:spPr>
          <a:xfrm>
            <a:off x="10250905" y="6211971"/>
            <a:ext cx="1479884" cy="189390"/>
          </a:xfrm>
          <a:prstGeom prst="rect">
            <a:avLst/>
          </a:prstGeom>
        </p:spPr>
      </p:pic>
    </p:spTree>
    <p:extLst>
      <p:ext uri="{BB962C8B-B14F-4D97-AF65-F5344CB8AC3E}">
        <p14:creationId xmlns:p14="http://schemas.microsoft.com/office/powerpoint/2010/main" val="391721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22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page with purple arrow-photo-black log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8CE905B-A07E-8D4E-86DE-7AFC4072BFC1}"/>
              </a:ext>
            </a:extLst>
          </p:cNvPr>
          <p:cNvSpPr>
            <a:spLocks noGrp="1"/>
          </p:cNvSpPr>
          <p:nvPr>
            <p:ph type="pic" sz="quarter" idx="14"/>
          </p:nvPr>
        </p:nvSpPr>
        <p:spPr>
          <a:xfrm>
            <a:off x="2022475" y="0"/>
            <a:ext cx="10169525" cy="6858000"/>
          </a:xfrm>
        </p:spPr>
        <p:txBody>
          <a:bodyPr/>
          <a:lstStyle/>
          <a:p>
            <a:endParaRPr lang="en-US"/>
          </a:p>
        </p:txBody>
      </p:sp>
      <p:sp>
        <p:nvSpPr>
          <p:cNvPr id="19" name="Freeform 18">
            <a:extLst>
              <a:ext uri="{FF2B5EF4-FFF2-40B4-BE49-F238E27FC236}">
                <a16:creationId xmlns:a16="http://schemas.microsoft.com/office/drawing/2014/main" id="{D319FF91-91EA-1941-9FF4-63F4DF141B6D}"/>
              </a:ext>
            </a:extLst>
          </p:cNvPr>
          <p:cNvSpPr/>
          <p:nvPr userDrawn="1"/>
        </p:nvSpPr>
        <p:spPr>
          <a:xfrm rot="5400000">
            <a:off x="351415" y="-351417"/>
            <a:ext cx="6858001" cy="7560832"/>
          </a:xfrm>
          <a:custGeom>
            <a:avLst/>
            <a:gdLst>
              <a:gd name="connsiteX0" fmla="*/ 0 w 6858001"/>
              <a:gd name="connsiteY0" fmla="*/ 7560832 h 7560832"/>
              <a:gd name="connsiteX1" fmla="*/ 0 w 6858001"/>
              <a:gd name="connsiteY1" fmla="*/ 3450263 h 7560832"/>
              <a:gd name="connsiteX2" fmla="*/ 3429001 w 6858001"/>
              <a:gd name="connsiteY2" fmla="*/ 0 h 7560832"/>
              <a:gd name="connsiteX3" fmla="*/ 6858001 w 6858001"/>
              <a:gd name="connsiteY3" fmla="*/ 3450263 h 7560832"/>
              <a:gd name="connsiteX4" fmla="*/ 6858000 w 6858001"/>
              <a:gd name="connsiteY4" fmla="*/ 3450263 h 7560832"/>
              <a:gd name="connsiteX5" fmla="*/ 6858000 w 6858001"/>
              <a:gd name="connsiteY5" fmla="*/ 7560832 h 7560832"/>
              <a:gd name="connsiteX6" fmla="*/ 0 w 6858001"/>
              <a:gd name="connsiteY6" fmla="*/ 7560832 h 756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1" h="7560832">
                <a:moveTo>
                  <a:pt x="0" y="7560832"/>
                </a:moveTo>
                <a:lnTo>
                  <a:pt x="0" y="3450263"/>
                </a:lnTo>
                <a:lnTo>
                  <a:pt x="3429001" y="0"/>
                </a:lnTo>
                <a:lnTo>
                  <a:pt x="6858001" y="3450263"/>
                </a:lnTo>
                <a:lnTo>
                  <a:pt x="6858000" y="3450263"/>
                </a:lnTo>
                <a:lnTo>
                  <a:pt x="6858000" y="7560832"/>
                </a:lnTo>
                <a:lnTo>
                  <a:pt x="0" y="7560832"/>
                </a:lnTo>
                <a:close/>
              </a:path>
            </a:pathLst>
          </a:custGeom>
          <a:gradFill flip="none" rotWithShape="1">
            <a:gsLst>
              <a:gs pos="0">
                <a:srgbClr val="1E021E"/>
              </a:gs>
              <a:gs pos="100000">
                <a:schemeClr val="tx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lvl1pPr>
              <a:defRPr>
                <a:solidFill>
                  <a:schemeClr val="bg1"/>
                </a:solidFill>
              </a:defRPr>
            </a:lvl1p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8C716681-4344-CC4B-AC07-B860BCF9C212}"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lvl1pPr>
              <a:defRPr>
                <a:solidFill>
                  <a:schemeClr val="bg1"/>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2"/>
          <a:stretch>
            <a:fillRect/>
          </a:stretch>
        </p:blipFill>
        <p:spPr>
          <a:xfrm>
            <a:off x="10250905" y="6211971"/>
            <a:ext cx="1479884" cy="189390"/>
          </a:xfrm>
          <a:prstGeom prst="rect">
            <a:avLst/>
          </a:prstGeom>
        </p:spPr>
      </p:pic>
    </p:spTree>
    <p:extLst>
      <p:ext uri="{BB962C8B-B14F-4D97-AF65-F5344CB8AC3E}">
        <p14:creationId xmlns:p14="http://schemas.microsoft.com/office/powerpoint/2010/main" val="351464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age with purple arrow-photo-black logo tes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E87EBF1-032E-FF48-9098-09911E7AD5FF}"/>
              </a:ext>
            </a:extLst>
          </p:cNvPr>
          <p:cNvSpPr>
            <a:spLocks noGrp="1"/>
          </p:cNvSpPr>
          <p:nvPr>
            <p:ph type="pic" sz="quarter" idx="14"/>
          </p:nvPr>
        </p:nvSpPr>
        <p:spPr>
          <a:xfrm>
            <a:off x="2951163" y="0"/>
            <a:ext cx="9240837" cy="6858000"/>
          </a:xfrm>
        </p:spPr>
        <p:txBody>
          <a:bodyPr/>
          <a:lstStyle/>
          <a:p>
            <a:endParaRPr lang="en-US"/>
          </a:p>
        </p:txBody>
      </p:sp>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2"/>
          <a:stretch>
            <a:fillRect/>
          </a:stretch>
        </p:blipFill>
        <p:spPr>
          <a:xfrm>
            <a:off x="10250905" y="6211971"/>
            <a:ext cx="1479884" cy="189390"/>
          </a:xfrm>
          <a:prstGeom prst="rect">
            <a:avLst/>
          </a:prstGeom>
        </p:spPr>
      </p:pic>
      <p:sp>
        <p:nvSpPr>
          <p:cNvPr id="19" name="Freeform 18">
            <a:extLst>
              <a:ext uri="{FF2B5EF4-FFF2-40B4-BE49-F238E27FC236}">
                <a16:creationId xmlns:a16="http://schemas.microsoft.com/office/drawing/2014/main" id="{D319FF91-91EA-1941-9FF4-63F4DF141B6D}"/>
              </a:ext>
            </a:extLst>
          </p:cNvPr>
          <p:cNvSpPr/>
          <p:nvPr userDrawn="1"/>
        </p:nvSpPr>
        <p:spPr>
          <a:xfrm rot="5400000">
            <a:off x="351415" y="-351417"/>
            <a:ext cx="6858001" cy="7560832"/>
          </a:xfrm>
          <a:custGeom>
            <a:avLst/>
            <a:gdLst>
              <a:gd name="connsiteX0" fmla="*/ 0 w 6858001"/>
              <a:gd name="connsiteY0" fmla="*/ 7560832 h 7560832"/>
              <a:gd name="connsiteX1" fmla="*/ 0 w 6858001"/>
              <a:gd name="connsiteY1" fmla="*/ 3450263 h 7560832"/>
              <a:gd name="connsiteX2" fmla="*/ 3429001 w 6858001"/>
              <a:gd name="connsiteY2" fmla="*/ 0 h 7560832"/>
              <a:gd name="connsiteX3" fmla="*/ 6858001 w 6858001"/>
              <a:gd name="connsiteY3" fmla="*/ 3450263 h 7560832"/>
              <a:gd name="connsiteX4" fmla="*/ 6858000 w 6858001"/>
              <a:gd name="connsiteY4" fmla="*/ 3450263 h 7560832"/>
              <a:gd name="connsiteX5" fmla="*/ 6858000 w 6858001"/>
              <a:gd name="connsiteY5" fmla="*/ 7560832 h 7560832"/>
              <a:gd name="connsiteX6" fmla="*/ 0 w 6858001"/>
              <a:gd name="connsiteY6" fmla="*/ 7560832 h 756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1" h="7560832">
                <a:moveTo>
                  <a:pt x="0" y="7560832"/>
                </a:moveTo>
                <a:lnTo>
                  <a:pt x="0" y="3450263"/>
                </a:lnTo>
                <a:lnTo>
                  <a:pt x="3429001" y="0"/>
                </a:lnTo>
                <a:lnTo>
                  <a:pt x="6858001" y="3450263"/>
                </a:lnTo>
                <a:lnTo>
                  <a:pt x="6858000" y="3450263"/>
                </a:lnTo>
                <a:lnTo>
                  <a:pt x="6858000" y="7560832"/>
                </a:lnTo>
                <a:lnTo>
                  <a:pt x="0" y="7560832"/>
                </a:lnTo>
                <a:close/>
              </a:path>
            </a:pathLst>
          </a:custGeom>
          <a:gradFill flip="none" rotWithShape="1">
            <a:gsLst>
              <a:gs pos="0">
                <a:srgbClr val="1E021E"/>
              </a:gs>
              <a:gs pos="100000">
                <a:schemeClr val="tx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lvl1pPr>
              <a:defRPr>
                <a:solidFill>
                  <a:schemeClr val="bg1"/>
                </a:solidFill>
              </a:defRPr>
            </a:lvl1p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FAA836AB-29CA-7140-8361-758A3BDA9811}"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lvl1pPr>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95473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E1FA7A-5638-5243-A804-05DC7C93D9C1}"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11013410" cy="4714874"/>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5201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page with purple arrow-photo-white log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8CE905B-A07E-8D4E-86DE-7AFC4072BFC1}"/>
              </a:ext>
            </a:extLst>
          </p:cNvPr>
          <p:cNvSpPr>
            <a:spLocks noGrp="1"/>
          </p:cNvSpPr>
          <p:nvPr>
            <p:ph type="pic" sz="quarter" idx="14"/>
          </p:nvPr>
        </p:nvSpPr>
        <p:spPr>
          <a:xfrm>
            <a:off x="2022475" y="0"/>
            <a:ext cx="10169525" cy="6858000"/>
          </a:xfrm>
        </p:spPr>
        <p:txBody>
          <a:bodyPr/>
          <a:lstStyle/>
          <a:p>
            <a:endParaRPr lang="en-US"/>
          </a:p>
        </p:txBody>
      </p:sp>
      <p:sp>
        <p:nvSpPr>
          <p:cNvPr id="19" name="Freeform 18">
            <a:extLst>
              <a:ext uri="{FF2B5EF4-FFF2-40B4-BE49-F238E27FC236}">
                <a16:creationId xmlns:a16="http://schemas.microsoft.com/office/drawing/2014/main" id="{D319FF91-91EA-1941-9FF4-63F4DF141B6D}"/>
              </a:ext>
            </a:extLst>
          </p:cNvPr>
          <p:cNvSpPr/>
          <p:nvPr userDrawn="1"/>
        </p:nvSpPr>
        <p:spPr>
          <a:xfrm rot="5400000">
            <a:off x="351415" y="-351417"/>
            <a:ext cx="6858001" cy="7560832"/>
          </a:xfrm>
          <a:custGeom>
            <a:avLst/>
            <a:gdLst>
              <a:gd name="connsiteX0" fmla="*/ 0 w 6858001"/>
              <a:gd name="connsiteY0" fmla="*/ 7560832 h 7560832"/>
              <a:gd name="connsiteX1" fmla="*/ 0 w 6858001"/>
              <a:gd name="connsiteY1" fmla="*/ 3450263 h 7560832"/>
              <a:gd name="connsiteX2" fmla="*/ 3429001 w 6858001"/>
              <a:gd name="connsiteY2" fmla="*/ 0 h 7560832"/>
              <a:gd name="connsiteX3" fmla="*/ 6858001 w 6858001"/>
              <a:gd name="connsiteY3" fmla="*/ 3450263 h 7560832"/>
              <a:gd name="connsiteX4" fmla="*/ 6858000 w 6858001"/>
              <a:gd name="connsiteY4" fmla="*/ 3450263 h 7560832"/>
              <a:gd name="connsiteX5" fmla="*/ 6858000 w 6858001"/>
              <a:gd name="connsiteY5" fmla="*/ 7560832 h 7560832"/>
              <a:gd name="connsiteX6" fmla="*/ 0 w 6858001"/>
              <a:gd name="connsiteY6" fmla="*/ 7560832 h 756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1" h="7560832">
                <a:moveTo>
                  <a:pt x="0" y="7560832"/>
                </a:moveTo>
                <a:lnTo>
                  <a:pt x="0" y="3450263"/>
                </a:lnTo>
                <a:lnTo>
                  <a:pt x="3429001" y="0"/>
                </a:lnTo>
                <a:lnTo>
                  <a:pt x="6858001" y="3450263"/>
                </a:lnTo>
                <a:lnTo>
                  <a:pt x="6858000" y="3450263"/>
                </a:lnTo>
                <a:lnTo>
                  <a:pt x="6858000" y="7560832"/>
                </a:lnTo>
                <a:lnTo>
                  <a:pt x="0" y="7560832"/>
                </a:lnTo>
                <a:close/>
              </a:path>
            </a:pathLst>
          </a:custGeom>
          <a:gradFill flip="none" rotWithShape="1">
            <a:gsLst>
              <a:gs pos="0">
                <a:srgbClr val="1E021E"/>
              </a:gs>
              <a:gs pos="100000">
                <a:schemeClr val="tx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lvl1pPr>
              <a:defRPr>
                <a:solidFill>
                  <a:schemeClr val="bg1"/>
                </a:solidFill>
              </a:defRPr>
            </a:lvl1p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lvl1pPr>
              <a:defRPr>
                <a:solidFill>
                  <a:schemeClr val="bg1"/>
                </a:solidFill>
              </a:defRPr>
            </a:lvl1pPr>
          </a:lstStyle>
          <a:p>
            <a:fld id="{5BFB65BC-6518-7843-9C05-B4C922E6A066}"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lvl1pPr>
              <a:defRPr>
                <a:solidFill>
                  <a:schemeClr val="bg1"/>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250905" y="6241901"/>
            <a:ext cx="1479884" cy="129530"/>
          </a:xfrm>
          <a:prstGeom prst="rect">
            <a:avLst/>
          </a:prstGeom>
        </p:spPr>
      </p:pic>
    </p:spTree>
    <p:extLst>
      <p:ext uri="{BB962C8B-B14F-4D97-AF65-F5344CB8AC3E}">
        <p14:creationId xmlns:p14="http://schemas.microsoft.com/office/powerpoint/2010/main" val="328632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page with purple outlin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p:txBody>
          <a:bodyPr/>
          <a:lstStyle/>
          <a:p>
            <a:r>
              <a:rPr lang="en-US"/>
              <a:t>Click to edit </a:t>
            </a:r>
            <a:br>
              <a:rPr lang="en-US"/>
            </a:br>
            <a:r>
              <a:rPr lang="en-US"/>
              <a:t>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5EFAE33-7698-1C4A-80EC-9749CE4B4F94}" type="datetime4">
              <a:rPr lang="en-GB" smtClean="0"/>
              <a:t>12 February 2024</a:t>
            </a:fld>
            <a:endParaRPr lang="en-US"/>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p:spPr>
        <p:txBody>
          <a:bodyPr>
            <a:noAutofit/>
          </a:bodyPr>
          <a:lstStyle/>
          <a:p>
            <a:pPr lvl="0"/>
            <a:r>
              <a:rPr lang="en-US"/>
              <a:t>Click to edit Master text styles</a:t>
            </a:r>
          </a:p>
        </p:txBody>
      </p:sp>
      <p:pic>
        <p:nvPicPr>
          <p:cNvPr id="8" name="Picture 7">
            <a:extLst>
              <a:ext uri="{FF2B5EF4-FFF2-40B4-BE49-F238E27FC236}">
                <a16:creationId xmlns:a16="http://schemas.microsoft.com/office/drawing/2014/main" id="{17DA58A7-3A7B-CA49-BA9A-B64FE3F15302}"/>
              </a:ext>
            </a:extLst>
          </p:cNvPr>
          <p:cNvPicPr>
            <a:picLocks noChangeAspect="1"/>
          </p:cNvPicPr>
          <p:nvPr userDrawn="1"/>
        </p:nvPicPr>
        <p:blipFill>
          <a:blip r:embed="rId2"/>
          <a:stretch>
            <a:fillRect/>
          </a:stretch>
        </p:blipFill>
        <p:spPr>
          <a:xfrm>
            <a:off x="-1472" y="0"/>
            <a:ext cx="12193472" cy="6858000"/>
          </a:xfrm>
          <a:prstGeom prst="rect">
            <a:avLst/>
          </a:prstGeom>
        </p:spPr>
      </p:pic>
      <p:pic>
        <p:nvPicPr>
          <p:cNvPr id="9" name="Picture 8">
            <a:extLst>
              <a:ext uri="{FF2B5EF4-FFF2-40B4-BE49-F238E27FC236}">
                <a16:creationId xmlns:a16="http://schemas.microsoft.com/office/drawing/2014/main" id="{0EAD935B-6C9E-9849-B915-B425591FA408}"/>
              </a:ext>
            </a:extLst>
          </p:cNvPr>
          <p:cNvPicPr>
            <a:picLocks noChangeAspect="1"/>
          </p:cNvPicPr>
          <p:nvPr userDrawn="1"/>
        </p:nvPicPr>
        <p:blipFill>
          <a:blip r:embed="rId3"/>
          <a:stretch>
            <a:fillRect/>
          </a:stretch>
        </p:blipFill>
        <p:spPr>
          <a:xfrm>
            <a:off x="10250905" y="6211971"/>
            <a:ext cx="1479884" cy="189390"/>
          </a:xfrm>
          <a:prstGeom prst="rect">
            <a:avLst/>
          </a:prstGeom>
        </p:spPr>
      </p:pic>
    </p:spTree>
    <p:extLst>
      <p:ext uri="{BB962C8B-B14F-4D97-AF65-F5344CB8AC3E}">
        <p14:creationId xmlns:p14="http://schemas.microsoft.com/office/powerpoint/2010/main" val="414719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teractive-Title page with purple arrow-black wordmar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1C19254-0CB4-594C-BD80-E30CA4BAA522}"/>
              </a:ext>
            </a:extLst>
          </p:cNvPr>
          <p:cNvSpPr>
            <a:spLocks noGrp="1"/>
          </p:cNvSpPr>
          <p:nvPr>
            <p:ph type="pic" sz="quarter" idx="14"/>
          </p:nvPr>
        </p:nvSpPr>
        <p:spPr>
          <a:xfrm>
            <a:off x="3736014" y="0"/>
            <a:ext cx="9240837" cy="6858000"/>
          </a:xfrm>
          <a:prstGeom prst="rect">
            <a:avLst/>
          </a:prstGeom>
        </p:spPr>
        <p:txBody>
          <a:bodyPr/>
          <a:lstStyle/>
          <a:p>
            <a:endParaRPr lang="en-US"/>
          </a:p>
        </p:txBody>
      </p:sp>
      <p:sp>
        <p:nvSpPr>
          <p:cNvPr id="11" name="Footer Placeholder 21">
            <a:extLst>
              <a:ext uri="{FF2B5EF4-FFF2-40B4-BE49-F238E27FC236}">
                <a16:creationId xmlns:a16="http://schemas.microsoft.com/office/drawing/2014/main" id="{EF7CA9A0-D154-FC40-8F31-DB6A1803D68D}"/>
              </a:ext>
            </a:extLst>
          </p:cNvPr>
          <p:cNvSpPr>
            <a:spLocks noGrp="1"/>
          </p:cNvSpPr>
          <p:nvPr>
            <p:ph type="ftr" sz="quarter" idx="3"/>
          </p:nvPr>
        </p:nvSpPr>
        <p:spPr>
          <a:xfrm>
            <a:off x="0" y="0"/>
            <a:ext cx="12192000" cy="685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vert="horz" lIns="91440" tIns="45720" rIns="91440" bIns="45720" rtlCol="0" anchor="ctr"/>
          <a:lstStyle>
            <a:lvl1pPr algn="ctr">
              <a:defRPr sz="1200">
                <a:noFill/>
              </a:defRPr>
            </a:lvl1pPr>
          </a:lstStyle>
          <a:p>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a:xfrm>
            <a:off x="1588770" y="2657061"/>
            <a:ext cx="4170762" cy="1039091"/>
          </a:xfrm>
          <a:prstGeom prst="rect">
            <a:avLst/>
          </a:prstGeom>
        </p:spPr>
        <p:txBody>
          <a:bodyPr lIns="0" tIns="0" rIns="0" bIns="0"/>
          <a:lstStyle>
            <a:lvl1pPr>
              <a:defRPr>
                <a:solidFill>
                  <a:schemeClr val="bg1"/>
                </a:solidFill>
                <a:latin typeface="Georgia" panose="02040502050405020303" pitchFamily="18" charset="0"/>
              </a:defRPr>
            </a:lvl1pPr>
          </a:lstStyle>
          <a:p>
            <a:r>
              <a:rPr lang="en-US"/>
              <a:t>Click to edit </a:t>
            </a:r>
            <a:br>
              <a:rPr lang="en-US"/>
            </a:br>
            <a:r>
              <a:rPr lang="en-US"/>
              <a:t>Master title style</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a:prstGeom prst="rect">
            <a:avLst/>
          </a:prstGeom>
        </p:spPr>
        <p:txBody>
          <a:bodyPr lIns="0" tIns="0">
            <a:noAutofit/>
          </a:bodyPr>
          <a:lstStyle>
            <a:lvl1pPr>
              <a:defRPr>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Date Placeholder 2">
            <a:extLst>
              <a:ext uri="{FF2B5EF4-FFF2-40B4-BE49-F238E27FC236}">
                <a16:creationId xmlns:a16="http://schemas.microsoft.com/office/drawing/2014/main" id="{37596888-8ACB-024E-A703-ED31FD96AED2}"/>
              </a:ext>
            </a:extLst>
          </p:cNvPr>
          <p:cNvSpPr>
            <a:spLocks noGrp="1"/>
          </p:cNvSpPr>
          <p:nvPr>
            <p:ph type="dt" sz="half" idx="10"/>
          </p:nvPr>
        </p:nvSpPr>
        <p:spPr>
          <a:xfrm>
            <a:off x="1588770" y="5257929"/>
            <a:ext cx="3428398" cy="365125"/>
          </a:xfrm>
        </p:spPr>
        <p:txBody>
          <a:bodyPr lIns="0" tIns="0" rIns="0" bIns="0">
            <a:noAutofit/>
          </a:bodyPr>
          <a:lstStyle>
            <a:lvl1pPr>
              <a:defRPr>
                <a:solidFill>
                  <a:schemeClr val="bg1"/>
                </a:solidFill>
                <a:latin typeface="Arial" panose="020B0604020202020204" pitchFamily="34" charset="0"/>
                <a:cs typeface="Arial" panose="020B0604020202020204" pitchFamily="34" charset="0"/>
              </a:defRPr>
            </a:lvl1pPr>
          </a:lstStyle>
          <a:p>
            <a:fld id="{B046CCE0-F881-8B40-ABFD-4F93D46F2D8A}" type="datetime4">
              <a:rPr lang="en-GB" smtClean="0"/>
              <a:pPr/>
              <a:t>12 February 2024</a:t>
            </a:fld>
            <a:endParaRPr lang="en-US"/>
          </a:p>
        </p:txBody>
      </p:sp>
    </p:spTree>
    <p:extLst>
      <p:ext uri="{BB962C8B-B14F-4D97-AF65-F5344CB8AC3E}">
        <p14:creationId xmlns:p14="http://schemas.microsoft.com/office/powerpoint/2010/main" val="413257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22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eractive-Title page with purple arrow-White wordmark">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1C19254-0CB4-594C-BD80-E30CA4BAA522}"/>
              </a:ext>
            </a:extLst>
          </p:cNvPr>
          <p:cNvSpPr>
            <a:spLocks noGrp="1"/>
          </p:cNvSpPr>
          <p:nvPr>
            <p:ph type="pic" sz="quarter" idx="14"/>
          </p:nvPr>
        </p:nvSpPr>
        <p:spPr>
          <a:xfrm>
            <a:off x="3736014" y="0"/>
            <a:ext cx="9240837" cy="6858000"/>
          </a:xfrm>
          <a:prstGeom prst="rect">
            <a:avLst/>
          </a:prstGeom>
        </p:spPr>
        <p:txBody>
          <a:bodyPr/>
          <a:lstStyle/>
          <a:p>
            <a:endParaRPr lang="en-US"/>
          </a:p>
        </p:txBody>
      </p:sp>
      <p:sp>
        <p:nvSpPr>
          <p:cNvPr id="11" name="Footer Placeholder 21">
            <a:extLst>
              <a:ext uri="{FF2B5EF4-FFF2-40B4-BE49-F238E27FC236}">
                <a16:creationId xmlns:a16="http://schemas.microsoft.com/office/drawing/2014/main" id="{EF7CA9A0-D154-FC40-8F31-DB6A1803D68D}"/>
              </a:ext>
            </a:extLst>
          </p:cNvPr>
          <p:cNvSpPr>
            <a:spLocks noGrp="1"/>
          </p:cNvSpPr>
          <p:nvPr>
            <p:ph type="ftr" sz="quarter" idx="3"/>
          </p:nvPr>
        </p:nvSpPr>
        <p:spPr>
          <a:xfrm>
            <a:off x="0" y="0"/>
            <a:ext cx="12192000" cy="685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vert="horz" lIns="91440" tIns="45720" rIns="91440" bIns="45720" rtlCol="0" anchor="ctr"/>
          <a:lstStyle>
            <a:lvl1pPr algn="ctr">
              <a:defRPr sz="1200">
                <a:noFill/>
              </a:defRPr>
            </a:lvl1pPr>
          </a:lstStyle>
          <a:p>
            <a:endParaRPr lang="en-US"/>
          </a:p>
        </p:txBody>
      </p:sp>
      <p:sp>
        <p:nvSpPr>
          <p:cNvPr id="2" name="Title 1">
            <a:extLst>
              <a:ext uri="{FF2B5EF4-FFF2-40B4-BE49-F238E27FC236}">
                <a16:creationId xmlns:a16="http://schemas.microsoft.com/office/drawing/2014/main" id="{F98A41D2-5203-D640-85D9-59C4ABFBE3A0}"/>
              </a:ext>
            </a:extLst>
          </p:cNvPr>
          <p:cNvSpPr>
            <a:spLocks noGrp="1"/>
          </p:cNvSpPr>
          <p:nvPr>
            <p:ph type="title" hasCustomPrompt="1"/>
          </p:nvPr>
        </p:nvSpPr>
        <p:spPr>
          <a:xfrm>
            <a:off x="1588770" y="2657061"/>
            <a:ext cx="4170762" cy="1039091"/>
          </a:xfrm>
          <a:prstGeom prst="rect">
            <a:avLst/>
          </a:prstGeom>
        </p:spPr>
        <p:txBody>
          <a:bodyPr lIns="0" tIns="0" rIns="0" bIns="0"/>
          <a:lstStyle>
            <a:lvl1pPr>
              <a:defRPr>
                <a:solidFill>
                  <a:schemeClr val="bg1"/>
                </a:solidFill>
                <a:latin typeface="Georgia" panose="02040502050405020303" pitchFamily="18" charset="0"/>
              </a:defRPr>
            </a:lvl1pPr>
          </a:lstStyle>
          <a:p>
            <a:r>
              <a:rPr lang="en-US"/>
              <a:t>Click to edit </a:t>
            </a:r>
            <a:br>
              <a:rPr lang="en-US"/>
            </a:br>
            <a:r>
              <a:rPr lang="en-US"/>
              <a:t>Master title style</a:t>
            </a:r>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1588769" y="3990108"/>
            <a:ext cx="3717523" cy="1039091"/>
          </a:xfrm>
          <a:prstGeom prst="rect">
            <a:avLst/>
          </a:prstGeom>
        </p:spPr>
        <p:txBody>
          <a:bodyPr lIns="0" tIns="0">
            <a:noAutofit/>
          </a:bodyPr>
          <a:lstStyle>
            <a:lvl1pPr>
              <a:defRPr>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Date Placeholder 2">
            <a:extLst>
              <a:ext uri="{FF2B5EF4-FFF2-40B4-BE49-F238E27FC236}">
                <a16:creationId xmlns:a16="http://schemas.microsoft.com/office/drawing/2014/main" id="{37596888-8ACB-024E-A703-ED31FD96AED2}"/>
              </a:ext>
            </a:extLst>
          </p:cNvPr>
          <p:cNvSpPr>
            <a:spLocks noGrp="1"/>
          </p:cNvSpPr>
          <p:nvPr>
            <p:ph type="dt" sz="half" idx="10"/>
          </p:nvPr>
        </p:nvSpPr>
        <p:spPr>
          <a:xfrm>
            <a:off x="1588770" y="5272217"/>
            <a:ext cx="3428398" cy="365125"/>
          </a:xfrm>
        </p:spPr>
        <p:txBody>
          <a:bodyPr lIns="0" tIns="0" rIns="0" bIns="0">
            <a:noAutofit/>
          </a:bodyPr>
          <a:lstStyle>
            <a:lvl1pPr>
              <a:defRPr>
                <a:solidFill>
                  <a:schemeClr val="bg1"/>
                </a:solidFill>
                <a:latin typeface="Arial" panose="020B0604020202020204" pitchFamily="34" charset="0"/>
                <a:cs typeface="Arial" panose="020B0604020202020204" pitchFamily="34" charset="0"/>
              </a:defRPr>
            </a:lvl1pPr>
          </a:lstStyle>
          <a:p>
            <a:fld id="{121DF463-60FE-9146-A948-3132AFA00606}" type="datetime4">
              <a:rPr lang="en-GB" smtClean="0"/>
              <a:pPr/>
              <a:t>12 February 2024</a:t>
            </a:fld>
            <a:endParaRPr lang="en-US"/>
          </a:p>
        </p:txBody>
      </p:sp>
    </p:spTree>
    <p:extLst>
      <p:ext uri="{BB962C8B-B14F-4D97-AF65-F5344CB8AC3E}">
        <p14:creationId xmlns:p14="http://schemas.microsoft.com/office/powerpoint/2010/main" val="64401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22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9145BC2A-BD7F-7C43-A634-29ECEE466D9D}"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8" name="Content Placeholder 7">
            <a:extLst>
              <a:ext uri="{FF2B5EF4-FFF2-40B4-BE49-F238E27FC236}">
                <a16:creationId xmlns:a16="http://schemas.microsoft.com/office/drawing/2014/main" id="{E19DC424-CB15-AE4A-AA9F-4379EA2D82F6}"/>
              </a:ext>
            </a:extLst>
          </p:cNvPr>
          <p:cNvSpPr>
            <a:spLocks noGrp="1"/>
          </p:cNvSpPr>
          <p:nvPr>
            <p:ph sz="quarter" idx="12"/>
          </p:nvPr>
        </p:nvSpPr>
        <p:spPr>
          <a:xfrm>
            <a:off x="589628"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7">
            <a:extLst>
              <a:ext uri="{FF2B5EF4-FFF2-40B4-BE49-F238E27FC236}">
                <a16:creationId xmlns:a16="http://schemas.microsoft.com/office/drawing/2014/main" id="{A9ADD426-9E0B-B542-B492-EEF76CAC489C}"/>
              </a:ext>
            </a:extLst>
          </p:cNvPr>
          <p:cNvSpPr>
            <a:spLocks noGrp="1"/>
          </p:cNvSpPr>
          <p:nvPr>
            <p:ph sz="quarter" idx="13"/>
          </p:nvPr>
        </p:nvSpPr>
        <p:spPr>
          <a:xfrm>
            <a:off x="6390292" y="1485902"/>
            <a:ext cx="5212080" cy="4663440"/>
          </a:xfrm>
        </p:spPr>
        <p:txBody>
          <a:bodyPr/>
          <a:lstStyle>
            <a:lvl1pPr marL="0" indent="0">
              <a:spcAft>
                <a:spcPts val="0"/>
              </a:spcAft>
              <a:buFontTx/>
              <a:buNone/>
              <a:defRPr/>
            </a:lvl1pPr>
            <a:lvl2pPr marL="457200" indent="0">
              <a:spcAft>
                <a:spcPts val="0"/>
              </a:spcAft>
              <a:buFontTx/>
              <a:buNone/>
              <a:defRPr/>
            </a:lvl2pPr>
            <a:lvl3pPr marL="914400" indent="0">
              <a:spcAft>
                <a:spcPts val="0"/>
              </a:spcAft>
              <a:buFontTx/>
              <a:buNone/>
              <a:defRPr/>
            </a:lvl3pPr>
            <a:lvl4pPr marL="1371600" indent="0">
              <a:spcAft>
                <a:spcPts val="0"/>
              </a:spcAft>
              <a:buFontTx/>
              <a:buNone/>
              <a:defRPr/>
            </a:lvl4pPr>
            <a:lvl5pPr marL="1828800" indent="0">
              <a:spcAft>
                <a:spcPts val="0"/>
              </a:spcAft>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650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3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A36618E8-7378-B54B-93D4-BAA138D466F7}"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9" name="Text Placeholder 18">
            <a:extLst>
              <a:ext uri="{FF2B5EF4-FFF2-40B4-BE49-F238E27FC236}">
                <a16:creationId xmlns:a16="http://schemas.microsoft.com/office/drawing/2014/main" id="{D5604DA3-40E5-A141-9621-F7FCE70438CE}"/>
              </a:ext>
            </a:extLst>
          </p:cNvPr>
          <p:cNvSpPr>
            <a:spLocks noGrp="1"/>
          </p:cNvSpPr>
          <p:nvPr>
            <p:ph type="body" sz="quarter" idx="13"/>
          </p:nvPr>
        </p:nvSpPr>
        <p:spPr>
          <a:xfrm>
            <a:off x="4358640"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10" name="Text Placeholder 18">
            <a:extLst>
              <a:ext uri="{FF2B5EF4-FFF2-40B4-BE49-F238E27FC236}">
                <a16:creationId xmlns:a16="http://schemas.microsoft.com/office/drawing/2014/main" id="{782A91B6-CD4F-CC45-B48C-E1FFFB333184}"/>
              </a:ext>
            </a:extLst>
          </p:cNvPr>
          <p:cNvSpPr>
            <a:spLocks noGrp="1"/>
          </p:cNvSpPr>
          <p:nvPr>
            <p:ph type="body" sz="quarter" idx="14"/>
          </p:nvPr>
        </p:nvSpPr>
        <p:spPr>
          <a:xfrm>
            <a:off x="8127652" y="1485902"/>
            <a:ext cx="347472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6165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4 column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lvl1pPr>
              <a:lnSpc>
                <a:spcPct val="100000"/>
              </a:lnSpc>
              <a:spcAft>
                <a:spcPts val="600"/>
              </a:spcAft>
              <a:defRPr/>
            </a:lvl1p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BCDBF218-0AF4-0E46-B198-F63A0B8ECB9C}"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19" name="Text Placeholder 18">
            <a:extLst>
              <a:ext uri="{FF2B5EF4-FFF2-40B4-BE49-F238E27FC236}">
                <a16:creationId xmlns:a16="http://schemas.microsoft.com/office/drawing/2014/main" id="{0F883B8A-FB6B-994C-956F-74605D94280A}"/>
              </a:ext>
            </a:extLst>
          </p:cNvPr>
          <p:cNvSpPr>
            <a:spLocks noGrp="1"/>
          </p:cNvSpPr>
          <p:nvPr>
            <p:ph type="body" sz="quarter" idx="12"/>
          </p:nvPr>
        </p:nvSpPr>
        <p:spPr>
          <a:xfrm>
            <a:off x="58962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0" name="Text Placeholder 18">
            <a:extLst>
              <a:ext uri="{FF2B5EF4-FFF2-40B4-BE49-F238E27FC236}">
                <a16:creationId xmlns:a16="http://schemas.microsoft.com/office/drawing/2014/main" id="{FD114AB4-906C-B344-BFEB-F85A6721A75D}"/>
              </a:ext>
            </a:extLst>
          </p:cNvPr>
          <p:cNvSpPr>
            <a:spLocks noGrp="1"/>
          </p:cNvSpPr>
          <p:nvPr>
            <p:ph type="body" sz="quarter" idx="13"/>
          </p:nvPr>
        </p:nvSpPr>
        <p:spPr>
          <a:xfrm>
            <a:off x="3376623"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1" name="Text Placeholder 18">
            <a:extLst>
              <a:ext uri="{FF2B5EF4-FFF2-40B4-BE49-F238E27FC236}">
                <a16:creationId xmlns:a16="http://schemas.microsoft.com/office/drawing/2014/main" id="{10BD3112-EAC3-074B-935E-1AAB8A0FB690}"/>
              </a:ext>
            </a:extLst>
          </p:cNvPr>
          <p:cNvSpPr>
            <a:spLocks noGrp="1"/>
          </p:cNvSpPr>
          <p:nvPr>
            <p:ph type="body" sz="quarter" idx="14"/>
          </p:nvPr>
        </p:nvSpPr>
        <p:spPr>
          <a:xfrm>
            <a:off x="6163618"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
        <p:nvSpPr>
          <p:cNvPr id="22" name="Text Placeholder 18">
            <a:extLst>
              <a:ext uri="{FF2B5EF4-FFF2-40B4-BE49-F238E27FC236}">
                <a16:creationId xmlns:a16="http://schemas.microsoft.com/office/drawing/2014/main" id="{5860FABD-4584-DC44-A11D-A0F19DC2E540}"/>
              </a:ext>
            </a:extLst>
          </p:cNvPr>
          <p:cNvSpPr>
            <a:spLocks noGrp="1"/>
          </p:cNvSpPr>
          <p:nvPr>
            <p:ph type="body" sz="quarter" idx="15"/>
          </p:nvPr>
        </p:nvSpPr>
        <p:spPr>
          <a:xfrm>
            <a:off x="8950612" y="1485902"/>
            <a:ext cx="2651760" cy="4714874"/>
          </a:xfrm>
        </p:spPr>
        <p:txBody>
          <a:bodyPr/>
          <a:lstStyle>
            <a:lvl1pPr marL="0" indent="0">
              <a:lnSpc>
                <a:spcPct val="100000"/>
              </a:lnSpc>
              <a:spcAft>
                <a:spcPts val="400"/>
              </a:spcAft>
              <a:buNone/>
              <a:defRPr sz="1200" b="1"/>
            </a:lvl1pPr>
            <a:lvl2pPr marL="231775" indent="-222250">
              <a:lnSpc>
                <a:spcPct val="100000"/>
              </a:lnSpc>
              <a:spcAft>
                <a:spcPts val="400"/>
              </a:spcAft>
              <a:tabLst/>
              <a:defRPr sz="1200"/>
            </a:lvl2pPr>
            <a:lvl3pPr marL="496888" indent="-222250">
              <a:lnSpc>
                <a:spcPct val="100000"/>
              </a:lnSpc>
              <a:spcAft>
                <a:spcPts val="400"/>
              </a:spcAft>
              <a:tabLst/>
              <a:defRPr sz="12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95578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and 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09FE5C00-53BA-AC4F-B8E1-742D23B491F4}"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8" y="1485584"/>
            <a:ext cx="5901660" cy="4691062"/>
          </a:xfrm>
        </p:spPr>
        <p:txBody>
          <a:bodyPr>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Vertical Text Placeholder 6">
            <a:extLst>
              <a:ext uri="{FF2B5EF4-FFF2-40B4-BE49-F238E27FC236}">
                <a16:creationId xmlns:a16="http://schemas.microsoft.com/office/drawing/2014/main" id="{3D06FBB5-1F3A-C141-9FF3-35E0D28CF7BE}"/>
              </a:ext>
            </a:extLst>
          </p:cNvPr>
          <p:cNvSpPr>
            <a:spLocks noGrp="1"/>
          </p:cNvSpPr>
          <p:nvPr>
            <p:ph type="body" orient="vert" sz="quarter" idx="14"/>
          </p:nvPr>
        </p:nvSpPr>
        <p:spPr>
          <a:xfrm>
            <a:off x="7694613" y="2354264"/>
            <a:ext cx="3060700" cy="2145548"/>
          </a:xfrm>
          <a:noFill/>
          <a:ln>
            <a:noFill/>
          </a:ln>
        </p:spPr>
        <p:txBody>
          <a:bodyPr vert="horz"/>
          <a:lstStyle>
            <a:lvl1pPr marL="0" indent="0">
              <a:lnSpc>
                <a:spcPct val="100000"/>
              </a:lnSpc>
              <a:buFontTx/>
              <a:buNone/>
              <a:defRPr sz="200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2pPr>
            <a:lvl3pPr marL="9144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3pPr>
            <a:lvl4pPr marL="13716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4pPr>
            <a:lvl5pPr marL="1828800" indent="0">
              <a:buFontTx/>
              <a:buNone/>
              <a:defRPr>
                <a:solidFill>
                  <a:schemeClr val="tx2"/>
                </a:solidFill>
                <a:latin typeface="Noto Serif" panose="02020600060500020200" pitchFamily="18" charset="0"/>
                <a:ea typeface="Noto Serif" panose="02020600060500020200" pitchFamily="18" charset="0"/>
                <a:cs typeface="Noto Serif" panose="02020600060500020200" pitchFamily="18" charset="0"/>
              </a:defRPr>
            </a:lvl5pPr>
          </a:lstStyle>
          <a:p>
            <a:pPr lvl="0"/>
            <a:r>
              <a:rPr lang="en-US"/>
              <a:t>Click to edit Master text styles</a:t>
            </a:r>
          </a:p>
        </p:txBody>
      </p:sp>
      <p:sp>
        <p:nvSpPr>
          <p:cNvPr id="12" name="Text Placeholder 11">
            <a:extLst>
              <a:ext uri="{FF2B5EF4-FFF2-40B4-BE49-F238E27FC236}">
                <a16:creationId xmlns:a16="http://schemas.microsoft.com/office/drawing/2014/main" id="{4BFAD47A-2115-1144-854B-89D94A7540A9}"/>
              </a:ext>
            </a:extLst>
          </p:cNvPr>
          <p:cNvSpPr>
            <a:spLocks noGrp="1"/>
          </p:cNvSpPr>
          <p:nvPr>
            <p:ph type="body" sz="quarter" idx="15" hasCustomPrompt="1"/>
          </p:nvPr>
        </p:nvSpPr>
        <p:spPr>
          <a:xfrm>
            <a:off x="7694613" y="4620305"/>
            <a:ext cx="3060700" cy="565150"/>
          </a:xfrm>
        </p:spPr>
        <p:txBody>
          <a:bodyPr/>
          <a:lstStyle>
            <a:lvl1pPr marL="0" indent="0">
              <a:buFontTx/>
              <a:buNone/>
              <a:defRPr sz="1200" b="1" i="0">
                <a:latin typeface="Arial" panose="020B0604020202020204" pitchFamily="34" charset="0"/>
                <a:ea typeface="Noto Sans" panose="020B0502040504020204" pitchFamily="34" charset="0"/>
                <a:cs typeface="Arial" panose="020B0604020202020204"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Accreditation here</a:t>
            </a:r>
          </a:p>
        </p:txBody>
      </p:sp>
    </p:spTree>
    <p:extLst>
      <p:ext uri="{BB962C8B-B14F-4D97-AF65-F5344CB8AC3E}">
        <p14:creationId xmlns:p14="http://schemas.microsoft.com/office/powerpoint/2010/main" val="351037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5225A5C2-0691-7C4D-8EBD-E96E19CB4FA8}"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9629" y="1485899"/>
            <a:ext cx="11013410" cy="4691062"/>
          </a:xfrm>
        </p:spPr>
        <p:txBody>
          <a:bodyPr numCol="2"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497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body copy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41D2-5203-D640-85D9-59C4ABFBE3A0}"/>
              </a:ext>
            </a:extLst>
          </p:cNvPr>
          <p:cNvSpPr>
            <a:spLocks noGrp="1"/>
          </p:cNvSpPr>
          <p:nvPr>
            <p:ph type="title"/>
          </p:nvPr>
        </p:nvSpPr>
        <p:spPr>
          <a:xfrm>
            <a:off x="589628" y="575890"/>
            <a:ext cx="10013602" cy="792272"/>
          </a:xfrm>
        </p:spPr>
        <p:txBody>
          <a:bodyPr/>
          <a:lstStyle/>
          <a:p>
            <a:r>
              <a:rPr lang="en-US"/>
              <a:t>Click to edit Master title style</a:t>
            </a:r>
          </a:p>
        </p:txBody>
      </p:sp>
      <p:sp>
        <p:nvSpPr>
          <p:cNvPr id="3" name="Date Placeholder 2">
            <a:extLst>
              <a:ext uri="{FF2B5EF4-FFF2-40B4-BE49-F238E27FC236}">
                <a16:creationId xmlns:a16="http://schemas.microsoft.com/office/drawing/2014/main" id="{9825A626-1F90-1E48-89CD-26323868F573}"/>
              </a:ext>
            </a:extLst>
          </p:cNvPr>
          <p:cNvSpPr>
            <a:spLocks noGrp="1"/>
          </p:cNvSpPr>
          <p:nvPr>
            <p:ph type="dt" sz="half" idx="10"/>
          </p:nvPr>
        </p:nvSpPr>
        <p:spPr/>
        <p:txBody>
          <a:bodyPr/>
          <a:lstStyle/>
          <a:p>
            <a:fld id="{1D014AF8-2078-8A4E-B97D-3D01713D7682}" type="datetime4">
              <a:rPr lang="en-GB" smtClean="0"/>
              <a:t>12 February 2024</a:t>
            </a:fld>
            <a:endParaRPr lang="en-US"/>
          </a:p>
        </p:txBody>
      </p:sp>
      <p:sp>
        <p:nvSpPr>
          <p:cNvPr id="4" name="Footer Placeholder 3">
            <a:extLst>
              <a:ext uri="{FF2B5EF4-FFF2-40B4-BE49-F238E27FC236}">
                <a16:creationId xmlns:a16="http://schemas.microsoft.com/office/drawing/2014/main" id="{08F289EA-0A47-C647-AA92-C004A3B8EE76}"/>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Text Placeholder 6">
            <a:extLst>
              <a:ext uri="{FF2B5EF4-FFF2-40B4-BE49-F238E27FC236}">
                <a16:creationId xmlns:a16="http://schemas.microsoft.com/office/drawing/2014/main" id="{BA63E944-535E-E84D-BAF8-E1474C97974F}"/>
              </a:ext>
            </a:extLst>
          </p:cNvPr>
          <p:cNvSpPr>
            <a:spLocks noGrp="1"/>
          </p:cNvSpPr>
          <p:nvPr>
            <p:ph type="body" sz="quarter" idx="13"/>
          </p:nvPr>
        </p:nvSpPr>
        <p:spPr>
          <a:xfrm>
            <a:off x="588961"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CF06169-D881-0440-9976-2D31E64FE3BA}"/>
              </a:ext>
            </a:extLst>
          </p:cNvPr>
          <p:cNvSpPr>
            <a:spLocks noGrp="1"/>
          </p:cNvSpPr>
          <p:nvPr>
            <p:ph type="body" sz="quarter" idx="14"/>
          </p:nvPr>
        </p:nvSpPr>
        <p:spPr>
          <a:xfrm>
            <a:off x="588961"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8" name="Text Placeholder 6">
            <a:extLst>
              <a:ext uri="{FF2B5EF4-FFF2-40B4-BE49-F238E27FC236}">
                <a16:creationId xmlns:a16="http://schemas.microsoft.com/office/drawing/2014/main" id="{5FEF4B24-1420-2D40-A175-774BB1BE47F0}"/>
              </a:ext>
            </a:extLst>
          </p:cNvPr>
          <p:cNvSpPr>
            <a:spLocks noGrp="1"/>
          </p:cNvSpPr>
          <p:nvPr>
            <p:ph type="body" sz="quarter" idx="15"/>
          </p:nvPr>
        </p:nvSpPr>
        <p:spPr>
          <a:xfrm>
            <a:off x="6833527" y="2405576"/>
            <a:ext cx="4754880" cy="3795200"/>
          </a:xfrm>
        </p:spPr>
        <p:txBody>
          <a:bodyPr numCol="1" spcCol="720000">
            <a:noAutofit/>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BE6E09B7-24A3-FE41-AC5A-07D0C8CCA34D}"/>
              </a:ext>
            </a:extLst>
          </p:cNvPr>
          <p:cNvSpPr>
            <a:spLocks noGrp="1"/>
          </p:cNvSpPr>
          <p:nvPr>
            <p:ph type="body" sz="quarter" idx="16"/>
          </p:nvPr>
        </p:nvSpPr>
        <p:spPr>
          <a:xfrm>
            <a:off x="6833527" y="1867320"/>
            <a:ext cx="4754880" cy="365126"/>
          </a:xfrm>
        </p:spPr>
        <p:txBody>
          <a:bodyPr/>
          <a:lstStyle>
            <a:lvl1pPr marL="0" indent="0">
              <a:buNone/>
              <a:defRPr sz="1400" b="0" i="0">
                <a:solidFill>
                  <a:schemeClr val="tx2"/>
                </a:solidFill>
                <a:latin typeface="Georgia" panose="02040502050405020303" pitchFamily="18" charset="0"/>
                <a:ea typeface="Georgia" panose="02040502050405020303" pitchFamily="18" charset="0"/>
                <a:cs typeface="Georgia" panose="02040502050405020303"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55385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589629" y="571500"/>
            <a:ext cx="11012743" cy="731520"/>
          </a:xfrm>
          <a:prstGeom prst="rect">
            <a:avLst/>
          </a:prstGeom>
        </p:spPr>
        <p:txBody>
          <a:bodyPr vert="horz" wrap="none"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589629" y="1485901"/>
            <a:ext cx="11012743" cy="4691062"/>
          </a:xfrm>
          <a:prstGeom prst="rect">
            <a:avLst/>
          </a:prstGeom>
        </p:spPr>
        <p:txBody>
          <a:bodyPr vert="horz" wrap="square"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0555548" y="6436249"/>
            <a:ext cx="1046825" cy="365125"/>
          </a:xfrm>
          <a:prstGeom prst="rect">
            <a:avLst/>
          </a:prstGeom>
        </p:spPr>
        <p:txBody>
          <a:bodyPr vert="horz" lIns="0" tIns="0" rIns="0" bIns="0" rtlCol="0" anchor="ctr"/>
          <a:lstStyle>
            <a:lvl1pPr algn="r">
              <a:defRPr sz="8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9596E6D7-6385-734B-8B1B-AFE9693860B2}" type="datetime4">
              <a:rPr lang="en-GB" smtClean="0"/>
              <a:t>12 February 2024</a:t>
            </a:fld>
            <a:endParaRPr lang="en-US"/>
          </a:p>
        </p:txBody>
      </p:sp>
      <p:sp>
        <p:nvSpPr>
          <p:cNvPr id="5" name="Footer Placeholder 4">
            <a:extLst>
              <a:ext uri="{FF2B5EF4-FFF2-40B4-BE49-F238E27FC236}">
                <a16:creationId xmlns:a16="http://schemas.microsoft.com/office/drawing/2014/main" id="{D53CAE4F-162E-2441-A4D0-9DB90F39C57A}"/>
              </a:ext>
            </a:extLst>
          </p:cNvPr>
          <p:cNvSpPr>
            <a:spLocks noGrp="1"/>
          </p:cNvSpPr>
          <p:nvPr>
            <p:ph type="ftr" sz="quarter" idx="3"/>
          </p:nvPr>
        </p:nvSpPr>
        <p:spPr>
          <a:xfrm>
            <a:off x="589627" y="6429495"/>
            <a:ext cx="2548631" cy="365125"/>
          </a:xfrm>
          <a:prstGeom prst="rect">
            <a:avLst/>
          </a:prstGeom>
        </p:spPr>
        <p:txBody>
          <a:bodyPr vert="horz" lIns="0" tIns="0" rIns="0" bIns="0" rtlCol="0" anchor="ctr"/>
          <a:lstStyle>
            <a:lvl1pPr algn="l">
              <a:defRPr sz="800">
                <a:solidFill>
                  <a:schemeClr val="tx1"/>
                </a:solidFill>
                <a:latin typeface="Arial" panose="020B0604020202020204" pitchFamily="34" charset="0"/>
                <a:cs typeface="Arial" panose="020B0604020202020204" pitchFamily="34" charset="0"/>
              </a:defRPr>
            </a:lvl1pPr>
          </a:lstStyle>
          <a:p>
            <a:endParaRPr lang="en-GB"/>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26"/>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latin typeface="Noto Sans" panose="020B0502040504020204" pitchFamily="34" charset="0"/>
              </a:rPr>
              <a:t> </a:t>
            </a:r>
          </a:p>
        </p:txBody>
      </p:sp>
      <p:sp>
        <p:nvSpPr>
          <p:cNvPr id="20" name="Footer Placeholder 4">
            <a:extLst>
              <a:ext uri="{FF2B5EF4-FFF2-40B4-BE49-F238E27FC236}">
                <a16:creationId xmlns:a16="http://schemas.microsoft.com/office/drawing/2014/main" id="{15D27C38-4657-8B44-A3B8-94DF53F8A13F}"/>
              </a:ext>
            </a:extLst>
          </p:cNvPr>
          <p:cNvSpPr txBox="1">
            <a:spLocks/>
          </p:cNvSpPr>
          <p:nvPr userDrawn="1"/>
        </p:nvSpPr>
        <p:spPr>
          <a:xfrm>
            <a:off x="252614" y="6436249"/>
            <a:ext cx="414022" cy="365125"/>
          </a:xfrm>
          <a:prstGeom prst="rect">
            <a:avLst/>
          </a:prstGeom>
        </p:spPr>
        <p:txBody>
          <a:bodyPr vert="horz" lIns="0" tIns="0" rIns="0" bIns="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7C4DFF-7A9A-9541-9BBE-B16E83C7D4AA}" type="slidenum">
              <a:rPr lang="en-GB" sz="700" b="0" i="0" smtClean="0">
                <a:solidFill>
                  <a:schemeClr val="tx1"/>
                </a:solidFill>
                <a:latin typeface="Noto Sans" panose="020B0502040504020204" pitchFamily="34" charset="0"/>
              </a:rPr>
              <a:t>‹#›</a:t>
            </a:fld>
            <a:endParaRPr lang="en-US" sz="700">
              <a:solidFill>
                <a:schemeClr val="tx1"/>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74234998"/>
      </p:ext>
    </p:extLst>
  </p:cSld>
  <p:clrMap bg1="lt1" tx1="dk1" bg2="lt2" tx2="dk2" accent1="accent1" accent2="accent2" accent3="accent3" accent4="accent4" accent5="accent5" accent6="accent6" hlink="hlink" folHlink="folHlink"/>
  <p:sldLayoutIdLst>
    <p:sldLayoutId id="2147483659" r:id="rId1"/>
    <p:sldLayoutId id="2147483681" r:id="rId2"/>
    <p:sldLayoutId id="2147483660" r:id="rId3"/>
    <p:sldLayoutId id="2147483678" r:id="rId4"/>
    <p:sldLayoutId id="2147483680" r:id="rId5"/>
    <p:sldLayoutId id="2147483679" r:id="rId6"/>
    <p:sldLayoutId id="2147483663" r:id="rId7"/>
    <p:sldLayoutId id="2147483666" r:id="rId8"/>
    <p:sldLayoutId id="2147483667" r:id="rId9"/>
    <p:sldLayoutId id="2147483672" r:id="rId10"/>
    <p:sldLayoutId id="2147483664" r:id="rId11"/>
    <p:sldLayoutId id="2147483685" r:id="rId12"/>
    <p:sldLayoutId id="2147483686" r:id="rId13"/>
    <p:sldLayoutId id="2147483665" r:id="rId14"/>
    <p:sldLayoutId id="2147483682" r:id="rId15"/>
    <p:sldLayoutId id="2147483674" r:id="rId16"/>
    <p:sldLayoutId id="2147483671" r:id="rId17"/>
    <p:sldLayoutId id="2147483670" r:id="rId18"/>
    <p:sldLayoutId id="2147483668" r:id="rId19"/>
    <p:sldLayoutId id="2147483673" r:id="rId20"/>
    <p:sldLayoutId id="2147483669" r:id="rId21"/>
    <p:sldLayoutId id="2147483675" r:id="rId22"/>
    <p:sldLayoutId id="2147483676" r:id="rId23"/>
    <p:sldLayoutId id="2147483677"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p:titleStyle>
    <p:body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userDrawn="1">
          <p15:clr>
            <a:srgbClr val="F26B43"/>
          </p15:clr>
        </p15:guide>
        <p15:guide id="2" pos="1527" userDrawn="1">
          <p15:clr>
            <a:srgbClr val="F26B43"/>
          </p15:clr>
        </p15:guide>
        <p15:guide id="3" pos="1005" userDrawn="1">
          <p15:clr>
            <a:srgbClr val="F26B43"/>
          </p15:clr>
        </p15:guide>
        <p15:guide id="4" pos="2184" userDrawn="1">
          <p15:clr>
            <a:srgbClr val="F26B43"/>
          </p15:clr>
        </p15:guide>
        <p15:guide id="5" pos="2275" userDrawn="1">
          <p15:clr>
            <a:srgbClr val="F26B43"/>
          </p15:clr>
        </p15:guide>
        <p15:guide id="6" pos="2819" userDrawn="1">
          <p15:clr>
            <a:srgbClr val="F26B43"/>
          </p15:clr>
        </p15:guide>
        <p15:guide id="7" pos="2933" userDrawn="1">
          <p15:clr>
            <a:srgbClr val="F26B43"/>
          </p15:clr>
        </p15:guide>
        <p15:guide id="8" orient="horz" pos="822" userDrawn="1">
          <p15:clr>
            <a:srgbClr val="F26B43"/>
          </p15:clr>
        </p15:guide>
        <p15:guide id="9" pos="3454" userDrawn="1">
          <p15:clr>
            <a:srgbClr val="F26B43"/>
          </p15:clr>
        </p15:guide>
        <p15:guide id="10" pos="3568" userDrawn="1">
          <p15:clr>
            <a:srgbClr val="F26B43"/>
          </p15:clr>
        </p15:guide>
        <p15:guide id="11" pos="4089" userDrawn="1">
          <p15:clr>
            <a:srgbClr val="F26B43"/>
          </p15:clr>
        </p15:guide>
        <p15:guide id="12" pos="4203" userDrawn="1">
          <p15:clr>
            <a:srgbClr val="F26B43"/>
          </p15:clr>
        </p15:guide>
        <p15:guide id="13" pos="4747" userDrawn="1">
          <p15:clr>
            <a:srgbClr val="F26B43"/>
          </p15:clr>
        </p15:guide>
        <p15:guide id="14" pos="4847" userDrawn="1">
          <p15:clr>
            <a:srgbClr val="F26B43"/>
          </p15:clr>
        </p15:guide>
        <p15:guide id="15" pos="5382" userDrawn="1">
          <p15:clr>
            <a:srgbClr val="F26B43"/>
          </p15:clr>
        </p15:guide>
        <p15:guide id="16" pos="5496" userDrawn="1">
          <p15:clr>
            <a:srgbClr val="F26B43"/>
          </p15:clr>
        </p15:guide>
        <p15:guide id="17" pos="6017" userDrawn="1">
          <p15:clr>
            <a:srgbClr val="F26B43"/>
          </p15:clr>
        </p15:guide>
        <p15:guide id="18" pos="6131" userDrawn="1">
          <p15:clr>
            <a:srgbClr val="F26B43"/>
          </p15:clr>
        </p15:guide>
        <p15:guide id="19" pos="6675" userDrawn="1">
          <p15:clr>
            <a:srgbClr val="F26B43"/>
          </p15:clr>
        </p15:guide>
        <p15:guide id="20" pos="6775" userDrawn="1">
          <p15:clr>
            <a:srgbClr val="F26B43"/>
          </p15:clr>
        </p15:guide>
        <p15:guide id="21" pos="1627" userDrawn="1">
          <p15:clr>
            <a:srgbClr val="F26B43"/>
          </p15:clr>
        </p15:guide>
        <p15:guide id="22" pos="7310" userDrawn="1">
          <p15:clr>
            <a:srgbClr val="F26B43"/>
          </p15:clr>
        </p15:guide>
        <p15:guide id="23" orient="horz" pos="1480" userDrawn="1">
          <p15:clr>
            <a:srgbClr val="F26B43"/>
          </p15:clr>
        </p15:guide>
        <p15:guide id="24" orient="horz" pos="132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7C7C5-8495-554F-9954-347DA54CEB36}"/>
              </a:ext>
            </a:extLst>
          </p:cNvPr>
          <p:cNvSpPr>
            <a:spLocks noGrp="1"/>
          </p:cNvSpPr>
          <p:nvPr>
            <p:ph type="title"/>
          </p:nvPr>
        </p:nvSpPr>
        <p:spPr>
          <a:xfrm>
            <a:off x="1588770" y="2657061"/>
            <a:ext cx="4170762" cy="1039091"/>
          </a:xfrm>
          <a:prstGeom prst="rect">
            <a:avLst/>
          </a:prstGeom>
        </p:spPr>
        <p:txBody>
          <a:bodyPr vert="horz" wrap="square" lIns="0" tIns="0" rIns="0" bIns="0" rtlCol="0" anchor="t" anchorCtr="0">
            <a:noAutofit/>
          </a:bodyPr>
          <a:lstStyle/>
          <a:p>
            <a:r>
              <a:rPr lang="en-US"/>
              <a:t>Click to edit </a:t>
            </a:r>
            <a:br>
              <a:rPr lang="en-US"/>
            </a:br>
            <a:r>
              <a:rPr lang="en-US"/>
              <a:t>Master title style</a:t>
            </a:r>
          </a:p>
        </p:txBody>
      </p:sp>
      <p:sp>
        <p:nvSpPr>
          <p:cNvPr id="3" name="Text Placeholder 2">
            <a:extLst>
              <a:ext uri="{FF2B5EF4-FFF2-40B4-BE49-F238E27FC236}">
                <a16:creationId xmlns:a16="http://schemas.microsoft.com/office/drawing/2014/main" id="{E0E88212-19AA-1F45-B21A-DA51541A0345}"/>
              </a:ext>
            </a:extLst>
          </p:cNvPr>
          <p:cNvSpPr>
            <a:spLocks noGrp="1"/>
          </p:cNvSpPr>
          <p:nvPr>
            <p:ph type="body" idx="1"/>
          </p:nvPr>
        </p:nvSpPr>
        <p:spPr>
          <a:xfrm>
            <a:off x="1588770" y="3990109"/>
            <a:ext cx="3717522" cy="1039091"/>
          </a:xfrm>
          <a:prstGeom prst="rect">
            <a:avLst/>
          </a:prstGeom>
        </p:spPr>
        <p:txBody>
          <a:bodyPr vert="horz" wrap="square" lIns="0" tIns="0" rIns="0" bIns="0" rtlCol="0" anchor="t" anchorCtr="0">
            <a:noAutofit/>
          </a:bodyPr>
          <a:lstStyle/>
          <a:p>
            <a:pPr lvl="0"/>
            <a:r>
              <a:rPr lang="en-US"/>
              <a:t>Click to edit Master text styles</a:t>
            </a:r>
          </a:p>
        </p:txBody>
      </p:sp>
      <p:sp>
        <p:nvSpPr>
          <p:cNvPr id="4" name="Date Placeholder 3">
            <a:extLst>
              <a:ext uri="{FF2B5EF4-FFF2-40B4-BE49-F238E27FC236}">
                <a16:creationId xmlns:a16="http://schemas.microsoft.com/office/drawing/2014/main" id="{11DE3C6D-E2C8-A24F-8144-36579FC46632}"/>
              </a:ext>
            </a:extLst>
          </p:cNvPr>
          <p:cNvSpPr>
            <a:spLocks noGrp="1"/>
          </p:cNvSpPr>
          <p:nvPr>
            <p:ph type="dt" sz="half" idx="2"/>
          </p:nvPr>
        </p:nvSpPr>
        <p:spPr>
          <a:xfrm>
            <a:off x="1588770" y="5272217"/>
            <a:ext cx="3428398" cy="365125"/>
          </a:xfrm>
          <a:prstGeom prst="rect">
            <a:avLst/>
          </a:prstGeom>
        </p:spPr>
        <p:txBody>
          <a:bodyPr vert="horz" lIns="0" tIns="0" rIns="0" bIns="0" rtlCol="0" anchor="t" anchorCtr="0"/>
          <a:lstStyle>
            <a:lvl1pPr algn="l">
              <a:defRPr sz="1600">
                <a:solidFill>
                  <a:schemeClr val="tx1"/>
                </a:solidFill>
                <a:latin typeface="Arial" panose="020B0604020202020204" pitchFamily="34" charset="0"/>
                <a:ea typeface="Noto Sans" panose="020B0502040504020204" pitchFamily="34" charset="0"/>
                <a:cs typeface="Arial" panose="020B0604020202020204" pitchFamily="34" charset="0"/>
              </a:defRPr>
            </a:lvl1pPr>
          </a:lstStyle>
          <a:p>
            <a:fld id="{AD1AC211-C736-734E-971A-6666830B671B}" type="datetime4">
              <a:rPr lang="en-GB" smtClean="0"/>
              <a:pPr/>
              <a:t>12 February 2024</a:t>
            </a:fld>
            <a:endParaRPr lang="en-US"/>
          </a:p>
        </p:txBody>
      </p:sp>
      <p:pic>
        <p:nvPicPr>
          <p:cNvPr id="13" name="Picture 12">
            <a:extLst>
              <a:ext uri="{FF2B5EF4-FFF2-40B4-BE49-F238E27FC236}">
                <a16:creationId xmlns:a16="http://schemas.microsoft.com/office/drawing/2014/main" id="{2FDB9CE8-8591-474B-BB66-46D99698FCBC}"/>
              </a:ext>
            </a:extLst>
          </p:cNvPr>
          <p:cNvPicPr>
            <a:picLocks noChangeAspect="1"/>
          </p:cNvPicPr>
          <p:nvPr userDrawn="1"/>
        </p:nvPicPr>
        <p:blipFill>
          <a:blip r:embed="rId9"/>
          <a:stretch>
            <a:fillRect/>
          </a:stretch>
        </p:blipFill>
        <p:spPr>
          <a:xfrm>
            <a:off x="10773230" y="487577"/>
            <a:ext cx="829141" cy="335383"/>
          </a:xfrm>
          <a:prstGeom prst="rect">
            <a:avLst/>
          </a:prstGeom>
        </p:spPr>
      </p:pic>
      <p:sp>
        <p:nvSpPr>
          <p:cNvPr id="18" name="Triangle 17">
            <a:extLst>
              <a:ext uri="{FF2B5EF4-FFF2-40B4-BE49-F238E27FC236}">
                <a16:creationId xmlns:a16="http://schemas.microsoft.com/office/drawing/2014/main" id="{80D7A06C-EC5F-4148-AF37-D9BC6E1823E4}"/>
              </a:ext>
            </a:extLst>
          </p:cNvPr>
          <p:cNvSpPr/>
          <p:nvPr userDrawn="1"/>
        </p:nvSpPr>
        <p:spPr>
          <a:xfrm rot="5400000">
            <a:off x="-143547" y="609511"/>
            <a:ext cx="596377" cy="320041"/>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Noto Sans" panose="020B0502040504020204" pitchFamily="34" charset="0"/>
            </a:endParaRPr>
          </a:p>
        </p:txBody>
      </p:sp>
      <p:sp>
        <p:nvSpPr>
          <p:cNvPr id="6" name="Footer Placeholder 5">
            <a:extLst>
              <a:ext uri="{FF2B5EF4-FFF2-40B4-BE49-F238E27FC236}">
                <a16:creationId xmlns:a16="http://schemas.microsoft.com/office/drawing/2014/main" id="{A472F8F5-275B-A54A-94F0-8764E8F21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4225534510"/>
      </p:ext>
    </p:extLst>
  </p:cSld>
  <p:clrMap bg1="lt1" tx1="dk1" bg2="lt2" tx2="dk2" accent1="accent1" accent2="accent2" accent3="accent3" accent4="accent4" accent5="accent5" accent6="accent6" hlink="hlink" folHlink="folHlink"/>
  <p:sldLayoutIdLst>
    <p:sldLayoutId id="2147483657" r:id="rId1"/>
    <p:sldLayoutId id="2147483662" r:id="rId2"/>
    <p:sldLayoutId id="2147483683" r:id="rId3"/>
    <p:sldLayoutId id="2147483687" r:id="rId4"/>
    <p:sldLayoutId id="2147483689" r:id="rId5"/>
    <p:sldLayoutId id="2147483688" r:id="rId6"/>
    <p:sldLayoutId id="2147483684"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buNone/>
        <a:defRPr sz="3100" b="0" i="0" kern="1200">
          <a:solidFill>
            <a:schemeClr val="tx1"/>
          </a:solidFill>
          <a:latin typeface="Georgia" panose="02040502050405020303" pitchFamily="18" charset="0"/>
          <a:ea typeface="Noto Serif" panose="02020600060500020200" pitchFamily="18" charset="0"/>
          <a:cs typeface="Georgia" panose="02040502050405020303" pitchFamily="18" charset="0"/>
        </a:defRPr>
      </a:lvl1pPr>
    </p:titleStyle>
    <p:bodyStyle>
      <a:lvl1pPr marL="0" indent="0" algn="l" defTabSz="914400" rtl="0" eaLnBrk="1" latinLnBrk="0" hangingPunct="1">
        <a:lnSpc>
          <a:spcPct val="100000"/>
        </a:lnSpc>
        <a:spcBef>
          <a:spcPts val="600"/>
        </a:spcBef>
        <a:spcAft>
          <a:spcPts val="600"/>
        </a:spcAft>
        <a:buClr>
          <a:schemeClr val="tx2"/>
        </a:buClr>
        <a:buSzPct val="80000"/>
        <a:buFontTx/>
        <a:buNone/>
        <a:defRPr sz="1600" b="1" i="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457200" indent="0" algn="l" defTabSz="914400" rtl="0" eaLnBrk="1" latinLnBrk="0" hangingPunct="1">
        <a:lnSpc>
          <a:spcPct val="100000"/>
        </a:lnSpc>
        <a:spcBef>
          <a:spcPts val="600"/>
        </a:spcBef>
        <a:spcAft>
          <a:spcPts val="600"/>
        </a:spcAft>
        <a:buClr>
          <a:schemeClr val="tx2"/>
        </a:buClr>
        <a:buSzPct val="80000"/>
        <a:buFontTx/>
        <a:buNone/>
        <a:defRPr sz="14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2pPr>
      <a:lvl3pPr marL="914400" indent="0" algn="l" defTabSz="914400" rtl="0" eaLnBrk="1" latinLnBrk="0" hangingPunct="1">
        <a:lnSpc>
          <a:spcPct val="100000"/>
        </a:lnSpc>
        <a:spcBef>
          <a:spcPts val="600"/>
        </a:spcBef>
        <a:spcAft>
          <a:spcPts val="600"/>
        </a:spcAft>
        <a:buClr>
          <a:schemeClr val="tx2"/>
        </a:buClr>
        <a:buSzPct val="80000"/>
        <a:buFontTx/>
        <a:buNone/>
        <a:defRPr sz="12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3pPr>
      <a:lvl4pPr marL="13716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4pPr>
      <a:lvl5pPr marL="18288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75FD25E-455B-EA4B-A03E-680997074042}"/>
              </a:ext>
            </a:extLst>
          </p:cNvPr>
          <p:cNvSpPr txBox="1">
            <a:spLocks/>
          </p:cNvSpPr>
          <p:nvPr userDrawn="1"/>
        </p:nvSpPr>
        <p:spPr>
          <a:xfrm>
            <a:off x="1588770" y="2657061"/>
            <a:ext cx="4170762" cy="1039091"/>
          </a:xfrm>
          <a:prstGeom prst="rect">
            <a:avLst/>
          </a:prstGeom>
        </p:spPr>
        <p:txBody>
          <a:bodyPr lIns="0" tIns="0" rIns="0" bIns="0"/>
          <a:lstStyle>
            <a:lvl1pPr algn="l" defTabSz="914400" rtl="0" eaLnBrk="1" latinLnBrk="0" hangingPunct="1">
              <a:lnSpc>
                <a:spcPct val="100000"/>
              </a:lnSpc>
              <a:spcBef>
                <a:spcPct val="0"/>
              </a:spcBef>
              <a:buNone/>
              <a:defRPr sz="3100" b="0" i="0" kern="1200">
                <a:solidFill>
                  <a:schemeClr val="bg1"/>
                </a:solidFill>
                <a:latin typeface="Noto Serif" panose="02020600060500020200" pitchFamily="18" charset="0"/>
                <a:ea typeface="Noto Serif" panose="02020600060500020200" pitchFamily="18" charset="0"/>
                <a:cs typeface="Noto Serif" panose="02020600060500020200" pitchFamily="18" charset="0"/>
              </a:defRPr>
            </a:lvl1pPr>
          </a:lstStyle>
          <a:p>
            <a:r>
              <a:rPr lang="en-US"/>
              <a:t>Click to edit </a:t>
            </a:r>
            <a:br>
              <a:rPr lang="en-US"/>
            </a:br>
            <a:r>
              <a:rPr lang="en-US"/>
              <a:t>Master title style</a:t>
            </a:r>
          </a:p>
        </p:txBody>
      </p:sp>
      <p:sp>
        <p:nvSpPr>
          <p:cNvPr id="17" name="Text Placeholder 6">
            <a:extLst>
              <a:ext uri="{FF2B5EF4-FFF2-40B4-BE49-F238E27FC236}">
                <a16:creationId xmlns:a16="http://schemas.microsoft.com/office/drawing/2014/main" id="{B06144BC-71E2-AA4D-9F2A-ABAE5B64D281}"/>
              </a:ext>
            </a:extLst>
          </p:cNvPr>
          <p:cNvSpPr txBox="1">
            <a:spLocks/>
          </p:cNvSpPr>
          <p:nvPr userDrawn="1"/>
        </p:nvSpPr>
        <p:spPr>
          <a:xfrm>
            <a:off x="1588769" y="3990108"/>
            <a:ext cx="3717523" cy="1039091"/>
          </a:xfrm>
          <a:prstGeom prst="rect">
            <a:avLst/>
          </a:prstGeom>
        </p:spPr>
        <p:txBody>
          <a:bodyPr lIns="0" tIns="0" rIns="0" bIns="0">
            <a:noAutofit/>
          </a:bodyPr>
          <a:lstStyle>
            <a:lvl1pPr marL="0" indent="0" algn="l" defTabSz="914400" rtl="0" eaLnBrk="1" latinLnBrk="0" hangingPunct="1">
              <a:lnSpc>
                <a:spcPct val="100000"/>
              </a:lnSpc>
              <a:spcBef>
                <a:spcPts val="600"/>
              </a:spcBef>
              <a:spcAft>
                <a:spcPts val="600"/>
              </a:spcAft>
              <a:buClr>
                <a:schemeClr val="tx2"/>
              </a:buClr>
              <a:buSzPct val="80000"/>
              <a:buFontTx/>
              <a:buNone/>
              <a:defRPr sz="1600" b="1" i="0" kern="1200">
                <a:solidFill>
                  <a:schemeClr val="bg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l" defTabSz="914400" rtl="0" eaLnBrk="1" latinLnBrk="0" hangingPunct="1">
              <a:lnSpc>
                <a:spcPct val="100000"/>
              </a:lnSpc>
              <a:spcBef>
                <a:spcPts val="600"/>
              </a:spcBef>
              <a:spcAft>
                <a:spcPts val="600"/>
              </a:spcAft>
              <a:buClr>
                <a:schemeClr val="tx2"/>
              </a:buClr>
              <a:buSzPct val="80000"/>
              <a:buFontTx/>
              <a:buNone/>
              <a:defRPr sz="14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2pPr>
            <a:lvl3pPr marL="914400" indent="0" algn="l" defTabSz="914400" rtl="0" eaLnBrk="1" latinLnBrk="0" hangingPunct="1">
              <a:lnSpc>
                <a:spcPct val="100000"/>
              </a:lnSpc>
              <a:spcBef>
                <a:spcPts val="600"/>
              </a:spcBef>
              <a:spcAft>
                <a:spcPts val="600"/>
              </a:spcAft>
              <a:buClr>
                <a:schemeClr val="tx2"/>
              </a:buClr>
              <a:buSzPct val="80000"/>
              <a:buFontTx/>
              <a:buNone/>
              <a:defRPr sz="12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3pPr>
            <a:lvl4pPr marL="13716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4pPr>
            <a:lvl5pPr marL="18288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p:txBody>
      </p:sp>
      <p:sp>
        <p:nvSpPr>
          <p:cNvPr id="7" name="Date Placeholder 2">
            <a:extLst>
              <a:ext uri="{FF2B5EF4-FFF2-40B4-BE49-F238E27FC236}">
                <a16:creationId xmlns:a16="http://schemas.microsoft.com/office/drawing/2014/main" id="{4A684560-5B93-504E-A921-8E6D9B2F1552}"/>
              </a:ext>
            </a:extLst>
          </p:cNvPr>
          <p:cNvSpPr>
            <a:spLocks noGrp="1"/>
          </p:cNvSpPr>
          <p:nvPr>
            <p:ph type="dt" sz="half" idx="2"/>
          </p:nvPr>
        </p:nvSpPr>
        <p:spPr>
          <a:xfrm>
            <a:off x="1588770" y="5243641"/>
            <a:ext cx="3428398" cy="365125"/>
          </a:xfrm>
          <a:prstGeom prst="rect">
            <a:avLst/>
          </a:prstGeom>
        </p:spPr>
        <p:txBody>
          <a:bodyPr/>
          <a:lstStyle>
            <a:lvl1pPr>
              <a:defRPr>
                <a:solidFill>
                  <a:schemeClr val="bg1"/>
                </a:solidFill>
              </a:defRPr>
            </a:lvl1pPr>
          </a:lstStyle>
          <a:p>
            <a:fld id="{C4172DA2-EBFA-DC46-BAFC-2E675FC41467}" type="datetime4">
              <a:rPr lang="en-GB" smtClean="0"/>
              <a:t>12 February 2024</a:t>
            </a:fld>
            <a:endParaRPr lang="en-US"/>
          </a:p>
        </p:txBody>
      </p:sp>
    </p:spTree>
    <p:extLst>
      <p:ext uri="{BB962C8B-B14F-4D97-AF65-F5344CB8AC3E}">
        <p14:creationId xmlns:p14="http://schemas.microsoft.com/office/powerpoint/2010/main" val="886474542"/>
      </p:ext>
    </p:extLst>
  </p:cSld>
  <p:clrMap bg1="lt1" tx1="dk1" bg2="lt2" tx2="dk2" accent1="accent1" accent2="accent2" accent3="accent3" accent4="accent4" accent5="accent5" accent6="accent6" hlink="hlink" folHlink="folHlink"/>
  <p:sldLayoutIdLst>
    <p:sldLayoutId id="2147483693" r:id="rId1"/>
    <p:sldLayoutId id="2147483694"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txStyles>
    <p:titleStyle>
      <a:lvl1pPr algn="l" defTabSz="914400" rtl="0" eaLnBrk="1" latinLnBrk="0" hangingPunct="1">
        <a:lnSpc>
          <a:spcPct val="100000"/>
        </a:lnSpc>
        <a:spcBef>
          <a:spcPct val="0"/>
        </a:spcBef>
        <a:buNone/>
        <a:defRPr sz="3100" b="0" i="0" kern="1200">
          <a:solidFill>
            <a:schemeClr val="tx1"/>
          </a:solidFill>
          <a:latin typeface="Noto Serif" panose="02020600060500020200" pitchFamily="18" charset="0"/>
          <a:ea typeface="Noto Serif" panose="02020600060500020200" pitchFamily="18" charset="0"/>
          <a:cs typeface="Noto Serif" panose="02020600060500020200" pitchFamily="18" charset="0"/>
        </a:defRPr>
      </a:lvl1pPr>
    </p:titleStyle>
    <p:bodyStyle>
      <a:lvl1pPr marL="0" indent="0" algn="l" defTabSz="914400" rtl="0" eaLnBrk="1" latinLnBrk="0" hangingPunct="1">
        <a:lnSpc>
          <a:spcPct val="100000"/>
        </a:lnSpc>
        <a:spcBef>
          <a:spcPts val="600"/>
        </a:spcBef>
        <a:spcAft>
          <a:spcPts val="600"/>
        </a:spcAft>
        <a:buClr>
          <a:schemeClr val="tx2"/>
        </a:buClr>
        <a:buSzPct val="80000"/>
        <a:buFontTx/>
        <a:buNone/>
        <a:defRPr sz="1600" b="1" i="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1pPr>
      <a:lvl2pPr marL="457200" indent="0" algn="l" defTabSz="914400" rtl="0" eaLnBrk="1" latinLnBrk="0" hangingPunct="1">
        <a:lnSpc>
          <a:spcPct val="100000"/>
        </a:lnSpc>
        <a:spcBef>
          <a:spcPts val="600"/>
        </a:spcBef>
        <a:spcAft>
          <a:spcPts val="600"/>
        </a:spcAft>
        <a:buClr>
          <a:schemeClr val="tx2"/>
        </a:buClr>
        <a:buSzPct val="80000"/>
        <a:buFontTx/>
        <a:buNone/>
        <a:defRPr sz="14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2pPr>
      <a:lvl3pPr marL="914400" indent="0" algn="l" defTabSz="914400" rtl="0" eaLnBrk="1" latinLnBrk="0" hangingPunct="1">
        <a:lnSpc>
          <a:spcPct val="100000"/>
        </a:lnSpc>
        <a:spcBef>
          <a:spcPts val="600"/>
        </a:spcBef>
        <a:spcAft>
          <a:spcPts val="600"/>
        </a:spcAft>
        <a:buClr>
          <a:schemeClr val="tx2"/>
        </a:buClr>
        <a:buSzPct val="80000"/>
        <a:buFontTx/>
        <a:buNone/>
        <a:defRPr sz="12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3pPr>
      <a:lvl4pPr marL="13716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4pPr>
      <a:lvl5pPr marL="1828800" indent="0" algn="l" defTabSz="914400" rtl="0" eaLnBrk="1" latinLnBrk="0" hangingPunct="1">
        <a:lnSpc>
          <a:spcPct val="100000"/>
        </a:lnSpc>
        <a:spcBef>
          <a:spcPts val="600"/>
        </a:spcBef>
        <a:spcAft>
          <a:spcPts val="600"/>
        </a:spcAft>
        <a:buClr>
          <a:schemeClr val="tx2"/>
        </a:buClr>
        <a:buSzPct val="80000"/>
        <a:buFontTx/>
        <a:buNone/>
        <a:defRPr sz="1100" kern="1200">
          <a:solidFill>
            <a:schemeClr val="tx1"/>
          </a:solidFill>
          <a:latin typeface="Noto Sans" panose="020B0502040504020204" pitchFamily="34" charset="0"/>
          <a:ea typeface="Noto Sans" panose="020B0502040504020204" pitchFamily="34" charset="0"/>
          <a:cs typeface="Noto Sans"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commons.wikimedia.org/wiki/File:Thumb_up_icon.svg" TargetMode="External"/><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pngall.com/stop-sign-png" TargetMode="External"/><Relationship Id="rId5" Type="http://schemas.openxmlformats.org/officeDocument/2006/relationships/image" Target="../media/image32.png"/><Relationship Id="rId4" Type="http://schemas.openxmlformats.org/officeDocument/2006/relationships/hyperlink" Target="https://en.wikipedia.org/wiki/File:Light_green_check.svg" TargetMode="Externa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hyperlink" Target="https://inoffice.sharepoint.com/sites/Global_CareerMobilityPortal/Shared%20Documents/General/Governance/Project%20Management/Feature%20Decomposition%20and%20Workflow.pptx"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comments" Target="../comments/comment11.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inoffice.sharepoint.com/sites/Global_CareerMobilityPortal/Shared%20Documents/General/Governance/Project%20Management/Feature%20Decomposition%20and%20Workflow.pptx" TargetMode="Externa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inoffice.sharepoint.com/sites/Global_CareerMobilityPortal/Shared%20Documents/General/Governance/Project%20Management/Career%20Mobility%20Program%20Business%20Kick-off%20(April%202021-Final).pptx" TargetMode="Externa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jpeg"/><Relationship Id="rId4" Type="http://schemas.openxmlformats.org/officeDocument/2006/relationships/image" Target="../media/image21.svg"/><Relationship Id="rId9" Type="http://schemas.openxmlformats.org/officeDocument/2006/relationships/image" Target="../media/image26.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eams.microsoft.com/l/file/28EA9B8F-69D3-4CB2-8574-218E8971DA53?tenantId=f30ac191-b8b4-45f2-9a9b-e5466cb90c2f&amp;fileType=docx&amp;objectUrl=https%3A%2F%2Finoffice.sharepoint.com%2Fsites%2FGlobal_CareerMobilityPortal%2FShared%20Documents%2FTechnology%2FSolution%20Design%2FAnalysis%20and%20Execution%20Process%2FRedeployment%20DTE%20Phase%202%20Revised%20Scope%20BAs%20v3.docx&amp;baseUrl=https%3A%2F%2Finoffice.sharepoint.com%2Fsites%2FGlobal_CareerMobilityPortal&amp;serviceName=teams&amp;threadId=19:3a8046587be84712bc646a27b9ca4a12@thread.tacv2&amp;groupId=ad2536fb-3f54-436f-aa67-f6527e972b79"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5DCF-6497-4352-805E-CA801C780632}"/>
              </a:ext>
            </a:extLst>
          </p:cNvPr>
          <p:cNvSpPr>
            <a:spLocks noGrp="1"/>
          </p:cNvSpPr>
          <p:nvPr>
            <p:ph type="title"/>
          </p:nvPr>
        </p:nvSpPr>
        <p:spPr>
          <a:xfrm>
            <a:off x="1588770" y="2657061"/>
            <a:ext cx="4697730" cy="1039091"/>
          </a:xfrm>
        </p:spPr>
        <p:txBody>
          <a:bodyPr/>
          <a:lstStyle/>
          <a:p>
            <a:r>
              <a:rPr lang="en-US"/>
              <a:t>Career Mobility Program</a:t>
            </a:r>
            <a:endParaRPr lang="en-IN"/>
          </a:p>
        </p:txBody>
      </p:sp>
      <p:sp>
        <p:nvSpPr>
          <p:cNvPr id="3" name="Text Placeholder 2">
            <a:extLst>
              <a:ext uri="{FF2B5EF4-FFF2-40B4-BE49-F238E27FC236}">
                <a16:creationId xmlns:a16="http://schemas.microsoft.com/office/drawing/2014/main" id="{C7F9D304-D94E-411F-9A29-5AB0D0324099}"/>
              </a:ext>
            </a:extLst>
          </p:cNvPr>
          <p:cNvSpPr>
            <a:spLocks noGrp="1"/>
          </p:cNvSpPr>
          <p:nvPr>
            <p:ph type="body" sz="quarter" idx="13"/>
          </p:nvPr>
        </p:nvSpPr>
        <p:spPr>
          <a:xfrm>
            <a:off x="1597562" y="3183799"/>
            <a:ext cx="3717523" cy="1039091"/>
          </a:xfrm>
        </p:spPr>
        <p:txBody>
          <a:bodyPr/>
          <a:lstStyle/>
          <a:p>
            <a:r>
              <a:rPr lang="en-US"/>
              <a:t>Agile Team Processes &amp; Guidelines</a:t>
            </a:r>
          </a:p>
          <a:p>
            <a:endParaRPr lang="en-US"/>
          </a:p>
          <a:p>
            <a:endParaRPr lang="en-US"/>
          </a:p>
          <a:p>
            <a:r>
              <a:rPr lang="en-US"/>
              <a:t>Last Update: May 2021</a:t>
            </a:r>
            <a:endParaRPr lang="en-IN"/>
          </a:p>
        </p:txBody>
      </p:sp>
    </p:spTree>
    <p:extLst>
      <p:ext uri="{BB962C8B-B14F-4D97-AF65-F5344CB8AC3E}">
        <p14:creationId xmlns:p14="http://schemas.microsoft.com/office/powerpoint/2010/main" val="286664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DB32-401C-F942-B990-B002C049B12E}"/>
              </a:ext>
            </a:extLst>
          </p:cNvPr>
          <p:cNvSpPr>
            <a:spLocks noGrp="1"/>
          </p:cNvSpPr>
          <p:nvPr>
            <p:ph type="title"/>
          </p:nvPr>
        </p:nvSpPr>
        <p:spPr/>
        <p:txBody>
          <a:bodyPr/>
          <a:lstStyle/>
          <a:p>
            <a:r>
              <a:rPr lang="en-US"/>
              <a:t>Managing Sprint</a:t>
            </a:r>
          </a:p>
        </p:txBody>
      </p:sp>
      <p:sp>
        <p:nvSpPr>
          <p:cNvPr id="3" name="Date Placeholder 2">
            <a:extLst>
              <a:ext uri="{FF2B5EF4-FFF2-40B4-BE49-F238E27FC236}">
                <a16:creationId xmlns:a16="http://schemas.microsoft.com/office/drawing/2014/main" id="{00677EAB-9B36-7441-A183-C3E1EE7F00F6}"/>
              </a:ext>
            </a:extLst>
          </p:cNvPr>
          <p:cNvSpPr>
            <a:spLocks noGrp="1"/>
          </p:cNvSpPr>
          <p:nvPr>
            <p:ph type="dt" sz="half" idx="10"/>
          </p:nvPr>
        </p:nvSpPr>
        <p:spPr/>
        <p:txBody>
          <a:bodyPr/>
          <a:lstStyle/>
          <a:p>
            <a:fld id="{146E2DDE-CA1C-6843-A39E-A3670545CCC8}" type="datetime4">
              <a:rPr lang="en-GB" smtClean="0"/>
              <a:t>12 February 2024</a:t>
            </a:fld>
            <a:endParaRPr lang="en-US"/>
          </a:p>
        </p:txBody>
      </p:sp>
      <p:sp>
        <p:nvSpPr>
          <p:cNvPr id="6" name="Text Placeholder 4">
            <a:extLst>
              <a:ext uri="{FF2B5EF4-FFF2-40B4-BE49-F238E27FC236}">
                <a16:creationId xmlns:a16="http://schemas.microsoft.com/office/drawing/2014/main" id="{6D68B94A-E779-0E43-8241-7E5C0DC7B694}"/>
              </a:ext>
            </a:extLst>
          </p:cNvPr>
          <p:cNvSpPr>
            <a:spLocks noGrp="1"/>
          </p:cNvSpPr>
          <p:nvPr>
            <p:ph type="body" sz="quarter" idx="13"/>
          </p:nvPr>
        </p:nvSpPr>
        <p:spPr>
          <a:xfrm>
            <a:off x="7164986" y="-420923"/>
            <a:ext cx="3797860" cy="6857172"/>
          </a:xfrm>
        </p:spPr>
        <p:txBody>
          <a:bodyPr/>
          <a:lstStyle/>
          <a:p>
            <a:r>
              <a:rPr lang="en-US"/>
              <a:t>2</a:t>
            </a:r>
          </a:p>
        </p:txBody>
      </p:sp>
    </p:spTree>
    <p:extLst>
      <p:ext uri="{BB962C8B-B14F-4D97-AF65-F5344CB8AC3E}">
        <p14:creationId xmlns:p14="http://schemas.microsoft.com/office/powerpoint/2010/main" val="84758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7425F-EC85-4D80-B029-CDD4B35CB15B}"/>
              </a:ext>
            </a:extLst>
          </p:cNvPr>
          <p:cNvSpPr>
            <a:spLocks noGrp="1"/>
          </p:cNvSpPr>
          <p:nvPr>
            <p:ph type="title"/>
          </p:nvPr>
        </p:nvSpPr>
        <p:spPr/>
        <p:txBody>
          <a:bodyPr/>
          <a:lstStyle/>
          <a:p>
            <a:r>
              <a:rPr lang="en-US" b="1"/>
              <a:t>SCRUM Ceremonies</a:t>
            </a:r>
          </a:p>
        </p:txBody>
      </p:sp>
      <p:sp>
        <p:nvSpPr>
          <p:cNvPr id="6" name="Rectangle 13"/>
          <p:cNvSpPr>
            <a:spLocks/>
          </p:cNvSpPr>
          <p:nvPr/>
        </p:nvSpPr>
        <p:spPr bwMode="auto">
          <a:xfrm>
            <a:off x="1323340" y="1633997"/>
            <a:ext cx="3683000" cy="227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marL="0" marR="0" lvl="0" indent="0" algn="l" defTabSz="914400" rtl="0" eaLnBrk="1" fontAlgn="auto" latinLnBrk="0" hangingPunct="1">
              <a:lnSpc>
                <a:spcPct val="100000"/>
              </a:lnSpc>
              <a:spcBef>
                <a:spcPts val="0"/>
              </a:spcBef>
              <a:spcAft>
                <a:spcPts val="0"/>
              </a:spcAft>
              <a:buClr>
                <a:srgbClr val="FFFFFF"/>
              </a:buClr>
              <a:buSzPct val="125000"/>
              <a:buFont typeface="Gill Sans" pitchFamily="1" charset="0"/>
              <a:buChar char="•"/>
              <a:tabLst>
                <a:tab pos="1066800" algn="l"/>
              </a:tabLst>
              <a:defRPr/>
            </a:pPr>
            <a:r>
              <a:rPr kumimoji="0" lang="en-US" altLang="en-US" sz="2800" b="0" i="0" u="none" strike="noStrike" kern="1200" cap="none" spc="0" normalizeH="0" baseline="0" noProof="0">
                <a:ln>
                  <a:noFill/>
                </a:ln>
                <a:solidFill>
                  <a:srgbClr val="FFFFFF"/>
                </a:solidFill>
                <a:effectLst/>
                <a:uLnTx/>
                <a:uFillTx/>
                <a:latin typeface="Gill Sans" pitchFamily="1" charset="0"/>
                <a:ea typeface="ヒラギノ角ゴ Pro W3" pitchFamily="1" charset="-128"/>
                <a:cs typeface="+mn-cs"/>
                <a:sym typeface="Gill Sans" pitchFamily="1" charset="0"/>
              </a:rPr>
              <a:t>Sprint planning</a:t>
            </a:r>
          </a:p>
          <a:p>
            <a:pPr marL="0" marR="0" lvl="0" indent="0" algn="l" defTabSz="914400" rtl="0" eaLnBrk="1" fontAlgn="auto" latinLnBrk="0" hangingPunct="1">
              <a:lnSpc>
                <a:spcPct val="100000"/>
              </a:lnSpc>
              <a:spcBef>
                <a:spcPts val="0"/>
              </a:spcBef>
              <a:spcAft>
                <a:spcPts val="0"/>
              </a:spcAft>
              <a:buClr>
                <a:srgbClr val="FFFFFF"/>
              </a:buClr>
              <a:buSzPct val="125000"/>
              <a:buFont typeface="Gill Sans" pitchFamily="1" charset="0"/>
              <a:buChar char="•"/>
              <a:tabLst>
                <a:tab pos="1066800" algn="l"/>
              </a:tabLst>
              <a:defRPr/>
            </a:pPr>
            <a:r>
              <a:rPr kumimoji="0" lang="en-US" altLang="en-US" sz="2800" b="0" i="0" u="none" strike="noStrike" kern="1200" cap="none" spc="0" normalizeH="0" baseline="0" noProof="0">
                <a:ln>
                  <a:noFill/>
                </a:ln>
                <a:solidFill>
                  <a:srgbClr val="FFFFFF"/>
                </a:solidFill>
                <a:effectLst/>
                <a:uLnTx/>
                <a:uFillTx/>
                <a:latin typeface="Gill Sans" pitchFamily="1" charset="0"/>
                <a:ea typeface="ヒラギノ角ゴ Pro W3" pitchFamily="1" charset="-128"/>
                <a:cs typeface="+mn-cs"/>
                <a:sym typeface="Gill Sans" pitchFamily="1" charset="0"/>
              </a:rPr>
              <a:t>Daily scrum meeting</a:t>
            </a:r>
          </a:p>
          <a:p>
            <a:pPr marL="0" marR="0" lvl="0" indent="0" algn="l" defTabSz="914400" rtl="0" eaLnBrk="1" fontAlgn="auto" latinLnBrk="0" hangingPunct="1">
              <a:lnSpc>
                <a:spcPct val="100000"/>
              </a:lnSpc>
              <a:spcBef>
                <a:spcPts val="0"/>
              </a:spcBef>
              <a:spcAft>
                <a:spcPts val="0"/>
              </a:spcAft>
              <a:buClr>
                <a:srgbClr val="FFFFFF"/>
              </a:buClr>
              <a:buSzPct val="125000"/>
              <a:buFont typeface="Gill Sans" pitchFamily="1" charset="0"/>
              <a:buChar char="•"/>
              <a:tabLst>
                <a:tab pos="1066800" algn="l"/>
              </a:tabLst>
              <a:defRPr/>
            </a:pPr>
            <a:r>
              <a:rPr kumimoji="0" lang="en-US" altLang="en-US" sz="2800" b="0" i="0" u="none" strike="noStrike" kern="1200" cap="none" spc="0" normalizeH="0" baseline="0" noProof="0">
                <a:ln>
                  <a:noFill/>
                </a:ln>
                <a:solidFill>
                  <a:srgbClr val="FFFFFF"/>
                </a:solidFill>
                <a:effectLst/>
                <a:uLnTx/>
                <a:uFillTx/>
                <a:latin typeface="Gill Sans" pitchFamily="1" charset="0"/>
                <a:ea typeface="ヒラギノ角ゴ Pro W3" pitchFamily="1" charset="-128"/>
                <a:cs typeface="+mn-cs"/>
                <a:sym typeface="Gill Sans" pitchFamily="1" charset="0"/>
              </a:rPr>
              <a:t> Refinement </a:t>
            </a:r>
          </a:p>
          <a:p>
            <a:pPr marL="0" marR="0" lvl="0" indent="0" algn="l" defTabSz="914400" rtl="0" eaLnBrk="1" fontAlgn="auto" latinLnBrk="0" hangingPunct="1">
              <a:lnSpc>
                <a:spcPct val="100000"/>
              </a:lnSpc>
              <a:spcBef>
                <a:spcPts val="0"/>
              </a:spcBef>
              <a:spcAft>
                <a:spcPts val="0"/>
              </a:spcAft>
              <a:buClr>
                <a:srgbClr val="FFFFFF"/>
              </a:buClr>
              <a:buSzPct val="125000"/>
              <a:buFont typeface="Gill Sans" pitchFamily="1" charset="0"/>
              <a:buChar char="•"/>
              <a:tabLst>
                <a:tab pos="1066800" algn="l"/>
              </a:tabLst>
              <a:defRPr/>
            </a:pPr>
            <a:r>
              <a:rPr kumimoji="0" lang="en-US" altLang="en-US" sz="2800" b="0" i="0" u="none" strike="noStrike" kern="1200" cap="none" spc="0" normalizeH="0" baseline="0" noProof="0">
                <a:ln>
                  <a:noFill/>
                </a:ln>
                <a:solidFill>
                  <a:srgbClr val="FFFFFF"/>
                </a:solidFill>
                <a:effectLst/>
                <a:uLnTx/>
                <a:uFillTx/>
                <a:latin typeface="Gill Sans" pitchFamily="1" charset="0"/>
                <a:ea typeface="ヒラギノ角ゴ Pro W3" pitchFamily="1" charset="-128"/>
                <a:cs typeface="+mn-cs"/>
                <a:sym typeface="Gill Sans" pitchFamily="1" charset="0"/>
              </a:rPr>
              <a:t>Sprint review</a:t>
            </a:r>
          </a:p>
          <a:p>
            <a:pPr marL="0" marR="0" lvl="0" indent="0" algn="l" defTabSz="914400" rtl="0" eaLnBrk="1" fontAlgn="auto" latinLnBrk="0" hangingPunct="1">
              <a:lnSpc>
                <a:spcPct val="100000"/>
              </a:lnSpc>
              <a:spcBef>
                <a:spcPts val="0"/>
              </a:spcBef>
              <a:spcAft>
                <a:spcPts val="0"/>
              </a:spcAft>
              <a:buClr>
                <a:srgbClr val="FFFFFF"/>
              </a:buClr>
              <a:buSzPct val="125000"/>
              <a:buFont typeface="Gill Sans" pitchFamily="1" charset="0"/>
              <a:buChar char="•"/>
              <a:tabLst>
                <a:tab pos="1066800" algn="l"/>
              </a:tabLst>
              <a:defRPr/>
            </a:pPr>
            <a:r>
              <a:rPr kumimoji="0" lang="en-US" altLang="en-US" sz="2800" b="0" i="0" u="none" strike="noStrike" kern="1200" cap="none" spc="0" normalizeH="0" baseline="0" noProof="0">
                <a:ln>
                  <a:noFill/>
                </a:ln>
                <a:solidFill>
                  <a:srgbClr val="FFFFFF"/>
                </a:solidFill>
                <a:effectLst/>
                <a:uLnTx/>
                <a:uFillTx/>
                <a:latin typeface="Gill Sans" pitchFamily="1" charset="0"/>
                <a:ea typeface="ヒラギノ角ゴ Pro W3" pitchFamily="1" charset="-128"/>
                <a:cs typeface="+mn-cs"/>
                <a:sym typeface="Gill Sans" pitchFamily="1" charset="0"/>
              </a:rPr>
              <a:t>Sprint retrospective</a:t>
            </a:r>
          </a:p>
        </p:txBody>
      </p:sp>
      <p:graphicFrame>
        <p:nvGraphicFramePr>
          <p:cNvPr id="7" name="Diagram 6"/>
          <p:cNvGraphicFramePr/>
          <p:nvPr>
            <p:extLst>
              <p:ext uri="{D42A27DB-BD31-4B8C-83A1-F6EECF244321}">
                <p14:modId xmlns:p14="http://schemas.microsoft.com/office/powerpoint/2010/main" val="24973475"/>
              </p:ext>
            </p:extLst>
          </p:nvPr>
        </p:nvGraphicFramePr>
        <p:xfrm>
          <a:off x="589629" y="1828799"/>
          <a:ext cx="11084560" cy="4758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469012" y="1004668"/>
            <a:ext cx="10658764" cy="650238"/>
          </a:xfrm>
          <a:prstGeom prst="rect">
            <a:avLst/>
          </a:prstGeom>
          <a:solidFill>
            <a:schemeClr val="bg1"/>
          </a:solidFill>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
                <a:schemeClr val="tx2"/>
              </a:buClr>
              <a:buSzTx/>
              <a:tabLst/>
              <a:defRPr/>
            </a:pPr>
            <a:r>
              <a:rPr kumimoji="0" lang="en-US" altLang="en-US" b="0" i="0" u="none" strike="noStrike" kern="1200" cap="none" spc="0" normalizeH="0" baseline="0" noProof="0">
                <a:ln>
                  <a:noFill/>
                </a:ln>
                <a:solidFill>
                  <a:prstClr val="black"/>
                </a:solidFill>
                <a:effectLst/>
                <a:uLnTx/>
                <a:uFillTx/>
                <a:ea typeface="+mn-ea"/>
                <a:cs typeface="+mn-cs"/>
              </a:rPr>
              <a:t>Scrum is an agile process that allows us to focus on delivering the highest business value in the shortest time ( 2 weeks cadence). As per scrum process following ceremonies are being executed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60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Backlog Refinement Process</a:t>
            </a:r>
          </a:p>
        </p:txBody>
      </p:sp>
      <p:sp>
        <p:nvSpPr>
          <p:cNvPr id="3" name="TextBox 2">
            <a:extLst>
              <a:ext uri="{FF2B5EF4-FFF2-40B4-BE49-F238E27FC236}">
                <a16:creationId xmlns:a16="http://schemas.microsoft.com/office/drawing/2014/main" id="{E9D02287-E291-4351-9A22-4AAB688BD8B2}"/>
              </a:ext>
            </a:extLst>
          </p:cNvPr>
          <p:cNvSpPr txBox="1"/>
          <p:nvPr/>
        </p:nvSpPr>
        <p:spPr>
          <a:xfrm>
            <a:off x="157318" y="974077"/>
            <a:ext cx="7472208" cy="5623368"/>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ea typeface="+mn-lt"/>
                <a:cs typeface="Calibri" panose="020F0502020204030204"/>
              </a:rPr>
              <a:t>Owner – Business Analysts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ea typeface="+mn-lt"/>
                <a:cs typeface="Calibri" panose="020F0502020204030204"/>
              </a:rPr>
              <a:t>Pre-requisites</a:t>
            </a:r>
            <a:endParaRPr kumimoji="0" lang="en-US" sz="1400" b="0" i="0" u="none" strike="noStrike" kern="1200" cap="none" spc="0" normalizeH="0" baseline="0" noProof="0">
              <a:ln>
                <a:noFill/>
              </a:ln>
              <a:solidFill>
                <a:prstClr val="black"/>
              </a:solidFill>
              <a:effectLst/>
              <a:uLnTx/>
              <a:uFillTx/>
              <a:cs typeface="Calibri"/>
            </a:endParaRPr>
          </a:p>
          <a:p>
            <a:pPr marL="285750" marR="0" lvl="0" indent="-285750" algn="l" defTabSz="914400" rtl="0" eaLnBrk="1" fontAlgn="auto" latinLnBrk="0" hangingPunct="1">
              <a:lnSpc>
                <a:spcPct val="100000"/>
              </a:lnSpc>
              <a:spcBef>
                <a:spcPct val="0"/>
              </a:spcBef>
              <a:spcAft>
                <a:spcPts val="0"/>
              </a:spcAft>
              <a:buClr>
                <a:schemeClr val="tx2"/>
              </a:buClr>
              <a:buSzTx/>
              <a:buFont typeface="Arial Black" panose="020B0A04020102020204" pitchFamily="34" charset="0"/>
              <a:buChar char="►"/>
              <a:tabLst/>
              <a:defRPr/>
            </a:pPr>
            <a:r>
              <a:rPr kumimoji="0" lang="en-US" sz="1400" b="0" i="0" u="none" strike="noStrike" kern="1200" cap="none" spc="0" normalizeH="0" baseline="0" noProof="0">
                <a:ln>
                  <a:noFill/>
                </a:ln>
                <a:solidFill>
                  <a:prstClr val="black"/>
                </a:solidFill>
                <a:effectLst/>
                <a:uLnTx/>
                <a:uFillTx/>
                <a:ea typeface="+mn-lt"/>
                <a:cs typeface="Calibri" panose="020F0502020204030204"/>
              </a:rPr>
              <a:t>Stories with State marked as “Analysis” &amp; Story Reason as “Analysis-</a:t>
            </a:r>
            <a:r>
              <a:rPr kumimoji="0" lang="en-US" sz="1400" b="0" i="0" u="none" strike="noStrike" kern="1200" cap="none" spc="0" normalizeH="0" baseline="0" noProof="0" err="1">
                <a:ln>
                  <a:noFill/>
                </a:ln>
                <a:solidFill>
                  <a:prstClr val="black"/>
                </a:solidFill>
                <a:effectLst/>
                <a:uLnTx/>
                <a:uFillTx/>
                <a:ea typeface="+mn-lt"/>
                <a:cs typeface="Calibri" panose="020F0502020204030204"/>
              </a:rPr>
              <a:t>Rdy</a:t>
            </a:r>
            <a:r>
              <a:rPr kumimoji="0" lang="en-US" sz="1400" b="0" i="0" u="none" strike="noStrike" kern="1200" cap="none" spc="0" normalizeH="0" baseline="0" noProof="0">
                <a:ln>
                  <a:noFill/>
                </a:ln>
                <a:solidFill>
                  <a:prstClr val="black"/>
                </a:solidFill>
                <a:effectLst/>
                <a:uLnTx/>
                <a:uFillTx/>
                <a:ea typeface="+mn-lt"/>
                <a:cs typeface="Calibri" panose="020F0502020204030204"/>
              </a:rPr>
              <a:t> for Tech Review ” by BA </a:t>
            </a:r>
          </a:p>
          <a:p>
            <a:pPr marL="285750" indent="-285750">
              <a:spcBef>
                <a:spcPct val="0"/>
              </a:spcBef>
              <a:buClr>
                <a:schemeClr val="tx2"/>
              </a:buClr>
              <a:buFont typeface="Arial Black" panose="020B0A04020102020204" pitchFamily="34" charset="0"/>
              <a:buChar char="►"/>
              <a:defRPr/>
            </a:pPr>
            <a:r>
              <a:rPr lang="en-US" sz="1400">
                <a:solidFill>
                  <a:prstClr val="black"/>
                </a:solidFill>
                <a:ea typeface="+mn-lt"/>
                <a:cs typeface="Calibri" panose="020F0502020204030204"/>
              </a:rPr>
              <a:t>Stories with State marked as “Analysis” &amp; Story Reason as “Analysis-Tech Review Done” by TA and assigned to BA</a:t>
            </a:r>
          </a:p>
          <a:p>
            <a:pPr marL="285750" indent="-285750">
              <a:spcBef>
                <a:spcPct val="0"/>
              </a:spcBef>
              <a:buClr>
                <a:schemeClr val="tx2"/>
              </a:buClr>
              <a:buFont typeface="Arial Black" panose="020B0A04020102020204" pitchFamily="34" charset="0"/>
              <a:buChar char="►"/>
              <a:defRPr/>
            </a:pPr>
            <a:r>
              <a:rPr lang="en-US" sz="1400">
                <a:solidFill>
                  <a:prstClr val="black"/>
                </a:solidFill>
                <a:ea typeface="+mn-lt"/>
                <a:cs typeface="Calibri" panose="020F0502020204030204"/>
              </a:rPr>
              <a:t>Scrum </a:t>
            </a:r>
            <a:r>
              <a:rPr kumimoji="0" lang="en-US" sz="1400" b="0" i="0" u="none" strike="noStrike" kern="1200" cap="none" spc="0" normalizeH="0" baseline="0" noProof="0">
                <a:ln>
                  <a:noFill/>
                </a:ln>
                <a:solidFill>
                  <a:prstClr val="black"/>
                </a:solidFill>
                <a:effectLst/>
                <a:uLnTx/>
                <a:uFillTx/>
                <a:ea typeface="+mn-lt"/>
                <a:cs typeface="Calibri" panose="020F0502020204030204"/>
              </a:rPr>
              <a:t>team has reviewed the feature/stories briefly and prepared their queries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ea typeface="+mn-lt"/>
                <a:cs typeface="Calibri" panose="020F0502020204030204"/>
              </a:rPr>
              <a:t>Purpose</a:t>
            </a:r>
            <a:endParaRPr kumimoji="0" lang="en-US" sz="1400" b="0" i="0" u="none" strike="noStrike" kern="1200" cap="none" spc="0" normalizeH="0" baseline="0" noProof="0">
              <a:ln>
                <a:noFill/>
              </a:ln>
              <a:solidFill>
                <a:prstClr val="black"/>
              </a:solidFill>
              <a:effectLst/>
              <a:uLnTx/>
              <a:uFillTx/>
              <a:cs typeface="Calibri"/>
            </a:endParaRPr>
          </a:p>
          <a:p>
            <a:pPr marL="285750" marR="0" lvl="0" indent="-285750" algn="l" defTabSz="914400" rtl="0" eaLnBrk="1" fontAlgn="auto" latinLnBrk="0" hangingPunct="1">
              <a:lnSpc>
                <a:spcPct val="100000"/>
              </a:lnSpc>
              <a:spcBef>
                <a:spcPts val="0"/>
              </a:spcBef>
              <a:spcAft>
                <a:spcPts val="0"/>
              </a:spcAft>
              <a:buClr>
                <a:srgbClr val="612F6B"/>
              </a:buClr>
              <a:buSzTx/>
              <a:buFont typeface="Arial Black" panose="020B0A04020102020204" pitchFamily="34" charset="0"/>
              <a:buChar char="►"/>
              <a:tabLst/>
              <a:defRPr/>
            </a:pPr>
            <a:r>
              <a:rPr lang="en-US" sz="1400">
                <a:solidFill>
                  <a:prstClr val="black"/>
                </a:solidFill>
                <a:ea typeface="+mn-lt"/>
                <a:cs typeface="Calibri" panose="020F0502020204030204"/>
              </a:rPr>
              <a:t>Scrum team to discuss stories that are ready for refinement with BA, clarify all open questions and provide story </a:t>
            </a:r>
            <a:r>
              <a:rPr kumimoji="0" lang="en-US" sz="1400" b="0" i="0" u="none" strike="noStrike" kern="1200" cap="none" spc="0" normalizeH="0" baseline="0" noProof="0">
                <a:ln>
                  <a:noFill/>
                </a:ln>
                <a:solidFill>
                  <a:prstClr val="black"/>
                </a:solidFill>
                <a:effectLst/>
                <a:uLnTx/>
                <a:uFillTx/>
                <a:ea typeface="+mn-lt"/>
                <a:cs typeface="Calibri" panose="020F0502020204030204"/>
              </a:rPr>
              <a:t>points so that the same can be used for planning.</a:t>
            </a:r>
            <a:endParaRPr kumimoji="0" lang="en-US" sz="1600" b="0" i="0" u="none" strike="noStrike" kern="1200" cap="none" spc="0" normalizeH="0" baseline="0" noProof="0">
              <a:ln>
                <a:noFill/>
              </a:ln>
              <a:solidFill>
                <a:prstClr val="black"/>
              </a:solidFill>
              <a:effectLst/>
              <a:uLnTx/>
              <a:uFillTx/>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prstClr val="black"/>
                </a:solidFill>
                <a:ea typeface="+mn-lt"/>
                <a:cs typeface="Calibri" panose="020F0502020204030204"/>
              </a:rPr>
              <a:t>Activities</a:t>
            </a:r>
          </a:p>
          <a:p>
            <a:pPr marL="457200" marR="0" lvl="1" indent="0" algn="l"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ea typeface="+mn-lt"/>
                <a:cs typeface="Calibri" panose="020F0502020204030204"/>
              </a:rPr>
              <a:t>Business</a:t>
            </a:r>
            <a:endParaRPr kumimoji="0" lang="en-US" sz="1400" b="0" i="0" u="none" strike="noStrike" kern="1200" cap="none" spc="0" normalizeH="0" baseline="0" noProof="0">
              <a:ln>
                <a:noFill/>
              </a:ln>
              <a:solidFill>
                <a:prstClr val="black"/>
              </a:solidFill>
              <a:effectLst/>
              <a:uLnTx/>
              <a:uFillTx/>
              <a:cs typeface="Calibri"/>
            </a:endParaRPr>
          </a:p>
          <a:p>
            <a:pPr marL="742950" lvl="2" indent="-285750">
              <a:spcBef>
                <a:spcPct val="0"/>
              </a:spcBef>
              <a:buClr>
                <a:schemeClr val="tx2"/>
              </a:buClr>
              <a:buFont typeface="Arial Black" panose="020B0A04020102020204" pitchFamily="34" charset="0"/>
              <a:buChar char="►"/>
              <a:defRPr/>
            </a:pPr>
            <a:r>
              <a:rPr lang="en-US" sz="1400">
                <a:solidFill>
                  <a:prstClr val="black"/>
                </a:solidFill>
                <a:ea typeface="+mn-lt"/>
                <a:cs typeface="Calibri" panose="020F0502020204030204"/>
              </a:rPr>
              <a:t>Functional Story – defined, detailed and clarified</a:t>
            </a:r>
          </a:p>
          <a:p>
            <a:pPr marL="742950" lvl="2" indent="-285750">
              <a:spcBef>
                <a:spcPct val="0"/>
              </a:spcBef>
              <a:buClr>
                <a:schemeClr val="tx2"/>
              </a:buClr>
              <a:buFont typeface="Arial Black" panose="020B0A04020102020204" pitchFamily="34" charset="0"/>
              <a:buChar char="►"/>
              <a:defRPr/>
            </a:pPr>
            <a:r>
              <a:rPr lang="en-US" sz="1400">
                <a:solidFill>
                  <a:prstClr val="black"/>
                </a:solidFill>
                <a:ea typeface="+mn-lt"/>
                <a:cs typeface="Calibri" panose="020F0502020204030204"/>
              </a:rPr>
              <a:t>Acceptance Criterions, scenarios defined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ea typeface="+mn-lt"/>
                <a:cs typeface="Calibri" panose="020F0502020204030204"/>
              </a:rPr>
              <a:t>Business Analysts</a:t>
            </a:r>
            <a:endParaRPr kumimoji="0" lang="en-US" sz="1400" b="0" i="0" u="none" strike="noStrike" kern="1200" cap="none" spc="0" normalizeH="0" baseline="0" noProof="0">
              <a:ln>
                <a:noFill/>
              </a:ln>
              <a:solidFill>
                <a:prstClr val="black"/>
              </a:solidFill>
              <a:effectLst/>
              <a:uLnTx/>
              <a:uFillTx/>
              <a:cs typeface="Calibri"/>
            </a:endParaRPr>
          </a:p>
          <a:p>
            <a:pPr marL="742950" marR="0" lvl="2" indent="-285750" fontAlgn="auto">
              <a:lnSpc>
                <a:spcPct val="100000"/>
              </a:lnSpc>
              <a:spcBef>
                <a:spcPct val="0"/>
              </a:spcBef>
              <a:spcAft>
                <a:spcPts val="0"/>
              </a:spcAft>
              <a:buClr>
                <a:schemeClr val="tx2"/>
              </a:buClr>
              <a:buSzTx/>
              <a:buFont typeface="Arial Black" panose="020B0A04020102020204" pitchFamily="34" charset="0"/>
              <a:buChar char="►"/>
              <a:tabLst/>
              <a:defRPr/>
            </a:pPr>
            <a:r>
              <a:rPr lang="en-US" sz="1400">
                <a:solidFill>
                  <a:prstClr val="black"/>
                </a:solidFill>
                <a:ea typeface="+mn-lt"/>
                <a:cs typeface="Calibri" panose="020F0502020204030204"/>
              </a:rPr>
              <a:t>Technical Story – Notes, Non-functional part and design inputs </a:t>
            </a:r>
          </a:p>
          <a:p>
            <a:pPr marL="742950" marR="0" lvl="2" indent="-285750" fontAlgn="auto">
              <a:lnSpc>
                <a:spcPct val="100000"/>
              </a:lnSpc>
              <a:spcBef>
                <a:spcPct val="0"/>
              </a:spcBef>
              <a:spcAft>
                <a:spcPts val="0"/>
              </a:spcAft>
              <a:buClr>
                <a:schemeClr val="tx2"/>
              </a:buClr>
              <a:buSzTx/>
              <a:buFont typeface="Arial Black" panose="020B0A04020102020204" pitchFamily="34" charset="0"/>
              <a:buChar char="►"/>
              <a:tabLst/>
              <a:defRPr/>
            </a:pPr>
            <a:r>
              <a:rPr lang="en-US" sz="1400">
                <a:solidFill>
                  <a:prstClr val="black"/>
                </a:solidFill>
                <a:ea typeface="+mn-lt"/>
                <a:cs typeface="Calibri" panose="020F0502020204030204"/>
              </a:rPr>
              <a:t>Story pointing with scrum team. Any Story &gt;8 story points broken further.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ea typeface="+mn-lt"/>
                <a:cs typeface="Calibri" panose="020F0502020204030204"/>
              </a:rPr>
              <a:t>Scrum Manager</a:t>
            </a:r>
            <a:endParaRPr kumimoji="0" lang="en-US" sz="1400" b="0" i="0" u="none" strike="noStrike" kern="1200" cap="none" spc="0" normalizeH="0" baseline="0" noProof="0">
              <a:ln>
                <a:noFill/>
              </a:ln>
              <a:solidFill>
                <a:prstClr val="black"/>
              </a:solidFill>
              <a:effectLst/>
              <a:uLnTx/>
              <a:uFillTx/>
              <a:cs typeface="Calibri"/>
            </a:endParaRPr>
          </a:p>
          <a:p>
            <a:pPr marL="742950" lvl="2" indent="-285750">
              <a:spcBef>
                <a:spcPct val="0"/>
              </a:spcBef>
              <a:buClr>
                <a:schemeClr val="tx2"/>
              </a:buClr>
              <a:buFont typeface="Arial Black" panose="020B0A04020102020204" pitchFamily="34" charset="0"/>
              <a:buChar char="►"/>
              <a:defRPr/>
            </a:pPr>
            <a:r>
              <a:rPr lang="en-US" sz="1400">
                <a:solidFill>
                  <a:prstClr val="black"/>
                </a:solidFill>
                <a:ea typeface="+mn-lt"/>
                <a:cs typeface="Calibri" panose="020F0502020204030204"/>
              </a:rPr>
              <a:t>Story is prioritized and assigned to SM &amp; added to planned queue in ADO scrum team backlog.</a:t>
            </a:r>
          </a:p>
          <a:p>
            <a:pPr marL="742950" lvl="2" indent="-285750">
              <a:spcBef>
                <a:spcPct val="0"/>
              </a:spcBef>
              <a:buClr>
                <a:schemeClr val="tx2"/>
              </a:buClr>
              <a:buFont typeface="Arial Black" panose="020B0A04020102020204" pitchFamily="34" charset="0"/>
              <a:buChar char="►"/>
              <a:defRPr/>
            </a:pPr>
            <a:r>
              <a:rPr lang="en-US" sz="1400">
                <a:solidFill>
                  <a:prstClr val="black"/>
                </a:solidFill>
                <a:ea typeface="+mn-lt"/>
                <a:cs typeface="Calibri" panose="020F0502020204030204"/>
              </a:rPr>
              <a:t>In case of any unanswered queries, PBI is updated with all the questions, and State is marked as New &amp; Story Reason as  and the PBI gets assigned to BAs. </a:t>
            </a:r>
          </a:p>
          <a:p>
            <a:pPr>
              <a:defRPr/>
            </a:pPr>
            <a:r>
              <a:rPr lang="en-US" sz="1400" b="1">
                <a:solidFill>
                  <a:prstClr val="black"/>
                </a:solidFill>
                <a:ea typeface="+mn-lt"/>
                <a:cs typeface="Calibri" panose="020F0502020204030204"/>
              </a:rPr>
              <a:t>Frequency</a:t>
            </a:r>
          </a:p>
          <a:p>
            <a:pPr marL="742950" marR="0" lvl="1" indent="-285750" algn="l" defTabSz="914400" rtl="0" eaLnBrk="1" fontAlgn="auto" latinLnBrk="0" hangingPunct="1">
              <a:lnSpc>
                <a:spcPct val="100000"/>
              </a:lnSpc>
              <a:spcBef>
                <a:spcPts val="0"/>
              </a:spcBef>
              <a:spcAft>
                <a:spcPts val="0"/>
              </a:spcAft>
              <a:buClr>
                <a:schemeClr val="tx2"/>
              </a:buClr>
              <a:buSzTx/>
              <a:buFont typeface="Arial Black" panose="020B0A04020102020204" pitchFamily="34" charset="0"/>
              <a:buChar char="►"/>
              <a:tabLst/>
              <a:defRPr/>
            </a:pPr>
            <a:r>
              <a:rPr kumimoji="0" lang="en-US" sz="1400" b="0" i="0" u="none" strike="noStrike" kern="1200" cap="none" spc="0" normalizeH="0" baseline="0" noProof="0">
                <a:ln>
                  <a:noFill/>
                </a:ln>
                <a:solidFill>
                  <a:prstClr val="black"/>
                </a:solidFill>
                <a:effectLst/>
                <a:uLnTx/>
                <a:uFillTx/>
                <a:ea typeface="+mn-lt"/>
                <a:cs typeface="Calibri" panose="020F0502020204030204"/>
              </a:rPr>
              <a:t>2 times a week (minimum) to continuous daily targets</a:t>
            </a:r>
          </a:p>
          <a:p>
            <a:pPr marR="0" lvl="0" indent="0" fontAlgn="auto">
              <a:lnSpc>
                <a:spcPct val="100000"/>
              </a:lnSpc>
              <a:spcBef>
                <a:spcPts val="0"/>
              </a:spcBef>
              <a:spcAft>
                <a:spcPts val="0"/>
              </a:spcAft>
              <a:buClrTx/>
              <a:buSzTx/>
              <a:buFontTx/>
              <a:buNone/>
              <a:tabLst/>
              <a:defRPr/>
            </a:pPr>
            <a:r>
              <a:rPr lang="en-US" sz="1400" b="1">
                <a:solidFill>
                  <a:prstClr val="black"/>
                </a:solidFill>
                <a:ea typeface="+mn-lt"/>
                <a:cs typeface="Calibri" panose="020F0502020204030204"/>
              </a:rPr>
              <a:t>Attendees</a:t>
            </a:r>
          </a:p>
          <a:p>
            <a:pPr marL="742950" marR="0" lvl="1" indent="-285750" algn="l" defTabSz="914400" rtl="0" eaLnBrk="1" fontAlgn="auto" latinLnBrk="0" hangingPunct="1">
              <a:lnSpc>
                <a:spcPct val="100000"/>
              </a:lnSpc>
              <a:spcBef>
                <a:spcPts val="0"/>
              </a:spcBef>
              <a:spcAft>
                <a:spcPts val="0"/>
              </a:spcAft>
              <a:buClr>
                <a:srgbClr val="612F6B"/>
              </a:buClr>
              <a:buSzTx/>
              <a:buFont typeface="Arial Black" panose="020B0A04020102020204" pitchFamily="34" charset="0"/>
              <a:buChar char="►"/>
              <a:tabLst/>
              <a:defRPr/>
            </a:pPr>
            <a:r>
              <a:rPr kumimoji="0" lang="en-US" sz="1400" b="0" i="0" u="none" strike="noStrike" kern="1200" cap="none" spc="0" normalizeH="0" baseline="0" noProof="0">
                <a:ln>
                  <a:noFill/>
                </a:ln>
                <a:solidFill>
                  <a:prstClr val="black"/>
                </a:solidFill>
                <a:effectLst/>
                <a:uLnTx/>
                <a:uFillTx/>
                <a:ea typeface="+mn-lt"/>
                <a:cs typeface="Calibri" panose="020F0502020204030204"/>
              </a:rPr>
              <a:t>Business, BA, Agreed Scrum team members</a:t>
            </a:r>
          </a:p>
        </p:txBody>
      </p:sp>
      <p:pic>
        <p:nvPicPr>
          <p:cNvPr id="5" name="Picture 4">
            <a:extLst>
              <a:ext uri="{FF2B5EF4-FFF2-40B4-BE49-F238E27FC236}">
                <a16:creationId xmlns:a16="http://schemas.microsoft.com/office/drawing/2014/main" id="{3026532B-D4E4-4E68-9B95-92AB24524D98}"/>
              </a:ext>
            </a:extLst>
          </p:cNvPr>
          <p:cNvPicPr>
            <a:picLocks noChangeAspect="1"/>
          </p:cNvPicPr>
          <p:nvPr/>
        </p:nvPicPr>
        <p:blipFill>
          <a:blip r:embed="rId3"/>
          <a:stretch>
            <a:fillRect/>
          </a:stretch>
        </p:blipFill>
        <p:spPr>
          <a:xfrm>
            <a:off x="7848599" y="974695"/>
            <a:ext cx="4186083" cy="5454133"/>
          </a:xfrm>
          <a:prstGeom prst="rect">
            <a:avLst/>
          </a:prstGeom>
          <a:ln>
            <a:solidFill>
              <a:schemeClr val="accent1"/>
            </a:solidFill>
          </a:ln>
        </p:spPr>
      </p:pic>
    </p:spTree>
    <p:extLst>
      <p:ext uri="{BB962C8B-B14F-4D97-AF65-F5344CB8AC3E}">
        <p14:creationId xmlns:p14="http://schemas.microsoft.com/office/powerpoint/2010/main" val="340805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469" y="355190"/>
            <a:ext cx="11012743" cy="731520"/>
          </a:xfrm>
        </p:spPr>
        <p:txBody>
          <a:bodyPr>
            <a:norm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b="1"/>
              <a:t>User Story </a:t>
            </a:r>
            <a:r>
              <a:rPr lang="en-GB" b="1"/>
              <a:t>Refinement Guidelines</a:t>
            </a:r>
          </a:p>
        </p:txBody>
      </p:sp>
      <p:graphicFrame>
        <p:nvGraphicFramePr>
          <p:cNvPr id="7" name="Table 6">
            <a:extLst>
              <a:ext uri="{FF2B5EF4-FFF2-40B4-BE49-F238E27FC236}">
                <a16:creationId xmlns:a16="http://schemas.microsoft.com/office/drawing/2014/main" id="{8AD62010-E2CE-401F-8E5C-762E73AAB47F}"/>
              </a:ext>
            </a:extLst>
          </p:cNvPr>
          <p:cNvGraphicFramePr>
            <a:graphicFrameLocks noGrp="1"/>
          </p:cNvGraphicFramePr>
          <p:nvPr/>
        </p:nvGraphicFramePr>
        <p:xfrm>
          <a:off x="222840" y="1030666"/>
          <a:ext cx="5644044" cy="5671425"/>
        </p:xfrm>
        <a:graphic>
          <a:graphicData uri="http://schemas.openxmlformats.org/drawingml/2006/table">
            <a:tbl>
              <a:tblPr firstCol="1" bandRow="1">
                <a:tableStyleId>{5C22544A-7EE6-4342-B048-85BDC9FD1C3A}</a:tableStyleId>
              </a:tblPr>
              <a:tblGrid>
                <a:gridCol w="474103">
                  <a:extLst>
                    <a:ext uri="{9D8B030D-6E8A-4147-A177-3AD203B41FA5}">
                      <a16:colId xmlns:a16="http://schemas.microsoft.com/office/drawing/2014/main" val="4072785819"/>
                    </a:ext>
                  </a:extLst>
                </a:gridCol>
                <a:gridCol w="5169941">
                  <a:extLst>
                    <a:ext uri="{9D8B030D-6E8A-4147-A177-3AD203B41FA5}">
                      <a16:colId xmlns:a16="http://schemas.microsoft.com/office/drawing/2014/main" val="1843482376"/>
                    </a:ext>
                  </a:extLst>
                </a:gridCol>
              </a:tblGrid>
              <a:tr h="476585">
                <a:tc>
                  <a:txBody>
                    <a:bodyPr/>
                    <a:lstStyle/>
                    <a:p>
                      <a:pPr algn="ctr"/>
                      <a:r>
                        <a:rPr lang="en-US" sz="1400" b="1">
                          <a:solidFill>
                            <a:schemeClr val="bg1"/>
                          </a:solidFill>
                          <a:effectLst/>
                        </a:rPr>
                        <a:t>#</a:t>
                      </a:r>
                    </a:p>
                  </a:txBody>
                  <a:tcPr marL="75421" marR="75421" marT="0" marB="0" anchor="ctr"/>
                </a:tc>
                <a:tc>
                  <a:txBody>
                    <a:bodyPr/>
                    <a:lstStyle/>
                    <a:p>
                      <a:pPr algn="l"/>
                      <a:r>
                        <a:rPr lang="en-US" sz="1400" b="1">
                          <a:solidFill>
                            <a:sysClr val="windowText" lastClr="000000"/>
                          </a:solidFill>
                          <a:effectLst/>
                        </a:rPr>
                        <a:t>Guidelines for picking PBIs for Refinement(PBIs Ready For Refinement)</a:t>
                      </a:r>
                    </a:p>
                  </a:txBody>
                  <a:tcPr marL="75421" marR="75421" marT="0" marB="0" anchor="ctr"/>
                </a:tc>
                <a:extLst>
                  <a:ext uri="{0D108BD9-81ED-4DB2-BD59-A6C34878D82A}">
                    <a16:rowId xmlns:a16="http://schemas.microsoft.com/office/drawing/2014/main" val="2261529361"/>
                  </a:ext>
                </a:extLst>
              </a:tr>
              <a:tr h="348720">
                <a:tc>
                  <a:txBody>
                    <a:bodyPr/>
                    <a:lstStyle/>
                    <a:p>
                      <a:pPr algn="ctr"/>
                      <a:r>
                        <a:rPr lang="en-US" sz="1400">
                          <a:effectLst/>
                        </a:rPr>
                        <a:t>1</a:t>
                      </a:r>
                    </a:p>
                  </a:txBody>
                  <a:tcPr marL="75421" marR="75421" marT="0" marB="0" anchor="ctr"/>
                </a:tc>
                <a:tc>
                  <a:txBody>
                    <a:bodyPr/>
                    <a:lstStyle/>
                    <a:p>
                      <a:r>
                        <a:rPr lang="en-US" sz="1400">
                          <a:effectLst/>
                        </a:rPr>
                        <a:t>All acceptance criteria clearly defined by BA</a:t>
                      </a:r>
                    </a:p>
                  </a:txBody>
                  <a:tcPr marL="75421" marR="75421" marT="0" marB="0" anchor="ctr"/>
                </a:tc>
                <a:extLst>
                  <a:ext uri="{0D108BD9-81ED-4DB2-BD59-A6C34878D82A}">
                    <a16:rowId xmlns:a16="http://schemas.microsoft.com/office/drawing/2014/main" val="1891438938"/>
                  </a:ext>
                </a:extLst>
              </a:tr>
              <a:tr h="348720">
                <a:tc>
                  <a:txBody>
                    <a:bodyPr/>
                    <a:lstStyle/>
                    <a:p>
                      <a:pPr algn="ctr"/>
                      <a:r>
                        <a:rPr lang="en-US" sz="1400">
                          <a:effectLst/>
                        </a:rPr>
                        <a:t>2</a:t>
                      </a:r>
                    </a:p>
                  </a:txBody>
                  <a:tcPr marL="75421" marR="75421" marT="0" marB="0" anchor="ctr"/>
                </a:tc>
                <a:tc>
                  <a:txBody>
                    <a:bodyPr/>
                    <a:lstStyle/>
                    <a:p>
                      <a:r>
                        <a:rPr lang="en-US" sz="1400">
                          <a:effectLst/>
                        </a:rPr>
                        <a:t>Story reviewed by Greg Crease for Data Security and Pieter De </a:t>
                      </a:r>
                      <a:r>
                        <a:rPr lang="en-US" sz="1400" err="1">
                          <a:effectLst/>
                        </a:rPr>
                        <a:t>Vilder</a:t>
                      </a:r>
                      <a:r>
                        <a:rPr lang="en-US" sz="1400">
                          <a:effectLst/>
                        </a:rPr>
                        <a:t> for Data privacy. Requirements added accordingly.</a:t>
                      </a:r>
                    </a:p>
                  </a:txBody>
                  <a:tcPr marL="75421" marR="75421" marT="0" marB="0" anchor="ctr"/>
                </a:tc>
                <a:extLst>
                  <a:ext uri="{0D108BD9-81ED-4DB2-BD59-A6C34878D82A}">
                    <a16:rowId xmlns:a16="http://schemas.microsoft.com/office/drawing/2014/main" val="1629141076"/>
                  </a:ext>
                </a:extLst>
              </a:tr>
              <a:tr h="348720">
                <a:tc>
                  <a:txBody>
                    <a:bodyPr/>
                    <a:lstStyle/>
                    <a:p>
                      <a:pPr algn="ctr"/>
                      <a:r>
                        <a:rPr lang="en-US" sz="1400">
                          <a:effectLst/>
                        </a:rPr>
                        <a:t>3</a:t>
                      </a:r>
                    </a:p>
                  </a:txBody>
                  <a:tcPr marL="75421" marR="75421" marT="0" marB="0" anchor="ctr"/>
                </a:tc>
                <a:tc>
                  <a:txBody>
                    <a:bodyPr/>
                    <a:lstStyle/>
                    <a:p>
                      <a:r>
                        <a:rPr lang="en-US" sz="1400">
                          <a:effectLst/>
                        </a:rPr>
                        <a:t>UI mock-ups attached where applicable.</a:t>
                      </a:r>
                    </a:p>
                  </a:txBody>
                  <a:tcPr marL="75421" marR="75421" marT="0" marB="0" anchor="ctr"/>
                </a:tc>
                <a:extLst>
                  <a:ext uri="{0D108BD9-81ED-4DB2-BD59-A6C34878D82A}">
                    <a16:rowId xmlns:a16="http://schemas.microsoft.com/office/drawing/2014/main" val="3607137734"/>
                  </a:ext>
                </a:extLst>
              </a:tr>
              <a:tr h="348720">
                <a:tc>
                  <a:txBody>
                    <a:bodyPr/>
                    <a:lstStyle/>
                    <a:p>
                      <a:pPr algn="ctr"/>
                      <a:r>
                        <a:rPr lang="en-US" sz="1400">
                          <a:effectLst/>
                        </a:rPr>
                        <a:t>4</a:t>
                      </a:r>
                    </a:p>
                  </a:txBody>
                  <a:tcPr marL="75421" marR="75421" marT="0" marB="0" anchor="ctr"/>
                </a:tc>
                <a:tc>
                  <a:txBody>
                    <a:bodyPr/>
                    <a:lstStyle/>
                    <a:p>
                      <a:r>
                        <a:rPr lang="en-US" sz="1400">
                          <a:effectLst/>
                        </a:rPr>
                        <a:t>Technical review completed/Dev Notes added.</a:t>
                      </a:r>
                    </a:p>
                  </a:txBody>
                  <a:tcPr marL="75421" marR="75421" marT="0" marB="0" anchor="ctr"/>
                </a:tc>
                <a:extLst>
                  <a:ext uri="{0D108BD9-81ED-4DB2-BD59-A6C34878D82A}">
                    <a16:rowId xmlns:a16="http://schemas.microsoft.com/office/drawing/2014/main" val="2528509954"/>
                  </a:ext>
                </a:extLst>
              </a:tr>
              <a:tr h="534704">
                <a:tc>
                  <a:txBody>
                    <a:bodyPr/>
                    <a:lstStyle/>
                    <a:p>
                      <a:pPr algn="ctr"/>
                      <a:r>
                        <a:rPr lang="en-US" sz="1400">
                          <a:effectLst/>
                        </a:rPr>
                        <a:t>5</a:t>
                      </a:r>
                    </a:p>
                  </a:txBody>
                  <a:tcPr marL="75421" marR="75421" marT="0" marB="0" anchor="ctr"/>
                </a:tc>
                <a:tc>
                  <a:txBody>
                    <a:bodyPr/>
                    <a:lstStyle/>
                    <a:p>
                      <a:r>
                        <a:rPr lang="en-US" sz="1400">
                          <a:effectLst/>
                        </a:rPr>
                        <a:t>Business rules &amp; field validations clearly defined(e.g. pagination clarity, sorting order of dropdown list etc.)</a:t>
                      </a:r>
                    </a:p>
                  </a:txBody>
                  <a:tcPr marL="75421" marR="75421" marT="0" marB="0" anchor="ctr"/>
                </a:tc>
                <a:extLst>
                  <a:ext uri="{0D108BD9-81ED-4DB2-BD59-A6C34878D82A}">
                    <a16:rowId xmlns:a16="http://schemas.microsoft.com/office/drawing/2014/main" val="1588572466"/>
                  </a:ext>
                </a:extLst>
              </a:tr>
              <a:tr h="360344">
                <a:tc>
                  <a:txBody>
                    <a:bodyPr/>
                    <a:lstStyle/>
                    <a:p>
                      <a:pPr algn="ctr"/>
                      <a:r>
                        <a:rPr lang="en-US" sz="1400" b="1">
                          <a:effectLst/>
                        </a:rPr>
                        <a:t>#</a:t>
                      </a:r>
                    </a:p>
                  </a:txBody>
                  <a:tcPr marL="75421" marR="75421" marT="0" marB="0" anchor="ctr"/>
                </a:tc>
                <a:tc>
                  <a:txBody>
                    <a:bodyPr/>
                    <a:lstStyle/>
                    <a:p>
                      <a:r>
                        <a:rPr lang="en-US" sz="1400" b="1">
                          <a:solidFill>
                            <a:sysClr val="windowText" lastClr="000000"/>
                          </a:solidFill>
                          <a:effectLst/>
                        </a:rPr>
                        <a:t>Guidelines for the Refinement call</a:t>
                      </a:r>
                    </a:p>
                  </a:txBody>
                  <a:tcPr marL="75421" marR="75421" marT="0" marB="0" anchor="ctr"/>
                </a:tc>
                <a:extLst>
                  <a:ext uri="{0D108BD9-81ED-4DB2-BD59-A6C34878D82A}">
                    <a16:rowId xmlns:a16="http://schemas.microsoft.com/office/drawing/2014/main" val="1951328955"/>
                  </a:ext>
                </a:extLst>
              </a:tr>
              <a:tr h="534704">
                <a:tc>
                  <a:txBody>
                    <a:bodyPr/>
                    <a:lstStyle/>
                    <a:p>
                      <a:pPr algn="ctr"/>
                      <a:r>
                        <a:rPr lang="en-US" sz="1400">
                          <a:effectLst/>
                        </a:rPr>
                        <a:t>1</a:t>
                      </a:r>
                    </a:p>
                  </a:txBody>
                  <a:tcPr marL="75421" marR="75421" marT="0" marB="0" anchor="ctr"/>
                </a:tc>
                <a:tc>
                  <a:txBody>
                    <a:bodyPr/>
                    <a:lstStyle/>
                    <a:p>
                      <a:r>
                        <a:rPr lang="en-US" sz="1400">
                          <a:effectLst/>
                        </a:rPr>
                        <a:t>Scrum team should ensure that estimation of any functional PBI should not be more than 8 story points and in case it is exceeding 8 SP's then that PBI should be broken into smaller ones.</a:t>
                      </a:r>
                    </a:p>
                  </a:txBody>
                  <a:tcPr marL="75421" marR="75421" marT="0" marB="0" anchor="ctr"/>
                </a:tc>
                <a:extLst>
                  <a:ext uri="{0D108BD9-81ED-4DB2-BD59-A6C34878D82A}">
                    <a16:rowId xmlns:a16="http://schemas.microsoft.com/office/drawing/2014/main" val="950299798"/>
                  </a:ext>
                </a:extLst>
              </a:tr>
              <a:tr h="534704">
                <a:tc>
                  <a:txBody>
                    <a:bodyPr/>
                    <a:lstStyle/>
                    <a:p>
                      <a:pPr algn="ctr"/>
                      <a:r>
                        <a:rPr lang="en-US" sz="1400">
                          <a:effectLst/>
                        </a:rPr>
                        <a:t>2</a:t>
                      </a:r>
                    </a:p>
                  </a:txBody>
                  <a:tcPr marL="75421" marR="75421" marT="0" marB="0" anchor="ctr"/>
                </a:tc>
                <a:tc>
                  <a:txBody>
                    <a:bodyPr/>
                    <a:lstStyle/>
                    <a:p>
                      <a:r>
                        <a:rPr lang="en-US" sz="1400">
                          <a:effectLst/>
                        </a:rPr>
                        <a:t>A PBI should be broken into more PBIs in order to logically segregate them(e.g., create &amp; view functionality)</a:t>
                      </a:r>
                    </a:p>
                  </a:txBody>
                  <a:tcPr marL="75421" marR="75421" marT="0" marB="0" anchor="ctr"/>
                </a:tc>
                <a:extLst>
                  <a:ext uri="{0D108BD9-81ED-4DB2-BD59-A6C34878D82A}">
                    <a16:rowId xmlns:a16="http://schemas.microsoft.com/office/drawing/2014/main" val="289326782"/>
                  </a:ext>
                </a:extLst>
              </a:tr>
              <a:tr h="371968">
                <a:tc>
                  <a:txBody>
                    <a:bodyPr/>
                    <a:lstStyle/>
                    <a:p>
                      <a:pPr algn="ctr"/>
                      <a:r>
                        <a:rPr lang="en-US" sz="1400" b="1">
                          <a:solidFill>
                            <a:schemeClr val="bg1"/>
                          </a:solidFill>
                          <a:effectLst/>
                        </a:rPr>
                        <a:t>#</a:t>
                      </a:r>
                    </a:p>
                  </a:txBody>
                  <a:tcPr marL="75421" marR="75421" marT="0" marB="0" anchor="ctr"/>
                </a:tc>
                <a:tc>
                  <a:txBody>
                    <a:bodyPr/>
                    <a:lstStyle/>
                    <a:p>
                      <a:r>
                        <a:rPr lang="en-US" sz="1400" b="1">
                          <a:solidFill>
                            <a:sysClr val="windowText" lastClr="000000"/>
                          </a:solidFill>
                          <a:effectLst/>
                        </a:rPr>
                        <a:t>Guidelines for committing a user story</a:t>
                      </a:r>
                    </a:p>
                  </a:txBody>
                  <a:tcPr marL="75421" marR="75421" marT="0" marB="0" anchor="ctr"/>
                </a:tc>
                <a:extLst>
                  <a:ext uri="{0D108BD9-81ED-4DB2-BD59-A6C34878D82A}">
                    <a16:rowId xmlns:a16="http://schemas.microsoft.com/office/drawing/2014/main" val="2247078852"/>
                  </a:ext>
                </a:extLst>
              </a:tr>
              <a:tr h="348720">
                <a:tc>
                  <a:txBody>
                    <a:bodyPr/>
                    <a:lstStyle/>
                    <a:p>
                      <a:pPr algn="ctr"/>
                      <a:r>
                        <a:rPr lang="en-US" sz="1400">
                          <a:effectLst/>
                        </a:rPr>
                        <a:t>1</a:t>
                      </a:r>
                    </a:p>
                  </a:txBody>
                  <a:tcPr marL="75421" marR="75421" marT="0" marB="0" anchor="ctr"/>
                </a:tc>
                <a:tc>
                  <a:txBody>
                    <a:bodyPr/>
                    <a:lstStyle/>
                    <a:p>
                      <a:r>
                        <a:rPr lang="en-US" sz="1400">
                          <a:effectLst/>
                        </a:rPr>
                        <a:t>PBI should be picked up for development only once all the third parties' dependencies are met.</a:t>
                      </a:r>
                    </a:p>
                  </a:txBody>
                  <a:tcPr marL="75421" marR="75421" marT="0" marB="0" anchor="ctr"/>
                </a:tc>
                <a:extLst>
                  <a:ext uri="{0D108BD9-81ED-4DB2-BD59-A6C34878D82A}">
                    <a16:rowId xmlns:a16="http://schemas.microsoft.com/office/drawing/2014/main" val="841384006"/>
                  </a:ext>
                </a:extLst>
              </a:tr>
              <a:tr h="767184">
                <a:tc>
                  <a:txBody>
                    <a:bodyPr/>
                    <a:lstStyle/>
                    <a:p>
                      <a:pPr algn="ctr"/>
                      <a:r>
                        <a:rPr lang="en-US" sz="1400">
                          <a:effectLst/>
                        </a:rPr>
                        <a:t>2</a:t>
                      </a:r>
                    </a:p>
                  </a:txBody>
                  <a:tcPr marL="75421" marR="75421" marT="0" marB="0" anchor="ctr"/>
                </a:tc>
                <a:tc>
                  <a:txBody>
                    <a:bodyPr/>
                    <a:lstStyle/>
                    <a:p>
                      <a:r>
                        <a:rPr lang="en-US" sz="1400">
                          <a:effectLst/>
                        </a:rPr>
                        <a:t>Stories requiring Create, Read, Update &amp; Delete(CRUD) operations for a functionality shall not be committed as part of a single sprint. The create, view work should be picked up in one sprint and update, delete work post that in another sprint.</a:t>
                      </a:r>
                    </a:p>
                  </a:txBody>
                  <a:tcPr marL="75421" marR="75421" marT="0" marB="0" anchor="ctr"/>
                </a:tc>
                <a:extLst>
                  <a:ext uri="{0D108BD9-81ED-4DB2-BD59-A6C34878D82A}">
                    <a16:rowId xmlns:a16="http://schemas.microsoft.com/office/drawing/2014/main" val="3976149417"/>
                  </a:ext>
                </a:extLst>
              </a:tr>
            </a:tbl>
          </a:graphicData>
        </a:graphic>
      </p:graphicFrame>
      <p:grpSp>
        <p:nvGrpSpPr>
          <p:cNvPr id="4" name="Group 3">
            <a:extLst>
              <a:ext uri="{FF2B5EF4-FFF2-40B4-BE49-F238E27FC236}">
                <a16:creationId xmlns:a16="http://schemas.microsoft.com/office/drawing/2014/main" id="{920FD4E3-F150-4800-BC5E-BF5A5D36B25D}"/>
              </a:ext>
            </a:extLst>
          </p:cNvPr>
          <p:cNvGrpSpPr/>
          <p:nvPr/>
        </p:nvGrpSpPr>
        <p:grpSpPr>
          <a:xfrm>
            <a:off x="5781367" y="1278385"/>
            <a:ext cx="6410634" cy="3846065"/>
            <a:chOff x="5867719" y="1278385"/>
            <a:chExt cx="6209981" cy="3846065"/>
          </a:xfrm>
        </p:grpSpPr>
        <p:sp>
          <p:nvSpPr>
            <p:cNvPr id="13" name="TextBox 12">
              <a:extLst>
                <a:ext uri="{FF2B5EF4-FFF2-40B4-BE49-F238E27FC236}">
                  <a16:creationId xmlns:a16="http://schemas.microsoft.com/office/drawing/2014/main" id="{B7407D66-2EB2-4CF6-B704-AD8F4FAB9699}"/>
                </a:ext>
              </a:extLst>
            </p:cNvPr>
            <p:cNvSpPr txBox="1"/>
            <p:nvPr/>
          </p:nvSpPr>
          <p:spPr>
            <a:xfrm>
              <a:off x="6187291" y="1278385"/>
              <a:ext cx="5786806" cy="1028700"/>
            </a:xfrm>
            <a:prstGeom prst="rect">
              <a:avLst/>
            </a:prstGeom>
          </p:spPr>
          <p:txBody>
            <a:bodyPr vert="horz" wrap="square" lIns="91440" tIns="45720" rIns="91440" bIns="4572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Georgia" panose="02040502050405020303" pitchFamily="18" charset="0"/>
                </a:rPr>
                <a:t>Refinement done 2 Sprints in advance</a:t>
              </a:r>
              <a:endParaRPr kumimoji="0" lang="en-IN" sz="2400" b="0" i="0" u="none" strike="noStrike" kern="1200" cap="none" spc="0" normalizeH="0" baseline="0" noProof="0">
                <a:ln>
                  <a:noFill/>
                </a:ln>
                <a:solidFill>
                  <a:prstClr val="black"/>
                </a:solidFill>
                <a:effectLst/>
                <a:uLnTx/>
                <a:uFillTx/>
                <a:latin typeface="Georgia" panose="02040502050405020303" pitchFamily="18" charset="0"/>
              </a:endParaRPr>
            </a:p>
          </p:txBody>
        </p:sp>
        <p:sp>
          <p:nvSpPr>
            <p:cNvPr id="6" name="TextBox 5">
              <a:extLst>
                <a:ext uri="{FF2B5EF4-FFF2-40B4-BE49-F238E27FC236}">
                  <a16:creationId xmlns:a16="http://schemas.microsoft.com/office/drawing/2014/main" id="{9C7D3F63-B524-45DF-B97A-28462CB4B648}"/>
                </a:ext>
              </a:extLst>
            </p:cNvPr>
            <p:cNvSpPr txBox="1"/>
            <p:nvPr/>
          </p:nvSpPr>
          <p:spPr>
            <a:xfrm>
              <a:off x="5867719" y="3466329"/>
              <a:ext cx="1548706" cy="400050"/>
            </a:xfrm>
            <a:prstGeom prst="rect">
              <a:avLst/>
            </a:prstGeom>
          </p:spPr>
          <p:txBody>
            <a:bodyPr vert="horz"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68B1F"/>
                  </a:solidFill>
                  <a:effectLst/>
                  <a:uLnTx/>
                  <a:uFillTx/>
                  <a:latin typeface="Calibri" panose="020F0502020204030204"/>
                  <a:ea typeface="+mn-ea"/>
                  <a:cs typeface="+mn-cs"/>
                </a:rPr>
                <a:t>Backlog refined for Sprint 3</a:t>
              </a:r>
              <a:endParaRPr kumimoji="0" lang="en-IN" sz="1600" b="0" i="0" u="none" strike="noStrike" kern="1200" cap="none" spc="0" normalizeH="0" baseline="0" noProof="0">
                <a:ln>
                  <a:noFill/>
                </a:ln>
                <a:solidFill>
                  <a:srgbClr val="F68B1F"/>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15F397A3-E9E5-4AC3-8E8C-04BF743F0FCC}"/>
                </a:ext>
              </a:extLst>
            </p:cNvPr>
            <p:cNvSpPr txBox="1"/>
            <p:nvPr/>
          </p:nvSpPr>
          <p:spPr>
            <a:xfrm>
              <a:off x="7015311" y="4430081"/>
              <a:ext cx="1773231" cy="400050"/>
            </a:xfrm>
            <a:prstGeom prst="rect">
              <a:avLst/>
            </a:prstGeom>
          </p:spPr>
          <p:txBody>
            <a:bodyPr vert="horz"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68B1F"/>
                  </a:solidFill>
                  <a:effectLst/>
                  <a:uLnTx/>
                  <a:uFillTx/>
                  <a:latin typeface="Calibri" panose="020F0502020204030204"/>
                  <a:ea typeface="+mn-ea"/>
                  <a:cs typeface="+mn-cs"/>
                </a:rPr>
                <a:t>Backlog refined for Sprint 4</a:t>
              </a:r>
              <a:endParaRPr kumimoji="0" lang="en-IN" sz="1600" b="0" i="0" u="none" strike="noStrike" kern="1200" cap="none" spc="0" normalizeH="0" baseline="0" noProof="0">
                <a:ln>
                  <a:noFill/>
                </a:ln>
                <a:solidFill>
                  <a:srgbClr val="F68B1F"/>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FA95E9CB-084C-4BAE-BEB9-97E5E0150E7D}"/>
                </a:ext>
              </a:extLst>
            </p:cNvPr>
            <p:cNvCxnSpPr>
              <a:cxnSpLocks/>
            </p:cNvCxnSpPr>
            <p:nvPr/>
          </p:nvCxnSpPr>
          <p:spPr>
            <a:xfrm>
              <a:off x="6366095" y="2697224"/>
              <a:ext cx="0" cy="628419"/>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630BC03-829C-4840-A632-83BC98E45145}"/>
                </a:ext>
              </a:extLst>
            </p:cNvPr>
            <p:cNvCxnSpPr>
              <a:cxnSpLocks/>
            </p:cNvCxnSpPr>
            <p:nvPr/>
          </p:nvCxnSpPr>
          <p:spPr>
            <a:xfrm>
              <a:off x="7594562" y="2697224"/>
              <a:ext cx="0" cy="164759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7634BCA8-0EFD-466A-A809-4AE0FCF035C7}"/>
                </a:ext>
              </a:extLst>
            </p:cNvPr>
            <p:cNvSpPr/>
            <p:nvPr/>
          </p:nvSpPr>
          <p:spPr>
            <a:xfrm>
              <a:off x="6128695" y="1278385"/>
              <a:ext cx="5949005" cy="384606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FE78CAEC-1E37-4606-9EA1-0255BC0FCB09}"/>
                </a:ext>
              </a:extLst>
            </p:cNvPr>
            <p:cNvCxnSpPr>
              <a:cxnSpLocks/>
            </p:cNvCxnSpPr>
            <p:nvPr/>
          </p:nvCxnSpPr>
          <p:spPr>
            <a:xfrm>
              <a:off x="9147137" y="2697224"/>
              <a:ext cx="0" cy="716779"/>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A6C4681-28F1-422D-BF2F-028D8EF13E4F}"/>
                </a:ext>
              </a:extLst>
            </p:cNvPr>
            <p:cNvSpPr txBox="1"/>
            <p:nvPr/>
          </p:nvSpPr>
          <p:spPr>
            <a:xfrm>
              <a:off x="7781801" y="3309968"/>
              <a:ext cx="1773231" cy="400050"/>
            </a:xfrm>
            <a:prstGeom prst="rect">
              <a:avLst/>
            </a:prstGeom>
          </p:spPr>
          <p:txBody>
            <a:bodyPr vert="horz"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68B1F"/>
                  </a:solidFill>
                  <a:effectLst/>
                  <a:uLnTx/>
                  <a:uFillTx/>
                  <a:latin typeface="Calibri" panose="020F0502020204030204"/>
                  <a:ea typeface="+mn-ea"/>
                  <a:cs typeface="+mn-cs"/>
                </a:rPr>
                <a:t>Regression Week</a:t>
              </a:r>
              <a:endParaRPr kumimoji="0" lang="en-IN" sz="1600" b="0" i="0" u="none" strike="noStrike" kern="1200" cap="none" spc="0" normalizeH="0" baseline="0" noProof="0">
                <a:ln>
                  <a:noFill/>
                </a:ln>
                <a:solidFill>
                  <a:srgbClr val="F68B1F"/>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4CE9F021-E8F2-4679-B3A9-FC2D7509C10A}"/>
                </a:ext>
              </a:extLst>
            </p:cNvPr>
            <p:cNvPicPr>
              <a:picLocks noChangeAspect="1"/>
            </p:cNvPicPr>
            <p:nvPr/>
          </p:nvPicPr>
          <p:blipFill>
            <a:blip r:embed="rId3"/>
            <a:stretch>
              <a:fillRect/>
            </a:stretch>
          </p:blipFill>
          <p:spPr>
            <a:xfrm>
              <a:off x="6328741" y="2024124"/>
              <a:ext cx="5674892" cy="673100"/>
            </a:xfrm>
            <a:prstGeom prst="rect">
              <a:avLst/>
            </a:prstGeom>
          </p:spPr>
        </p:pic>
      </p:grpSp>
      <p:graphicFrame>
        <p:nvGraphicFramePr>
          <p:cNvPr id="5" name="Table 8">
            <a:extLst>
              <a:ext uri="{FF2B5EF4-FFF2-40B4-BE49-F238E27FC236}">
                <a16:creationId xmlns:a16="http://schemas.microsoft.com/office/drawing/2014/main" id="{3487400C-25A7-4329-AFF6-72E5359EB6B7}"/>
              </a:ext>
            </a:extLst>
          </p:cNvPr>
          <p:cNvGraphicFramePr>
            <a:graphicFrameLocks noGrp="1"/>
          </p:cNvGraphicFramePr>
          <p:nvPr>
            <p:extLst>
              <p:ext uri="{D42A27DB-BD31-4B8C-83A1-F6EECF244321}">
                <p14:modId xmlns:p14="http://schemas.microsoft.com/office/powerpoint/2010/main" val="2626409328"/>
              </p:ext>
            </p:extLst>
          </p:nvPr>
        </p:nvGraphicFramePr>
        <p:xfrm>
          <a:off x="6072675" y="5398741"/>
          <a:ext cx="5930958" cy="1034060"/>
        </p:xfrm>
        <a:graphic>
          <a:graphicData uri="http://schemas.openxmlformats.org/drawingml/2006/table">
            <a:tbl>
              <a:tblPr bandRow="1">
                <a:tableStyleId>{5C22544A-7EE6-4342-B048-85BDC9FD1C3A}</a:tableStyleId>
              </a:tblPr>
              <a:tblGrid>
                <a:gridCol w="726154">
                  <a:extLst>
                    <a:ext uri="{9D8B030D-6E8A-4147-A177-3AD203B41FA5}">
                      <a16:colId xmlns:a16="http://schemas.microsoft.com/office/drawing/2014/main" val="2104307632"/>
                    </a:ext>
                  </a:extLst>
                </a:gridCol>
                <a:gridCol w="5204804">
                  <a:extLst>
                    <a:ext uri="{9D8B030D-6E8A-4147-A177-3AD203B41FA5}">
                      <a16:colId xmlns:a16="http://schemas.microsoft.com/office/drawing/2014/main" val="24511913"/>
                    </a:ext>
                  </a:extLst>
                </a:gridCol>
              </a:tblGrid>
              <a:tr h="517030">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1" kern="1200">
                          <a:solidFill>
                            <a:sysClr val="windowText" lastClr="000000"/>
                          </a:solidFill>
                          <a:effectLst/>
                          <a:latin typeface="+mn-lt"/>
                          <a:ea typeface="+mn-ea"/>
                          <a:cs typeface="+mn-cs"/>
                        </a:rPr>
                        <a:t>Guidelines for writing a Great user Story</a:t>
                      </a:r>
                    </a:p>
                  </a:txBody>
                  <a:tcPr/>
                </a:tc>
                <a:tc hMerge="1">
                  <a:txBody>
                    <a:bodyPr/>
                    <a:lstStyle/>
                    <a:p>
                      <a:endParaRPr lang="en-IN"/>
                    </a:p>
                  </a:txBody>
                  <a:tcPr/>
                </a:tc>
                <a:extLst>
                  <a:ext uri="{0D108BD9-81ED-4DB2-BD59-A6C34878D82A}">
                    <a16:rowId xmlns:a16="http://schemas.microsoft.com/office/drawing/2014/main" val="1623371997"/>
                  </a:ext>
                </a:extLst>
              </a:tr>
              <a:tr h="517030">
                <a:tc>
                  <a:txBody>
                    <a:bodyPr/>
                    <a:lstStyle/>
                    <a:p>
                      <a:r>
                        <a:rPr lang="en-US" b="1">
                          <a:solidFill>
                            <a:schemeClr val="bg1"/>
                          </a:solidFill>
                        </a:rPr>
                        <a:t>1</a:t>
                      </a:r>
                      <a:endParaRPr lang="en-IN" b="1">
                        <a:solidFill>
                          <a:schemeClr val="bg1"/>
                        </a:solidFill>
                      </a:endParaRPr>
                    </a:p>
                  </a:txBody>
                  <a:tcPr>
                    <a:solidFill>
                      <a:schemeClr val="accent1"/>
                    </a:solidFill>
                  </a:tcPr>
                </a:tc>
                <a:tc>
                  <a:txBody>
                    <a:bodyPr/>
                    <a:lstStyle/>
                    <a:p>
                      <a:r>
                        <a:rPr lang="en-US"/>
                        <a:t>Please refer to slide </a:t>
                      </a:r>
                      <a:r>
                        <a:rPr lang="en-US">
                          <a:hlinkClick r:id="rId4" action="ppaction://hlinksldjump"/>
                        </a:rPr>
                        <a:t>29</a:t>
                      </a:r>
                      <a:endParaRPr lang="en-IN"/>
                    </a:p>
                  </a:txBody>
                  <a:tcPr/>
                </a:tc>
                <a:extLst>
                  <a:ext uri="{0D108BD9-81ED-4DB2-BD59-A6C34878D82A}">
                    <a16:rowId xmlns:a16="http://schemas.microsoft.com/office/drawing/2014/main" val="625390185"/>
                  </a:ext>
                </a:extLst>
              </a:tr>
            </a:tbl>
          </a:graphicData>
        </a:graphic>
      </p:graphicFrame>
      <p:sp>
        <p:nvSpPr>
          <p:cNvPr id="16" name="TextBox 15">
            <a:extLst>
              <a:ext uri="{FF2B5EF4-FFF2-40B4-BE49-F238E27FC236}">
                <a16:creationId xmlns:a16="http://schemas.microsoft.com/office/drawing/2014/main" id="{45C5F15A-B67B-4FED-9337-2462CE31AF2B}"/>
              </a:ext>
            </a:extLst>
          </p:cNvPr>
          <p:cNvSpPr txBox="1"/>
          <p:nvPr/>
        </p:nvSpPr>
        <p:spPr>
          <a:xfrm>
            <a:off x="8915504" y="4430081"/>
            <a:ext cx="1773231" cy="400050"/>
          </a:xfrm>
          <a:prstGeom prst="rect">
            <a:avLst/>
          </a:prstGeom>
        </p:spPr>
        <p:txBody>
          <a:bodyPr vert="horz"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68B1F"/>
                </a:solidFill>
                <a:effectLst/>
                <a:uLnTx/>
                <a:uFillTx/>
                <a:latin typeface="Calibri" panose="020F0502020204030204"/>
                <a:ea typeface="+mn-ea"/>
                <a:cs typeface="+mn-cs"/>
              </a:rPr>
              <a:t>Backlog refined for Sprint 5</a:t>
            </a:r>
            <a:endParaRPr kumimoji="0" lang="en-IN" sz="1600" b="0" i="0" u="none" strike="noStrike" kern="1200" cap="none" spc="0" normalizeH="0" baseline="0" noProof="0">
              <a:ln>
                <a:noFill/>
              </a:ln>
              <a:solidFill>
                <a:srgbClr val="F68B1F"/>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46B7C8C6-7986-46CF-82BA-7DBA24D4D0B9}"/>
              </a:ext>
            </a:extLst>
          </p:cNvPr>
          <p:cNvCxnSpPr>
            <a:cxnSpLocks/>
          </p:cNvCxnSpPr>
          <p:nvPr/>
        </p:nvCxnSpPr>
        <p:spPr>
          <a:xfrm>
            <a:off x="9494755" y="2697224"/>
            <a:ext cx="0" cy="1647594"/>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3919A179-8FF9-453E-B919-49902F5B6401}"/>
              </a:ext>
            </a:extLst>
          </p:cNvPr>
          <p:cNvSpPr txBox="1"/>
          <p:nvPr/>
        </p:nvSpPr>
        <p:spPr>
          <a:xfrm>
            <a:off x="10022789" y="3438446"/>
            <a:ext cx="1495780" cy="738814"/>
          </a:xfrm>
          <a:prstGeom prst="rect">
            <a:avLst/>
          </a:prstGeom>
        </p:spPr>
        <p:txBody>
          <a:bodyPr vert="horz" wrap="square"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68B1F"/>
                </a:solidFill>
                <a:effectLst/>
                <a:uLnTx/>
                <a:uFillTx/>
                <a:latin typeface="Calibri" panose="020F0502020204030204"/>
                <a:ea typeface="+mn-ea"/>
                <a:cs typeface="+mn-cs"/>
              </a:rPr>
              <a:t>Backlog refined for Sprint 6</a:t>
            </a:r>
            <a:endParaRPr kumimoji="0" lang="en-IN" sz="1600" b="0" i="0" u="none" strike="noStrike" kern="1200" cap="none" spc="0" normalizeH="0" baseline="0" noProof="0">
              <a:ln>
                <a:noFill/>
              </a:ln>
              <a:solidFill>
                <a:srgbClr val="F68B1F"/>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731EEAC5-3DFF-44F9-A9C1-DA3D95F36A74}"/>
              </a:ext>
            </a:extLst>
          </p:cNvPr>
          <p:cNvCxnSpPr>
            <a:cxnSpLocks/>
          </p:cNvCxnSpPr>
          <p:nvPr/>
        </p:nvCxnSpPr>
        <p:spPr>
          <a:xfrm>
            <a:off x="10745318" y="2721667"/>
            <a:ext cx="0" cy="692336"/>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289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566896" y="452737"/>
            <a:ext cx="8878888" cy="581025"/>
          </a:xfrm>
        </p:spPr>
        <p:txBody>
          <a:bodyPr>
            <a:normAutofit/>
          </a:bodyPr>
          <a:lstStyle/>
          <a:p>
            <a:pPr marL="0" indent="0">
              <a:lnSpc>
                <a:spcPct val="90000"/>
              </a:lnSpc>
              <a:spcBef>
                <a:spcPct val="0"/>
              </a:spcBef>
              <a:buNone/>
            </a:pPr>
            <a:r>
              <a:rPr lang="en-IN" sz="2800" b="1">
                <a:latin typeface="Georgia" panose="02040502050405020303" pitchFamily="18" charset="0"/>
                <a:ea typeface="+mj-ea"/>
              </a:rPr>
              <a:t>Story Refinement Meetings – BA Process</a:t>
            </a:r>
          </a:p>
        </p:txBody>
      </p:sp>
      <p:sp>
        <p:nvSpPr>
          <p:cNvPr id="6" name="Rectangle 13"/>
          <p:cNvSpPr>
            <a:spLocks/>
          </p:cNvSpPr>
          <p:nvPr/>
        </p:nvSpPr>
        <p:spPr bwMode="auto">
          <a:xfrm>
            <a:off x="1323340" y="1361440"/>
            <a:ext cx="3683000" cy="2270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lIns="50800" tIns="50800" rIns="50800" bIns="50800"/>
          <a:lstStyle>
            <a:lvl1pPr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tabLst>
                <a:tab pos="1066800" algn="l"/>
              </a:tabLst>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tabLst>
                <a:tab pos="1066800" algn="l"/>
              </a:tabLst>
              <a:defRPr sz="3200">
                <a:solidFill>
                  <a:srgbClr val="000000"/>
                </a:solidFill>
                <a:latin typeface="Gill Sans" pitchFamily="1" charset="0"/>
                <a:ea typeface="ヒラギノ角ゴ Pro W3" pitchFamily="1" charset="-128"/>
                <a:sym typeface="Gill Sans" pitchFamily="1" charset="0"/>
              </a:defRPr>
            </a:lvl9pPr>
          </a:lstStyle>
          <a:p>
            <a:pPr marL="0" marR="0" lvl="0" indent="0" algn="l" defTabSz="914400" rtl="0" eaLnBrk="1" fontAlgn="auto" latinLnBrk="0" hangingPunct="1">
              <a:lnSpc>
                <a:spcPct val="100000"/>
              </a:lnSpc>
              <a:spcBef>
                <a:spcPts val="0"/>
              </a:spcBef>
              <a:spcAft>
                <a:spcPts val="0"/>
              </a:spcAft>
              <a:buClr>
                <a:srgbClr val="FFFFFF"/>
              </a:buClr>
              <a:buSzPct val="125000"/>
              <a:buFont typeface="Gill Sans" pitchFamily="1" charset="0"/>
              <a:buChar char="•"/>
              <a:tabLst>
                <a:tab pos="1066800" algn="l"/>
              </a:tabLst>
              <a:defRPr/>
            </a:pPr>
            <a:r>
              <a:rPr kumimoji="0" lang="en-US" altLang="en-US" sz="2800" b="0" i="0" u="none" strike="noStrike" kern="1200" cap="none" spc="0" normalizeH="0" baseline="0" noProof="0">
                <a:ln>
                  <a:noFill/>
                </a:ln>
                <a:solidFill>
                  <a:srgbClr val="FFFFFF"/>
                </a:solidFill>
                <a:effectLst/>
                <a:uLnTx/>
                <a:uFillTx/>
                <a:latin typeface="Gill Sans" pitchFamily="1" charset="0"/>
                <a:ea typeface="ヒラギノ角ゴ Pro W3" pitchFamily="1" charset="-128"/>
                <a:cs typeface="+mn-cs"/>
                <a:sym typeface="Gill Sans" pitchFamily="1" charset="0"/>
              </a:rPr>
              <a:t>Sprint planning</a:t>
            </a:r>
          </a:p>
          <a:p>
            <a:pPr marL="0" marR="0" lvl="0" indent="0" algn="l" defTabSz="914400" rtl="0" eaLnBrk="1" fontAlgn="auto" latinLnBrk="0" hangingPunct="1">
              <a:lnSpc>
                <a:spcPct val="100000"/>
              </a:lnSpc>
              <a:spcBef>
                <a:spcPts val="0"/>
              </a:spcBef>
              <a:spcAft>
                <a:spcPts val="0"/>
              </a:spcAft>
              <a:buClr>
                <a:srgbClr val="FFFFFF"/>
              </a:buClr>
              <a:buSzPct val="125000"/>
              <a:buFont typeface="Gill Sans" pitchFamily="1" charset="0"/>
              <a:buChar char="•"/>
              <a:tabLst>
                <a:tab pos="1066800" algn="l"/>
              </a:tabLst>
              <a:defRPr/>
            </a:pPr>
            <a:r>
              <a:rPr kumimoji="0" lang="en-US" altLang="en-US" sz="2800" b="0" i="0" u="none" strike="noStrike" kern="1200" cap="none" spc="0" normalizeH="0" baseline="0" noProof="0">
                <a:ln>
                  <a:noFill/>
                </a:ln>
                <a:solidFill>
                  <a:srgbClr val="FFFFFF"/>
                </a:solidFill>
                <a:effectLst/>
                <a:uLnTx/>
                <a:uFillTx/>
                <a:latin typeface="Gill Sans" pitchFamily="1" charset="0"/>
                <a:ea typeface="ヒラギノ角ゴ Pro W3" pitchFamily="1" charset="-128"/>
                <a:cs typeface="+mn-cs"/>
                <a:sym typeface="Gill Sans" pitchFamily="1" charset="0"/>
              </a:rPr>
              <a:t>Daily scrum meeting</a:t>
            </a:r>
          </a:p>
          <a:p>
            <a:pPr marL="0" marR="0" lvl="0" indent="0" algn="l" defTabSz="914400" rtl="0" eaLnBrk="1" fontAlgn="auto" latinLnBrk="0" hangingPunct="1">
              <a:lnSpc>
                <a:spcPct val="100000"/>
              </a:lnSpc>
              <a:spcBef>
                <a:spcPts val="0"/>
              </a:spcBef>
              <a:spcAft>
                <a:spcPts val="0"/>
              </a:spcAft>
              <a:buClr>
                <a:srgbClr val="FFFFFF"/>
              </a:buClr>
              <a:buSzPct val="125000"/>
              <a:buFont typeface="Gill Sans" pitchFamily="1" charset="0"/>
              <a:buChar char="•"/>
              <a:tabLst>
                <a:tab pos="1066800" algn="l"/>
              </a:tabLst>
              <a:defRPr/>
            </a:pPr>
            <a:r>
              <a:rPr kumimoji="0" lang="en-US" altLang="en-US" sz="2800" b="0" i="0" u="none" strike="noStrike" kern="1200" cap="none" spc="0" normalizeH="0" baseline="0" noProof="0">
                <a:ln>
                  <a:noFill/>
                </a:ln>
                <a:solidFill>
                  <a:srgbClr val="FFFFFF"/>
                </a:solidFill>
                <a:effectLst/>
                <a:uLnTx/>
                <a:uFillTx/>
                <a:latin typeface="Gill Sans" pitchFamily="1" charset="0"/>
                <a:ea typeface="ヒラギノ角ゴ Pro W3" pitchFamily="1" charset="-128"/>
                <a:cs typeface="+mn-cs"/>
                <a:sym typeface="Gill Sans" pitchFamily="1" charset="0"/>
              </a:rPr>
              <a:t> Refinement </a:t>
            </a:r>
          </a:p>
          <a:p>
            <a:pPr marL="0" marR="0" lvl="0" indent="0" algn="l" defTabSz="914400" rtl="0" eaLnBrk="1" fontAlgn="auto" latinLnBrk="0" hangingPunct="1">
              <a:lnSpc>
                <a:spcPct val="100000"/>
              </a:lnSpc>
              <a:spcBef>
                <a:spcPts val="0"/>
              </a:spcBef>
              <a:spcAft>
                <a:spcPts val="0"/>
              </a:spcAft>
              <a:buClr>
                <a:srgbClr val="FFFFFF"/>
              </a:buClr>
              <a:buSzPct val="125000"/>
              <a:buFont typeface="Gill Sans" pitchFamily="1" charset="0"/>
              <a:buChar char="•"/>
              <a:tabLst>
                <a:tab pos="1066800" algn="l"/>
              </a:tabLst>
              <a:defRPr/>
            </a:pPr>
            <a:r>
              <a:rPr kumimoji="0" lang="en-US" altLang="en-US" sz="2800" b="0" i="0" u="none" strike="noStrike" kern="1200" cap="none" spc="0" normalizeH="0" baseline="0" noProof="0">
                <a:ln>
                  <a:noFill/>
                </a:ln>
                <a:solidFill>
                  <a:srgbClr val="FFFFFF"/>
                </a:solidFill>
                <a:effectLst/>
                <a:uLnTx/>
                <a:uFillTx/>
                <a:latin typeface="Gill Sans" pitchFamily="1" charset="0"/>
                <a:ea typeface="ヒラギノ角ゴ Pro W3" pitchFamily="1" charset="-128"/>
                <a:cs typeface="+mn-cs"/>
                <a:sym typeface="Gill Sans" pitchFamily="1" charset="0"/>
              </a:rPr>
              <a:t>Sprint review</a:t>
            </a:r>
          </a:p>
          <a:p>
            <a:pPr marL="0" marR="0" lvl="0" indent="0" algn="l" defTabSz="914400" rtl="0" eaLnBrk="1" fontAlgn="auto" latinLnBrk="0" hangingPunct="1">
              <a:lnSpc>
                <a:spcPct val="100000"/>
              </a:lnSpc>
              <a:spcBef>
                <a:spcPts val="0"/>
              </a:spcBef>
              <a:spcAft>
                <a:spcPts val="0"/>
              </a:spcAft>
              <a:buClr>
                <a:srgbClr val="FFFFFF"/>
              </a:buClr>
              <a:buSzPct val="125000"/>
              <a:buFont typeface="Gill Sans" pitchFamily="1" charset="0"/>
              <a:buChar char="•"/>
              <a:tabLst>
                <a:tab pos="1066800" algn="l"/>
              </a:tabLst>
              <a:defRPr/>
            </a:pPr>
            <a:r>
              <a:rPr kumimoji="0" lang="en-US" altLang="en-US" sz="2800" b="0" i="0" u="none" strike="noStrike" kern="1200" cap="none" spc="0" normalizeH="0" baseline="0" noProof="0">
                <a:ln>
                  <a:noFill/>
                </a:ln>
                <a:solidFill>
                  <a:srgbClr val="FFFFFF"/>
                </a:solidFill>
                <a:effectLst/>
                <a:uLnTx/>
                <a:uFillTx/>
                <a:latin typeface="Gill Sans" pitchFamily="1" charset="0"/>
                <a:ea typeface="ヒラギノ角ゴ Pro W3" pitchFamily="1" charset="-128"/>
                <a:cs typeface="+mn-cs"/>
                <a:sym typeface="Gill Sans" pitchFamily="1" charset="0"/>
              </a:rPr>
              <a:t>Sprint retrospective</a:t>
            </a:r>
          </a:p>
        </p:txBody>
      </p:sp>
      <p:sp>
        <p:nvSpPr>
          <p:cNvPr id="9" name="Content Placeholder 2">
            <a:extLst>
              <a:ext uri="{FF2B5EF4-FFF2-40B4-BE49-F238E27FC236}">
                <a16:creationId xmlns:a16="http://schemas.microsoft.com/office/drawing/2014/main" id="{63BBA984-D64B-4996-8F98-29F3CEFA017D}"/>
              </a:ext>
            </a:extLst>
          </p:cNvPr>
          <p:cNvSpPr txBox="1">
            <a:spLocks/>
          </p:cNvSpPr>
          <p:nvPr/>
        </p:nvSpPr>
        <p:spPr>
          <a:xfrm>
            <a:off x="351122" y="793785"/>
            <a:ext cx="5399073" cy="4683041"/>
          </a:xfrm>
          <a:prstGeom prst="rect">
            <a:avLst/>
          </a:prstGeom>
        </p:spPr>
        <p:txBody>
          <a:bodyPr/>
          <a:lst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u="sng">
                <a:solidFill>
                  <a:prstClr val="black"/>
                </a:solidFill>
                <a:latin typeface="+mn-lt"/>
              </a:rPr>
              <a:t>Pre-refinement  :</a:t>
            </a:r>
            <a:endParaRPr lang="en-GB">
              <a:solidFill>
                <a:prstClr val="black"/>
              </a:solidFill>
              <a:latin typeface="+mn-lt"/>
            </a:endParaRPr>
          </a:p>
          <a:p>
            <a:r>
              <a:rPr lang="en-GB">
                <a:solidFill>
                  <a:prstClr val="black"/>
                </a:solidFill>
                <a:latin typeface="+mn-lt"/>
              </a:rPr>
              <a:t>Mock-ups should be attached to all stories where required </a:t>
            </a:r>
          </a:p>
          <a:p>
            <a:r>
              <a:rPr lang="en-GB">
                <a:solidFill>
                  <a:prstClr val="black"/>
                </a:solidFill>
                <a:latin typeface="+mn-lt"/>
              </a:rPr>
              <a:t>Acceptance criteria should be clearly defined</a:t>
            </a:r>
          </a:p>
          <a:p>
            <a:r>
              <a:rPr lang="en-GB">
                <a:solidFill>
                  <a:prstClr val="black"/>
                </a:solidFill>
                <a:latin typeface="+mn-lt"/>
              </a:rPr>
              <a:t>Accessibility NFR's should be included in the description.</a:t>
            </a:r>
            <a:endParaRPr lang="en-IN">
              <a:solidFill>
                <a:prstClr val="black"/>
              </a:solidFill>
              <a:latin typeface="+mn-lt"/>
            </a:endParaRPr>
          </a:p>
          <a:p>
            <a:pPr marL="0" indent="0">
              <a:buNone/>
            </a:pPr>
            <a:r>
              <a:rPr lang="en-GB" b="1" u="sng">
                <a:solidFill>
                  <a:prstClr val="black"/>
                </a:solidFill>
                <a:latin typeface="+mn-lt"/>
              </a:rPr>
              <a:t>During Refinement :</a:t>
            </a:r>
            <a:endParaRPr lang="en-IN">
              <a:solidFill>
                <a:prstClr val="black"/>
              </a:solidFill>
              <a:latin typeface="+mn-lt"/>
            </a:endParaRPr>
          </a:p>
          <a:p>
            <a:r>
              <a:rPr lang="en-GB">
                <a:solidFill>
                  <a:prstClr val="black"/>
                </a:solidFill>
                <a:latin typeface="+mn-lt"/>
              </a:rPr>
              <a:t>Product Manager and BA must be present during the refinement as per the ownership of the feature being refined</a:t>
            </a:r>
            <a:endParaRPr lang="en-US">
              <a:latin typeface="+mn-lt"/>
            </a:endParaRPr>
          </a:p>
          <a:p>
            <a:r>
              <a:rPr lang="en-GB">
                <a:solidFill>
                  <a:prstClr val="black"/>
                </a:solidFill>
                <a:latin typeface="+mn-lt"/>
              </a:rPr>
              <a:t>All functional queries should be answered by Product Manager / BA and technical queries to be answered by design team within the call itself. If further discussion is required then those has to be clarified within 24 hours.</a:t>
            </a:r>
            <a:endParaRPr lang="en-IN">
              <a:solidFill>
                <a:prstClr val="black"/>
              </a:solidFill>
              <a:latin typeface="+mn-lt"/>
            </a:endParaRPr>
          </a:p>
          <a:p>
            <a:pPr marL="0" indent="0">
              <a:buNone/>
            </a:pPr>
            <a:r>
              <a:rPr lang="en-US"/>
              <a:t>	 </a:t>
            </a:r>
          </a:p>
        </p:txBody>
      </p:sp>
      <p:grpSp>
        <p:nvGrpSpPr>
          <p:cNvPr id="5" name="Group 4">
            <a:extLst>
              <a:ext uri="{FF2B5EF4-FFF2-40B4-BE49-F238E27FC236}">
                <a16:creationId xmlns:a16="http://schemas.microsoft.com/office/drawing/2014/main" id="{252431C3-2E7A-42ED-ABB3-7316021C8F57}"/>
              </a:ext>
            </a:extLst>
          </p:cNvPr>
          <p:cNvGrpSpPr/>
          <p:nvPr/>
        </p:nvGrpSpPr>
        <p:grpSpPr>
          <a:xfrm>
            <a:off x="5939262" y="1602209"/>
            <a:ext cx="6027022" cy="4803055"/>
            <a:chOff x="1366895" y="1956734"/>
            <a:chExt cx="8914426" cy="3564692"/>
          </a:xfrm>
        </p:grpSpPr>
        <p:sp>
          <p:nvSpPr>
            <p:cNvPr id="7" name="Rectangle 6">
              <a:extLst>
                <a:ext uri="{FF2B5EF4-FFF2-40B4-BE49-F238E27FC236}">
                  <a16:creationId xmlns:a16="http://schemas.microsoft.com/office/drawing/2014/main" id="{7445AC38-2A38-47B7-921B-63F3ADE0A826}"/>
                </a:ext>
              </a:extLst>
            </p:cNvPr>
            <p:cNvSpPr/>
            <p:nvPr/>
          </p:nvSpPr>
          <p:spPr>
            <a:xfrm>
              <a:off x="1366895" y="1956734"/>
              <a:ext cx="2659310" cy="29445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BA/PM – Aha!</a:t>
              </a:r>
            </a:p>
          </p:txBody>
        </p:sp>
        <p:sp>
          <p:nvSpPr>
            <p:cNvPr id="8" name="Rectangle 7">
              <a:extLst>
                <a:ext uri="{FF2B5EF4-FFF2-40B4-BE49-F238E27FC236}">
                  <a16:creationId xmlns:a16="http://schemas.microsoft.com/office/drawing/2014/main" id="{58644424-BED9-4E7E-9595-FF33FD4F433F}"/>
                </a:ext>
              </a:extLst>
            </p:cNvPr>
            <p:cNvSpPr/>
            <p:nvPr/>
          </p:nvSpPr>
          <p:spPr>
            <a:xfrm>
              <a:off x="1668898" y="2401347"/>
              <a:ext cx="2130804" cy="240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rPr>
                <a:t>Feature – Detailed</a:t>
              </a:r>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Needs a full description of the feature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Prioritized against other current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C1B0BA7-8E96-406A-9DC7-C1CF453B0E8F}"/>
                </a:ext>
              </a:extLst>
            </p:cNvPr>
            <p:cNvSpPr/>
            <p:nvPr/>
          </p:nvSpPr>
          <p:spPr>
            <a:xfrm>
              <a:off x="7622011" y="1956734"/>
              <a:ext cx="2659310" cy="294453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Tech Reviewer - DevOps</a:t>
              </a:r>
            </a:p>
          </p:txBody>
        </p:sp>
        <p:sp>
          <p:nvSpPr>
            <p:cNvPr id="11" name="Rectangle 10">
              <a:extLst>
                <a:ext uri="{FF2B5EF4-FFF2-40B4-BE49-F238E27FC236}">
                  <a16:creationId xmlns:a16="http://schemas.microsoft.com/office/drawing/2014/main" id="{D149D01D-4E54-4AED-A73F-6A983937E28A}"/>
                </a:ext>
              </a:extLst>
            </p:cNvPr>
            <p:cNvSpPr/>
            <p:nvPr/>
          </p:nvSpPr>
          <p:spPr>
            <a:xfrm>
              <a:off x="7940988" y="2401348"/>
              <a:ext cx="2130804" cy="24049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rPr>
                <a:t>Feature – RDY for Tech Review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srgbClr val="FFFFFF"/>
                  </a:solidFill>
                  <a:effectLst/>
                  <a:uLnTx/>
                  <a:uFillTx/>
                  <a:latin typeface="Calibri" panose="020F0502020204030204"/>
                  <a:ea typeface="+mn-ea"/>
                  <a:cs typeface="+mn-cs"/>
                </a:rPr>
                <a:t>Create any supporting Tech Features/Stories, Database models, naming conventions, NFRs</a:t>
              </a:r>
            </a:p>
          </p:txBody>
        </p:sp>
        <p:cxnSp>
          <p:nvCxnSpPr>
            <p:cNvPr id="12" name="Straight Arrow Connector 11">
              <a:extLst>
                <a:ext uri="{FF2B5EF4-FFF2-40B4-BE49-F238E27FC236}">
                  <a16:creationId xmlns:a16="http://schemas.microsoft.com/office/drawing/2014/main" id="{4ED118BE-4BFC-49E4-ADE7-39371480419D}"/>
                </a:ext>
              </a:extLst>
            </p:cNvPr>
            <p:cNvCxnSpPr>
              <a:cxnSpLocks/>
              <a:stCxn id="8" idx="3"/>
              <a:endCxn id="14" idx="2"/>
            </p:cNvCxnSpPr>
            <p:nvPr/>
          </p:nvCxnSpPr>
          <p:spPr>
            <a:xfrm flipV="1">
              <a:off x="3799702" y="2909618"/>
              <a:ext cx="1293490" cy="6941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B2CAC2-C57E-4ECC-983C-3051D23F2718}"/>
                </a:ext>
              </a:extLst>
            </p:cNvPr>
            <p:cNvSpPr/>
            <p:nvPr/>
          </p:nvSpPr>
          <p:spPr>
            <a:xfrm>
              <a:off x="1808489" y="3525902"/>
              <a:ext cx="2063692" cy="1213556"/>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Requirement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Full acceptance criteria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Wireframe mocks/responsive layouts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Prioritized inside the feature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4A35B33A-43B1-4413-899E-4EC218D56839}"/>
                </a:ext>
              </a:extLst>
            </p:cNvPr>
            <p:cNvSpPr/>
            <p:nvPr/>
          </p:nvSpPr>
          <p:spPr>
            <a:xfrm>
              <a:off x="5093192" y="2204943"/>
              <a:ext cx="1409350" cy="140935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Set story reason to RDY for Tech Review, no assignee</a:t>
              </a:r>
            </a:p>
          </p:txBody>
        </p:sp>
        <p:sp>
          <p:nvSpPr>
            <p:cNvPr id="15" name="Oval 14">
              <a:extLst>
                <a:ext uri="{FF2B5EF4-FFF2-40B4-BE49-F238E27FC236}">
                  <a16:creationId xmlns:a16="http://schemas.microsoft.com/office/drawing/2014/main" id="{51762AC3-1F18-4CF2-8C12-FCEC35729B17}"/>
                </a:ext>
              </a:extLst>
            </p:cNvPr>
            <p:cNvSpPr/>
            <p:nvPr/>
          </p:nvSpPr>
          <p:spPr>
            <a:xfrm>
              <a:off x="5119433" y="4112076"/>
              <a:ext cx="1409350" cy="140935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Set story reason to Tech Review Done, Assign to BA</a:t>
              </a:r>
            </a:p>
          </p:txBody>
        </p:sp>
        <p:sp>
          <p:nvSpPr>
            <p:cNvPr id="16" name="Rectangle 15">
              <a:extLst>
                <a:ext uri="{FF2B5EF4-FFF2-40B4-BE49-F238E27FC236}">
                  <a16:creationId xmlns:a16="http://schemas.microsoft.com/office/drawing/2014/main" id="{5C49F1E1-CAA1-4A08-BE9E-2AE14D0BF322}"/>
                </a:ext>
              </a:extLst>
            </p:cNvPr>
            <p:cNvSpPr/>
            <p:nvPr/>
          </p:nvSpPr>
          <p:spPr>
            <a:xfrm>
              <a:off x="8075606" y="3764875"/>
              <a:ext cx="2063692" cy="974585"/>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User Story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Describe Implementation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Set dependencies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Create any additional supporting user stories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128F9B33-A303-4F7D-933E-2EFA11C35D9A}"/>
                </a:ext>
              </a:extLst>
            </p:cNvPr>
            <p:cNvCxnSpPr>
              <a:cxnSpLocks/>
              <a:stCxn id="14" idx="6"/>
              <a:endCxn id="11" idx="1"/>
            </p:cNvCxnSpPr>
            <p:nvPr/>
          </p:nvCxnSpPr>
          <p:spPr>
            <a:xfrm>
              <a:off x="6502542" y="2909618"/>
              <a:ext cx="1438446" cy="694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73D2B9-6415-4A58-9D1F-DEC612824822}"/>
                </a:ext>
              </a:extLst>
            </p:cNvPr>
            <p:cNvCxnSpPr>
              <a:cxnSpLocks/>
              <a:stCxn id="11" idx="1"/>
              <a:endCxn id="15" idx="6"/>
            </p:cNvCxnSpPr>
            <p:nvPr/>
          </p:nvCxnSpPr>
          <p:spPr>
            <a:xfrm flipH="1">
              <a:off x="6528783" y="3603807"/>
              <a:ext cx="1412205" cy="121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446BF18-6D14-4475-B5A7-58279C89FB68}"/>
                </a:ext>
              </a:extLst>
            </p:cNvPr>
            <p:cNvCxnSpPr>
              <a:stCxn id="15" idx="2"/>
              <a:endCxn id="8" idx="3"/>
            </p:cNvCxnSpPr>
            <p:nvPr/>
          </p:nvCxnSpPr>
          <p:spPr>
            <a:xfrm flipH="1" flipV="1">
              <a:off x="3799702" y="3603805"/>
              <a:ext cx="1319731" cy="1212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464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378543-A2D1-497B-A744-39295715C8C0}"/>
              </a:ext>
            </a:extLst>
          </p:cNvPr>
          <p:cNvSpPr>
            <a:spLocks noGrp="1"/>
          </p:cNvSpPr>
          <p:nvPr>
            <p:ph type="title"/>
          </p:nvPr>
        </p:nvSpPr>
        <p:spPr/>
        <p:txBody>
          <a:bodyPr>
            <a:normAutofit/>
          </a:bodyPr>
          <a:lstStyle/>
          <a:p>
            <a:r>
              <a:rPr lang="en-US" b="1"/>
              <a:t>Backlog Refinement Cont.</a:t>
            </a:r>
          </a:p>
        </p:txBody>
      </p:sp>
      <p:sp>
        <p:nvSpPr>
          <p:cNvPr id="3" name="Date Placeholder 2">
            <a:extLst>
              <a:ext uri="{FF2B5EF4-FFF2-40B4-BE49-F238E27FC236}">
                <a16:creationId xmlns:a16="http://schemas.microsoft.com/office/drawing/2014/main" id="{6700C4E0-E307-4AF1-B8FE-8FF9D3A178B6}"/>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566E87-D103-3742-8A7B-81A7E9D76D6C}" type="datetime4">
              <a:rPr kumimoji="0" lang="en-GB" sz="800" b="0" i="0" u="none" strike="noStrike" kern="1200" cap="none" spc="0" normalizeH="0" baseline="0" noProof="0" smtClean="0">
                <a:ln>
                  <a:noFill/>
                </a:ln>
                <a:solidFill>
                  <a:srgbClr val="000000"/>
                </a:solidFill>
                <a:effectLst/>
                <a:uLnTx/>
                <a:uFillTx/>
                <a:latin typeface="Arial" panose="020B0604020202020204" pitchFamily="34" charset="0"/>
                <a:ea typeface="Noto Sans" panose="020B0502040504020204" pitchFamily="34" charset="0"/>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 February 2024</a:t>
            </a:fld>
            <a:endParaRPr kumimoji="0" lang="en-US" sz="800" b="0" i="0" u="none" strike="noStrike" kern="1200" cap="none" spc="0" normalizeH="0" baseline="0" noProof="0">
              <a:ln>
                <a:noFill/>
              </a:ln>
              <a:solidFill>
                <a:srgbClr val="000000"/>
              </a:solidFill>
              <a:effectLst/>
              <a:uLnTx/>
              <a:uFillTx/>
              <a:latin typeface="Arial" panose="020B0604020202020204" pitchFamily="34" charset="0"/>
              <a:ea typeface="Noto Sans" panose="020B0502040504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25E93BA9-9704-43A5-B33B-F4E045BC5F68}"/>
              </a:ext>
            </a:extLst>
          </p:cNvPr>
          <p:cNvSpPr/>
          <p:nvPr/>
        </p:nvSpPr>
        <p:spPr>
          <a:xfrm>
            <a:off x="1366895" y="1956734"/>
            <a:ext cx="2659310" cy="2944532"/>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BA/PM – Aha!</a:t>
            </a:r>
          </a:p>
        </p:txBody>
      </p:sp>
      <p:sp>
        <p:nvSpPr>
          <p:cNvPr id="8" name="Rectangle 7">
            <a:extLst>
              <a:ext uri="{FF2B5EF4-FFF2-40B4-BE49-F238E27FC236}">
                <a16:creationId xmlns:a16="http://schemas.microsoft.com/office/drawing/2014/main" id="{950B6B4C-CBBD-4CE7-BA9C-9EA4884F5489}"/>
              </a:ext>
            </a:extLst>
          </p:cNvPr>
          <p:cNvSpPr/>
          <p:nvPr/>
        </p:nvSpPr>
        <p:spPr>
          <a:xfrm>
            <a:off x="1668898" y="2401347"/>
            <a:ext cx="2130804" cy="2404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rPr>
              <a:t>Feature – Detailed</a:t>
            </a:r>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Needs a full description of the feature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Prioritized against other current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DF162CD-0320-4C7A-9719-45EE03ADBC90}"/>
              </a:ext>
            </a:extLst>
          </p:cNvPr>
          <p:cNvSpPr/>
          <p:nvPr/>
        </p:nvSpPr>
        <p:spPr>
          <a:xfrm>
            <a:off x="7622011" y="1956734"/>
            <a:ext cx="2659310" cy="294453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Tech Reviewer - DevOps</a:t>
            </a:r>
          </a:p>
        </p:txBody>
      </p:sp>
      <p:sp>
        <p:nvSpPr>
          <p:cNvPr id="12" name="Rectangle 11">
            <a:extLst>
              <a:ext uri="{FF2B5EF4-FFF2-40B4-BE49-F238E27FC236}">
                <a16:creationId xmlns:a16="http://schemas.microsoft.com/office/drawing/2014/main" id="{7BB72E0C-CBD8-497D-89E1-C5C9556C0718}"/>
              </a:ext>
            </a:extLst>
          </p:cNvPr>
          <p:cNvSpPr/>
          <p:nvPr/>
        </p:nvSpPr>
        <p:spPr>
          <a:xfrm>
            <a:off x="7940988" y="2401348"/>
            <a:ext cx="2130804" cy="24049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rPr>
              <a:t>Feature – RDY for Tech Review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a:ln>
                  <a:noFill/>
                </a:ln>
                <a:solidFill>
                  <a:srgbClr val="FFFFFF"/>
                </a:solidFill>
                <a:effectLst/>
                <a:uLnTx/>
                <a:uFillTx/>
                <a:latin typeface="Calibri" panose="020F0502020204030204"/>
                <a:ea typeface="+mn-ea"/>
                <a:cs typeface="+mn-cs"/>
              </a:rPr>
              <a:t>Create any supporting Tech Features/Stories, Database models, naming conventions, NFRs</a:t>
            </a:r>
          </a:p>
        </p:txBody>
      </p:sp>
      <p:cxnSp>
        <p:nvCxnSpPr>
          <p:cNvPr id="14" name="Straight Arrow Connector 13">
            <a:extLst>
              <a:ext uri="{FF2B5EF4-FFF2-40B4-BE49-F238E27FC236}">
                <a16:creationId xmlns:a16="http://schemas.microsoft.com/office/drawing/2014/main" id="{E05C22FA-156F-4556-9C57-696AF8B17EC4}"/>
              </a:ext>
            </a:extLst>
          </p:cNvPr>
          <p:cNvCxnSpPr>
            <a:cxnSpLocks/>
            <a:stCxn id="8" idx="3"/>
            <a:endCxn id="26" idx="2"/>
          </p:cNvCxnSpPr>
          <p:nvPr/>
        </p:nvCxnSpPr>
        <p:spPr>
          <a:xfrm flipV="1">
            <a:off x="3799702" y="2909618"/>
            <a:ext cx="1293490" cy="6941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2D23A67-9836-4E1D-B797-FD52BEDF74C4}"/>
              </a:ext>
            </a:extLst>
          </p:cNvPr>
          <p:cNvSpPr/>
          <p:nvPr/>
        </p:nvSpPr>
        <p:spPr>
          <a:xfrm>
            <a:off x="1808489" y="3525902"/>
            <a:ext cx="2063692" cy="1213556"/>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Requirement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Full acceptance criteria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Wireframe mocks/responsive layouts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Prioritized inside the feature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C57BC1C6-142C-45D2-B050-CA76DB88C7BB}"/>
              </a:ext>
            </a:extLst>
          </p:cNvPr>
          <p:cNvSpPr/>
          <p:nvPr/>
        </p:nvSpPr>
        <p:spPr>
          <a:xfrm>
            <a:off x="5093192" y="2204943"/>
            <a:ext cx="1409350" cy="140935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Set story reason to RDY for Tech Review, no assignee</a:t>
            </a:r>
          </a:p>
        </p:txBody>
      </p:sp>
      <p:sp>
        <p:nvSpPr>
          <p:cNvPr id="27" name="Oval 26">
            <a:extLst>
              <a:ext uri="{FF2B5EF4-FFF2-40B4-BE49-F238E27FC236}">
                <a16:creationId xmlns:a16="http://schemas.microsoft.com/office/drawing/2014/main" id="{70369360-0B54-4C54-BB7B-501E31977252}"/>
              </a:ext>
            </a:extLst>
          </p:cNvPr>
          <p:cNvSpPr/>
          <p:nvPr/>
        </p:nvSpPr>
        <p:spPr>
          <a:xfrm>
            <a:off x="5119433" y="4112076"/>
            <a:ext cx="1409350" cy="140935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Set story reason to Tech Review Done, Assign to BA</a:t>
            </a:r>
          </a:p>
        </p:txBody>
      </p:sp>
      <p:sp>
        <p:nvSpPr>
          <p:cNvPr id="22" name="Rectangle 21">
            <a:extLst>
              <a:ext uri="{FF2B5EF4-FFF2-40B4-BE49-F238E27FC236}">
                <a16:creationId xmlns:a16="http://schemas.microsoft.com/office/drawing/2014/main" id="{4D809C4E-2AAD-4182-B6D3-2F59BD10552E}"/>
              </a:ext>
            </a:extLst>
          </p:cNvPr>
          <p:cNvSpPr/>
          <p:nvPr/>
        </p:nvSpPr>
        <p:spPr>
          <a:xfrm>
            <a:off x="8075606" y="3764875"/>
            <a:ext cx="2063692" cy="974585"/>
          </a:xfrm>
          <a:prstGeom prst="rect">
            <a:avLst/>
          </a:prstGeom>
        </p:spPr>
        <p:style>
          <a:lnRef idx="3">
            <a:schemeClr val="lt1"/>
          </a:lnRef>
          <a:fillRef idx="1">
            <a:schemeClr val="accent5"/>
          </a:fillRef>
          <a:effectRef idx="1">
            <a:schemeClr val="accent5"/>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User Story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Describe Implementation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Set dependencies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t>Create any additional supporting user stories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48" name="Straight Arrow Connector 47">
            <a:extLst>
              <a:ext uri="{FF2B5EF4-FFF2-40B4-BE49-F238E27FC236}">
                <a16:creationId xmlns:a16="http://schemas.microsoft.com/office/drawing/2014/main" id="{D99EB7EF-6CA9-440B-A573-5F442DC9D901}"/>
              </a:ext>
            </a:extLst>
          </p:cNvPr>
          <p:cNvCxnSpPr>
            <a:cxnSpLocks/>
            <a:stCxn id="26" idx="6"/>
            <a:endCxn id="12" idx="1"/>
          </p:cNvCxnSpPr>
          <p:nvPr/>
        </p:nvCxnSpPr>
        <p:spPr>
          <a:xfrm>
            <a:off x="6502542" y="2909618"/>
            <a:ext cx="1438446" cy="694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1391BDE-259F-4B9E-9712-129DEF9FB474}"/>
              </a:ext>
            </a:extLst>
          </p:cNvPr>
          <p:cNvCxnSpPr>
            <a:cxnSpLocks/>
            <a:stCxn id="12" idx="1"/>
            <a:endCxn id="27" idx="6"/>
          </p:cNvCxnSpPr>
          <p:nvPr/>
        </p:nvCxnSpPr>
        <p:spPr>
          <a:xfrm flipH="1">
            <a:off x="6528783" y="3603807"/>
            <a:ext cx="1412205" cy="121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3F86D8C-EA35-4708-99E3-987A726A68FF}"/>
              </a:ext>
            </a:extLst>
          </p:cNvPr>
          <p:cNvCxnSpPr>
            <a:stCxn id="27" idx="2"/>
            <a:endCxn id="8" idx="3"/>
          </p:cNvCxnSpPr>
          <p:nvPr/>
        </p:nvCxnSpPr>
        <p:spPr>
          <a:xfrm flipH="1" flipV="1">
            <a:off x="3799702" y="3603805"/>
            <a:ext cx="1319731" cy="12129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Sprint Planning</a:t>
            </a:r>
          </a:p>
        </p:txBody>
      </p:sp>
      <p:sp>
        <p:nvSpPr>
          <p:cNvPr id="6" name="Rectangle 5">
            <a:extLst>
              <a:ext uri="{FF2B5EF4-FFF2-40B4-BE49-F238E27FC236}">
                <a16:creationId xmlns:a16="http://schemas.microsoft.com/office/drawing/2014/main" id="{81AF4E95-271A-47BC-AD08-4372B5A091A8}"/>
              </a:ext>
            </a:extLst>
          </p:cNvPr>
          <p:cNvSpPr/>
          <p:nvPr/>
        </p:nvSpPr>
        <p:spPr>
          <a:xfrm>
            <a:off x="312496" y="1209533"/>
            <a:ext cx="6674713" cy="5232202"/>
          </a:xfrm>
          <a:prstGeom prst="rect">
            <a:avLst/>
          </a:prstGeom>
        </p:spPr>
        <p:txBody>
          <a:bodyPr wrap="square" lIns="91440" tIns="45720" rIns="91440" bIns="45720" anchor="t">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a:ln>
                  <a:noFill/>
                </a:ln>
                <a:effectLst/>
                <a:uLnTx/>
                <a:uFillTx/>
                <a:ea typeface="Calibri" panose="020F0502020204030204" pitchFamily="34" charset="0"/>
                <a:cs typeface="Calibri"/>
              </a:rPr>
              <a:t>Pre-requisites</a:t>
            </a:r>
          </a:p>
          <a:p>
            <a:pPr marL="285750" indent="-285750">
              <a:buClr>
                <a:srgbClr val="54185A"/>
              </a:buClr>
              <a:buFont typeface="Arial Black" panose="020B0A04020102020204" pitchFamily="34" charset="0"/>
              <a:buChar char="►"/>
              <a:defRPr/>
            </a:pPr>
            <a:r>
              <a:rPr kumimoji="0" lang="en-US" b="0" i="0" u="none" strike="noStrike" kern="1200" cap="none" spc="0" normalizeH="0" baseline="0" noProof="0">
                <a:ln>
                  <a:noFill/>
                </a:ln>
                <a:effectLst/>
                <a:uLnTx/>
                <a:uFillTx/>
                <a:ea typeface="Calibri" panose="020F0502020204030204" pitchFamily="34" charset="0"/>
                <a:cs typeface="Calibri"/>
              </a:rPr>
              <a:t>Stories assigned to SM and part of the current sprint in backlog</a:t>
            </a:r>
            <a:r>
              <a:rPr lang="en-US">
                <a:ea typeface="Calibri" panose="020F0502020204030204" pitchFamily="34" charset="0"/>
                <a:cs typeface="Calibri"/>
              </a:rPr>
              <a:t> </a:t>
            </a:r>
            <a:endParaRPr lang="en-US" b="0" i="0" u="none" strike="noStrike" kern="1200" cap="none" spc="0" normalizeH="0" baseline="0" noProof="0">
              <a:ln>
                <a:noFill/>
              </a:ln>
              <a:effectLst/>
              <a:uLnTx/>
              <a:uFillTx/>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effectLst/>
                <a:uLnTx/>
                <a:uFillTx/>
                <a:ea typeface="+mn-ea"/>
                <a:cs typeface="Calibri"/>
              </a:rPr>
              <a:t>Purpose</a:t>
            </a:r>
            <a:endParaRPr lang="en-US" altLang="en-US" sz="1600" b="1" i="0" u="none" strike="noStrike" kern="1200" cap="none" spc="0" normalizeH="0" baseline="0" noProof="0">
              <a:ln>
                <a:noFill/>
              </a:ln>
              <a:effectLst/>
              <a:uLnTx/>
              <a:uFillTx/>
              <a:cs typeface="Calibri"/>
            </a:endParaRPr>
          </a:p>
          <a:p>
            <a:pPr marL="285750" marR="0" lvl="0" indent="-285750" fontAlgn="base">
              <a:lnSpc>
                <a:spcPct val="100000"/>
              </a:lnSpc>
              <a:spcBef>
                <a:spcPct val="0"/>
              </a:spcBef>
              <a:spcAft>
                <a:spcPct val="0"/>
              </a:spcAft>
              <a:buClr>
                <a:srgbClr val="54185A"/>
              </a:buClr>
              <a:buSzTx/>
              <a:buFont typeface="Arial Black" panose="020B0A04020102020204" pitchFamily="34" charset="0"/>
              <a:buChar char="►"/>
              <a:tabLst/>
              <a:defRPr/>
            </a:pPr>
            <a:r>
              <a:rPr lang="en-US">
                <a:ea typeface="Calibri" panose="020F0502020204030204" pitchFamily="34" charset="0"/>
                <a:cs typeface="Calibri"/>
              </a:rPr>
              <a:t>Team to create tasks and associated hours. Time estimation should not exceed 6 hours per task as it is the maximum time allowed to complete any task</a:t>
            </a:r>
          </a:p>
          <a:p>
            <a:pPr marL="285750" indent="-285750" fontAlgn="base">
              <a:spcBef>
                <a:spcPct val="0"/>
              </a:spcBef>
              <a:spcAft>
                <a:spcPct val="0"/>
              </a:spcAft>
              <a:buClr>
                <a:srgbClr val="54185A"/>
              </a:buClr>
              <a:buFont typeface="Arial Black" panose="020B0A04020102020204" pitchFamily="34" charset="0"/>
              <a:buChar char="►"/>
              <a:defRPr/>
            </a:pPr>
            <a:r>
              <a:rPr lang="en-US">
                <a:ea typeface="Calibri" panose="020F0502020204030204" pitchFamily="34" charset="0"/>
                <a:cs typeface="Calibri"/>
              </a:rPr>
              <a:t>Team to commit the stories for the sprint </a:t>
            </a:r>
            <a:endParaRPr lang="en-US">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2000" b="1"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eaLnBrk="0" fontAlgn="base" hangingPunct="0">
              <a:spcBef>
                <a:spcPct val="0"/>
              </a:spcBef>
              <a:spcAft>
                <a:spcPct val="0"/>
              </a:spcAft>
              <a:defRPr/>
            </a:pPr>
            <a:r>
              <a:rPr lang="en-US" altLang="en-US" sz="1600" b="1">
                <a:cs typeface="Calibri"/>
              </a:rPr>
              <a:t>Outcome</a:t>
            </a:r>
          </a:p>
          <a:p>
            <a:pPr marL="285750" indent="-285750" fontAlgn="base">
              <a:spcBef>
                <a:spcPct val="0"/>
              </a:spcBef>
              <a:spcAft>
                <a:spcPct val="0"/>
              </a:spcAft>
              <a:buClr>
                <a:srgbClr val="54185A"/>
              </a:buClr>
              <a:buFont typeface="Arial Black" panose="020B0A04020102020204" pitchFamily="34" charset="0"/>
              <a:buChar char="►"/>
              <a:defRPr/>
            </a:pPr>
            <a:r>
              <a:rPr lang="en-US">
                <a:ea typeface="Calibri" panose="020F0502020204030204" pitchFamily="34" charset="0"/>
                <a:cs typeface="Calibri"/>
              </a:rPr>
              <a:t>Stories committed for the sprint</a:t>
            </a:r>
            <a:endParaRPr lang="en-IN">
              <a:ea typeface="Calibri" panose="020F0502020204030204" pitchFamily="34" charset="0"/>
              <a:cs typeface="Calibri"/>
            </a:endParaRPr>
          </a:p>
          <a:p>
            <a:pPr marL="285750" indent="-285750" fontAlgn="base">
              <a:spcBef>
                <a:spcPct val="0"/>
              </a:spcBef>
              <a:spcAft>
                <a:spcPct val="0"/>
              </a:spcAft>
              <a:buClr>
                <a:srgbClr val="54185A"/>
              </a:buClr>
              <a:buFont typeface="Arial Black" panose="020B0A04020102020204" pitchFamily="34" charset="0"/>
              <a:buChar char="►"/>
              <a:defRPr/>
            </a:pPr>
            <a:r>
              <a:rPr lang="en-US">
                <a:ea typeface="Calibri" panose="020F0502020204030204" pitchFamily="34" charset="0"/>
                <a:cs typeface="Calibri"/>
              </a:rPr>
              <a:t>Stories assigned to Developer</a:t>
            </a:r>
          </a:p>
          <a:p>
            <a:pPr marL="285750" indent="-285750" fontAlgn="base">
              <a:spcBef>
                <a:spcPct val="0"/>
              </a:spcBef>
              <a:spcAft>
                <a:spcPct val="0"/>
              </a:spcAft>
              <a:buClr>
                <a:srgbClr val="54185A"/>
              </a:buClr>
              <a:buFont typeface="Arial Black" panose="020B0A04020102020204" pitchFamily="34" charset="0"/>
              <a:buChar char="►"/>
              <a:defRPr/>
            </a:pPr>
            <a:r>
              <a:rPr lang="en-US">
                <a:ea typeface="Calibri" panose="020F0502020204030204" pitchFamily="34" charset="0"/>
                <a:cs typeface="Calibri"/>
              </a:rPr>
              <a:t>Stories status changed to “Committed”</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marR="0" lvl="0" indent="0" eaLnBrk="0" fontAlgn="base" hangingPunct="0">
              <a:lnSpc>
                <a:spcPct val="100000"/>
              </a:lnSpc>
              <a:spcBef>
                <a:spcPct val="0"/>
              </a:spcBef>
              <a:spcAft>
                <a:spcPct val="0"/>
              </a:spcAft>
              <a:buClrTx/>
              <a:buSzTx/>
              <a:buFontTx/>
              <a:buNone/>
              <a:tabLst/>
              <a:defRPr/>
            </a:pPr>
            <a:r>
              <a:rPr lang="en-US" altLang="en-US" sz="1600" b="1">
                <a:cs typeface="Calibri"/>
              </a:rPr>
              <a:t>Frequency</a:t>
            </a:r>
          </a:p>
          <a:p>
            <a:pPr marL="285750" indent="-285750" fontAlgn="base">
              <a:spcBef>
                <a:spcPct val="0"/>
              </a:spcBef>
              <a:spcAft>
                <a:spcPct val="0"/>
              </a:spcAft>
              <a:buClr>
                <a:srgbClr val="54185A"/>
              </a:buClr>
              <a:buFont typeface="Arial Black" panose="020B0A04020102020204" pitchFamily="34" charset="0"/>
              <a:buChar char="►"/>
              <a:defRPr/>
            </a:pPr>
            <a:r>
              <a:rPr lang="en-US" altLang="en-US">
                <a:ea typeface="Calibri" panose="020F0502020204030204" pitchFamily="34" charset="0"/>
                <a:cs typeface="Calibri"/>
              </a:rPr>
              <a:t>A week before the start of Sprint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eaLnBrk="0" fontAlgn="base" hangingPunct="0">
              <a:spcBef>
                <a:spcPct val="0"/>
              </a:spcBef>
              <a:spcAft>
                <a:spcPct val="0"/>
              </a:spcAft>
              <a:defRPr/>
            </a:pPr>
            <a:r>
              <a:rPr lang="en-US" sz="1600" b="1">
                <a:cs typeface="Calibri"/>
              </a:rPr>
              <a:t>Attendees</a:t>
            </a:r>
          </a:p>
          <a:p>
            <a:pPr marL="285750" marR="0" lvl="0" indent="-285750" fontAlgn="base">
              <a:lnSpc>
                <a:spcPct val="100000"/>
              </a:lnSpc>
              <a:spcBef>
                <a:spcPct val="0"/>
              </a:spcBef>
              <a:spcAft>
                <a:spcPct val="0"/>
              </a:spcAft>
              <a:buClr>
                <a:srgbClr val="54185A"/>
              </a:buClr>
              <a:buSzTx/>
              <a:buFont typeface="Arial Black" panose="020B0A04020102020204" pitchFamily="34" charset="0"/>
              <a:buChar char="►"/>
              <a:tabLst/>
              <a:defRPr/>
            </a:pPr>
            <a:r>
              <a:rPr lang="en-US">
                <a:ea typeface="Calibri" panose="020F0502020204030204" pitchFamily="34" charset="0"/>
                <a:cs typeface="Calibri"/>
              </a:rPr>
              <a:t>Scrum team members</a:t>
            </a:r>
            <a:endParaRPr lang="en-IN">
              <a:ea typeface="Calibri" panose="020F0502020204030204" pitchFamily="34" charset="0"/>
              <a:cs typeface="Calibri"/>
            </a:endParaRPr>
          </a:p>
        </p:txBody>
      </p:sp>
      <p:sp>
        <p:nvSpPr>
          <p:cNvPr id="7" name="Rectangle 6">
            <a:extLst>
              <a:ext uri="{FF2B5EF4-FFF2-40B4-BE49-F238E27FC236}">
                <a16:creationId xmlns:a16="http://schemas.microsoft.com/office/drawing/2014/main" id="{7C4AED98-50F1-431F-8FAA-CE90D909C275}"/>
              </a:ext>
            </a:extLst>
          </p:cNvPr>
          <p:cNvSpPr/>
          <p:nvPr/>
        </p:nvSpPr>
        <p:spPr>
          <a:xfrm>
            <a:off x="7008359" y="1354488"/>
            <a:ext cx="4898502" cy="5078313"/>
          </a:xfrm>
          <a:prstGeom prst="rect">
            <a:avLst/>
          </a:prstGeom>
          <a:solidFill>
            <a:schemeClr val="accent4">
              <a:lumMod val="60000"/>
              <a:lumOff val="40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a:ln>
                  <a:noFill/>
                </a:ln>
                <a:solidFill>
                  <a:srgbClr val="252423"/>
                </a:solidFill>
                <a:effectLst/>
                <a:uLnTx/>
                <a:uFillTx/>
                <a:latin typeface="Segoe UI" panose="020B0502040204020203" pitchFamily="34" charset="0"/>
                <a:ea typeface="+mn-ea"/>
                <a:cs typeface="+mn-cs"/>
              </a:rPr>
              <a:t>Sample Tasks template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QA | Test Case Creation</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QA | Test Case Review</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QA | Test Case Execution</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QA | Cross Browser and Device Testing</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QA | Regression Testing</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QA | Defect verification</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QA | Showcase Preparation</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QA | Demo to BA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DEV | Design / Dev notes updates / Code walkthrough</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DEV | Translation Creation for Hours in DB</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DEV | Add Element Directive for Hours And Minutes Display</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DEV | Get Duration in minutes from database and convert it into hours and minutes and update UI</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DEV | Code Review</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DEV | Bug Fixing</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DEV | Unit Test Cases Creation</a:t>
            </a:r>
            <a:b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br>
            <a:r>
              <a:rPr kumimoji="0" lang="en-IN" sz="1600" b="0" i="0" u="none" strike="noStrike" kern="1200" cap="none" spc="0" normalizeH="0" baseline="0" noProof="0">
                <a:ln>
                  <a:noFill/>
                </a:ln>
                <a:solidFill>
                  <a:srgbClr val="252423"/>
                </a:solidFill>
                <a:effectLst/>
                <a:uLnTx/>
                <a:uFillTx/>
                <a:latin typeface="Calibri" panose="020F0502020204030204" pitchFamily="34" charset="0"/>
                <a:ea typeface="+mn-ea"/>
                <a:cs typeface="Calibri" panose="020F0502020204030204" pitchFamily="34" charset="0"/>
              </a:rPr>
              <a:t>DEV | Unit Test Cases Execution</a:t>
            </a:r>
          </a:p>
        </p:txBody>
      </p:sp>
    </p:spTree>
    <p:extLst>
      <p:ext uri="{BB962C8B-B14F-4D97-AF65-F5344CB8AC3E}">
        <p14:creationId xmlns:p14="http://schemas.microsoft.com/office/powerpoint/2010/main" val="409080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Sprint Execution</a:t>
            </a:r>
          </a:p>
        </p:txBody>
      </p:sp>
      <p:sp>
        <p:nvSpPr>
          <p:cNvPr id="6" name="Rectangle 5">
            <a:extLst>
              <a:ext uri="{FF2B5EF4-FFF2-40B4-BE49-F238E27FC236}">
                <a16:creationId xmlns:a16="http://schemas.microsoft.com/office/drawing/2014/main" id="{989288D2-4461-4D8B-AC17-D8EB8A10EAFA}"/>
              </a:ext>
            </a:extLst>
          </p:cNvPr>
          <p:cNvSpPr/>
          <p:nvPr/>
        </p:nvSpPr>
        <p:spPr>
          <a:xfrm>
            <a:off x="252862" y="1336591"/>
            <a:ext cx="6048548"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defRPr/>
            </a:pPr>
            <a:r>
              <a:rPr lang="en-US" altLang="en-US" sz="1600" b="1">
                <a:solidFill>
                  <a:prstClr val="black"/>
                </a:solidFill>
                <a:cs typeface="Calibri" panose="020F0502020204030204" pitchFamily="34" charset="0"/>
              </a:rPr>
              <a:t>Pre-requisites</a:t>
            </a:r>
          </a:p>
          <a:p>
            <a:pPr marL="285750" marR="0" lvl="0" indent="-285750" fontAlgn="base">
              <a:lnSpc>
                <a:spcPct val="100000"/>
              </a:lnSpc>
              <a:spcBef>
                <a:spcPct val="0"/>
              </a:spcBef>
              <a:spcAft>
                <a:spcPct val="0"/>
              </a:spcAft>
              <a:buClr>
                <a:srgbClr val="54185A"/>
              </a:buClr>
              <a:buSzTx/>
              <a:buFont typeface="Arial Black" panose="020B0A04020102020204" pitchFamily="34" charset="0"/>
              <a:buChar char="►"/>
              <a:tabLst/>
              <a:defRPr/>
            </a:pPr>
            <a:r>
              <a:rPr lang="en-US">
                <a:solidFill>
                  <a:prstClr val="black"/>
                </a:solidFill>
                <a:ea typeface="Calibri" panose="020F0502020204030204" pitchFamily="34" charset="0"/>
                <a:cs typeface="Calibri" panose="020F0502020204030204" pitchFamily="34" charset="0"/>
              </a:rPr>
              <a:t>Story State  to be "Active” and Story reason to be  “Active-Committed” </a:t>
            </a:r>
          </a:p>
          <a:p>
            <a:pPr marL="285750" marR="0" lvl="0" indent="-285750" fontAlgn="base">
              <a:lnSpc>
                <a:spcPct val="100000"/>
              </a:lnSpc>
              <a:spcBef>
                <a:spcPct val="0"/>
              </a:spcBef>
              <a:spcAft>
                <a:spcPct val="0"/>
              </a:spcAft>
              <a:buClr>
                <a:srgbClr val="54185A"/>
              </a:buClr>
              <a:buSzTx/>
              <a:buFont typeface="Arial Black" panose="020B0A04020102020204" pitchFamily="34" charset="0"/>
              <a:buChar char="►"/>
              <a:tabLst/>
              <a:defRPr/>
            </a:pPr>
            <a:r>
              <a:rPr lang="en-US">
                <a:solidFill>
                  <a:prstClr val="black"/>
                </a:solidFill>
                <a:ea typeface="Calibri" panose="020F0502020204030204" pitchFamily="34" charset="0"/>
                <a:cs typeface="Calibri" panose="020F0502020204030204" pitchFamily="34" charset="0"/>
              </a:rPr>
              <a:t>Stories have been assigned to respective Developers and QA .</a:t>
            </a:r>
          </a:p>
          <a:p>
            <a:pPr marL="285750" marR="0" lvl="0" indent="-285750" fontAlgn="base">
              <a:lnSpc>
                <a:spcPct val="100000"/>
              </a:lnSpc>
              <a:spcBef>
                <a:spcPct val="0"/>
              </a:spcBef>
              <a:spcAft>
                <a:spcPct val="0"/>
              </a:spcAft>
              <a:buClr>
                <a:srgbClr val="54185A"/>
              </a:buClr>
              <a:buSzTx/>
              <a:buFont typeface="Arial Black" panose="020B0A04020102020204" pitchFamily="34" charset="0"/>
              <a:buChar char="►"/>
              <a:tabLst/>
              <a:defRPr/>
            </a:pPr>
            <a:r>
              <a:rPr lang="en-US">
                <a:solidFill>
                  <a:prstClr val="black"/>
                </a:solidFill>
                <a:ea typeface="Calibri" panose="020F0502020204030204" pitchFamily="34" charset="0"/>
                <a:cs typeface="Calibri" panose="020F0502020204030204" pitchFamily="34" charset="0"/>
              </a:rPr>
              <a:t>Sprint planning Done (Tasks and effort added)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prstClr val="black"/>
                </a:solidFill>
                <a:effectLst/>
                <a:uLnTx/>
                <a:uFillTx/>
                <a:ea typeface="+mn-ea"/>
                <a:cs typeface="Calibri" panose="020F0502020204030204" pitchFamily="34" charset="0"/>
              </a:rPr>
              <a:t>Purpose/Process</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Development and QA by Scrum team</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Queries with BA: </a:t>
            </a:r>
            <a:r>
              <a:rPr lang="en-IN">
                <a:solidFill>
                  <a:prstClr val="black"/>
                </a:solidFill>
                <a:ea typeface="Calibri" panose="020F0502020204030204" pitchFamily="34" charset="0"/>
                <a:cs typeface="Calibri" panose="020F0502020204030204" pitchFamily="34" charset="0"/>
              </a:rPr>
              <a:t>During execution a user story  should never be assigned to BA/Architect and accountability remains with the developer</a:t>
            </a:r>
            <a:r>
              <a:rPr lang="en-US">
                <a:solidFill>
                  <a:prstClr val="black"/>
                </a:solidFill>
                <a:ea typeface="Calibri" panose="020F0502020204030204" pitchFamily="34" charset="0"/>
                <a:cs typeface="Calibri" panose="020F0502020204030204" pitchFamily="34" charset="0"/>
              </a:rPr>
              <a:t> </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Effort Logging: Each team member is required to log his/her effort against assigned tasks daily</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Any task should not be of more than 6 hrs.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marR="0" lvl="0" indent="0" eaLnBrk="0" fontAlgn="base" hangingPunct="0">
              <a:lnSpc>
                <a:spcPct val="100000"/>
              </a:lnSpc>
              <a:spcBef>
                <a:spcPct val="0"/>
              </a:spcBef>
              <a:spcAft>
                <a:spcPct val="0"/>
              </a:spcAft>
              <a:buClrTx/>
              <a:buSzTx/>
              <a:buFontTx/>
              <a:buNone/>
              <a:tabLst/>
              <a:defRPr/>
            </a:pPr>
            <a:r>
              <a:rPr lang="en-US" altLang="en-US" sz="1600" b="1">
                <a:solidFill>
                  <a:prstClr val="black"/>
                </a:solidFill>
                <a:cs typeface="Calibri" panose="020F0502020204030204" pitchFamily="34" charset="0"/>
              </a:rPr>
              <a:t>Outcome</a:t>
            </a:r>
          </a:p>
          <a:p>
            <a:pPr marL="285750" marR="0" lvl="0" indent="-285750" fontAlgn="base">
              <a:lnSpc>
                <a:spcPct val="100000"/>
              </a:lnSpc>
              <a:spcBef>
                <a:spcPct val="0"/>
              </a:spcBef>
              <a:spcAft>
                <a:spcPct val="0"/>
              </a:spcAft>
              <a:buClr>
                <a:srgbClr val="54185A"/>
              </a:buClr>
              <a:buSzTx/>
              <a:buFont typeface="Arial Black" panose="020B0A04020102020204" pitchFamily="34" charset="0"/>
              <a:buChar char="►"/>
              <a:tabLst/>
              <a:defRPr/>
            </a:pPr>
            <a:r>
              <a:rPr lang="en-US">
                <a:solidFill>
                  <a:prstClr val="black"/>
                </a:solidFill>
                <a:ea typeface="Calibri" panose="020F0502020204030204" pitchFamily="34" charset="0"/>
                <a:cs typeface="Calibri" panose="020F0502020204030204" pitchFamily="34" charset="0"/>
              </a:rPr>
              <a:t>Story ready for Showcase to BA , BP , PM , QA Manager etc.</a:t>
            </a:r>
          </a:p>
        </p:txBody>
      </p:sp>
      <p:grpSp>
        <p:nvGrpSpPr>
          <p:cNvPr id="3" name="Group 2">
            <a:extLst>
              <a:ext uri="{FF2B5EF4-FFF2-40B4-BE49-F238E27FC236}">
                <a16:creationId xmlns:a16="http://schemas.microsoft.com/office/drawing/2014/main" id="{BEFBF6BA-4C9E-47BD-8D6D-C88BC3D4F969}"/>
              </a:ext>
            </a:extLst>
          </p:cNvPr>
          <p:cNvGrpSpPr/>
          <p:nvPr/>
        </p:nvGrpSpPr>
        <p:grpSpPr>
          <a:xfrm>
            <a:off x="6934382" y="652112"/>
            <a:ext cx="4342462" cy="5553776"/>
            <a:chOff x="6715307" y="352414"/>
            <a:chExt cx="4342462" cy="5553776"/>
          </a:xfrm>
        </p:grpSpPr>
        <p:sp>
          <p:nvSpPr>
            <p:cNvPr id="7" name="Flowchart: Terminator 6">
              <a:extLst>
                <a:ext uri="{FF2B5EF4-FFF2-40B4-BE49-F238E27FC236}">
                  <a16:creationId xmlns:a16="http://schemas.microsoft.com/office/drawing/2014/main" id="{6EA4FF5E-BFF4-43FA-824E-3C944E0F7220}"/>
                </a:ext>
              </a:extLst>
            </p:cNvPr>
            <p:cNvSpPr/>
            <p:nvPr/>
          </p:nvSpPr>
          <p:spPr>
            <a:xfrm>
              <a:off x="7802427" y="352414"/>
              <a:ext cx="1634835" cy="215834"/>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Light" panose="020F0302020204030204"/>
                  <a:ea typeface="+mn-ea"/>
                  <a:cs typeface="+mn-cs"/>
                </a:rPr>
                <a:t>Sprint Execution </a:t>
              </a:r>
              <a:r>
                <a:rPr kumimoji="0" lang="en-IN" sz="1800" b="0" i="0" u="none" strike="noStrike" kern="1200" cap="none" spc="0" normalizeH="0" baseline="0" noProof="0">
                  <a:ln>
                    <a:noFill/>
                  </a:ln>
                  <a:solidFill>
                    <a:prstClr val="white"/>
                  </a:solidFill>
                  <a:effectLst/>
                  <a:uLnTx/>
                  <a:uFillTx/>
                  <a:latin typeface="Calibri Light" panose="020F0302020204030204"/>
                  <a:ea typeface="+mn-ea"/>
                  <a:cs typeface="+mn-cs"/>
                </a:rPr>
                <a:t> </a:t>
              </a:r>
            </a:p>
          </p:txBody>
        </p:sp>
        <p:sp>
          <p:nvSpPr>
            <p:cNvPr id="8" name="TextBox 7">
              <a:extLst>
                <a:ext uri="{FF2B5EF4-FFF2-40B4-BE49-F238E27FC236}">
                  <a16:creationId xmlns:a16="http://schemas.microsoft.com/office/drawing/2014/main" id="{1689D2E1-0730-49F9-BF23-D890D938B830}"/>
                </a:ext>
              </a:extLst>
            </p:cNvPr>
            <p:cNvSpPr txBox="1"/>
            <p:nvPr/>
          </p:nvSpPr>
          <p:spPr>
            <a:xfrm>
              <a:off x="9979891" y="2487353"/>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Light" panose="020F0302020204030204"/>
                <a:ea typeface="+mn-ea"/>
                <a:cs typeface="+mn-cs"/>
              </a:endParaRPr>
            </a:p>
          </p:txBody>
        </p:sp>
        <p:sp>
          <p:nvSpPr>
            <p:cNvPr id="9" name="Flowchart: Terminator 8">
              <a:extLst>
                <a:ext uri="{FF2B5EF4-FFF2-40B4-BE49-F238E27FC236}">
                  <a16:creationId xmlns:a16="http://schemas.microsoft.com/office/drawing/2014/main" id="{6A87D1B4-2578-4FD8-8486-A61D4E089409}"/>
                </a:ext>
              </a:extLst>
            </p:cNvPr>
            <p:cNvSpPr/>
            <p:nvPr/>
          </p:nvSpPr>
          <p:spPr>
            <a:xfrm>
              <a:off x="7753703" y="5690356"/>
              <a:ext cx="1634835" cy="215834"/>
            </a:xfrm>
            <a:prstGeom prst="flowChartTermina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solidFill>
                  <a:effectLst/>
                  <a:uLnTx/>
                  <a:uFillTx/>
                  <a:latin typeface="Calibri Light" panose="020F0302020204030204"/>
                  <a:ea typeface="+mn-ea"/>
                  <a:cs typeface="+mn-cs"/>
                </a:rPr>
                <a:t>Ready for Showcase </a:t>
              </a:r>
              <a:endParaRPr kumimoji="0" lang="en-IN" sz="1800" b="0" i="0" u="none" strike="noStrike" kern="1200" cap="none" spc="0" normalizeH="0" baseline="0" noProof="0">
                <a:ln>
                  <a:noFill/>
                </a:ln>
                <a:solidFill>
                  <a:prstClr val="white"/>
                </a:solidFill>
                <a:effectLst/>
                <a:uLnTx/>
                <a:uFillTx/>
                <a:latin typeface="Calibri Light" panose="020F0302020204030204"/>
                <a:ea typeface="+mn-ea"/>
                <a:cs typeface="+mn-cs"/>
              </a:endParaRPr>
            </a:p>
          </p:txBody>
        </p:sp>
        <p:sp>
          <p:nvSpPr>
            <p:cNvPr id="10" name="Flowchart: Predefined Process 9">
              <a:extLst>
                <a:ext uri="{FF2B5EF4-FFF2-40B4-BE49-F238E27FC236}">
                  <a16:creationId xmlns:a16="http://schemas.microsoft.com/office/drawing/2014/main" id="{552841F9-408D-4E30-97CE-9541527C4925}"/>
                </a:ext>
              </a:extLst>
            </p:cNvPr>
            <p:cNvSpPr/>
            <p:nvPr/>
          </p:nvSpPr>
          <p:spPr>
            <a:xfrm>
              <a:off x="7745627" y="794851"/>
              <a:ext cx="1477817" cy="260630"/>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Design Review /Whiteboard session</a:t>
              </a:r>
            </a:p>
          </p:txBody>
        </p:sp>
        <p:sp>
          <p:nvSpPr>
            <p:cNvPr id="11" name="Flowchart: Predefined Process 10">
              <a:extLst>
                <a:ext uri="{FF2B5EF4-FFF2-40B4-BE49-F238E27FC236}">
                  <a16:creationId xmlns:a16="http://schemas.microsoft.com/office/drawing/2014/main" id="{7286AA80-0CDF-470E-89C5-50FA96CFECFF}"/>
                </a:ext>
              </a:extLst>
            </p:cNvPr>
            <p:cNvSpPr/>
            <p:nvPr/>
          </p:nvSpPr>
          <p:spPr>
            <a:xfrm>
              <a:off x="8988608" y="1304763"/>
              <a:ext cx="1537393" cy="313195"/>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QA-Test Cases Done</a:t>
              </a:r>
            </a:p>
          </p:txBody>
        </p:sp>
        <p:sp>
          <p:nvSpPr>
            <p:cNvPr id="12" name="Flowchart: Predefined Process 11">
              <a:extLst>
                <a:ext uri="{FF2B5EF4-FFF2-40B4-BE49-F238E27FC236}">
                  <a16:creationId xmlns:a16="http://schemas.microsoft.com/office/drawing/2014/main" id="{DBC1B9E4-D069-40B9-AD84-5E4570D5367B}"/>
                </a:ext>
              </a:extLst>
            </p:cNvPr>
            <p:cNvSpPr/>
            <p:nvPr/>
          </p:nvSpPr>
          <p:spPr>
            <a:xfrm>
              <a:off x="6715308" y="1254888"/>
              <a:ext cx="1271379" cy="273424"/>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Coding Done</a:t>
              </a:r>
            </a:p>
          </p:txBody>
        </p:sp>
        <p:sp>
          <p:nvSpPr>
            <p:cNvPr id="13" name="Flowchart: Predefined Process 12">
              <a:extLst>
                <a:ext uri="{FF2B5EF4-FFF2-40B4-BE49-F238E27FC236}">
                  <a16:creationId xmlns:a16="http://schemas.microsoft.com/office/drawing/2014/main" id="{3DA68DF8-4FAA-4677-AB77-FA6EBB44142F}"/>
                </a:ext>
              </a:extLst>
            </p:cNvPr>
            <p:cNvSpPr/>
            <p:nvPr/>
          </p:nvSpPr>
          <p:spPr>
            <a:xfrm>
              <a:off x="6715308" y="1681813"/>
              <a:ext cx="1271379" cy="27819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UTC Done</a:t>
              </a:r>
            </a:p>
          </p:txBody>
        </p:sp>
        <p:sp>
          <p:nvSpPr>
            <p:cNvPr id="14" name="Flowchart: Predefined Process 13">
              <a:extLst>
                <a:ext uri="{FF2B5EF4-FFF2-40B4-BE49-F238E27FC236}">
                  <a16:creationId xmlns:a16="http://schemas.microsoft.com/office/drawing/2014/main" id="{AB9D30C5-7D89-440B-B083-923C5A363A5F}"/>
                </a:ext>
              </a:extLst>
            </p:cNvPr>
            <p:cNvSpPr/>
            <p:nvPr/>
          </p:nvSpPr>
          <p:spPr>
            <a:xfrm>
              <a:off x="6715307" y="2128433"/>
              <a:ext cx="1271380" cy="25201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Code Review  Done</a:t>
              </a:r>
            </a:p>
          </p:txBody>
        </p:sp>
        <p:sp>
          <p:nvSpPr>
            <p:cNvPr id="15" name="Flowchart: Predefined Process 14">
              <a:extLst>
                <a:ext uri="{FF2B5EF4-FFF2-40B4-BE49-F238E27FC236}">
                  <a16:creationId xmlns:a16="http://schemas.microsoft.com/office/drawing/2014/main" id="{262DC07D-241A-4FEA-BF63-F3F72B479F0E}"/>
                </a:ext>
              </a:extLst>
            </p:cNvPr>
            <p:cNvSpPr/>
            <p:nvPr/>
          </p:nvSpPr>
          <p:spPr>
            <a:xfrm>
              <a:off x="8988607" y="1820912"/>
              <a:ext cx="1537393" cy="261397"/>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QA-Test Cases Review Done</a:t>
              </a:r>
            </a:p>
          </p:txBody>
        </p:sp>
        <p:sp>
          <p:nvSpPr>
            <p:cNvPr id="16" name="Flowchart: Predefined Process 15">
              <a:extLst>
                <a:ext uri="{FF2B5EF4-FFF2-40B4-BE49-F238E27FC236}">
                  <a16:creationId xmlns:a16="http://schemas.microsoft.com/office/drawing/2014/main" id="{D8B64FC5-F3B4-46BD-BE29-3E9C427B4B18}"/>
                </a:ext>
              </a:extLst>
            </p:cNvPr>
            <p:cNvSpPr/>
            <p:nvPr/>
          </p:nvSpPr>
          <p:spPr>
            <a:xfrm>
              <a:off x="7851146" y="2588087"/>
              <a:ext cx="1537393" cy="253574"/>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Local QA</a:t>
              </a:r>
            </a:p>
          </p:txBody>
        </p:sp>
        <p:sp>
          <p:nvSpPr>
            <p:cNvPr id="17" name="Flowchart: Decision 16">
              <a:extLst>
                <a:ext uri="{FF2B5EF4-FFF2-40B4-BE49-F238E27FC236}">
                  <a16:creationId xmlns:a16="http://schemas.microsoft.com/office/drawing/2014/main" id="{7C2553B7-FF16-4752-8CFA-CDB6376CC3F7}"/>
                </a:ext>
              </a:extLst>
            </p:cNvPr>
            <p:cNvSpPr/>
            <p:nvPr/>
          </p:nvSpPr>
          <p:spPr>
            <a:xfrm>
              <a:off x="7851146" y="3062134"/>
              <a:ext cx="1477818" cy="549811"/>
            </a:xfrm>
            <a:prstGeom prst="flowChartDecisi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a:ln>
                    <a:noFill/>
                  </a:ln>
                  <a:solidFill>
                    <a:prstClr val="black"/>
                  </a:solidFill>
                  <a:effectLst/>
                  <a:uLnTx/>
                  <a:uFillTx/>
                  <a:latin typeface="Calibri Light" panose="020F0302020204030204"/>
                  <a:ea typeface="+mn-ea"/>
                  <a:cs typeface="+mn-cs"/>
                </a:rPr>
                <a:t> Passed?</a:t>
              </a:r>
            </a:p>
          </p:txBody>
        </p:sp>
        <p:sp>
          <p:nvSpPr>
            <p:cNvPr id="18" name="Flowchart: Predefined Process 17">
              <a:extLst>
                <a:ext uri="{FF2B5EF4-FFF2-40B4-BE49-F238E27FC236}">
                  <a16:creationId xmlns:a16="http://schemas.microsoft.com/office/drawing/2014/main" id="{5103D68A-79B4-462F-88C7-39DF6EA4617C}"/>
                </a:ext>
              </a:extLst>
            </p:cNvPr>
            <p:cNvSpPr/>
            <p:nvPr/>
          </p:nvSpPr>
          <p:spPr>
            <a:xfrm>
              <a:off x="9752686" y="3185428"/>
              <a:ext cx="1269767" cy="309611"/>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Log Defects</a:t>
              </a:r>
            </a:p>
          </p:txBody>
        </p:sp>
        <p:sp>
          <p:nvSpPr>
            <p:cNvPr id="19" name="Flowchart: Predefined Process 18">
              <a:extLst>
                <a:ext uri="{FF2B5EF4-FFF2-40B4-BE49-F238E27FC236}">
                  <a16:creationId xmlns:a16="http://schemas.microsoft.com/office/drawing/2014/main" id="{BEE0592D-116C-4D15-BC0C-018A837483F8}"/>
                </a:ext>
              </a:extLst>
            </p:cNvPr>
            <p:cNvSpPr/>
            <p:nvPr/>
          </p:nvSpPr>
          <p:spPr>
            <a:xfrm>
              <a:off x="9752686" y="3692472"/>
              <a:ext cx="1305083" cy="269928"/>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Fix Defects</a:t>
              </a:r>
            </a:p>
          </p:txBody>
        </p:sp>
        <p:sp>
          <p:nvSpPr>
            <p:cNvPr id="20" name="Flowchart: Predefined Process 19">
              <a:extLst>
                <a:ext uri="{FF2B5EF4-FFF2-40B4-BE49-F238E27FC236}">
                  <a16:creationId xmlns:a16="http://schemas.microsoft.com/office/drawing/2014/main" id="{997B31BF-C3F8-4CE6-95F3-2938067F6505}"/>
                </a:ext>
              </a:extLst>
            </p:cNvPr>
            <p:cNvSpPr/>
            <p:nvPr/>
          </p:nvSpPr>
          <p:spPr>
            <a:xfrm>
              <a:off x="7851145" y="3764097"/>
              <a:ext cx="1537393" cy="349804"/>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Code  Check in</a:t>
              </a:r>
            </a:p>
          </p:txBody>
        </p:sp>
        <p:sp>
          <p:nvSpPr>
            <p:cNvPr id="21" name="Flowchart: Predefined Process 20">
              <a:extLst>
                <a:ext uri="{FF2B5EF4-FFF2-40B4-BE49-F238E27FC236}">
                  <a16:creationId xmlns:a16="http://schemas.microsoft.com/office/drawing/2014/main" id="{232D8395-2998-4BF4-A24E-0EAAAC769DD9}"/>
                </a:ext>
              </a:extLst>
            </p:cNvPr>
            <p:cNvSpPr/>
            <p:nvPr/>
          </p:nvSpPr>
          <p:spPr>
            <a:xfrm>
              <a:off x="7851146" y="4371821"/>
              <a:ext cx="1537393" cy="330946"/>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Test  execution in QA environment</a:t>
              </a:r>
            </a:p>
          </p:txBody>
        </p:sp>
        <p:sp>
          <p:nvSpPr>
            <p:cNvPr id="22" name="Flowchart: Decision 21">
              <a:extLst>
                <a:ext uri="{FF2B5EF4-FFF2-40B4-BE49-F238E27FC236}">
                  <a16:creationId xmlns:a16="http://schemas.microsoft.com/office/drawing/2014/main" id="{A10C76B4-F6C5-4447-A644-33DD4BBC2341}"/>
                </a:ext>
              </a:extLst>
            </p:cNvPr>
            <p:cNvSpPr/>
            <p:nvPr/>
          </p:nvSpPr>
          <p:spPr>
            <a:xfrm>
              <a:off x="7871466" y="4947708"/>
              <a:ext cx="1477818" cy="549811"/>
            </a:xfrm>
            <a:prstGeom prst="flowChartDecisi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a:ln>
                    <a:noFill/>
                  </a:ln>
                  <a:solidFill>
                    <a:prstClr val="black"/>
                  </a:solidFill>
                  <a:effectLst/>
                  <a:uLnTx/>
                  <a:uFillTx/>
                  <a:latin typeface="Calibri Light" panose="020F0302020204030204"/>
                  <a:ea typeface="+mn-ea"/>
                  <a:cs typeface="+mn-cs"/>
                </a:rPr>
                <a:t>Blocker defects ?</a:t>
              </a:r>
            </a:p>
          </p:txBody>
        </p:sp>
        <p:sp>
          <p:nvSpPr>
            <p:cNvPr id="23" name="Flowchart: Predefined Process 22">
              <a:extLst>
                <a:ext uri="{FF2B5EF4-FFF2-40B4-BE49-F238E27FC236}">
                  <a16:creationId xmlns:a16="http://schemas.microsoft.com/office/drawing/2014/main" id="{64A46241-1154-4D09-9A5E-88F835B69056}"/>
                </a:ext>
              </a:extLst>
            </p:cNvPr>
            <p:cNvSpPr/>
            <p:nvPr/>
          </p:nvSpPr>
          <p:spPr>
            <a:xfrm>
              <a:off x="9769077" y="5114448"/>
              <a:ext cx="1269767" cy="221309"/>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Log Defects</a:t>
              </a:r>
            </a:p>
          </p:txBody>
        </p:sp>
        <p:sp>
          <p:nvSpPr>
            <p:cNvPr id="24" name="Flowchart: Predefined Process 23">
              <a:extLst>
                <a:ext uri="{FF2B5EF4-FFF2-40B4-BE49-F238E27FC236}">
                  <a16:creationId xmlns:a16="http://schemas.microsoft.com/office/drawing/2014/main" id="{1D1DD983-D21B-4974-A9E7-AB2CCD5DCD86}"/>
                </a:ext>
              </a:extLst>
            </p:cNvPr>
            <p:cNvSpPr/>
            <p:nvPr/>
          </p:nvSpPr>
          <p:spPr>
            <a:xfrm>
              <a:off x="9769077" y="5517039"/>
              <a:ext cx="1269767" cy="235250"/>
            </a:xfrm>
            <a:prstGeom prst="flowChartPredefined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Fix Defects</a:t>
              </a:r>
            </a:p>
          </p:txBody>
        </p:sp>
        <p:cxnSp>
          <p:nvCxnSpPr>
            <p:cNvPr id="25" name="Elbow Connector 22">
              <a:extLst>
                <a:ext uri="{FF2B5EF4-FFF2-40B4-BE49-F238E27FC236}">
                  <a16:creationId xmlns:a16="http://schemas.microsoft.com/office/drawing/2014/main" id="{CC813D36-F4C2-4B36-A6FE-6B9ED307929B}"/>
                </a:ext>
              </a:extLst>
            </p:cNvPr>
            <p:cNvCxnSpPr>
              <a:stCxn id="10" idx="3"/>
              <a:endCxn id="11" idx="0"/>
            </p:cNvCxnSpPr>
            <p:nvPr/>
          </p:nvCxnSpPr>
          <p:spPr>
            <a:xfrm>
              <a:off x="9223444" y="925166"/>
              <a:ext cx="533861" cy="37959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3">
              <a:extLst>
                <a:ext uri="{FF2B5EF4-FFF2-40B4-BE49-F238E27FC236}">
                  <a16:creationId xmlns:a16="http://schemas.microsoft.com/office/drawing/2014/main" id="{F2CB6FAC-6579-40E9-946B-EFD383897E61}"/>
                </a:ext>
              </a:extLst>
            </p:cNvPr>
            <p:cNvCxnSpPr>
              <a:stCxn id="10" idx="1"/>
              <a:endCxn id="12" idx="0"/>
            </p:cNvCxnSpPr>
            <p:nvPr/>
          </p:nvCxnSpPr>
          <p:spPr>
            <a:xfrm rot="10800000" flipV="1">
              <a:off x="7350999" y="925166"/>
              <a:ext cx="394629" cy="3297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AE08FED-77CA-4059-86BA-0F226A8EC0C5}"/>
                </a:ext>
              </a:extLst>
            </p:cNvPr>
            <p:cNvCxnSpPr/>
            <p:nvPr/>
          </p:nvCxnSpPr>
          <p:spPr>
            <a:xfrm>
              <a:off x="7354926" y="1496476"/>
              <a:ext cx="2306" cy="179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1C03D5D-357E-4E44-AA24-7C955D527A7D}"/>
                </a:ext>
              </a:extLst>
            </p:cNvPr>
            <p:cNvCxnSpPr/>
            <p:nvPr/>
          </p:nvCxnSpPr>
          <p:spPr>
            <a:xfrm>
              <a:off x="7354926" y="1933356"/>
              <a:ext cx="2306" cy="179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Elbow Connector 26">
              <a:extLst>
                <a:ext uri="{FF2B5EF4-FFF2-40B4-BE49-F238E27FC236}">
                  <a16:creationId xmlns:a16="http://schemas.microsoft.com/office/drawing/2014/main" id="{FEE3DED4-9CFB-4B07-9CF4-F4088A154C60}"/>
                </a:ext>
              </a:extLst>
            </p:cNvPr>
            <p:cNvCxnSpPr>
              <a:stCxn id="14" idx="2"/>
              <a:endCxn id="16" idx="1"/>
            </p:cNvCxnSpPr>
            <p:nvPr/>
          </p:nvCxnSpPr>
          <p:spPr>
            <a:xfrm rot="16200000" flipH="1">
              <a:off x="7433860" y="2297588"/>
              <a:ext cx="334422" cy="50014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Elbow Connector 27">
              <a:extLst>
                <a:ext uri="{FF2B5EF4-FFF2-40B4-BE49-F238E27FC236}">
                  <a16:creationId xmlns:a16="http://schemas.microsoft.com/office/drawing/2014/main" id="{0783726F-2D06-4EF9-98C9-697A42F416D6}"/>
                </a:ext>
              </a:extLst>
            </p:cNvPr>
            <p:cNvCxnSpPr>
              <a:stCxn id="15" idx="2"/>
              <a:endCxn id="16" idx="3"/>
            </p:cNvCxnSpPr>
            <p:nvPr/>
          </p:nvCxnSpPr>
          <p:spPr>
            <a:xfrm rot="5400000">
              <a:off x="9256640" y="2214209"/>
              <a:ext cx="632565" cy="36876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E5A8F4F-AB9F-4E6E-B2D5-54AA2199503A}"/>
                </a:ext>
              </a:extLst>
            </p:cNvPr>
            <p:cNvCxnSpPr/>
            <p:nvPr/>
          </p:nvCxnSpPr>
          <p:spPr>
            <a:xfrm>
              <a:off x="9752686" y="1648876"/>
              <a:ext cx="2306" cy="179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733D0F-FADD-47A6-B8DE-C8702BD4547A}"/>
                </a:ext>
              </a:extLst>
            </p:cNvPr>
            <p:cNvCxnSpPr/>
            <p:nvPr/>
          </p:nvCxnSpPr>
          <p:spPr>
            <a:xfrm>
              <a:off x="8594446" y="2868076"/>
              <a:ext cx="2306" cy="179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5124BBAA-78AC-4C5B-8695-B3C8F6779777}"/>
                </a:ext>
              </a:extLst>
            </p:cNvPr>
            <p:cNvCxnSpPr/>
            <p:nvPr/>
          </p:nvCxnSpPr>
          <p:spPr>
            <a:xfrm>
              <a:off x="8574126" y="3579276"/>
              <a:ext cx="2306" cy="179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E170010-2F88-4A9A-B15A-6C8B842C097F}"/>
                </a:ext>
              </a:extLst>
            </p:cNvPr>
            <p:cNvCxnSpPr/>
            <p:nvPr/>
          </p:nvCxnSpPr>
          <p:spPr>
            <a:xfrm>
              <a:off x="8584286" y="4148236"/>
              <a:ext cx="2306" cy="179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BBF0CB2-29F7-411A-AF56-AD5CBF5BF719}"/>
                </a:ext>
              </a:extLst>
            </p:cNvPr>
            <p:cNvCxnSpPr>
              <a:stCxn id="21" idx="2"/>
              <a:endCxn id="22" idx="0"/>
            </p:cNvCxnSpPr>
            <p:nvPr/>
          </p:nvCxnSpPr>
          <p:spPr>
            <a:xfrm flipH="1">
              <a:off x="8610375" y="4702767"/>
              <a:ext cx="9468" cy="244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BF58624-64AD-4730-97B5-A8F5A182DF97}"/>
                </a:ext>
              </a:extLst>
            </p:cNvPr>
            <p:cNvCxnSpPr/>
            <p:nvPr/>
          </p:nvCxnSpPr>
          <p:spPr>
            <a:xfrm>
              <a:off x="8614766" y="5489356"/>
              <a:ext cx="2306" cy="179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7622CD4-B1CF-4989-9ED0-83AD6B36CC93}"/>
                </a:ext>
              </a:extLst>
            </p:cNvPr>
            <p:cNvCxnSpPr>
              <a:stCxn id="17" idx="3"/>
              <a:endCxn id="18" idx="1"/>
            </p:cNvCxnSpPr>
            <p:nvPr/>
          </p:nvCxnSpPr>
          <p:spPr>
            <a:xfrm>
              <a:off x="9328964" y="3337040"/>
              <a:ext cx="423722" cy="3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99A6D69-5661-4FA3-9079-DB92D515990D}"/>
                </a:ext>
              </a:extLst>
            </p:cNvPr>
            <p:cNvCxnSpPr/>
            <p:nvPr/>
          </p:nvCxnSpPr>
          <p:spPr>
            <a:xfrm>
              <a:off x="10443566" y="3499771"/>
              <a:ext cx="2306" cy="179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Elbow Connector 36">
              <a:extLst>
                <a:ext uri="{FF2B5EF4-FFF2-40B4-BE49-F238E27FC236}">
                  <a16:creationId xmlns:a16="http://schemas.microsoft.com/office/drawing/2014/main" id="{27A35D8B-FBEF-4BE0-BE12-44A8B5839787}"/>
                </a:ext>
              </a:extLst>
            </p:cNvPr>
            <p:cNvCxnSpPr>
              <a:stCxn id="19" idx="2"/>
              <a:endCxn id="20" idx="3"/>
            </p:cNvCxnSpPr>
            <p:nvPr/>
          </p:nvCxnSpPr>
          <p:spPr>
            <a:xfrm rot="5400000" flipH="1">
              <a:off x="9885182" y="3442355"/>
              <a:ext cx="23401" cy="1016690"/>
            </a:xfrm>
            <a:prstGeom prst="bentConnector4">
              <a:avLst>
                <a:gd name="adj1" fmla="val -976881"/>
                <a:gd name="adj2" fmla="val 8209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05169BF2-1EC6-444B-906E-27AE4DFB271D}"/>
                </a:ext>
              </a:extLst>
            </p:cNvPr>
            <p:cNvCxnSpPr/>
            <p:nvPr/>
          </p:nvCxnSpPr>
          <p:spPr>
            <a:xfrm>
              <a:off x="9349284" y="5226800"/>
              <a:ext cx="423722" cy="3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41DE15E-DA39-4A77-BB45-AF7C1258359E}"/>
                </a:ext>
              </a:extLst>
            </p:cNvPr>
            <p:cNvCxnSpPr/>
            <p:nvPr/>
          </p:nvCxnSpPr>
          <p:spPr>
            <a:xfrm>
              <a:off x="10433406" y="5328571"/>
              <a:ext cx="2306" cy="179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2A18197-8641-4C99-92AA-E62BE078386A}"/>
                </a:ext>
              </a:extLst>
            </p:cNvPr>
            <p:cNvCxnSpPr/>
            <p:nvPr/>
          </p:nvCxnSpPr>
          <p:spPr>
            <a:xfrm>
              <a:off x="8513166" y="602396"/>
              <a:ext cx="2306" cy="179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A52DD849-E77C-4A00-98A8-F2FFB98B11F1}"/>
                </a:ext>
              </a:extLst>
            </p:cNvPr>
            <p:cNvSpPr txBox="1"/>
            <p:nvPr/>
          </p:nvSpPr>
          <p:spPr>
            <a:xfrm>
              <a:off x="7383379" y="2521853"/>
              <a:ext cx="324128"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Yes</a:t>
              </a:r>
            </a:p>
          </p:txBody>
        </p:sp>
        <p:sp>
          <p:nvSpPr>
            <p:cNvPr id="44" name="TextBox 43">
              <a:extLst>
                <a:ext uri="{FF2B5EF4-FFF2-40B4-BE49-F238E27FC236}">
                  <a16:creationId xmlns:a16="http://schemas.microsoft.com/office/drawing/2014/main" id="{14E061CF-6367-41FC-A130-ED96E404FB98}"/>
                </a:ext>
              </a:extLst>
            </p:cNvPr>
            <p:cNvSpPr txBox="1"/>
            <p:nvPr/>
          </p:nvSpPr>
          <p:spPr>
            <a:xfrm>
              <a:off x="9344259" y="3100973"/>
              <a:ext cx="304892"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No</a:t>
              </a:r>
            </a:p>
          </p:txBody>
        </p:sp>
        <p:sp>
          <p:nvSpPr>
            <p:cNvPr id="45" name="TextBox 44">
              <a:extLst>
                <a:ext uri="{FF2B5EF4-FFF2-40B4-BE49-F238E27FC236}">
                  <a16:creationId xmlns:a16="http://schemas.microsoft.com/office/drawing/2014/main" id="{5FBD3264-675A-420A-B30E-6CE6E7360195}"/>
                </a:ext>
              </a:extLst>
            </p:cNvPr>
            <p:cNvSpPr txBox="1"/>
            <p:nvPr/>
          </p:nvSpPr>
          <p:spPr>
            <a:xfrm>
              <a:off x="8196179" y="3517533"/>
              <a:ext cx="325730"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Yes</a:t>
              </a:r>
            </a:p>
          </p:txBody>
        </p:sp>
        <p:sp>
          <p:nvSpPr>
            <p:cNvPr id="46" name="TextBox 45">
              <a:extLst>
                <a:ext uri="{FF2B5EF4-FFF2-40B4-BE49-F238E27FC236}">
                  <a16:creationId xmlns:a16="http://schemas.microsoft.com/office/drawing/2014/main" id="{826AE9BE-2373-4555-AA1F-00005E8085BE}"/>
                </a:ext>
              </a:extLst>
            </p:cNvPr>
            <p:cNvSpPr txBox="1"/>
            <p:nvPr/>
          </p:nvSpPr>
          <p:spPr>
            <a:xfrm>
              <a:off x="9313779" y="5000893"/>
              <a:ext cx="325730"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Yes</a:t>
              </a:r>
            </a:p>
          </p:txBody>
        </p:sp>
        <p:sp>
          <p:nvSpPr>
            <p:cNvPr id="47" name="TextBox 46">
              <a:extLst>
                <a:ext uri="{FF2B5EF4-FFF2-40B4-BE49-F238E27FC236}">
                  <a16:creationId xmlns:a16="http://schemas.microsoft.com/office/drawing/2014/main" id="{53FCF500-91E1-44E5-8B9E-259FD828D444}"/>
                </a:ext>
              </a:extLst>
            </p:cNvPr>
            <p:cNvSpPr txBox="1"/>
            <p:nvPr/>
          </p:nvSpPr>
          <p:spPr>
            <a:xfrm>
              <a:off x="8155539" y="5427613"/>
              <a:ext cx="304892"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Calibri Light" panose="020F0302020204030204"/>
                  <a:ea typeface="+mn-ea"/>
                  <a:cs typeface="+mn-cs"/>
                </a:rPr>
                <a:t>No</a:t>
              </a:r>
            </a:p>
          </p:txBody>
        </p:sp>
        <p:cxnSp>
          <p:nvCxnSpPr>
            <p:cNvPr id="48" name="Elbow Connector 46">
              <a:extLst>
                <a:ext uri="{FF2B5EF4-FFF2-40B4-BE49-F238E27FC236}">
                  <a16:creationId xmlns:a16="http://schemas.microsoft.com/office/drawing/2014/main" id="{35531149-4ECE-4AA2-9C7B-DF3D2994247B}"/>
                </a:ext>
              </a:extLst>
            </p:cNvPr>
            <p:cNvCxnSpPr>
              <a:stCxn id="24" idx="2"/>
            </p:cNvCxnSpPr>
            <p:nvPr/>
          </p:nvCxnSpPr>
          <p:spPr>
            <a:xfrm rot="5400000" flipH="1">
              <a:off x="9410937" y="4759266"/>
              <a:ext cx="199159" cy="1786889"/>
            </a:xfrm>
            <a:prstGeom prst="bentConnector4">
              <a:avLst>
                <a:gd name="adj1" fmla="val -114783"/>
                <a:gd name="adj2" fmla="val 46159"/>
              </a:avLst>
            </a:prstGeom>
            <a:ln>
              <a:tailEnd type="triangle"/>
            </a:ln>
          </p:spPr>
          <p:style>
            <a:lnRef idx="1">
              <a:schemeClr val="dk1"/>
            </a:lnRef>
            <a:fillRef idx="0">
              <a:schemeClr val="dk1"/>
            </a:fillRef>
            <a:effectRef idx="0">
              <a:schemeClr val="dk1"/>
            </a:effectRef>
            <a:fontRef idx="minor">
              <a:schemeClr val="tx1"/>
            </a:fontRef>
          </p:style>
        </p:cxnSp>
      </p:grpSp>
      <p:sp>
        <p:nvSpPr>
          <p:cNvPr id="49" name="Rectangle 48">
            <a:extLst>
              <a:ext uri="{FF2B5EF4-FFF2-40B4-BE49-F238E27FC236}">
                <a16:creationId xmlns:a16="http://schemas.microsoft.com/office/drawing/2014/main" id="{3BA44E7E-9851-4E32-820C-69272437B208}"/>
              </a:ext>
            </a:extLst>
          </p:cNvPr>
          <p:cNvSpPr/>
          <p:nvPr/>
        </p:nvSpPr>
        <p:spPr>
          <a:xfrm>
            <a:off x="6638925" y="504825"/>
            <a:ext cx="5057775" cy="592797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291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628" y="570993"/>
            <a:ext cx="11012743" cy="731520"/>
          </a:xfrm>
        </p:spPr>
        <p:txBody>
          <a:bodyPr>
            <a:normAutofit/>
          </a:bodyPr>
          <a:lstStyle/>
          <a:p>
            <a:r>
              <a:rPr lang="en-GB" b="1"/>
              <a:t>Story Showcase</a:t>
            </a:r>
          </a:p>
        </p:txBody>
      </p:sp>
      <p:sp>
        <p:nvSpPr>
          <p:cNvPr id="3" name="Rectangle 2">
            <a:extLst>
              <a:ext uri="{FF2B5EF4-FFF2-40B4-BE49-F238E27FC236}">
                <a16:creationId xmlns:a16="http://schemas.microsoft.com/office/drawing/2014/main" id="{AF20A013-49CA-41CF-814F-5E3AD8055640}"/>
              </a:ext>
            </a:extLst>
          </p:cNvPr>
          <p:cNvSpPr/>
          <p:nvPr/>
        </p:nvSpPr>
        <p:spPr>
          <a:xfrm>
            <a:off x="423208" y="1213001"/>
            <a:ext cx="6842850" cy="517064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prstClr val="black"/>
                </a:solidFill>
                <a:effectLst/>
                <a:uLnTx/>
                <a:uFillTx/>
                <a:ea typeface="Calibri" panose="020F0502020204030204" pitchFamily="34" charset="0"/>
                <a:cs typeface="Calibri" panose="020F0502020204030204" pitchFamily="34" charset="0"/>
              </a:rPr>
              <a:t>Pre-requisites</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Demo can be done with  High/Medium/Low defects in story provided  there is no critical defect  </a:t>
            </a:r>
            <a:r>
              <a:rPr lang="en-US">
                <a:solidFill>
                  <a:prstClr val="black"/>
                </a:solidFill>
                <a:latin typeface="Calibri" panose="020F0502020204030204" pitchFamily="34" charset="0"/>
                <a:ea typeface="Calibri" panose="020F0502020204030204" pitchFamily="34" charset="0"/>
                <a:cs typeface="Calibri" panose="020F0502020204030204" pitchFamily="34" charset="0"/>
              </a:rPr>
              <a:t>.</a:t>
            </a:r>
          </a:p>
          <a:p>
            <a:pPr marL="285750" indent="-285750" fontAlgn="base">
              <a:spcBef>
                <a:spcPct val="0"/>
              </a:spcBef>
              <a:spcAft>
                <a:spcPct val="0"/>
              </a:spcAft>
              <a:buClr>
                <a:srgbClr val="54185A"/>
              </a:buClr>
              <a:buFont typeface="Arial Black" panose="020B0A04020102020204" pitchFamily="34" charset="0"/>
              <a:buChar char="►"/>
              <a:defRPr/>
            </a:pPr>
            <a:endParaRPr lang="en-US" sz="1600">
              <a:solidFill>
                <a:prstClr val="black"/>
              </a:solidFill>
              <a:latin typeface="Calibri" panose="020F0502020204030204" pitchFamily="34" charset="0"/>
              <a:ea typeface="Calibri" panose="020F0502020204030204" pitchFamily="34" charset="0"/>
              <a:cs typeface="Calibri" panose="020F0502020204030204" pitchFamily="34" charset="0"/>
            </a:endParaRP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latin typeface="Calibri" panose="020F0502020204030204" pitchFamily="34" charset="0"/>
                <a:ea typeface="Calibri" panose="020F0502020204030204" pitchFamily="34" charset="0"/>
                <a:cs typeface="Calibri" panose="020F0502020204030204" pitchFamily="34" charset="0"/>
              </a:rPr>
              <a:t>All  Dev&amp; QA tasks should be closed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eaLnBrk="0" fontAlgn="base" hangingPunct="0">
              <a:spcBef>
                <a:spcPct val="0"/>
              </a:spcBef>
              <a:spcAft>
                <a:spcPct val="0"/>
              </a:spcAft>
              <a:defRPr/>
            </a:pPr>
            <a:r>
              <a:rPr lang="en-US" altLang="en-US" sz="1600" b="1">
                <a:solidFill>
                  <a:prstClr val="black"/>
                </a:solidFill>
                <a:ea typeface="Calibri" panose="020F0502020204030204" pitchFamily="34" charset="0"/>
                <a:cs typeface="Calibri" panose="020F0502020204030204" pitchFamily="34" charset="0"/>
              </a:rPr>
              <a:t>Purpose/Process</a:t>
            </a:r>
          </a:p>
          <a:p>
            <a:pPr marL="285750" marR="0" lvl="0" indent="-285750" fontAlgn="base">
              <a:lnSpc>
                <a:spcPct val="100000"/>
              </a:lnSpc>
              <a:spcBef>
                <a:spcPct val="0"/>
              </a:spcBef>
              <a:spcAft>
                <a:spcPct val="0"/>
              </a:spcAft>
              <a:buClr>
                <a:srgbClr val="54185A"/>
              </a:buClr>
              <a:buSzTx/>
              <a:buFont typeface="Arial Black" panose="020B0A04020102020204" pitchFamily="34" charset="0"/>
              <a:buChar char="►"/>
              <a:tabLst/>
              <a:defRPr/>
            </a:pPr>
            <a:r>
              <a:rPr lang="en-US">
                <a:solidFill>
                  <a:prstClr val="black"/>
                </a:solidFill>
                <a:latin typeface="Calibri" panose="020F0502020204030204" pitchFamily="34" charset="0"/>
                <a:ea typeface="Calibri" panose="020F0502020204030204" pitchFamily="34" charset="0"/>
                <a:cs typeface="Calibri" panose="020F0502020204030204" pitchFamily="34" charset="0"/>
              </a:rPr>
              <a:t>Demo stories to  required audience for their feedback</a:t>
            </a:r>
          </a:p>
          <a:p>
            <a:pPr marL="285750" marR="0" lvl="0" indent="-285750" fontAlgn="base">
              <a:lnSpc>
                <a:spcPct val="100000"/>
              </a:lnSpc>
              <a:spcBef>
                <a:spcPct val="0"/>
              </a:spcBef>
              <a:spcAft>
                <a:spcPct val="0"/>
              </a:spcAft>
              <a:buClr>
                <a:srgbClr val="54185A"/>
              </a:buClr>
              <a:buSzTx/>
              <a:buFont typeface="Arial Black" panose="020B0A04020102020204" pitchFamily="34" charset="0"/>
              <a:buChar char="►"/>
              <a:tabLst/>
              <a:defRPr/>
            </a:pPr>
            <a:r>
              <a:rPr lang="en-US">
                <a:solidFill>
                  <a:prstClr val="black"/>
                </a:solidFill>
                <a:latin typeface="Calibri" panose="020F0502020204030204" pitchFamily="34" charset="0"/>
                <a:ea typeface="Calibri" panose="020F0502020204030204" pitchFamily="34" charset="0"/>
                <a:cs typeface="Calibri" panose="020F0502020204030204" pitchFamily="34" charset="0"/>
              </a:rPr>
              <a:t>“Demo done” tag to be added to PBI’s only once QA signoff is received in QA/UAT </a:t>
            </a:r>
            <a:r>
              <a:rPr lang="en-US" err="1">
                <a:solidFill>
                  <a:prstClr val="black"/>
                </a:solidFill>
                <a:latin typeface="Calibri" panose="020F0502020204030204" pitchFamily="34" charset="0"/>
                <a:ea typeface="Calibri" panose="020F0502020204030204" pitchFamily="34" charset="0"/>
                <a:cs typeface="Calibri" panose="020F0502020204030204" pitchFamily="34" charset="0"/>
              </a:rPr>
              <a:t>env</a:t>
            </a:r>
            <a:r>
              <a:rPr lang="en-US">
                <a:solidFill>
                  <a:prstClr val="black"/>
                </a:solidFill>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1"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marR="0" lvl="0" indent="0" eaLnBrk="0" fontAlgn="base" hangingPunct="0">
              <a:lnSpc>
                <a:spcPct val="100000"/>
              </a:lnSpc>
              <a:spcBef>
                <a:spcPct val="0"/>
              </a:spcBef>
              <a:spcAft>
                <a:spcPct val="0"/>
              </a:spcAft>
              <a:buClrTx/>
              <a:buSzTx/>
              <a:buFontTx/>
              <a:buNone/>
              <a:tabLst/>
              <a:defRPr/>
            </a:pPr>
            <a:r>
              <a:rPr lang="en-US" altLang="en-US" sz="1600" b="1">
                <a:solidFill>
                  <a:prstClr val="black"/>
                </a:solidFill>
                <a:ea typeface="Calibri" panose="020F0502020204030204" pitchFamily="34" charset="0"/>
                <a:cs typeface="Calibri" panose="020F0502020204030204" pitchFamily="34" charset="0"/>
              </a:rPr>
              <a:t>Outcome</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latin typeface="Calibri" panose="020F0502020204030204" pitchFamily="34" charset="0"/>
                <a:ea typeface="Calibri" panose="020F0502020204030204" pitchFamily="34" charset="0"/>
                <a:cs typeface="Calibri" panose="020F0502020204030204" pitchFamily="34" charset="0"/>
              </a:rPr>
              <a:t>Story is ready for UAT/Closure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eaLnBrk="0" fontAlgn="base" hangingPunct="0">
              <a:spcBef>
                <a:spcPct val="0"/>
              </a:spcBef>
              <a:spcAft>
                <a:spcPct val="0"/>
              </a:spcAft>
              <a:defRPr/>
            </a:pPr>
            <a:r>
              <a:rPr lang="en-US" altLang="en-US" sz="1600" b="1">
                <a:solidFill>
                  <a:prstClr val="black"/>
                </a:solidFill>
                <a:ea typeface="Calibri" panose="020F0502020204030204" pitchFamily="34" charset="0"/>
                <a:cs typeface="Calibri" panose="020F0502020204030204" pitchFamily="34" charset="0"/>
              </a:rPr>
              <a:t>Frequency</a:t>
            </a:r>
          </a:p>
          <a:p>
            <a:pPr marL="285750" marR="0" lvl="0" indent="-285750" fontAlgn="base">
              <a:lnSpc>
                <a:spcPct val="100000"/>
              </a:lnSpc>
              <a:spcBef>
                <a:spcPct val="0"/>
              </a:spcBef>
              <a:spcAft>
                <a:spcPct val="0"/>
              </a:spcAft>
              <a:buClr>
                <a:srgbClr val="54185A"/>
              </a:buClr>
              <a:buSzTx/>
              <a:buFont typeface="Arial Black" panose="020B0A04020102020204" pitchFamily="34" charset="0"/>
              <a:buChar char="►"/>
              <a:tabLst/>
              <a:defRPr/>
            </a:pPr>
            <a:r>
              <a:rPr lang="en-US" altLang="en-US">
                <a:solidFill>
                  <a:prstClr val="black"/>
                </a:solidFill>
                <a:latin typeface="Calibri" panose="020F0502020204030204" pitchFamily="34" charset="0"/>
                <a:ea typeface="Calibri" panose="020F0502020204030204" pitchFamily="34" charset="0"/>
                <a:cs typeface="Calibri" panose="020F0502020204030204" pitchFamily="34" charset="0"/>
              </a:rPr>
              <a:t>1 per week</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6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marR="0" lvl="0" indent="0" eaLnBrk="0" fontAlgn="base" hangingPunct="0">
              <a:lnSpc>
                <a:spcPct val="100000"/>
              </a:lnSpc>
              <a:spcBef>
                <a:spcPct val="0"/>
              </a:spcBef>
              <a:spcAft>
                <a:spcPct val="0"/>
              </a:spcAft>
              <a:buClrTx/>
              <a:buSzTx/>
              <a:buFontTx/>
              <a:buNone/>
              <a:tabLst/>
              <a:defRPr/>
            </a:pPr>
            <a:r>
              <a:rPr lang="en-US" sz="1600" b="1">
                <a:solidFill>
                  <a:prstClr val="black"/>
                </a:solidFill>
                <a:ea typeface="Calibri" panose="020F0502020204030204" pitchFamily="34" charset="0"/>
                <a:cs typeface="Calibri" panose="020F0502020204030204" pitchFamily="34" charset="0"/>
              </a:rPr>
              <a:t>Attendees</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latin typeface="Calibri" panose="020F0502020204030204" pitchFamily="34" charset="0"/>
                <a:ea typeface="Calibri" panose="020F0502020204030204" pitchFamily="34" charset="0"/>
                <a:cs typeface="Calibri" panose="020F0502020204030204" pitchFamily="34" charset="0"/>
              </a:rPr>
              <a:t>BA, BP, PM , QA Manager and  Scrum team members</a:t>
            </a:r>
            <a:endParaRPr lang="en-IN">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sp>
        <p:nvSpPr>
          <p:cNvPr id="50" name="TextBox 49"/>
          <p:cNvSpPr txBox="1"/>
          <p:nvPr/>
        </p:nvSpPr>
        <p:spPr>
          <a:xfrm>
            <a:off x="8062427" y="265834"/>
            <a:ext cx="4334577" cy="7488455"/>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0" b="0" i="0" u="none" strike="noStrike" kern="1200" cap="none" spc="0" normalizeH="0" baseline="0" noProof="0">
              <a:ln>
                <a:noFill/>
              </a:ln>
              <a:solidFill>
                <a:srgbClr val="F68B1F"/>
              </a:solidFill>
              <a:effectLst/>
              <a:uLnTx/>
              <a:uFillTx/>
              <a:latin typeface="Calibri" panose="020F0502020204030204"/>
              <a:ea typeface="+mn-ea"/>
              <a:cs typeface="+mn-cs"/>
            </a:endParaRPr>
          </a:p>
        </p:txBody>
      </p:sp>
      <p:sp>
        <p:nvSpPr>
          <p:cNvPr id="382" name="Content Placeholder 2"/>
          <p:cNvSpPr txBox="1">
            <a:spLocks/>
          </p:cNvSpPr>
          <p:nvPr/>
        </p:nvSpPr>
        <p:spPr>
          <a:xfrm>
            <a:off x="7463500" y="1091622"/>
            <a:ext cx="4635823" cy="550054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800" b="0" i="0" u="none" strike="noStrike" kern="1200" cap="none" spc="0" normalizeH="0" baseline="0" noProof="0">
              <a:ln>
                <a:noFill/>
              </a:ln>
              <a:solidFill>
                <a:prstClr val="black"/>
              </a:solidFill>
              <a:effectLst/>
              <a:uLnTx/>
              <a:uFillTx/>
              <a:latin typeface="Bahnschrift Light" panose="020B0502040204020203" pitchFamily="34" charset="0"/>
              <a:ea typeface="+mn-ea"/>
              <a:cs typeface="Times New Roman" panose="02020603050405020304" pitchFamily="18" charset="0"/>
            </a:endParaRPr>
          </a:p>
        </p:txBody>
      </p:sp>
      <p:sp>
        <p:nvSpPr>
          <p:cNvPr id="383" name="Flowchart: Terminator 382"/>
          <p:cNvSpPr/>
          <p:nvPr/>
        </p:nvSpPr>
        <p:spPr>
          <a:xfrm>
            <a:off x="7543363" y="1305078"/>
            <a:ext cx="1634835" cy="380527"/>
          </a:xfrm>
          <a:prstGeom prst="flowChartTerminator">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r>
              <a:rPr lang="en-IN" sz="900" kern="0">
                <a:solidFill>
                  <a:prstClr val="black"/>
                </a:solidFill>
                <a:latin typeface="Bahnschrift Light" panose="020B0502040204020203" pitchFamily="34" charset="0"/>
                <a:cs typeface="Times New Roman" panose="02020603050405020304" pitchFamily="18" charset="0"/>
              </a:rPr>
              <a:t>Sprint Story  dev completed</a:t>
            </a:r>
            <a:r>
              <a:rPr lang="en-IN" sz="900" kern="0">
                <a:solidFill>
                  <a:prstClr val="white"/>
                </a:solidFill>
                <a:latin typeface="Bahnschrift Light" panose="020B0502040204020203" pitchFamily="34" charset="0"/>
                <a:cs typeface="Times New Roman" panose="02020603050405020304" pitchFamily="18" charset="0"/>
              </a:rPr>
              <a:t> </a:t>
            </a:r>
          </a:p>
        </p:txBody>
      </p:sp>
      <p:sp>
        <p:nvSpPr>
          <p:cNvPr id="384" name="Flowchart: Decision 383"/>
          <p:cNvSpPr/>
          <p:nvPr/>
        </p:nvSpPr>
        <p:spPr>
          <a:xfrm>
            <a:off x="7628668" y="2957447"/>
            <a:ext cx="1468582" cy="502244"/>
          </a:xfrm>
          <a:prstGeom prst="flowChartDecision">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r>
              <a:rPr lang="en-IN" sz="900" kern="0">
                <a:solidFill>
                  <a:prstClr val="black"/>
                </a:solidFill>
                <a:latin typeface="Bahnschrift Light" panose="020B0502040204020203" pitchFamily="34" charset="0"/>
                <a:cs typeface="Times New Roman" panose="02020603050405020304" pitchFamily="18" charset="0"/>
              </a:rPr>
              <a:t>Any Critical defect ?</a:t>
            </a:r>
          </a:p>
        </p:txBody>
      </p:sp>
      <p:sp>
        <p:nvSpPr>
          <p:cNvPr id="386" name="TextBox 385"/>
          <p:cNvSpPr txBox="1"/>
          <p:nvPr/>
        </p:nvSpPr>
        <p:spPr>
          <a:xfrm>
            <a:off x="10813011" y="2848197"/>
            <a:ext cx="184731"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b="0" i="0" u="none" strike="noStrike" kern="1200" cap="none" spc="0" normalizeH="0" baseline="0" noProof="0">
              <a:ln>
                <a:noFill/>
              </a:ln>
              <a:solidFill>
                <a:prstClr val="black"/>
              </a:solidFill>
              <a:effectLst/>
              <a:uLnTx/>
              <a:uFillTx/>
              <a:latin typeface="Bahnschrift Light" panose="020B0502040204020203" pitchFamily="34" charset="0"/>
              <a:ea typeface="+mn-ea"/>
              <a:cs typeface="Times New Roman" panose="02020603050405020304" pitchFamily="18" charset="0"/>
            </a:endParaRPr>
          </a:p>
        </p:txBody>
      </p:sp>
      <p:sp>
        <p:nvSpPr>
          <p:cNvPr id="389" name="Flowchart: Decision 388"/>
          <p:cNvSpPr/>
          <p:nvPr/>
        </p:nvSpPr>
        <p:spPr>
          <a:xfrm>
            <a:off x="7573730" y="4696467"/>
            <a:ext cx="1461656" cy="690364"/>
          </a:xfrm>
          <a:prstGeom prst="flowChartDecision">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endParaRPr lang="en-IN" sz="900" kern="0">
              <a:solidFill>
                <a:prstClr val="black"/>
              </a:solidFill>
              <a:latin typeface="Bahnschrift Light" panose="020B0502040204020203" pitchFamily="34" charset="0"/>
              <a:cs typeface="Times New Roman" panose="02020603050405020304" pitchFamily="18" charset="0"/>
            </a:endParaRPr>
          </a:p>
          <a:p>
            <a:pPr algn="ctr">
              <a:defRPr/>
            </a:pPr>
            <a:r>
              <a:rPr lang="en-IN" sz="900" kern="0">
                <a:solidFill>
                  <a:prstClr val="black"/>
                </a:solidFill>
                <a:latin typeface="Bahnschrift Light" panose="020B0502040204020203" pitchFamily="34" charset="0"/>
                <a:cs typeface="Times New Roman" panose="02020603050405020304" pitchFamily="18" charset="0"/>
              </a:rPr>
              <a:t>Demo </a:t>
            </a:r>
          </a:p>
          <a:p>
            <a:pPr algn="ctr">
              <a:defRPr/>
            </a:pPr>
            <a:r>
              <a:rPr lang="en-IN" sz="900" kern="0">
                <a:solidFill>
                  <a:prstClr val="black"/>
                </a:solidFill>
                <a:latin typeface="Bahnschrift Light" panose="020B0502040204020203" pitchFamily="34" charset="0"/>
                <a:cs typeface="Times New Roman" panose="02020603050405020304" pitchFamily="18" charset="0"/>
              </a:rPr>
              <a:t>done  successfully?</a:t>
            </a:r>
          </a:p>
        </p:txBody>
      </p:sp>
      <p:sp>
        <p:nvSpPr>
          <p:cNvPr id="395" name="Flowchart: Terminator 394"/>
          <p:cNvSpPr/>
          <p:nvPr/>
        </p:nvSpPr>
        <p:spPr>
          <a:xfrm>
            <a:off x="7485613" y="5718615"/>
            <a:ext cx="1634835" cy="342769"/>
          </a:xfrm>
          <a:prstGeom prst="flowChartTerminator">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r>
              <a:rPr lang="en-IN" sz="900" kern="0">
                <a:solidFill>
                  <a:prstClr val="black"/>
                </a:solidFill>
                <a:latin typeface="Bahnschrift Light" panose="020B0502040204020203" pitchFamily="34" charset="0"/>
                <a:cs typeface="Times New Roman" panose="02020603050405020304" pitchFamily="18" charset="0"/>
              </a:rPr>
              <a:t>Demo Completed </a:t>
            </a:r>
            <a:endParaRPr lang="en-IN" sz="900" kern="0">
              <a:solidFill>
                <a:prstClr val="white"/>
              </a:solidFill>
              <a:latin typeface="Bahnschrift Light" panose="020B0502040204020203" pitchFamily="34" charset="0"/>
              <a:cs typeface="Times New Roman" panose="02020603050405020304" pitchFamily="18" charset="0"/>
            </a:endParaRPr>
          </a:p>
        </p:txBody>
      </p:sp>
      <p:sp>
        <p:nvSpPr>
          <p:cNvPr id="406" name="Flowchart: Predefined Process 405"/>
          <p:cNvSpPr/>
          <p:nvPr/>
        </p:nvSpPr>
        <p:spPr>
          <a:xfrm>
            <a:off x="9599780" y="5587539"/>
            <a:ext cx="1202119" cy="445788"/>
          </a:xfrm>
          <a:prstGeom prst="flowChartPredefinedProcess">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r>
              <a:rPr lang="en-IN" sz="900" kern="0">
                <a:solidFill>
                  <a:prstClr val="black"/>
                </a:solidFill>
                <a:latin typeface="Bahnschrift Light" panose="020B0502040204020203" pitchFamily="34" charset="0"/>
                <a:cs typeface="Times New Roman" panose="02020603050405020304" pitchFamily="18" charset="0"/>
              </a:rPr>
              <a:t>Defect fixing cycle</a:t>
            </a:r>
          </a:p>
        </p:txBody>
      </p:sp>
      <p:sp>
        <p:nvSpPr>
          <p:cNvPr id="424" name="Flowchart: Decision 423"/>
          <p:cNvSpPr/>
          <p:nvPr/>
        </p:nvSpPr>
        <p:spPr>
          <a:xfrm>
            <a:off x="9463802" y="4785969"/>
            <a:ext cx="1461656" cy="520811"/>
          </a:xfrm>
          <a:prstGeom prst="flowChartDecision">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r>
              <a:rPr lang="en-IN" sz="900" kern="0">
                <a:solidFill>
                  <a:prstClr val="black"/>
                </a:solidFill>
                <a:latin typeface="Bahnschrift Light" panose="020B0502040204020203" pitchFamily="34" charset="0"/>
                <a:cs typeface="Times New Roman" panose="02020603050405020304" pitchFamily="18" charset="0"/>
              </a:rPr>
              <a:t>Feedback / defects ? </a:t>
            </a:r>
          </a:p>
        </p:txBody>
      </p:sp>
      <p:sp>
        <p:nvSpPr>
          <p:cNvPr id="434" name="Flowchart: Predefined Process 433"/>
          <p:cNvSpPr/>
          <p:nvPr/>
        </p:nvSpPr>
        <p:spPr>
          <a:xfrm>
            <a:off x="11286538" y="4800397"/>
            <a:ext cx="802794" cy="500333"/>
          </a:xfrm>
          <a:prstGeom prst="flowChartPredefinedProcess">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r>
              <a:rPr lang="en-IN" sz="900" kern="0">
                <a:solidFill>
                  <a:prstClr val="black"/>
                </a:solidFill>
                <a:latin typeface="Bahnschrift Light" panose="020B0502040204020203" pitchFamily="34" charset="0"/>
                <a:cs typeface="Times New Roman" panose="02020603050405020304" pitchFamily="18" charset="0"/>
              </a:rPr>
              <a:t>Change Register</a:t>
            </a:r>
          </a:p>
        </p:txBody>
      </p:sp>
      <p:sp>
        <p:nvSpPr>
          <p:cNvPr id="35" name="TextBox 34"/>
          <p:cNvSpPr txBox="1"/>
          <p:nvPr/>
        </p:nvSpPr>
        <p:spPr>
          <a:xfrm>
            <a:off x="10627280" y="4787306"/>
            <a:ext cx="684726"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Bahnschrift Light" panose="020B0502040204020203" pitchFamily="34" charset="0"/>
                <a:ea typeface="+mn-ea"/>
                <a:cs typeface="Times New Roman" panose="02020603050405020304" pitchFamily="18" charset="0"/>
              </a:rPr>
              <a:t>Feedbacks </a:t>
            </a:r>
          </a:p>
        </p:txBody>
      </p:sp>
      <p:sp>
        <p:nvSpPr>
          <p:cNvPr id="39" name="Flowchart: Decision 38"/>
          <p:cNvSpPr/>
          <p:nvPr/>
        </p:nvSpPr>
        <p:spPr>
          <a:xfrm>
            <a:off x="7627980" y="2046785"/>
            <a:ext cx="1468582" cy="502244"/>
          </a:xfrm>
          <a:prstGeom prst="flowChartDecision">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r>
              <a:rPr lang="en-IN" sz="900" kern="0">
                <a:solidFill>
                  <a:prstClr val="black"/>
                </a:solidFill>
                <a:latin typeface="Bahnschrift Light" panose="020B0502040204020203" pitchFamily="34" charset="0"/>
                <a:cs typeface="Times New Roman" panose="02020603050405020304" pitchFamily="18" charset="0"/>
              </a:rPr>
              <a:t>QA Sign-off  Received ?</a:t>
            </a:r>
          </a:p>
        </p:txBody>
      </p:sp>
      <p:sp>
        <p:nvSpPr>
          <p:cNvPr id="41" name="Flowchart: Predefined Process 40"/>
          <p:cNvSpPr/>
          <p:nvPr/>
        </p:nvSpPr>
        <p:spPr>
          <a:xfrm>
            <a:off x="9600683" y="2075013"/>
            <a:ext cx="1202119" cy="445788"/>
          </a:xfrm>
          <a:prstGeom prst="flowChartPredefinedProcess">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r>
              <a:rPr lang="en-IN" sz="900" kern="0">
                <a:solidFill>
                  <a:prstClr val="black"/>
                </a:solidFill>
                <a:latin typeface="Bahnschrift Light" panose="020B0502040204020203" pitchFamily="34" charset="0"/>
                <a:cs typeface="Times New Roman" panose="02020603050405020304" pitchFamily="18" charset="0"/>
              </a:rPr>
              <a:t> Ready for Demo </a:t>
            </a:r>
          </a:p>
        </p:txBody>
      </p:sp>
      <p:sp>
        <p:nvSpPr>
          <p:cNvPr id="44" name="Flowchart: Predefined Process 43"/>
          <p:cNvSpPr/>
          <p:nvPr/>
        </p:nvSpPr>
        <p:spPr>
          <a:xfrm>
            <a:off x="9617676" y="2984139"/>
            <a:ext cx="1202119" cy="445788"/>
          </a:xfrm>
          <a:prstGeom prst="flowChartPredefinedProcess">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r>
              <a:rPr lang="en-IN" sz="900" kern="0">
                <a:solidFill>
                  <a:prstClr val="black"/>
                </a:solidFill>
                <a:latin typeface="Bahnschrift Light" panose="020B0502040204020203" pitchFamily="34" charset="0"/>
                <a:cs typeface="Times New Roman" panose="02020603050405020304" pitchFamily="18" charset="0"/>
              </a:rPr>
              <a:t>Defect fixing cycle</a:t>
            </a:r>
          </a:p>
        </p:txBody>
      </p:sp>
      <p:sp>
        <p:nvSpPr>
          <p:cNvPr id="46" name="Flowchart: Predefined Process 45"/>
          <p:cNvSpPr/>
          <p:nvPr/>
        </p:nvSpPr>
        <p:spPr>
          <a:xfrm>
            <a:off x="7759720" y="3870950"/>
            <a:ext cx="1202119" cy="445788"/>
          </a:xfrm>
          <a:prstGeom prst="flowChartPredefinedProcess">
            <a:avLst/>
          </a:prstGeom>
          <a:solidFill>
            <a:schemeClr val="accent4">
              <a:lumMod val="60000"/>
              <a:lumOff val="40000"/>
            </a:schemeClr>
          </a:solidFill>
          <a:ln w="12700" cap="flat" cmpd="sng" algn="ctr">
            <a:solidFill>
              <a:srgbClr val="5B9BD5">
                <a:shade val="50000"/>
              </a:srgbClr>
            </a:solidFill>
            <a:prstDash val="solid"/>
            <a:miter lim="800000"/>
          </a:ln>
          <a:effectLst/>
        </p:spPr>
        <p:txBody>
          <a:bodyPr rtlCol="0" anchor="ctr"/>
          <a:lstStyle/>
          <a:p>
            <a:pPr algn="ctr">
              <a:defRPr/>
            </a:pPr>
            <a:r>
              <a:rPr lang="en-IN" sz="900" kern="0">
                <a:solidFill>
                  <a:prstClr val="black"/>
                </a:solidFill>
                <a:latin typeface="Bahnschrift Light" panose="020B0502040204020203" pitchFamily="34" charset="0"/>
                <a:cs typeface="Times New Roman" panose="02020603050405020304" pitchFamily="18" charset="0"/>
              </a:rPr>
              <a:t>To progress with Demo </a:t>
            </a:r>
          </a:p>
        </p:txBody>
      </p:sp>
      <p:cxnSp>
        <p:nvCxnSpPr>
          <p:cNvPr id="11" name="Straight Arrow Connector 10"/>
          <p:cNvCxnSpPr>
            <a:stCxn id="383" idx="2"/>
            <a:endCxn id="39" idx="0"/>
          </p:cNvCxnSpPr>
          <p:nvPr/>
        </p:nvCxnSpPr>
        <p:spPr>
          <a:xfrm>
            <a:off x="8360781" y="1685605"/>
            <a:ext cx="1490" cy="361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39" idx="2"/>
            <a:endCxn id="384" idx="0"/>
          </p:cNvCxnSpPr>
          <p:nvPr/>
        </p:nvCxnSpPr>
        <p:spPr>
          <a:xfrm>
            <a:off x="8362271" y="2549029"/>
            <a:ext cx="688" cy="408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8311248" y="4316738"/>
            <a:ext cx="2935" cy="379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389" idx="2"/>
            <a:endCxn id="395" idx="0"/>
          </p:cNvCxnSpPr>
          <p:nvPr/>
        </p:nvCxnSpPr>
        <p:spPr>
          <a:xfrm flipH="1">
            <a:off x="8303031" y="5386831"/>
            <a:ext cx="1527" cy="33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39" idx="3"/>
            <a:endCxn id="41" idx="1"/>
          </p:cNvCxnSpPr>
          <p:nvPr/>
        </p:nvCxnSpPr>
        <p:spPr>
          <a:xfrm>
            <a:off x="9096562" y="2297907"/>
            <a:ext cx="5041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9027622" y="1994364"/>
            <a:ext cx="370614"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Bahnschrift Light" panose="020B0502040204020203" pitchFamily="34" charset="0"/>
                <a:ea typeface="+mn-ea"/>
                <a:cs typeface="Times New Roman" panose="02020603050405020304" pitchFamily="18" charset="0"/>
              </a:rPr>
              <a:t>Yes </a:t>
            </a:r>
          </a:p>
        </p:txBody>
      </p:sp>
      <p:sp>
        <p:nvSpPr>
          <p:cNvPr id="75" name="TextBox 74"/>
          <p:cNvSpPr txBox="1"/>
          <p:nvPr/>
        </p:nvSpPr>
        <p:spPr>
          <a:xfrm>
            <a:off x="7864985" y="2629231"/>
            <a:ext cx="340158"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Bahnschrift Light" panose="020B0502040204020203" pitchFamily="34" charset="0"/>
                <a:ea typeface="+mn-ea"/>
                <a:cs typeface="Times New Roman" panose="02020603050405020304" pitchFamily="18" charset="0"/>
              </a:rPr>
              <a:t>No </a:t>
            </a:r>
          </a:p>
        </p:txBody>
      </p:sp>
      <p:cxnSp>
        <p:nvCxnSpPr>
          <p:cNvPr id="36" name="Straight Arrow Connector 35"/>
          <p:cNvCxnSpPr>
            <a:stCxn id="384" idx="3"/>
            <a:endCxn id="44" idx="1"/>
          </p:cNvCxnSpPr>
          <p:nvPr/>
        </p:nvCxnSpPr>
        <p:spPr>
          <a:xfrm flipV="1">
            <a:off x="9097250" y="3207033"/>
            <a:ext cx="520426" cy="1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9081366" y="2896638"/>
            <a:ext cx="370614"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Bahnschrift Light" panose="020B0502040204020203" pitchFamily="34" charset="0"/>
                <a:ea typeface="+mn-ea"/>
                <a:cs typeface="Times New Roman" panose="02020603050405020304" pitchFamily="18" charset="0"/>
              </a:rPr>
              <a:t>Yes </a:t>
            </a:r>
          </a:p>
        </p:txBody>
      </p:sp>
      <p:cxnSp>
        <p:nvCxnSpPr>
          <p:cNvPr id="47" name="Straight Arrow Connector 46"/>
          <p:cNvCxnSpPr>
            <a:stCxn id="384" idx="2"/>
            <a:endCxn id="46" idx="0"/>
          </p:cNvCxnSpPr>
          <p:nvPr/>
        </p:nvCxnSpPr>
        <p:spPr>
          <a:xfrm flipH="1">
            <a:off x="8360780" y="3459691"/>
            <a:ext cx="2179" cy="411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389" idx="3"/>
            <a:endCxn id="424" idx="1"/>
          </p:cNvCxnSpPr>
          <p:nvPr/>
        </p:nvCxnSpPr>
        <p:spPr>
          <a:xfrm>
            <a:off x="9035386" y="5041649"/>
            <a:ext cx="428416" cy="4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a:stCxn id="424" idx="3"/>
            <a:endCxn id="434" idx="1"/>
          </p:cNvCxnSpPr>
          <p:nvPr/>
        </p:nvCxnSpPr>
        <p:spPr>
          <a:xfrm>
            <a:off x="10925458" y="5046375"/>
            <a:ext cx="361080" cy="4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424" idx="2"/>
            <a:endCxn id="406" idx="0"/>
          </p:cNvCxnSpPr>
          <p:nvPr/>
        </p:nvCxnSpPr>
        <p:spPr>
          <a:xfrm>
            <a:off x="10194630" y="5306780"/>
            <a:ext cx="6210" cy="280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 name="TextBox 95"/>
          <p:cNvSpPr txBox="1"/>
          <p:nvPr/>
        </p:nvSpPr>
        <p:spPr>
          <a:xfrm>
            <a:off x="10298410" y="5337279"/>
            <a:ext cx="558166"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Bahnschrift Light" panose="020B0502040204020203" pitchFamily="34" charset="0"/>
                <a:ea typeface="+mn-ea"/>
                <a:cs typeface="Times New Roman" panose="02020603050405020304" pitchFamily="18" charset="0"/>
              </a:rPr>
              <a:t>Defects </a:t>
            </a:r>
          </a:p>
        </p:txBody>
      </p:sp>
      <p:sp>
        <p:nvSpPr>
          <p:cNvPr id="97" name="TextBox 96"/>
          <p:cNvSpPr txBox="1"/>
          <p:nvPr/>
        </p:nvSpPr>
        <p:spPr>
          <a:xfrm>
            <a:off x="7873004" y="3503526"/>
            <a:ext cx="340158"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Bahnschrift Light" panose="020B0502040204020203" pitchFamily="34" charset="0"/>
                <a:ea typeface="+mn-ea"/>
                <a:cs typeface="Times New Roman" panose="02020603050405020304" pitchFamily="18" charset="0"/>
              </a:rPr>
              <a:t>No </a:t>
            </a:r>
          </a:p>
        </p:txBody>
      </p:sp>
      <p:sp>
        <p:nvSpPr>
          <p:cNvPr id="99" name="TextBox 98"/>
          <p:cNvSpPr txBox="1"/>
          <p:nvPr/>
        </p:nvSpPr>
        <p:spPr>
          <a:xfrm>
            <a:off x="9048269" y="4757621"/>
            <a:ext cx="340158"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Bahnschrift Light" panose="020B0502040204020203" pitchFamily="34" charset="0"/>
                <a:ea typeface="+mn-ea"/>
                <a:cs typeface="Times New Roman" panose="02020603050405020304" pitchFamily="18" charset="0"/>
              </a:rPr>
              <a:t>No </a:t>
            </a:r>
          </a:p>
        </p:txBody>
      </p:sp>
      <p:sp>
        <p:nvSpPr>
          <p:cNvPr id="100" name="TextBox 99"/>
          <p:cNvSpPr txBox="1"/>
          <p:nvPr/>
        </p:nvSpPr>
        <p:spPr>
          <a:xfrm>
            <a:off x="7882006" y="5449038"/>
            <a:ext cx="370614" cy="2154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prstClr val="black"/>
                </a:solidFill>
                <a:effectLst/>
                <a:uLnTx/>
                <a:uFillTx/>
                <a:latin typeface="Bahnschrift Light" panose="020B0502040204020203" pitchFamily="34" charset="0"/>
                <a:ea typeface="+mn-ea"/>
                <a:cs typeface="Times New Roman" panose="02020603050405020304" pitchFamily="18" charset="0"/>
              </a:rPr>
              <a:t>Yes </a:t>
            </a:r>
          </a:p>
        </p:txBody>
      </p:sp>
      <p:cxnSp>
        <p:nvCxnSpPr>
          <p:cNvPr id="63" name="Elbow Connector 62"/>
          <p:cNvCxnSpPr>
            <a:endCxn id="46" idx="3"/>
          </p:cNvCxnSpPr>
          <p:nvPr/>
        </p:nvCxnSpPr>
        <p:spPr>
          <a:xfrm rot="10800000" flipV="1">
            <a:off x="8961840" y="2297906"/>
            <a:ext cx="1894737" cy="1795937"/>
          </a:xfrm>
          <a:prstGeom prst="bentConnector3">
            <a:avLst>
              <a:gd name="adj1" fmla="val -37884"/>
            </a:avLst>
          </a:prstGeom>
          <a:ln>
            <a:tailEnd type="triangle"/>
          </a:ln>
        </p:spPr>
        <p:style>
          <a:lnRef idx="1">
            <a:schemeClr val="dk1"/>
          </a:lnRef>
          <a:fillRef idx="0">
            <a:schemeClr val="dk1"/>
          </a:fillRef>
          <a:effectRef idx="0">
            <a:schemeClr val="dk1"/>
          </a:effectRef>
          <a:fontRef idx="minor">
            <a:schemeClr val="tx1"/>
          </a:fontRef>
        </p:style>
      </p:cxnSp>
      <p:cxnSp>
        <p:nvCxnSpPr>
          <p:cNvPr id="66" name="Elbow Connector 65"/>
          <p:cNvCxnSpPr>
            <a:stCxn id="44" idx="3"/>
          </p:cNvCxnSpPr>
          <p:nvPr/>
        </p:nvCxnSpPr>
        <p:spPr>
          <a:xfrm flipH="1" flipV="1">
            <a:off x="8360780" y="1849017"/>
            <a:ext cx="2459015" cy="1358016"/>
          </a:xfrm>
          <a:prstGeom prst="bentConnector3">
            <a:avLst>
              <a:gd name="adj1" fmla="val -9296"/>
            </a:avLst>
          </a:prstGeom>
          <a:ln>
            <a:tailEnd type="triangle"/>
          </a:ln>
        </p:spPr>
        <p:style>
          <a:lnRef idx="1">
            <a:schemeClr val="dk1"/>
          </a:lnRef>
          <a:fillRef idx="0">
            <a:schemeClr val="dk1"/>
          </a:fillRef>
          <a:effectRef idx="0">
            <a:schemeClr val="dk1"/>
          </a:effectRef>
          <a:fontRef idx="minor">
            <a:schemeClr val="tx1"/>
          </a:fontRef>
        </p:style>
      </p:cxnSp>
      <p:cxnSp>
        <p:nvCxnSpPr>
          <p:cNvPr id="68" name="Elbow Connector 67"/>
          <p:cNvCxnSpPr>
            <a:stCxn id="406" idx="3"/>
          </p:cNvCxnSpPr>
          <p:nvPr/>
        </p:nvCxnSpPr>
        <p:spPr>
          <a:xfrm flipV="1">
            <a:off x="10801899" y="3207033"/>
            <a:ext cx="211929" cy="26034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228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Sprint Retrospective</a:t>
            </a:r>
          </a:p>
        </p:txBody>
      </p:sp>
      <p:sp>
        <p:nvSpPr>
          <p:cNvPr id="27" name="TextBox 26">
            <a:extLst>
              <a:ext uri="{FF2B5EF4-FFF2-40B4-BE49-F238E27FC236}">
                <a16:creationId xmlns:a16="http://schemas.microsoft.com/office/drawing/2014/main" id="{57290BF2-0F78-417E-B9A1-D4D427352239}"/>
              </a:ext>
            </a:extLst>
          </p:cNvPr>
          <p:cNvSpPr txBox="1"/>
          <p:nvPr/>
        </p:nvSpPr>
        <p:spPr>
          <a:xfrm>
            <a:off x="1312862" y="1005828"/>
            <a:ext cx="7340600" cy="537803"/>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prstClr val="black"/>
                </a:solidFill>
                <a:effectLst/>
                <a:uLnTx/>
                <a:uFillTx/>
                <a:ea typeface="+mn-ea"/>
                <a:cs typeface="+mn-cs"/>
              </a:rPr>
              <a:t>Sprint Retrospective is done at the end of each Sprint</a:t>
            </a:r>
            <a:endParaRPr kumimoji="0" lang="en-IN" b="0" i="0" u="none" strike="noStrike" kern="1200" cap="none" spc="0" normalizeH="0" baseline="0" noProof="0">
              <a:ln>
                <a:noFill/>
              </a:ln>
              <a:solidFill>
                <a:prstClr val="black"/>
              </a:solidFill>
              <a:effectLst/>
              <a:uLnTx/>
              <a:uFillTx/>
              <a:ea typeface="+mn-ea"/>
              <a:cs typeface="+mn-cs"/>
            </a:endParaRPr>
          </a:p>
        </p:txBody>
      </p:sp>
      <p:sp>
        <p:nvSpPr>
          <p:cNvPr id="28" name="TextBox 27">
            <a:extLst>
              <a:ext uri="{FF2B5EF4-FFF2-40B4-BE49-F238E27FC236}">
                <a16:creationId xmlns:a16="http://schemas.microsoft.com/office/drawing/2014/main" id="{CE18FBBB-462E-4E10-B0E9-746705014802}"/>
              </a:ext>
            </a:extLst>
          </p:cNvPr>
          <p:cNvSpPr txBox="1"/>
          <p:nvPr/>
        </p:nvSpPr>
        <p:spPr>
          <a:xfrm>
            <a:off x="498475" y="3943351"/>
            <a:ext cx="4581525" cy="763234"/>
          </a:xfrm>
          <a:prstGeom prst="rect">
            <a:avLst/>
          </a:prstGeom>
        </p:spPr>
        <p:txBody>
          <a:bodyPr vert="horz" wrap="square" lIns="91440" tIns="45720" rIns="91440" bIns="45720" rtlCol="0" anchor="ctr">
            <a:noAutofit/>
          </a:bodyPr>
          <a:lstStyle>
            <a:defPPr>
              <a:defRPr lang="en-US"/>
            </a:defPPr>
            <a:lvl1pPr>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ea typeface="+mn-ea"/>
                <a:cs typeface="+mn-cs"/>
              </a:rPr>
              <a:t>Agenda for Retrospective</a:t>
            </a:r>
            <a:endParaRPr kumimoji="0" lang="en-IN" sz="2000" b="0" i="0" u="none" strike="noStrike" kern="1200" cap="none" spc="0" normalizeH="0" baseline="0" noProof="0">
              <a:ln>
                <a:noFill/>
              </a:ln>
              <a:solidFill>
                <a:prstClr val="black"/>
              </a:solidFill>
              <a:effectLst/>
              <a:uLnTx/>
              <a:uFillTx/>
              <a:ea typeface="+mn-ea"/>
              <a:cs typeface="+mn-cs"/>
            </a:endParaRPr>
          </a:p>
        </p:txBody>
      </p:sp>
      <p:sp>
        <p:nvSpPr>
          <p:cNvPr id="29" name="Rectangle 28">
            <a:extLst>
              <a:ext uri="{FF2B5EF4-FFF2-40B4-BE49-F238E27FC236}">
                <a16:creationId xmlns:a16="http://schemas.microsoft.com/office/drawing/2014/main" id="{F94BC263-BBD4-4BD6-9B75-B1A75ED7E254}"/>
              </a:ext>
            </a:extLst>
          </p:cNvPr>
          <p:cNvSpPr/>
          <p:nvPr/>
        </p:nvSpPr>
        <p:spPr>
          <a:xfrm>
            <a:off x="695325" y="4895850"/>
            <a:ext cx="2657475" cy="11049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alibri" panose="020F0502020204030204"/>
              </a:rPr>
              <a:t>What went well</a:t>
            </a:r>
            <a:endParaRPr lang="en-IN" sz="2800">
              <a:solidFill>
                <a:schemeClr val="tx1"/>
              </a:solidFill>
              <a:latin typeface="Calibri" panose="020F0502020204030204"/>
            </a:endParaRPr>
          </a:p>
        </p:txBody>
      </p:sp>
      <p:sp>
        <p:nvSpPr>
          <p:cNvPr id="30" name="Rectangle 29">
            <a:extLst>
              <a:ext uri="{FF2B5EF4-FFF2-40B4-BE49-F238E27FC236}">
                <a16:creationId xmlns:a16="http://schemas.microsoft.com/office/drawing/2014/main" id="{AB48C3C4-3C1B-4D5A-9A7E-1E74ABE9627D}"/>
              </a:ext>
            </a:extLst>
          </p:cNvPr>
          <p:cNvSpPr/>
          <p:nvPr/>
        </p:nvSpPr>
        <p:spPr>
          <a:xfrm>
            <a:off x="4095750" y="4913665"/>
            <a:ext cx="2657475" cy="11049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alibri" panose="020F0502020204030204"/>
              </a:rPr>
              <a:t>What did not go well</a:t>
            </a:r>
            <a:endParaRPr lang="en-IN" sz="2800">
              <a:solidFill>
                <a:schemeClr val="tx1"/>
              </a:solidFill>
              <a:latin typeface="Calibri" panose="020F0502020204030204"/>
            </a:endParaRPr>
          </a:p>
        </p:txBody>
      </p:sp>
      <p:sp>
        <p:nvSpPr>
          <p:cNvPr id="31" name="Rectangle 30">
            <a:extLst>
              <a:ext uri="{FF2B5EF4-FFF2-40B4-BE49-F238E27FC236}">
                <a16:creationId xmlns:a16="http://schemas.microsoft.com/office/drawing/2014/main" id="{DC59D97C-8165-401F-82FC-24A6908292D8}"/>
              </a:ext>
            </a:extLst>
          </p:cNvPr>
          <p:cNvSpPr/>
          <p:nvPr/>
        </p:nvSpPr>
        <p:spPr>
          <a:xfrm>
            <a:off x="7487744" y="4895850"/>
            <a:ext cx="2657475" cy="11049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chemeClr val="tx1"/>
                </a:solidFill>
                <a:effectLst/>
                <a:uLnTx/>
                <a:uFillTx/>
                <a:latin typeface="Calibri" panose="020F0502020204030204"/>
                <a:ea typeface="+mn-ea"/>
                <a:cs typeface="+mn-cs"/>
              </a:rPr>
              <a:t>What can we improve</a:t>
            </a:r>
            <a:endParaRPr kumimoji="0" lang="en-IN" sz="2800" b="0" i="0" u="none" strike="noStrike" kern="1200" cap="none" spc="0" normalizeH="0" baseline="0" noProof="0">
              <a:ln>
                <a:noFill/>
              </a:ln>
              <a:solidFill>
                <a:schemeClr val="tx1"/>
              </a:solidFill>
              <a:effectLst/>
              <a:uLnTx/>
              <a:uFillTx/>
              <a:latin typeface="Calibri" panose="020F0502020204030204"/>
              <a:ea typeface="+mn-ea"/>
              <a:cs typeface="+mn-cs"/>
            </a:endParaRPr>
          </a:p>
        </p:txBody>
      </p:sp>
      <p:pic>
        <p:nvPicPr>
          <p:cNvPr id="33" name="Picture 32" descr="Shape, arrow&#10;&#10;Description automatically generated">
            <a:extLst>
              <a:ext uri="{FF2B5EF4-FFF2-40B4-BE49-F238E27FC236}">
                <a16:creationId xmlns:a16="http://schemas.microsoft.com/office/drawing/2014/main" id="{FE5A0BD5-9491-4749-8213-3691C2C627EF}"/>
              </a:ext>
            </a:extLst>
          </p:cNvPr>
          <p:cNvPicPr>
            <a:picLocks noChangeAspect="1"/>
          </p:cNvPicPr>
          <p:nvPr/>
        </p:nvPicPr>
        <p:blipFill>
          <a:blip r:embed="rId3" cstate="hq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89237" y="4680266"/>
            <a:ext cx="836320" cy="466797"/>
          </a:xfrm>
          <a:prstGeom prst="rect">
            <a:avLst/>
          </a:prstGeom>
        </p:spPr>
      </p:pic>
      <p:pic>
        <p:nvPicPr>
          <p:cNvPr id="39" name="Picture 38" descr="Icon&#10;&#10;Description automatically generated">
            <a:extLst>
              <a:ext uri="{FF2B5EF4-FFF2-40B4-BE49-F238E27FC236}">
                <a16:creationId xmlns:a16="http://schemas.microsoft.com/office/drawing/2014/main" id="{3253E23C-C19E-4D23-AF45-1F9A4AA64620}"/>
              </a:ext>
            </a:extLst>
          </p:cNvPr>
          <p:cNvPicPr>
            <a:picLocks noChangeAspect="1"/>
          </p:cNvPicPr>
          <p:nvPr/>
        </p:nvPicPr>
        <p:blipFill>
          <a:blip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344743" y="4484293"/>
            <a:ext cx="767259" cy="784614"/>
          </a:xfrm>
          <a:prstGeom prst="rect">
            <a:avLst/>
          </a:prstGeom>
        </p:spPr>
      </p:pic>
      <p:pic>
        <p:nvPicPr>
          <p:cNvPr id="42" name="Picture 41" descr="Icon&#10;&#10;Description automatically generated">
            <a:extLst>
              <a:ext uri="{FF2B5EF4-FFF2-40B4-BE49-F238E27FC236}">
                <a16:creationId xmlns:a16="http://schemas.microsoft.com/office/drawing/2014/main" id="{5176402E-D623-49CB-B2F3-0031678B5853}"/>
              </a:ext>
            </a:extLst>
          </p:cNvPr>
          <p:cNvPicPr>
            <a:picLocks noChangeAspect="1"/>
          </p:cNvPicPr>
          <p:nvPr/>
        </p:nvPicPr>
        <p:blipFill>
          <a:blip r:embed="rId7" cstate="hq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451599" y="4249659"/>
            <a:ext cx="1104900" cy="1104900"/>
          </a:xfrm>
          <a:prstGeom prst="rect">
            <a:avLst/>
          </a:prstGeom>
        </p:spPr>
      </p:pic>
      <p:graphicFrame>
        <p:nvGraphicFramePr>
          <p:cNvPr id="3" name="Table 3">
            <a:extLst>
              <a:ext uri="{FF2B5EF4-FFF2-40B4-BE49-F238E27FC236}">
                <a16:creationId xmlns:a16="http://schemas.microsoft.com/office/drawing/2014/main" id="{98987166-3C27-413D-97EA-94A9B94AF4C6}"/>
              </a:ext>
            </a:extLst>
          </p:cNvPr>
          <p:cNvGraphicFramePr>
            <a:graphicFrameLocks noGrp="1"/>
          </p:cNvGraphicFramePr>
          <p:nvPr>
            <p:extLst>
              <p:ext uri="{D42A27DB-BD31-4B8C-83A1-F6EECF244321}">
                <p14:modId xmlns:p14="http://schemas.microsoft.com/office/powerpoint/2010/main" val="3407952033"/>
              </p:ext>
            </p:extLst>
          </p:nvPr>
        </p:nvGraphicFramePr>
        <p:xfrm>
          <a:off x="2376487" y="1632027"/>
          <a:ext cx="6096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674541364"/>
                    </a:ext>
                  </a:extLst>
                </a:gridCol>
                <a:gridCol w="1016000">
                  <a:extLst>
                    <a:ext uri="{9D8B030D-6E8A-4147-A177-3AD203B41FA5}">
                      <a16:colId xmlns:a16="http://schemas.microsoft.com/office/drawing/2014/main" val="2736842394"/>
                    </a:ext>
                  </a:extLst>
                </a:gridCol>
                <a:gridCol w="1016000">
                  <a:extLst>
                    <a:ext uri="{9D8B030D-6E8A-4147-A177-3AD203B41FA5}">
                      <a16:colId xmlns:a16="http://schemas.microsoft.com/office/drawing/2014/main" val="2612685676"/>
                    </a:ext>
                  </a:extLst>
                </a:gridCol>
                <a:gridCol w="1016000">
                  <a:extLst>
                    <a:ext uri="{9D8B030D-6E8A-4147-A177-3AD203B41FA5}">
                      <a16:colId xmlns:a16="http://schemas.microsoft.com/office/drawing/2014/main" val="2072131984"/>
                    </a:ext>
                  </a:extLst>
                </a:gridCol>
                <a:gridCol w="1016000">
                  <a:extLst>
                    <a:ext uri="{9D8B030D-6E8A-4147-A177-3AD203B41FA5}">
                      <a16:colId xmlns:a16="http://schemas.microsoft.com/office/drawing/2014/main" val="987548376"/>
                    </a:ext>
                  </a:extLst>
                </a:gridCol>
                <a:gridCol w="1016000">
                  <a:extLst>
                    <a:ext uri="{9D8B030D-6E8A-4147-A177-3AD203B41FA5}">
                      <a16:colId xmlns:a16="http://schemas.microsoft.com/office/drawing/2014/main" val="426312540"/>
                    </a:ext>
                  </a:extLst>
                </a:gridCol>
              </a:tblGrid>
              <a:tr h="370840">
                <a:tc>
                  <a:txBody>
                    <a:bodyPr/>
                    <a:lstStyle/>
                    <a:p>
                      <a:pPr algn="ctr"/>
                      <a:r>
                        <a:rPr lang="en-US" sz="1400"/>
                        <a:t>Week 1</a:t>
                      </a:r>
                      <a:endParaRPr lang="en-IN" sz="1400"/>
                    </a:p>
                  </a:txBody>
                  <a:tcPr/>
                </a:tc>
                <a:tc>
                  <a:txBody>
                    <a:bodyPr/>
                    <a:lstStyle/>
                    <a:p>
                      <a:pPr algn="ctr"/>
                      <a:r>
                        <a:rPr lang="en-US" sz="1400"/>
                        <a:t>Week 2</a:t>
                      </a:r>
                      <a:endParaRPr lang="en-IN" sz="1400"/>
                    </a:p>
                  </a:txBody>
                  <a:tcPr/>
                </a:tc>
                <a:tc>
                  <a:txBody>
                    <a:bodyPr/>
                    <a:lstStyle/>
                    <a:p>
                      <a:pPr algn="ctr"/>
                      <a:r>
                        <a:rPr lang="en-US" sz="1400"/>
                        <a:t>Week 3</a:t>
                      </a:r>
                      <a:endParaRPr lang="en-IN" sz="1400"/>
                    </a:p>
                  </a:txBody>
                  <a:tcPr/>
                </a:tc>
                <a:tc>
                  <a:txBody>
                    <a:bodyPr/>
                    <a:lstStyle/>
                    <a:p>
                      <a:pPr algn="ctr"/>
                      <a:r>
                        <a:rPr lang="en-US" sz="1400"/>
                        <a:t>Week 4</a:t>
                      </a:r>
                      <a:endParaRPr lang="en-IN" sz="1400"/>
                    </a:p>
                  </a:txBody>
                  <a:tcPr/>
                </a:tc>
                <a:tc>
                  <a:txBody>
                    <a:bodyPr/>
                    <a:lstStyle/>
                    <a:p>
                      <a:pPr algn="ctr"/>
                      <a:r>
                        <a:rPr lang="en-US" sz="1400"/>
                        <a:t>Week 5</a:t>
                      </a:r>
                      <a:endParaRPr lang="en-IN" sz="1400"/>
                    </a:p>
                  </a:txBody>
                  <a:tcPr/>
                </a:tc>
                <a:tc>
                  <a:txBody>
                    <a:bodyPr/>
                    <a:lstStyle/>
                    <a:p>
                      <a:pPr algn="ctr"/>
                      <a:r>
                        <a:rPr lang="en-US" sz="1400"/>
                        <a:t>Week 6</a:t>
                      </a:r>
                      <a:endParaRPr lang="en-IN" sz="1400"/>
                    </a:p>
                  </a:txBody>
                  <a:tcPr/>
                </a:tc>
                <a:extLst>
                  <a:ext uri="{0D108BD9-81ED-4DB2-BD59-A6C34878D82A}">
                    <a16:rowId xmlns:a16="http://schemas.microsoft.com/office/drawing/2014/main" val="1790549209"/>
                  </a:ext>
                </a:extLst>
              </a:tr>
              <a:tr h="370840">
                <a:tc gridSpan="2">
                  <a:txBody>
                    <a:bodyPr/>
                    <a:lstStyle/>
                    <a:p>
                      <a:pPr algn="ctr"/>
                      <a:r>
                        <a:rPr lang="en-US" sz="1400"/>
                        <a:t>Sprint 1</a:t>
                      </a:r>
                      <a:endParaRPr lang="en-IN" sz="1400"/>
                    </a:p>
                  </a:txBody>
                  <a:tcPr>
                    <a:solidFill>
                      <a:schemeClr val="accent4">
                        <a:lumMod val="60000"/>
                        <a:lumOff val="40000"/>
                      </a:schemeClr>
                    </a:solidFill>
                  </a:tcPr>
                </a:tc>
                <a:tc hMerge="1">
                  <a:txBody>
                    <a:bodyPr/>
                    <a:lstStyle/>
                    <a:p>
                      <a:endParaRPr lang="en-IN"/>
                    </a:p>
                  </a:txBody>
                  <a:tcPr/>
                </a:tc>
                <a:tc gridSpan="2">
                  <a:txBody>
                    <a:bodyPr/>
                    <a:lstStyle/>
                    <a:p>
                      <a:pPr algn="ctr"/>
                      <a:r>
                        <a:rPr lang="en-US" sz="1400"/>
                        <a:t>Sprint 2</a:t>
                      </a:r>
                      <a:endParaRPr lang="en-IN" sz="1400"/>
                    </a:p>
                  </a:txBody>
                  <a:tcPr>
                    <a:solidFill>
                      <a:schemeClr val="accent4">
                        <a:lumMod val="60000"/>
                        <a:lumOff val="40000"/>
                      </a:schemeClr>
                    </a:solidFill>
                  </a:tcPr>
                </a:tc>
                <a:tc hMerge="1">
                  <a:txBody>
                    <a:bodyPr/>
                    <a:lstStyle/>
                    <a:p>
                      <a:endParaRPr lang="en-IN"/>
                    </a:p>
                  </a:txBody>
                  <a:tcPr/>
                </a:tc>
                <a:tc>
                  <a:txBody>
                    <a:bodyPr/>
                    <a:lstStyle/>
                    <a:p>
                      <a:pPr algn="ctr"/>
                      <a:r>
                        <a:rPr lang="en-US" sz="1400"/>
                        <a:t>M/R</a:t>
                      </a:r>
                      <a:endParaRPr lang="en-IN" sz="1400"/>
                    </a:p>
                  </a:txBody>
                  <a:tcPr>
                    <a:solidFill>
                      <a:schemeClr val="bg2"/>
                    </a:solidFill>
                  </a:tcPr>
                </a:tc>
                <a:tc>
                  <a:txBody>
                    <a:bodyPr/>
                    <a:lstStyle/>
                    <a:p>
                      <a:pPr algn="ctr"/>
                      <a:r>
                        <a:rPr lang="en-US" sz="1400"/>
                        <a:t>UAT</a:t>
                      </a:r>
                      <a:endParaRPr lang="en-IN" sz="1400"/>
                    </a:p>
                  </a:txBody>
                  <a:tcPr>
                    <a:solidFill>
                      <a:schemeClr val="accent2">
                        <a:lumMod val="40000"/>
                        <a:lumOff val="60000"/>
                      </a:schemeClr>
                    </a:solidFill>
                  </a:tcPr>
                </a:tc>
                <a:extLst>
                  <a:ext uri="{0D108BD9-81ED-4DB2-BD59-A6C34878D82A}">
                    <a16:rowId xmlns:a16="http://schemas.microsoft.com/office/drawing/2014/main" val="2349512099"/>
                  </a:ext>
                </a:extLst>
              </a:tr>
            </a:tbl>
          </a:graphicData>
        </a:graphic>
      </p:graphicFrame>
      <p:cxnSp>
        <p:nvCxnSpPr>
          <p:cNvPr id="9" name="Straight Arrow Connector 8">
            <a:extLst>
              <a:ext uri="{FF2B5EF4-FFF2-40B4-BE49-F238E27FC236}">
                <a16:creationId xmlns:a16="http://schemas.microsoft.com/office/drawing/2014/main" id="{98824A43-35D7-436C-80C9-ACDA42543223}"/>
              </a:ext>
            </a:extLst>
          </p:cNvPr>
          <p:cNvCxnSpPr/>
          <p:nvPr/>
        </p:nvCxnSpPr>
        <p:spPr>
          <a:xfrm flipV="1">
            <a:off x="4391025" y="2447925"/>
            <a:ext cx="0" cy="981075"/>
          </a:xfrm>
          <a:prstGeom prst="straightConnector1">
            <a:avLst/>
          </a:prstGeom>
          <a:ln w="28575">
            <a:solidFill>
              <a:srgbClr val="C0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CAE38EB-6B5F-4CFA-8FFE-9B6E8BA5F6F0}"/>
              </a:ext>
            </a:extLst>
          </p:cNvPr>
          <p:cNvCxnSpPr/>
          <p:nvPr/>
        </p:nvCxnSpPr>
        <p:spPr>
          <a:xfrm flipV="1">
            <a:off x="6438900" y="2447925"/>
            <a:ext cx="0" cy="981075"/>
          </a:xfrm>
          <a:prstGeom prst="straightConnector1">
            <a:avLst/>
          </a:prstGeom>
          <a:ln w="28575">
            <a:solidFill>
              <a:srgbClr val="C0000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12AF08-8C4A-40A3-9D8F-3ABF28F6253F}"/>
              </a:ext>
            </a:extLst>
          </p:cNvPr>
          <p:cNvSpPr txBox="1"/>
          <p:nvPr/>
        </p:nvSpPr>
        <p:spPr>
          <a:xfrm>
            <a:off x="3625557" y="3379812"/>
            <a:ext cx="2047875" cy="348853"/>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C00000"/>
                </a:solidFill>
                <a:effectLst/>
                <a:uLnTx/>
                <a:uFillTx/>
                <a:latin typeface="Calibri" panose="020F0502020204030204"/>
                <a:ea typeface="+mn-ea"/>
                <a:cs typeface="+mn-cs"/>
              </a:rPr>
              <a:t>Sprint 1 Retrospective</a:t>
            </a:r>
            <a:endParaRPr kumimoji="0" lang="en-IN" sz="1400" b="1" i="0" u="none" strike="noStrike" kern="1200" cap="none" spc="0" normalizeH="0" baseline="0" noProof="0">
              <a:ln>
                <a:noFill/>
              </a:ln>
              <a:solidFill>
                <a:srgbClr val="C00000"/>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8EFBE06A-FAC0-451F-A7AC-D5A774E58DBD}"/>
              </a:ext>
            </a:extLst>
          </p:cNvPr>
          <p:cNvSpPr txBox="1"/>
          <p:nvPr/>
        </p:nvSpPr>
        <p:spPr>
          <a:xfrm>
            <a:off x="5673432" y="3379812"/>
            <a:ext cx="2047875" cy="348853"/>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C00000"/>
                </a:solidFill>
                <a:effectLst/>
                <a:uLnTx/>
                <a:uFillTx/>
                <a:latin typeface="Calibri" panose="020F0502020204030204"/>
                <a:ea typeface="+mn-ea"/>
                <a:cs typeface="+mn-cs"/>
              </a:rPr>
              <a:t>Sprint 2 Retrospective</a:t>
            </a:r>
            <a:endParaRPr kumimoji="0" lang="en-IN" sz="1400" b="1" i="0" u="none" strike="noStrike" kern="1200" cap="none" spc="0" normalizeH="0" baseline="0" noProof="0">
              <a:ln>
                <a:noFill/>
              </a:ln>
              <a:solidFill>
                <a:srgbClr val="C00000"/>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64FBE837-3234-4D4F-9397-FBC7564188D7}"/>
              </a:ext>
            </a:extLst>
          </p:cNvPr>
          <p:cNvCxnSpPr/>
          <p:nvPr/>
        </p:nvCxnSpPr>
        <p:spPr>
          <a:xfrm>
            <a:off x="6991350" y="2447925"/>
            <a:ext cx="0" cy="285750"/>
          </a:xfrm>
          <a:prstGeom prst="line">
            <a:avLst/>
          </a:prstGeom>
          <a:ln w="28575">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83C5CAE-B819-495B-A563-802AE8445C10}"/>
              </a:ext>
            </a:extLst>
          </p:cNvPr>
          <p:cNvSpPr txBox="1"/>
          <p:nvPr/>
        </p:nvSpPr>
        <p:spPr>
          <a:xfrm>
            <a:off x="6605587" y="2733675"/>
            <a:ext cx="2047875" cy="348853"/>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ED7D31"/>
                </a:solidFill>
                <a:effectLst/>
                <a:uLnTx/>
                <a:uFillTx/>
                <a:latin typeface="Calibri" panose="020F0502020204030204"/>
                <a:ea typeface="+mn-ea"/>
                <a:cs typeface="+mn-cs"/>
              </a:rPr>
              <a:t>Merge &amp; </a:t>
            </a:r>
            <a:r>
              <a:rPr kumimoji="0" lang="en-US" sz="1400" b="1" i="0" u="none" strike="noStrike" kern="1200" cap="none" spc="0" normalizeH="0" baseline="0" noProof="0" err="1">
                <a:ln>
                  <a:noFill/>
                </a:ln>
                <a:solidFill>
                  <a:srgbClr val="ED7D31"/>
                </a:solidFill>
                <a:effectLst/>
                <a:uLnTx/>
                <a:uFillTx/>
                <a:latin typeface="Calibri" panose="020F0502020204030204"/>
                <a:ea typeface="+mn-ea"/>
                <a:cs typeface="+mn-cs"/>
              </a:rPr>
              <a:t>Rregression</a:t>
            </a:r>
            <a:endParaRPr kumimoji="0" lang="en-IN" sz="1400" b="1" i="0" u="none" strike="noStrike" kern="1200" cap="none" spc="0" normalizeH="0" baseline="0" noProof="0">
              <a:ln>
                <a:noFill/>
              </a:ln>
              <a:solidFill>
                <a:srgbClr val="ED7D31"/>
              </a:solidFill>
              <a:effectLst/>
              <a:uLnTx/>
              <a:uFillTx/>
              <a:latin typeface="Calibri" panose="020F0502020204030204"/>
              <a:ea typeface="+mn-ea"/>
              <a:cs typeface="+mn-cs"/>
            </a:endParaRPr>
          </a:p>
        </p:txBody>
      </p:sp>
      <p:cxnSp>
        <p:nvCxnSpPr>
          <p:cNvPr id="36" name="Straight Arrow Connector 35">
            <a:extLst>
              <a:ext uri="{FF2B5EF4-FFF2-40B4-BE49-F238E27FC236}">
                <a16:creationId xmlns:a16="http://schemas.microsoft.com/office/drawing/2014/main" id="{8702A28A-47AC-4988-A5F5-4029E8CC88CF}"/>
              </a:ext>
            </a:extLst>
          </p:cNvPr>
          <p:cNvCxnSpPr/>
          <p:nvPr/>
        </p:nvCxnSpPr>
        <p:spPr>
          <a:xfrm flipV="1">
            <a:off x="8472487" y="2417563"/>
            <a:ext cx="0" cy="981075"/>
          </a:xfrm>
          <a:prstGeom prst="straightConnector1">
            <a:avLst/>
          </a:prstGeom>
          <a:ln w="28575">
            <a:solidFill>
              <a:srgbClr val="00B050"/>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740D4A6-7CE8-498C-93BA-A3EF86015075}"/>
              </a:ext>
            </a:extLst>
          </p:cNvPr>
          <p:cNvSpPr txBox="1"/>
          <p:nvPr/>
        </p:nvSpPr>
        <p:spPr>
          <a:xfrm>
            <a:off x="8097344" y="3372880"/>
            <a:ext cx="2047875" cy="348853"/>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B050"/>
                </a:solidFill>
                <a:effectLst/>
                <a:uLnTx/>
                <a:uFillTx/>
                <a:latin typeface="Calibri" panose="020F0502020204030204"/>
                <a:ea typeface="+mn-ea"/>
                <a:cs typeface="+mn-cs"/>
              </a:rPr>
              <a:t>Release</a:t>
            </a:r>
            <a:endParaRPr kumimoji="0" lang="en-IN" sz="1400" b="1" i="0" u="none" strike="noStrike" kern="1200" cap="none" spc="0" normalizeH="0" baseline="0" noProof="0">
              <a:ln>
                <a:noFill/>
              </a:ln>
              <a:solidFill>
                <a:srgbClr val="00B05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44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80F8-25EB-4D79-A8DE-105650E41547}"/>
              </a:ext>
            </a:extLst>
          </p:cNvPr>
          <p:cNvSpPr>
            <a:spLocks noGrp="1"/>
          </p:cNvSpPr>
          <p:nvPr>
            <p:ph type="title"/>
          </p:nvPr>
        </p:nvSpPr>
        <p:spPr>
          <a:xfrm>
            <a:off x="628958" y="324619"/>
            <a:ext cx="11012743" cy="731520"/>
          </a:xfrm>
        </p:spPr>
        <p:txBody>
          <a:bodyPr/>
          <a:lstStyle/>
          <a:p>
            <a:r>
              <a:rPr lang="en-US" b="1"/>
              <a:t>Table of Content</a:t>
            </a:r>
            <a:endParaRPr lang="en-IN" b="1"/>
          </a:p>
        </p:txBody>
      </p:sp>
      <p:sp>
        <p:nvSpPr>
          <p:cNvPr id="5" name="TextBox 4">
            <a:extLst>
              <a:ext uri="{FF2B5EF4-FFF2-40B4-BE49-F238E27FC236}">
                <a16:creationId xmlns:a16="http://schemas.microsoft.com/office/drawing/2014/main" id="{AF0128E0-B049-4294-B8DD-195BE87FC7D5}"/>
              </a:ext>
            </a:extLst>
          </p:cNvPr>
          <p:cNvSpPr txBox="1"/>
          <p:nvPr/>
        </p:nvSpPr>
        <p:spPr>
          <a:xfrm>
            <a:off x="931464" y="810333"/>
            <a:ext cx="6096000" cy="6186309"/>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b="1">
                <a:solidFill>
                  <a:srgbClr val="ED7D31"/>
                </a:solidFill>
              </a:rPr>
              <a:t>Overall Process and Plan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b="1">
                <a:solidFill>
                  <a:srgbClr val="ED7D31"/>
                </a:solidFill>
              </a:rPr>
              <a:t>Team workflow</a:t>
            </a:r>
          </a:p>
          <a:p>
            <a:pPr marL="342900" indent="-342900">
              <a:buFont typeface="+mj-lt"/>
              <a:buAutoNum type="arabicPeriod"/>
              <a:defRPr/>
            </a:pPr>
            <a:r>
              <a:rPr lang="en-GB" b="1">
                <a:solidFill>
                  <a:srgbClr val="ED7D31"/>
                </a:solidFill>
              </a:rPr>
              <a:t>Sprints &amp; Release cycle</a:t>
            </a:r>
          </a:p>
          <a:p>
            <a:pPr marL="342900" indent="-342900">
              <a:buFont typeface="+mj-lt"/>
              <a:buAutoNum type="arabicPeriod"/>
              <a:defRPr/>
            </a:pPr>
            <a:r>
              <a:rPr lang="en-GB" b="1">
                <a:solidFill>
                  <a:srgbClr val="ED7D31"/>
                </a:solidFill>
              </a:rPr>
              <a:t>Phase 2 Release Plan</a:t>
            </a:r>
          </a:p>
          <a:p>
            <a:pPr marL="342900" indent="-342900">
              <a:buFont typeface="+mj-lt"/>
              <a:buAutoNum type="arabicPeriod"/>
              <a:defRPr/>
            </a:pPr>
            <a:r>
              <a:rPr lang="en-US" b="1">
                <a:solidFill>
                  <a:srgbClr val="ED7D31"/>
                </a:solidFill>
              </a:rPr>
              <a:t>Backlog Management </a:t>
            </a:r>
            <a:endParaRPr lang="en-IN" b="1">
              <a:solidFill>
                <a:srgbClr val="ED7D31"/>
              </a:solidFil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b="1">
                <a:solidFill>
                  <a:srgbClr val="ED7D31"/>
                </a:solidFill>
              </a:rPr>
              <a:t>Managing Sprint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b="1">
                <a:solidFill>
                  <a:srgbClr val="ED7D31"/>
                </a:solidFill>
              </a:rPr>
              <a:t>SCRUM Ceremonies</a:t>
            </a:r>
          </a:p>
          <a:p>
            <a:pPr marL="342900" indent="-342900">
              <a:buFont typeface="+mj-lt"/>
              <a:buAutoNum type="arabicPeriod"/>
              <a:defRPr/>
            </a:pPr>
            <a:r>
              <a:rPr lang="en-GB" b="1">
                <a:solidFill>
                  <a:srgbClr val="ED7D31"/>
                </a:solidFill>
              </a:rPr>
              <a:t>Backlog Refinement Process</a:t>
            </a:r>
          </a:p>
          <a:p>
            <a:pPr marL="342900" indent="-342900">
              <a:buFont typeface="+mj-lt"/>
              <a:buAutoNum type="arabicPeriod"/>
              <a:defRPr/>
            </a:pPr>
            <a:r>
              <a:rPr lang="en-US" b="1">
                <a:solidFill>
                  <a:srgbClr val="ED7D31"/>
                </a:solidFill>
              </a:rPr>
              <a:t>User Story </a:t>
            </a:r>
            <a:r>
              <a:rPr lang="en-GB" b="1">
                <a:solidFill>
                  <a:srgbClr val="ED7D31"/>
                </a:solidFill>
              </a:rPr>
              <a:t>Refinement Guidelines</a:t>
            </a:r>
          </a:p>
          <a:p>
            <a:pPr marL="342900" indent="-342900">
              <a:buFont typeface="+mj-lt"/>
              <a:buAutoNum type="arabicPeriod"/>
              <a:defRPr/>
            </a:pPr>
            <a:r>
              <a:rPr lang="en-IN" b="1">
                <a:solidFill>
                  <a:srgbClr val="ED7D31"/>
                </a:solidFill>
              </a:rPr>
              <a:t>Story Refinement Meetings – BA Process</a:t>
            </a:r>
          </a:p>
          <a:p>
            <a:pPr marL="342900" lvl="0" indent="-342900">
              <a:buFont typeface="+mj-lt"/>
              <a:buAutoNum type="arabicPeriod"/>
              <a:defRPr/>
            </a:pPr>
            <a:r>
              <a:rPr lang="en-US" b="1">
                <a:solidFill>
                  <a:srgbClr val="ED7D31"/>
                </a:solidFill>
              </a:rPr>
              <a:t>Sprint Planning</a:t>
            </a:r>
          </a:p>
          <a:p>
            <a:pPr marL="342900" lvl="0" indent="-342900">
              <a:buFont typeface="+mj-lt"/>
              <a:buAutoNum type="arabicPeriod"/>
              <a:defRPr/>
            </a:pPr>
            <a:r>
              <a:rPr lang="en-US" b="1">
                <a:solidFill>
                  <a:srgbClr val="ED7D31"/>
                </a:solidFill>
              </a:rPr>
              <a:t>Sprint Execution</a:t>
            </a:r>
          </a:p>
          <a:p>
            <a:pPr marL="342900" lvl="0" indent="-342900">
              <a:buFont typeface="+mj-lt"/>
              <a:buAutoNum type="arabicPeriod"/>
              <a:defRPr/>
            </a:pPr>
            <a:r>
              <a:rPr lang="en-US" b="1">
                <a:solidFill>
                  <a:srgbClr val="ED7D31"/>
                </a:solidFill>
              </a:rPr>
              <a:t>Story Showcase</a:t>
            </a:r>
          </a:p>
          <a:p>
            <a:pPr marL="342900" lvl="0" indent="-342900">
              <a:buFont typeface="+mj-lt"/>
              <a:buAutoNum type="arabicPeriod"/>
              <a:defRPr/>
            </a:pPr>
            <a:r>
              <a:rPr lang="en-US" b="1">
                <a:solidFill>
                  <a:srgbClr val="ED7D31"/>
                </a:solidFill>
              </a:rPr>
              <a:t>Sprint Retrospective</a:t>
            </a:r>
          </a:p>
          <a:p>
            <a:pPr marL="342900" lvl="0" indent="-342900">
              <a:buFont typeface="+mj-lt"/>
              <a:buAutoNum type="arabicPeriod"/>
              <a:defRPr/>
            </a:pPr>
            <a:r>
              <a:rPr lang="en-US" b="1">
                <a:solidFill>
                  <a:srgbClr val="ED7D31"/>
                </a:solidFill>
              </a:rPr>
              <a:t>Sprint Closing</a:t>
            </a:r>
          </a:p>
          <a:p>
            <a:pPr marL="342900" lvl="0" indent="-342900">
              <a:buFont typeface="+mj-lt"/>
              <a:buAutoNum type="arabicPeriod"/>
              <a:defRPr/>
            </a:pPr>
            <a:r>
              <a:rPr lang="en-US" b="1">
                <a:solidFill>
                  <a:srgbClr val="ED7D31"/>
                </a:solidFill>
              </a:rPr>
              <a:t>KPIs Tracked</a:t>
            </a:r>
          </a:p>
          <a:p>
            <a:pPr marL="342900" lvl="0" indent="-342900">
              <a:buFont typeface="+mj-lt"/>
              <a:buAutoNum type="arabicPeriod"/>
              <a:defRPr/>
            </a:pPr>
            <a:r>
              <a:rPr lang="en-US" b="1">
                <a:solidFill>
                  <a:srgbClr val="ED7D31"/>
                </a:solidFill>
              </a:rPr>
              <a:t>ADO Board Workflow</a:t>
            </a:r>
          </a:p>
          <a:p>
            <a:pPr marL="342900" lvl="0" indent="-342900">
              <a:buFont typeface="+mj-lt"/>
              <a:buAutoNum type="arabicPeriod"/>
              <a:defRPr/>
            </a:pPr>
            <a:r>
              <a:rPr lang="en-US" b="1">
                <a:solidFill>
                  <a:srgbClr val="ED7D31"/>
                </a:solidFill>
              </a:rPr>
              <a:t>Standard QA Processes</a:t>
            </a:r>
          </a:p>
          <a:p>
            <a:pPr marL="342900" lvl="0" indent="-342900">
              <a:buFont typeface="+mj-lt"/>
              <a:buAutoNum type="arabicPeriod"/>
              <a:defRPr/>
            </a:pPr>
            <a:r>
              <a:rPr lang="en-IN" b="1">
                <a:solidFill>
                  <a:srgbClr val="ED7D31"/>
                </a:solidFill>
              </a:rPr>
              <a:t>The Regression Week</a:t>
            </a:r>
          </a:p>
          <a:p>
            <a:pPr marL="342900" lvl="0" indent="-342900">
              <a:buFont typeface="+mj-lt"/>
              <a:buAutoNum type="arabicPeriod"/>
              <a:defRPr/>
            </a:pPr>
            <a:r>
              <a:rPr lang="en-IN" b="1">
                <a:solidFill>
                  <a:srgbClr val="ED7D31"/>
                </a:solidFill>
              </a:rPr>
              <a:t>UAT Lifecycle</a:t>
            </a:r>
          </a:p>
          <a:p>
            <a:pPr marL="342900" lvl="0" indent="-342900">
              <a:buFont typeface="+mj-lt"/>
              <a:buAutoNum type="arabicPeriod"/>
              <a:defRPr/>
            </a:pPr>
            <a:r>
              <a:rPr lang="en-IN" b="1">
                <a:solidFill>
                  <a:srgbClr val="ED7D31"/>
                </a:solidFill>
              </a:rPr>
              <a:t>Product Backlog Item Standards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b="1"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52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Sprint Closing</a:t>
            </a:r>
          </a:p>
        </p:txBody>
      </p:sp>
      <p:sp>
        <p:nvSpPr>
          <p:cNvPr id="5" name="Rectangle 4">
            <a:extLst>
              <a:ext uri="{FF2B5EF4-FFF2-40B4-BE49-F238E27FC236}">
                <a16:creationId xmlns:a16="http://schemas.microsoft.com/office/drawing/2014/main" id="{D164DEFB-DDBA-4393-BE2E-1B5E16972F6C}"/>
              </a:ext>
            </a:extLst>
          </p:cNvPr>
          <p:cNvSpPr/>
          <p:nvPr/>
        </p:nvSpPr>
        <p:spPr>
          <a:xfrm>
            <a:off x="469537" y="1312214"/>
            <a:ext cx="11252925" cy="19236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1700">
                <a:solidFill>
                  <a:prstClr val="black"/>
                </a:solidFill>
                <a:latin typeface="Calibri body"/>
                <a:cs typeface="Calibri" panose="020F0502020204030204" pitchFamily="34" charset="0"/>
              </a:rPr>
              <a:t>Carried over issues from Sprints to get categorized as per below</a:t>
            </a:r>
          </a:p>
          <a:p>
            <a:pPr marL="285750" indent="-285750" fontAlgn="base">
              <a:spcBef>
                <a:spcPct val="0"/>
              </a:spcBef>
              <a:spcAft>
                <a:spcPct val="0"/>
              </a:spcAft>
              <a:buClr>
                <a:srgbClr val="54185A"/>
              </a:buClr>
              <a:buFont typeface="Arial Black" panose="020B0A04020102020204" pitchFamily="34" charset="0"/>
              <a:buChar char="►"/>
              <a:defRPr/>
            </a:pPr>
            <a:r>
              <a:rPr lang="en-US" sz="1700">
                <a:solidFill>
                  <a:prstClr val="black"/>
                </a:solidFill>
                <a:latin typeface="Calibri body"/>
                <a:ea typeface="Calibri" panose="020F0502020204030204" pitchFamily="34" charset="0"/>
                <a:cs typeface="Calibri" panose="020F0502020204030204" pitchFamily="34" charset="0"/>
              </a:rPr>
              <a:t>Low Priority bugs –will be added to the Unplanned Work user story in appropriate Sprint</a:t>
            </a:r>
          </a:p>
          <a:p>
            <a:pPr marL="285750" indent="-285750" fontAlgn="base">
              <a:spcBef>
                <a:spcPct val="0"/>
              </a:spcBef>
              <a:spcAft>
                <a:spcPct val="0"/>
              </a:spcAft>
              <a:buClr>
                <a:srgbClr val="54185A"/>
              </a:buClr>
              <a:buFont typeface="Arial Black" panose="020B0A04020102020204" pitchFamily="34" charset="0"/>
              <a:buChar char="►"/>
              <a:defRPr/>
            </a:pPr>
            <a:r>
              <a:rPr lang="en-US" sz="1700">
                <a:solidFill>
                  <a:prstClr val="black"/>
                </a:solidFill>
                <a:latin typeface="Calibri body"/>
                <a:ea typeface="Calibri" panose="020F0502020204030204" pitchFamily="34" charset="0"/>
                <a:cs typeface="Calibri" panose="020F0502020204030204" pitchFamily="34" charset="0"/>
              </a:rPr>
              <a:t>Requirement bugs –will be assigned to BA, who will have a corresponding User Story created which will be prioritized for future Sprints post which Dev team will mark the defect as removed. Root cause of the defect will be Inadequate Requirement. Such stories to be tagged with “Additional Scope”</a:t>
            </a:r>
          </a:p>
          <a:p>
            <a:pPr marL="285750" indent="-285750" eaLnBrk="0" fontAlgn="base" hangingPunct="0">
              <a:spcBef>
                <a:spcPct val="0"/>
              </a:spcBef>
              <a:spcAft>
                <a:spcPct val="0"/>
              </a:spcAft>
              <a:buClr>
                <a:schemeClr val="tx2"/>
              </a:buClr>
              <a:buFont typeface="Arial Black" panose="020B0A04020102020204" pitchFamily="34" charset="0"/>
              <a:buChar char="►"/>
              <a:defRPr/>
            </a:pPr>
            <a:r>
              <a:rPr lang="en-US" sz="1700">
                <a:solidFill>
                  <a:prstClr val="black"/>
                </a:solidFill>
                <a:latin typeface="Calibri body"/>
                <a:ea typeface="Calibri" panose="020F0502020204030204" pitchFamily="34" charset="0"/>
                <a:cs typeface="Calibri" panose="020F0502020204030204" pitchFamily="34" charset="0"/>
              </a:rPr>
              <a:t>Technical Debt –couple of user stories need more investigation and a proper solution technical implementation </a:t>
            </a:r>
            <a:r>
              <a:rPr lang="en-US" sz="1700">
                <a:solidFill>
                  <a:prstClr val="black"/>
                </a:solidFill>
                <a:latin typeface="Calibri body"/>
                <a:cs typeface="Calibri" panose="020F0502020204030204" pitchFamily="34" charset="0"/>
              </a:rPr>
              <a:t>which will be dealt under a Technical Debt user story post which </a:t>
            </a:r>
            <a:r>
              <a:rPr lang="en-US" sz="1700" b="1">
                <a:solidFill>
                  <a:prstClr val="black"/>
                </a:solidFill>
                <a:latin typeface="Calibri body"/>
                <a:cs typeface="Calibri" panose="020F0502020204030204" pitchFamily="34" charset="0"/>
              </a:rPr>
              <a:t>Dev team will mark the defect as removed</a:t>
            </a:r>
            <a:r>
              <a:rPr lang="en-US" sz="1700">
                <a:solidFill>
                  <a:prstClr val="black"/>
                </a:solidFill>
                <a:latin typeface="Calibri body"/>
                <a:cs typeface="Calibri" panose="020F0502020204030204" pitchFamily="34" charset="0"/>
              </a:rPr>
              <a:t>.</a:t>
            </a:r>
          </a:p>
        </p:txBody>
      </p:sp>
      <p:graphicFrame>
        <p:nvGraphicFramePr>
          <p:cNvPr id="6" name="Table 5">
            <a:extLst>
              <a:ext uri="{FF2B5EF4-FFF2-40B4-BE49-F238E27FC236}">
                <a16:creationId xmlns:a16="http://schemas.microsoft.com/office/drawing/2014/main" id="{1B10C38D-7D93-4B6A-86F6-F47AFB69EF63}"/>
              </a:ext>
            </a:extLst>
          </p:cNvPr>
          <p:cNvGraphicFramePr>
            <a:graphicFrameLocks noGrp="1"/>
          </p:cNvGraphicFramePr>
          <p:nvPr>
            <p:extLst>
              <p:ext uri="{D42A27DB-BD31-4B8C-83A1-F6EECF244321}">
                <p14:modId xmlns:p14="http://schemas.microsoft.com/office/powerpoint/2010/main" val="3967297491"/>
              </p:ext>
            </p:extLst>
          </p:nvPr>
        </p:nvGraphicFramePr>
        <p:xfrm>
          <a:off x="469537" y="3953409"/>
          <a:ext cx="9829800" cy="1791147"/>
        </p:xfrm>
        <a:graphic>
          <a:graphicData uri="http://schemas.openxmlformats.org/drawingml/2006/table">
            <a:tbl>
              <a:tblPr>
                <a:tableStyleId>{BC89EF96-8CEA-46FF-86C4-4CE0E7609802}</a:tableStyleId>
              </a:tblPr>
              <a:tblGrid>
                <a:gridCol w="5676364">
                  <a:extLst>
                    <a:ext uri="{9D8B030D-6E8A-4147-A177-3AD203B41FA5}">
                      <a16:colId xmlns:a16="http://schemas.microsoft.com/office/drawing/2014/main" val="2166795939"/>
                    </a:ext>
                  </a:extLst>
                </a:gridCol>
                <a:gridCol w="4153436">
                  <a:extLst>
                    <a:ext uri="{9D8B030D-6E8A-4147-A177-3AD203B41FA5}">
                      <a16:colId xmlns:a16="http://schemas.microsoft.com/office/drawing/2014/main" val="1173263027"/>
                    </a:ext>
                  </a:extLst>
                </a:gridCol>
              </a:tblGrid>
              <a:tr h="214584">
                <a:tc>
                  <a:txBody>
                    <a:bodyPr/>
                    <a:lstStyle/>
                    <a:p>
                      <a:pPr lvl="1">
                        <a:lnSpc>
                          <a:spcPct val="107000"/>
                        </a:lnSpc>
                        <a:spcAft>
                          <a:spcPts val="800"/>
                        </a:spcAft>
                      </a:pPr>
                      <a:r>
                        <a:rPr lang="en-IN" sz="1800" err="1">
                          <a:effectLst/>
                        </a:rPr>
                        <a:t>Coforge</a:t>
                      </a:r>
                      <a:r>
                        <a:rPr lang="en-IN" sz="1800">
                          <a:effectLst/>
                        </a:rPr>
                        <a:t> developers to fill in all the resource keys on the relevant tab on Teams channel </a:t>
                      </a:r>
                      <a:endParaRPr lang="en-IN" sz="180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lvl="1">
                        <a:lnSpc>
                          <a:spcPct val="107000"/>
                        </a:lnSpc>
                        <a:spcAft>
                          <a:spcPts val="800"/>
                        </a:spcAft>
                      </a:pPr>
                      <a:r>
                        <a:rPr lang="en-IN" sz="1800">
                          <a:effectLst/>
                        </a:rPr>
                        <a:t> Complete on last Friday of the Sprint</a:t>
                      </a:r>
                      <a:endParaRPr lang="en-IN" sz="1800">
                        <a:effectLst/>
                        <a:latin typeface="+mn-lt"/>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11298852"/>
                  </a:ext>
                </a:extLst>
              </a:tr>
              <a:tr h="214584">
                <a:tc>
                  <a:txBody>
                    <a:bodyPr/>
                    <a:lstStyle/>
                    <a:p>
                      <a:pPr lvl="1">
                        <a:lnSpc>
                          <a:spcPct val="107000"/>
                        </a:lnSpc>
                        <a:spcAft>
                          <a:spcPts val="800"/>
                        </a:spcAft>
                      </a:pPr>
                      <a:r>
                        <a:rPr lang="en-IN" sz="1800">
                          <a:effectLst/>
                        </a:rPr>
                        <a:t>Business team to get the translations done</a:t>
                      </a:r>
                      <a:endParaRPr lang="en-IN" sz="180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lvl="1">
                        <a:lnSpc>
                          <a:spcPct val="107000"/>
                        </a:lnSpc>
                        <a:spcAft>
                          <a:spcPts val="800"/>
                        </a:spcAft>
                      </a:pPr>
                      <a:r>
                        <a:rPr lang="en-IN" sz="1800">
                          <a:effectLst/>
                        </a:rPr>
                        <a:t> In Regression week</a:t>
                      </a:r>
                      <a:endParaRPr lang="en-IN" sz="1800">
                        <a:effectLst/>
                        <a:latin typeface="+mn-lt"/>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41151075"/>
                  </a:ext>
                </a:extLst>
              </a:tr>
              <a:tr h="222480">
                <a:tc>
                  <a:txBody>
                    <a:bodyPr/>
                    <a:lstStyle/>
                    <a:p>
                      <a:pPr lvl="1">
                        <a:lnSpc>
                          <a:spcPct val="107000"/>
                        </a:lnSpc>
                        <a:spcAft>
                          <a:spcPts val="800"/>
                        </a:spcAft>
                      </a:pPr>
                      <a:r>
                        <a:rPr lang="en-IN" sz="1800">
                          <a:effectLst/>
                        </a:rPr>
                        <a:t>Coforge developers to create the script</a:t>
                      </a:r>
                      <a:endParaRPr lang="en-IN" sz="180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lvl="1">
                        <a:lnSpc>
                          <a:spcPct val="107000"/>
                        </a:lnSpc>
                        <a:spcAft>
                          <a:spcPts val="800"/>
                        </a:spcAft>
                      </a:pPr>
                      <a:r>
                        <a:rPr lang="en-IN" sz="1800">
                          <a:effectLst/>
                        </a:rPr>
                        <a:t> In UAT week</a:t>
                      </a:r>
                      <a:endParaRPr lang="en-IN" sz="1800">
                        <a:effectLst/>
                        <a:latin typeface="+mn-lt"/>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57486646"/>
                  </a:ext>
                </a:extLst>
              </a:tr>
              <a:tr h="214584">
                <a:tc>
                  <a:txBody>
                    <a:bodyPr/>
                    <a:lstStyle/>
                    <a:p>
                      <a:pPr lvl="1">
                        <a:lnSpc>
                          <a:spcPct val="107000"/>
                        </a:lnSpc>
                        <a:spcAft>
                          <a:spcPts val="800"/>
                        </a:spcAft>
                      </a:pPr>
                      <a:r>
                        <a:rPr lang="en-IN" sz="1800">
                          <a:effectLst/>
                        </a:rPr>
                        <a:t>Coforge developers to add the script to TEAM’s location</a:t>
                      </a:r>
                      <a:endParaRPr lang="en-IN" sz="180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lvl="1">
                        <a:lnSpc>
                          <a:spcPct val="107000"/>
                        </a:lnSpc>
                        <a:spcAft>
                          <a:spcPts val="800"/>
                        </a:spcAft>
                      </a:pPr>
                      <a:r>
                        <a:rPr lang="en-IN" sz="1800">
                          <a:effectLst/>
                        </a:rPr>
                        <a:t> In Release week</a:t>
                      </a:r>
                      <a:endParaRPr lang="en-IN" sz="1800">
                        <a:effectLst/>
                        <a:latin typeface="+mn-lt"/>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71578231"/>
                  </a:ext>
                </a:extLst>
              </a:tr>
              <a:tr h="214584">
                <a:tc>
                  <a:txBody>
                    <a:bodyPr/>
                    <a:lstStyle/>
                    <a:p>
                      <a:pPr lvl="1">
                        <a:lnSpc>
                          <a:spcPct val="107000"/>
                        </a:lnSpc>
                        <a:spcAft>
                          <a:spcPts val="800"/>
                        </a:spcAft>
                      </a:pPr>
                      <a:r>
                        <a:rPr lang="en-IN" sz="1800">
                          <a:effectLst/>
                        </a:rPr>
                        <a:t>Coforge developers to give the script for execution</a:t>
                      </a:r>
                      <a:endParaRPr lang="en-IN" sz="1800">
                        <a:effectLst/>
                        <a:latin typeface="+mn-lt"/>
                        <a:ea typeface="Calibri" panose="020F0502020204030204" pitchFamily="34" charset="0"/>
                        <a:cs typeface="Times New Roman" panose="02020603050405020304" pitchFamily="18" charset="0"/>
                      </a:endParaRPr>
                    </a:p>
                  </a:txBody>
                  <a:tcPr marL="9525" marR="9525" marT="9525" marB="9525" anchor="ctr"/>
                </a:tc>
                <a:tc>
                  <a:txBody>
                    <a:bodyPr/>
                    <a:lstStyle/>
                    <a:p>
                      <a:pPr lvl="1">
                        <a:lnSpc>
                          <a:spcPct val="107000"/>
                        </a:lnSpc>
                        <a:spcAft>
                          <a:spcPts val="800"/>
                        </a:spcAft>
                      </a:pPr>
                      <a:r>
                        <a:rPr lang="en-IN" sz="1800">
                          <a:effectLst/>
                        </a:rPr>
                        <a:t> On Friday of UAT week</a:t>
                      </a:r>
                      <a:endParaRPr lang="en-IN" sz="1800">
                        <a:effectLst/>
                        <a:latin typeface="+mn-lt"/>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20541551"/>
                  </a:ext>
                </a:extLst>
              </a:tr>
            </a:tbl>
          </a:graphicData>
        </a:graphic>
      </p:graphicFrame>
      <p:sp>
        <p:nvSpPr>
          <p:cNvPr id="7" name="Rectangle 6">
            <a:extLst>
              <a:ext uri="{FF2B5EF4-FFF2-40B4-BE49-F238E27FC236}">
                <a16:creationId xmlns:a16="http://schemas.microsoft.com/office/drawing/2014/main" id="{FBE586C6-2211-4A1F-BDA3-B0C0EF40D6C8}"/>
              </a:ext>
            </a:extLst>
          </p:cNvPr>
          <p:cNvSpPr/>
          <p:nvPr/>
        </p:nvSpPr>
        <p:spPr>
          <a:xfrm>
            <a:off x="469537" y="3491106"/>
            <a:ext cx="337227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Translation Process (if applicable)</a:t>
            </a: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8" name="Rectangle 7">
            <a:extLst>
              <a:ext uri="{FF2B5EF4-FFF2-40B4-BE49-F238E27FC236}">
                <a16:creationId xmlns:a16="http://schemas.microsoft.com/office/drawing/2014/main" id="{8CACD342-2FDF-431E-8DE4-9BCE2182BBD6}"/>
              </a:ext>
            </a:extLst>
          </p:cNvPr>
          <p:cNvSpPr/>
          <p:nvPr/>
        </p:nvSpPr>
        <p:spPr>
          <a:xfrm>
            <a:off x="469537" y="5941492"/>
            <a:ext cx="12056200" cy="646331"/>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Black" panose="020B0A04020102020204" pitchFamily="34" charset="0"/>
              <a:buChar char="►"/>
              <a:tabLst/>
              <a:defRPr/>
            </a:pPr>
            <a:r>
              <a:rPr kumimoji="0" lang="en-US" sz="1800" b="1"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Carried over stories/tasks discussed with BA and moved to next Sprint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14888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GB" b="1">
                <a:latin typeface="Georgia"/>
                <a:cs typeface="Arial"/>
              </a:rPr>
              <a:t>KPIs Tracked</a:t>
            </a:r>
            <a:endParaRPr lang="en-GB" b="1"/>
          </a:p>
        </p:txBody>
      </p:sp>
      <p:sp>
        <p:nvSpPr>
          <p:cNvPr id="4" name="Rectangle 3">
            <a:extLst>
              <a:ext uri="{FF2B5EF4-FFF2-40B4-BE49-F238E27FC236}">
                <a16:creationId xmlns:a16="http://schemas.microsoft.com/office/drawing/2014/main" id="{D5C82B49-3700-462E-A072-127458211F7E}"/>
              </a:ext>
            </a:extLst>
          </p:cNvPr>
          <p:cNvSpPr/>
          <p:nvPr/>
        </p:nvSpPr>
        <p:spPr>
          <a:xfrm>
            <a:off x="469537" y="1303020"/>
            <a:ext cx="11252925" cy="175432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Code Coverage</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Release RAG Status</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Dev Readiness RAG Status</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UAT Defects Leakage</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Test Automation Coverage</a:t>
            </a:r>
          </a:p>
          <a:p>
            <a:pPr marL="285750" indent="-285750" fontAlgn="base">
              <a:spcBef>
                <a:spcPct val="0"/>
              </a:spcBef>
              <a:spcAft>
                <a:spcPct val="0"/>
              </a:spcAft>
              <a:buClr>
                <a:srgbClr val="54185A"/>
              </a:buClr>
              <a:buFont typeface="Arial Black" panose="020B0A04020102020204" pitchFamily="34" charset="0"/>
              <a:buChar char="►"/>
              <a:defRPr/>
            </a:pPr>
            <a:r>
              <a:rPr lang="en-US">
                <a:solidFill>
                  <a:prstClr val="black"/>
                </a:solidFill>
                <a:ea typeface="Calibri" panose="020F0502020204030204" pitchFamily="34" charset="0"/>
                <a:cs typeface="Calibri" panose="020F0502020204030204" pitchFamily="34" charset="0"/>
              </a:rPr>
              <a:t>Sprint Burndown</a:t>
            </a:r>
          </a:p>
        </p:txBody>
      </p:sp>
    </p:spTree>
    <p:extLst>
      <p:ext uri="{BB962C8B-B14F-4D97-AF65-F5344CB8AC3E}">
        <p14:creationId xmlns:p14="http://schemas.microsoft.com/office/powerpoint/2010/main" val="419415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6">
            <a:extLst>
              <a:ext uri="{FF2B5EF4-FFF2-40B4-BE49-F238E27FC236}">
                <a16:creationId xmlns:a16="http://schemas.microsoft.com/office/drawing/2014/main" id="{B6B17D83-2D71-4823-82B6-A931DA525878}"/>
              </a:ext>
            </a:extLst>
          </p:cNvPr>
          <p:cNvSpPr txBox="1">
            <a:spLocks/>
          </p:cNvSpPr>
          <p:nvPr/>
        </p:nvSpPr>
        <p:spPr>
          <a:xfrm>
            <a:off x="375260" y="367006"/>
            <a:ext cx="9854590" cy="427839"/>
          </a:xfrm>
          <a:prstGeom prst="rect">
            <a:avLst/>
          </a:prstGeom>
        </p:spPr>
        <p:txBody>
          <a:bodyPr vert="horz" wrap="none" lIns="0" tIns="0" rIns="0" bIns="0" rtlCol="0" anchor="t" anchorCtr="0">
            <a:normAutofit fontScale="92500" lnSpcReduction="10000"/>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pPr>
              <a:spcAft>
                <a:spcPts val="0"/>
              </a:spcAft>
            </a:pPr>
            <a:r>
              <a:rPr lang="en-US" sz="3000" b="1">
                <a:latin typeface="Georgia"/>
                <a:cs typeface="Arial"/>
              </a:rPr>
              <a:t>Code</a:t>
            </a:r>
            <a:r>
              <a:rPr lang="en-US" sz="3200"/>
              <a:t> </a:t>
            </a:r>
            <a:r>
              <a:rPr lang="en-US" sz="3000" b="1">
                <a:latin typeface="Georgia"/>
                <a:cs typeface="Arial"/>
              </a:rPr>
              <a:t>Coverage</a:t>
            </a:r>
            <a:endParaRPr lang="en-IN" sz="3000" b="1">
              <a:latin typeface="Georgia"/>
              <a:cs typeface="Arial"/>
            </a:endParaRPr>
          </a:p>
        </p:txBody>
      </p:sp>
      <p:sp>
        <p:nvSpPr>
          <p:cNvPr id="2" name="Rectangle 1">
            <a:extLst>
              <a:ext uri="{FF2B5EF4-FFF2-40B4-BE49-F238E27FC236}">
                <a16:creationId xmlns:a16="http://schemas.microsoft.com/office/drawing/2014/main" id="{F82084F2-486B-4835-B0AB-BFB46D708266}"/>
              </a:ext>
            </a:extLst>
          </p:cNvPr>
          <p:cNvSpPr/>
          <p:nvPr/>
        </p:nvSpPr>
        <p:spPr>
          <a:xfrm>
            <a:off x="375260" y="1068513"/>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What is Code Coverage</a:t>
            </a:r>
            <a:endParaRPr lang="en-IN">
              <a:solidFill>
                <a:schemeClr val="tx1">
                  <a:lumMod val="65000"/>
                  <a:lumOff val="35000"/>
                </a:schemeClr>
              </a:solidFill>
            </a:endParaRPr>
          </a:p>
        </p:txBody>
      </p:sp>
      <p:sp>
        <p:nvSpPr>
          <p:cNvPr id="5" name="Rectangle 4">
            <a:extLst>
              <a:ext uri="{FF2B5EF4-FFF2-40B4-BE49-F238E27FC236}">
                <a16:creationId xmlns:a16="http://schemas.microsoft.com/office/drawing/2014/main" id="{BF06BFB3-EEB4-42D3-99AD-C4A708FA2BDE}"/>
              </a:ext>
            </a:extLst>
          </p:cNvPr>
          <p:cNvSpPr/>
          <p:nvPr/>
        </p:nvSpPr>
        <p:spPr>
          <a:xfrm>
            <a:off x="375260" y="2938784"/>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Benefit of Tracking and Measuring</a:t>
            </a:r>
            <a:endParaRPr lang="en-IN">
              <a:solidFill>
                <a:schemeClr val="tx1">
                  <a:lumMod val="65000"/>
                  <a:lumOff val="35000"/>
                </a:schemeClr>
              </a:solidFill>
            </a:endParaRPr>
          </a:p>
        </p:txBody>
      </p:sp>
      <p:sp>
        <p:nvSpPr>
          <p:cNvPr id="6" name="Rectangle 5">
            <a:extLst>
              <a:ext uri="{FF2B5EF4-FFF2-40B4-BE49-F238E27FC236}">
                <a16:creationId xmlns:a16="http://schemas.microsoft.com/office/drawing/2014/main" id="{FFBF95FB-09AB-4F7D-8596-675650EC5FDF}"/>
              </a:ext>
            </a:extLst>
          </p:cNvPr>
          <p:cNvSpPr/>
          <p:nvPr/>
        </p:nvSpPr>
        <p:spPr>
          <a:xfrm>
            <a:off x="375260" y="4809055"/>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Frequency of Measuring and Baseline</a:t>
            </a:r>
            <a:endParaRPr lang="en-IN">
              <a:solidFill>
                <a:schemeClr val="tx1">
                  <a:lumMod val="65000"/>
                  <a:lumOff val="35000"/>
                </a:schemeClr>
              </a:solidFill>
            </a:endParaRPr>
          </a:p>
        </p:txBody>
      </p:sp>
      <p:sp>
        <p:nvSpPr>
          <p:cNvPr id="3" name="TextBox 2">
            <a:extLst>
              <a:ext uri="{FF2B5EF4-FFF2-40B4-BE49-F238E27FC236}">
                <a16:creationId xmlns:a16="http://schemas.microsoft.com/office/drawing/2014/main" id="{C4B90EC6-783B-4F11-967A-133027E2FC44}"/>
              </a:ext>
            </a:extLst>
          </p:cNvPr>
          <p:cNvSpPr txBox="1"/>
          <p:nvPr/>
        </p:nvSpPr>
        <p:spPr>
          <a:xfrm>
            <a:off x="375260" y="1621105"/>
            <a:ext cx="11209106" cy="1200329"/>
          </a:xfrm>
          <a:prstGeom prst="rect">
            <a:avLst/>
          </a:prstGeom>
          <a:noFill/>
        </p:spPr>
        <p:txBody>
          <a:bodyPr wrap="square" rtlCol="0">
            <a:spAutoFit/>
          </a:bodyPr>
          <a:lstStyle/>
          <a:p>
            <a:pPr marL="285750" indent="-285750">
              <a:buClr>
                <a:schemeClr val="tx2"/>
              </a:buClr>
              <a:buFont typeface="Arial Black" panose="020B0A04020102020204" pitchFamily="34" charset="0"/>
              <a:buChar char="►"/>
            </a:pPr>
            <a:r>
              <a:rPr lang="en-US" b="0" i="0">
                <a:effectLst/>
              </a:rPr>
              <a:t>A software testing metric that determines the number of lines of code that is successfully validated under a test procedure, which in turn, helps in analyzing how comprehensively a software is verified.</a:t>
            </a:r>
          </a:p>
          <a:p>
            <a:pPr marL="285750" indent="-285750">
              <a:buClr>
                <a:schemeClr val="tx2"/>
              </a:buClr>
              <a:buFont typeface="Arial Black" panose="020B0A04020102020204" pitchFamily="34" charset="0"/>
              <a:buChar char="►"/>
            </a:pPr>
            <a:r>
              <a:rPr lang="en-US"/>
              <a:t>Code Coverage Percentage = (Number of lines of code executed by a testing algorithm/Total number of lines of code in a system component) * 100</a:t>
            </a:r>
            <a:endParaRPr lang="en-IN"/>
          </a:p>
        </p:txBody>
      </p:sp>
      <p:sp>
        <p:nvSpPr>
          <p:cNvPr id="8" name="TextBox 7">
            <a:extLst>
              <a:ext uri="{FF2B5EF4-FFF2-40B4-BE49-F238E27FC236}">
                <a16:creationId xmlns:a16="http://schemas.microsoft.com/office/drawing/2014/main" id="{586788D5-C750-46B2-A648-CA4D81EB15B9}"/>
              </a:ext>
            </a:extLst>
          </p:cNvPr>
          <p:cNvSpPr txBox="1"/>
          <p:nvPr/>
        </p:nvSpPr>
        <p:spPr>
          <a:xfrm>
            <a:off x="375260" y="3483974"/>
            <a:ext cx="11209106" cy="1200329"/>
          </a:xfrm>
          <a:prstGeom prst="rect">
            <a:avLst/>
          </a:prstGeom>
          <a:noFill/>
        </p:spPr>
        <p:txBody>
          <a:bodyPr wrap="square" rtlCol="0">
            <a:spAutoFit/>
          </a:bodyPr>
          <a:lstStyle/>
          <a:p>
            <a:pPr marL="285750" indent="-285750">
              <a:buClr>
                <a:schemeClr val="tx2"/>
              </a:buClr>
              <a:buFont typeface="Arial Black" panose="020B0A04020102020204" pitchFamily="34" charset="0"/>
              <a:buChar char="►"/>
            </a:pPr>
            <a:r>
              <a:rPr lang="en-US"/>
              <a:t>A high code coverage points to a well-written and testable code</a:t>
            </a:r>
          </a:p>
          <a:p>
            <a:pPr marL="285750" indent="-285750">
              <a:buClr>
                <a:schemeClr val="tx2"/>
              </a:buClr>
              <a:buFont typeface="Arial Black" panose="020B0A04020102020204" pitchFamily="34" charset="0"/>
              <a:buChar char="►"/>
            </a:pPr>
            <a:r>
              <a:rPr lang="en-US"/>
              <a:t>Developers  are more likely to write/improve a unit test if they notice the coverage drop</a:t>
            </a:r>
          </a:p>
          <a:p>
            <a:pPr marL="285750" indent="-285750">
              <a:buClr>
                <a:schemeClr val="tx2"/>
              </a:buClr>
              <a:buFont typeface="Arial Black" panose="020B0A04020102020204" pitchFamily="34" charset="0"/>
              <a:buChar char="►"/>
            </a:pPr>
            <a:r>
              <a:rPr lang="en-US"/>
              <a:t>High code coverage leads to confidence in code which improves the quality of the software </a:t>
            </a:r>
          </a:p>
          <a:p>
            <a:pPr marL="285750" indent="-285750">
              <a:buClr>
                <a:schemeClr val="tx2"/>
              </a:buClr>
              <a:buFont typeface="Arial Black" panose="020B0A04020102020204" pitchFamily="34" charset="0"/>
              <a:buChar char="►"/>
            </a:pPr>
            <a:r>
              <a:rPr lang="en-IN"/>
              <a:t>Faster time to market</a:t>
            </a:r>
          </a:p>
        </p:txBody>
      </p:sp>
      <p:sp>
        <p:nvSpPr>
          <p:cNvPr id="10" name="TextBox 9">
            <a:extLst>
              <a:ext uri="{FF2B5EF4-FFF2-40B4-BE49-F238E27FC236}">
                <a16:creationId xmlns:a16="http://schemas.microsoft.com/office/drawing/2014/main" id="{9E2CC513-8803-4157-8CFB-34A5E6FE3ED1}"/>
              </a:ext>
            </a:extLst>
          </p:cNvPr>
          <p:cNvSpPr txBox="1"/>
          <p:nvPr/>
        </p:nvSpPr>
        <p:spPr>
          <a:xfrm>
            <a:off x="375260" y="5430473"/>
            <a:ext cx="11209106" cy="646331"/>
          </a:xfrm>
          <a:prstGeom prst="rect">
            <a:avLst/>
          </a:prstGeom>
          <a:noFill/>
        </p:spPr>
        <p:txBody>
          <a:bodyPr wrap="square" rtlCol="0">
            <a:spAutoFit/>
          </a:bodyPr>
          <a:lstStyle/>
          <a:p>
            <a:pPr marL="285750" indent="-285750">
              <a:buClr>
                <a:schemeClr val="tx2"/>
              </a:buClr>
              <a:buFont typeface="Arial Black" panose="020B0A04020102020204" pitchFamily="34" charset="0"/>
              <a:buChar char="►"/>
            </a:pPr>
            <a:r>
              <a:rPr lang="en-US"/>
              <a:t>Code coverage will be measured at the completion of a Sprint</a:t>
            </a:r>
          </a:p>
          <a:p>
            <a:pPr marL="285750" indent="-285750">
              <a:buClr>
                <a:schemeClr val="tx2"/>
              </a:buClr>
              <a:buFont typeface="Arial Black" panose="020B0A04020102020204" pitchFamily="34" charset="0"/>
              <a:buChar char="►"/>
            </a:pPr>
            <a:r>
              <a:rPr lang="en-US"/>
              <a:t>The baseline is 80% code coverage </a:t>
            </a:r>
            <a:endParaRPr lang="en-IN"/>
          </a:p>
        </p:txBody>
      </p:sp>
    </p:spTree>
    <p:extLst>
      <p:ext uri="{BB962C8B-B14F-4D97-AF65-F5344CB8AC3E}">
        <p14:creationId xmlns:p14="http://schemas.microsoft.com/office/powerpoint/2010/main" val="278000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6">
            <a:extLst>
              <a:ext uri="{FF2B5EF4-FFF2-40B4-BE49-F238E27FC236}">
                <a16:creationId xmlns:a16="http://schemas.microsoft.com/office/drawing/2014/main" id="{B6B17D83-2D71-4823-82B6-A931DA525878}"/>
              </a:ext>
            </a:extLst>
          </p:cNvPr>
          <p:cNvSpPr txBox="1">
            <a:spLocks/>
          </p:cNvSpPr>
          <p:nvPr/>
        </p:nvSpPr>
        <p:spPr>
          <a:xfrm>
            <a:off x="375260" y="367006"/>
            <a:ext cx="9854590" cy="427839"/>
          </a:xfrm>
          <a:prstGeom prst="rect">
            <a:avLst/>
          </a:prstGeom>
        </p:spPr>
        <p:txBody>
          <a:bodyPr vert="horz" wrap="none" lIns="0" tIns="0" rIns="0" bIns="0" rtlCol="0" anchor="t" anchorCtr="0">
            <a:normAutofit fontScale="92500" lnSpcReduction="10000"/>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pPr>
              <a:spcAft>
                <a:spcPts val="0"/>
              </a:spcAft>
            </a:pPr>
            <a:r>
              <a:rPr lang="en-US" sz="3000" b="1">
                <a:latin typeface="Georgia"/>
                <a:cs typeface="Arial"/>
              </a:rPr>
              <a:t>Release</a:t>
            </a:r>
            <a:r>
              <a:rPr lang="en-US" sz="3200"/>
              <a:t> </a:t>
            </a:r>
            <a:r>
              <a:rPr lang="en-US" sz="3000" b="1">
                <a:latin typeface="Georgia"/>
                <a:cs typeface="Arial"/>
              </a:rPr>
              <a:t>RAG</a:t>
            </a:r>
            <a:r>
              <a:rPr lang="en-US" sz="3200"/>
              <a:t> </a:t>
            </a:r>
            <a:r>
              <a:rPr lang="en-US" sz="3000" b="1">
                <a:latin typeface="Georgia"/>
                <a:cs typeface="Arial"/>
              </a:rPr>
              <a:t>Status</a:t>
            </a:r>
          </a:p>
        </p:txBody>
      </p:sp>
      <p:sp>
        <p:nvSpPr>
          <p:cNvPr id="9" name="Rectangle 8">
            <a:extLst>
              <a:ext uri="{FF2B5EF4-FFF2-40B4-BE49-F238E27FC236}">
                <a16:creationId xmlns:a16="http://schemas.microsoft.com/office/drawing/2014/main" id="{B88DD8C8-B8E9-457C-A389-1C5665322F81}"/>
              </a:ext>
            </a:extLst>
          </p:cNvPr>
          <p:cNvSpPr/>
          <p:nvPr/>
        </p:nvSpPr>
        <p:spPr>
          <a:xfrm>
            <a:off x="375260" y="1068513"/>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What is Release RAG Status</a:t>
            </a:r>
            <a:endParaRPr lang="en-IN">
              <a:solidFill>
                <a:schemeClr val="tx1">
                  <a:lumMod val="65000"/>
                  <a:lumOff val="35000"/>
                </a:schemeClr>
              </a:solidFill>
            </a:endParaRPr>
          </a:p>
        </p:txBody>
      </p:sp>
      <p:sp>
        <p:nvSpPr>
          <p:cNvPr id="10" name="Rectangle 9">
            <a:extLst>
              <a:ext uri="{FF2B5EF4-FFF2-40B4-BE49-F238E27FC236}">
                <a16:creationId xmlns:a16="http://schemas.microsoft.com/office/drawing/2014/main" id="{83E08CB7-1476-4D2C-B65B-470D775D5E2E}"/>
              </a:ext>
            </a:extLst>
          </p:cNvPr>
          <p:cNvSpPr/>
          <p:nvPr/>
        </p:nvSpPr>
        <p:spPr>
          <a:xfrm>
            <a:off x="375260" y="4034110"/>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Benefit of Tracking and Measuring</a:t>
            </a:r>
            <a:endParaRPr lang="en-IN">
              <a:solidFill>
                <a:schemeClr val="tx1">
                  <a:lumMod val="65000"/>
                  <a:lumOff val="35000"/>
                </a:schemeClr>
              </a:solidFill>
            </a:endParaRPr>
          </a:p>
        </p:txBody>
      </p:sp>
      <p:sp>
        <p:nvSpPr>
          <p:cNvPr id="11" name="Rectangle 10">
            <a:extLst>
              <a:ext uri="{FF2B5EF4-FFF2-40B4-BE49-F238E27FC236}">
                <a16:creationId xmlns:a16="http://schemas.microsoft.com/office/drawing/2014/main" id="{9F0228B0-29E0-4BB5-8DC4-9F199615C594}"/>
              </a:ext>
            </a:extLst>
          </p:cNvPr>
          <p:cNvSpPr/>
          <p:nvPr/>
        </p:nvSpPr>
        <p:spPr>
          <a:xfrm>
            <a:off x="375260" y="5237436"/>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Frequency of Measuring and Baseline</a:t>
            </a:r>
            <a:endParaRPr lang="en-IN">
              <a:solidFill>
                <a:schemeClr val="tx1">
                  <a:lumMod val="65000"/>
                  <a:lumOff val="35000"/>
                </a:schemeClr>
              </a:solidFill>
            </a:endParaRPr>
          </a:p>
        </p:txBody>
      </p:sp>
      <p:sp>
        <p:nvSpPr>
          <p:cNvPr id="12" name="TextBox 11">
            <a:extLst>
              <a:ext uri="{FF2B5EF4-FFF2-40B4-BE49-F238E27FC236}">
                <a16:creationId xmlns:a16="http://schemas.microsoft.com/office/drawing/2014/main" id="{123058A5-8201-4E5F-87D1-026BA30D9301}"/>
              </a:ext>
            </a:extLst>
          </p:cNvPr>
          <p:cNvSpPr txBox="1"/>
          <p:nvPr/>
        </p:nvSpPr>
        <p:spPr>
          <a:xfrm>
            <a:off x="375260" y="1553323"/>
            <a:ext cx="11209106" cy="2585323"/>
          </a:xfrm>
          <a:prstGeom prst="rect">
            <a:avLst/>
          </a:prstGeom>
          <a:noFill/>
        </p:spPr>
        <p:txBody>
          <a:bodyPr wrap="square" rtlCol="0">
            <a:spAutoFit/>
          </a:bodyPr>
          <a:lstStyle/>
          <a:p>
            <a:pPr marL="285750" indent="-285750">
              <a:buClr>
                <a:schemeClr val="tx2"/>
              </a:buClr>
              <a:buFont typeface="Arial Black" panose="020B0A04020102020204" pitchFamily="34" charset="0"/>
              <a:buChar char="►"/>
            </a:pPr>
            <a:r>
              <a:rPr lang="en-US"/>
              <a:t>An indicator to assess the health of current  release</a:t>
            </a:r>
          </a:p>
          <a:p>
            <a:pPr marL="285750" indent="-285750">
              <a:buClr>
                <a:schemeClr val="tx2"/>
              </a:buClr>
              <a:buFont typeface="Arial Black" panose="020B0A04020102020204" pitchFamily="34" charset="0"/>
              <a:buChar char="►"/>
            </a:pPr>
            <a:r>
              <a:rPr lang="en-US"/>
              <a:t>Release RAG status will depend on the following Parameters</a:t>
            </a:r>
          </a:p>
          <a:p>
            <a:pPr marL="742950" lvl="1" indent="-285750">
              <a:buClr>
                <a:schemeClr val="tx2"/>
              </a:buClr>
              <a:buSzPct val="86000"/>
              <a:buFont typeface="Arial Black" panose="020B0A04020102020204" pitchFamily="34" charset="0"/>
              <a:buChar char="►"/>
            </a:pPr>
            <a:r>
              <a:rPr lang="en-US" sz="1600"/>
              <a:t>Availability of Environment (Yes/No)</a:t>
            </a:r>
          </a:p>
          <a:p>
            <a:pPr marL="742950" lvl="1" indent="-285750">
              <a:buClr>
                <a:schemeClr val="tx2"/>
              </a:buClr>
              <a:buSzPct val="86000"/>
              <a:buFont typeface="Arial Black" panose="020B0A04020102020204" pitchFamily="34" charset="0"/>
              <a:buChar char="►"/>
            </a:pPr>
            <a:r>
              <a:rPr lang="en-US" sz="1600"/>
              <a:t>Closure of all High Priority User Stories (Yes/No)</a:t>
            </a:r>
          </a:p>
          <a:p>
            <a:pPr marL="742950" lvl="1" indent="-285750">
              <a:buClr>
                <a:schemeClr val="tx2"/>
              </a:buClr>
              <a:buSzPct val="86000"/>
              <a:buFont typeface="Arial Black" panose="020B0A04020102020204" pitchFamily="34" charset="0"/>
              <a:buChar char="►"/>
            </a:pPr>
            <a:r>
              <a:rPr lang="en-US" sz="1600"/>
              <a:t>Resolution of inter-team dependencies (Yes/No)</a:t>
            </a:r>
          </a:p>
          <a:p>
            <a:pPr marL="742950" lvl="1" indent="-285750">
              <a:buClr>
                <a:schemeClr val="tx2"/>
              </a:buClr>
              <a:buSzPct val="86000"/>
              <a:buFont typeface="Arial Black" panose="020B0A04020102020204" pitchFamily="34" charset="0"/>
              <a:buChar char="►"/>
            </a:pPr>
            <a:r>
              <a:rPr lang="en-US" sz="1600"/>
              <a:t>Availability of Resource key translation (Yes/No)</a:t>
            </a:r>
          </a:p>
          <a:p>
            <a:pPr marL="742950" lvl="1" indent="-285750">
              <a:buClr>
                <a:schemeClr val="tx2"/>
              </a:buClr>
              <a:buSzPct val="86000"/>
              <a:buFont typeface="Arial Black" panose="020B0A04020102020204" pitchFamily="34" charset="0"/>
              <a:buChar char="►"/>
            </a:pPr>
            <a:r>
              <a:rPr lang="en-US" sz="1600"/>
              <a:t>QA Signoff (Yes/No)</a:t>
            </a:r>
          </a:p>
          <a:p>
            <a:pPr marL="742950" lvl="1" indent="-285750">
              <a:buClr>
                <a:schemeClr val="tx2"/>
              </a:buClr>
              <a:buSzPct val="86000"/>
              <a:buFont typeface="Arial Black" panose="020B0A04020102020204" pitchFamily="34" charset="0"/>
              <a:buChar char="►"/>
            </a:pPr>
            <a:r>
              <a:rPr lang="en-US" sz="1600"/>
              <a:t>Product Owner Signoff (Yes/No)</a:t>
            </a:r>
          </a:p>
          <a:p>
            <a:pPr marL="742950" lvl="1" indent="-285750">
              <a:buClr>
                <a:schemeClr val="tx2"/>
              </a:buClr>
              <a:buSzPct val="86000"/>
              <a:buFont typeface="Arial Black" panose="020B0A04020102020204" pitchFamily="34" charset="0"/>
              <a:buChar char="►"/>
            </a:pPr>
            <a:r>
              <a:rPr lang="en-US" sz="1600"/>
              <a:t>UAT Signoff by BA (Yes/No)</a:t>
            </a:r>
          </a:p>
          <a:p>
            <a:pPr marL="742950" lvl="1" indent="-285750">
              <a:buFont typeface="Arial" panose="020B0604020202020204" pitchFamily="34" charset="0"/>
              <a:buChar char="•"/>
            </a:pPr>
            <a:endParaRPr lang="en-IN" sz="1400"/>
          </a:p>
        </p:txBody>
      </p:sp>
      <p:sp>
        <p:nvSpPr>
          <p:cNvPr id="13" name="TextBox 12">
            <a:extLst>
              <a:ext uri="{FF2B5EF4-FFF2-40B4-BE49-F238E27FC236}">
                <a16:creationId xmlns:a16="http://schemas.microsoft.com/office/drawing/2014/main" id="{D0DF88E2-1568-4536-A1FB-AE4AD849A97C}"/>
              </a:ext>
            </a:extLst>
          </p:cNvPr>
          <p:cNvSpPr txBox="1"/>
          <p:nvPr/>
        </p:nvSpPr>
        <p:spPr>
          <a:xfrm>
            <a:off x="375260" y="4579300"/>
            <a:ext cx="11209106" cy="646331"/>
          </a:xfrm>
          <a:prstGeom prst="rect">
            <a:avLst/>
          </a:prstGeom>
          <a:noFill/>
        </p:spPr>
        <p:txBody>
          <a:bodyPr wrap="square" rtlCol="0">
            <a:spAutoFit/>
          </a:bodyPr>
          <a:lstStyle/>
          <a:p>
            <a:pPr marL="285750" indent="-285750">
              <a:buFont typeface="Arial" panose="020B0604020202020204" pitchFamily="34" charset="0"/>
              <a:buChar char="•"/>
            </a:pPr>
            <a:r>
              <a:rPr lang="en-US"/>
              <a:t>It will help the team in taking any corrective steps in advance that are required to make the release successful  within the defined  timelines </a:t>
            </a:r>
            <a:endParaRPr lang="en-IN"/>
          </a:p>
        </p:txBody>
      </p:sp>
      <p:sp>
        <p:nvSpPr>
          <p:cNvPr id="14" name="TextBox 13">
            <a:extLst>
              <a:ext uri="{FF2B5EF4-FFF2-40B4-BE49-F238E27FC236}">
                <a16:creationId xmlns:a16="http://schemas.microsoft.com/office/drawing/2014/main" id="{E21E7DDA-5E02-4003-A417-2C10B7290C5E}"/>
              </a:ext>
            </a:extLst>
          </p:cNvPr>
          <p:cNvSpPr txBox="1"/>
          <p:nvPr/>
        </p:nvSpPr>
        <p:spPr>
          <a:xfrm>
            <a:off x="375260" y="5790028"/>
            <a:ext cx="11209106" cy="646331"/>
          </a:xfrm>
          <a:prstGeom prst="rect">
            <a:avLst/>
          </a:prstGeom>
          <a:noFill/>
        </p:spPr>
        <p:txBody>
          <a:bodyPr wrap="square" rtlCol="0">
            <a:spAutoFit/>
          </a:bodyPr>
          <a:lstStyle/>
          <a:p>
            <a:pPr marL="285750" indent="-285750">
              <a:buFont typeface="Arial" panose="020B0604020202020204" pitchFamily="34" charset="0"/>
              <a:buChar char="•"/>
            </a:pPr>
            <a:r>
              <a:rPr lang="en-US"/>
              <a:t>Release RAG status will be measured before a release</a:t>
            </a:r>
          </a:p>
          <a:p>
            <a:pPr marL="285750" indent="-285750">
              <a:buFont typeface="Arial" panose="020B0604020202020204" pitchFamily="34" charset="0"/>
              <a:buChar char="•"/>
            </a:pPr>
            <a:r>
              <a:rPr lang="en-US"/>
              <a:t>The baseline is to have a Green RAG status</a:t>
            </a:r>
            <a:endParaRPr lang="en-IN"/>
          </a:p>
        </p:txBody>
      </p:sp>
      <p:sp>
        <p:nvSpPr>
          <p:cNvPr id="2" name="Rectangle 1">
            <a:extLst>
              <a:ext uri="{FF2B5EF4-FFF2-40B4-BE49-F238E27FC236}">
                <a16:creationId xmlns:a16="http://schemas.microsoft.com/office/drawing/2014/main" id="{AD87C24E-1EBF-4C40-A008-3552F56E1F7E}"/>
              </a:ext>
            </a:extLst>
          </p:cNvPr>
          <p:cNvSpPr/>
          <p:nvPr/>
        </p:nvSpPr>
        <p:spPr>
          <a:xfrm>
            <a:off x="7890808" y="2139436"/>
            <a:ext cx="1387011" cy="3962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All Yes</a:t>
            </a:r>
            <a:endParaRPr lang="en-IN"/>
          </a:p>
        </p:txBody>
      </p:sp>
      <p:sp>
        <p:nvSpPr>
          <p:cNvPr id="18" name="Rectangle 17">
            <a:extLst>
              <a:ext uri="{FF2B5EF4-FFF2-40B4-BE49-F238E27FC236}">
                <a16:creationId xmlns:a16="http://schemas.microsoft.com/office/drawing/2014/main" id="{B64FEC38-944D-4F9F-B48F-CD1BCF7C3638}"/>
              </a:ext>
            </a:extLst>
          </p:cNvPr>
          <p:cNvSpPr/>
          <p:nvPr/>
        </p:nvSpPr>
        <p:spPr>
          <a:xfrm>
            <a:off x="7890807" y="2742011"/>
            <a:ext cx="1387011" cy="396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1-3 Nos</a:t>
            </a:r>
            <a:endParaRPr lang="en-IN"/>
          </a:p>
        </p:txBody>
      </p:sp>
      <p:sp>
        <p:nvSpPr>
          <p:cNvPr id="19" name="Rectangle 18">
            <a:extLst>
              <a:ext uri="{FF2B5EF4-FFF2-40B4-BE49-F238E27FC236}">
                <a16:creationId xmlns:a16="http://schemas.microsoft.com/office/drawing/2014/main" id="{7EA3B9F7-18D3-447E-B6FD-E4D9A7F3D11E}"/>
              </a:ext>
            </a:extLst>
          </p:cNvPr>
          <p:cNvSpPr/>
          <p:nvPr/>
        </p:nvSpPr>
        <p:spPr>
          <a:xfrm>
            <a:off x="7890807" y="3370222"/>
            <a:ext cx="1387011" cy="3962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&lt;3 Nos</a:t>
            </a:r>
            <a:endParaRPr lang="en-IN"/>
          </a:p>
        </p:txBody>
      </p:sp>
      <p:sp>
        <p:nvSpPr>
          <p:cNvPr id="20" name="Rectangle 19">
            <a:extLst>
              <a:ext uri="{FF2B5EF4-FFF2-40B4-BE49-F238E27FC236}">
                <a16:creationId xmlns:a16="http://schemas.microsoft.com/office/drawing/2014/main" id="{1DC72F7A-F51F-4EDC-9671-37DD11909772}"/>
              </a:ext>
            </a:extLst>
          </p:cNvPr>
          <p:cNvSpPr/>
          <p:nvPr/>
        </p:nvSpPr>
        <p:spPr>
          <a:xfrm>
            <a:off x="7416484" y="1613703"/>
            <a:ext cx="2343965" cy="2295655"/>
          </a:xfrm>
          <a:prstGeom prst="rect">
            <a:avLst/>
          </a:prstGeom>
          <a:noFill/>
          <a:ln>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algn="ctr"/>
            <a:r>
              <a:rPr lang="en-US"/>
              <a:t>RAG Criteria</a:t>
            </a:r>
            <a:endParaRPr lang="en-IN"/>
          </a:p>
        </p:txBody>
      </p:sp>
    </p:spTree>
    <p:extLst>
      <p:ext uri="{BB962C8B-B14F-4D97-AF65-F5344CB8AC3E}">
        <p14:creationId xmlns:p14="http://schemas.microsoft.com/office/powerpoint/2010/main" val="190318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6">
            <a:extLst>
              <a:ext uri="{FF2B5EF4-FFF2-40B4-BE49-F238E27FC236}">
                <a16:creationId xmlns:a16="http://schemas.microsoft.com/office/drawing/2014/main" id="{B6B17D83-2D71-4823-82B6-A931DA525878}"/>
              </a:ext>
            </a:extLst>
          </p:cNvPr>
          <p:cNvSpPr txBox="1">
            <a:spLocks/>
          </p:cNvSpPr>
          <p:nvPr/>
        </p:nvSpPr>
        <p:spPr>
          <a:xfrm>
            <a:off x="375260" y="367006"/>
            <a:ext cx="9854590" cy="427839"/>
          </a:xfrm>
          <a:prstGeom prst="rect">
            <a:avLst/>
          </a:prstGeom>
        </p:spPr>
        <p:txBody>
          <a:bodyPr vert="horz" wrap="none" lIns="0" tIns="0" rIns="0" bIns="0" rtlCol="0" anchor="t" anchorCtr="0">
            <a:normAutofit fontScale="92500" lnSpcReduction="10000"/>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000" b="1">
                <a:latin typeface="Georgia"/>
                <a:cs typeface="Arial"/>
              </a:rPr>
              <a:t>Dev</a:t>
            </a:r>
            <a:r>
              <a:rPr kumimoji="0" lang="en-US" sz="3200" b="0" i="0" u="none" strike="noStrike" kern="1200" cap="none" spc="0" normalizeH="0" baseline="0" noProof="0">
                <a:ln>
                  <a:noFill/>
                </a:ln>
                <a:solidFill>
                  <a:srgbClr val="000000"/>
                </a:solidFill>
                <a:effectLst/>
                <a:uLnTx/>
                <a:uFillTx/>
                <a:latin typeface="Georgia" panose="02040502050405020303" pitchFamily="18" charset="0"/>
                <a:cs typeface="Arial" panose="020B0604020202020204" pitchFamily="34" charset="0"/>
              </a:rPr>
              <a:t> </a:t>
            </a:r>
            <a:r>
              <a:rPr lang="en-US" sz="3000" b="1">
                <a:latin typeface="Georgia"/>
                <a:cs typeface="Arial"/>
              </a:rPr>
              <a:t>Readiness</a:t>
            </a:r>
            <a:r>
              <a:rPr kumimoji="0" lang="en-US" sz="3200" b="0" i="0" u="none" strike="noStrike" kern="1200" cap="none" spc="0" normalizeH="0" baseline="0" noProof="0">
                <a:ln>
                  <a:noFill/>
                </a:ln>
                <a:solidFill>
                  <a:srgbClr val="000000"/>
                </a:solidFill>
                <a:effectLst/>
                <a:uLnTx/>
                <a:uFillTx/>
                <a:latin typeface="Georgia" panose="02040502050405020303" pitchFamily="18" charset="0"/>
                <a:cs typeface="Arial" panose="020B0604020202020204" pitchFamily="34" charset="0"/>
              </a:rPr>
              <a:t> </a:t>
            </a:r>
            <a:r>
              <a:rPr lang="en-US" sz="3000" b="1">
                <a:latin typeface="Georgia"/>
                <a:cs typeface="Arial"/>
              </a:rPr>
              <a:t>RAG</a:t>
            </a:r>
            <a:r>
              <a:rPr kumimoji="0" lang="en-US" sz="3200" b="0" i="0" u="none" strike="noStrike" kern="1200" cap="none" spc="0" normalizeH="0" baseline="0" noProof="0">
                <a:ln>
                  <a:noFill/>
                </a:ln>
                <a:solidFill>
                  <a:srgbClr val="000000"/>
                </a:solidFill>
                <a:effectLst/>
                <a:uLnTx/>
                <a:uFillTx/>
                <a:latin typeface="Georgia" panose="02040502050405020303" pitchFamily="18" charset="0"/>
                <a:cs typeface="Arial" panose="020B0604020202020204" pitchFamily="34" charset="0"/>
              </a:rPr>
              <a:t> </a:t>
            </a:r>
            <a:r>
              <a:rPr lang="en-US" sz="3000" b="1">
                <a:latin typeface="Georgia"/>
                <a:cs typeface="Arial"/>
              </a:rPr>
              <a:t>Status</a:t>
            </a:r>
            <a:r>
              <a:rPr kumimoji="0" lang="en-US" sz="3200" b="0" i="0" u="none" strike="noStrike" kern="1200" cap="none" spc="0" normalizeH="0" baseline="0" noProof="0">
                <a:ln>
                  <a:noFill/>
                </a:ln>
                <a:solidFill>
                  <a:srgbClr val="000000"/>
                </a:solidFill>
                <a:effectLst/>
                <a:uLnTx/>
                <a:uFillTx/>
                <a:latin typeface="Georgia" panose="02040502050405020303" pitchFamily="18" charset="0"/>
                <a:cs typeface="Arial" panose="020B0604020202020204" pitchFamily="34" charset="0"/>
              </a:rPr>
              <a:t> - </a:t>
            </a:r>
            <a:r>
              <a:rPr kumimoji="0" lang="en-US" sz="3200" b="0" i="0" u="none" strike="noStrike" kern="1200" cap="none" spc="0" normalizeH="0" baseline="0" noProof="0">
                <a:ln>
                  <a:noFill/>
                </a:ln>
                <a:solidFill>
                  <a:srgbClr val="FF0000"/>
                </a:solidFill>
                <a:effectLst/>
                <a:uLnTx/>
                <a:uFillTx/>
                <a:latin typeface="Georgia" panose="02040502050405020303" pitchFamily="18" charset="0"/>
                <a:cs typeface="Arial" panose="020B0604020202020204" pitchFamily="34" charset="0"/>
              </a:rPr>
              <a:t>WIP</a:t>
            </a:r>
          </a:p>
        </p:txBody>
      </p:sp>
      <p:sp>
        <p:nvSpPr>
          <p:cNvPr id="9" name="Rectangle 8">
            <a:extLst>
              <a:ext uri="{FF2B5EF4-FFF2-40B4-BE49-F238E27FC236}">
                <a16:creationId xmlns:a16="http://schemas.microsoft.com/office/drawing/2014/main" id="{B88DD8C8-B8E9-457C-A389-1C5665322F81}"/>
              </a:ext>
            </a:extLst>
          </p:cNvPr>
          <p:cNvSpPr/>
          <p:nvPr/>
        </p:nvSpPr>
        <p:spPr>
          <a:xfrm>
            <a:off x="375260" y="1068513"/>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a:ea typeface="+mn-ea"/>
                <a:cs typeface="+mn-cs"/>
              </a:rPr>
              <a:t>What is Dev Readiness RAG Status</a:t>
            </a:r>
            <a:endParaRPr kumimoji="0" lang="en-IN" sz="1800" b="0" i="0" u="none" strike="noStrike" kern="1200" cap="none" spc="0" normalizeH="0" baseline="0" noProof="0">
              <a:ln>
                <a:noFill/>
              </a:ln>
              <a:solidFill>
                <a:srgbClr val="000000">
                  <a:lumMod val="65000"/>
                  <a:lumOff val="35000"/>
                </a:srgbClr>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3E08CB7-1476-4D2C-B65B-470D775D5E2E}"/>
              </a:ext>
            </a:extLst>
          </p:cNvPr>
          <p:cNvSpPr/>
          <p:nvPr/>
        </p:nvSpPr>
        <p:spPr>
          <a:xfrm>
            <a:off x="375260" y="4393671"/>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a:ea typeface="+mn-ea"/>
                <a:cs typeface="+mn-cs"/>
              </a:rPr>
              <a:t>Benefit of Tracking and Measuring</a:t>
            </a:r>
            <a:endParaRPr kumimoji="0" lang="en-IN" sz="1800" b="0" i="0" u="none" strike="noStrike" kern="1200" cap="none" spc="0" normalizeH="0" baseline="0" noProof="0">
              <a:ln>
                <a:noFill/>
              </a:ln>
              <a:solidFill>
                <a:srgbClr val="000000">
                  <a:lumMod val="65000"/>
                  <a:lumOff val="35000"/>
                </a:srgbClr>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F0228B0-29E0-4BB5-8DC4-9F199615C594}"/>
              </a:ext>
            </a:extLst>
          </p:cNvPr>
          <p:cNvSpPr/>
          <p:nvPr/>
        </p:nvSpPr>
        <p:spPr>
          <a:xfrm>
            <a:off x="375260" y="5664156"/>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lumMod val="65000"/>
                    <a:lumOff val="35000"/>
                  </a:srgbClr>
                </a:solidFill>
                <a:effectLst/>
                <a:uLnTx/>
                <a:uFillTx/>
                <a:latin typeface="Calibri" panose="020F0502020204030204"/>
                <a:ea typeface="+mn-ea"/>
                <a:cs typeface="+mn-cs"/>
              </a:rPr>
              <a:t>Frequency of Measuring and Baseline</a:t>
            </a:r>
            <a:endParaRPr kumimoji="0" lang="en-IN" sz="1800" b="0" i="0" u="none" strike="noStrike" kern="1200" cap="none" spc="0" normalizeH="0" baseline="0" noProof="0">
              <a:ln>
                <a:noFill/>
              </a:ln>
              <a:solidFill>
                <a:srgbClr val="000000">
                  <a:lumMod val="65000"/>
                  <a:lumOff val="35000"/>
                </a:srgbClr>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123058A5-8201-4E5F-87D1-026BA30D9301}"/>
              </a:ext>
            </a:extLst>
          </p:cNvPr>
          <p:cNvSpPr txBox="1"/>
          <p:nvPr/>
        </p:nvSpPr>
        <p:spPr>
          <a:xfrm>
            <a:off x="375260" y="1496353"/>
            <a:ext cx="11209106" cy="258532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chemeClr val="tx2"/>
              </a:buClr>
              <a:buSzTx/>
              <a:buFont typeface="Arial Black" panose="020B0A04020102020204" pitchFamily="34" charset="0"/>
              <a:buChar char="►"/>
              <a:tabLst/>
              <a:defRPr/>
            </a:pPr>
            <a:r>
              <a:rPr kumimoji="0" lang="en-US" sz="1800" b="0" i="0" u="none" strike="noStrike" kern="1200" cap="none" spc="0" normalizeH="0" baseline="0" noProof="0">
                <a:ln>
                  <a:noFill/>
                </a:ln>
                <a:solidFill>
                  <a:srgbClr val="000000"/>
                </a:solidFill>
                <a:effectLst/>
                <a:uLnTx/>
                <a:uFillTx/>
              </a:rPr>
              <a:t>An indicator to assess the health of development readiness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rPr>
              <a:t>     upcoming 2 </a:t>
            </a:r>
            <a:r>
              <a:rPr lang="en-US">
                <a:solidFill>
                  <a:srgbClr val="000000"/>
                </a:solidFill>
              </a:rPr>
              <a:t>sprints</a:t>
            </a:r>
            <a:r>
              <a:rPr kumimoji="0" lang="en-US" sz="1800" b="0" i="0" u="none" strike="noStrike" kern="1200" cap="none" spc="0" normalizeH="0" baseline="0" noProof="0">
                <a:ln>
                  <a:noFill/>
                </a:ln>
                <a:solidFill>
                  <a:srgbClr val="000000"/>
                </a:solidFill>
                <a:effectLst/>
                <a:uLnTx/>
                <a:uFillTx/>
              </a:rPr>
              <a:t> . </a:t>
            </a:r>
          </a:p>
          <a:p>
            <a:pPr marL="285750" indent="-285750">
              <a:buClr>
                <a:schemeClr val="tx2"/>
              </a:buClr>
              <a:buFont typeface="Arial Black" panose="020B0A04020102020204" pitchFamily="34" charset="0"/>
              <a:buChar char="►"/>
              <a:defRPr/>
            </a:pPr>
            <a:r>
              <a:rPr lang="en-US">
                <a:solidFill>
                  <a:srgbClr val="000000"/>
                </a:solidFill>
              </a:rPr>
              <a:t>Dev Readiness RAG status will purely depend on whether team has around </a:t>
            </a:r>
          </a:p>
          <a:p>
            <a:pPr marL="0" indent="0">
              <a:buFontTx/>
              <a:buNone/>
              <a:defRPr/>
            </a:pPr>
            <a:r>
              <a:rPr lang="en-US">
                <a:solidFill>
                  <a:srgbClr val="000000"/>
                </a:solidFill>
              </a:rPr>
              <a:t>    90 SPs of  refined work ready for next 2 sprints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Quicksand"/>
                <a:ea typeface="+mn-ea"/>
                <a:cs typeface="+mn-cs"/>
              </a:rPr>
              <a:t>    </a:t>
            </a:r>
            <a:r>
              <a:rPr lang="en-US">
                <a:solidFill>
                  <a:srgbClr val="000000"/>
                </a:solidFill>
              </a:rPr>
              <a:t>if not  , due to any of the following reasons </a:t>
            </a:r>
          </a:p>
          <a:p>
            <a:pPr marL="742950" marR="0" lvl="1" indent="-285750" algn="l" defTabSz="914400" rtl="0" eaLnBrk="1" fontAlgn="auto" latinLnBrk="0" hangingPunct="1">
              <a:lnSpc>
                <a:spcPct val="100000"/>
              </a:lnSpc>
              <a:spcBef>
                <a:spcPts val="0"/>
              </a:spcBef>
              <a:spcAft>
                <a:spcPts val="0"/>
              </a:spcAft>
              <a:buClr>
                <a:schemeClr val="tx2"/>
              </a:buClr>
              <a:buSzPct val="90000"/>
              <a:buFont typeface="Arial Black" panose="020B0A04020102020204" pitchFamily="34" charset="0"/>
              <a:buChar char="►"/>
              <a:tabLst/>
              <a:defRPr/>
            </a:pPr>
            <a:r>
              <a:rPr lang="en-US">
                <a:solidFill>
                  <a:srgbClr val="000000"/>
                </a:solidFill>
              </a:rPr>
              <a:t> Any  3rd  party dependencies</a:t>
            </a:r>
          </a:p>
          <a:p>
            <a:pPr marL="742950" lvl="1" indent="-285750">
              <a:buClr>
                <a:schemeClr val="tx2"/>
              </a:buClr>
              <a:buSzPct val="90000"/>
              <a:buFont typeface="Arial Black" panose="020B0A04020102020204" pitchFamily="34" charset="0"/>
              <a:buChar char="►"/>
              <a:defRPr/>
            </a:pPr>
            <a:r>
              <a:rPr lang="en-US">
                <a:solidFill>
                  <a:srgbClr val="000000"/>
                </a:solidFill>
              </a:rPr>
              <a:t> Any technical dependencies</a:t>
            </a:r>
          </a:p>
          <a:p>
            <a:pPr marL="742950" lvl="1" indent="-285750">
              <a:buClr>
                <a:schemeClr val="tx2"/>
              </a:buClr>
              <a:buSzPct val="90000"/>
              <a:buFont typeface="Arial Black" panose="020B0A04020102020204" pitchFamily="34" charset="0"/>
              <a:buChar char="►"/>
              <a:defRPr/>
            </a:pPr>
            <a:r>
              <a:rPr lang="en-US">
                <a:solidFill>
                  <a:srgbClr val="000000"/>
                </a:solidFill>
              </a:rPr>
              <a:t> Any business dependencies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rPr>
              <a:t>then these must be identified and resolved  at the earliest .</a:t>
            </a:r>
          </a:p>
        </p:txBody>
      </p:sp>
      <p:sp>
        <p:nvSpPr>
          <p:cNvPr id="13" name="TextBox 12">
            <a:extLst>
              <a:ext uri="{FF2B5EF4-FFF2-40B4-BE49-F238E27FC236}">
                <a16:creationId xmlns:a16="http://schemas.microsoft.com/office/drawing/2014/main" id="{D0DF88E2-1568-4536-A1FB-AE4AD849A97C}"/>
              </a:ext>
            </a:extLst>
          </p:cNvPr>
          <p:cNvSpPr txBox="1"/>
          <p:nvPr/>
        </p:nvSpPr>
        <p:spPr>
          <a:xfrm>
            <a:off x="375260" y="4869575"/>
            <a:ext cx="11209106" cy="64633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chemeClr val="tx2"/>
              </a:buClr>
              <a:buSzTx/>
              <a:buFont typeface="Arial Black" panose="020B0A04020102020204" pitchFamily="34" charset="0"/>
              <a:buChar char="►"/>
              <a:tabLst/>
              <a:defRPr/>
            </a:pPr>
            <a:r>
              <a:rPr lang="en-US">
                <a:solidFill>
                  <a:srgbClr val="000000"/>
                </a:solidFill>
              </a:rPr>
              <a:t>Having this process in place  ensures that teams have  enough work ready for  upcoming sprints  which enables seamless  &amp; quality development  life cycle.</a:t>
            </a:r>
          </a:p>
        </p:txBody>
      </p:sp>
      <p:sp>
        <p:nvSpPr>
          <p:cNvPr id="14" name="TextBox 13">
            <a:extLst>
              <a:ext uri="{FF2B5EF4-FFF2-40B4-BE49-F238E27FC236}">
                <a16:creationId xmlns:a16="http://schemas.microsoft.com/office/drawing/2014/main" id="{E21E7DDA-5E02-4003-A417-2C10B7290C5E}"/>
              </a:ext>
            </a:extLst>
          </p:cNvPr>
          <p:cNvSpPr txBox="1"/>
          <p:nvPr/>
        </p:nvSpPr>
        <p:spPr>
          <a:xfrm>
            <a:off x="375260" y="6144724"/>
            <a:ext cx="11209106" cy="64633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chemeClr val="tx2"/>
              </a:buClr>
              <a:buSzTx/>
              <a:buFont typeface="Arial Black" panose="020B0A04020102020204" pitchFamily="34" charset="0"/>
              <a:buChar char="►"/>
              <a:tabLst/>
              <a:defRPr/>
            </a:pPr>
            <a:r>
              <a:rPr lang="en-US">
                <a:solidFill>
                  <a:srgbClr val="000000"/>
                </a:solidFill>
              </a:rPr>
              <a:t>Dev Readiness  RAG status will be measured at any given point of time or daily basis </a:t>
            </a:r>
          </a:p>
          <a:p>
            <a:pPr marL="285750" marR="0" lvl="0" indent="-285750" algn="l" defTabSz="914400" rtl="0" eaLnBrk="1" fontAlgn="auto" latinLnBrk="0" hangingPunct="1">
              <a:lnSpc>
                <a:spcPct val="100000"/>
              </a:lnSpc>
              <a:spcBef>
                <a:spcPts val="0"/>
              </a:spcBef>
              <a:spcAft>
                <a:spcPts val="0"/>
              </a:spcAft>
              <a:buClrTx/>
              <a:buSzTx/>
              <a:buFont typeface="Arial Black" panose="020B0A04020102020204" pitchFamily="34" charset="0"/>
              <a:buChar char="►"/>
              <a:tabLst/>
              <a:defRPr/>
            </a:pPr>
            <a:r>
              <a:rPr lang="en-US">
                <a:solidFill>
                  <a:srgbClr val="000000"/>
                </a:solidFill>
              </a:rPr>
              <a:t>Base line is to have 90 SPs of refined work ready for next 2 sprints . </a:t>
            </a:r>
          </a:p>
        </p:txBody>
      </p:sp>
      <p:sp>
        <p:nvSpPr>
          <p:cNvPr id="2" name="Rectangle 1">
            <a:extLst>
              <a:ext uri="{FF2B5EF4-FFF2-40B4-BE49-F238E27FC236}">
                <a16:creationId xmlns:a16="http://schemas.microsoft.com/office/drawing/2014/main" id="{AD87C24E-1EBF-4C40-A008-3552F56E1F7E}"/>
              </a:ext>
            </a:extLst>
          </p:cNvPr>
          <p:cNvSpPr/>
          <p:nvPr/>
        </p:nvSpPr>
        <p:spPr>
          <a:xfrm>
            <a:off x="9085848" y="2152007"/>
            <a:ext cx="1695644" cy="3962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rPr>
              <a:t>90%- 100 % SPs</a:t>
            </a: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B64FEC38-944D-4F9F-B48F-CD1BCF7C3638}"/>
              </a:ext>
            </a:extLst>
          </p:cNvPr>
          <p:cNvSpPr/>
          <p:nvPr/>
        </p:nvSpPr>
        <p:spPr>
          <a:xfrm>
            <a:off x="9100175" y="2727826"/>
            <a:ext cx="1700980" cy="396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rPr>
              <a:t>70%-89 %SPs</a:t>
            </a: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EA3B9F7-18D3-447E-B6FD-E4D9A7F3D11E}"/>
              </a:ext>
            </a:extLst>
          </p:cNvPr>
          <p:cNvSpPr/>
          <p:nvPr/>
        </p:nvSpPr>
        <p:spPr>
          <a:xfrm>
            <a:off x="9105510" y="3248076"/>
            <a:ext cx="1695645" cy="3962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rPr>
              <a:t>&lt;70% SPs</a:t>
            </a: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DC72F7A-F51F-4EDC-9671-37DD11909772}"/>
              </a:ext>
            </a:extLst>
          </p:cNvPr>
          <p:cNvSpPr/>
          <p:nvPr/>
        </p:nvSpPr>
        <p:spPr>
          <a:xfrm>
            <a:off x="8598731" y="1602443"/>
            <a:ext cx="2673623" cy="2195469"/>
          </a:xfrm>
          <a:prstGeom prst="rect">
            <a:avLst/>
          </a:prstGeom>
          <a:noFill/>
          <a:ln>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RAG Criteria </a:t>
            </a:r>
            <a:endParaRPr kumimoji="0" lang="en-IN"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669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6">
            <a:extLst>
              <a:ext uri="{FF2B5EF4-FFF2-40B4-BE49-F238E27FC236}">
                <a16:creationId xmlns:a16="http://schemas.microsoft.com/office/drawing/2014/main" id="{B6B17D83-2D71-4823-82B6-A931DA525878}"/>
              </a:ext>
            </a:extLst>
          </p:cNvPr>
          <p:cNvSpPr txBox="1">
            <a:spLocks/>
          </p:cNvSpPr>
          <p:nvPr/>
        </p:nvSpPr>
        <p:spPr>
          <a:xfrm>
            <a:off x="375260" y="367006"/>
            <a:ext cx="9854590" cy="427839"/>
          </a:xfrm>
          <a:prstGeom prst="rect">
            <a:avLst/>
          </a:prstGeom>
        </p:spPr>
        <p:txBody>
          <a:bodyPr vert="horz" wrap="none" lIns="0" tIns="0" rIns="0" bIns="0" rtlCol="0" anchor="t" anchorCtr="0">
            <a:normAutofit fontScale="92500" lnSpcReduction="10000"/>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pPr>
              <a:spcAft>
                <a:spcPts val="0"/>
              </a:spcAft>
            </a:pPr>
            <a:r>
              <a:rPr lang="en-US" sz="3000" b="1">
                <a:latin typeface="Georgia"/>
                <a:cs typeface="Arial"/>
              </a:rPr>
              <a:t>UAT</a:t>
            </a:r>
            <a:r>
              <a:rPr lang="en-US" sz="3200"/>
              <a:t> </a:t>
            </a:r>
            <a:r>
              <a:rPr lang="en-US" sz="3000" b="1">
                <a:latin typeface="Georgia"/>
                <a:cs typeface="Arial"/>
              </a:rPr>
              <a:t>Defects</a:t>
            </a:r>
            <a:r>
              <a:rPr lang="en-US" sz="3200"/>
              <a:t> </a:t>
            </a:r>
            <a:r>
              <a:rPr lang="en-US" sz="3000" b="1">
                <a:latin typeface="Georgia"/>
                <a:cs typeface="Arial"/>
              </a:rPr>
              <a:t>Leakage</a:t>
            </a:r>
          </a:p>
        </p:txBody>
      </p:sp>
      <p:sp>
        <p:nvSpPr>
          <p:cNvPr id="3" name="Rectangle 2">
            <a:extLst>
              <a:ext uri="{FF2B5EF4-FFF2-40B4-BE49-F238E27FC236}">
                <a16:creationId xmlns:a16="http://schemas.microsoft.com/office/drawing/2014/main" id="{05AEF8FC-AA4D-4D4A-A84D-F11443818B35}"/>
              </a:ext>
            </a:extLst>
          </p:cNvPr>
          <p:cNvSpPr/>
          <p:nvPr/>
        </p:nvSpPr>
        <p:spPr>
          <a:xfrm>
            <a:off x="375260" y="1068513"/>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What is UAT Defects Leakage</a:t>
            </a:r>
            <a:endParaRPr lang="en-IN">
              <a:solidFill>
                <a:schemeClr val="tx1">
                  <a:lumMod val="65000"/>
                  <a:lumOff val="35000"/>
                </a:schemeClr>
              </a:solidFill>
            </a:endParaRPr>
          </a:p>
        </p:txBody>
      </p:sp>
      <p:sp>
        <p:nvSpPr>
          <p:cNvPr id="4" name="Rectangle 3">
            <a:extLst>
              <a:ext uri="{FF2B5EF4-FFF2-40B4-BE49-F238E27FC236}">
                <a16:creationId xmlns:a16="http://schemas.microsoft.com/office/drawing/2014/main" id="{BFF3EF55-B086-4932-AEFB-F33905345977}"/>
              </a:ext>
            </a:extLst>
          </p:cNvPr>
          <p:cNvSpPr/>
          <p:nvPr/>
        </p:nvSpPr>
        <p:spPr>
          <a:xfrm>
            <a:off x="340263" y="3625364"/>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Benefit of Tracking and Measuring</a:t>
            </a:r>
            <a:endParaRPr lang="en-IN">
              <a:solidFill>
                <a:schemeClr val="tx1">
                  <a:lumMod val="65000"/>
                  <a:lumOff val="35000"/>
                </a:schemeClr>
              </a:solidFill>
            </a:endParaRPr>
          </a:p>
        </p:txBody>
      </p:sp>
      <p:sp>
        <p:nvSpPr>
          <p:cNvPr id="5" name="Rectangle 4">
            <a:extLst>
              <a:ext uri="{FF2B5EF4-FFF2-40B4-BE49-F238E27FC236}">
                <a16:creationId xmlns:a16="http://schemas.microsoft.com/office/drawing/2014/main" id="{D958EA02-5D42-425C-9A2A-59416C306B71}"/>
              </a:ext>
            </a:extLst>
          </p:cNvPr>
          <p:cNvSpPr/>
          <p:nvPr/>
        </p:nvSpPr>
        <p:spPr>
          <a:xfrm>
            <a:off x="359593" y="4959183"/>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Frequency of Measuring and Baseline</a:t>
            </a:r>
            <a:endParaRPr lang="en-IN">
              <a:solidFill>
                <a:schemeClr val="tx1">
                  <a:lumMod val="65000"/>
                  <a:lumOff val="35000"/>
                </a:schemeClr>
              </a:solidFill>
            </a:endParaRPr>
          </a:p>
        </p:txBody>
      </p:sp>
      <p:sp>
        <p:nvSpPr>
          <p:cNvPr id="2" name="TextBox 1">
            <a:extLst>
              <a:ext uri="{FF2B5EF4-FFF2-40B4-BE49-F238E27FC236}">
                <a16:creationId xmlns:a16="http://schemas.microsoft.com/office/drawing/2014/main" id="{3885606E-F0A6-4E30-87F2-CA029B1C5A14}"/>
              </a:ext>
            </a:extLst>
          </p:cNvPr>
          <p:cNvSpPr txBox="1"/>
          <p:nvPr/>
        </p:nvSpPr>
        <p:spPr>
          <a:xfrm>
            <a:off x="357883" y="5468311"/>
            <a:ext cx="112108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defects leakage should be measured after very UAT cycle done by UAT testers. UAT DLR =  (# of defect found in UAT/ Total Number of defects in that cycle.) *100</a:t>
            </a:r>
            <a:endParaRPr lang="en-US"/>
          </a:p>
          <a:p>
            <a:endParaRPr lang="en-US">
              <a:cs typeface="Calibri"/>
            </a:endParaRPr>
          </a:p>
        </p:txBody>
      </p:sp>
      <p:sp>
        <p:nvSpPr>
          <p:cNvPr id="9" name="TextBox 8">
            <a:extLst>
              <a:ext uri="{FF2B5EF4-FFF2-40B4-BE49-F238E27FC236}">
                <a16:creationId xmlns:a16="http://schemas.microsoft.com/office/drawing/2014/main" id="{DF83E82C-6663-41F4-BE35-EAA56D567AE0}"/>
              </a:ext>
            </a:extLst>
          </p:cNvPr>
          <p:cNvSpPr txBox="1"/>
          <p:nvPr/>
        </p:nvSpPr>
        <p:spPr>
          <a:xfrm>
            <a:off x="342551" y="4138113"/>
            <a:ext cx="112108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UAT DLR is a key Metric to measure the efficiency of Quality Engineering testing. DLR should be as low as possible to achieve good quality. It gives Test cases coverage quality as well. Test case coverage is inversely proportional to DLR. </a:t>
            </a:r>
          </a:p>
          <a:p>
            <a:endParaRPr lang="en-US">
              <a:cs typeface="Calibri"/>
            </a:endParaRPr>
          </a:p>
        </p:txBody>
      </p:sp>
      <p:sp>
        <p:nvSpPr>
          <p:cNvPr id="8" name="TextBox 7">
            <a:extLst>
              <a:ext uri="{FF2B5EF4-FFF2-40B4-BE49-F238E27FC236}">
                <a16:creationId xmlns:a16="http://schemas.microsoft.com/office/drawing/2014/main" id="{957E5237-6B82-48EC-9CA1-72ADF8668F5B}"/>
              </a:ext>
            </a:extLst>
          </p:cNvPr>
          <p:cNvSpPr txBox="1"/>
          <p:nvPr/>
        </p:nvSpPr>
        <p:spPr>
          <a:xfrm>
            <a:off x="433482" y="1550410"/>
            <a:ext cx="111508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rPr>
              <a:t>UAT Defect Leakage is used to identify the efficiency of the QE testing, </a:t>
            </a:r>
          </a:p>
          <a:p>
            <a:r>
              <a:rPr lang="en-US">
                <a:solidFill>
                  <a:srgbClr val="000000"/>
                </a:solidFill>
              </a:rPr>
              <a:t>it gives how many defects are missed/slipped in lower environment</a:t>
            </a:r>
          </a:p>
          <a:p>
            <a:r>
              <a:rPr lang="en-US">
                <a:solidFill>
                  <a:srgbClr val="000000"/>
                </a:solidFill>
              </a:rPr>
              <a:t> and caught by UAT testers during UAT.</a:t>
            </a:r>
          </a:p>
          <a:p>
            <a:endParaRPr lang="en-US">
              <a:solidFill>
                <a:srgbClr val="000000"/>
              </a:solidFill>
            </a:endParaRPr>
          </a:p>
          <a:p>
            <a:endParaRPr lang="en-US">
              <a:solidFill>
                <a:srgbClr val="000000"/>
              </a:solidFill>
            </a:endParaRPr>
          </a:p>
          <a:p>
            <a:endParaRPr lang="en-US">
              <a:solidFill>
                <a:srgbClr val="000000"/>
              </a:solidFill>
            </a:endParaRPr>
          </a:p>
          <a:p>
            <a:endParaRPr lang="en-US">
              <a:solidFill>
                <a:srgbClr val="000000"/>
              </a:solidFill>
            </a:endParaRPr>
          </a:p>
        </p:txBody>
      </p:sp>
      <p:sp>
        <p:nvSpPr>
          <p:cNvPr id="11" name="Rectangle 10">
            <a:extLst>
              <a:ext uri="{FF2B5EF4-FFF2-40B4-BE49-F238E27FC236}">
                <a16:creationId xmlns:a16="http://schemas.microsoft.com/office/drawing/2014/main" id="{1DC72F7A-F51F-4EDC-9671-37DD11909772}"/>
              </a:ext>
            </a:extLst>
          </p:cNvPr>
          <p:cNvSpPr/>
          <p:nvPr/>
        </p:nvSpPr>
        <p:spPr>
          <a:xfrm>
            <a:off x="8598731" y="1602443"/>
            <a:ext cx="2673623" cy="1938011"/>
          </a:xfrm>
          <a:prstGeom prst="rect">
            <a:avLst/>
          </a:prstGeom>
          <a:noFill/>
          <a:ln>
            <a:solidFill>
              <a:schemeClr val="tx1"/>
            </a:solidFill>
          </a:ln>
        </p:spPr>
        <p:style>
          <a:lnRef idx="2">
            <a:schemeClr val="accent4"/>
          </a:lnRef>
          <a:fillRef idx="1">
            <a:schemeClr val="lt1"/>
          </a:fillRef>
          <a:effectRef idx="0">
            <a:schemeClr val="accent4"/>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RAG Criteria </a:t>
            </a:r>
            <a:endParaRPr kumimoji="0" lang="en-IN"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AD87C24E-1EBF-4C40-A008-3552F56E1F7E}"/>
              </a:ext>
            </a:extLst>
          </p:cNvPr>
          <p:cNvSpPr/>
          <p:nvPr/>
        </p:nvSpPr>
        <p:spPr>
          <a:xfrm>
            <a:off x="9087720" y="1966498"/>
            <a:ext cx="1695644" cy="3962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FFFFFF"/>
                </a:solidFill>
                <a:latin typeface="Calibri" panose="020F0502020204030204"/>
              </a:rPr>
              <a:t>&lt;=</a:t>
            </a:r>
            <a:r>
              <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rPr>
              <a:t> 5%</a:t>
            </a: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64FEC38-944D-4F9F-B48F-CD1BCF7C3638}"/>
              </a:ext>
            </a:extLst>
          </p:cNvPr>
          <p:cNvSpPr/>
          <p:nvPr/>
        </p:nvSpPr>
        <p:spPr>
          <a:xfrm>
            <a:off x="9082384" y="2502608"/>
            <a:ext cx="1700980" cy="3962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FFFFFF"/>
                </a:solidFill>
                <a:latin typeface="Calibri" panose="020F0502020204030204"/>
              </a:rPr>
              <a:t>4% - 10 %</a:t>
            </a: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EA3B9F7-18D3-447E-B6FD-E4D9A7F3D11E}"/>
              </a:ext>
            </a:extLst>
          </p:cNvPr>
          <p:cNvSpPr/>
          <p:nvPr/>
        </p:nvSpPr>
        <p:spPr>
          <a:xfrm>
            <a:off x="9082384" y="2990144"/>
            <a:ext cx="1695645" cy="3962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FFFFFF"/>
                </a:solidFill>
                <a:latin typeface="Calibri" panose="020F0502020204030204"/>
              </a:rPr>
              <a:t>&gt; 10 %</a:t>
            </a: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3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6">
            <a:extLst>
              <a:ext uri="{FF2B5EF4-FFF2-40B4-BE49-F238E27FC236}">
                <a16:creationId xmlns:a16="http://schemas.microsoft.com/office/drawing/2014/main" id="{B6B17D83-2D71-4823-82B6-A931DA525878}"/>
              </a:ext>
            </a:extLst>
          </p:cNvPr>
          <p:cNvSpPr txBox="1">
            <a:spLocks/>
          </p:cNvSpPr>
          <p:nvPr/>
        </p:nvSpPr>
        <p:spPr>
          <a:xfrm>
            <a:off x="375260" y="367006"/>
            <a:ext cx="9854590" cy="427839"/>
          </a:xfrm>
          <a:prstGeom prst="rect">
            <a:avLst/>
          </a:prstGeom>
        </p:spPr>
        <p:txBody>
          <a:bodyPr vert="horz" wrap="none" lIns="0" tIns="0" rIns="0" bIns="0" rtlCol="0" anchor="t" anchorCtr="0">
            <a:normAutofit fontScale="92500" lnSpcReduction="10000"/>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pPr>
              <a:spcAft>
                <a:spcPts val="0"/>
              </a:spcAft>
            </a:pPr>
            <a:r>
              <a:rPr lang="en-US" sz="3000" b="1">
                <a:latin typeface="Georgia"/>
                <a:cs typeface="Arial"/>
              </a:rPr>
              <a:t>Test</a:t>
            </a:r>
            <a:r>
              <a:rPr lang="en-US" sz="3200"/>
              <a:t> </a:t>
            </a:r>
            <a:r>
              <a:rPr lang="en-US" sz="3000" b="1">
                <a:latin typeface="Georgia"/>
                <a:cs typeface="Arial"/>
              </a:rPr>
              <a:t>Automation</a:t>
            </a:r>
            <a:r>
              <a:rPr lang="en-US" sz="3200"/>
              <a:t> </a:t>
            </a:r>
            <a:r>
              <a:rPr lang="en-US" sz="3000" b="1">
                <a:latin typeface="Georgia"/>
                <a:cs typeface="Arial"/>
              </a:rPr>
              <a:t>Coverage</a:t>
            </a:r>
          </a:p>
        </p:txBody>
      </p:sp>
      <p:sp>
        <p:nvSpPr>
          <p:cNvPr id="3" name="Rectangle 2">
            <a:extLst>
              <a:ext uri="{FF2B5EF4-FFF2-40B4-BE49-F238E27FC236}">
                <a16:creationId xmlns:a16="http://schemas.microsoft.com/office/drawing/2014/main" id="{7EC4E921-A5D1-4408-AAE3-547C9EF7E7DD}"/>
              </a:ext>
            </a:extLst>
          </p:cNvPr>
          <p:cNvSpPr/>
          <p:nvPr/>
        </p:nvSpPr>
        <p:spPr>
          <a:xfrm>
            <a:off x="375260" y="1068513"/>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What is Test Automation Coverage</a:t>
            </a:r>
            <a:endParaRPr lang="en-IN">
              <a:solidFill>
                <a:schemeClr val="tx1">
                  <a:lumMod val="65000"/>
                  <a:lumOff val="35000"/>
                </a:schemeClr>
              </a:solidFill>
            </a:endParaRPr>
          </a:p>
        </p:txBody>
      </p:sp>
      <p:sp>
        <p:nvSpPr>
          <p:cNvPr id="4" name="Rectangle 3">
            <a:extLst>
              <a:ext uri="{FF2B5EF4-FFF2-40B4-BE49-F238E27FC236}">
                <a16:creationId xmlns:a16="http://schemas.microsoft.com/office/drawing/2014/main" id="{37EEF1DF-CB62-4ADA-99BC-68CABDE19020}"/>
              </a:ext>
            </a:extLst>
          </p:cNvPr>
          <p:cNvSpPr/>
          <p:nvPr/>
        </p:nvSpPr>
        <p:spPr>
          <a:xfrm>
            <a:off x="375260" y="2938784"/>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Benefit of Tracking and Measuring</a:t>
            </a:r>
            <a:endParaRPr lang="en-IN">
              <a:solidFill>
                <a:schemeClr val="tx1">
                  <a:lumMod val="65000"/>
                  <a:lumOff val="35000"/>
                </a:schemeClr>
              </a:solidFill>
            </a:endParaRPr>
          </a:p>
        </p:txBody>
      </p:sp>
      <p:sp>
        <p:nvSpPr>
          <p:cNvPr id="5" name="Rectangle 4">
            <a:extLst>
              <a:ext uri="{FF2B5EF4-FFF2-40B4-BE49-F238E27FC236}">
                <a16:creationId xmlns:a16="http://schemas.microsoft.com/office/drawing/2014/main" id="{C9B0A489-4568-48A1-8136-4762F4726EBA}"/>
              </a:ext>
            </a:extLst>
          </p:cNvPr>
          <p:cNvSpPr/>
          <p:nvPr/>
        </p:nvSpPr>
        <p:spPr>
          <a:xfrm>
            <a:off x="375260" y="4415212"/>
            <a:ext cx="11209106" cy="42784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a:solidFill>
                  <a:schemeClr val="tx1">
                    <a:lumMod val="65000"/>
                    <a:lumOff val="35000"/>
                  </a:schemeClr>
                </a:solidFill>
              </a:rPr>
              <a:t>Frequency of Measuring and Baseline</a:t>
            </a:r>
            <a:endParaRPr lang="en-IN">
              <a:solidFill>
                <a:schemeClr val="tx1">
                  <a:lumMod val="65000"/>
                  <a:lumOff val="35000"/>
                </a:schemeClr>
              </a:solidFill>
            </a:endParaRPr>
          </a:p>
        </p:txBody>
      </p:sp>
      <p:sp>
        <p:nvSpPr>
          <p:cNvPr id="2" name="TextBox 1">
            <a:extLst>
              <a:ext uri="{FF2B5EF4-FFF2-40B4-BE49-F238E27FC236}">
                <a16:creationId xmlns:a16="http://schemas.microsoft.com/office/drawing/2014/main" id="{7CDAE626-C150-4F91-BAE9-0FC07FB8ECDE}"/>
              </a:ext>
            </a:extLst>
          </p:cNvPr>
          <p:cNvSpPr txBox="1"/>
          <p:nvPr/>
        </p:nvSpPr>
        <p:spPr>
          <a:xfrm>
            <a:off x="375007" y="1530848"/>
            <a:ext cx="112108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Test coverage is one of the measurements of test quality that tells us how much of the application under test has been tested. Test Automation Coverage is the percentage of test cases automated out of total test bucket for a functionality under test.</a:t>
            </a:r>
            <a:endParaRPr lang="en-US"/>
          </a:p>
        </p:txBody>
      </p:sp>
      <p:sp>
        <p:nvSpPr>
          <p:cNvPr id="6" name="TextBox 5">
            <a:extLst>
              <a:ext uri="{FF2B5EF4-FFF2-40B4-BE49-F238E27FC236}">
                <a16:creationId xmlns:a16="http://schemas.microsoft.com/office/drawing/2014/main" id="{539007C5-8411-4D98-8378-219B7FDE78D7}"/>
              </a:ext>
            </a:extLst>
          </p:cNvPr>
          <p:cNvSpPr txBox="1"/>
          <p:nvPr/>
        </p:nvSpPr>
        <p:spPr>
          <a:xfrm>
            <a:off x="375007" y="3482938"/>
            <a:ext cx="112108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Test automation coverage is an important metric to measure the percentage of automation done in a project and how much effort saving done by this. Which can be used by manual test team for testing complex end to end scenarios, integration testing and interface testing. </a:t>
            </a:r>
          </a:p>
        </p:txBody>
      </p:sp>
      <p:sp>
        <p:nvSpPr>
          <p:cNvPr id="7" name="TextBox 6">
            <a:extLst>
              <a:ext uri="{FF2B5EF4-FFF2-40B4-BE49-F238E27FC236}">
                <a16:creationId xmlns:a16="http://schemas.microsoft.com/office/drawing/2014/main" id="{870EB430-E550-47BF-A952-ED6E71682E72}"/>
              </a:ext>
            </a:extLst>
          </p:cNvPr>
          <p:cNvSpPr txBox="1"/>
          <p:nvPr/>
        </p:nvSpPr>
        <p:spPr>
          <a:xfrm>
            <a:off x="372331" y="4867274"/>
            <a:ext cx="112022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Test Automation Coverage should be measured after every sprint and should be baselined post every regression cycle. </a:t>
            </a:r>
            <a:endParaRPr lang="en-US"/>
          </a:p>
          <a:p>
            <a:endParaRPr lang="en-US">
              <a:cs typeface="Calibri"/>
            </a:endParaRPr>
          </a:p>
          <a:p>
            <a:endParaRPr lang="en-US">
              <a:cs typeface="Calibri"/>
            </a:endParaRPr>
          </a:p>
          <a:p>
            <a:endParaRPr lang="en-US">
              <a:cs typeface="Calibri"/>
            </a:endParaRPr>
          </a:p>
        </p:txBody>
      </p:sp>
      <p:graphicFrame>
        <p:nvGraphicFramePr>
          <p:cNvPr id="12" name="Table 11">
            <a:extLst>
              <a:ext uri="{FF2B5EF4-FFF2-40B4-BE49-F238E27FC236}">
                <a16:creationId xmlns:a16="http://schemas.microsoft.com/office/drawing/2014/main" id="{5FEEC1E1-4358-414F-BB1B-0D0CE4D1B138}"/>
              </a:ext>
            </a:extLst>
          </p:cNvPr>
          <p:cNvGraphicFramePr>
            <a:graphicFrameLocks noGrp="1"/>
          </p:cNvGraphicFramePr>
          <p:nvPr>
            <p:extLst>
              <p:ext uri="{D42A27DB-BD31-4B8C-83A1-F6EECF244321}">
                <p14:modId xmlns:p14="http://schemas.microsoft.com/office/powerpoint/2010/main" val="777258582"/>
              </p:ext>
            </p:extLst>
          </p:nvPr>
        </p:nvGraphicFramePr>
        <p:xfrm>
          <a:off x="470898" y="5340602"/>
          <a:ext cx="4666179" cy="1003100"/>
        </p:xfrm>
        <a:graphic>
          <a:graphicData uri="http://schemas.openxmlformats.org/drawingml/2006/table">
            <a:tbl>
              <a:tblPr firstRow="1" bandRow="1">
                <a:tableStyleId>{5C22544A-7EE6-4342-B048-85BDC9FD1C3A}</a:tableStyleId>
              </a:tblPr>
              <a:tblGrid>
                <a:gridCol w="2946703">
                  <a:extLst>
                    <a:ext uri="{9D8B030D-6E8A-4147-A177-3AD203B41FA5}">
                      <a16:colId xmlns:a16="http://schemas.microsoft.com/office/drawing/2014/main" val="1276470411"/>
                    </a:ext>
                  </a:extLst>
                </a:gridCol>
                <a:gridCol w="1719476">
                  <a:extLst>
                    <a:ext uri="{9D8B030D-6E8A-4147-A177-3AD203B41FA5}">
                      <a16:colId xmlns:a16="http://schemas.microsoft.com/office/drawing/2014/main" val="1015561197"/>
                    </a:ext>
                  </a:extLst>
                </a:gridCol>
              </a:tblGrid>
              <a:tr h="271580">
                <a:tc>
                  <a:txBody>
                    <a:bodyPr/>
                    <a:lstStyle/>
                    <a:p>
                      <a:r>
                        <a:rPr lang="en-US" sz="1600">
                          <a:effectLst/>
                        </a:rPr>
                        <a:t>Percentage coverage ​</a:t>
                      </a:r>
                    </a:p>
                  </a:txBody>
                  <a:tcPr marL="0" marR="0" marT="0" marB="0" anchor="ctr"/>
                </a:tc>
                <a:tc>
                  <a:txBody>
                    <a:bodyPr/>
                    <a:lstStyle/>
                    <a:p>
                      <a:r>
                        <a:rPr lang="en-US" sz="1600">
                          <a:effectLst/>
                        </a:rPr>
                        <a:t>RAG status​</a:t>
                      </a:r>
                    </a:p>
                  </a:txBody>
                  <a:tcPr marL="0" marR="0" marT="0" marB="0" anchor="ctr"/>
                </a:tc>
                <a:extLst>
                  <a:ext uri="{0D108BD9-81ED-4DB2-BD59-A6C34878D82A}">
                    <a16:rowId xmlns:a16="http://schemas.microsoft.com/office/drawing/2014/main" val="3933947977"/>
                  </a:ext>
                </a:extLst>
              </a:tr>
              <a:tr h="225030">
                <a:tc>
                  <a:txBody>
                    <a:bodyPr/>
                    <a:lstStyle/>
                    <a:p>
                      <a:r>
                        <a:rPr lang="en-US" sz="1600">
                          <a:effectLst/>
                        </a:rPr>
                        <a:t>Greater than or equal to 60%</a:t>
                      </a:r>
                    </a:p>
                  </a:txBody>
                  <a:tcPr marL="0" marR="0" marT="0" marB="0" anchor="ctr"/>
                </a:tc>
                <a:tc>
                  <a:txBody>
                    <a:bodyPr/>
                    <a:lstStyle/>
                    <a:p>
                      <a:endParaRPr lang="en-US" sz="1600">
                        <a:effectLst/>
                      </a:endParaRPr>
                    </a:p>
                  </a:txBody>
                  <a:tcPr marL="0" marR="0" marT="0" marB="0" anchor="ctr">
                    <a:solidFill>
                      <a:srgbClr val="00B050"/>
                    </a:solidFill>
                  </a:tcPr>
                </a:tc>
                <a:extLst>
                  <a:ext uri="{0D108BD9-81ED-4DB2-BD59-A6C34878D82A}">
                    <a16:rowId xmlns:a16="http://schemas.microsoft.com/office/drawing/2014/main" val="2981418638"/>
                  </a:ext>
                </a:extLst>
              </a:tr>
              <a:tr h="225030">
                <a:tc>
                  <a:txBody>
                    <a:bodyPr/>
                    <a:lstStyle/>
                    <a:p>
                      <a:r>
                        <a:rPr lang="en-US" sz="1600">
                          <a:effectLst/>
                        </a:rPr>
                        <a:t>40% to 60%​</a:t>
                      </a:r>
                    </a:p>
                  </a:txBody>
                  <a:tcPr marL="0" marR="0" marT="0" marB="0" anchor="ctr"/>
                </a:tc>
                <a:tc>
                  <a:txBody>
                    <a:bodyPr/>
                    <a:lstStyle/>
                    <a:p>
                      <a:endParaRPr lang="en-US" sz="1600">
                        <a:effectLst/>
                      </a:endParaRPr>
                    </a:p>
                  </a:txBody>
                  <a:tcPr marL="0" marR="0" marT="0" marB="0" anchor="ctr">
                    <a:solidFill>
                      <a:schemeClr val="accent3"/>
                    </a:solidFill>
                  </a:tcPr>
                </a:tc>
                <a:extLst>
                  <a:ext uri="{0D108BD9-81ED-4DB2-BD59-A6C34878D82A}">
                    <a16:rowId xmlns:a16="http://schemas.microsoft.com/office/drawing/2014/main" val="3016422444"/>
                  </a:ext>
                </a:extLst>
              </a:tr>
              <a:tr h="225030">
                <a:tc>
                  <a:txBody>
                    <a:bodyPr/>
                    <a:lstStyle/>
                    <a:p>
                      <a:r>
                        <a:rPr lang="en-US" sz="1600">
                          <a:effectLst/>
                        </a:rPr>
                        <a:t>Less than 40%</a:t>
                      </a:r>
                    </a:p>
                  </a:txBody>
                  <a:tcPr marL="0" marR="0" marT="0" marB="0" anchor="ctr"/>
                </a:tc>
                <a:tc>
                  <a:txBody>
                    <a:bodyPr/>
                    <a:lstStyle/>
                    <a:p>
                      <a:endParaRPr lang="en-US" sz="1600">
                        <a:effectLst/>
                      </a:endParaRPr>
                    </a:p>
                  </a:txBody>
                  <a:tcPr marL="0" marR="0" marT="0" marB="0" anchor="ctr">
                    <a:solidFill>
                      <a:srgbClr val="FF0000"/>
                    </a:solidFill>
                  </a:tcPr>
                </a:tc>
                <a:extLst>
                  <a:ext uri="{0D108BD9-81ED-4DB2-BD59-A6C34878D82A}">
                    <a16:rowId xmlns:a16="http://schemas.microsoft.com/office/drawing/2014/main" val="4110265639"/>
                  </a:ext>
                </a:extLst>
              </a:tr>
            </a:tbl>
          </a:graphicData>
        </a:graphic>
      </p:graphicFrame>
    </p:spTree>
    <p:extLst>
      <p:ext uri="{BB962C8B-B14F-4D97-AF65-F5344CB8AC3E}">
        <p14:creationId xmlns:p14="http://schemas.microsoft.com/office/powerpoint/2010/main" val="133923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6">
            <a:extLst>
              <a:ext uri="{FF2B5EF4-FFF2-40B4-BE49-F238E27FC236}">
                <a16:creationId xmlns:a16="http://schemas.microsoft.com/office/drawing/2014/main" id="{B6B17D83-2D71-4823-82B6-A931DA525878}"/>
              </a:ext>
            </a:extLst>
          </p:cNvPr>
          <p:cNvSpPr txBox="1">
            <a:spLocks/>
          </p:cNvSpPr>
          <p:nvPr/>
        </p:nvSpPr>
        <p:spPr>
          <a:xfrm>
            <a:off x="375260" y="367006"/>
            <a:ext cx="9854590" cy="427839"/>
          </a:xfrm>
          <a:prstGeom prst="rect">
            <a:avLst/>
          </a:prstGeom>
        </p:spPr>
        <p:txBody>
          <a:bodyPr vert="horz" wrap="none" lIns="0" tIns="0" rIns="0" bIns="0" rtlCol="0" anchor="t" anchorCtr="0">
            <a:normAutofit fontScale="92500" lnSpcReduction="10000"/>
          </a:bodyPr>
          <a:lstStyle>
            <a:lvl1pPr algn="l" defTabSz="914400" rtl="0" eaLnBrk="1" latinLnBrk="0" hangingPunct="1">
              <a:lnSpc>
                <a:spcPct val="100000"/>
              </a:lnSpc>
              <a:spcBef>
                <a:spcPct val="0"/>
              </a:spcBef>
              <a:spcAft>
                <a:spcPts val="600"/>
              </a:spcAft>
              <a:buNone/>
              <a:defRPr sz="2800" b="0" i="0" kern="1200">
                <a:solidFill>
                  <a:schemeClr val="tx1"/>
                </a:solidFill>
                <a:latin typeface="Georgia" panose="02040502050405020303" pitchFamily="18" charset="0"/>
                <a:ea typeface="Noto Sans" panose="020B0502040504020204" pitchFamily="34" charset="0"/>
                <a:cs typeface="Arial" panose="020B0604020202020204" pitchFamily="34" charset="0"/>
              </a:defRPr>
            </a:lvl1pPr>
          </a:lstStyle>
          <a:p>
            <a:pPr>
              <a:spcAft>
                <a:spcPts val="0"/>
              </a:spcAft>
            </a:pPr>
            <a:r>
              <a:rPr lang="en-US" sz="3000" b="1">
                <a:latin typeface="Georgia"/>
                <a:cs typeface="Arial"/>
              </a:rPr>
              <a:t>Burndown</a:t>
            </a:r>
            <a:r>
              <a:rPr lang="en-US" sz="3200"/>
              <a:t> </a:t>
            </a:r>
            <a:r>
              <a:rPr lang="en-US" sz="3000" b="1">
                <a:latin typeface="Georgia"/>
                <a:cs typeface="Arial"/>
              </a:rPr>
              <a:t>Chart - </a:t>
            </a:r>
            <a:r>
              <a:rPr lang="en-US" sz="3200">
                <a:solidFill>
                  <a:srgbClr val="FF0000"/>
                </a:solidFill>
              </a:rPr>
              <a:t>WIP</a:t>
            </a:r>
          </a:p>
        </p:txBody>
      </p:sp>
    </p:spTree>
    <p:extLst>
      <p:ext uri="{BB962C8B-B14F-4D97-AF65-F5344CB8AC3E}">
        <p14:creationId xmlns:p14="http://schemas.microsoft.com/office/powerpoint/2010/main" val="236584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3301-0F23-462E-A055-160DA30E2C35}"/>
              </a:ext>
            </a:extLst>
          </p:cNvPr>
          <p:cNvSpPr>
            <a:spLocks noGrp="1"/>
          </p:cNvSpPr>
          <p:nvPr>
            <p:ph type="title"/>
          </p:nvPr>
        </p:nvSpPr>
        <p:spPr/>
        <p:txBody>
          <a:bodyPr/>
          <a:lstStyle/>
          <a:p>
            <a:r>
              <a:rPr lang="en-US" b="1"/>
              <a:t>ADO Board Workflow</a:t>
            </a:r>
          </a:p>
        </p:txBody>
      </p:sp>
      <p:sp>
        <p:nvSpPr>
          <p:cNvPr id="3" name="Date Placeholder 2">
            <a:extLst>
              <a:ext uri="{FF2B5EF4-FFF2-40B4-BE49-F238E27FC236}">
                <a16:creationId xmlns:a16="http://schemas.microsoft.com/office/drawing/2014/main" id="{256A1680-AB2F-4BC7-B250-4317C5216DBF}"/>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55C2C320-41AF-41F6-B3A3-5B8425DB9C77}"/>
              </a:ext>
            </a:extLst>
          </p:cNvPr>
          <p:cNvSpPr>
            <a:spLocks noGrp="1"/>
          </p:cNvSpPr>
          <p:nvPr>
            <p:ph type="ftr" sz="quarter" idx="11"/>
          </p:nvPr>
        </p:nvSpPr>
        <p:spPr/>
        <p:txBody>
          <a:bodyPr/>
          <a:lstStyle/>
          <a:p>
            <a:endParaRPr lang="en-GB"/>
          </a:p>
        </p:txBody>
      </p:sp>
      <p:sp>
        <p:nvSpPr>
          <p:cNvPr id="5" name="Text Placeholder 4">
            <a:extLst>
              <a:ext uri="{FF2B5EF4-FFF2-40B4-BE49-F238E27FC236}">
                <a16:creationId xmlns:a16="http://schemas.microsoft.com/office/drawing/2014/main" id="{A5FBF013-3EB5-464D-A696-B517163463E8}"/>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88342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DB32-401C-F942-B990-B002C049B12E}"/>
              </a:ext>
            </a:extLst>
          </p:cNvPr>
          <p:cNvSpPr>
            <a:spLocks noGrp="1"/>
          </p:cNvSpPr>
          <p:nvPr>
            <p:ph type="title"/>
          </p:nvPr>
        </p:nvSpPr>
        <p:spPr/>
        <p:txBody>
          <a:bodyPr/>
          <a:lstStyle/>
          <a:p>
            <a:r>
              <a:rPr lang="en-US"/>
              <a:t>Standard QA Processes</a:t>
            </a:r>
          </a:p>
        </p:txBody>
      </p:sp>
      <p:sp>
        <p:nvSpPr>
          <p:cNvPr id="3" name="Date Placeholder 2">
            <a:extLst>
              <a:ext uri="{FF2B5EF4-FFF2-40B4-BE49-F238E27FC236}">
                <a16:creationId xmlns:a16="http://schemas.microsoft.com/office/drawing/2014/main" id="{00677EAB-9B36-7441-A183-C3E1EE7F00F6}"/>
              </a:ext>
            </a:extLst>
          </p:cNvPr>
          <p:cNvSpPr>
            <a:spLocks noGrp="1"/>
          </p:cNvSpPr>
          <p:nvPr>
            <p:ph type="dt" sz="half" idx="10"/>
          </p:nvPr>
        </p:nvSpPr>
        <p:spPr/>
        <p:txBody>
          <a:bodyPr/>
          <a:lstStyle/>
          <a:p>
            <a:fld id="{146E2DDE-CA1C-6843-A39E-A3670545CCC8}" type="datetime4">
              <a:rPr lang="en-GB" smtClean="0"/>
              <a:t>12 February 2024</a:t>
            </a:fld>
            <a:endParaRPr lang="en-US"/>
          </a:p>
        </p:txBody>
      </p:sp>
      <p:sp>
        <p:nvSpPr>
          <p:cNvPr id="6" name="Text Placeholder 4">
            <a:extLst>
              <a:ext uri="{FF2B5EF4-FFF2-40B4-BE49-F238E27FC236}">
                <a16:creationId xmlns:a16="http://schemas.microsoft.com/office/drawing/2014/main" id="{6D68B94A-E779-0E43-8241-7E5C0DC7B694}"/>
              </a:ext>
            </a:extLst>
          </p:cNvPr>
          <p:cNvSpPr>
            <a:spLocks noGrp="1"/>
          </p:cNvSpPr>
          <p:nvPr>
            <p:ph type="body" sz="quarter" idx="13"/>
          </p:nvPr>
        </p:nvSpPr>
        <p:spPr>
          <a:xfrm>
            <a:off x="7164986" y="-420923"/>
            <a:ext cx="3797860" cy="6857172"/>
          </a:xfrm>
        </p:spPr>
        <p:txBody>
          <a:bodyPr/>
          <a:lstStyle/>
          <a:p>
            <a:r>
              <a:rPr lang="en-US"/>
              <a:t>3</a:t>
            </a:r>
          </a:p>
        </p:txBody>
      </p:sp>
    </p:spTree>
    <p:extLst>
      <p:ext uri="{BB962C8B-B14F-4D97-AF65-F5344CB8AC3E}">
        <p14:creationId xmlns:p14="http://schemas.microsoft.com/office/powerpoint/2010/main" val="881705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80F8-25EB-4D79-A8DE-105650E41547}"/>
              </a:ext>
            </a:extLst>
          </p:cNvPr>
          <p:cNvSpPr>
            <a:spLocks noGrp="1"/>
          </p:cNvSpPr>
          <p:nvPr>
            <p:ph type="title"/>
          </p:nvPr>
        </p:nvSpPr>
        <p:spPr>
          <a:xfrm>
            <a:off x="599461" y="227371"/>
            <a:ext cx="11012743" cy="731520"/>
          </a:xfrm>
        </p:spPr>
        <p:txBody>
          <a:bodyPr/>
          <a:lstStyle/>
          <a:p>
            <a:r>
              <a:rPr lang="en-US" b="1"/>
              <a:t>Table of Content Contd..</a:t>
            </a:r>
            <a:endParaRPr lang="en-IN" b="1"/>
          </a:p>
        </p:txBody>
      </p:sp>
      <p:sp>
        <p:nvSpPr>
          <p:cNvPr id="5" name="TextBox 4">
            <a:extLst>
              <a:ext uri="{FF2B5EF4-FFF2-40B4-BE49-F238E27FC236}">
                <a16:creationId xmlns:a16="http://schemas.microsoft.com/office/drawing/2014/main" id="{AF0128E0-B049-4294-B8DD-195BE87FC7D5}"/>
              </a:ext>
            </a:extLst>
          </p:cNvPr>
          <p:cNvSpPr txBox="1"/>
          <p:nvPr/>
        </p:nvSpPr>
        <p:spPr>
          <a:xfrm>
            <a:off x="892135" y="731675"/>
            <a:ext cx="6096000" cy="7294305"/>
          </a:xfrm>
          <a:prstGeom prst="rect">
            <a:avLst/>
          </a:prstGeom>
          <a:noFill/>
        </p:spPr>
        <p:txBody>
          <a:bodyPr wrap="square">
            <a:spAutoFit/>
          </a:bodyPr>
          <a:lstStyle/>
          <a:p>
            <a:pPr marL="342900" lvl="0" indent="-342900">
              <a:buFont typeface="+mj-lt"/>
              <a:buAutoNum type="arabicPeriod" startAt="22"/>
              <a:defRPr/>
            </a:pPr>
            <a:r>
              <a:rPr lang="en-IN" b="1">
                <a:solidFill>
                  <a:srgbClr val="ED7D31"/>
                </a:solidFill>
              </a:rPr>
              <a:t>Feature Life Cycle</a:t>
            </a:r>
          </a:p>
          <a:p>
            <a:pPr marL="342900" indent="-342900">
              <a:buFont typeface="+mj-lt"/>
              <a:buAutoNum type="arabicPeriod" startAt="22"/>
              <a:defRPr/>
            </a:pPr>
            <a:r>
              <a:rPr lang="en-US" b="1">
                <a:solidFill>
                  <a:srgbClr val="ED7D31"/>
                </a:solidFill>
              </a:rPr>
              <a:t>Process of breaking down Feature into User Stories</a:t>
            </a:r>
          </a:p>
          <a:p>
            <a:pPr marL="342900" indent="-342900">
              <a:buFont typeface="+mj-lt"/>
              <a:buAutoNum type="arabicPeriod" startAt="22"/>
              <a:defRPr/>
            </a:pPr>
            <a:r>
              <a:rPr lang="en-US" b="1">
                <a:solidFill>
                  <a:srgbClr val="ED7D31"/>
                </a:solidFill>
              </a:rPr>
              <a:t>Features to User Story Example</a:t>
            </a:r>
          </a:p>
          <a:p>
            <a:pPr marL="342900" indent="-342900">
              <a:buFont typeface="+mj-lt"/>
              <a:buAutoNum type="arabicPeriod" startAt="22"/>
              <a:defRPr/>
            </a:pPr>
            <a:r>
              <a:rPr lang="en-US" b="1">
                <a:solidFill>
                  <a:srgbClr val="ED7D31"/>
                </a:solidFill>
              </a:rPr>
              <a:t>How to write Technical Feature\User story</a:t>
            </a:r>
          </a:p>
          <a:p>
            <a:pPr marL="342900" indent="-342900">
              <a:buFont typeface="+mj-lt"/>
              <a:buAutoNum type="arabicPeriod" startAt="22"/>
              <a:defRPr/>
            </a:pPr>
            <a:r>
              <a:rPr lang="en-US" b="1">
                <a:solidFill>
                  <a:srgbClr val="ED7D31"/>
                </a:solidFill>
              </a:rPr>
              <a:t>How to write great user stories</a:t>
            </a:r>
          </a:p>
          <a:p>
            <a:pPr marL="342900" indent="-342900">
              <a:buFont typeface="+mj-lt"/>
              <a:buAutoNum type="arabicPeriod" startAt="22"/>
              <a:defRPr/>
            </a:pPr>
            <a:r>
              <a:rPr lang="en-US" b="1">
                <a:solidFill>
                  <a:srgbClr val="ED7D31"/>
                </a:solidFill>
              </a:rPr>
              <a:t>User Story Example</a:t>
            </a:r>
          </a:p>
          <a:p>
            <a:pPr marL="342900" indent="-342900">
              <a:buFont typeface="+mj-lt"/>
              <a:buAutoNum type="arabicPeriod" startAt="22"/>
              <a:defRPr/>
            </a:pPr>
            <a:r>
              <a:rPr lang="en-GB" b="1">
                <a:solidFill>
                  <a:srgbClr val="ED7D31"/>
                </a:solidFill>
              </a:rPr>
              <a:t>Example of a Bug</a:t>
            </a:r>
          </a:p>
          <a:p>
            <a:pPr marL="342900" indent="-342900">
              <a:buFont typeface="+mj-lt"/>
              <a:buAutoNum type="arabicPeriod" startAt="22"/>
              <a:defRPr/>
            </a:pPr>
            <a:r>
              <a:rPr lang="en-US" b="1">
                <a:solidFill>
                  <a:srgbClr val="ED7D31"/>
                </a:solidFill>
              </a:rPr>
              <a:t>User story sizing guidelines</a:t>
            </a:r>
          </a:p>
          <a:p>
            <a:pPr marL="342900" indent="-342900">
              <a:buFont typeface="+mj-lt"/>
              <a:buAutoNum type="arabicPeriod" startAt="22"/>
              <a:defRPr/>
            </a:pPr>
            <a:r>
              <a:rPr lang="en-IN" b="1">
                <a:solidFill>
                  <a:srgbClr val="ED7D31"/>
                </a:solidFill>
              </a:rPr>
              <a:t>User Story Life Cycle</a:t>
            </a:r>
          </a:p>
          <a:p>
            <a:pPr marL="342900" indent="-342900">
              <a:buFont typeface="+mj-lt"/>
              <a:buAutoNum type="arabicPeriod" startAt="22"/>
              <a:defRPr/>
            </a:pPr>
            <a:r>
              <a:rPr lang="en-US" b="1">
                <a:solidFill>
                  <a:srgbClr val="ED7D31"/>
                </a:solidFill>
              </a:rPr>
              <a:t>Bug Life cycle &amp; Bug reason</a:t>
            </a:r>
          </a:p>
          <a:p>
            <a:pPr marL="342900" indent="-342900">
              <a:buFont typeface="+mj-lt"/>
              <a:buAutoNum type="arabicPeriod" startAt="22"/>
              <a:defRPr/>
            </a:pPr>
            <a:r>
              <a:rPr lang="en-US" b="1">
                <a:solidFill>
                  <a:srgbClr val="ED7D31"/>
                </a:solidFill>
              </a:rPr>
              <a:t>Bug Severity Classification</a:t>
            </a:r>
          </a:p>
          <a:p>
            <a:pPr marL="342900" indent="-342900">
              <a:buFont typeface="+mj-lt"/>
              <a:buAutoNum type="arabicPeriod" startAt="22"/>
              <a:defRPr/>
            </a:pPr>
            <a:r>
              <a:rPr lang="en-US" b="1">
                <a:solidFill>
                  <a:srgbClr val="ED7D31"/>
                </a:solidFill>
              </a:rPr>
              <a:t>ADO Guidelines</a:t>
            </a:r>
          </a:p>
          <a:p>
            <a:pPr marL="342900" indent="-342900">
              <a:buFont typeface="+mj-lt"/>
              <a:buAutoNum type="arabicPeriod" startAt="22"/>
              <a:defRPr/>
            </a:pPr>
            <a:r>
              <a:rPr lang="en-US" b="1">
                <a:solidFill>
                  <a:srgbClr val="ED7D31"/>
                </a:solidFill>
              </a:rPr>
              <a:t>Checklist for ADO usage</a:t>
            </a:r>
          </a:p>
          <a:p>
            <a:pPr marL="342900" indent="-342900">
              <a:buFont typeface="+mj-lt"/>
              <a:buAutoNum type="arabicPeriod" startAt="22"/>
              <a:defRPr/>
            </a:pPr>
            <a:r>
              <a:rPr lang="en-US" b="1">
                <a:solidFill>
                  <a:srgbClr val="ED7D31"/>
                </a:solidFill>
              </a:rPr>
              <a:t>How to use tags in ADO</a:t>
            </a:r>
          </a:p>
          <a:p>
            <a:pPr marL="342900" indent="-342900">
              <a:buFont typeface="+mj-lt"/>
              <a:buAutoNum type="arabicPeriod" startAt="22"/>
              <a:defRPr/>
            </a:pPr>
            <a:r>
              <a:rPr lang="en-IN" b="1">
                <a:solidFill>
                  <a:srgbClr val="ED7D31"/>
                </a:solidFill>
              </a:rPr>
              <a:t>ADO Backlog Relationship</a:t>
            </a:r>
          </a:p>
          <a:p>
            <a:pPr marL="342900" indent="-342900">
              <a:buFont typeface="+mj-lt"/>
              <a:buAutoNum type="arabicPeriod" startAt="22"/>
              <a:defRPr/>
            </a:pPr>
            <a:r>
              <a:rPr lang="en-IN" b="1">
                <a:solidFill>
                  <a:srgbClr val="ED7D31"/>
                </a:solidFill>
              </a:rPr>
              <a:t>ADO Backlog Organization</a:t>
            </a:r>
          </a:p>
          <a:p>
            <a:pPr marL="342900" indent="-342900">
              <a:buFont typeface="+mj-lt"/>
              <a:buAutoNum type="arabicPeriod" startAt="22"/>
              <a:defRPr/>
            </a:pPr>
            <a:r>
              <a:rPr lang="en-IN" b="1">
                <a:solidFill>
                  <a:srgbClr val="ED7D31"/>
                </a:solidFill>
              </a:rPr>
              <a:t>Team Backlog</a:t>
            </a:r>
          </a:p>
          <a:p>
            <a:pPr marL="342900" indent="-342900">
              <a:buFont typeface="+mj-lt"/>
              <a:buAutoNum type="arabicPeriod" startAt="22"/>
              <a:defRPr/>
            </a:pPr>
            <a:r>
              <a:rPr lang="en-US" b="1">
                <a:solidFill>
                  <a:srgbClr val="ED7D31"/>
                </a:solidFill>
              </a:rPr>
              <a:t>Team Sprint Task Board in ADO</a:t>
            </a:r>
          </a:p>
          <a:p>
            <a:pPr marL="342900" indent="-342900">
              <a:buFont typeface="+mj-lt"/>
              <a:buAutoNum type="arabicPeriod" startAt="22"/>
              <a:defRPr/>
            </a:pPr>
            <a:r>
              <a:rPr lang="en-IN" b="1">
                <a:solidFill>
                  <a:srgbClr val="ED7D31"/>
                </a:solidFill>
              </a:rPr>
              <a:t>ADO features </a:t>
            </a:r>
          </a:p>
          <a:p>
            <a:pPr marL="342900" indent="-342900">
              <a:buFont typeface="+mj-lt"/>
              <a:buAutoNum type="arabicPeriod" startAt="22"/>
              <a:defRPr/>
            </a:pPr>
            <a:r>
              <a:rPr lang="en-IN" b="1">
                <a:solidFill>
                  <a:srgbClr val="ED7D31"/>
                </a:solidFill>
              </a:rPr>
              <a:t>Roles and Responsibilities</a:t>
            </a:r>
          </a:p>
          <a:p>
            <a:pPr marL="342900" indent="-342900">
              <a:buFont typeface="+mj-lt"/>
              <a:buAutoNum type="arabicPeriod" startAt="22"/>
              <a:defRPr/>
            </a:pPr>
            <a:r>
              <a:rPr lang="en-US" b="1">
                <a:solidFill>
                  <a:srgbClr val="ED7D31"/>
                </a:solidFill>
              </a:rPr>
              <a:t>Product Owner and BA Role Defined</a:t>
            </a:r>
          </a:p>
          <a:p>
            <a:pPr marL="342900" indent="-342900">
              <a:buFont typeface="+mj-lt"/>
              <a:buAutoNum type="arabicPeriod" startAt="22"/>
              <a:defRPr/>
            </a:pPr>
            <a:endParaRPr lang="en-IN" b="1">
              <a:solidFill>
                <a:srgbClr val="ED7D31"/>
              </a:solidFill>
            </a:endParaRPr>
          </a:p>
          <a:p>
            <a:pPr>
              <a:defRPr/>
            </a:pPr>
            <a:endParaRPr lang="en-IN" b="1">
              <a:solidFill>
                <a:srgbClr val="ED7D31"/>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b="1">
              <a:solidFill>
                <a:srgbClr val="ED7D31"/>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IN" b="1">
              <a:solidFill>
                <a:srgbClr val="ED7D31"/>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b="1"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20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The Regression Week</a:t>
            </a:r>
          </a:p>
        </p:txBody>
      </p:sp>
      <p:sp>
        <p:nvSpPr>
          <p:cNvPr id="24" name="Rectangle 23">
            <a:extLst>
              <a:ext uri="{FF2B5EF4-FFF2-40B4-BE49-F238E27FC236}">
                <a16:creationId xmlns:a16="http://schemas.microsoft.com/office/drawing/2014/main" id="{6E048ED1-4DF7-4F2F-B583-4A36941B453B}"/>
              </a:ext>
            </a:extLst>
          </p:cNvPr>
          <p:cNvSpPr/>
          <p:nvPr/>
        </p:nvSpPr>
        <p:spPr>
          <a:xfrm>
            <a:off x="108132" y="1133475"/>
            <a:ext cx="5709375" cy="48167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p>
            <a:pPr marL="285750" indent="-285750" eaLnBrk="0" fontAlgn="base" hangingPunct="0">
              <a:spcBef>
                <a:spcPct val="0"/>
              </a:spcBef>
              <a:spcAft>
                <a:spcPct val="0"/>
              </a:spcAft>
              <a:buClr>
                <a:schemeClr val="tx2"/>
              </a:buClr>
              <a:buFont typeface="Arial Black" panose="020B0A04020102020204" pitchFamily="34" charset="0"/>
              <a:buChar char="►"/>
              <a:defRPr/>
            </a:pPr>
            <a:r>
              <a:rPr lang="en-US" sz="1700">
                <a:solidFill>
                  <a:prstClr val="black"/>
                </a:solidFill>
                <a:latin typeface="Calibri body"/>
                <a:ea typeface="Calibri" panose="020F0502020204030204" pitchFamily="34" charset="0"/>
                <a:cs typeface="Calibri" panose="020F0502020204030204" pitchFamily="34" charset="0"/>
              </a:rPr>
              <a:t>After two full sprints, a regression week is planned. During this period, all new code which is developed and deployed in UAT environment since last regression are tested again. </a:t>
            </a:r>
          </a:p>
          <a:p>
            <a:pPr eaLnBrk="0" fontAlgn="base" hangingPunct="0">
              <a:spcBef>
                <a:spcPct val="0"/>
              </a:spcBef>
              <a:spcAft>
                <a:spcPct val="0"/>
              </a:spcAft>
              <a:buClr>
                <a:schemeClr val="accent1"/>
              </a:buClr>
              <a:defRPr/>
            </a:pPr>
            <a:endParaRPr lang="en-US" sz="1700">
              <a:solidFill>
                <a:prstClr val="black"/>
              </a:solidFill>
              <a:latin typeface="Calibri body"/>
              <a:ea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Clr>
                <a:schemeClr val="accent1"/>
              </a:buClr>
              <a:buFont typeface="Arial Black" panose="020B0A04020102020204" pitchFamily="34" charset="0"/>
              <a:buChar char="►"/>
              <a:defRPr/>
            </a:pPr>
            <a:r>
              <a:rPr lang="en-US" sz="1700">
                <a:solidFill>
                  <a:prstClr val="black"/>
                </a:solidFill>
                <a:latin typeface="Calibri body"/>
                <a:cs typeface="Calibri" panose="020F0502020204030204" pitchFamily="34" charset="0"/>
              </a:rPr>
              <a:t>QA team is required to re-execute previously executed test cases in UAT environment in order to verify the impact of change. This is done to verify that a code change in the software does not impact the existing functionality of the product. Additionally, they re-verify critical defects from previous 2 sprints</a:t>
            </a:r>
          </a:p>
          <a:p>
            <a:pPr eaLnBrk="0" fontAlgn="base" hangingPunct="0">
              <a:spcBef>
                <a:spcPct val="0"/>
              </a:spcBef>
              <a:spcAft>
                <a:spcPct val="0"/>
              </a:spcAft>
              <a:buClr>
                <a:schemeClr val="accent1"/>
              </a:buClr>
              <a:defRPr/>
            </a:pPr>
            <a:endParaRPr lang="en-US" sz="1700">
              <a:solidFill>
                <a:prstClr val="black"/>
              </a:solidFill>
              <a:latin typeface="Calibri body"/>
              <a:cs typeface="Calibri" panose="020F0502020204030204" pitchFamily="34" charset="0"/>
            </a:endParaRPr>
          </a:p>
          <a:p>
            <a:pPr marL="285750" indent="-285750" eaLnBrk="0" fontAlgn="base" hangingPunct="0">
              <a:spcBef>
                <a:spcPct val="0"/>
              </a:spcBef>
              <a:spcAft>
                <a:spcPct val="0"/>
              </a:spcAft>
              <a:buClr>
                <a:schemeClr val="accent1"/>
              </a:buClr>
              <a:buFont typeface="Arial Black" panose="020B0A04020102020204" pitchFamily="34" charset="0"/>
              <a:buChar char="►"/>
              <a:defRPr/>
            </a:pPr>
            <a:r>
              <a:rPr lang="en-US" sz="1700">
                <a:solidFill>
                  <a:prstClr val="black"/>
                </a:solidFill>
                <a:latin typeface="Calibri body"/>
                <a:cs typeface="Calibri" panose="020F0502020204030204" pitchFamily="34" charset="0"/>
              </a:rPr>
              <a:t>Retrospective meetings</a:t>
            </a:r>
          </a:p>
          <a:p>
            <a:pPr eaLnBrk="0" fontAlgn="base" hangingPunct="0">
              <a:spcBef>
                <a:spcPct val="0"/>
              </a:spcBef>
              <a:spcAft>
                <a:spcPct val="0"/>
              </a:spcAft>
              <a:buClr>
                <a:schemeClr val="accent1"/>
              </a:buClr>
              <a:defRPr/>
            </a:pPr>
            <a:endParaRPr lang="en-US" sz="1700">
              <a:solidFill>
                <a:prstClr val="black"/>
              </a:solidFill>
              <a:latin typeface="Calibri body"/>
              <a:cs typeface="Calibri" panose="020F0502020204030204" pitchFamily="34" charset="0"/>
            </a:endParaRPr>
          </a:p>
          <a:p>
            <a:pPr marL="285750" indent="-285750" eaLnBrk="0" fontAlgn="base" hangingPunct="0">
              <a:spcBef>
                <a:spcPct val="0"/>
              </a:spcBef>
              <a:spcAft>
                <a:spcPct val="0"/>
              </a:spcAft>
              <a:buClr>
                <a:schemeClr val="accent1"/>
              </a:buClr>
              <a:buFont typeface="Arial Black" panose="020B0A04020102020204" pitchFamily="34" charset="0"/>
              <a:buChar char="►"/>
              <a:defRPr/>
            </a:pPr>
            <a:r>
              <a:rPr lang="en-US" sz="1700">
                <a:solidFill>
                  <a:prstClr val="black"/>
                </a:solidFill>
                <a:latin typeface="Calibri body"/>
                <a:cs typeface="Calibri" panose="020F0502020204030204" pitchFamily="34" charset="0"/>
              </a:rPr>
              <a:t>Root Cause Analysis of the defects reported in UAT</a:t>
            </a:r>
          </a:p>
          <a:p>
            <a:pPr eaLnBrk="0" fontAlgn="base" hangingPunct="0">
              <a:spcBef>
                <a:spcPct val="0"/>
              </a:spcBef>
              <a:spcAft>
                <a:spcPct val="0"/>
              </a:spcAft>
              <a:buClr>
                <a:schemeClr val="accent1"/>
              </a:buClr>
              <a:defRPr/>
            </a:pPr>
            <a:endParaRPr lang="en-US" sz="1700">
              <a:solidFill>
                <a:prstClr val="black"/>
              </a:solidFill>
              <a:latin typeface="Calibri body"/>
              <a:cs typeface="Calibri" panose="020F0502020204030204" pitchFamily="34" charset="0"/>
            </a:endParaRPr>
          </a:p>
          <a:p>
            <a:pPr marL="285750" indent="-285750" eaLnBrk="0" fontAlgn="base" hangingPunct="0">
              <a:spcBef>
                <a:spcPct val="0"/>
              </a:spcBef>
              <a:spcAft>
                <a:spcPct val="0"/>
              </a:spcAft>
              <a:buClr>
                <a:schemeClr val="accent1"/>
              </a:buClr>
              <a:buFont typeface="Arial Black" panose="020B0A04020102020204" pitchFamily="34" charset="0"/>
              <a:buChar char="►"/>
              <a:defRPr/>
            </a:pPr>
            <a:r>
              <a:rPr lang="en-US" sz="1700">
                <a:solidFill>
                  <a:prstClr val="black"/>
                </a:solidFill>
                <a:latin typeface="Calibri body"/>
                <a:cs typeface="Calibri" panose="020F0502020204030204" pitchFamily="34" charset="0"/>
              </a:rPr>
              <a:t>Actual Story Points for completed stories calculated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7E72044A-08BB-41D0-94DB-B6E6611856EB}"/>
              </a:ext>
            </a:extLst>
          </p:cNvPr>
          <p:cNvSpPr txBox="1"/>
          <p:nvPr/>
        </p:nvSpPr>
        <p:spPr>
          <a:xfrm>
            <a:off x="5904115" y="3028692"/>
            <a:ext cx="1857489" cy="646331"/>
          </a:xfrm>
          <a:prstGeom prst="rect">
            <a:avLst/>
          </a:prstGeom>
          <a:noFill/>
        </p:spPr>
        <p:txBody>
          <a:bodyPr wrap="square">
            <a:spAutoFit/>
          </a:bodyPr>
          <a:lstStyle>
            <a:defPPr>
              <a:defRPr lang="en-US"/>
            </a:defPPr>
            <a:lvl1pPr algn="ctr">
              <a:defRPr>
                <a:solidFill>
                  <a:schemeClr val="accent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rPr>
              <a:t>Great User Experience</a:t>
            </a:r>
          </a:p>
        </p:txBody>
      </p:sp>
      <p:grpSp>
        <p:nvGrpSpPr>
          <p:cNvPr id="50" name="Group 49">
            <a:extLst>
              <a:ext uri="{FF2B5EF4-FFF2-40B4-BE49-F238E27FC236}">
                <a16:creationId xmlns:a16="http://schemas.microsoft.com/office/drawing/2014/main" id="{00837F7F-6F69-4A3B-9F72-32E44A51B55D}"/>
              </a:ext>
            </a:extLst>
          </p:cNvPr>
          <p:cNvGrpSpPr/>
          <p:nvPr/>
        </p:nvGrpSpPr>
        <p:grpSpPr>
          <a:xfrm>
            <a:off x="6096000" y="1228200"/>
            <a:ext cx="6171270" cy="3998882"/>
            <a:chOff x="6096000" y="1228200"/>
            <a:chExt cx="6171270" cy="3998882"/>
          </a:xfrm>
        </p:grpSpPr>
        <p:pic>
          <p:nvPicPr>
            <p:cNvPr id="3" name="Picture 2">
              <a:extLst>
                <a:ext uri="{FF2B5EF4-FFF2-40B4-BE49-F238E27FC236}">
                  <a16:creationId xmlns:a16="http://schemas.microsoft.com/office/drawing/2014/main" id="{8B45CADD-1DBF-418C-B1CF-8C4DF0A74455}"/>
                </a:ext>
              </a:extLst>
            </p:cNvPr>
            <p:cNvPicPr>
              <a:picLocks noChangeAspect="1"/>
            </p:cNvPicPr>
            <p:nvPr/>
          </p:nvPicPr>
          <p:blipFill>
            <a:blip r:embed="rId3"/>
            <a:stretch>
              <a:fillRect/>
            </a:stretch>
          </p:blipFill>
          <p:spPr>
            <a:xfrm>
              <a:off x="6096000" y="1228200"/>
              <a:ext cx="5923280" cy="673100"/>
            </a:xfrm>
            <a:prstGeom prst="rect">
              <a:avLst/>
            </a:prstGeom>
          </p:spPr>
        </p:pic>
        <p:sp>
          <p:nvSpPr>
            <p:cNvPr id="4" name="Oval 3">
              <a:extLst>
                <a:ext uri="{FF2B5EF4-FFF2-40B4-BE49-F238E27FC236}">
                  <a16:creationId xmlns:a16="http://schemas.microsoft.com/office/drawing/2014/main" id="{FB9CF037-CB83-4280-A769-451844E12D2D}"/>
                </a:ext>
              </a:extLst>
            </p:cNvPr>
            <p:cNvSpPr/>
            <p:nvPr/>
          </p:nvSpPr>
          <p:spPr>
            <a:xfrm>
              <a:off x="8167052" y="2542233"/>
              <a:ext cx="1781175" cy="1619250"/>
            </a:xfrm>
            <a:prstGeom prst="ellips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Regression Testing</a:t>
              </a: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57C76BF8-73BC-4D93-854F-91350BE7ED66}"/>
                </a:ext>
              </a:extLst>
            </p:cNvPr>
            <p:cNvCxnSpPr>
              <a:stCxn id="3" idx="2"/>
              <a:endCxn id="4" idx="0"/>
            </p:cNvCxnSpPr>
            <p:nvPr/>
          </p:nvCxnSpPr>
          <p:spPr>
            <a:xfrm>
              <a:off x="9057640" y="1901300"/>
              <a:ext cx="0" cy="640933"/>
            </a:xfrm>
            <a:prstGeom prst="line">
              <a:avLst/>
            </a:prstGeom>
            <a:ln>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C9E9D1B-C362-4D8D-8BF3-62558A5C049B}"/>
                </a:ext>
              </a:extLst>
            </p:cNvPr>
            <p:cNvCxnSpPr>
              <a:stCxn id="4" idx="4"/>
            </p:cNvCxnSpPr>
            <p:nvPr/>
          </p:nvCxnSpPr>
          <p:spPr>
            <a:xfrm flipH="1">
              <a:off x="9057639" y="4161483"/>
              <a:ext cx="1" cy="696267"/>
            </a:xfrm>
            <a:prstGeom prst="line">
              <a:avLst/>
            </a:prstGeom>
            <a:ln>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2FEFEA-4B13-49D4-91F0-85910E851AE0}"/>
                </a:ext>
              </a:extLst>
            </p:cNvPr>
            <p:cNvSpPr txBox="1"/>
            <p:nvPr/>
          </p:nvSpPr>
          <p:spPr>
            <a:xfrm>
              <a:off x="8286750" y="4857750"/>
              <a:ext cx="2047875" cy="369332"/>
            </a:xfrm>
            <a:prstGeom prst="rect">
              <a:avLst/>
            </a:prstGeom>
            <a:noFill/>
          </p:spPr>
          <p:txBody>
            <a:bodyPr wrap="square">
              <a:spAutoFit/>
            </a:bodyPr>
            <a:lstStyle>
              <a:defPPr>
                <a:defRPr lang="en-US"/>
              </a:defPPr>
              <a:lvl1pPr algn="ctr">
                <a:defRPr>
                  <a:solidFill>
                    <a:schemeClr val="accent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rPr>
                <a:t>Improved Quality</a:t>
              </a:r>
            </a:p>
          </p:txBody>
        </p:sp>
        <p:cxnSp>
          <p:nvCxnSpPr>
            <p:cNvPr id="22" name="Straight Connector 21">
              <a:extLst>
                <a:ext uri="{FF2B5EF4-FFF2-40B4-BE49-F238E27FC236}">
                  <a16:creationId xmlns:a16="http://schemas.microsoft.com/office/drawing/2014/main" id="{EBB9C432-FFAB-4839-A2E5-05B098C723F6}"/>
                </a:ext>
              </a:extLst>
            </p:cNvPr>
            <p:cNvCxnSpPr>
              <a:stCxn id="4" idx="2"/>
            </p:cNvCxnSpPr>
            <p:nvPr/>
          </p:nvCxnSpPr>
          <p:spPr>
            <a:xfrm flipH="1">
              <a:off x="7353300" y="3351858"/>
              <a:ext cx="813752" cy="942"/>
            </a:xfrm>
            <a:prstGeom prst="line">
              <a:avLst/>
            </a:prstGeom>
            <a:ln>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2A89AA-6B16-4BAB-AB96-A4AA31848E53}"/>
                </a:ext>
              </a:extLst>
            </p:cNvPr>
            <p:cNvCxnSpPr>
              <a:stCxn id="4" idx="6"/>
            </p:cNvCxnSpPr>
            <p:nvPr/>
          </p:nvCxnSpPr>
          <p:spPr>
            <a:xfrm>
              <a:off x="9948227" y="3351858"/>
              <a:ext cx="738823" cy="0"/>
            </a:xfrm>
            <a:prstGeom prst="line">
              <a:avLst/>
            </a:prstGeom>
            <a:ln>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106A6E-2A93-441E-8A17-99D41EDA806C}"/>
                </a:ext>
              </a:extLst>
            </p:cNvPr>
            <p:cNvSpPr txBox="1"/>
            <p:nvPr/>
          </p:nvSpPr>
          <p:spPr>
            <a:xfrm>
              <a:off x="10618991" y="2950961"/>
              <a:ext cx="1505063" cy="923330"/>
            </a:xfrm>
            <a:prstGeom prst="rect">
              <a:avLst/>
            </a:prstGeom>
            <a:noFill/>
          </p:spPr>
          <p:txBody>
            <a:bodyPr wrap="square">
              <a:spAutoFit/>
            </a:bodyPr>
            <a:lstStyle>
              <a:defPPr>
                <a:defRPr lang="en-US"/>
              </a:defPPr>
              <a:lvl1pPr>
                <a:defRPr>
                  <a:solidFill>
                    <a:schemeClr val="accent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rPr>
                <a:t>Early detection of Bugs</a:t>
              </a:r>
            </a:p>
          </p:txBody>
        </p:sp>
        <p:cxnSp>
          <p:nvCxnSpPr>
            <p:cNvPr id="41" name="Straight Connector 40">
              <a:extLst>
                <a:ext uri="{FF2B5EF4-FFF2-40B4-BE49-F238E27FC236}">
                  <a16:creationId xmlns:a16="http://schemas.microsoft.com/office/drawing/2014/main" id="{76A574DF-509F-418E-A8C8-0EEF4589F7C4}"/>
                </a:ext>
              </a:extLst>
            </p:cNvPr>
            <p:cNvCxnSpPr>
              <a:stCxn id="4" idx="3"/>
            </p:cNvCxnSpPr>
            <p:nvPr/>
          </p:nvCxnSpPr>
          <p:spPr>
            <a:xfrm flipH="1">
              <a:off x="7896225" y="3924349"/>
              <a:ext cx="531674" cy="361901"/>
            </a:xfrm>
            <a:prstGeom prst="line">
              <a:avLst/>
            </a:prstGeom>
            <a:ln>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92ECE7E-FBB4-4301-A8C7-39F7403BF315}"/>
                </a:ext>
              </a:extLst>
            </p:cNvPr>
            <p:cNvCxnSpPr>
              <a:cxnSpLocks/>
              <a:stCxn id="4" idx="5"/>
            </p:cNvCxnSpPr>
            <p:nvPr/>
          </p:nvCxnSpPr>
          <p:spPr>
            <a:xfrm>
              <a:off x="9687380" y="3924349"/>
              <a:ext cx="647245" cy="404317"/>
            </a:xfrm>
            <a:prstGeom prst="line">
              <a:avLst/>
            </a:prstGeom>
            <a:ln>
              <a:solidFill>
                <a:schemeClr val="accent4"/>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CE4AD10-969C-46A1-B763-539CBD196426}"/>
                </a:ext>
              </a:extLst>
            </p:cNvPr>
            <p:cNvSpPr txBox="1"/>
            <p:nvPr/>
          </p:nvSpPr>
          <p:spPr>
            <a:xfrm>
              <a:off x="6644543" y="4204107"/>
              <a:ext cx="1668799" cy="646331"/>
            </a:xfrm>
            <a:prstGeom prst="rect">
              <a:avLst/>
            </a:prstGeom>
            <a:noFill/>
          </p:spPr>
          <p:txBody>
            <a:bodyPr wrap="square">
              <a:spAutoFit/>
            </a:bodyPr>
            <a:lstStyle>
              <a:defPPr>
                <a:defRPr lang="en-US"/>
              </a:defPPr>
              <a:lvl1pPr algn="ctr">
                <a:defRPr>
                  <a:solidFill>
                    <a:schemeClr val="accent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rPr>
                <a:t>Confidence in build</a:t>
              </a:r>
            </a:p>
          </p:txBody>
        </p:sp>
        <p:sp>
          <p:nvSpPr>
            <p:cNvPr id="49" name="TextBox 48">
              <a:extLst>
                <a:ext uri="{FF2B5EF4-FFF2-40B4-BE49-F238E27FC236}">
                  <a16:creationId xmlns:a16="http://schemas.microsoft.com/office/drawing/2014/main" id="{392712CF-4F0B-409D-B026-AA24849EB513}"/>
                </a:ext>
              </a:extLst>
            </p:cNvPr>
            <p:cNvSpPr txBox="1"/>
            <p:nvPr/>
          </p:nvSpPr>
          <p:spPr>
            <a:xfrm>
              <a:off x="10133670" y="4369077"/>
              <a:ext cx="2133600" cy="646331"/>
            </a:xfrm>
            <a:prstGeom prst="rect">
              <a:avLst/>
            </a:prstGeom>
            <a:noFill/>
          </p:spPr>
          <p:txBody>
            <a:bodyPr wrap="square">
              <a:spAutoFit/>
            </a:bodyPr>
            <a:lstStyle>
              <a:defPPr>
                <a:defRPr lang="en-US"/>
              </a:defPPr>
              <a:lvl1pPr algn="ctr">
                <a:defRPr>
                  <a:solidFill>
                    <a:schemeClr val="accent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rPr>
                <a:t>Early Rollback if needed</a:t>
              </a:r>
            </a:p>
          </p:txBody>
        </p:sp>
      </p:grpSp>
      <p:sp>
        <p:nvSpPr>
          <p:cNvPr id="51" name="Rectangle 50">
            <a:extLst>
              <a:ext uri="{FF2B5EF4-FFF2-40B4-BE49-F238E27FC236}">
                <a16:creationId xmlns:a16="http://schemas.microsoft.com/office/drawing/2014/main" id="{6E90CA4B-437B-48E0-8244-80A544761B11}"/>
              </a:ext>
            </a:extLst>
          </p:cNvPr>
          <p:cNvSpPr/>
          <p:nvPr/>
        </p:nvSpPr>
        <p:spPr>
          <a:xfrm>
            <a:off x="6000750" y="1133475"/>
            <a:ext cx="6123304" cy="47625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1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UAT Lifecycle</a:t>
            </a:r>
          </a:p>
        </p:txBody>
      </p:sp>
      <p:pic>
        <p:nvPicPr>
          <p:cNvPr id="19" name="Picture 18">
            <a:extLst>
              <a:ext uri="{FF2B5EF4-FFF2-40B4-BE49-F238E27FC236}">
                <a16:creationId xmlns:a16="http://schemas.microsoft.com/office/drawing/2014/main" id="{3B3A10CB-45EE-4EC3-B007-058E3D0298E7}"/>
              </a:ext>
            </a:extLst>
          </p:cNvPr>
          <p:cNvPicPr>
            <a:picLocks noChangeAspect="1"/>
          </p:cNvPicPr>
          <p:nvPr/>
        </p:nvPicPr>
        <p:blipFill>
          <a:blip r:embed="rId3"/>
          <a:stretch>
            <a:fillRect/>
          </a:stretch>
        </p:blipFill>
        <p:spPr>
          <a:xfrm>
            <a:off x="5413178" y="196442"/>
            <a:ext cx="11398102" cy="5302898"/>
          </a:xfrm>
          <a:prstGeom prst="rect">
            <a:avLst/>
          </a:prstGeom>
        </p:spPr>
      </p:pic>
    </p:spTree>
    <p:extLst>
      <p:ext uri="{BB962C8B-B14F-4D97-AF65-F5344CB8AC3E}">
        <p14:creationId xmlns:p14="http://schemas.microsoft.com/office/powerpoint/2010/main" val="312162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DB32-401C-F942-B990-B002C049B12E}"/>
              </a:ext>
            </a:extLst>
          </p:cNvPr>
          <p:cNvSpPr>
            <a:spLocks noGrp="1"/>
          </p:cNvSpPr>
          <p:nvPr>
            <p:ph type="title"/>
          </p:nvPr>
        </p:nvSpPr>
        <p:spPr/>
        <p:txBody>
          <a:bodyPr/>
          <a:lstStyle/>
          <a:p>
            <a:r>
              <a:rPr lang="en-US"/>
              <a:t>Product Backlog Item Standards</a:t>
            </a:r>
          </a:p>
        </p:txBody>
      </p:sp>
      <p:sp>
        <p:nvSpPr>
          <p:cNvPr id="3" name="Date Placeholder 2">
            <a:extLst>
              <a:ext uri="{FF2B5EF4-FFF2-40B4-BE49-F238E27FC236}">
                <a16:creationId xmlns:a16="http://schemas.microsoft.com/office/drawing/2014/main" id="{00677EAB-9B36-7441-A183-C3E1EE7F00F6}"/>
              </a:ext>
            </a:extLst>
          </p:cNvPr>
          <p:cNvSpPr>
            <a:spLocks noGrp="1"/>
          </p:cNvSpPr>
          <p:nvPr>
            <p:ph type="dt" sz="half" idx="10"/>
          </p:nvPr>
        </p:nvSpPr>
        <p:spPr/>
        <p:txBody>
          <a:bodyPr/>
          <a:lstStyle/>
          <a:p>
            <a:fld id="{146E2DDE-CA1C-6843-A39E-A3670545CCC8}" type="datetime4">
              <a:rPr lang="en-GB" smtClean="0"/>
              <a:t>12 February 2024</a:t>
            </a:fld>
            <a:endParaRPr lang="en-US"/>
          </a:p>
        </p:txBody>
      </p:sp>
      <p:sp>
        <p:nvSpPr>
          <p:cNvPr id="6" name="Text Placeholder 4">
            <a:extLst>
              <a:ext uri="{FF2B5EF4-FFF2-40B4-BE49-F238E27FC236}">
                <a16:creationId xmlns:a16="http://schemas.microsoft.com/office/drawing/2014/main" id="{6D68B94A-E779-0E43-8241-7E5C0DC7B694}"/>
              </a:ext>
            </a:extLst>
          </p:cNvPr>
          <p:cNvSpPr>
            <a:spLocks noGrp="1"/>
          </p:cNvSpPr>
          <p:nvPr>
            <p:ph type="body" sz="quarter" idx="13"/>
          </p:nvPr>
        </p:nvSpPr>
        <p:spPr>
          <a:xfrm>
            <a:off x="7164986" y="-420923"/>
            <a:ext cx="3797860" cy="6857172"/>
          </a:xfrm>
        </p:spPr>
        <p:txBody>
          <a:bodyPr/>
          <a:lstStyle/>
          <a:p>
            <a:r>
              <a:rPr lang="en-US"/>
              <a:t>4</a:t>
            </a:r>
          </a:p>
        </p:txBody>
      </p:sp>
    </p:spTree>
    <p:extLst>
      <p:ext uri="{BB962C8B-B14F-4D97-AF65-F5344CB8AC3E}">
        <p14:creationId xmlns:p14="http://schemas.microsoft.com/office/powerpoint/2010/main" val="50404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E055-963B-4C83-933D-8A314AB0757D}"/>
              </a:ext>
            </a:extLst>
          </p:cNvPr>
          <p:cNvSpPr>
            <a:spLocks noGrp="1"/>
          </p:cNvSpPr>
          <p:nvPr>
            <p:ph type="title"/>
          </p:nvPr>
        </p:nvSpPr>
        <p:spPr/>
        <p:txBody>
          <a:bodyPr/>
          <a:lstStyle/>
          <a:p>
            <a:r>
              <a:rPr lang="en-US"/>
              <a:t>Feature Decomposition and Workflow</a:t>
            </a:r>
          </a:p>
        </p:txBody>
      </p:sp>
      <p:sp>
        <p:nvSpPr>
          <p:cNvPr id="3" name="Date Placeholder 2">
            <a:extLst>
              <a:ext uri="{FF2B5EF4-FFF2-40B4-BE49-F238E27FC236}">
                <a16:creationId xmlns:a16="http://schemas.microsoft.com/office/drawing/2014/main" id="{D9F3F5F7-B9AF-42A2-BEE3-07A02671CED7}"/>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67B391B6-441B-4796-9F99-CB9C85A7942D}"/>
              </a:ext>
            </a:extLst>
          </p:cNvPr>
          <p:cNvSpPr>
            <a:spLocks noGrp="1"/>
          </p:cNvSpPr>
          <p:nvPr>
            <p:ph type="ftr" sz="quarter" idx="11"/>
          </p:nvPr>
        </p:nvSpPr>
        <p:spPr/>
        <p:txBody>
          <a:bodyPr/>
          <a:lstStyle/>
          <a:p>
            <a:endParaRPr lang="en-GB"/>
          </a:p>
        </p:txBody>
      </p:sp>
      <p:sp>
        <p:nvSpPr>
          <p:cNvPr id="5" name="Text Placeholder 4">
            <a:extLst>
              <a:ext uri="{FF2B5EF4-FFF2-40B4-BE49-F238E27FC236}">
                <a16:creationId xmlns:a16="http://schemas.microsoft.com/office/drawing/2014/main" id="{A96B5608-4754-47A1-BB2B-BDF7C00EBF0D}"/>
              </a:ext>
            </a:extLst>
          </p:cNvPr>
          <p:cNvSpPr>
            <a:spLocks noGrp="1"/>
          </p:cNvSpPr>
          <p:nvPr>
            <p:ph type="body" sz="quarter" idx="13"/>
          </p:nvPr>
        </p:nvSpPr>
        <p:spPr/>
        <p:txBody>
          <a:bodyPr/>
          <a:lstStyle/>
          <a:p>
            <a:r>
              <a:rPr lang="en-US"/>
              <a:t>Guidelines and overall workflow </a:t>
            </a:r>
            <a:r>
              <a:rPr lang="en-US">
                <a:hlinkClick r:id="rId2"/>
              </a:rPr>
              <a:t>here</a:t>
            </a:r>
            <a:endParaRPr lang="en-US"/>
          </a:p>
        </p:txBody>
      </p:sp>
    </p:spTree>
    <p:extLst>
      <p:ext uri="{BB962C8B-B14F-4D97-AF65-F5344CB8AC3E}">
        <p14:creationId xmlns:p14="http://schemas.microsoft.com/office/powerpoint/2010/main" val="331563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476E69-63CC-4F91-97A0-D1B5C0D049E9}"/>
              </a:ext>
            </a:extLst>
          </p:cNvPr>
          <p:cNvSpPr>
            <a:spLocks noGrp="1"/>
          </p:cNvSpPr>
          <p:nvPr>
            <p:ph type="title"/>
          </p:nvPr>
        </p:nvSpPr>
        <p:spPr>
          <a:xfrm>
            <a:off x="589630" y="562622"/>
            <a:ext cx="11012743" cy="731520"/>
          </a:xfrm>
        </p:spPr>
        <p:txBody>
          <a:bodyPr>
            <a:normAutofit/>
          </a:bodyPr>
          <a:lstStyle/>
          <a:p>
            <a:r>
              <a:rPr lang="en-US" b="1"/>
              <a:t>Feature Life Cycle:</a:t>
            </a:r>
          </a:p>
        </p:txBody>
      </p:sp>
      <p:sp>
        <p:nvSpPr>
          <p:cNvPr id="3" name="Date Placeholder 2">
            <a:extLst>
              <a:ext uri="{FF2B5EF4-FFF2-40B4-BE49-F238E27FC236}">
                <a16:creationId xmlns:a16="http://schemas.microsoft.com/office/drawing/2014/main" id="{E59D702F-26A2-4A77-AA3A-F0C328CA9F6E}"/>
              </a:ext>
            </a:extLst>
          </p:cNvPr>
          <p:cNvSpPr>
            <a:spLocks noGrp="1"/>
          </p:cNvSpPr>
          <p:nvPr>
            <p:ph type="dt" sz="half" idx="10"/>
          </p:nvPr>
        </p:nvSpPr>
        <p:spPr/>
        <p:txBody>
          <a:bodyPr/>
          <a:lstStyle/>
          <a:p>
            <a:fld id="{902A61AD-D507-9A45-B764-AAD5DB5B7726}" type="datetime4">
              <a:rPr lang="en-GB" smtClean="0"/>
              <a:t>12 February 2024</a:t>
            </a:fld>
            <a:endParaRPr lang="en-US"/>
          </a:p>
        </p:txBody>
      </p:sp>
      <p:sp>
        <p:nvSpPr>
          <p:cNvPr id="4" name="Footer Placeholder 3">
            <a:extLst>
              <a:ext uri="{FF2B5EF4-FFF2-40B4-BE49-F238E27FC236}">
                <a16:creationId xmlns:a16="http://schemas.microsoft.com/office/drawing/2014/main" id="{349CAAAA-6170-4E69-B37F-946E2EF33F1A}"/>
              </a:ext>
            </a:extLst>
          </p:cNvPr>
          <p:cNvSpPr>
            <a:spLocks noGrp="1"/>
          </p:cNvSpPr>
          <p:nvPr>
            <p:ph type="ftr" sz="quarter" idx="11"/>
          </p:nvPr>
        </p:nvSpPr>
        <p:spPr/>
        <p:txBody>
          <a:bodyPr/>
          <a:lstStyle/>
          <a:p>
            <a:endParaRPr lang="en-GB"/>
          </a:p>
        </p:txBody>
      </p:sp>
      <p:graphicFrame>
        <p:nvGraphicFramePr>
          <p:cNvPr id="7" name="Content Placeholder 6">
            <a:extLst>
              <a:ext uri="{FF2B5EF4-FFF2-40B4-BE49-F238E27FC236}">
                <a16:creationId xmlns:a16="http://schemas.microsoft.com/office/drawing/2014/main" id="{E22B464B-8CE7-4074-8659-DF64A76AD0B7}"/>
              </a:ext>
            </a:extLst>
          </p:cNvPr>
          <p:cNvGraphicFramePr>
            <a:graphicFrameLocks noGrp="1"/>
          </p:cNvGraphicFramePr>
          <p:nvPr>
            <p:ph sz="quarter" idx="12"/>
            <p:extLst>
              <p:ext uri="{D42A27DB-BD31-4B8C-83A1-F6EECF244321}">
                <p14:modId xmlns:p14="http://schemas.microsoft.com/office/powerpoint/2010/main" val="728517584"/>
              </p:ext>
            </p:extLst>
          </p:nvPr>
        </p:nvGraphicFramePr>
        <p:xfrm>
          <a:off x="506770" y="1116031"/>
          <a:ext cx="10819992" cy="5504144"/>
        </p:xfrm>
        <a:graphic>
          <a:graphicData uri="http://schemas.openxmlformats.org/drawingml/2006/table">
            <a:tbl>
              <a:tblPr/>
              <a:tblGrid>
                <a:gridCol w="3264375">
                  <a:extLst>
                    <a:ext uri="{9D8B030D-6E8A-4147-A177-3AD203B41FA5}">
                      <a16:colId xmlns:a16="http://schemas.microsoft.com/office/drawing/2014/main" val="3404270214"/>
                    </a:ext>
                  </a:extLst>
                </a:gridCol>
                <a:gridCol w="1056494">
                  <a:extLst>
                    <a:ext uri="{9D8B030D-6E8A-4147-A177-3AD203B41FA5}">
                      <a16:colId xmlns:a16="http://schemas.microsoft.com/office/drawing/2014/main" val="4258253338"/>
                    </a:ext>
                  </a:extLst>
                </a:gridCol>
                <a:gridCol w="1032341">
                  <a:extLst>
                    <a:ext uri="{9D8B030D-6E8A-4147-A177-3AD203B41FA5}">
                      <a16:colId xmlns:a16="http://schemas.microsoft.com/office/drawing/2014/main" val="3628959066"/>
                    </a:ext>
                  </a:extLst>
                </a:gridCol>
                <a:gridCol w="1032433">
                  <a:extLst>
                    <a:ext uri="{9D8B030D-6E8A-4147-A177-3AD203B41FA5}">
                      <a16:colId xmlns:a16="http://schemas.microsoft.com/office/drawing/2014/main" val="2466336704"/>
                    </a:ext>
                  </a:extLst>
                </a:gridCol>
                <a:gridCol w="974213">
                  <a:extLst>
                    <a:ext uri="{9D8B030D-6E8A-4147-A177-3AD203B41FA5}">
                      <a16:colId xmlns:a16="http://schemas.microsoft.com/office/drawing/2014/main" val="852695058"/>
                    </a:ext>
                  </a:extLst>
                </a:gridCol>
                <a:gridCol w="1206882">
                  <a:extLst>
                    <a:ext uri="{9D8B030D-6E8A-4147-A177-3AD203B41FA5}">
                      <a16:colId xmlns:a16="http://schemas.microsoft.com/office/drawing/2014/main" val="2848219260"/>
                    </a:ext>
                  </a:extLst>
                </a:gridCol>
                <a:gridCol w="2253254">
                  <a:extLst>
                    <a:ext uri="{9D8B030D-6E8A-4147-A177-3AD203B41FA5}">
                      <a16:colId xmlns:a16="http://schemas.microsoft.com/office/drawing/2014/main" val="2394508369"/>
                    </a:ext>
                  </a:extLst>
                </a:gridCol>
              </a:tblGrid>
              <a:tr h="170357">
                <a:tc>
                  <a:txBody>
                    <a:bodyPr/>
                    <a:lstStyle/>
                    <a:p>
                      <a:pPr algn="ctr" fontAlgn="ctr">
                        <a:spcBef>
                          <a:spcPts val="0"/>
                        </a:spcBef>
                        <a:spcAft>
                          <a:spcPts val="0"/>
                        </a:spcAft>
                      </a:pPr>
                      <a:r>
                        <a:rPr lang="en-US" sz="1050" b="1" i="0" u="none" strike="noStrike">
                          <a:solidFill>
                            <a:srgbClr val="FFFFFF"/>
                          </a:solidFill>
                          <a:effectLst/>
                          <a:latin typeface="Arial" panose="020B0604020202020204" pitchFamily="34" charset="0"/>
                        </a:rPr>
                        <a:t>Steps</a:t>
                      </a:r>
                      <a:r>
                        <a:rPr lang="en-US" sz="1050" b="0" i="0" u="none" strike="noStrike">
                          <a:solidFill>
                            <a:srgbClr val="000000"/>
                          </a:solidFill>
                          <a:effectLst/>
                          <a:latin typeface="Arial" panose="020B0604020202020204" pitchFamily="34" charset="0"/>
                        </a:rPr>
                        <a:t>​</a:t>
                      </a:r>
                      <a:endParaRPr lang="en-US" sz="1600" b="0" i="0" u="none" strike="noStrike">
                        <a:effectLst/>
                        <a:latin typeface="Arial" panose="020B0604020202020204" pitchFamily="34" charset="0"/>
                      </a:endParaRPr>
                    </a:p>
                  </a:txBody>
                  <a:tcPr marL="5540" marR="5540" marT="554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3368"/>
                    </a:solidFill>
                  </a:tcPr>
                </a:tc>
                <a:tc>
                  <a:txBody>
                    <a:bodyPr/>
                    <a:lstStyle/>
                    <a:p>
                      <a:pPr algn="ctr" fontAlgn="ctr">
                        <a:spcBef>
                          <a:spcPts val="0"/>
                        </a:spcBef>
                        <a:spcAft>
                          <a:spcPts val="0"/>
                        </a:spcAft>
                      </a:pPr>
                      <a:r>
                        <a:rPr lang="en-US" sz="1050" b="1" i="0" u="none" strike="noStrike">
                          <a:solidFill>
                            <a:srgbClr val="FFFFFF"/>
                          </a:solidFill>
                          <a:effectLst/>
                          <a:latin typeface="Arial" panose="020B0604020202020204" pitchFamily="34" charset="0"/>
                        </a:rPr>
                        <a:t>Owner</a:t>
                      </a:r>
                      <a:r>
                        <a:rPr lang="en-US" sz="1050" b="0" i="0" u="none" strike="noStrike">
                          <a:solidFill>
                            <a:srgbClr val="000000"/>
                          </a:solidFill>
                          <a:effectLst/>
                          <a:latin typeface="Arial" panose="020B0604020202020204" pitchFamily="34" charset="0"/>
                        </a:rPr>
                        <a:t>​</a:t>
                      </a:r>
                      <a:endParaRPr lang="en-US" sz="1600" b="0" i="0" u="none" strike="noStrike">
                        <a:effectLst/>
                        <a:latin typeface="Arial" panose="020B0604020202020204" pitchFamily="34" charset="0"/>
                      </a:endParaRPr>
                    </a:p>
                  </a:txBody>
                  <a:tcPr marL="5540" marR="5540" marT="55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3368"/>
                    </a:solidFill>
                  </a:tcPr>
                </a:tc>
                <a:tc>
                  <a:txBody>
                    <a:bodyPr/>
                    <a:lstStyle/>
                    <a:p>
                      <a:pPr algn="ctr" fontAlgn="ctr">
                        <a:spcBef>
                          <a:spcPts val="0"/>
                        </a:spcBef>
                        <a:spcAft>
                          <a:spcPts val="0"/>
                        </a:spcAft>
                      </a:pPr>
                      <a:r>
                        <a:rPr lang="en-US" sz="1050" b="1" i="0" u="none" strike="noStrike">
                          <a:solidFill>
                            <a:srgbClr val="FFFFFF"/>
                          </a:solidFill>
                          <a:effectLst/>
                          <a:latin typeface="Arial" panose="020B0604020202020204" pitchFamily="34" charset="0"/>
                        </a:rPr>
                        <a:t>State</a:t>
                      </a:r>
                      <a:r>
                        <a:rPr lang="en-US" sz="1050" b="0" i="0" u="none" strike="noStrike">
                          <a:solidFill>
                            <a:srgbClr val="000000"/>
                          </a:solidFill>
                          <a:effectLst/>
                          <a:latin typeface="Arial" panose="020B0604020202020204" pitchFamily="34" charset="0"/>
                        </a:rPr>
                        <a:t>​</a:t>
                      </a:r>
                      <a:endParaRPr lang="en-US" sz="1600" b="0" i="0" u="none" strike="noStrike">
                        <a:effectLst/>
                        <a:latin typeface="Arial" panose="020B0604020202020204" pitchFamily="34" charset="0"/>
                      </a:endParaRPr>
                    </a:p>
                  </a:txBody>
                  <a:tcPr marL="5540" marR="5540" marT="55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3368"/>
                    </a:solidFill>
                  </a:tcPr>
                </a:tc>
                <a:tc>
                  <a:txBody>
                    <a:bodyPr/>
                    <a:lstStyle/>
                    <a:p>
                      <a:pPr algn="ctr" fontAlgn="ctr">
                        <a:spcBef>
                          <a:spcPts val="0"/>
                        </a:spcBef>
                        <a:spcAft>
                          <a:spcPts val="0"/>
                        </a:spcAft>
                      </a:pPr>
                      <a:r>
                        <a:rPr lang="en-US" sz="1050" b="1" i="0" u="none" strike="noStrike" dirty="0">
                          <a:solidFill>
                            <a:srgbClr val="FFFFFF"/>
                          </a:solidFill>
                          <a:effectLst/>
                          <a:latin typeface="Arial" panose="020B0604020202020204" pitchFamily="34" charset="0"/>
                        </a:rPr>
                        <a:t>Assigned to</a:t>
                      </a:r>
                      <a:r>
                        <a:rPr lang="en-US" sz="1050" b="0" i="0" u="none" strike="noStrike" dirty="0">
                          <a:solidFill>
                            <a:srgbClr val="000000"/>
                          </a:solidFill>
                          <a:effectLst/>
                          <a:latin typeface="Arial" panose="020B0604020202020204" pitchFamily="34" charset="0"/>
                        </a:rPr>
                        <a:t>​</a:t>
                      </a:r>
                      <a:endParaRPr lang="en-US" sz="1600" b="0" i="0" u="none" strike="noStrike" dirty="0">
                        <a:effectLst/>
                        <a:latin typeface="Arial" panose="020B0604020202020204" pitchFamily="34" charset="0"/>
                      </a:endParaRPr>
                    </a:p>
                  </a:txBody>
                  <a:tcPr marL="5540" marR="5540" marT="55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3368"/>
                    </a:solidFill>
                  </a:tcPr>
                </a:tc>
                <a:tc>
                  <a:txBody>
                    <a:bodyPr/>
                    <a:lstStyle/>
                    <a:p>
                      <a:pPr algn="ctr" fontAlgn="ctr">
                        <a:spcBef>
                          <a:spcPts val="0"/>
                        </a:spcBef>
                        <a:spcAft>
                          <a:spcPts val="0"/>
                        </a:spcAft>
                      </a:pPr>
                      <a:r>
                        <a:rPr lang="en-US" sz="1050" b="1" i="0" u="none" strike="noStrike">
                          <a:solidFill>
                            <a:srgbClr val="FFFFFF"/>
                          </a:solidFill>
                          <a:effectLst/>
                          <a:latin typeface="Arial" panose="020B0604020202020204" pitchFamily="34" charset="0"/>
                        </a:rPr>
                        <a:t>Efforts</a:t>
                      </a:r>
                      <a:endParaRPr lang="en-US" sz="1600" b="0" i="0" u="none" strike="noStrike">
                        <a:effectLst/>
                        <a:latin typeface="Arial" panose="020B0604020202020204" pitchFamily="34" charset="0"/>
                      </a:endParaRPr>
                    </a:p>
                  </a:txBody>
                  <a:tcPr marL="5540" marR="5540" marT="554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spcBef>
                          <a:spcPts val="0"/>
                        </a:spcBef>
                        <a:spcAft>
                          <a:spcPts val="0"/>
                        </a:spcAft>
                      </a:pPr>
                      <a:r>
                        <a:rPr lang="en-US" sz="1050" b="1" i="0" u="none" strike="noStrike" dirty="0">
                          <a:solidFill>
                            <a:srgbClr val="FFFFFF"/>
                          </a:solidFill>
                          <a:effectLst/>
                          <a:latin typeface="Arial" panose="020B0604020202020204" pitchFamily="34" charset="0"/>
                        </a:rPr>
                        <a:t>Priority</a:t>
                      </a:r>
                      <a:endParaRPr lang="en-US" sz="1600" b="0" i="0" u="none" strike="noStrike" dirty="0">
                        <a:effectLst/>
                        <a:latin typeface="Arial" panose="020B0604020202020204" pitchFamily="34" charset="0"/>
                      </a:endParaRPr>
                    </a:p>
                  </a:txBody>
                  <a:tcPr marL="5540" marR="5540" marT="5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spcBef>
                          <a:spcPts val="0"/>
                        </a:spcBef>
                        <a:spcAft>
                          <a:spcPts val="0"/>
                        </a:spcAft>
                      </a:pPr>
                      <a:r>
                        <a:rPr lang="en-US" sz="1050" b="1" i="0" u="none" strike="noStrike">
                          <a:solidFill>
                            <a:srgbClr val="FFFFFF"/>
                          </a:solidFill>
                          <a:effectLst/>
                          <a:latin typeface="Arial" panose="020B0604020202020204" pitchFamily="34" charset="0"/>
                        </a:rPr>
                        <a:t>Comments</a:t>
                      </a:r>
                      <a:endParaRPr lang="en-US" sz="1600" b="0" i="0" u="none" strike="noStrike">
                        <a:effectLst/>
                        <a:latin typeface="Arial" panose="020B0604020202020204" pitchFamily="34" charset="0"/>
                      </a:endParaRPr>
                    </a:p>
                  </a:txBody>
                  <a:tcPr marL="5540" marR="5540" marT="5540" marB="0" anchor="ctr">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23368"/>
                    </a:solidFill>
                  </a:tcPr>
                </a:tc>
                <a:extLst>
                  <a:ext uri="{0D108BD9-81ED-4DB2-BD59-A6C34878D82A}">
                    <a16:rowId xmlns:a16="http://schemas.microsoft.com/office/drawing/2014/main" val="459630562"/>
                  </a:ext>
                </a:extLst>
              </a:tr>
              <a:tr h="911048">
                <a:tc>
                  <a:txBody>
                    <a:bodyPr/>
                    <a:lstStyle/>
                    <a:p>
                      <a:pPr algn="l" fontAlgn="ctr">
                        <a:spcBef>
                          <a:spcPts val="0"/>
                        </a:spcBef>
                        <a:spcAft>
                          <a:spcPts val="0"/>
                        </a:spcAft>
                      </a:pPr>
                      <a:r>
                        <a:rPr lang="en-US" sz="1050" b="0" i="0" u="none" strike="noStrike" dirty="0">
                          <a:solidFill>
                            <a:srgbClr val="000000"/>
                          </a:solidFill>
                          <a:effectLst/>
                          <a:latin typeface="Arial" panose="020B0604020202020204" pitchFamily="34" charset="0"/>
                        </a:rPr>
                        <a:t>New Feature is created with  a high-level summary of expectations &amp; Basic Requirements along with base Area</a:t>
                      </a:r>
                      <a:endParaRPr lang="en-US" sz="1600" b="0" i="0" u="none" strike="noStrike" dirty="0">
                        <a:effectLst/>
                        <a:latin typeface="Arial" panose="020B0604020202020204" pitchFamily="34" charset="0"/>
                      </a:endParaRPr>
                    </a:p>
                  </a:txBody>
                  <a:tcPr marL="66485" marR="5540" marT="55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BP/BA/Technical Architect</a:t>
                      </a:r>
                      <a:endParaRPr lang="en-US" sz="1600" b="0" i="0" u="none" strike="noStrike" dirty="0">
                        <a:effectLst/>
                        <a:latin typeface="Arial" panose="020B0604020202020204" pitchFamily="34" charset="0"/>
                      </a:endParaRPr>
                    </a:p>
                  </a:txBody>
                  <a:tcPr marL="5540" marR="5540" marT="55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New​</a:t>
                      </a:r>
                      <a:endParaRPr lang="en-US" sz="1600" b="0" i="0" u="none" strike="noStrike" dirty="0">
                        <a:effectLst/>
                        <a:latin typeface="Arial" panose="020B0604020202020204" pitchFamily="34" charset="0"/>
                      </a:endParaRPr>
                    </a:p>
                  </a:txBody>
                  <a:tcPr marL="5540" marR="5540" marT="55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BP/BA/Technical Architect​</a:t>
                      </a:r>
                      <a:endParaRPr lang="en-US" sz="1600" b="0" i="0" u="none" strike="noStrike" dirty="0">
                        <a:effectLst/>
                        <a:latin typeface="Arial" panose="020B0604020202020204" pitchFamily="34" charset="0"/>
                      </a:endParaRPr>
                    </a:p>
                  </a:txBody>
                  <a:tcPr marL="5540" marR="5540" marT="554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a:t>
                      </a:r>
                      <a:endParaRPr lang="en-US" sz="1600" b="0" i="0" u="none" strike="noStrike" dirty="0">
                        <a:effectLst/>
                        <a:latin typeface="Arial" panose="020B0604020202020204" pitchFamily="34" charset="0"/>
                      </a:endParaRPr>
                    </a:p>
                  </a:txBody>
                  <a:tcPr marL="5540" marR="5540" marT="5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6E6"/>
                    </a:solidFill>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 </a:t>
                      </a:r>
                      <a:endParaRPr lang="en-US" sz="1600" b="0" i="0" u="none" strike="noStrike" dirty="0">
                        <a:effectLst/>
                        <a:latin typeface="Arial" panose="020B0604020202020204" pitchFamily="34" charset="0"/>
                      </a:endParaRPr>
                    </a:p>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 </a:t>
                      </a:r>
                      <a:endParaRPr lang="en-US" sz="1600" b="0" i="0" u="none" strike="noStrike" dirty="0">
                        <a:effectLst/>
                        <a:latin typeface="Arial" panose="020B0604020202020204" pitchFamily="34"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0" i="0" u="none" strike="noStrike" dirty="0">
                          <a:solidFill>
                            <a:srgbClr val="000000"/>
                          </a:solidFill>
                          <a:effectLst/>
                          <a:latin typeface="Arial" panose="020B0604020202020204" pitchFamily="34" charset="0"/>
                        </a:rPr>
                        <a:t>​ </a:t>
                      </a:r>
                      <a:endParaRPr lang="en-US" sz="1600" b="0" i="0" u="none" strike="noStrike" dirty="0">
                        <a:effectLst/>
                        <a:latin typeface="Arial" panose="020B0604020202020204" pitchFamily="34" charset="0"/>
                      </a:endParaRPr>
                    </a:p>
                  </a:txBody>
                  <a:tcPr marL="5540" marR="5540" marT="554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85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050" b="0" i="0" u="none" strike="noStrike" dirty="0">
                          <a:solidFill>
                            <a:srgbClr val="000000"/>
                          </a:solidFill>
                          <a:effectLst/>
                          <a:latin typeface="Arial" panose="020B0604020202020204" pitchFamily="34" charset="0"/>
                        </a:rPr>
                        <a:t>Suggest feature organization, existing common features​</a:t>
                      </a:r>
                      <a:br>
                        <a:rPr lang="en-US" sz="1050" b="0" i="0" u="none" strike="noStrike" dirty="0">
                          <a:solidFill>
                            <a:srgbClr val="000000"/>
                          </a:solidFill>
                          <a:effectLst/>
                          <a:latin typeface="Arial" panose="020B0604020202020204" pitchFamily="34" charset="0"/>
                        </a:rPr>
                      </a:br>
                      <a:r>
                        <a:rPr lang="en-US" sz="1050" b="0" i="0" u="none" strike="noStrike" dirty="0">
                          <a:solidFill>
                            <a:srgbClr val="000000"/>
                          </a:solidFill>
                          <a:effectLst/>
                          <a:latin typeface="Arial" panose="020B0604020202020204" pitchFamily="34" charset="0"/>
                        </a:rPr>
                        <a:t>-Organize into Epic​</a:t>
                      </a:r>
                      <a:br>
                        <a:rPr lang="en-US" sz="1050" b="0" i="0" u="none" strike="noStrike" dirty="0">
                          <a:solidFill>
                            <a:srgbClr val="000000"/>
                          </a:solidFill>
                          <a:effectLst/>
                          <a:latin typeface="Arial" panose="020B0604020202020204" pitchFamily="34" charset="0"/>
                        </a:rPr>
                      </a:br>
                      <a:r>
                        <a:rPr lang="en-US" sz="1050" b="0" i="0" u="none" strike="noStrike" dirty="0">
                          <a:solidFill>
                            <a:srgbClr val="000000"/>
                          </a:solidFill>
                          <a:effectLst/>
                          <a:latin typeface="Arial" panose="020B0604020202020204" pitchFamily="34" charset="0"/>
                        </a:rPr>
                        <a:t>-Set Feature predecessors​</a:t>
                      </a:r>
                      <a:br>
                        <a:rPr lang="en-US" sz="1050" b="0" i="0" u="none" strike="noStrike" dirty="0">
                          <a:solidFill>
                            <a:srgbClr val="000000"/>
                          </a:solidFill>
                          <a:effectLst/>
                          <a:latin typeface="Arial" panose="020B0604020202020204" pitchFamily="34" charset="0"/>
                        </a:rPr>
                      </a:br>
                      <a:r>
                        <a:rPr lang="en-US" sz="1050" b="0" i="0" u="none" strike="noStrike" dirty="0">
                          <a:solidFill>
                            <a:srgbClr val="000000"/>
                          </a:solidFill>
                          <a:effectLst/>
                          <a:latin typeface="Arial" panose="020B0604020202020204" pitchFamily="34" charset="0"/>
                        </a:rPr>
                        <a:t>-Set</a:t>
                      </a:r>
                      <a:r>
                        <a:rPr lang="en-US" sz="1050" b="0" i="0" u="none" strike="noStrike" baseline="0" dirty="0">
                          <a:solidFill>
                            <a:srgbClr val="000000"/>
                          </a:solidFill>
                          <a:effectLst/>
                          <a:latin typeface="Arial" panose="020B0604020202020204" pitchFamily="34" charset="0"/>
                        </a:rPr>
                        <a:t> Area Path</a:t>
                      </a:r>
                      <a:endParaRPr lang="en-US" sz="1600" b="0" i="0" u="none" strike="noStrike" dirty="0">
                        <a:effectLst/>
                        <a:latin typeface="Arial" panose="020B0604020202020204" pitchFamily="34" charset="0"/>
                      </a:endParaRPr>
                    </a:p>
                    <a:p>
                      <a:pPr algn="l" fontAlgn="ctr">
                        <a:spcBef>
                          <a:spcPts val="0"/>
                        </a:spcBef>
                        <a:spcAft>
                          <a:spcPts val="0"/>
                        </a:spcAft>
                      </a:pPr>
                      <a:r>
                        <a:rPr lang="en-US" sz="1050" b="0" i="0" u="none" strike="noStrike" dirty="0">
                          <a:solidFill>
                            <a:srgbClr val="000000"/>
                          </a:solidFill>
                          <a:effectLst/>
                          <a:latin typeface="Arial" panose="020B0604020202020204" pitchFamily="34" charset="0"/>
                        </a:rPr>
                        <a:t> </a:t>
                      </a:r>
                      <a:endParaRPr lang="en-US" sz="1600" b="0" i="0" u="none" strike="noStrike" dirty="0">
                        <a:effectLst/>
                        <a:latin typeface="Arial" panose="020B0604020202020204" pitchFamily="34" charset="0"/>
                      </a:endParaRPr>
                    </a:p>
                  </a:txBody>
                  <a:tcPr marL="5540" marR="5540" marT="554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83663615"/>
                  </a:ext>
                </a:extLst>
              </a:tr>
              <a:tr h="856356">
                <a:tc>
                  <a:txBody>
                    <a:bodyPr/>
                    <a:lstStyle/>
                    <a:p>
                      <a:pPr algn="l" fontAlgn="ctr">
                        <a:spcBef>
                          <a:spcPts val="0"/>
                        </a:spcBef>
                        <a:spcAft>
                          <a:spcPts val="0"/>
                        </a:spcAft>
                      </a:pPr>
                      <a:r>
                        <a:rPr lang="en-US" sz="1050" b="0" i="0" u="none" strike="noStrike" dirty="0">
                          <a:solidFill>
                            <a:srgbClr val="000000"/>
                          </a:solidFill>
                          <a:effectLst/>
                          <a:latin typeface="Arial" panose="020B0604020202020204" pitchFamily="34" charset="0"/>
                        </a:rPr>
                        <a:t>Feature is made ready for high Level Estimation</a:t>
                      </a:r>
                      <a:endParaRPr lang="en-US" sz="1600" b="0" i="0" u="none" strike="noStrike" dirty="0">
                        <a:effectLst/>
                        <a:latin typeface="Arial" panose="020B0604020202020204" pitchFamily="34" charset="0"/>
                      </a:endParaRPr>
                    </a:p>
                  </a:txBody>
                  <a:tcPr marL="66485" marR="5540" marT="55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Technical </a:t>
                      </a:r>
                    </a:p>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Architect​</a:t>
                      </a:r>
                      <a:endParaRPr lang="en-US" sz="1600" b="0" i="0" u="none" strike="noStrike" dirty="0">
                        <a:effectLst/>
                        <a:latin typeface="Arial" panose="020B0604020202020204" pitchFamily="34" charset="0"/>
                      </a:endParaRPr>
                    </a:p>
                  </a:txBody>
                  <a:tcPr marL="5540" marR="5540" marT="55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050" b="0" i="0" u="none" strike="noStrike" dirty="0">
                          <a:solidFill>
                            <a:srgbClr val="000000"/>
                          </a:solidFill>
                          <a:effectLst/>
                          <a:latin typeface="Arial" panose="020B0604020202020204" pitchFamily="34" charset="0"/>
                        </a:rPr>
                        <a:t>Ready</a:t>
                      </a:r>
                      <a:r>
                        <a:rPr lang="en-US" sz="1050" b="0" i="0" u="none" strike="noStrike" baseline="0" dirty="0">
                          <a:solidFill>
                            <a:srgbClr val="000000"/>
                          </a:solidFill>
                          <a:effectLst/>
                          <a:latin typeface="Arial" panose="020B0604020202020204" pitchFamily="34" charset="0"/>
                        </a:rPr>
                        <a:t> To Size</a:t>
                      </a:r>
                      <a:r>
                        <a:rPr lang="en-US" sz="1050" b="0" i="0" u="none" strike="noStrike" dirty="0">
                          <a:solidFill>
                            <a:srgbClr val="000000"/>
                          </a:solidFill>
                          <a:effectLst/>
                          <a:latin typeface="Arial" panose="020B0604020202020204" pitchFamily="34" charset="0"/>
                        </a:rPr>
                        <a:t>​</a:t>
                      </a:r>
                      <a:endParaRPr lang="en-US" sz="1600" b="0" i="0" u="none" strike="noStrike" dirty="0">
                        <a:effectLst/>
                        <a:latin typeface="Arial" panose="020B0604020202020204" pitchFamily="34" charset="0"/>
                      </a:endParaRPr>
                    </a:p>
                  </a:txBody>
                  <a:tcPr marL="5540" marR="5540" marT="554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BA</a:t>
                      </a:r>
                      <a:r>
                        <a:rPr kumimoji="0" 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/Technical Architect</a:t>
                      </a:r>
                      <a:endParaRPr lang="en-US" sz="1600" b="0" i="0" u="none" strike="noStrike" dirty="0">
                        <a:effectLst/>
                        <a:latin typeface="Arial" panose="020B0604020202020204" pitchFamily="34" charset="0"/>
                      </a:endParaRPr>
                    </a:p>
                  </a:txBody>
                  <a:tcPr marL="5540" marR="5540" marT="554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&lt;Value Added&gt;​</a:t>
                      </a:r>
                      <a:endParaRPr lang="en-US" sz="1600" b="0" i="0" u="none" strike="noStrike" dirty="0">
                        <a:effectLst/>
                        <a:latin typeface="Arial" panose="020B0604020202020204" pitchFamily="34" charset="0"/>
                      </a:endParaRPr>
                    </a:p>
                  </a:txBody>
                  <a:tcPr marL="5540" marR="5540" marT="5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spcBef>
                          <a:spcPts val="0"/>
                        </a:spcBef>
                        <a:spcAft>
                          <a:spcPts val="0"/>
                        </a:spcAft>
                      </a:pPr>
                      <a:endParaRPr lang="en-US" sz="1300" b="0" i="0" u="none" strike="noStrike" dirty="0">
                        <a:effectLst/>
                        <a:latin typeface="Arial" panose="020B0604020202020204" pitchFamily="34" charset="0"/>
                      </a:endParaRPr>
                    </a:p>
                  </a:txBody>
                  <a:tcPr marL="5540" marR="5540" marT="554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85000"/>
                      </a:schemeClr>
                    </a:solidFill>
                  </a:tcPr>
                </a:tc>
                <a:tc>
                  <a:txBody>
                    <a:bodyPr/>
                    <a:lstStyle/>
                    <a:p>
                      <a:pPr algn="l" fontAlgn="ctr">
                        <a:spcBef>
                          <a:spcPts val="0"/>
                        </a:spcBef>
                        <a:spcAft>
                          <a:spcPts val="0"/>
                        </a:spcAft>
                      </a:pPr>
                      <a:endParaRPr lang="en-US" sz="1600" b="0" i="0" u="none" strike="noStrike" dirty="0">
                        <a:effectLst/>
                        <a:latin typeface="Arial" panose="020B0604020202020204" pitchFamily="34" charset="0"/>
                      </a:endParaRPr>
                    </a:p>
                  </a:txBody>
                  <a:tcPr marL="5540" marR="5540" marT="554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16622361"/>
                  </a:ext>
                </a:extLst>
              </a:tr>
              <a:tr h="375875">
                <a:tc>
                  <a:txBody>
                    <a:bodyPr/>
                    <a:lstStyle/>
                    <a:p>
                      <a:pPr algn="l" fontAlgn="ctr">
                        <a:spcBef>
                          <a:spcPts val="0"/>
                        </a:spcBef>
                        <a:spcAft>
                          <a:spcPts val="0"/>
                        </a:spcAft>
                      </a:pPr>
                      <a:r>
                        <a:rPr lang="en-US" sz="1100" b="0" i="0" u="none" strike="noStrike" dirty="0">
                          <a:effectLst/>
                          <a:latin typeface="Arial" panose="020B0604020202020204" pitchFamily="34" charset="0"/>
                        </a:rPr>
                        <a:t>Feature t-shirt sizing done</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Technical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Architect​</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100" b="0" i="0" u="none" strike="noStrike" dirty="0">
                          <a:effectLst/>
                          <a:latin typeface="Arial" panose="020B0604020202020204" pitchFamily="34" charset="0"/>
                        </a:rPr>
                        <a:t>Sized</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endParaRPr lang="en-US" sz="1300" b="0" i="0" u="none" strike="noStrike" dirty="0">
                        <a:effectLst/>
                        <a:latin typeface="Arial" panose="020B0604020202020204" pitchFamily="34" charset="0"/>
                      </a:endParaRPr>
                    </a:p>
                  </a:txBody>
                  <a:tcPr marL="5540" marR="5540" marT="5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endParaRPr lang="en-US" sz="1600" b="0" i="0" u="none" strike="noStrike" dirty="0">
                        <a:effectLst/>
                        <a:latin typeface="Arial" panose="020B0604020202020204" pitchFamily="34" charset="0"/>
                      </a:endParaRPr>
                    </a:p>
                  </a:txBody>
                  <a:tcPr marL="5540" marR="5540" marT="554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65658217"/>
                  </a:ext>
                </a:extLst>
              </a:tr>
              <a:tr h="375875">
                <a:tc>
                  <a:txBody>
                    <a:bodyPr/>
                    <a:lstStyle/>
                    <a:p>
                      <a:pPr algn="l" fontAlgn="ctr">
                        <a:spcBef>
                          <a:spcPts val="0"/>
                        </a:spcBef>
                        <a:spcAft>
                          <a:spcPts val="0"/>
                        </a:spcAft>
                      </a:pPr>
                      <a:r>
                        <a:rPr lang="en-US" sz="1050" b="0" i="0" u="none" strike="noStrike" dirty="0">
                          <a:solidFill>
                            <a:srgbClr val="000000"/>
                          </a:solidFill>
                          <a:effectLst/>
                          <a:latin typeface="Arial" panose="020B0604020202020204" pitchFamily="34" charset="0"/>
                        </a:rPr>
                        <a:t>Feature is ready to be broken into</a:t>
                      </a:r>
                      <a:r>
                        <a:rPr lang="en-US" sz="1050" b="0" i="0" u="none" strike="noStrike" baseline="0" dirty="0">
                          <a:solidFill>
                            <a:srgbClr val="000000"/>
                          </a:solidFill>
                          <a:effectLst/>
                          <a:latin typeface="Arial" panose="020B0604020202020204" pitchFamily="34" charset="0"/>
                        </a:rPr>
                        <a:t> stories</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BA​</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Product Backlog​</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BA</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1" u="none" strike="noStrike" dirty="0">
                          <a:solidFill>
                            <a:srgbClr val="000000"/>
                          </a:solidFill>
                          <a:effectLst/>
                          <a:latin typeface="Arial" panose="020B0604020202020204" pitchFamily="34" charset="0"/>
                        </a:rPr>
                        <a:t>&lt;Value </a:t>
                      </a:r>
                    </a:p>
                    <a:p>
                      <a:pPr algn="ctr" fontAlgn="ctr">
                        <a:spcBef>
                          <a:spcPts val="0"/>
                        </a:spcBef>
                        <a:spcAft>
                          <a:spcPts val="0"/>
                        </a:spcAft>
                      </a:pPr>
                      <a:r>
                        <a:rPr lang="en-US" sz="1050" b="0" i="1" u="none" strike="noStrike" dirty="0">
                          <a:solidFill>
                            <a:srgbClr val="000000"/>
                          </a:solidFill>
                          <a:effectLst/>
                          <a:latin typeface="Arial" panose="020B0604020202020204" pitchFamily="34" charset="0"/>
                        </a:rPr>
                        <a:t>Retained&gt;</a:t>
                      </a:r>
                      <a:r>
                        <a:rPr lang="en-US" sz="1050" b="0" i="0" u="none" strike="noStrike" dirty="0">
                          <a:solidFill>
                            <a:srgbClr val="000000"/>
                          </a:solidFill>
                          <a:effectLst/>
                          <a:latin typeface="Arial" panose="020B0604020202020204" pitchFamily="34" charset="0"/>
                        </a:rPr>
                        <a: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100" b="0" i="0" u="none" strike="noStrike" dirty="0">
                          <a:solidFill>
                            <a:srgbClr val="000000"/>
                          </a:solidFill>
                          <a:effectLst/>
                          <a:latin typeface="Arial" panose="020B0604020202020204" pitchFamily="34" charset="0"/>
                        </a:rPr>
                        <a:t>&lt;Value Added&gt;</a:t>
                      </a:r>
                      <a:endParaRPr lang="en-US" sz="1300" b="0" i="0" u="none" strike="noStrike" dirty="0">
                        <a:effectLst/>
                        <a:latin typeface="Arial" panose="020B0604020202020204" pitchFamily="34" charset="0"/>
                      </a:endParaRPr>
                    </a:p>
                  </a:txBody>
                  <a:tcPr marL="5540" marR="5540" marT="554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spcBef>
                          <a:spcPts val="0"/>
                        </a:spcBef>
                        <a:spcAft>
                          <a:spcPts val="0"/>
                        </a:spcAft>
                      </a:pPr>
                      <a:r>
                        <a:rPr lang="en-US" sz="1050" b="0" i="0" u="none" strike="noStrike" dirty="0">
                          <a:solidFill>
                            <a:srgbClr val="000000"/>
                          </a:solidFill>
                          <a:effectLst/>
                          <a:latin typeface="Arial" panose="020B0604020202020204" pitchFamily="34" charset="0"/>
                        </a:rPr>
                        <a:t> </a:t>
                      </a:r>
                      <a:endParaRPr lang="en-US" sz="1600" b="0" i="0" u="none" strike="noStrike" dirty="0">
                        <a:effectLst/>
                        <a:latin typeface="Arial" panose="020B0604020202020204" pitchFamily="34" charset="0"/>
                      </a:endParaRPr>
                    </a:p>
                  </a:txBody>
                  <a:tcPr marL="5540" marR="5540" marT="554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62302652"/>
                  </a:ext>
                </a:extLst>
              </a:tr>
              <a:tr h="713364">
                <a:tc>
                  <a:txBody>
                    <a:bodyPr/>
                    <a:lstStyle/>
                    <a:p>
                      <a:pPr algn="l" fontAlgn="ctr">
                        <a:spcBef>
                          <a:spcPts val="0"/>
                        </a:spcBef>
                        <a:spcAft>
                          <a:spcPts val="0"/>
                        </a:spcAft>
                      </a:pPr>
                      <a:r>
                        <a:rPr lang="en-US" sz="1100" b="0" i="0" u="none" strike="noStrike" dirty="0">
                          <a:effectLst/>
                          <a:latin typeface="Arial" panose="020B0604020202020204" pitchFamily="34" charset="0"/>
                        </a:rPr>
                        <a:t>Feature</a:t>
                      </a:r>
                      <a:r>
                        <a:rPr lang="en-US" sz="1100" b="0" i="0" u="none" strike="noStrike" baseline="0" dirty="0">
                          <a:effectLst/>
                          <a:latin typeface="Arial" panose="020B0604020202020204" pitchFamily="34" charset="0"/>
                        </a:rPr>
                        <a:t> assignment to an owner</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100" b="0" i="0" u="none" strike="noStrike" dirty="0">
                          <a:effectLst/>
                          <a:latin typeface="Arial" panose="020B0604020202020204" pitchFamily="34" charset="0"/>
                        </a:rPr>
                        <a:t>BA/Tech Architect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effectLst/>
                          <a:latin typeface="Arial" panose="020B0604020202020204" pitchFamily="34" charset="0"/>
                        </a:rPr>
                        <a:t>Ready To Assign</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100" b="0" i="0" u="none" strike="noStrike" dirty="0">
                          <a:effectLst/>
                          <a:latin typeface="Arial" panose="020B0604020202020204" pitchFamily="34" charset="0"/>
                        </a:rPr>
                        <a:t>BA/Tech Architect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&lt;Value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Retained&gt;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&lt;Value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Retained&gt;</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fontAlgn="ctr">
                        <a:spcBef>
                          <a:spcPts val="0"/>
                        </a:spcBef>
                        <a:spcAft>
                          <a:spcPts val="0"/>
                        </a:spcAft>
                        <a:buFont typeface="Arial" panose="020B0604020202020204" pitchFamily="34" charset="0"/>
                        <a:buNone/>
                      </a:pPr>
                      <a:r>
                        <a:rPr lang="en-US" sz="1050" b="0" i="0" u="none" strike="noStrike" dirty="0">
                          <a:solidFill>
                            <a:srgbClr val="000000"/>
                          </a:solidFill>
                          <a:effectLst/>
                          <a:latin typeface="Arial" panose="020B0604020202020204" pitchFamily="34" charset="0"/>
                        </a:rPr>
                        <a:t>-Set Feature predecessors​ &amp; Successors</a:t>
                      </a:r>
                      <a:br>
                        <a:rPr lang="en-US" sz="1050" b="0" i="0" u="none" strike="noStrike" dirty="0">
                          <a:solidFill>
                            <a:srgbClr val="000000"/>
                          </a:solidFill>
                          <a:effectLst/>
                          <a:latin typeface="Arial" panose="020B0604020202020204" pitchFamily="34" charset="0"/>
                        </a:rPr>
                      </a:br>
                      <a:r>
                        <a:rPr lang="en-US" sz="1050" b="0" i="0" u="none" strike="noStrike" dirty="0">
                          <a:solidFill>
                            <a:srgbClr val="000000"/>
                          </a:solidFill>
                          <a:effectLst/>
                          <a:latin typeface="Arial" panose="020B0604020202020204" pitchFamily="34" charset="0"/>
                        </a:rPr>
                        <a:t>-Describe Implementation​</a:t>
                      </a:r>
                      <a:br>
                        <a:rPr lang="en-US" sz="1050" b="0" i="0" u="none" strike="noStrike" dirty="0">
                          <a:solidFill>
                            <a:srgbClr val="000000"/>
                          </a:solidFill>
                          <a:effectLst/>
                          <a:latin typeface="Arial" panose="020B0604020202020204" pitchFamily="34" charset="0"/>
                        </a:rPr>
                      </a:br>
                      <a:r>
                        <a:rPr lang="en-US" sz="1050" b="0" i="0" u="none" strike="noStrike" dirty="0">
                          <a:solidFill>
                            <a:srgbClr val="000000"/>
                          </a:solidFill>
                          <a:effectLst/>
                          <a:latin typeface="Arial" panose="020B0604020202020204" pitchFamily="34" charset="0"/>
                        </a:rPr>
                        <a:t>-Set dependencies</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0615915"/>
                  </a:ext>
                </a:extLst>
              </a:tr>
              <a:tr h="390695">
                <a:tc>
                  <a:txBody>
                    <a:bodyPr/>
                    <a:lstStyle/>
                    <a:p>
                      <a:pPr algn="l" fontAlgn="ctr">
                        <a:spcBef>
                          <a:spcPts val="0"/>
                        </a:spcBef>
                        <a:spcAft>
                          <a:spcPts val="0"/>
                        </a:spcAft>
                      </a:pPr>
                      <a:r>
                        <a:rPr lang="en-US" sz="1100" b="0" i="0" u="none" strike="noStrike" dirty="0">
                          <a:effectLst/>
                          <a:latin typeface="Arial" panose="020B0604020202020204" pitchFamily="34" charset="0"/>
                        </a:rPr>
                        <a:t>Feature</a:t>
                      </a:r>
                      <a:r>
                        <a:rPr lang="en-US" sz="1100" b="0" i="0" u="none" strike="noStrike" baseline="0" dirty="0">
                          <a:effectLst/>
                          <a:latin typeface="Arial" panose="020B0604020202020204" pitchFamily="34" charset="0"/>
                        </a:rPr>
                        <a:t> ready to be broken in stories</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effectLst/>
                          <a:latin typeface="Arial" panose="020B0604020202020204" pitchFamily="34" charset="0"/>
                        </a:rPr>
                        <a:t>BA/Tech Architect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effectLst/>
                          <a:latin typeface="Arial" panose="020B0604020202020204" pitchFamily="34" charset="0"/>
                        </a:rPr>
                        <a:t>Ready To </a:t>
                      </a:r>
                      <a:r>
                        <a:rPr lang="en-US" sz="1050" b="0" i="0" u="none" strike="noStrike" dirty="0" err="1">
                          <a:effectLst/>
                          <a:latin typeface="Arial" panose="020B0604020202020204" pitchFamily="34" charset="0"/>
                        </a:rPr>
                        <a:t>Decomp</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100" b="0" i="0" u="none" strike="noStrike" dirty="0">
                          <a:effectLst/>
                          <a:latin typeface="Arial" panose="020B0604020202020204" pitchFamily="34" charset="0"/>
                        </a:rPr>
                        <a:t>BA/Tech Architect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&lt;Value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Retained&gt;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&lt;Value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Retained&gt;</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fontAlgn="ctr">
                        <a:spcBef>
                          <a:spcPts val="0"/>
                        </a:spcBef>
                        <a:spcAft>
                          <a:spcPts val="0"/>
                        </a:spcAft>
                        <a:buFont typeface="Arial" panose="020B0604020202020204" pitchFamily="34" charset="0"/>
                        <a:buNone/>
                      </a:pPr>
                      <a:r>
                        <a:rPr kumimoji="0" 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lang="en-US" sz="1050" b="0" i="0" u="none" strike="noStrike" kern="1200" noProof="0" dirty="0">
                          <a:solidFill>
                            <a:srgbClr val="000000"/>
                          </a:solidFill>
                          <a:effectLst/>
                          <a:latin typeface="Arial" panose="020B0604020202020204" pitchFamily="34" charset="0"/>
                          <a:ea typeface="+mn-ea"/>
                          <a:cs typeface="+mn-cs"/>
                        </a:rPr>
                        <a:t>Create</a:t>
                      </a:r>
                      <a:r>
                        <a:rPr kumimoji="0" 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supporting user stories</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14124100"/>
                  </a:ext>
                </a:extLst>
              </a:tr>
              <a:tr h="390695">
                <a:tc>
                  <a:txBody>
                    <a:bodyPr/>
                    <a:lstStyle/>
                    <a:p>
                      <a:pPr algn="l" fontAlgn="ctr">
                        <a:spcBef>
                          <a:spcPts val="0"/>
                        </a:spcBef>
                        <a:spcAft>
                          <a:spcPts val="0"/>
                        </a:spcAft>
                      </a:pPr>
                      <a:r>
                        <a:rPr lang="en-US" sz="1100" b="0" i="0" u="none" strike="noStrike" dirty="0">
                          <a:effectLst/>
                          <a:latin typeface="Arial" panose="020B0604020202020204" pitchFamily="34" charset="0"/>
                        </a:rPr>
                        <a:t>Feature development</a:t>
                      </a:r>
                      <a:r>
                        <a:rPr lang="en-US" sz="1100" b="0" i="0" u="none" strike="noStrike" baseline="0" dirty="0">
                          <a:effectLst/>
                          <a:latin typeface="Arial" panose="020B0604020202020204" pitchFamily="34" charset="0"/>
                        </a:rPr>
                        <a:t> work in progress</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kumimoji="0" 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BA/Tech Architect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effectLst/>
                          <a:latin typeface="Arial" panose="020B0604020202020204" pitchFamily="34" charset="0"/>
                        </a:rPr>
                        <a:t>In Progress</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BA/Tech Architect</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&lt;Value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Retained&gt;</a:t>
                      </a: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&lt;Value </a:t>
                      </a: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000000"/>
                          </a:solidFill>
                          <a:effectLst/>
                          <a:uLnTx/>
                          <a:uFillTx/>
                          <a:latin typeface="Arial" panose="020B0604020202020204" pitchFamily="34" charset="0"/>
                          <a:ea typeface="+mn-ea"/>
                          <a:cs typeface="+mn-cs"/>
                        </a:rPr>
                        <a:t>Retained&gt;</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ctr" latinLnBrk="0" hangingPunct="1">
                        <a:spcBef>
                          <a:spcPts val="0"/>
                        </a:spcBef>
                        <a:spcAft>
                          <a:spcPts val="0"/>
                        </a:spcAft>
                        <a:buFont typeface="Arial" panose="020B0604020202020204" pitchFamily="34" charset="0"/>
                        <a:buNone/>
                      </a:pPr>
                      <a:r>
                        <a:rPr lang="en-US" sz="1050" b="0" i="0" u="none" strike="noStrike" kern="1200" noProof="0" dirty="0">
                          <a:solidFill>
                            <a:srgbClr val="000000"/>
                          </a:solidFill>
                          <a:effectLst/>
                          <a:latin typeface="Arial" panose="020B0604020202020204" pitchFamily="34" charset="0"/>
                          <a:ea typeface="+mn-ea"/>
                          <a:cs typeface="+mn-cs"/>
                        </a:rPr>
                        <a:t>-Stories development of user stories are in progress.</a:t>
                      </a:r>
                      <a:endParaRPr lang="en-US" sz="1050" b="0" i="0" u="none" strike="noStrike" kern="1200" dirty="0">
                        <a:solidFill>
                          <a:srgbClr val="000000"/>
                        </a:solidFill>
                        <a:effectLst/>
                        <a:latin typeface="Arial" panose="020B0604020202020204" pitchFamily="34" charset="0"/>
                        <a:ea typeface="+mn-ea"/>
                        <a:cs typeface="+mn-cs"/>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71481378"/>
                  </a:ext>
                </a:extLst>
              </a:tr>
              <a:tr h="383193">
                <a:tc>
                  <a:txBody>
                    <a:bodyPr/>
                    <a:lstStyle/>
                    <a:p>
                      <a:pPr algn="l" fontAlgn="ctr">
                        <a:spcBef>
                          <a:spcPts val="0"/>
                        </a:spcBef>
                        <a:spcAft>
                          <a:spcPts val="0"/>
                        </a:spcAft>
                      </a:pPr>
                      <a:r>
                        <a:rPr lang="en-US" sz="1050" b="0" i="0" u="none" strike="noStrike" dirty="0">
                          <a:solidFill>
                            <a:srgbClr val="000000"/>
                          </a:solidFill>
                          <a:effectLst/>
                          <a:latin typeface="Arial" panose="020B0604020202020204" pitchFamily="34" charset="0"/>
                        </a:rPr>
                        <a:t>Feature ready for release​</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kumimoji="0" 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BA/Tech Architect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Released​</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kumimoji="0" 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BA/Tech Architect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1" u="none" strike="noStrike" dirty="0">
                          <a:solidFill>
                            <a:srgbClr val="000000"/>
                          </a:solidFill>
                          <a:effectLst/>
                          <a:latin typeface="Arial" panose="020B0604020202020204" pitchFamily="34" charset="0"/>
                        </a:rPr>
                        <a:t>&lt;Value </a:t>
                      </a:r>
                    </a:p>
                    <a:p>
                      <a:pPr algn="ctr" fontAlgn="ctr">
                        <a:spcBef>
                          <a:spcPts val="0"/>
                        </a:spcBef>
                        <a:spcAft>
                          <a:spcPts val="0"/>
                        </a:spcAft>
                      </a:pPr>
                      <a:r>
                        <a:rPr lang="en-US" sz="1050" b="0" i="1" u="none" strike="noStrike" dirty="0">
                          <a:solidFill>
                            <a:srgbClr val="000000"/>
                          </a:solidFill>
                          <a:effectLst/>
                          <a:latin typeface="Arial" panose="020B0604020202020204" pitchFamily="34" charset="0"/>
                        </a:rPr>
                        <a:t>Retained&gt;</a:t>
                      </a:r>
                      <a:r>
                        <a:rPr lang="en-US" sz="1050" b="0" i="0" u="none" strike="noStrike" dirty="0">
                          <a:solidFill>
                            <a:srgbClr val="000000"/>
                          </a:solidFill>
                          <a:effectLst/>
                          <a:latin typeface="Arial" panose="020B0604020202020204" pitchFamily="34" charset="0"/>
                        </a:rPr>
                        <a: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1" u="none" strike="noStrike" dirty="0">
                          <a:solidFill>
                            <a:srgbClr val="000000"/>
                          </a:solidFill>
                          <a:effectLst/>
                          <a:latin typeface="Arial" panose="020B0604020202020204" pitchFamily="34" charset="0"/>
                        </a:rPr>
                        <a:t>&lt;Value </a:t>
                      </a:r>
                    </a:p>
                    <a:p>
                      <a:pPr algn="ctr" fontAlgn="ctr">
                        <a:spcBef>
                          <a:spcPts val="0"/>
                        </a:spcBef>
                        <a:spcAft>
                          <a:spcPts val="0"/>
                        </a:spcAft>
                      </a:pPr>
                      <a:r>
                        <a:rPr lang="en-US" sz="1050" b="0" i="1" u="none" strike="noStrike" dirty="0">
                          <a:solidFill>
                            <a:srgbClr val="000000"/>
                          </a:solidFill>
                          <a:effectLst/>
                          <a:latin typeface="Arial" panose="020B0604020202020204" pitchFamily="34" charset="0"/>
                        </a:rPr>
                        <a:t>Retained&gt;</a:t>
                      </a:r>
                      <a:r>
                        <a:rPr lang="en-US" sz="1050" b="0" i="0" u="none" strike="noStrike" dirty="0">
                          <a:solidFill>
                            <a:srgbClr val="000000"/>
                          </a:solidFill>
                          <a:effectLst/>
                          <a:latin typeface="Arial" panose="020B0604020202020204" pitchFamily="34" charset="0"/>
                        </a:rPr>
                        <a: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 </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17843418"/>
                  </a:ext>
                </a:extLst>
              </a:tr>
              <a:tr h="835297">
                <a:tc>
                  <a:txBody>
                    <a:bodyPr/>
                    <a:lstStyle/>
                    <a:p>
                      <a:pPr algn="l" fontAlgn="ctr">
                        <a:spcBef>
                          <a:spcPts val="0"/>
                        </a:spcBef>
                        <a:spcAft>
                          <a:spcPts val="0"/>
                        </a:spcAft>
                      </a:pPr>
                      <a:r>
                        <a:rPr lang="en-US" sz="1050" b="0" i="0" u="none" strike="noStrike" dirty="0">
                          <a:solidFill>
                            <a:srgbClr val="000000"/>
                          </a:solidFill>
                          <a:effectLst/>
                          <a:latin typeface="Arial" panose="020B0604020202020204" pitchFamily="34" charset="0"/>
                        </a:rPr>
                        <a:t>Feature to be removed</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BA/Tech Architect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Removed​</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0" u="none" strike="noStrike" dirty="0">
                          <a:solidFill>
                            <a:srgbClr val="000000"/>
                          </a:solidFill>
                          <a:effectLst/>
                          <a:latin typeface="Arial" panose="020B0604020202020204" pitchFamily="34" charset="0"/>
                        </a:rPr>
                        <a:t>No Assignee</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1" u="none" strike="noStrike" dirty="0">
                          <a:solidFill>
                            <a:srgbClr val="000000"/>
                          </a:solidFill>
                          <a:effectLst/>
                          <a:latin typeface="Arial" panose="020B0604020202020204" pitchFamily="34" charset="0"/>
                        </a:rPr>
                        <a:t>&lt;Value </a:t>
                      </a:r>
                    </a:p>
                    <a:p>
                      <a:pPr algn="ctr" fontAlgn="ctr">
                        <a:spcBef>
                          <a:spcPts val="0"/>
                        </a:spcBef>
                        <a:spcAft>
                          <a:spcPts val="0"/>
                        </a:spcAft>
                      </a:pPr>
                      <a:r>
                        <a:rPr lang="en-US" sz="1050" b="0" i="1" u="none" strike="noStrike" dirty="0">
                          <a:solidFill>
                            <a:srgbClr val="000000"/>
                          </a:solidFill>
                          <a:effectLst/>
                          <a:latin typeface="Arial" panose="020B0604020202020204" pitchFamily="34" charset="0"/>
                        </a:rPr>
                        <a:t>Retained&gt;</a:t>
                      </a:r>
                      <a:r>
                        <a:rPr lang="en-US" sz="1050" b="0" i="0" u="none" strike="noStrike" dirty="0">
                          <a:solidFill>
                            <a:srgbClr val="000000"/>
                          </a:solidFill>
                          <a:effectLst/>
                          <a:latin typeface="Arial" panose="020B0604020202020204" pitchFamily="34" charset="0"/>
                        </a:rPr>
                        <a: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spcBef>
                          <a:spcPts val="0"/>
                        </a:spcBef>
                        <a:spcAft>
                          <a:spcPts val="0"/>
                        </a:spcAft>
                      </a:pPr>
                      <a:r>
                        <a:rPr lang="en-US" sz="1050" b="0" i="1" u="none" strike="noStrike" dirty="0">
                          <a:solidFill>
                            <a:srgbClr val="000000"/>
                          </a:solidFill>
                          <a:effectLst/>
                          <a:latin typeface="Arial" panose="020B0604020202020204" pitchFamily="34" charset="0"/>
                        </a:rPr>
                        <a:t>&lt;Value </a:t>
                      </a:r>
                    </a:p>
                    <a:p>
                      <a:pPr algn="ctr" fontAlgn="ctr">
                        <a:spcBef>
                          <a:spcPts val="0"/>
                        </a:spcBef>
                        <a:spcAft>
                          <a:spcPts val="0"/>
                        </a:spcAft>
                      </a:pPr>
                      <a:r>
                        <a:rPr lang="en-US" sz="1050" b="0" i="1" u="none" strike="noStrike" dirty="0">
                          <a:solidFill>
                            <a:srgbClr val="000000"/>
                          </a:solidFill>
                          <a:effectLst/>
                          <a:latin typeface="Arial" panose="020B0604020202020204" pitchFamily="34" charset="0"/>
                        </a:rPr>
                        <a:t>Retained&gt;</a:t>
                      </a:r>
                      <a:r>
                        <a:rPr lang="en-US" sz="1050" b="0" i="0" u="none" strike="noStrike" dirty="0">
                          <a:solidFill>
                            <a:srgbClr val="000000"/>
                          </a:solidFill>
                          <a:effectLst/>
                          <a:latin typeface="Arial" panose="020B0604020202020204" pitchFamily="34" charset="0"/>
                        </a:rPr>
                        <a:t>​</a:t>
                      </a:r>
                      <a:endParaRPr lang="en-US" sz="16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spcBef>
                          <a:spcPts val="0"/>
                        </a:spcBef>
                        <a:spcAft>
                          <a:spcPts val="0"/>
                        </a:spcAft>
                      </a:pPr>
                      <a:r>
                        <a:rPr lang="en-US" sz="1200" b="0" i="0" u="none" strike="noStrike" dirty="0">
                          <a:effectLst/>
                          <a:latin typeface="Arial" panose="020B0604020202020204" pitchFamily="34" charset="0"/>
                        </a:rPr>
                        <a:t>Feature is removed if either it is deprioritized or requirement</a:t>
                      </a:r>
                      <a:r>
                        <a:rPr lang="en-US" sz="1200" b="0" i="0" u="none" strike="noStrike" baseline="0" dirty="0">
                          <a:effectLst/>
                          <a:latin typeface="Arial" panose="020B0604020202020204" pitchFamily="34" charset="0"/>
                        </a:rPr>
                        <a:t> is no more there.</a:t>
                      </a:r>
                      <a:endParaRPr lang="en-US" sz="1200" b="0" i="0" u="none" strike="noStrike" dirty="0">
                        <a:effectLst/>
                        <a:latin typeface="Arial" panose="020B0604020202020204" pitchFamily="34" charset="0"/>
                      </a:endParaRPr>
                    </a:p>
                  </a:txBody>
                  <a:tcPr marL="66485" marR="66485" marT="33243" marB="332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98619168"/>
                  </a:ext>
                </a:extLst>
              </a:tr>
            </a:tbl>
          </a:graphicData>
        </a:graphic>
      </p:graphicFrame>
    </p:spTree>
    <p:extLst>
      <p:ext uri="{BB962C8B-B14F-4D97-AF65-F5344CB8AC3E}">
        <p14:creationId xmlns:p14="http://schemas.microsoft.com/office/powerpoint/2010/main" val="418033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67E5-877C-4CDB-8890-B96BEFB49F80}"/>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nSpc>
                <a:spcPct val="90000"/>
              </a:lnSpc>
            </a:pPr>
            <a:r>
              <a:rPr lang="en-US" b="1" kern="1200">
                <a:solidFill>
                  <a:schemeClr val="tx1"/>
                </a:solidFill>
                <a:ea typeface="+mj-ea"/>
                <a:cs typeface="+mj-cs"/>
              </a:rPr>
              <a:t>Feature Life Cycle Cont.</a:t>
            </a:r>
          </a:p>
        </p:txBody>
      </p:sp>
      <p:pic>
        <p:nvPicPr>
          <p:cNvPr id="10" name="Content Placeholder 9">
            <a:extLst>
              <a:ext uri="{FF2B5EF4-FFF2-40B4-BE49-F238E27FC236}">
                <a16:creationId xmlns:a16="http://schemas.microsoft.com/office/drawing/2014/main" id="{FE5181DF-63DB-4E28-9DE1-740D40C5D2E0}"/>
              </a:ext>
            </a:extLst>
          </p:cNvPr>
          <p:cNvPicPr>
            <a:picLocks noGrp="1" noChangeAspect="1"/>
          </p:cNvPicPr>
          <p:nvPr>
            <p:ph sz="quarter" idx="12"/>
          </p:nvPr>
        </p:nvPicPr>
        <p:blipFill>
          <a:blip r:embed="rId3"/>
          <a:stretch>
            <a:fillRect/>
          </a:stretch>
        </p:blipFill>
        <p:spPr>
          <a:xfrm>
            <a:off x="140413" y="1497112"/>
            <a:ext cx="7087884" cy="3703419"/>
          </a:xfrm>
          <a:prstGeom prst="rect">
            <a:avLst/>
          </a:prstGeom>
          <a:ln>
            <a:solidFill>
              <a:schemeClr val="accent1"/>
            </a:solidFill>
          </a:ln>
        </p:spPr>
      </p:pic>
      <p:sp>
        <p:nvSpPr>
          <p:cNvPr id="9" name="Content Placeholder 8">
            <a:extLst>
              <a:ext uri="{FF2B5EF4-FFF2-40B4-BE49-F238E27FC236}">
                <a16:creationId xmlns:a16="http://schemas.microsoft.com/office/drawing/2014/main" id="{0EB8973E-A9FD-48D4-A910-CC95E0979573}"/>
              </a:ext>
            </a:extLst>
          </p:cNvPr>
          <p:cNvSpPr>
            <a:spLocks noGrp="1"/>
          </p:cNvSpPr>
          <p:nvPr>
            <p:ph sz="quarter" idx="13"/>
          </p:nvPr>
        </p:nvSpPr>
        <p:spPr>
          <a:xfrm>
            <a:off x="7440871" y="958428"/>
            <a:ext cx="4507533" cy="4393982"/>
          </a:xfrm>
        </p:spPr>
        <p:txBody>
          <a:bodyPr vert="horz" lIns="91440" tIns="45720" rIns="91440" bIns="45720" rtlCol="0">
            <a:noAutofit/>
          </a:bodyPr>
          <a:lstStyle/>
          <a:p>
            <a:pPr marL="285750" indent="-285750" eaLnBrk="0" fontAlgn="base" hangingPunct="0">
              <a:lnSpc>
                <a:spcPct val="100000"/>
              </a:lnSpc>
              <a:spcBef>
                <a:spcPct val="0"/>
              </a:spcBef>
              <a:spcAft>
                <a:spcPct val="0"/>
              </a:spcAft>
              <a:buClr>
                <a:schemeClr val="accent1"/>
              </a:buClr>
              <a:buSzTx/>
              <a:buFont typeface="Arial Black" panose="020B0A04020102020204" pitchFamily="34" charset="0"/>
              <a:buChar char="►"/>
              <a:defRPr/>
            </a:pPr>
            <a:r>
              <a:rPr lang="en-US" sz="1700">
                <a:solidFill>
                  <a:prstClr val="black"/>
                </a:solidFill>
                <a:latin typeface="Calibri body"/>
                <a:ea typeface="Calibri" panose="020F0502020204030204" pitchFamily="34" charset="0"/>
                <a:cs typeface="Calibri" panose="020F0502020204030204" pitchFamily="34" charset="0"/>
              </a:rPr>
              <a:t>Aha Epic: New Custom field in ADO at Feature level and call it “AHA Epic”. When AHA and ADO synchronize, the epic value from AHA gets attached with this custom field in ADO</a:t>
            </a:r>
          </a:p>
          <a:p>
            <a:pPr eaLnBrk="0" fontAlgn="base" hangingPunct="0">
              <a:lnSpc>
                <a:spcPct val="100000"/>
              </a:lnSpc>
              <a:spcBef>
                <a:spcPct val="0"/>
              </a:spcBef>
              <a:spcAft>
                <a:spcPct val="0"/>
              </a:spcAft>
              <a:buClr>
                <a:schemeClr val="accent1"/>
              </a:buClr>
              <a:buSzTx/>
              <a:defRPr/>
            </a:pPr>
            <a:endParaRPr lang="en-US" sz="1700">
              <a:solidFill>
                <a:prstClr val="black"/>
              </a:solidFill>
              <a:latin typeface="Calibri body"/>
              <a:ea typeface="Calibri" panose="020F0502020204030204" pitchFamily="34" charset="0"/>
              <a:cs typeface="Calibri" panose="020F0502020204030204" pitchFamily="34" charset="0"/>
            </a:endParaRPr>
          </a:p>
          <a:p>
            <a:pPr marL="285750" indent="-285750" eaLnBrk="0" fontAlgn="base" hangingPunct="0">
              <a:lnSpc>
                <a:spcPct val="100000"/>
              </a:lnSpc>
              <a:spcBef>
                <a:spcPct val="0"/>
              </a:spcBef>
              <a:spcAft>
                <a:spcPct val="0"/>
              </a:spcAft>
              <a:buClr>
                <a:schemeClr val="accent1"/>
              </a:buClr>
              <a:buSzTx/>
              <a:buFont typeface="Arial Black" panose="020B0A04020102020204" pitchFamily="34" charset="0"/>
              <a:buChar char="►"/>
              <a:defRPr/>
            </a:pPr>
            <a:r>
              <a:rPr lang="en-US" sz="1700">
                <a:solidFill>
                  <a:prstClr val="black"/>
                </a:solidFill>
                <a:latin typeface="Calibri body"/>
                <a:ea typeface="Calibri" panose="020F0502020204030204" pitchFamily="34" charset="0"/>
                <a:cs typeface="Calibri" panose="020F0502020204030204" pitchFamily="34" charset="0"/>
              </a:rPr>
              <a:t>Value Area: New Custom field in ADO at Feature level , This field is used to identify if the work is Architectural or Technical. All that come over from Aha are already set to "Business“</a:t>
            </a:r>
          </a:p>
          <a:p>
            <a:pPr eaLnBrk="0" fontAlgn="base" hangingPunct="0">
              <a:lnSpc>
                <a:spcPct val="100000"/>
              </a:lnSpc>
              <a:spcBef>
                <a:spcPct val="0"/>
              </a:spcBef>
              <a:spcAft>
                <a:spcPct val="0"/>
              </a:spcAft>
              <a:buClr>
                <a:schemeClr val="accent1"/>
              </a:buClr>
              <a:buSzTx/>
              <a:defRPr/>
            </a:pPr>
            <a:endParaRPr lang="en-US" sz="1700">
              <a:solidFill>
                <a:prstClr val="black"/>
              </a:solidFill>
              <a:latin typeface="Calibri body"/>
              <a:ea typeface="Calibri" panose="020F0502020204030204" pitchFamily="34" charset="0"/>
              <a:cs typeface="Calibri" panose="020F0502020204030204" pitchFamily="34" charset="0"/>
            </a:endParaRPr>
          </a:p>
          <a:p>
            <a:pPr marL="285750" indent="-285750" eaLnBrk="0" fontAlgn="base" hangingPunct="0">
              <a:lnSpc>
                <a:spcPct val="100000"/>
              </a:lnSpc>
              <a:spcBef>
                <a:spcPct val="0"/>
              </a:spcBef>
              <a:spcAft>
                <a:spcPct val="0"/>
              </a:spcAft>
              <a:buClr>
                <a:schemeClr val="accent1"/>
              </a:buClr>
              <a:buSzTx/>
              <a:buFont typeface="Arial Black" panose="020B0A04020102020204" pitchFamily="34" charset="0"/>
              <a:buChar char="►"/>
              <a:defRPr/>
            </a:pPr>
            <a:r>
              <a:rPr lang="en-US" sz="1700">
                <a:solidFill>
                  <a:prstClr val="black"/>
                </a:solidFill>
                <a:latin typeface="Calibri body"/>
                <a:ea typeface="Calibri" panose="020F0502020204030204" pitchFamily="34" charset="0"/>
                <a:cs typeface="Calibri" panose="020F0502020204030204" pitchFamily="34" charset="0"/>
              </a:rPr>
              <a:t>Effort: New custom Field added in AHA! for adding T-shirt sizing for Feature. This value will be sync back &amp; forth to ADO</a:t>
            </a:r>
          </a:p>
          <a:p>
            <a:pPr eaLnBrk="0" fontAlgn="base" hangingPunct="0">
              <a:lnSpc>
                <a:spcPct val="100000"/>
              </a:lnSpc>
              <a:spcBef>
                <a:spcPct val="0"/>
              </a:spcBef>
              <a:spcAft>
                <a:spcPct val="0"/>
              </a:spcAft>
              <a:buClr>
                <a:schemeClr val="accent1"/>
              </a:buClr>
              <a:buSzTx/>
              <a:defRPr/>
            </a:pPr>
            <a:endParaRPr lang="en-US" sz="1700">
              <a:solidFill>
                <a:prstClr val="black"/>
              </a:solidFill>
              <a:latin typeface="Calibri body"/>
              <a:ea typeface="Calibri" panose="020F0502020204030204" pitchFamily="34" charset="0"/>
              <a:cs typeface="Calibri" panose="020F0502020204030204" pitchFamily="34" charset="0"/>
            </a:endParaRPr>
          </a:p>
          <a:p>
            <a:pPr marL="285750" indent="-285750" eaLnBrk="0" fontAlgn="base" hangingPunct="0">
              <a:lnSpc>
                <a:spcPct val="100000"/>
              </a:lnSpc>
              <a:spcBef>
                <a:spcPct val="0"/>
              </a:spcBef>
              <a:spcAft>
                <a:spcPct val="0"/>
              </a:spcAft>
              <a:buClr>
                <a:schemeClr val="accent1"/>
              </a:buClr>
              <a:buSzTx/>
              <a:buFont typeface="Arial Black" panose="020B0A04020102020204" pitchFamily="34" charset="0"/>
              <a:buChar char="►"/>
              <a:defRPr/>
            </a:pPr>
            <a:r>
              <a:rPr lang="en-US" sz="1700">
                <a:solidFill>
                  <a:prstClr val="black"/>
                </a:solidFill>
                <a:latin typeface="Calibri body"/>
                <a:ea typeface="Calibri" panose="020F0502020204030204" pitchFamily="34" charset="0"/>
                <a:cs typeface="Calibri" panose="020F0502020204030204" pitchFamily="34" charset="0"/>
              </a:rPr>
              <a:t>Priority: New Custom Field has been added in AHA!. We need to setup Priority between (1-4). This will help to prioritize the features. This value will be sync back to ADO</a:t>
            </a:r>
          </a:p>
          <a:p>
            <a:pPr indent="-228600">
              <a:lnSpc>
                <a:spcPct val="90000"/>
              </a:lnSpc>
              <a:spcAft>
                <a:spcPts val="600"/>
              </a:spcAft>
              <a:buFont typeface="Arial" panose="020B0604020202020204" pitchFamily="34" charset="0"/>
              <a:buChar char="•"/>
            </a:pPr>
            <a:endParaRPr lang="en-US">
              <a:latin typeface="Calibri body"/>
              <a:ea typeface="+mn-ea"/>
              <a:cs typeface="+mn-cs"/>
            </a:endParaRPr>
          </a:p>
        </p:txBody>
      </p:sp>
      <p:sp>
        <p:nvSpPr>
          <p:cNvPr id="3" name="Date Placeholder 2">
            <a:extLst>
              <a:ext uri="{FF2B5EF4-FFF2-40B4-BE49-F238E27FC236}">
                <a16:creationId xmlns:a16="http://schemas.microsoft.com/office/drawing/2014/main" id="{5A09719A-AC33-4FE1-B3FD-87D674847A3B}"/>
              </a:ext>
            </a:extLst>
          </p:cNvPr>
          <p:cNvSpPr>
            <a:spLocks noGrp="1"/>
          </p:cNvSpPr>
          <p:nvPr>
            <p:ph type="dt" sz="half" idx="10"/>
          </p:nvPr>
        </p:nvSpPr>
        <p:spPr>
          <a:xfrm>
            <a:off x="643467" y="6356350"/>
            <a:ext cx="2743200" cy="365125"/>
          </a:xfrm>
        </p:spPr>
        <p:txBody>
          <a:bodyPr vert="horz" lIns="91440" tIns="45720" rIns="91440" bIns="45720" rtlCol="0" anchor="ctr">
            <a:normAutofit/>
          </a:bodyPr>
          <a:lstStyle/>
          <a:p>
            <a:pPr algn="l">
              <a:spcAft>
                <a:spcPts val="600"/>
              </a:spcAft>
            </a:pPr>
            <a:fld id="{902A61AD-D507-9A45-B764-AAD5DB5B7726}" type="datetime4">
              <a:rPr lang="en-US" sz="1200" smtClean="0">
                <a:solidFill>
                  <a:schemeClr val="tx1">
                    <a:tint val="75000"/>
                  </a:schemeClr>
                </a:solidFill>
                <a:latin typeface="+mn-lt"/>
                <a:ea typeface="+mn-ea"/>
                <a:cs typeface="+mn-cs"/>
              </a:rPr>
              <a:pPr algn="l">
                <a:spcAft>
                  <a:spcPts val="600"/>
                </a:spcAft>
              </a:pPr>
              <a:t>February 12, 2024</a:t>
            </a:fld>
            <a:endParaRPr lang="en-US" sz="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92584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0C2F37-B88A-4ABE-9A14-A037DD2D78BB}"/>
              </a:ext>
            </a:extLst>
          </p:cNvPr>
          <p:cNvSpPr>
            <a:spLocks noGrp="1"/>
          </p:cNvSpPr>
          <p:nvPr>
            <p:ph type="title"/>
          </p:nvPr>
        </p:nvSpPr>
        <p:spPr/>
        <p:txBody>
          <a:bodyPr>
            <a:normAutofit fontScale="90000"/>
          </a:bodyPr>
          <a:lstStyle/>
          <a:p>
            <a:r>
              <a:rPr lang="en-US" sz="3100" b="1"/>
              <a:t>Process of breaking down Feature into User Stories</a:t>
            </a:r>
            <a:br>
              <a:rPr lang="en-US"/>
            </a:br>
            <a:endParaRPr lang="en-US"/>
          </a:p>
        </p:txBody>
      </p:sp>
      <p:sp>
        <p:nvSpPr>
          <p:cNvPr id="3" name="TextBox 2">
            <a:extLst>
              <a:ext uri="{FF2B5EF4-FFF2-40B4-BE49-F238E27FC236}">
                <a16:creationId xmlns:a16="http://schemas.microsoft.com/office/drawing/2014/main" id="{80D7F3EB-13C5-4F71-8BDB-682A524CF912}"/>
              </a:ext>
            </a:extLst>
          </p:cNvPr>
          <p:cNvSpPr txBox="1"/>
          <p:nvPr/>
        </p:nvSpPr>
        <p:spPr>
          <a:xfrm>
            <a:off x="682096" y="1467413"/>
            <a:ext cx="10166554" cy="4529830"/>
          </a:xfrm>
          <a:prstGeom prst="rect">
            <a:avLst/>
          </a:prstGeom>
          <a:noFill/>
        </p:spPr>
        <p:txBody>
          <a:bodyPr wrap="square" lIns="91440" tIns="45720" rIns="91440" bIns="45720" rtlCol="0" anchor="t">
            <a:spAutoFit/>
          </a:bodyPr>
          <a:lstStyle/>
          <a:p>
            <a:pPr marL="342900" indent="-342900">
              <a:lnSpc>
                <a:spcPct val="107000"/>
              </a:lnSpc>
              <a:buClr>
                <a:schemeClr val="tx2"/>
              </a:buClr>
              <a:buFont typeface="Arial Black" panose="020B0A04020102020204" pitchFamily="34" charset="0"/>
              <a:buChar char="►"/>
              <a:defRPr/>
            </a:pPr>
            <a:r>
              <a:rPr lang="en-US">
                <a:solidFill>
                  <a:srgbClr val="454545"/>
                </a:solidFill>
                <a:latin typeface="Calibri body"/>
                <a:cs typeface="Calibri" panose="020F0502020204030204" pitchFamily="34" charset="0"/>
              </a:rPr>
              <a:t>Many small stories add up to a releasable feature, but each story should also be releasable by itself </a:t>
            </a:r>
            <a:r>
              <a:rPr lang="en-US">
                <a:solidFill>
                  <a:prstClr val="black"/>
                </a:solidFill>
                <a:latin typeface="Calibri body"/>
                <a:ea typeface="Calibri" panose="020F0502020204030204" pitchFamily="34" charset="0"/>
                <a:cs typeface="Calibri" panose="020F0502020204030204" pitchFamily="34" charset="0"/>
              </a:rPr>
              <a:t>and  should easily fit into a single Sprint.</a:t>
            </a:r>
          </a:p>
          <a:p>
            <a:pPr marL="342900" indent="-342900">
              <a:lnSpc>
                <a:spcPct val="107000"/>
              </a:lnSpc>
              <a:buFont typeface="Arial Black" panose="020B0A04020102020204" pitchFamily="34" charset="0"/>
              <a:buChar char="►"/>
              <a:defRPr/>
            </a:pPr>
            <a:r>
              <a:rPr lang="en-US">
                <a:solidFill>
                  <a:prstClr val="black"/>
                </a:solidFill>
                <a:latin typeface="Calibri body"/>
                <a:ea typeface="Calibri" panose="020F0502020204030204" pitchFamily="34" charset="0"/>
                <a:cs typeface="Calibri" panose="020F0502020204030204" pitchFamily="34" charset="0"/>
              </a:rPr>
              <a:t>Split story in case a simple part of the story gives most value and enhance other portions later</a:t>
            </a:r>
          </a:p>
          <a:p>
            <a:pPr marL="342900" indent="-342900">
              <a:lnSpc>
                <a:spcPct val="107000"/>
              </a:lnSpc>
              <a:buFont typeface="Arial Black" panose="020B0A04020102020204" pitchFamily="34" charset="0"/>
              <a:buChar char="►"/>
              <a:defRPr/>
            </a:pPr>
            <a:r>
              <a:rPr lang="en-US">
                <a:solidFill>
                  <a:srgbClr val="454545"/>
                </a:solidFill>
                <a:latin typeface="Calibri body"/>
                <a:cs typeface="Calibri" panose="020F0502020204030204" pitchFamily="34" charset="0"/>
              </a:rPr>
              <a:t>A Feature should be broken down into enough User Stories so that that we can even afford to de-prioritize one if needed.</a:t>
            </a:r>
          </a:p>
          <a:p>
            <a:pPr marL="342900" indent="-342900">
              <a:lnSpc>
                <a:spcPct val="107000"/>
              </a:lnSpc>
              <a:buClr>
                <a:schemeClr val="tx2"/>
              </a:buClr>
              <a:buFont typeface="Arial Black" panose="020B0A04020102020204" pitchFamily="34" charset="0"/>
              <a:buChar char="►"/>
              <a:defRPr/>
            </a:pPr>
            <a:r>
              <a:rPr lang="en-US">
                <a:solidFill>
                  <a:srgbClr val="454545"/>
                </a:solidFill>
                <a:latin typeface="Calibri body"/>
                <a:cs typeface="Calibri" panose="020F0502020204030204" pitchFamily="34" charset="0"/>
              </a:rPr>
              <a:t>Stories should be clear to developers, simple to complete, easy to test, and gain internal acceptance on</a:t>
            </a:r>
          </a:p>
          <a:p>
            <a:pPr marL="342900" indent="-342900">
              <a:lnSpc>
                <a:spcPct val="107000"/>
              </a:lnSpc>
              <a:buClr>
                <a:schemeClr val="tx2"/>
              </a:buClr>
              <a:buFont typeface="Arial Black" panose="020B0A04020102020204" pitchFamily="34" charset="0"/>
              <a:buChar char="►"/>
              <a:defRPr/>
            </a:pPr>
            <a:r>
              <a:rPr lang="en-US">
                <a:solidFill>
                  <a:srgbClr val="454545"/>
                </a:solidFill>
                <a:latin typeface="Calibri body"/>
                <a:cs typeface="Calibri" panose="020F0502020204030204" pitchFamily="34" charset="0"/>
              </a:rPr>
              <a:t>Stories/Acceptance Criteria should capture intent and desired outcomes, leaving the actual development instructions to the experts.</a:t>
            </a:r>
          </a:p>
          <a:p>
            <a:pPr marL="342900" indent="-342900">
              <a:lnSpc>
                <a:spcPct val="107000"/>
              </a:lnSpc>
              <a:buClr>
                <a:schemeClr val="tx2"/>
              </a:buClr>
              <a:buFont typeface="Arial Black" panose="020B0A04020102020204" pitchFamily="34" charset="0"/>
              <a:buChar char="►"/>
              <a:defRPr/>
            </a:pPr>
            <a:r>
              <a:rPr lang="en-US">
                <a:solidFill>
                  <a:srgbClr val="454545"/>
                </a:solidFill>
                <a:latin typeface="Calibri body"/>
                <a:cs typeface="Calibri" panose="020F0502020204030204" pitchFamily="34" charset="0"/>
              </a:rPr>
              <a:t>Create separate user stories for each CRUD operation (CREATE, READ, UPDATE, DELETE)</a:t>
            </a:r>
          </a:p>
          <a:p>
            <a:pPr marL="342900" indent="-342900">
              <a:lnSpc>
                <a:spcPct val="107000"/>
              </a:lnSpc>
              <a:spcAft>
                <a:spcPts val="800"/>
              </a:spcAft>
              <a:buClr>
                <a:schemeClr val="tx2"/>
              </a:buClr>
              <a:buFont typeface="Arial Black" panose="020B0A04020102020204" pitchFamily="34" charset="0"/>
              <a:buChar char="►"/>
              <a:defRPr/>
            </a:pPr>
            <a:r>
              <a:rPr lang="en-US">
                <a:solidFill>
                  <a:srgbClr val="454545"/>
                </a:solidFill>
                <a:latin typeface="Calibri body"/>
                <a:cs typeface="Calibri" panose="020F0502020204030204" pitchFamily="34" charset="0"/>
              </a:rPr>
              <a:t>Write Enabler User Stories like UX Stories, NFR Stories and Interface Stories</a:t>
            </a:r>
          </a:p>
          <a:p>
            <a:pPr marL="342900" indent="-342900">
              <a:lnSpc>
                <a:spcPct val="107000"/>
              </a:lnSpc>
              <a:spcAft>
                <a:spcPts val="800"/>
              </a:spcAft>
              <a:buClr>
                <a:schemeClr val="tx2"/>
              </a:buClr>
              <a:buFont typeface="Arial Black" panose="020B0A04020102020204" pitchFamily="34" charset="0"/>
              <a:buChar char="►"/>
              <a:defRPr/>
            </a:pPr>
            <a:r>
              <a:rPr lang="en-US">
                <a:solidFill>
                  <a:srgbClr val="454545"/>
                </a:solidFill>
                <a:latin typeface="Calibri body"/>
                <a:cs typeface="Calibri" panose="020F0502020204030204" pitchFamily="34" charset="0"/>
              </a:rPr>
              <a:t>Technical and Data Model Stories to be discussed and written by Technical team</a:t>
            </a:r>
          </a:p>
          <a:p>
            <a:pPr marL="342900" indent="-342900">
              <a:lnSpc>
                <a:spcPct val="107000"/>
              </a:lnSpc>
              <a:spcAft>
                <a:spcPts val="800"/>
              </a:spcAft>
              <a:buClr>
                <a:schemeClr val="tx2"/>
              </a:buClr>
              <a:buFont typeface="Arial Black" panose="020B0A04020102020204" pitchFamily="34" charset="0"/>
              <a:buChar char="►"/>
              <a:defRPr/>
            </a:pPr>
            <a:r>
              <a:rPr lang="en-US">
                <a:solidFill>
                  <a:srgbClr val="454545"/>
                </a:solidFill>
                <a:latin typeface="Calibri body"/>
                <a:cs typeface="Calibri" panose="020F0502020204030204" pitchFamily="34" charset="0"/>
              </a:rPr>
              <a:t>Supporting documents like </a:t>
            </a:r>
            <a:r>
              <a:rPr lang="en-US" err="1">
                <a:solidFill>
                  <a:srgbClr val="454545"/>
                </a:solidFill>
                <a:latin typeface="Calibri body"/>
                <a:cs typeface="Calibri" panose="020F0502020204030204" pitchFamily="34" charset="0"/>
              </a:rPr>
              <a:t>Zeplin</a:t>
            </a:r>
            <a:r>
              <a:rPr lang="en-US">
                <a:solidFill>
                  <a:srgbClr val="454545"/>
                </a:solidFill>
                <a:latin typeface="Calibri body"/>
                <a:cs typeface="Calibri" panose="020F0502020204030204" pitchFamily="34" charset="0"/>
              </a:rPr>
              <a:t>/Wireframes/UI mockups/Process flow charts should be provided with the User Story</a:t>
            </a:r>
            <a:endParaRPr lang="en-US">
              <a:solidFill>
                <a:prstClr val="black"/>
              </a:solidFill>
              <a:latin typeface="Calibri body"/>
              <a:ea typeface="Calibri" panose="020F0502020204030204" pitchFamily="34" charset="0"/>
              <a:cs typeface="Times New Roman" panose="02020603050405020304" pitchFamily="18" charset="0"/>
            </a:endParaRPr>
          </a:p>
          <a:p>
            <a:pPr>
              <a:defRPr/>
            </a:pPr>
            <a:endParaRPr lang="en-US">
              <a:solidFill>
                <a:prstClr val="black"/>
              </a:solidFill>
              <a:latin typeface="Calibri body"/>
            </a:endParaRPr>
          </a:p>
        </p:txBody>
      </p:sp>
    </p:spTree>
    <p:extLst>
      <p:ext uri="{BB962C8B-B14F-4D97-AF65-F5344CB8AC3E}">
        <p14:creationId xmlns:p14="http://schemas.microsoft.com/office/powerpoint/2010/main" val="34992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A1A1-E6F9-4D6D-A57B-A8B976FEB279}"/>
              </a:ext>
            </a:extLst>
          </p:cNvPr>
          <p:cNvSpPr>
            <a:spLocks noGrp="1"/>
          </p:cNvSpPr>
          <p:nvPr>
            <p:ph type="title"/>
          </p:nvPr>
        </p:nvSpPr>
        <p:spPr/>
        <p:txBody>
          <a:bodyPr/>
          <a:lstStyle/>
          <a:p>
            <a:r>
              <a:rPr lang="en-US" b="1"/>
              <a:t>Features to User Story Example</a:t>
            </a:r>
          </a:p>
        </p:txBody>
      </p:sp>
      <p:sp>
        <p:nvSpPr>
          <p:cNvPr id="3" name="Date Placeholder 2">
            <a:extLst>
              <a:ext uri="{FF2B5EF4-FFF2-40B4-BE49-F238E27FC236}">
                <a16:creationId xmlns:a16="http://schemas.microsoft.com/office/drawing/2014/main" id="{93648AFC-B1EE-4B0B-96D4-6AC283A95F6D}"/>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AB0FE409-AE2F-4424-8887-BA75ED737B80}"/>
              </a:ext>
            </a:extLst>
          </p:cNvPr>
          <p:cNvSpPr>
            <a:spLocks noGrp="1"/>
          </p:cNvSpPr>
          <p:nvPr>
            <p:ph type="ftr" sz="quarter" idx="11"/>
          </p:nvPr>
        </p:nvSpPr>
        <p:spPr/>
        <p:txBody>
          <a:bodyPr/>
          <a:lstStyle/>
          <a:p>
            <a:endParaRPr lang="en-GB"/>
          </a:p>
        </p:txBody>
      </p:sp>
      <p:sp>
        <p:nvSpPr>
          <p:cNvPr id="5" name="Text Placeholder 4">
            <a:extLst>
              <a:ext uri="{FF2B5EF4-FFF2-40B4-BE49-F238E27FC236}">
                <a16:creationId xmlns:a16="http://schemas.microsoft.com/office/drawing/2014/main" id="{B9EBDBA2-480C-4E73-B5C4-0D224DDB844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7828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F42F312-21CB-4E5B-8C1C-EB4D045B1880}"/>
              </a:ext>
            </a:extLst>
          </p:cNvPr>
          <p:cNvSpPr txBox="1"/>
          <p:nvPr/>
        </p:nvSpPr>
        <p:spPr>
          <a:xfrm>
            <a:off x="602581" y="1532915"/>
            <a:ext cx="10245932" cy="4308872"/>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2000">
                <a:solidFill>
                  <a:schemeClr val="tx1"/>
                </a:solidFill>
                <a:latin typeface="Calibri body"/>
              </a:rPr>
              <a:t>Following points to be considered while writing technical feature or User Story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68B1F"/>
              </a:solidFill>
              <a:effectLst/>
              <a:uLnTx/>
              <a:uFillTx/>
              <a:latin typeface="Calibri" panose="020F0502020204030204"/>
              <a:ea typeface="+mn-ea"/>
              <a:cs typeface="+mn-cs"/>
            </a:endParaRPr>
          </a:p>
          <a:p>
            <a:pPr marL="342900" indent="-342900">
              <a:buFont typeface="+mj-lt"/>
              <a:buAutoNum type="arabicPeriod"/>
              <a:defRPr/>
            </a:pPr>
            <a:r>
              <a:rPr lang="en-IN">
                <a:solidFill>
                  <a:prstClr val="black"/>
                </a:solidFill>
                <a:latin typeface="Calibri body"/>
                <a:ea typeface="Calibri" panose="020F0502020204030204" pitchFamily="34" charset="0"/>
              </a:rPr>
              <a:t>Define the Business context i.e. who and why will use this technical component</a:t>
            </a:r>
          </a:p>
          <a:p>
            <a:pPr marL="342900" indent="-342900">
              <a:buFont typeface="+mj-lt"/>
              <a:buAutoNum type="arabicPeriod"/>
              <a:defRPr/>
            </a:pPr>
            <a:r>
              <a:rPr lang="en-IN">
                <a:solidFill>
                  <a:prstClr val="black"/>
                </a:solidFill>
                <a:latin typeface="Calibri body"/>
                <a:ea typeface="Calibri" panose="020F0502020204030204" pitchFamily="34" charset="0"/>
              </a:rPr>
              <a:t>Define and design the Complete data requirement</a:t>
            </a:r>
          </a:p>
          <a:p>
            <a:pPr marL="342900" indent="-342900">
              <a:buFont typeface="+mj-lt"/>
              <a:buAutoNum type="arabicPeriod"/>
              <a:defRPr/>
            </a:pPr>
            <a:r>
              <a:rPr lang="en-IN">
                <a:solidFill>
                  <a:prstClr val="black"/>
                </a:solidFill>
                <a:latin typeface="Calibri body"/>
                <a:ea typeface="Calibri" panose="020F0502020204030204" pitchFamily="34" charset="0"/>
              </a:rPr>
              <a:t>Clearly definition of Success and Error response</a:t>
            </a:r>
          </a:p>
          <a:p>
            <a:pPr marL="342900" indent="-342900">
              <a:buFont typeface="+mj-lt"/>
              <a:buAutoNum type="arabicPeriod"/>
              <a:defRPr/>
            </a:pPr>
            <a:r>
              <a:rPr lang="en-IN">
                <a:solidFill>
                  <a:prstClr val="black"/>
                </a:solidFill>
                <a:latin typeface="Calibri body"/>
                <a:ea typeface="Calibri" panose="020F0502020204030204" pitchFamily="34" charset="0"/>
              </a:rPr>
              <a:t>Error code details</a:t>
            </a:r>
          </a:p>
          <a:p>
            <a:pPr marL="342900" indent="-342900">
              <a:buFont typeface="+mj-lt"/>
              <a:buAutoNum type="arabicPeriod"/>
              <a:defRPr/>
            </a:pPr>
            <a:r>
              <a:rPr lang="en-IN">
                <a:solidFill>
                  <a:prstClr val="black"/>
                </a:solidFill>
                <a:latin typeface="Calibri body"/>
                <a:ea typeface="Calibri" panose="020F0502020204030204" pitchFamily="34" charset="0"/>
              </a:rPr>
              <a:t>Data and business validation details</a:t>
            </a:r>
          </a:p>
          <a:p>
            <a:pPr marL="342900" indent="-342900">
              <a:buFont typeface="+mj-lt"/>
              <a:buAutoNum type="arabicPeriod"/>
              <a:defRPr/>
            </a:pPr>
            <a:r>
              <a:rPr lang="en-IN">
                <a:solidFill>
                  <a:prstClr val="black"/>
                </a:solidFill>
                <a:latin typeface="Calibri body"/>
                <a:ea typeface="Calibri" panose="020F0502020204030204" pitchFamily="34" charset="0"/>
              </a:rPr>
              <a:t>Exception handling and Logging</a:t>
            </a:r>
          </a:p>
          <a:p>
            <a:pPr marL="342900" indent="-342900">
              <a:buFont typeface="+mj-lt"/>
              <a:buAutoNum type="arabicPeriod"/>
              <a:defRPr/>
            </a:pPr>
            <a:r>
              <a:rPr lang="en-IN">
                <a:solidFill>
                  <a:prstClr val="black"/>
                </a:solidFill>
                <a:latin typeface="Calibri body"/>
                <a:ea typeface="Calibri" panose="020F0502020204030204" pitchFamily="34" charset="0"/>
              </a:rPr>
              <a:t>Acceptance criteria </a:t>
            </a:r>
          </a:p>
          <a:p>
            <a:pPr marL="800100" lvl="1" indent="-342900">
              <a:buFont typeface="+mj-lt"/>
              <a:buAutoNum type="arabicPeriod"/>
              <a:defRPr/>
            </a:pPr>
            <a:r>
              <a:rPr lang="en-IN">
                <a:solidFill>
                  <a:prstClr val="black"/>
                </a:solidFill>
                <a:latin typeface="Calibri body"/>
                <a:ea typeface="Calibri" panose="020F0502020204030204" pitchFamily="34" charset="0"/>
              </a:rPr>
              <a:t>Make sure all technical components are working as expected for example API endpoint request and response should be as defined in user story</a:t>
            </a:r>
          </a:p>
          <a:p>
            <a:pPr marL="800100" lvl="1" indent="-342900">
              <a:buFont typeface="+mj-lt"/>
              <a:buAutoNum type="arabicPeriod"/>
              <a:defRPr/>
            </a:pPr>
            <a:r>
              <a:rPr lang="en-IN">
                <a:solidFill>
                  <a:prstClr val="black"/>
                </a:solidFill>
                <a:latin typeface="Calibri body"/>
                <a:ea typeface="Calibri" panose="020F0502020204030204" pitchFamily="34" charset="0"/>
              </a:rPr>
              <a:t>UTC should be running successfully </a:t>
            </a:r>
          </a:p>
          <a:p>
            <a:pPr marL="800100" lvl="1" indent="-342900">
              <a:buFont typeface="+mj-lt"/>
              <a:buAutoNum type="arabicPeriod"/>
              <a:defRPr/>
            </a:pPr>
            <a:r>
              <a:rPr lang="en-IN">
                <a:solidFill>
                  <a:prstClr val="black"/>
                </a:solidFill>
                <a:latin typeface="Calibri body"/>
                <a:ea typeface="Calibri" panose="020F0502020204030204" pitchFamily="34" charset="0"/>
              </a:rPr>
              <a:t>Brief documentation of technical component e.g. Swagger document for API, Data modelling etc.</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sz="1800" b="0" i="1"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mn-cs"/>
            </a:endParaRPr>
          </a:p>
          <a:p>
            <a:pPr marL="91440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1"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mn-cs"/>
            </a:endParaRPr>
          </a:p>
        </p:txBody>
      </p:sp>
      <p:sp>
        <p:nvSpPr>
          <p:cNvPr id="2" name="Title 1">
            <a:extLst>
              <a:ext uri="{FF2B5EF4-FFF2-40B4-BE49-F238E27FC236}">
                <a16:creationId xmlns:a16="http://schemas.microsoft.com/office/drawing/2014/main" id="{D1A48B4A-CB30-4924-AB8F-8970A7D2AD34}"/>
              </a:ext>
            </a:extLst>
          </p:cNvPr>
          <p:cNvSpPr>
            <a:spLocks noGrp="1"/>
          </p:cNvSpPr>
          <p:nvPr>
            <p:ph type="title"/>
          </p:nvPr>
        </p:nvSpPr>
        <p:spPr/>
        <p:txBody>
          <a:bodyPr>
            <a:normAutofit/>
          </a:bodyPr>
          <a:lstStyle/>
          <a:p>
            <a:r>
              <a:rPr lang="en-US" b="1"/>
              <a:t>How to write Technical Feature\User story</a:t>
            </a:r>
          </a:p>
        </p:txBody>
      </p:sp>
    </p:spTree>
    <p:extLst>
      <p:ext uri="{BB962C8B-B14F-4D97-AF65-F5344CB8AC3E}">
        <p14:creationId xmlns:p14="http://schemas.microsoft.com/office/powerpoint/2010/main" val="232041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C79AA89-8201-46C5-8228-874068AD06D3}"/>
              </a:ext>
            </a:extLst>
          </p:cNvPr>
          <p:cNvGraphicFramePr>
            <a:graphicFrameLocks noGrp="1"/>
          </p:cNvGraphicFramePr>
          <p:nvPr>
            <p:extLst>
              <p:ext uri="{D42A27DB-BD31-4B8C-83A1-F6EECF244321}">
                <p14:modId xmlns:p14="http://schemas.microsoft.com/office/powerpoint/2010/main" val="3250585348"/>
              </p:ext>
            </p:extLst>
          </p:nvPr>
        </p:nvGraphicFramePr>
        <p:xfrm>
          <a:off x="733425" y="1783080"/>
          <a:ext cx="5829300" cy="3474720"/>
        </p:xfrm>
        <a:graphic>
          <a:graphicData uri="http://schemas.openxmlformats.org/drawingml/2006/table">
            <a:tbl>
              <a:tblPr firstRow="1" bandRow="1">
                <a:tableStyleId>{5940675A-B579-460E-94D1-54222C63F5DA}</a:tableStyleId>
              </a:tblPr>
              <a:tblGrid>
                <a:gridCol w="1863734">
                  <a:extLst>
                    <a:ext uri="{9D8B030D-6E8A-4147-A177-3AD203B41FA5}">
                      <a16:colId xmlns:a16="http://schemas.microsoft.com/office/drawing/2014/main" val="2565957273"/>
                    </a:ext>
                  </a:extLst>
                </a:gridCol>
                <a:gridCol w="3965566">
                  <a:extLst>
                    <a:ext uri="{9D8B030D-6E8A-4147-A177-3AD203B41FA5}">
                      <a16:colId xmlns:a16="http://schemas.microsoft.com/office/drawing/2014/main" val="2268592816"/>
                    </a:ext>
                  </a:extLst>
                </a:gridCol>
              </a:tblGrid>
              <a:tr h="370840">
                <a:tc>
                  <a:txBody>
                    <a:bodyPr/>
                    <a:lstStyle/>
                    <a:p>
                      <a:pPr algn="l"/>
                      <a:r>
                        <a:rPr lang="en-IN" sz="2400" b="1">
                          <a:solidFill>
                            <a:srgbClr val="00B0F0"/>
                          </a:solidFill>
                        </a:rPr>
                        <a:t>I</a:t>
                      </a:r>
                      <a:r>
                        <a:rPr lang="en-IN" sz="1800"/>
                        <a:t>ndependent </a:t>
                      </a:r>
                    </a:p>
                  </a:txBody>
                  <a:tcPr/>
                </a:tc>
                <a:tc>
                  <a:txBody>
                    <a:bodyPr/>
                    <a:lstStyle/>
                    <a:p>
                      <a:pPr algn="l"/>
                      <a:r>
                        <a:rPr lang="en-US" sz="1800"/>
                        <a:t>Can be released without dependencies</a:t>
                      </a:r>
                      <a:endParaRPr lang="en-IN" sz="1800"/>
                    </a:p>
                  </a:txBody>
                  <a:tcPr/>
                </a:tc>
                <a:extLst>
                  <a:ext uri="{0D108BD9-81ED-4DB2-BD59-A6C34878D82A}">
                    <a16:rowId xmlns:a16="http://schemas.microsoft.com/office/drawing/2014/main" val="3814708114"/>
                  </a:ext>
                </a:extLst>
              </a:tr>
              <a:tr h="370840">
                <a:tc>
                  <a:txBody>
                    <a:bodyPr/>
                    <a:lstStyle/>
                    <a:p>
                      <a:pPr algn="l"/>
                      <a:r>
                        <a:rPr lang="en-IN" sz="2400" b="1" kern="1200">
                          <a:solidFill>
                            <a:srgbClr val="00B0F0"/>
                          </a:solidFill>
                          <a:latin typeface="+mn-lt"/>
                          <a:ea typeface="+mn-ea"/>
                          <a:cs typeface="+mn-cs"/>
                        </a:rPr>
                        <a:t>N</a:t>
                      </a:r>
                      <a:r>
                        <a:rPr lang="en-IN" sz="1800"/>
                        <a:t>egotiable </a:t>
                      </a:r>
                    </a:p>
                  </a:txBody>
                  <a:tcPr/>
                </a:tc>
                <a:tc>
                  <a:txBody>
                    <a:bodyPr/>
                    <a:lstStyle/>
                    <a:p>
                      <a:pPr algn="l"/>
                      <a:r>
                        <a:rPr lang="en-US" sz="1800"/>
                        <a:t>Ready for discussion and can be adapted based on team input</a:t>
                      </a:r>
                      <a:endParaRPr lang="en-IN" sz="1800"/>
                    </a:p>
                  </a:txBody>
                  <a:tcPr/>
                </a:tc>
                <a:extLst>
                  <a:ext uri="{0D108BD9-81ED-4DB2-BD59-A6C34878D82A}">
                    <a16:rowId xmlns:a16="http://schemas.microsoft.com/office/drawing/2014/main" val="80274581"/>
                  </a:ext>
                </a:extLst>
              </a:tr>
              <a:tr h="370840">
                <a:tc>
                  <a:txBody>
                    <a:bodyPr/>
                    <a:lstStyle/>
                    <a:p>
                      <a:pPr algn="l"/>
                      <a:r>
                        <a:rPr lang="en-IN" sz="2400" b="1" kern="1200">
                          <a:solidFill>
                            <a:srgbClr val="00B0F0"/>
                          </a:solidFill>
                          <a:latin typeface="+mn-lt"/>
                          <a:ea typeface="+mn-ea"/>
                          <a:cs typeface="+mn-cs"/>
                        </a:rPr>
                        <a:t>V</a:t>
                      </a:r>
                      <a:r>
                        <a:rPr lang="en-IN" sz="1800"/>
                        <a:t>aluable </a:t>
                      </a:r>
                    </a:p>
                  </a:txBody>
                  <a:tcPr/>
                </a:tc>
                <a:tc>
                  <a:txBody>
                    <a:bodyPr/>
                    <a:lstStyle/>
                    <a:p>
                      <a:pPr algn="l"/>
                      <a:r>
                        <a:rPr lang="en-US" sz="1800"/>
                        <a:t>Delivers value to end user</a:t>
                      </a:r>
                      <a:endParaRPr lang="en-IN" sz="1800"/>
                    </a:p>
                  </a:txBody>
                  <a:tcPr/>
                </a:tc>
                <a:extLst>
                  <a:ext uri="{0D108BD9-81ED-4DB2-BD59-A6C34878D82A}">
                    <a16:rowId xmlns:a16="http://schemas.microsoft.com/office/drawing/2014/main" val="2078081660"/>
                  </a:ext>
                </a:extLst>
              </a:tr>
              <a:tr h="370840">
                <a:tc>
                  <a:txBody>
                    <a:bodyPr/>
                    <a:lstStyle/>
                    <a:p>
                      <a:pPr algn="l"/>
                      <a:r>
                        <a:rPr lang="en-IN" sz="2400" b="1" kern="1200">
                          <a:solidFill>
                            <a:srgbClr val="00B0F0"/>
                          </a:solidFill>
                          <a:latin typeface="+mn-lt"/>
                          <a:ea typeface="+mn-ea"/>
                          <a:cs typeface="+mn-cs"/>
                        </a:rPr>
                        <a:t>E</a:t>
                      </a:r>
                      <a:r>
                        <a:rPr lang="en-IN" sz="1800"/>
                        <a:t>stimable </a:t>
                      </a:r>
                    </a:p>
                  </a:txBody>
                  <a:tcPr/>
                </a:tc>
                <a:tc>
                  <a:txBody>
                    <a:bodyPr/>
                    <a:lstStyle/>
                    <a:p>
                      <a:pPr algn="l"/>
                      <a:r>
                        <a:rPr lang="en-US" sz="1800"/>
                        <a:t>Dev team can estimate its relative complexity</a:t>
                      </a:r>
                      <a:endParaRPr lang="en-IN" sz="1800"/>
                    </a:p>
                  </a:txBody>
                  <a:tcPr/>
                </a:tc>
                <a:extLst>
                  <a:ext uri="{0D108BD9-81ED-4DB2-BD59-A6C34878D82A}">
                    <a16:rowId xmlns:a16="http://schemas.microsoft.com/office/drawing/2014/main" val="137235639"/>
                  </a:ext>
                </a:extLst>
              </a:tr>
              <a:tr h="370840">
                <a:tc>
                  <a:txBody>
                    <a:bodyPr/>
                    <a:lstStyle/>
                    <a:p>
                      <a:pPr algn="l"/>
                      <a:r>
                        <a:rPr lang="en-IN" sz="2400" b="1" kern="1200">
                          <a:solidFill>
                            <a:srgbClr val="00B0F0"/>
                          </a:solidFill>
                          <a:latin typeface="+mn-lt"/>
                          <a:ea typeface="+mn-ea"/>
                          <a:cs typeface="+mn-cs"/>
                        </a:rPr>
                        <a:t>S</a:t>
                      </a:r>
                      <a:r>
                        <a:rPr lang="en-IN" sz="1800"/>
                        <a:t>mall </a:t>
                      </a:r>
                    </a:p>
                  </a:txBody>
                  <a:tcPr/>
                </a:tc>
                <a:tc>
                  <a:txBody>
                    <a:bodyPr/>
                    <a:lstStyle/>
                    <a:p>
                      <a:pPr algn="l"/>
                      <a:r>
                        <a:rPr lang="en-US" sz="1800"/>
                        <a:t>As small as possible while still providing real user value</a:t>
                      </a:r>
                      <a:endParaRPr lang="en-IN" sz="1800"/>
                    </a:p>
                  </a:txBody>
                  <a:tcPr/>
                </a:tc>
                <a:extLst>
                  <a:ext uri="{0D108BD9-81ED-4DB2-BD59-A6C34878D82A}">
                    <a16:rowId xmlns:a16="http://schemas.microsoft.com/office/drawing/2014/main" val="1213061279"/>
                  </a:ext>
                </a:extLst>
              </a:tr>
              <a:tr h="370840">
                <a:tc>
                  <a:txBody>
                    <a:bodyPr/>
                    <a:lstStyle/>
                    <a:p>
                      <a:pPr algn="l"/>
                      <a:r>
                        <a:rPr lang="en-IN" sz="2400" b="1" kern="1200">
                          <a:solidFill>
                            <a:srgbClr val="00B0F0"/>
                          </a:solidFill>
                          <a:latin typeface="+mn-lt"/>
                          <a:ea typeface="+mn-ea"/>
                          <a:cs typeface="+mn-cs"/>
                        </a:rPr>
                        <a:t>T</a:t>
                      </a:r>
                      <a:r>
                        <a:rPr lang="en-IN" sz="1800"/>
                        <a:t>estable</a:t>
                      </a:r>
                    </a:p>
                  </a:txBody>
                  <a:tcPr/>
                </a:tc>
                <a:tc>
                  <a:txBody>
                    <a:bodyPr/>
                    <a:lstStyle/>
                    <a:p>
                      <a:pPr algn="l"/>
                      <a:r>
                        <a:rPr lang="en-US" sz="1800"/>
                        <a:t>Contains the acceptance criteria that guides testing</a:t>
                      </a:r>
                      <a:endParaRPr lang="en-IN" sz="1800"/>
                    </a:p>
                  </a:txBody>
                  <a:tcPr/>
                </a:tc>
                <a:extLst>
                  <a:ext uri="{0D108BD9-81ED-4DB2-BD59-A6C34878D82A}">
                    <a16:rowId xmlns:a16="http://schemas.microsoft.com/office/drawing/2014/main" val="2937403010"/>
                  </a:ext>
                </a:extLst>
              </a:tr>
            </a:tbl>
          </a:graphicData>
        </a:graphic>
      </p:graphicFrame>
      <p:sp>
        <p:nvSpPr>
          <p:cNvPr id="7" name="TextBox 6">
            <a:extLst>
              <a:ext uri="{FF2B5EF4-FFF2-40B4-BE49-F238E27FC236}">
                <a16:creationId xmlns:a16="http://schemas.microsoft.com/office/drawing/2014/main" id="{1131C358-332E-4C87-8219-EC8ED9090943}"/>
              </a:ext>
            </a:extLst>
          </p:cNvPr>
          <p:cNvSpPr txBox="1"/>
          <p:nvPr/>
        </p:nvSpPr>
        <p:spPr>
          <a:xfrm>
            <a:off x="886810" y="1121886"/>
            <a:ext cx="5123572" cy="523875"/>
          </a:xfrm>
          <a:prstGeom prst="rect">
            <a:avLst/>
          </a:prstGeom>
        </p:spPr>
        <p:txBody>
          <a:bodyPr vert="horz" wrap="square" lIns="91440" tIns="45720" rIns="91440" bIns="45720" rtlCol="0" anchor="ctr">
            <a:noAutofit/>
          </a:bodyPr>
          <a:lstStyle/>
          <a:p>
            <a:pPr>
              <a:defRPr/>
            </a:pPr>
            <a:r>
              <a:rPr lang="en-US" sz="2000">
                <a:latin typeface="Calibri" panose="020F0502020204030204"/>
              </a:rPr>
              <a:t>Our stories are based on INVEST Principle</a:t>
            </a:r>
            <a:endParaRPr lang="en-IN" sz="2000">
              <a:latin typeface="Calibri" panose="020F0502020204030204"/>
            </a:endParaRPr>
          </a:p>
        </p:txBody>
      </p:sp>
      <p:sp>
        <p:nvSpPr>
          <p:cNvPr id="8" name="TextBox 7">
            <a:extLst>
              <a:ext uri="{FF2B5EF4-FFF2-40B4-BE49-F238E27FC236}">
                <a16:creationId xmlns:a16="http://schemas.microsoft.com/office/drawing/2014/main" id="{02E664AE-C62C-4021-B27A-0B90A3A025AC}"/>
              </a:ext>
            </a:extLst>
          </p:cNvPr>
          <p:cNvSpPr txBox="1"/>
          <p:nvPr/>
        </p:nvSpPr>
        <p:spPr>
          <a:xfrm>
            <a:off x="6957308" y="579358"/>
            <a:ext cx="4998474" cy="6401753"/>
          </a:xfrm>
          <a:prstGeom prst="rect">
            <a:avLst/>
          </a:prstGeom>
          <a:noFill/>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pPr>
              <a:defRPr/>
            </a:pPr>
            <a:r>
              <a:rPr lang="en-US">
                <a:solidFill>
                  <a:schemeClr val="tx1"/>
                </a:solidFill>
                <a:latin typeface="Calibri body"/>
              </a:rPr>
              <a:t>Our Best Practices</a:t>
            </a:r>
          </a:p>
          <a:p>
            <a:pPr>
              <a:defRPr/>
            </a:pPr>
            <a:r>
              <a:rPr lang="en-US" sz="1400">
                <a:solidFill>
                  <a:prstClr val="black"/>
                </a:solidFill>
                <a:latin typeface="Calibri body"/>
                <a:ea typeface="Times New Roman" panose="02020603050405020304" pitchFamily="18" charset="0"/>
                <a:cs typeface="Calibri"/>
              </a:rPr>
              <a:t>1. User story format: </a:t>
            </a:r>
            <a:endParaRPr lang="en-IN" sz="1400">
              <a:solidFill>
                <a:prstClr val="black"/>
              </a:solidFill>
              <a:latin typeface="Calibri body"/>
              <a:ea typeface="Calibri" panose="020F0502020204030204" pitchFamily="34" charset="0"/>
              <a:cs typeface="Calibri"/>
            </a:endParaRPr>
          </a:p>
          <a:p>
            <a:pPr marL="914400">
              <a:defRPr/>
            </a:pPr>
            <a:r>
              <a:rPr lang="en-US" sz="1400" i="1">
                <a:solidFill>
                  <a:prstClr val="black"/>
                </a:solidFill>
                <a:latin typeface="Calibri body"/>
                <a:ea typeface="Calibri" panose="020F0502020204030204" pitchFamily="34" charset="0"/>
                <a:cs typeface="Calibri"/>
              </a:rPr>
              <a:t>As a &lt;&lt;User Role&gt;&gt;, I want &lt;&lt;action&gt;&gt;, so that &lt;&lt;a value&gt;&gt;</a:t>
            </a:r>
            <a:endParaRPr lang="en-IN" sz="1400" i="1">
              <a:solidFill>
                <a:prstClr val="black"/>
              </a:solidFill>
              <a:latin typeface="Calibri body"/>
              <a:ea typeface="Calibri" panose="020F0502020204030204" pitchFamily="34" charset="0"/>
              <a:cs typeface="Calibri"/>
            </a:endParaRPr>
          </a:p>
          <a:p>
            <a:pPr marL="914400">
              <a:defRPr/>
            </a:pPr>
            <a:r>
              <a:rPr lang="en-US" sz="1400" i="1">
                <a:solidFill>
                  <a:prstClr val="black"/>
                </a:solidFill>
                <a:latin typeface="Calibri body"/>
                <a:ea typeface="Calibri" panose="020F0502020204030204" pitchFamily="34" charset="0"/>
                <a:cs typeface="Calibri"/>
              </a:rPr>
              <a:t>Acceptance Criteria 1</a:t>
            </a:r>
            <a:endParaRPr lang="en-IN" sz="1400" i="1">
              <a:solidFill>
                <a:prstClr val="black"/>
              </a:solidFill>
              <a:latin typeface="Calibri body"/>
              <a:ea typeface="Calibri" panose="020F0502020204030204" pitchFamily="34" charset="0"/>
              <a:cs typeface="Calibri"/>
            </a:endParaRPr>
          </a:p>
          <a:p>
            <a:pPr marL="914400">
              <a:defRPr/>
            </a:pPr>
            <a:r>
              <a:rPr lang="en-US" sz="1400" i="1">
                <a:solidFill>
                  <a:prstClr val="black"/>
                </a:solidFill>
                <a:latin typeface="Calibri body"/>
                <a:ea typeface="Calibri" panose="020F0502020204030204" pitchFamily="34" charset="0"/>
                <a:cs typeface="Calibri"/>
              </a:rPr>
              <a:t>Acceptance Criteria 2</a:t>
            </a:r>
            <a:endParaRPr lang="en-IN" sz="1400" i="1">
              <a:solidFill>
                <a:prstClr val="black"/>
              </a:solidFill>
              <a:latin typeface="Calibri body"/>
              <a:ea typeface="Calibri" panose="020F0502020204030204" pitchFamily="34" charset="0"/>
              <a:cs typeface="Calibri"/>
            </a:endParaRPr>
          </a:p>
          <a:p>
            <a:pPr>
              <a:defRPr/>
            </a:pPr>
            <a:r>
              <a:rPr lang="en-US" sz="1400">
                <a:solidFill>
                  <a:prstClr val="black"/>
                </a:solidFill>
                <a:latin typeface="Calibri body"/>
                <a:ea typeface="Times New Roman" panose="02020603050405020304" pitchFamily="18" charset="0"/>
                <a:cs typeface="Calibri"/>
              </a:rPr>
              <a:t>2. Avoid more than 1 action per story</a:t>
            </a:r>
            <a:endParaRPr lang="en-IN" sz="1400">
              <a:solidFill>
                <a:prstClr val="black"/>
              </a:solidFill>
              <a:latin typeface="Calibri body"/>
              <a:ea typeface="Calibri" panose="020F0502020204030204" pitchFamily="34" charset="0"/>
              <a:cs typeface="Calibri"/>
            </a:endParaRPr>
          </a:p>
          <a:p>
            <a:pPr>
              <a:defRPr/>
            </a:pPr>
            <a:r>
              <a:rPr lang="en-US" sz="1400">
                <a:solidFill>
                  <a:prstClr val="black"/>
                </a:solidFill>
                <a:latin typeface="Calibri body"/>
                <a:ea typeface="Times New Roman" panose="02020603050405020304" pitchFamily="18" charset="0"/>
                <a:cs typeface="Calibri"/>
              </a:rPr>
              <a:t>3. Stories should state the functional scenarios and avoid Acceptance criteria like “It should behave in the same way as in existing application”</a:t>
            </a:r>
            <a:endParaRPr lang="en-IN" sz="1400">
              <a:solidFill>
                <a:prstClr val="black"/>
              </a:solidFill>
              <a:latin typeface="Calibri body"/>
              <a:ea typeface="Calibri" panose="020F0502020204030204" pitchFamily="34" charset="0"/>
              <a:cs typeface="Calibri"/>
            </a:endParaRPr>
          </a:p>
          <a:p>
            <a:pPr>
              <a:defRPr/>
            </a:pPr>
            <a:r>
              <a:rPr lang="en-IN" sz="1400">
                <a:solidFill>
                  <a:prstClr val="black"/>
                </a:solidFill>
                <a:latin typeface="Calibri body"/>
                <a:ea typeface="Times New Roman" panose="02020603050405020304" pitchFamily="18" charset="0"/>
                <a:cs typeface="Calibri"/>
              </a:rPr>
              <a:t>4. Non-Functional stories like number of records expected on page, number of candidates a colleague have etc. to be created</a:t>
            </a:r>
            <a:endParaRPr lang="en-IN" sz="1400">
              <a:solidFill>
                <a:prstClr val="black"/>
              </a:solidFill>
              <a:latin typeface="Calibri body"/>
              <a:ea typeface="Calibri" panose="020F0502020204030204" pitchFamily="34" charset="0"/>
              <a:cs typeface="Calibri"/>
            </a:endParaRPr>
          </a:p>
          <a:p>
            <a:pPr>
              <a:defRPr/>
            </a:pPr>
            <a:r>
              <a:rPr lang="en-IN" sz="1400">
                <a:solidFill>
                  <a:prstClr val="black"/>
                </a:solidFill>
                <a:latin typeface="Calibri body"/>
                <a:ea typeface="Times New Roman" panose="02020603050405020304" pitchFamily="18" charset="0"/>
                <a:cs typeface="Calibri"/>
              </a:rPr>
              <a:t>5. UI stories</a:t>
            </a:r>
            <a:endParaRPr lang="en-IN" sz="1400">
              <a:solidFill>
                <a:prstClr val="black"/>
              </a:solidFill>
              <a:latin typeface="Calibri body"/>
              <a:ea typeface="Calibri" panose="020F0502020204030204" pitchFamily="34" charset="0"/>
              <a:cs typeface="Calibri"/>
            </a:endParaRPr>
          </a:p>
          <a:p>
            <a:pPr marL="742950" lvl="1" indent="-285750">
              <a:buFont typeface="+mj-lt"/>
              <a:buAutoNum type="alphaLcPeriod"/>
              <a:defRPr/>
            </a:pPr>
            <a:r>
              <a:rPr lang="en-IN" sz="1400">
                <a:solidFill>
                  <a:prstClr val="black"/>
                </a:solidFill>
                <a:latin typeface="Calibri body"/>
                <a:ea typeface="Times New Roman" panose="02020603050405020304" pitchFamily="18" charset="0"/>
                <a:cs typeface="Calibri"/>
              </a:rPr>
              <a:t>UI elements/mock-ups attached</a:t>
            </a:r>
            <a:endParaRPr lang="en-IN" sz="1400">
              <a:solidFill>
                <a:prstClr val="black"/>
              </a:solidFill>
              <a:latin typeface="Calibri body"/>
              <a:ea typeface="Calibri" panose="020F0502020204030204" pitchFamily="34" charset="0"/>
              <a:cs typeface="Calibri"/>
            </a:endParaRPr>
          </a:p>
          <a:p>
            <a:pPr marL="742950" lvl="1" indent="-285750">
              <a:buFont typeface="+mj-lt"/>
              <a:buAutoNum type="alphaLcPeriod"/>
              <a:defRPr/>
            </a:pPr>
            <a:r>
              <a:rPr lang="en-IN" sz="1400">
                <a:solidFill>
                  <a:prstClr val="black"/>
                </a:solidFill>
                <a:latin typeface="Calibri body"/>
                <a:ea typeface="Times New Roman" panose="02020603050405020304" pitchFamily="18" charset="0"/>
                <a:cs typeface="Calibri"/>
              </a:rPr>
              <a:t>Field validations rules added</a:t>
            </a:r>
            <a:endParaRPr lang="en-IN" sz="1400">
              <a:solidFill>
                <a:prstClr val="black"/>
              </a:solidFill>
              <a:latin typeface="Calibri body"/>
              <a:ea typeface="Calibri" panose="020F0502020204030204" pitchFamily="34" charset="0"/>
              <a:cs typeface="Calibri"/>
            </a:endParaRPr>
          </a:p>
          <a:p>
            <a:pPr marL="742950" lvl="1" indent="-285750">
              <a:buFont typeface="+mj-lt"/>
              <a:buAutoNum type="alphaLcPeriod"/>
              <a:defRPr/>
            </a:pPr>
            <a:r>
              <a:rPr lang="en-IN" sz="1400">
                <a:solidFill>
                  <a:prstClr val="black"/>
                </a:solidFill>
                <a:latin typeface="Calibri body"/>
                <a:ea typeface="Times New Roman" panose="02020603050405020304" pitchFamily="18" charset="0"/>
                <a:cs typeface="Calibri"/>
              </a:rPr>
              <a:t>Sorting rules added</a:t>
            </a:r>
          </a:p>
          <a:p>
            <a:pPr lvl="1">
              <a:defRPr/>
            </a:pPr>
            <a:endParaRPr lang="en-IN" sz="1400">
              <a:solidFill>
                <a:prstClr val="black"/>
              </a:solidFill>
              <a:latin typeface="Calibri body"/>
              <a:ea typeface="Times New Roman" panose="02020603050405020304" pitchFamily="18" charset="0"/>
              <a:cs typeface="Calibri"/>
            </a:endParaRPr>
          </a:p>
          <a:p>
            <a:pPr lvl="1">
              <a:defRPr/>
            </a:pPr>
            <a:r>
              <a:rPr lang="en-IN" sz="1400">
                <a:solidFill>
                  <a:prstClr val="black"/>
                </a:solidFill>
                <a:latin typeface="Calibri body"/>
                <a:ea typeface="Times New Roman" panose="02020603050405020304" pitchFamily="18" charset="0"/>
                <a:cs typeface="Calibri"/>
              </a:rPr>
              <a:t>Acceptance Criteria</a:t>
            </a:r>
          </a:p>
          <a:p>
            <a:pPr marL="285750" indent="-285750">
              <a:buFont typeface="Arial"/>
              <a:buChar char="•"/>
              <a:defRPr/>
            </a:pPr>
            <a:r>
              <a:rPr lang="en-US" sz="1400">
                <a:solidFill>
                  <a:prstClr val="black"/>
                </a:solidFill>
                <a:latin typeface="Calibri body"/>
                <a:ea typeface="+mn-lt"/>
                <a:cs typeface="Calibri" panose="020F0502020204030204"/>
              </a:rPr>
              <a:t>A list of conditions and outcomes that defines the business rules supporting the desired solution/system behavior. Covering all the majority of positive, alternate or exception conditions that system may encounter in the real world. Each acceptance criteria should include:</a:t>
            </a:r>
            <a:endParaRPr lang="en-US" sz="1050">
              <a:solidFill>
                <a:srgbClr val="000000"/>
              </a:solidFill>
              <a:latin typeface="Calibri body"/>
            </a:endParaRPr>
          </a:p>
          <a:p>
            <a:pPr lvl="1">
              <a:buFont typeface="Lucida Grande" panose="020B0600040502020204"/>
              <a:buChar char="►"/>
            </a:pPr>
            <a:r>
              <a:rPr lang="en-US" sz="1400">
                <a:solidFill>
                  <a:prstClr val="black"/>
                </a:solidFill>
                <a:latin typeface="Calibri body"/>
                <a:ea typeface="+mn-lt"/>
                <a:cs typeface="Calibri" panose="020F0502020204030204"/>
              </a:rPr>
              <a:t>Given… the pre-condition or scenario that user is in</a:t>
            </a:r>
          </a:p>
          <a:p>
            <a:pPr lvl="1">
              <a:buFont typeface="Lucida Grande" panose="020B0600040502020204"/>
              <a:buChar char="►"/>
            </a:pPr>
            <a:r>
              <a:rPr lang="en-US" sz="1400">
                <a:solidFill>
                  <a:prstClr val="black"/>
                </a:solidFill>
                <a:latin typeface="Calibri body"/>
                <a:ea typeface="+mn-lt"/>
                <a:cs typeface="Calibri" panose="020F0502020204030204"/>
              </a:rPr>
              <a:t> When… the logic condition or triggering event</a:t>
            </a:r>
          </a:p>
          <a:p>
            <a:pPr lvl="1">
              <a:buFont typeface="Lucida Grande" panose="020B0600040502020204"/>
              <a:buChar char="►"/>
            </a:pPr>
            <a:r>
              <a:rPr lang="en-US" sz="1400">
                <a:solidFill>
                  <a:prstClr val="black"/>
                </a:solidFill>
                <a:latin typeface="Calibri body"/>
                <a:ea typeface="+mn-lt"/>
                <a:cs typeface="Calibri" panose="020F0502020204030204"/>
              </a:rPr>
              <a:t>Then… the expected outcome based on the pre-condition and logic</a:t>
            </a:r>
            <a:endParaRPr lang="en-IN" sz="2000">
              <a:solidFill>
                <a:prstClr val="black"/>
              </a:solidFill>
              <a:latin typeface="Calibri body"/>
            </a:endParaRPr>
          </a:p>
          <a:p>
            <a:pPr lvl="1">
              <a:defRPr/>
            </a:pPr>
            <a:endParaRPr lang="en-IN" sz="1400">
              <a:solidFill>
                <a:prstClr val="black"/>
              </a:solidFill>
              <a:latin typeface="Calibri body"/>
              <a:ea typeface="Times New Roman" panose="02020603050405020304" pitchFamily="18" charset="0"/>
              <a:cs typeface="Calibri"/>
            </a:endParaRPr>
          </a:p>
        </p:txBody>
      </p:sp>
      <p:sp>
        <p:nvSpPr>
          <p:cNvPr id="9" name="Rectangle 8">
            <a:extLst>
              <a:ext uri="{FF2B5EF4-FFF2-40B4-BE49-F238E27FC236}">
                <a16:creationId xmlns:a16="http://schemas.microsoft.com/office/drawing/2014/main" id="{17D7773F-A6B7-464C-8718-920FB88820DB}"/>
              </a:ext>
            </a:extLst>
          </p:cNvPr>
          <p:cNvSpPr/>
          <p:nvPr/>
        </p:nvSpPr>
        <p:spPr>
          <a:xfrm>
            <a:off x="533400" y="1121886"/>
            <a:ext cx="6238875" cy="541686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B7D016-E31E-4E6C-BB3D-CBC1B623A203}"/>
              </a:ext>
            </a:extLst>
          </p:cNvPr>
          <p:cNvSpPr>
            <a:spLocks noGrp="1"/>
          </p:cNvSpPr>
          <p:nvPr>
            <p:ph type="title"/>
          </p:nvPr>
        </p:nvSpPr>
        <p:spPr/>
        <p:txBody>
          <a:bodyPr/>
          <a:lstStyle/>
          <a:p>
            <a:r>
              <a:rPr lang="en-US" b="1"/>
              <a:t>How to write great user stories</a:t>
            </a:r>
          </a:p>
        </p:txBody>
      </p:sp>
    </p:spTree>
    <p:extLst>
      <p:ext uri="{BB962C8B-B14F-4D97-AF65-F5344CB8AC3E}">
        <p14:creationId xmlns:p14="http://schemas.microsoft.com/office/powerpoint/2010/main" val="256802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80F8-25EB-4D79-A8DE-105650E41547}"/>
              </a:ext>
            </a:extLst>
          </p:cNvPr>
          <p:cNvSpPr>
            <a:spLocks noGrp="1"/>
          </p:cNvSpPr>
          <p:nvPr>
            <p:ph type="title"/>
          </p:nvPr>
        </p:nvSpPr>
        <p:spPr/>
        <p:txBody>
          <a:bodyPr/>
          <a:lstStyle/>
          <a:p>
            <a:r>
              <a:rPr lang="en-US" b="1"/>
              <a:t>Table of Content Contd ..</a:t>
            </a:r>
            <a:endParaRPr lang="en-IN" b="1"/>
          </a:p>
        </p:txBody>
      </p:sp>
      <p:sp>
        <p:nvSpPr>
          <p:cNvPr id="5" name="TextBox 4">
            <a:extLst>
              <a:ext uri="{FF2B5EF4-FFF2-40B4-BE49-F238E27FC236}">
                <a16:creationId xmlns:a16="http://schemas.microsoft.com/office/drawing/2014/main" id="{AF0128E0-B049-4294-B8DD-195BE87FC7D5}"/>
              </a:ext>
            </a:extLst>
          </p:cNvPr>
          <p:cNvSpPr txBox="1"/>
          <p:nvPr/>
        </p:nvSpPr>
        <p:spPr>
          <a:xfrm>
            <a:off x="892135" y="1174126"/>
            <a:ext cx="6096000" cy="2862322"/>
          </a:xfrm>
          <a:prstGeom prst="rect">
            <a:avLst/>
          </a:prstGeom>
          <a:noFill/>
        </p:spPr>
        <p:txBody>
          <a:bodyPr wrap="square" lIns="91440" tIns="45720" rIns="91440" bIns="45720" anchor="t">
            <a:spAutoFit/>
          </a:bodyPr>
          <a:lstStyle/>
          <a:p>
            <a:pPr marL="342900" indent="-342900">
              <a:buFont typeface="+mj-lt"/>
              <a:buAutoNum type="arabicPeriod" startAt="43"/>
              <a:defRPr/>
            </a:pPr>
            <a:r>
              <a:rPr lang="en-US" b="1" dirty="0">
                <a:solidFill>
                  <a:srgbClr val="ED7D31"/>
                </a:solidFill>
              </a:rPr>
              <a:t>Career Mobility Program – Organization</a:t>
            </a:r>
          </a:p>
          <a:p>
            <a:pPr marL="342900" indent="-342900">
              <a:buFont typeface="+mj-lt"/>
              <a:buAutoNum type="arabicPeriod" startAt="43"/>
              <a:defRPr/>
            </a:pPr>
            <a:r>
              <a:rPr lang="en-US" b="1" dirty="0" err="1">
                <a:solidFill>
                  <a:srgbClr val="ED7D31"/>
                </a:solidFill>
              </a:rPr>
              <a:t>Coforge</a:t>
            </a:r>
            <a:r>
              <a:rPr lang="en-US" b="1" dirty="0">
                <a:solidFill>
                  <a:srgbClr val="ED7D31"/>
                </a:solidFill>
              </a:rPr>
              <a:t> Team Members: Roles and Responsibilities</a:t>
            </a:r>
            <a:endParaRPr lang="en-US" b="1">
              <a:solidFill>
                <a:srgbClr val="ED7D31"/>
              </a:solidFill>
              <a:cs typeface="Calibri"/>
            </a:endParaRPr>
          </a:p>
          <a:p>
            <a:pPr marL="342900" indent="-342900">
              <a:buFont typeface="+mj-lt"/>
              <a:buAutoNum type="arabicPeriod" startAt="43"/>
              <a:defRPr/>
            </a:pPr>
            <a:r>
              <a:rPr lang="en-US" b="1" dirty="0">
                <a:solidFill>
                  <a:srgbClr val="ED7D31"/>
                </a:solidFill>
              </a:rPr>
              <a:t>Scrum Team’s Learnings from Phase 1</a:t>
            </a:r>
            <a:endParaRPr lang="en-US" b="1">
              <a:solidFill>
                <a:srgbClr val="ED7D31"/>
              </a:solidFill>
              <a:cs typeface="Calibri"/>
            </a:endParaRPr>
          </a:p>
          <a:p>
            <a:pPr marL="342900" indent="-342900">
              <a:buAutoNum type="arabicPeriod" startAt="43"/>
              <a:defRPr/>
            </a:pPr>
            <a:r>
              <a:rPr lang="en-US" b="1" dirty="0">
                <a:solidFill>
                  <a:srgbClr val="ED7D31"/>
                </a:solidFill>
                <a:cs typeface="Calibri"/>
              </a:rPr>
              <a:t>Translation Management Process</a:t>
            </a:r>
          </a:p>
          <a:p>
            <a:pPr marL="342900" indent="-342900">
              <a:buAutoNum type="arabicPeriod" startAt="43"/>
              <a:defRPr/>
            </a:pPr>
            <a:r>
              <a:rPr lang="en-US" b="1" dirty="0">
                <a:solidFill>
                  <a:srgbClr val="ED7D31"/>
                </a:solidFill>
                <a:latin typeface="Calibri" panose="020F0502020204030204"/>
                <a:cs typeface="Calibri"/>
              </a:rPr>
              <a:t>Bug Life Cycle</a:t>
            </a:r>
          </a:p>
          <a:p>
            <a:pPr marR="0" lvl="0" algn="l" defTabSz="914400" rtl="0" eaLnBrk="1" fontAlgn="auto" latinLnBrk="0" hangingPunct="1">
              <a:lnSpc>
                <a:spcPct val="100000"/>
              </a:lnSpc>
              <a:spcBef>
                <a:spcPts val="0"/>
              </a:spcBef>
              <a:spcAft>
                <a:spcPts val="0"/>
              </a:spcAft>
              <a:buClrTx/>
              <a:buSzTx/>
              <a:tabLst/>
              <a:defRPr/>
            </a:pPr>
            <a:endParaRPr lang="en-IN" b="1">
              <a:solidFill>
                <a:srgbClr val="ED7D31"/>
              </a:solidFill>
              <a:latin typeface="Calibri" panose="020F0502020204030204"/>
              <a:cs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IN" b="1">
              <a:solidFill>
                <a:srgbClr val="ED7D31"/>
              </a:solidFill>
              <a:latin typeface="Calibri" panose="020F0502020204030204"/>
              <a:cs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IN" b="1" i="0" u="none" strike="noStrike" kern="1200" cap="none" spc="0" normalizeH="0" baseline="0" noProof="0">
              <a:ln>
                <a:noFill/>
              </a:ln>
              <a:solidFill>
                <a:srgbClr val="ED7D31"/>
              </a:solidFill>
              <a:effectLst/>
              <a:uLnTx/>
              <a:uFillTx/>
              <a:latin typeface="Calibri" panose="020F0502020204030204"/>
              <a:ea typeface="+mn-ea"/>
              <a:cs typeface="+mn-cs"/>
            </a:endParaRPr>
          </a:p>
          <a:p>
            <a:pPr marL="342900" indent="-342900">
              <a:buFont typeface="+mj-lt"/>
              <a:buAutoNum type="arabicPeriod"/>
              <a:defRPr/>
            </a:pPr>
            <a:endParaRPr lang="en-IN" b="1">
              <a:solidFill>
                <a:srgbClr val="ED7D31"/>
              </a:solidFill>
              <a:latin typeface="Calibri" panose="020F0502020204030204"/>
              <a:cs typeface="Calibri" panose="020F0502020204030204"/>
            </a:endParaRPr>
          </a:p>
          <a:p>
            <a:pPr marL="342900" indent="-342900">
              <a:buFont typeface="+mj-lt"/>
              <a:buAutoNum type="arabicPeriod"/>
              <a:defRPr/>
            </a:pPr>
            <a:endParaRPr lang="en-IN" b="1">
              <a:solidFill>
                <a:srgbClr val="ED7D31"/>
              </a:solidFill>
              <a:latin typeface="Calibri" panose="020F0502020204030204"/>
              <a:cs typeface="Calibri" panose="020F0502020204030204"/>
            </a:endParaRPr>
          </a:p>
        </p:txBody>
      </p:sp>
    </p:spTree>
    <p:extLst>
      <p:ext uri="{BB962C8B-B14F-4D97-AF65-F5344CB8AC3E}">
        <p14:creationId xmlns:p14="http://schemas.microsoft.com/office/powerpoint/2010/main" val="397295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68064D-1D16-46E1-A1C2-1D16F0419EFF}"/>
              </a:ext>
            </a:extLst>
          </p:cNvPr>
          <p:cNvSpPr>
            <a:spLocks noGrp="1"/>
          </p:cNvSpPr>
          <p:nvPr>
            <p:ph type="title"/>
          </p:nvPr>
        </p:nvSpPr>
        <p:spPr/>
        <p:txBody>
          <a:bodyPr/>
          <a:lstStyle/>
          <a:p>
            <a:r>
              <a:rPr lang="en-US" b="1"/>
              <a:t>User Story Example</a:t>
            </a:r>
          </a:p>
        </p:txBody>
      </p:sp>
      <p:pic>
        <p:nvPicPr>
          <p:cNvPr id="5" name="Picture 4">
            <a:extLst>
              <a:ext uri="{FF2B5EF4-FFF2-40B4-BE49-F238E27FC236}">
                <a16:creationId xmlns:a16="http://schemas.microsoft.com/office/drawing/2014/main" id="{C0820601-4FF7-4EFF-BA19-48C21B81695A}"/>
              </a:ext>
            </a:extLst>
          </p:cNvPr>
          <p:cNvPicPr>
            <a:picLocks noChangeAspect="1"/>
          </p:cNvPicPr>
          <p:nvPr/>
        </p:nvPicPr>
        <p:blipFill>
          <a:blip r:embed="rId2"/>
          <a:stretch>
            <a:fillRect/>
          </a:stretch>
        </p:blipFill>
        <p:spPr>
          <a:xfrm>
            <a:off x="229714" y="1319212"/>
            <a:ext cx="5866286" cy="4619625"/>
          </a:xfrm>
          <a:prstGeom prst="rect">
            <a:avLst/>
          </a:prstGeom>
          <a:ln w="3175">
            <a:solidFill>
              <a:schemeClr val="tx1"/>
            </a:solidFill>
          </a:ln>
        </p:spPr>
      </p:pic>
      <p:pic>
        <p:nvPicPr>
          <p:cNvPr id="8" name="Picture 7">
            <a:extLst>
              <a:ext uri="{FF2B5EF4-FFF2-40B4-BE49-F238E27FC236}">
                <a16:creationId xmlns:a16="http://schemas.microsoft.com/office/drawing/2014/main" id="{BC9FA87D-0F9C-4E27-80B8-C65B8A4B1FE9}"/>
              </a:ext>
            </a:extLst>
          </p:cNvPr>
          <p:cNvPicPr/>
          <p:nvPr/>
        </p:nvPicPr>
        <p:blipFill>
          <a:blip r:embed="rId3"/>
          <a:stretch>
            <a:fillRect/>
          </a:stretch>
        </p:blipFill>
        <p:spPr>
          <a:xfrm>
            <a:off x="6168062" y="1319211"/>
            <a:ext cx="5794224" cy="4619626"/>
          </a:xfrm>
          <a:prstGeom prst="rect">
            <a:avLst/>
          </a:prstGeom>
          <a:ln w="3175">
            <a:solidFill>
              <a:schemeClr val="tx1"/>
            </a:solidFill>
          </a:ln>
        </p:spPr>
      </p:pic>
    </p:spTree>
    <p:extLst>
      <p:ext uri="{BB962C8B-B14F-4D97-AF65-F5344CB8AC3E}">
        <p14:creationId xmlns:p14="http://schemas.microsoft.com/office/powerpoint/2010/main" val="28318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BD4CCE-3659-449B-A021-B7E27698B225}"/>
              </a:ext>
            </a:extLst>
          </p:cNvPr>
          <p:cNvSpPr txBox="1"/>
          <p:nvPr/>
        </p:nvSpPr>
        <p:spPr>
          <a:xfrm>
            <a:off x="667245" y="1168313"/>
            <a:ext cx="11012743" cy="2657475"/>
          </a:xfrm>
          <a:prstGeom prst="rect">
            <a:avLst/>
          </a:prstGeom>
        </p:spPr>
        <p:txBody>
          <a:bodyPr vert="horz" wrap="square" lIns="91440" tIns="45720" rIns="91440" bIns="45720" rtlCol="0" anchor="t">
            <a:noAutofit/>
          </a:bodyPr>
          <a:lstStyle/>
          <a:p>
            <a:pPr fontAlgn="base">
              <a:defRPr/>
            </a:pPr>
            <a:r>
              <a:rPr lang="en-US" sz="1600" b="1">
                <a:solidFill>
                  <a:srgbClr val="000000"/>
                </a:solidFill>
                <a:latin typeface="Calibri body"/>
              </a:rPr>
              <a:t>Important fields in a bug:​</a:t>
            </a:r>
          </a:p>
          <a:p>
            <a:pPr>
              <a:buFont typeface="Lucida Grande" panose="020B0600040502020204"/>
              <a:buChar char="►"/>
            </a:pPr>
            <a:r>
              <a:rPr lang="en-US" sz="1600">
                <a:solidFill>
                  <a:srgbClr val="000000"/>
                </a:solidFill>
                <a:latin typeface="Calibri body"/>
              </a:rPr>
              <a:t> Title – “Bug” keyword in title shows issue caught in QA environment, “Defect” keyword in title shows issue caught in UAT</a:t>
            </a:r>
            <a:r>
              <a:rPr lang="en-IN" sz="1600">
                <a:solidFill>
                  <a:srgbClr val="000000"/>
                </a:solidFill>
                <a:latin typeface="Calibri body"/>
              </a:rPr>
              <a:t>​</a:t>
            </a:r>
          </a:p>
          <a:p>
            <a:pPr>
              <a:buFont typeface="Lucida Grande" panose="020B0600040502020204"/>
              <a:buChar char="►"/>
            </a:pPr>
            <a:r>
              <a:rPr lang="en-US" sz="1600">
                <a:solidFill>
                  <a:srgbClr val="000000"/>
                </a:solidFill>
                <a:latin typeface="Calibri body"/>
              </a:rPr>
              <a:t> Description with screenshots – Bug should have proper “Steps to </a:t>
            </a:r>
            <a:r>
              <a:rPr lang="en-US" sz="1600" err="1">
                <a:solidFill>
                  <a:srgbClr val="000000"/>
                </a:solidFill>
                <a:latin typeface="Calibri body"/>
              </a:rPr>
              <a:t>preproduce</a:t>
            </a:r>
            <a:r>
              <a:rPr lang="en-US" sz="1600">
                <a:solidFill>
                  <a:srgbClr val="000000"/>
                </a:solidFill>
                <a:latin typeface="Calibri body"/>
              </a:rPr>
              <a:t>” and self-explanatory screenshots.</a:t>
            </a:r>
          </a:p>
          <a:p>
            <a:pPr>
              <a:buFont typeface="Lucida Grande" panose="020B0600040502020204"/>
              <a:buChar char="►"/>
            </a:pPr>
            <a:r>
              <a:rPr lang="en-US" sz="1600">
                <a:solidFill>
                  <a:srgbClr val="000000"/>
                </a:solidFill>
                <a:latin typeface="Calibri body"/>
              </a:rPr>
              <a:t> Bug Reason – It matches current action taken on bug with its current state. Details can be seen in appendix.</a:t>
            </a:r>
            <a:r>
              <a:rPr lang="en-IN" sz="1600">
                <a:solidFill>
                  <a:srgbClr val="000000"/>
                </a:solidFill>
                <a:latin typeface="Calibri body"/>
              </a:rPr>
              <a:t>​</a:t>
            </a:r>
          </a:p>
          <a:p>
            <a:pPr>
              <a:buFont typeface="Lucida Grande" panose="020B0600040502020204"/>
              <a:buChar char="►"/>
            </a:pPr>
            <a:r>
              <a:rPr lang="en-US" sz="1600">
                <a:solidFill>
                  <a:srgbClr val="000000"/>
                </a:solidFill>
                <a:latin typeface="Calibri body"/>
              </a:rPr>
              <a:t> Bug State – It explains current state and owner of the bug.</a:t>
            </a:r>
            <a:r>
              <a:rPr lang="en-IN" sz="1600">
                <a:solidFill>
                  <a:srgbClr val="000000"/>
                </a:solidFill>
                <a:latin typeface="Calibri body"/>
              </a:rPr>
              <a:t>​</a:t>
            </a:r>
          </a:p>
          <a:p>
            <a:pPr>
              <a:buFont typeface="Lucida Grande" panose="020B0600040502020204"/>
              <a:buChar char="►"/>
            </a:pPr>
            <a:r>
              <a:rPr lang="en-US" sz="1600">
                <a:solidFill>
                  <a:srgbClr val="000000"/>
                </a:solidFill>
                <a:latin typeface="Calibri body"/>
              </a:rPr>
              <a:t> Bug Origin – It explains the bug origin in terms of environment or functional or a regression bug.</a:t>
            </a:r>
            <a:r>
              <a:rPr lang="en-IN" sz="1600">
                <a:solidFill>
                  <a:srgbClr val="000000"/>
                </a:solidFill>
                <a:latin typeface="Calibri body"/>
              </a:rPr>
              <a:t>​</a:t>
            </a:r>
          </a:p>
          <a:p>
            <a:pPr>
              <a:buFont typeface="Lucida Grande" panose="020B0600040502020204"/>
              <a:buChar char="►"/>
            </a:pPr>
            <a:r>
              <a:rPr lang="en-US" sz="1600">
                <a:solidFill>
                  <a:srgbClr val="000000"/>
                </a:solidFill>
                <a:latin typeface="Calibri body"/>
              </a:rPr>
              <a:t> Root Cause – Mainly used by developer to state the cause behind the bug.​</a:t>
            </a:r>
          </a:p>
          <a:p>
            <a:pPr>
              <a:buFont typeface="Lucida Grande" panose="020B0600040502020204"/>
              <a:buChar char="►"/>
            </a:pPr>
            <a:r>
              <a:rPr lang="en-US" sz="1600">
                <a:solidFill>
                  <a:srgbClr val="000000"/>
                </a:solidFill>
                <a:latin typeface="Calibri body"/>
              </a:rPr>
              <a:t> Severity – Gives the impact of a bug on a functional flow/ application.​</a:t>
            </a:r>
          </a:p>
          <a:p>
            <a:pPr>
              <a:buFont typeface="Lucida Grande" panose="020B0600040502020204"/>
              <a:buChar char="►"/>
            </a:pPr>
            <a:r>
              <a:rPr lang="en-US" sz="1600">
                <a:solidFill>
                  <a:srgbClr val="000000"/>
                </a:solidFill>
                <a:latin typeface="Calibri body"/>
              </a:rPr>
              <a:t> Assigned To – It explains the owner of the defect at particular State and bug reason.</a:t>
            </a:r>
            <a:r>
              <a:rPr lang="en-IN" sz="1600">
                <a:solidFill>
                  <a:srgbClr val="000000"/>
                </a:solidFill>
                <a:latin typeface="Calibri body"/>
              </a:rPr>
              <a:t>​</a:t>
            </a:r>
          </a:p>
          <a:p>
            <a:pPr>
              <a:buFont typeface="Lucida Grande" panose="020B0600040502020204"/>
              <a:buChar char="►"/>
            </a:pPr>
            <a:r>
              <a:rPr lang="en-US" sz="1600">
                <a:solidFill>
                  <a:srgbClr val="000000"/>
                </a:solidFill>
                <a:latin typeface="Calibri body"/>
              </a:rPr>
              <a:t> Linking with Parent (User Story) and Test Case – Helps in generating traceability of requirement. </a:t>
            </a:r>
          </a:p>
          <a:p>
            <a:pPr>
              <a:buFont typeface="Lucida Grande" panose="020B0600040502020204"/>
              <a:buChar char="►"/>
            </a:pPr>
            <a:r>
              <a:rPr lang="en-US" sz="1600">
                <a:solidFill>
                  <a:srgbClr val="000000"/>
                </a:solidFill>
                <a:latin typeface="Calibri body"/>
              </a:rPr>
              <a:t> Area and Iteration Path – Gives the details of sprint bug was detected for any specific scrum team.</a:t>
            </a:r>
            <a:r>
              <a:rPr lang="en-IN" sz="1600">
                <a:solidFill>
                  <a:srgbClr val="000000"/>
                </a:solidFill>
                <a:latin typeface="Calibri body"/>
              </a:rPr>
              <a:t>​</a:t>
            </a:r>
          </a:p>
        </p:txBody>
      </p:sp>
      <p:pic>
        <p:nvPicPr>
          <p:cNvPr id="1026" name="Picture 2">
            <a:extLst>
              <a:ext uri="{FF2B5EF4-FFF2-40B4-BE49-F238E27FC236}">
                <a16:creationId xmlns:a16="http://schemas.microsoft.com/office/drawing/2014/main" id="{457EAC35-AC65-4488-9392-066B34530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29" y="4217119"/>
            <a:ext cx="5172957" cy="24453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C2A3B17-865B-4371-9C33-FFAD47C386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355" y="4226643"/>
            <a:ext cx="5191720" cy="24358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91E6B3-306C-4672-8554-30BC0710D5C7}"/>
              </a:ext>
            </a:extLst>
          </p:cNvPr>
          <p:cNvSpPr>
            <a:spLocks noGrp="1"/>
          </p:cNvSpPr>
          <p:nvPr>
            <p:ph type="title"/>
          </p:nvPr>
        </p:nvSpPr>
        <p:spPr/>
        <p:txBody>
          <a:bodyPr/>
          <a:lstStyle/>
          <a:p>
            <a:r>
              <a:rPr lang="en-US" b="1"/>
              <a:t>Example of a Bug</a:t>
            </a:r>
          </a:p>
        </p:txBody>
      </p:sp>
    </p:spTree>
    <p:extLst>
      <p:ext uri="{BB962C8B-B14F-4D97-AF65-F5344CB8AC3E}">
        <p14:creationId xmlns:p14="http://schemas.microsoft.com/office/powerpoint/2010/main" val="344144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User story sizing guidelines</a:t>
            </a:r>
          </a:p>
        </p:txBody>
      </p:sp>
      <p:sp>
        <p:nvSpPr>
          <p:cNvPr id="3" name="TextBox 2">
            <a:extLst>
              <a:ext uri="{FF2B5EF4-FFF2-40B4-BE49-F238E27FC236}">
                <a16:creationId xmlns:a16="http://schemas.microsoft.com/office/drawing/2014/main" id="{E9D02287-E291-4351-9A22-4AAB688BD8B2}"/>
              </a:ext>
            </a:extLst>
          </p:cNvPr>
          <p:cNvSpPr txBox="1"/>
          <p:nvPr/>
        </p:nvSpPr>
        <p:spPr>
          <a:xfrm>
            <a:off x="514904" y="1278385"/>
            <a:ext cx="10955045" cy="5424256"/>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F68B1F"/>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29D97100-11B0-40BF-ACA2-EB930E1A5FBB}"/>
              </a:ext>
            </a:extLst>
          </p:cNvPr>
          <p:cNvSpPr/>
          <p:nvPr/>
        </p:nvSpPr>
        <p:spPr>
          <a:xfrm>
            <a:off x="514904" y="1122532"/>
            <a:ext cx="11230253" cy="923330"/>
          </a:xfrm>
          <a:prstGeom prst="rect">
            <a:avLst/>
          </a:prstGeom>
        </p:spPr>
        <p:txBody>
          <a:bodyPr wrap="square">
            <a:spAutoFit/>
          </a:bodyPr>
          <a:lstStyle/>
          <a:p>
            <a:pPr eaLnBrk="0" fontAlgn="base" hangingPunct="0">
              <a:spcBef>
                <a:spcPct val="0"/>
              </a:spcBef>
              <a:spcAft>
                <a:spcPct val="0"/>
              </a:spcAft>
              <a:defRPr/>
            </a:pPr>
            <a:r>
              <a:rPr lang="en-US" dirty="0">
                <a:solidFill>
                  <a:prstClr val="black"/>
                </a:solidFill>
                <a:latin typeface="Calibri body"/>
                <a:cs typeface="Calibri" panose="020F0502020204030204" pitchFamily="34" charset="0"/>
              </a:rPr>
              <a:t>Story Points is an approximation technique to gauge how hard a story (PBI) is. It is mix of complexity, Unknown and effort. ‘Story pointing’ is relative estimation than traditional time-based estimation. Story points allow team members with different skill levels to communicate about and agree on an estimate.</a:t>
            </a:r>
          </a:p>
        </p:txBody>
      </p:sp>
      <p:graphicFrame>
        <p:nvGraphicFramePr>
          <p:cNvPr id="9" name="Table 8">
            <a:extLst>
              <a:ext uri="{FF2B5EF4-FFF2-40B4-BE49-F238E27FC236}">
                <a16:creationId xmlns:a16="http://schemas.microsoft.com/office/drawing/2014/main" id="{F3D0C322-0263-4376-AE4B-229E1109B2E0}"/>
              </a:ext>
            </a:extLst>
          </p:cNvPr>
          <p:cNvGraphicFramePr>
            <a:graphicFrameLocks noGrp="1"/>
          </p:cNvGraphicFramePr>
          <p:nvPr>
            <p:extLst>
              <p:ext uri="{D42A27DB-BD31-4B8C-83A1-F6EECF244321}">
                <p14:modId xmlns:p14="http://schemas.microsoft.com/office/powerpoint/2010/main" val="4165676336"/>
              </p:ext>
            </p:extLst>
          </p:nvPr>
        </p:nvGraphicFramePr>
        <p:xfrm>
          <a:off x="2346464" y="2257837"/>
          <a:ext cx="6546200" cy="3512992"/>
        </p:xfrm>
        <a:graphic>
          <a:graphicData uri="http://schemas.openxmlformats.org/drawingml/2006/table">
            <a:tbl>
              <a:tblPr firstRow="1" bandRow="1">
                <a:tableStyleId>{5C22544A-7EE6-4342-B048-85BDC9FD1C3A}</a:tableStyleId>
              </a:tblPr>
              <a:tblGrid>
                <a:gridCol w="3273100">
                  <a:extLst>
                    <a:ext uri="{9D8B030D-6E8A-4147-A177-3AD203B41FA5}">
                      <a16:colId xmlns:a16="http://schemas.microsoft.com/office/drawing/2014/main" val="3732237961"/>
                    </a:ext>
                  </a:extLst>
                </a:gridCol>
                <a:gridCol w="3273100">
                  <a:extLst>
                    <a:ext uri="{9D8B030D-6E8A-4147-A177-3AD203B41FA5}">
                      <a16:colId xmlns:a16="http://schemas.microsoft.com/office/drawing/2014/main" val="388768716"/>
                    </a:ext>
                  </a:extLst>
                </a:gridCol>
              </a:tblGrid>
              <a:tr h="439124">
                <a:tc>
                  <a:txBody>
                    <a:bodyPr/>
                    <a:lstStyle/>
                    <a:p>
                      <a:pPr algn="ctr" fontAlgn="ctr"/>
                      <a:r>
                        <a:rPr lang="en-IN" sz="1800" u="none" strike="noStrike" dirty="0">
                          <a:effectLst/>
                        </a:rPr>
                        <a:t>Story Point Value</a:t>
                      </a:r>
                      <a:endParaRPr lang="en-IN"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800" u="none" strike="noStrike" dirty="0">
                          <a:effectLst/>
                        </a:rPr>
                        <a:t>Time Bucket</a:t>
                      </a:r>
                      <a:endParaRPr lang="en-IN" sz="18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720583747"/>
                  </a:ext>
                </a:extLst>
              </a:tr>
              <a:tr h="439124">
                <a:tc>
                  <a:txBody>
                    <a:bodyPr/>
                    <a:lstStyle/>
                    <a:p>
                      <a:pPr algn="ctr"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800" u="none" strike="noStrike" dirty="0">
                          <a:effectLst/>
                        </a:rPr>
                        <a:t>3-6 hours</a:t>
                      </a:r>
                      <a:endParaRPr lang="en-IN"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534609734"/>
                  </a:ext>
                </a:extLst>
              </a:tr>
              <a:tr h="439124">
                <a:tc>
                  <a:txBody>
                    <a:bodyPr/>
                    <a:lstStyle/>
                    <a:p>
                      <a:pPr algn="ctr" fontAlgn="ctr"/>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800" u="none" strike="noStrike" dirty="0">
                          <a:effectLst/>
                        </a:rPr>
                        <a:t>6-13 hours</a:t>
                      </a:r>
                      <a:endParaRPr lang="en-IN"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56852017"/>
                  </a:ext>
                </a:extLst>
              </a:tr>
              <a:tr h="439124">
                <a:tc>
                  <a:txBody>
                    <a:bodyPr/>
                    <a:lstStyle/>
                    <a:p>
                      <a:pPr algn="ctr"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800" u="none" strike="noStrike" dirty="0">
                          <a:effectLst/>
                        </a:rPr>
                        <a:t>13-20 hours</a:t>
                      </a:r>
                      <a:endParaRPr lang="en-IN"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57409932"/>
                  </a:ext>
                </a:extLst>
              </a:tr>
              <a:tr h="439124">
                <a:tc>
                  <a:txBody>
                    <a:bodyPr/>
                    <a:lstStyle/>
                    <a:p>
                      <a:pPr algn="ctr" fontAlgn="ctr"/>
                      <a:r>
                        <a:rPr lang="en-IN" sz="1800" u="none" strike="noStrike" dirty="0">
                          <a:effectLst/>
                        </a:rPr>
                        <a:t>5</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800" u="none" strike="noStrike" dirty="0">
                          <a:effectLst/>
                        </a:rPr>
                        <a:t>20-25 hours</a:t>
                      </a:r>
                      <a:endParaRPr lang="en-IN"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77893033"/>
                  </a:ext>
                </a:extLst>
              </a:tr>
              <a:tr h="439124">
                <a:tc>
                  <a:txBody>
                    <a:bodyPr/>
                    <a:lstStyle/>
                    <a:p>
                      <a:pPr algn="ctr" fontAlgn="ctr"/>
                      <a:r>
                        <a:rPr lang="en-IN" sz="1800" u="none" strike="noStrike" dirty="0">
                          <a:effectLst/>
                        </a:rPr>
                        <a:t>8</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800" u="none" strike="noStrike" dirty="0">
                          <a:effectLst/>
                        </a:rPr>
                        <a:t>25-55 hours</a:t>
                      </a:r>
                      <a:endParaRPr lang="en-IN"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00961735"/>
                  </a:ext>
                </a:extLst>
              </a:tr>
              <a:tr h="439124">
                <a:tc>
                  <a:txBody>
                    <a:bodyPr/>
                    <a:lstStyle/>
                    <a:p>
                      <a:pPr algn="ctr" fontAlgn="ctr"/>
                      <a:r>
                        <a:rPr lang="en-IN" sz="1800" u="none" strike="noStrike" dirty="0">
                          <a:effectLst/>
                        </a:rPr>
                        <a:t>13</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800" u="none" strike="noStrike" dirty="0">
                          <a:effectLst/>
                        </a:rPr>
                        <a:t>55-85 hours</a:t>
                      </a:r>
                      <a:endParaRPr lang="en-IN"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1395869"/>
                  </a:ext>
                </a:extLst>
              </a:tr>
              <a:tr h="439124">
                <a:tc>
                  <a:txBody>
                    <a:bodyPr/>
                    <a:lstStyle/>
                    <a:p>
                      <a:pPr algn="ctr" fontAlgn="ctr"/>
                      <a:r>
                        <a:rPr lang="en-IN" sz="1800" u="none" strike="noStrike" dirty="0">
                          <a:effectLst/>
                        </a:rPr>
                        <a:t>21</a:t>
                      </a:r>
                      <a:endParaRPr lang="en-IN"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1800" u="none" strike="noStrike" dirty="0">
                          <a:effectLst/>
                        </a:rPr>
                        <a:t>85-115 hours</a:t>
                      </a:r>
                      <a:endParaRPr lang="en-IN"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739734599"/>
                  </a:ext>
                </a:extLst>
              </a:tr>
            </a:tbl>
          </a:graphicData>
        </a:graphic>
      </p:graphicFrame>
    </p:spTree>
    <p:extLst>
      <p:ext uri="{BB962C8B-B14F-4D97-AF65-F5344CB8AC3E}">
        <p14:creationId xmlns:p14="http://schemas.microsoft.com/office/powerpoint/2010/main" val="275862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AC77-4178-4CE3-9352-FFD62A9D115C}"/>
              </a:ext>
            </a:extLst>
          </p:cNvPr>
          <p:cNvSpPr>
            <a:spLocks noGrp="1"/>
          </p:cNvSpPr>
          <p:nvPr>
            <p:ph type="title"/>
          </p:nvPr>
        </p:nvSpPr>
        <p:spPr>
          <a:xfrm>
            <a:off x="-78962" y="-47931"/>
            <a:ext cx="12270962" cy="731520"/>
          </a:xfrm>
        </p:spPr>
        <p:txBody>
          <a:bodyPr vert="horz" lIns="91440" tIns="45720" rIns="91440" bIns="45720" rtlCol="0" anchor="ctr">
            <a:normAutofit/>
          </a:bodyPr>
          <a:lstStyle/>
          <a:p>
            <a:pPr>
              <a:lnSpc>
                <a:spcPct val="90000"/>
              </a:lnSpc>
            </a:pPr>
            <a:r>
              <a:rPr lang="en-US" b="1" dirty="0">
                <a:latin typeface="Georgia"/>
              </a:rPr>
              <a:t>User Story Life Cycle(Origin=New Requirement/Additional Scope)</a:t>
            </a:r>
            <a:endParaRPr lang="en-US" b="1" kern="1200" dirty="0">
              <a:solidFill>
                <a:schemeClr val="tx1"/>
              </a:solidFill>
              <a:latin typeface="+mj-lt"/>
              <a:ea typeface="+mj-ea"/>
              <a:cs typeface="+mj-cs"/>
            </a:endParaRPr>
          </a:p>
        </p:txBody>
      </p:sp>
      <p:sp>
        <p:nvSpPr>
          <p:cNvPr id="3" name="Date Placeholder 2">
            <a:extLst>
              <a:ext uri="{FF2B5EF4-FFF2-40B4-BE49-F238E27FC236}">
                <a16:creationId xmlns:a16="http://schemas.microsoft.com/office/drawing/2014/main" id="{318BAD02-F21D-4B7F-A9ED-DC289BA7A469}"/>
              </a:ext>
            </a:extLst>
          </p:cNvPr>
          <p:cNvSpPr>
            <a:spLocks noGrp="1"/>
          </p:cNvSpPr>
          <p:nvPr>
            <p:ph type="dt" sz="half" idx="10"/>
          </p:nvPr>
        </p:nvSpPr>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fld id="{902A61AD-D507-9A45-B764-AAD5DB5B7726}" type="datetime4">
              <a:rPr kumimoji="0" lang="en-US" sz="10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February 12, 2024</a:t>
            </a:fld>
            <a:endParaRPr kumimoji="0" lang="en-US" sz="10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5" name="Table 4">
            <a:extLst>
              <a:ext uri="{FF2B5EF4-FFF2-40B4-BE49-F238E27FC236}">
                <a16:creationId xmlns:a16="http://schemas.microsoft.com/office/drawing/2014/main" id="{A05CB50E-F7AE-4575-99A2-30B2A4384D7B}"/>
              </a:ext>
            </a:extLst>
          </p:cNvPr>
          <p:cNvGraphicFramePr>
            <a:graphicFrameLocks noGrp="1"/>
          </p:cNvGraphicFramePr>
          <p:nvPr>
            <p:extLst>
              <p:ext uri="{D42A27DB-BD31-4B8C-83A1-F6EECF244321}">
                <p14:modId xmlns:p14="http://schemas.microsoft.com/office/powerpoint/2010/main" val="4285542659"/>
              </p:ext>
            </p:extLst>
          </p:nvPr>
        </p:nvGraphicFramePr>
        <p:xfrm>
          <a:off x="277965" y="500507"/>
          <a:ext cx="10919343" cy="5178355"/>
        </p:xfrm>
        <a:graphic>
          <a:graphicData uri="http://schemas.openxmlformats.org/drawingml/2006/table">
            <a:tbl>
              <a:tblPr firstRow="1" bandRow="1">
                <a:tableStyleId>{5C22544A-7EE6-4342-B048-85BDC9FD1C3A}</a:tableStyleId>
              </a:tblPr>
              <a:tblGrid>
                <a:gridCol w="1648713">
                  <a:extLst>
                    <a:ext uri="{9D8B030D-6E8A-4147-A177-3AD203B41FA5}">
                      <a16:colId xmlns:a16="http://schemas.microsoft.com/office/drawing/2014/main" val="2743393026"/>
                    </a:ext>
                  </a:extLst>
                </a:gridCol>
                <a:gridCol w="545795">
                  <a:extLst>
                    <a:ext uri="{9D8B030D-6E8A-4147-A177-3AD203B41FA5}">
                      <a16:colId xmlns:a16="http://schemas.microsoft.com/office/drawing/2014/main" val="2647510"/>
                    </a:ext>
                  </a:extLst>
                </a:gridCol>
                <a:gridCol w="1056714">
                  <a:extLst>
                    <a:ext uri="{9D8B030D-6E8A-4147-A177-3AD203B41FA5}">
                      <a16:colId xmlns:a16="http://schemas.microsoft.com/office/drawing/2014/main" val="123430246"/>
                    </a:ext>
                  </a:extLst>
                </a:gridCol>
                <a:gridCol w="551329">
                  <a:extLst>
                    <a:ext uri="{9D8B030D-6E8A-4147-A177-3AD203B41FA5}">
                      <a16:colId xmlns:a16="http://schemas.microsoft.com/office/drawing/2014/main" val="1488718573"/>
                    </a:ext>
                  </a:extLst>
                </a:gridCol>
                <a:gridCol w="679972">
                  <a:extLst>
                    <a:ext uri="{9D8B030D-6E8A-4147-A177-3AD203B41FA5}">
                      <a16:colId xmlns:a16="http://schemas.microsoft.com/office/drawing/2014/main" val="3310729388"/>
                    </a:ext>
                  </a:extLst>
                </a:gridCol>
                <a:gridCol w="624839">
                  <a:extLst>
                    <a:ext uri="{9D8B030D-6E8A-4147-A177-3AD203B41FA5}">
                      <a16:colId xmlns:a16="http://schemas.microsoft.com/office/drawing/2014/main" val="3772432825"/>
                    </a:ext>
                  </a:extLst>
                </a:gridCol>
                <a:gridCol w="713651">
                  <a:extLst>
                    <a:ext uri="{9D8B030D-6E8A-4147-A177-3AD203B41FA5}">
                      <a16:colId xmlns:a16="http://schemas.microsoft.com/office/drawing/2014/main" val="85251844"/>
                    </a:ext>
                  </a:extLst>
                </a:gridCol>
                <a:gridCol w="924024">
                  <a:extLst>
                    <a:ext uri="{9D8B030D-6E8A-4147-A177-3AD203B41FA5}">
                      <a16:colId xmlns:a16="http://schemas.microsoft.com/office/drawing/2014/main" val="3930473739"/>
                    </a:ext>
                  </a:extLst>
                </a:gridCol>
                <a:gridCol w="634028">
                  <a:extLst>
                    <a:ext uri="{9D8B030D-6E8A-4147-A177-3AD203B41FA5}">
                      <a16:colId xmlns:a16="http://schemas.microsoft.com/office/drawing/2014/main" val="3167261006"/>
                    </a:ext>
                  </a:extLst>
                </a:gridCol>
                <a:gridCol w="643216">
                  <a:extLst>
                    <a:ext uri="{9D8B030D-6E8A-4147-A177-3AD203B41FA5}">
                      <a16:colId xmlns:a16="http://schemas.microsoft.com/office/drawing/2014/main" val="4193120568"/>
                    </a:ext>
                  </a:extLst>
                </a:gridCol>
                <a:gridCol w="781049">
                  <a:extLst>
                    <a:ext uri="{9D8B030D-6E8A-4147-A177-3AD203B41FA5}">
                      <a16:colId xmlns:a16="http://schemas.microsoft.com/office/drawing/2014/main" val="4215487174"/>
                    </a:ext>
                  </a:extLst>
                </a:gridCol>
                <a:gridCol w="716727">
                  <a:extLst>
                    <a:ext uri="{9D8B030D-6E8A-4147-A177-3AD203B41FA5}">
                      <a16:colId xmlns:a16="http://schemas.microsoft.com/office/drawing/2014/main" val="3329460502"/>
                    </a:ext>
                  </a:extLst>
                </a:gridCol>
                <a:gridCol w="634028">
                  <a:extLst>
                    <a:ext uri="{9D8B030D-6E8A-4147-A177-3AD203B41FA5}">
                      <a16:colId xmlns:a16="http://schemas.microsoft.com/office/drawing/2014/main" val="1563674512"/>
                    </a:ext>
                  </a:extLst>
                </a:gridCol>
                <a:gridCol w="765258">
                  <a:extLst>
                    <a:ext uri="{9D8B030D-6E8A-4147-A177-3AD203B41FA5}">
                      <a16:colId xmlns:a16="http://schemas.microsoft.com/office/drawing/2014/main" val="376676151"/>
                    </a:ext>
                  </a:extLst>
                </a:gridCol>
              </a:tblGrid>
              <a:tr h="328079">
                <a:tc>
                  <a:txBody>
                    <a:bodyPr/>
                    <a:lstStyle/>
                    <a:p>
                      <a:pPr algn="ctr" fontAlgn="ctr"/>
                      <a:r>
                        <a:rPr lang="en-US" sz="1100" u="none" strike="noStrike" dirty="0">
                          <a:effectLst/>
                        </a:rPr>
                        <a:t>Steps​</a:t>
                      </a:r>
                      <a:endParaRPr lang="en-US" sz="1100" b="1" i="0" u="none" strike="noStrike" dirty="0">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TAGS​</a:t>
                      </a:r>
                      <a:endParaRPr lang="en-US" sz="1100" b="1" i="0" u="none" strike="noStrike" dirty="0">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Owner​</a:t>
                      </a:r>
                      <a:endParaRPr lang="en-US" sz="1100" b="1" i="0" u="none" strike="noStrike" dirty="0">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State​</a:t>
                      </a:r>
                      <a:endParaRPr lang="en-US" sz="1100" b="1" i="0" u="none" strike="noStrike" dirty="0">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Assigned to​</a:t>
                      </a:r>
                      <a:endParaRPr lang="en-US" sz="1100" b="1" i="0" u="none" strike="noStrike" dirty="0">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Priority</a:t>
                      </a:r>
                      <a:endParaRPr lang="en-US" sz="1100" b="1" i="0" u="none" strike="noStrike" dirty="0">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Initial Story </a:t>
                      </a:r>
                    </a:p>
                    <a:p>
                      <a:pPr algn="ctr" fontAlgn="ctr"/>
                      <a:r>
                        <a:rPr lang="en-US" sz="1100" u="none" strike="noStrike" dirty="0">
                          <a:effectLst/>
                        </a:rPr>
                        <a:t>Point​</a:t>
                      </a:r>
                      <a:endParaRPr lang="en-US" sz="1100" b="1" i="0" u="none" strike="noStrike" dirty="0">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Actual Story Points</a:t>
                      </a: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Arch SP Estimates</a:t>
                      </a:r>
                      <a:endParaRPr lang="en-US" sz="1100" b="1" i="0" u="none" strike="noStrike" dirty="0">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Release​</a:t>
                      </a:r>
                      <a:endParaRPr lang="en-US" sz="1100" b="1" i="0" u="none" strike="noStrike" dirty="0">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Origin**​</a:t>
                      </a:r>
                      <a:endParaRPr lang="en-US" sz="1100" b="1" i="0" u="none" strike="noStrike" dirty="0">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b="1" i="0" u="none" strike="noStrike" dirty="0">
                          <a:solidFill>
                            <a:srgbClr val="FFFFFF"/>
                          </a:solidFill>
                          <a:effectLst/>
                          <a:latin typeface="Arial"/>
                        </a:rPr>
                        <a:t>Area Path</a:t>
                      </a: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b="1" i="0" u="none" strike="noStrike" dirty="0">
                          <a:solidFill>
                            <a:srgbClr val="FFFFFF"/>
                          </a:solidFill>
                          <a:effectLst/>
                          <a:latin typeface="Arial"/>
                        </a:rPr>
                        <a:t>Iteration</a:t>
                      </a: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ctr"/>
                      <a:r>
                        <a:rPr lang="en-US" sz="1100" u="none" strike="noStrike" dirty="0">
                          <a:effectLst/>
                        </a:rPr>
                        <a:t>Change Management ID </a:t>
                      </a:r>
                      <a:endParaRPr lang="en-US" sz="1100" b="1" i="0" u="none" strike="noStrike">
                        <a:solidFill>
                          <a:srgbClr val="FFFFFF"/>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extLst>
                  <a:ext uri="{0D108BD9-81ED-4DB2-BD59-A6C34878D82A}">
                    <a16:rowId xmlns:a16="http://schemas.microsoft.com/office/drawing/2014/main" val="2928874218"/>
                  </a:ext>
                </a:extLst>
              </a:tr>
              <a:tr h="326250">
                <a:tc>
                  <a:txBody>
                    <a:bodyPr/>
                    <a:lstStyle/>
                    <a:p>
                      <a:pPr algn="l" fontAlgn="ctr"/>
                      <a:r>
                        <a:rPr lang="en-US" sz="850" u="none" strike="noStrike" dirty="0">
                          <a:effectLst/>
                        </a:rPr>
                        <a:t>New PBI mapped in iteration from base Area ​</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11">
                  <a:txBody>
                    <a:bodyPr/>
                    <a:lstStyle/>
                    <a:p>
                      <a:pPr algn="l"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l" fontAlgn="ctr"/>
                      <a:endParaRPr lang="en-US" sz="850" b="0" i="0" u="none" strike="noStrike">
                        <a:solidFill>
                          <a:srgbClr val="000000"/>
                        </a:solidFill>
                        <a:effectLst/>
                        <a:latin typeface="Arial" panose="020B0604020202020204" pitchFamily="34" charset="0"/>
                      </a:endParaRPr>
                    </a:p>
                    <a:p>
                      <a:pPr algn="l" fontAlgn="ctr"/>
                      <a:endParaRPr lang="en-US" sz="850" b="0" i="0" u="none" strike="noStrike">
                        <a:solidFill>
                          <a:srgbClr val="000000"/>
                        </a:solidFill>
                        <a:effectLst/>
                        <a:latin typeface="Arial" panose="020B0604020202020204" pitchFamily="34" charset="0"/>
                      </a:endParaRPr>
                    </a:p>
                    <a:p>
                      <a:pPr algn="l"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l"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l"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l"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l"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850" u="none" strike="noStrike" dirty="0">
                          <a:effectLst/>
                        </a:rPr>
                        <a:t>BA​/Tech</a:t>
                      </a:r>
                      <a:r>
                        <a:rPr lang="en-US" sz="850" u="none" strike="noStrike" baseline="0" dirty="0">
                          <a:effectLst/>
                        </a:rPr>
                        <a:t> Architect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New​</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BA/Tech</a:t>
                      </a:r>
                      <a:r>
                        <a:rPr lang="en-US" sz="850" u="none" strike="noStrike" baseline="0" dirty="0">
                          <a:effectLst/>
                        </a:rPr>
                        <a:t> Architect</a:t>
                      </a: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algn="ctr" fontAlgn="ctr"/>
                      <a:endParaRPr lang="en-US" sz="850" b="0" i="0" u="none" strike="noStrike" dirty="0">
                        <a:solidFill>
                          <a:srgbClr val="000000"/>
                        </a:solidFill>
                        <a:effectLst/>
                        <a:latin typeface="Arial" panose="020B0604020202020204" pitchFamily="34" charset="0"/>
                      </a:endParaRPr>
                    </a:p>
                    <a:p>
                      <a:pPr algn="ctr" fontAlgn="ctr"/>
                      <a:endParaRPr lang="en-US" sz="850" b="0" i="0" u="none" strike="noStrike" dirty="0">
                        <a:solidFill>
                          <a:srgbClr val="000000"/>
                        </a:solidFill>
                        <a:effectLst/>
                        <a:latin typeface="Arial" panose="020B0604020202020204" pitchFamily="34" charset="0"/>
                      </a:endParaRPr>
                    </a:p>
                    <a:p>
                      <a:pPr algn="ctr" fontAlgn="ct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7">
                  <a:txBody>
                    <a:bodyPr/>
                    <a:lstStyle/>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ctr" fontAlgn="ctr"/>
                      <a:endParaRPr lang="en-US" sz="850" b="0" i="0" u="none" strike="noStrike">
                        <a:solidFill>
                          <a:srgbClr val="000000"/>
                        </a:solidFill>
                        <a:effectLst/>
                        <a:latin typeface="Arial" panose="020B0604020202020204" pitchFamily="34" charset="0"/>
                      </a:endParaRPr>
                    </a:p>
                    <a:p>
                      <a:pPr algn="ctr" fontAlgn="ctr"/>
                      <a:endParaRPr lang="en-US" sz="850" b="0" i="0" u="none" strike="noStrike">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12">
                  <a:txBody>
                    <a:bodyPr/>
                    <a:lstStyle/>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ctr" fontAlgn="ctr"/>
                      <a:endParaRPr lang="en-US" sz="850" b="0" i="0" u="none" strike="noStrike">
                        <a:solidFill>
                          <a:srgbClr val="000000"/>
                        </a:solidFill>
                        <a:effectLst/>
                        <a:latin typeface="Arial" panose="020B0604020202020204" pitchFamily="34" charset="0"/>
                      </a:endParaRPr>
                    </a:p>
                    <a:p>
                      <a:pPr algn="ctr" fontAlgn="ctr"/>
                      <a:endParaRPr lang="en-US" sz="850" b="0" i="0" u="none" strike="noStrike">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9">
                  <a:txBody>
                    <a:bodyPr/>
                    <a:lstStyle/>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ctr" fontAlgn="ctr"/>
                      <a:endParaRPr lang="en-US" sz="850" b="0" i="0" u="none" strike="noStrike">
                        <a:solidFill>
                          <a:srgbClr val="000000"/>
                        </a:solidFill>
                        <a:effectLst/>
                        <a:latin typeface="Arial" panose="020B0604020202020204" pitchFamily="34" charset="0"/>
                      </a:endParaRPr>
                    </a:p>
                    <a:p>
                      <a:pPr algn="ctr" fontAlgn="ctr"/>
                      <a:endParaRPr lang="en-US" sz="850" b="0" i="0" u="none" strike="noStrike">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850" u="none" strike="noStrike" dirty="0">
                          <a:effectLst/>
                        </a:rPr>
                        <a:t>&lt;Value </a:t>
                      </a:r>
                    </a:p>
                    <a:p>
                      <a:pPr algn="ctr" fontAlgn="ctr"/>
                      <a:r>
                        <a:rPr lang="en-US" sz="850" u="none" strike="noStrike" dirty="0">
                          <a:effectLst/>
                        </a:rPr>
                        <a:t>Added&gt;​</a:t>
                      </a:r>
                      <a:endParaRPr lang="en-US" sz="850" b="1"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Added&gt;​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Added&gt;​</a:t>
                      </a:r>
                      <a:endParaRPr lang="en-US" sz="850" b="1"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8448616"/>
                  </a:ext>
                </a:extLst>
              </a:tr>
              <a:tr h="326250">
                <a:tc>
                  <a:txBody>
                    <a:bodyPr/>
                    <a:lstStyle/>
                    <a:p>
                      <a:pPr algn="l" fontAlgn="ctr"/>
                      <a:r>
                        <a:rPr lang="en-US" sz="850" u="none" strike="noStrike" dirty="0">
                          <a:effectLst/>
                        </a:rPr>
                        <a:t>User Story being written</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BA/Tech </a:t>
                      </a:r>
                    </a:p>
                    <a:p>
                      <a:pPr algn="ctr" fontAlgn="ctr"/>
                      <a:r>
                        <a:rPr lang="en-US" sz="850" u="none" strike="noStrike" dirty="0">
                          <a:effectLst/>
                        </a:rPr>
                        <a:t>Architect​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User Story Writing</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BA/Tech</a:t>
                      </a:r>
                      <a:r>
                        <a:rPr lang="en-US" sz="850" u="none" strike="noStrike" baseline="0" dirty="0">
                          <a:effectLst/>
                        </a:rPr>
                        <a:t> Architect</a:t>
                      </a: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a:t>
                      </a:r>
                    </a:p>
                    <a:p>
                      <a:pPr algn="ctr" fontAlgn="ctr"/>
                      <a:r>
                        <a:rPr lang="en-US" sz="850" u="none" strike="noStrike" dirty="0">
                          <a:effectLst/>
                        </a:rPr>
                        <a:t> Added&gt;​</a:t>
                      </a:r>
                      <a:endParaRPr lang="en-US" sz="850" b="1"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6877732"/>
                  </a:ext>
                </a:extLst>
              </a:tr>
              <a:tr h="326250">
                <a:tc>
                  <a:txBody>
                    <a:bodyPr/>
                    <a:lstStyle/>
                    <a:p>
                      <a:pPr algn="l" fontAlgn="ctr"/>
                      <a:r>
                        <a:rPr lang="en-US" sz="850" u="none" strike="noStrike" dirty="0">
                          <a:effectLst/>
                        </a:rPr>
                        <a:t>UX mockups to be uploaded in team</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BA​</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b="0" i="0" u="none" strike="noStrike" dirty="0">
                          <a:solidFill>
                            <a:srgbClr val="000000"/>
                          </a:solidFill>
                          <a:effectLst/>
                          <a:latin typeface="Arial" panose="020B0604020202020204" pitchFamily="34" charset="0"/>
                        </a:rPr>
                        <a:t>UX</a:t>
                      </a:r>
                      <a:r>
                        <a:rPr lang="en-US" sz="850" b="0" i="0" u="none" strike="noStrike" baseline="0" dirty="0">
                          <a:solidFill>
                            <a:srgbClr val="000000"/>
                          </a:solidFill>
                          <a:effectLst/>
                          <a:latin typeface="Arial" panose="020B0604020202020204" pitchFamily="34" charset="0"/>
                        </a:rPr>
                        <a:t> Design</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UX Designer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5738696"/>
                  </a:ext>
                </a:extLst>
              </a:tr>
              <a:tr h="181823">
                <a:tc rowSpan="2">
                  <a:txBody>
                    <a:bodyPr/>
                    <a:lstStyle/>
                    <a:p>
                      <a:pPr algn="l" fontAlgn="ctr"/>
                      <a:r>
                        <a:rPr lang="en-US" sz="850" u="none" strike="noStrike" dirty="0">
                          <a:effectLst/>
                        </a:rPr>
                        <a:t>Detailed PBI written​</a:t>
                      </a:r>
                      <a:endParaRPr lang="en-US" sz="850" b="0" i="0" u="none" strike="noStrike">
                        <a:solidFill>
                          <a:srgbClr val="000000"/>
                        </a:solidFill>
                        <a:effectLst/>
                        <a:latin typeface="Arial" panose="020B0604020202020204" pitchFamily="34" charset="0"/>
                      </a:endParaRPr>
                    </a:p>
                    <a:p>
                      <a:pPr algn="l" fontAlgn="ctr"/>
                      <a:r>
                        <a:rPr lang="en-US" sz="850" u="none" strike="noStrike" dirty="0">
                          <a:effectLst/>
                        </a:rPr>
                        <a:t>(PBI Made Ready for Technical Review)​</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BA​</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Ready For Tech Review</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Tech</a:t>
                      </a:r>
                    </a:p>
                    <a:p>
                      <a:pPr algn="ctr" fontAlgn="ctr"/>
                      <a:r>
                        <a:rPr lang="en-US" sz="850" u="none" strike="noStrike" dirty="0">
                          <a:effectLst/>
                        </a:rPr>
                        <a:t>Reviewer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&lt;Value </a:t>
                      </a:r>
                    </a:p>
                    <a:p>
                      <a:pPr algn="ctr" fontAlgn="ctr"/>
                      <a:r>
                        <a:rPr lang="en-US" sz="850" u="none" strike="noStrike" dirty="0">
                          <a:effectLst/>
                        </a:rPr>
                        <a:t>Added&gt;​</a:t>
                      </a:r>
                      <a:endParaRPr lang="en-US" sz="850" b="1"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8020449"/>
                  </a:ext>
                </a:extLst>
              </a:tr>
              <a:tr h="198170">
                <a:tc vMerge="1">
                  <a:txBody>
                    <a:bodyPr/>
                    <a:lstStyle/>
                    <a:p>
                      <a:pPr algn="l" fontAlgn="ctr"/>
                      <a:endParaRPr lang="en-US" sz="1000" b="0" i="0" u="none" strike="noStrike">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vMerge="1">
                  <a:txBody>
                    <a:bodyPr/>
                    <a:lstStyle/>
                    <a:p>
                      <a:endParaRPr lang="en-US"/>
                    </a:p>
                  </a:txBody>
                  <a:tcPr/>
                </a:tc>
                <a:extLst>
                  <a:ext uri="{0D108BD9-81ED-4DB2-BD59-A6C34878D82A}">
                    <a16:rowId xmlns:a16="http://schemas.microsoft.com/office/drawing/2014/main" val="3843963642"/>
                  </a:ext>
                </a:extLst>
              </a:tr>
              <a:tr h="181823">
                <a:tc rowSpan="2">
                  <a:txBody>
                    <a:bodyPr/>
                    <a:lstStyle/>
                    <a:p>
                      <a:pPr algn="l" fontAlgn="ctr"/>
                      <a:r>
                        <a:rPr lang="en-US" sz="850" u="none" strike="noStrike" dirty="0">
                          <a:effectLst/>
                        </a:rPr>
                        <a:t>Technical Review finished ​</a:t>
                      </a:r>
                      <a:endParaRPr lang="en-US" sz="850" b="0" i="0" u="none" strike="noStrike">
                        <a:solidFill>
                          <a:srgbClr val="000000"/>
                        </a:solidFill>
                        <a:effectLst/>
                        <a:latin typeface="Arial" panose="020B0604020202020204" pitchFamily="34" charset="0"/>
                      </a:endParaRPr>
                    </a:p>
                    <a:p>
                      <a:pPr algn="l" fontAlgn="ctr"/>
                      <a:r>
                        <a:rPr lang="en-US" sz="850" u="none" strike="noStrike" dirty="0">
                          <a:effectLst/>
                        </a:rPr>
                        <a:t>(Can be picked for Refinement)​</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Tech</a:t>
                      </a:r>
                    </a:p>
                    <a:p>
                      <a:pPr algn="ctr" fontAlgn="ctr"/>
                      <a:r>
                        <a:rPr lang="en-US" sz="850" u="none" strike="noStrike" dirty="0">
                          <a:effectLst/>
                        </a:rPr>
                        <a:t>Reviewer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Tech Review Done</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9793275"/>
                  </a:ext>
                </a:extLst>
              </a:tr>
              <a:tr h="198170">
                <a:tc vMerge="1">
                  <a:txBody>
                    <a:bodyPr/>
                    <a:lstStyle/>
                    <a:p>
                      <a:pPr algn="l" fontAlgn="ctr"/>
                      <a:endParaRPr lang="en-US" sz="1000" b="0" i="0" u="none" strike="noStrike">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vMerge="1">
                  <a:txBody>
                    <a:bodyPr/>
                    <a:lstStyle/>
                    <a:p>
                      <a:endParaRPr lang="en-US"/>
                    </a:p>
                  </a:txBody>
                  <a:tcPr/>
                </a:tc>
                <a:extLst>
                  <a:ext uri="{0D108BD9-81ED-4DB2-BD59-A6C34878D82A}">
                    <a16:rowId xmlns:a16="http://schemas.microsoft.com/office/drawing/2014/main" val="3507821538"/>
                  </a:ext>
                </a:extLst>
              </a:tr>
              <a:tr h="181823">
                <a:tc rowSpan="2">
                  <a:txBody>
                    <a:bodyPr/>
                    <a:lstStyle/>
                    <a:p>
                      <a:pPr algn="l" fontAlgn="ctr"/>
                      <a:r>
                        <a:rPr lang="en-US" sz="850" u="none" strike="noStrike" dirty="0">
                          <a:effectLst/>
                        </a:rPr>
                        <a:t>Refinement Completed ​</a:t>
                      </a:r>
                      <a:endParaRPr lang="en-US" sz="850" b="0" i="0" u="none" strike="noStrike">
                        <a:solidFill>
                          <a:srgbClr val="000000"/>
                        </a:solidFill>
                        <a:effectLst/>
                        <a:latin typeface="Arial" panose="020B0604020202020204" pitchFamily="34" charset="0"/>
                      </a:endParaRPr>
                    </a:p>
                    <a:p>
                      <a:pPr algn="l" fontAlgn="ctr"/>
                      <a:r>
                        <a:rPr lang="en-US" sz="850" u="none" strike="noStrike" dirty="0">
                          <a:effectLst/>
                        </a:rPr>
                        <a:t>(Add Initial Story Points)​</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BA​</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Refined Backlog​</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Scrum Master​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&lt;Value </a:t>
                      </a:r>
                    </a:p>
                    <a:p>
                      <a:pPr algn="ctr" fontAlgn="ctr"/>
                      <a:r>
                        <a:rPr lang="en-US" sz="850" u="none" strike="noStrike" dirty="0">
                          <a:effectLst/>
                        </a:rPr>
                        <a:t>Added&gt;​</a:t>
                      </a:r>
                      <a:endParaRPr lang="en-US" sz="850" b="1"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9936442"/>
                  </a:ext>
                </a:extLst>
              </a:tr>
              <a:tr h="181823">
                <a:tc vMerge="1">
                  <a:txBody>
                    <a:bodyPr/>
                    <a:lstStyle/>
                    <a:p>
                      <a:pPr algn="l" fontAlgn="ctr"/>
                      <a:endParaRPr lang="en-US" sz="1000" b="0" i="0" u="none" strike="noStrike">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tc vMerge="1">
                  <a:txBody>
                    <a:bodyPr/>
                    <a:lstStyle/>
                    <a:p>
                      <a:endParaRPr lang="en-IN"/>
                    </a:p>
                  </a:txBody>
                  <a:tcPr/>
                </a:tc>
                <a:tc vMerge="1">
                  <a:txBody>
                    <a:bodyPr/>
                    <a:lstStyle/>
                    <a:p>
                      <a:endParaRPr lang="en-IN"/>
                    </a:p>
                  </a:txBody>
                  <a:tcPr/>
                </a:tc>
                <a:tc vMerge="1">
                  <a:txBody>
                    <a:bodyPr/>
                    <a:lstStyle/>
                    <a:p>
                      <a:endParaRPr lang="en-US"/>
                    </a:p>
                  </a:txBody>
                  <a:tcPr/>
                </a:tc>
                <a:extLst>
                  <a:ext uri="{0D108BD9-81ED-4DB2-BD59-A6C34878D82A}">
                    <a16:rowId xmlns:a16="http://schemas.microsoft.com/office/drawing/2014/main" val="1917991752"/>
                  </a:ext>
                </a:extLst>
              </a:tr>
              <a:tr h="506072">
                <a:tc>
                  <a:txBody>
                    <a:bodyPr/>
                    <a:lstStyle/>
                    <a:p>
                      <a:pPr algn="l" fontAlgn="ctr"/>
                      <a:r>
                        <a:rPr lang="en-US" sz="850" u="none" strike="noStrike" dirty="0">
                          <a:effectLst/>
                        </a:rPr>
                        <a:t>Sprint Planning meeting-Based on Priority, if story is added in Sprint, it is committed by Team.</a:t>
                      </a:r>
                    </a:p>
                    <a:p>
                      <a:pPr algn="l" fontAlgn="ctr"/>
                      <a:r>
                        <a:rPr lang="en-US" sz="850" u="none" strike="noStrike" dirty="0">
                          <a:effectLst/>
                        </a:rPr>
                        <a:t>(Add Release)​​</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Scrum Master​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Development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Developer​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algn="ctr" fontAlgn="ctr"/>
                      <a:r>
                        <a:rPr lang="en-US" sz="850" u="none" strike="noStrike" dirty="0">
                          <a:effectLst/>
                        </a:rPr>
                        <a:t>&lt;Value </a:t>
                      </a:r>
                    </a:p>
                    <a:p>
                      <a:pPr algn="ctr" fontAlgn="ctr"/>
                      <a:r>
                        <a:rPr lang="en-US" sz="850" u="none" strike="noStrike" dirty="0">
                          <a:effectLst/>
                        </a:rPr>
                        <a:t>Added&gt; ​</a:t>
                      </a:r>
                      <a:endParaRPr lang="en-US" sz="850" b="1"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Updated&gt;​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Updated&gt;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549771"/>
                  </a:ext>
                </a:extLst>
              </a:tr>
              <a:tr h="363647">
                <a:tc>
                  <a:txBody>
                    <a:bodyPr/>
                    <a:lstStyle/>
                    <a:p>
                      <a:pPr algn="l" fontAlgn="ctr"/>
                      <a:r>
                        <a:rPr lang="en-US" sz="850" u="none" strike="noStrike" dirty="0">
                          <a:effectLst/>
                        </a:rPr>
                        <a:t>Coding finished and Story ready for Scrum testing​</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Developer​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b="0" i="0" u="none" strike="noStrike" dirty="0">
                          <a:solidFill>
                            <a:schemeClr val="dk1"/>
                          </a:solidFill>
                          <a:effectLst/>
                          <a:latin typeface="+mn-lt"/>
                        </a:rPr>
                        <a:t>Testing</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QA​</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endParaRPr lang="en-US" sz="850" b="0" i="1" u="none" strike="noStrike" dirty="0">
                        <a:solidFill>
                          <a:srgbClr val="000000"/>
                        </a:solidFill>
                        <a:effectLst/>
                        <a:latin typeface="Arial" panose="020B0604020202020204" pitchFamily="34" charset="0"/>
                      </a:endParaRP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6096958"/>
                  </a:ext>
                </a:extLst>
              </a:tr>
              <a:tr h="363647">
                <a:tc>
                  <a:txBody>
                    <a:bodyPr/>
                    <a:lstStyle/>
                    <a:p>
                      <a:pPr algn="l" fontAlgn="ctr"/>
                      <a:r>
                        <a:rPr lang="en-US" sz="850" u="none" strike="noStrike" dirty="0">
                          <a:effectLst/>
                        </a:rPr>
                        <a:t>Showcase Finished​</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Showcase </a:t>
                      </a:r>
                    </a:p>
                    <a:p>
                      <a:pPr algn="ctr" fontAlgn="ctr"/>
                      <a:r>
                        <a:rPr lang="en-US" sz="850" u="none" strike="noStrike" dirty="0">
                          <a:effectLst/>
                        </a:rPr>
                        <a:t>Done​</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QA​</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Ready For Showcase​</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QA​</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ctr" fontAlgn="ctr"/>
                      <a:endParaRPr lang="en-US" sz="100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endParaRPr lang="en-US" sz="850" b="0" i="1" u="none" strike="noStrike" dirty="0">
                        <a:solidFill>
                          <a:srgbClr val="000000"/>
                        </a:solidFill>
                        <a:effectLst/>
                        <a:latin typeface="Arial" panose="020B0604020202020204" pitchFamily="34" charset="0"/>
                      </a:endParaRP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9051680"/>
                  </a:ext>
                </a:extLst>
              </a:tr>
              <a:tr h="379994">
                <a:tc>
                  <a:txBody>
                    <a:bodyPr/>
                    <a:lstStyle/>
                    <a:p>
                      <a:pPr algn="l" fontAlgn="ctr"/>
                      <a:r>
                        <a:rPr lang="en-US" sz="850" u="none" strike="noStrike" dirty="0">
                          <a:effectLst/>
                        </a:rPr>
                        <a:t>PBI signed off and story ready for UAT (Add Final Story Point)​</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Showcase </a:t>
                      </a:r>
                    </a:p>
                    <a:p>
                      <a:pPr algn="ctr" fontAlgn="ctr"/>
                      <a:r>
                        <a:rPr lang="en-US" sz="850" u="none" strike="noStrike" dirty="0">
                          <a:effectLst/>
                        </a:rPr>
                        <a:t>Done​</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QA​</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UAT​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BA (UAT performed by business)​</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Added&gt;​</a:t>
                      </a:r>
                      <a:endParaRPr lang="en-US" sz="850" b="1"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endParaRPr lang="en-US" sz="850" b="0" i="1" u="none" strike="noStrike" dirty="0">
                        <a:solidFill>
                          <a:srgbClr val="000000"/>
                        </a:solidFill>
                        <a:effectLst/>
                        <a:latin typeface="Arial" panose="020B0604020202020204" pitchFamily="34" charset="0"/>
                      </a:endParaRP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0103731"/>
                  </a:ext>
                </a:extLst>
              </a:tr>
              <a:tr h="379994">
                <a:tc>
                  <a:txBody>
                    <a:bodyPr/>
                    <a:lstStyle/>
                    <a:p>
                      <a:pPr algn="l" fontAlgn="ctr"/>
                      <a:r>
                        <a:rPr lang="en-US" sz="850" u="none" strike="noStrike" dirty="0">
                          <a:effectLst/>
                        </a:rPr>
                        <a:t>PBI failed UAT​</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Showcase </a:t>
                      </a:r>
                    </a:p>
                    <a:p>
                      <a:pPr algn="ctr" fontAlgn="ctr"/>
                      <a:r>
                        <a:rPr lang="en-US" sz="850" u="none" strike="noStrike" dirty="0">
                          <a:effectLst/>
                        </a:rPr>
                        <a:t>Done​</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BA (UAT performed by business)​</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UAT Failed​</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Scrum Master​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50" u="none" strike="noStrike" dirty="0">
                          <a:effectLst/>
                        </a:rPr>
                        <a:t>&lt;Value </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sz="850" u="none" strike="noStrike" dirty="0">
                          <a:effectLst/>
                        </a:rPr>
                        <a:t>Retained&gt;​</a:t>
                      </a:r>
                      <a:endParaRPr lang="en-US" sz="850" b="0" i="1" u="none" strike="noStrike">
                        <a:solidFill>
                          <a:srgbClr val="000000"/>
                        </a:solidFill>
                        <a:effectLst/>
                        <a:latin typeface="Arial" panose="020B0604020202020204" pitchFamily="34" charset="0"/>
                      </a:endParaRPr>
                    </a:p>
                    <a:p>
                      <a:pPr algn="ctr" fontAlgn="ctr"/>
                      <a:endParaRPr lang="en-US" sz="850" b="0"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endParaRPr lang="en-US" sz="850" b="0" i="1" u="none" strike="noStrike">
                        <a:solidFill>
                          <a:srgbClr val="000000"/>
                        </a:solidFill>
                        <a:effectLst/>
                        <a:latin typeface="Arial" panose="020B0604020202020204" pitchFamily="34" charset="0"/>
                      </a:endParaRP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465003"/>
                  </a:ext>
                </a:extLst>
              </a:tr>
              <a:tr h="363647">
                <a:tc>
                  <a:txBody>
                    <a:bodyPr/>
                    <a:lstStyle/>
                    <a:p>
                      <a:pPr algn="l" fontAlgn="ctr"/>
                      <a:r>
                        <a:rPr lang="en-US" sz="850" u="none" strike="noStrike" dirty="0">
                          <a:effectLst/>
                        </a:rPr>
                        <a:t>PBI passed UAT​</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Showcase </a:t>
                      </a:r>
                    </a:p>
                    <a:p>
                      <a:pPr algn="ctr" fontAlgn="ctr"/>
                      <a:r>
                        <a:rPr lang="en-US" sz="850" u="none" strike="noStrike" dirty="0">
                          <a:effectLst/>
                        </a:rPr>
                        <a:t>Done​</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BA (UAT performed by business)​</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Ready For</a:t>
                      </a:r>
                      <a:r>
                        <a:rPr lang="en-US" sz="850" u="none" strike="noStrike" baseline="0" dirty="0">
                          <a:effectLst/>
                        </a:rPr>
                        <a:t> Release</a:t>
                      </a: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Release Manager​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endParaRPr lang="en-US" sz="850" b="0" i="1" u="none" strike="noStrike" dirty="0">
                        <a:solidFill>
                          <a:srgbClr val="000000"/>
                        </a:solidFill>
                        <a:effectLst/>
                        <a:latin typeface="Arial" panose="020B0604020202020204" pitchFamily="34" charset="0"/>
                      </a:endParaRP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0"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3999244"/>
                  </a:ext>
                </a:extLst>
              </a:tr>
              <a:tr h="326250">
                <a:tc>
                  <a:txBody>
                    <a:bodyPr/>
                    <a:lstStyle/>
                    <a:p>
                      <a:pPr algn="l" fontAlgn="ctr"/>
                      <a:r>
                        <a:rPr lang="en-US" sz="850" u="none" strike="noStrike" dirty="0">
                          <a:effectLst/>
                        </a:rPr>
                        <a:t>PBI’s delivered on Release day in Production​</a:t>
                      </a:r>
                      <a:endParaRPr lang="en-US" sz="850" b="0" i="0" u="none" strike="noStrike" dirty="0">
                        <a:solidFill>
                          <a:srgbClr val="000000"/>
                        </a:solidFill>
                        <a:effectLst/>
                        <a:latin typeface="Arial" panose="020B0604020202020204" pitchFamily="34" charset="0"/>
                      </a:endParaRPr>
                    </a:p>
                  </a:txBody>
                  <a:tcPr marL="43393"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Showcase </a:t>
                      </a:r>
                    </a:p>
                    <a:p>
                      <a:pPr algn="ctr" fontAlgn="ctr"/>
                      <a:r>
                        <a:rPr lang="en-US" sz="850" u="none" strike="noStrike" dirty="0">
                          <a:effectLst/>
                        </a:rPr>
                        <a:t>Done​</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Release Manager​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Released​</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Release Manager​</a:t>
                      </a:r>
                      <a:endParaRPr lang="en-US" sz="850" b="0"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Retained&gt;​</a:t>
                      </a:r>
                      <a:endParaRPr lang="en-US" sz="850" b="0" i="1"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1" i="0" u="none" strike="noStrike" dirty="0">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&lt;Value </a:t>
                      </a:r>
                    </a:p>
                    <a:p>
                      <a:pPr marL="0" marR="0" lvl="0" indent="0" algn="ctr" defTabSz="685800" rtl="0" eaLnBrk="1" fontAlgn="ctr"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effectLst/>
                          <a:uLnTx/>
                          <a:uFillTx/>
                          <a:latin typeface="Calibri" panose="020F0502020204030204"/>
                          <a:ea typeface="+mn-ea"/>
                          <a:cs typeface="+mn-cs"/>
                        </a:rPr>
                        <a:t>Retained&gt;</a:t>
                      </a:r>
                      <a:endParaRPr lang="en-US" sz="850" b="1" i="0" u="none" strike="noStrike">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850" u="none" strike="noStrike" dirty="0">
                          <a:effectLst/>
                        </a:rPr>
                        <a:t>&lt;Value </a:t>
                      </a:r>
                    </a:p>
                    <a:p>
                      <a:pPr algn="ctr" fontAlgn="ctr"/>
                      <a:r>
                        <a:rPr lang="en-US" sz="850" u="none" strike="noStrike" dirty="0">
                          <a:effectLst/>
                        </a:rPr>
                        <a:t>Added&gt;​</a:t>
                      </a:r>
                      <a:endParaRPr lang="en-US" sz="850" b="1" i="0" u="none" strike="noStrike" dirty="0">
                        <a:solidFill>
                          <a:srgbClr val="000000"/>
                        </a:solidFill>
                        <a:effectLst/>
                        <a:latin typeface="Arial" panose="020B0604020202020204" pitchFamily="34" charset="0"/>
                      </a:endParaRPr>
                    </a:p>
                  </a:txBody>
                  <a:tcPr marL="1808" marR="1808" marT="180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314271"/>
                  </a:ext>
                </a:extLst>
              </a:tr>
            </a:tbl>
          </a:graphicData>
        </a:graphic>
      </p:graphicFrame>
      <p:sp>
        <p:nvSpPr>
          <p:cNvPr id="6" name="Rectangle 5"/>
          <p:cNvSpPr/>
          <p:nvPr/>
        </p:nvSpPr>
        <p:spPr>
          <a:xfrm>
            <a:off x="401129" y="5738163"/>
            <a:ext cx="10264877" cy="123880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Arial"/>
              </a:rPr>
              <a:t>*During Sprinting: When we commit to a Story, we need to Use State : Development and Developer will be the owner for the same. Please follow above mentioned table for State ​</a:t>
            </a:r>
            <a:endParaRPr kumimoji="0" lang="en-IN" sz="800" b="0" i="0" u="none" strike="noStrike" kern="1200" cap="none" spc="0" normalizeH="0" baseline="0" noProof="0" dirty="0">
              <a:ln>
                <a:noFill/>
              </a:ln>
              <a:solidFill>
                <a:prstClr val="black"/>
              </a:solidFill>
              <a:effectLst/>
              <a:uLnTx/>
              <a:uFillTx/>
              <a:latin typeface="Calibri" panose="020F0502020204030204"/>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Arial"/>
              </a:rPr>
              <a:t>*PBI’s that are removed from backlog shall have a State ”Removed”.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Arial"/>
              </a:rPr>
              <a:t>*</a:t>
            </a:r>
            <a:r>
              <a:rPr kumimoji="0" lang="en-US" sz="800" b="1" i="0" u="none" strike="noStrike" kern="1200" cap="none" spc="0" normalizeH="0" baseline="0" noProof="0" dirty="0">
                <a:ln>
                  <a:noFill/>
                </a:ln>
                <a:solidFill>
                  <a:prstClr val="black"/>
                </a:solidFill>
                <a:effectLst/>
                <a:uLnTx/>
                <a:uFillTx/>
                <a:latin typeface="Calibri" panose="020F0502020204030204"/>
                <a:ea typeface="+mn-ea"/>
                <a:cs typeface="Arial"/>
              </a:rPr>
              <a:t>Story Origin</a:t>
            </a: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Arial"/>
              </a:rPr>
              <a:t> can have 4 values: ​</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Arial"/>
              </a:rPr>
              <a:t>New requirement (anything that comes as a new requirement).  ​</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Arial"/>
              </a:rPr>
              <a:t>Additional Scope (anything that comes as a result of testing stories, i.e. not planned earlier but added as an additional scope later). ​</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Arial"/>
              </a:rPr>
              <a:t>Production defect (anything that is a Production defect and needs a code fix)​</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800" b="0" i="0" u="none" strike="noStrike" kern="1200" cap="none" spc="0" normalizeH="0" baseline="0" noProof="0" dirty="0">
                <a:ln>
                  <a:noFill/>
                </a:ln>
                <a:solidFill>
                  <a:prstClr val="black"/>
                </a:solidFill>
                <a:effectLst/>
                <a:uLnTx/>
                <a:uFillTx/>
                <a:latin typeface="Calibri" panose="020F0502020204030204"/>
                <a:ea typeface="+mn-ea"/>
                <a:cs typeface="Segoe UI"/>
              </a:rPr>
              <a:t>Research​</a:t>
            </a:r>
          </a:p>
          <a:p>
            <a:pPr>
              <a:buFontTx/>
              <a:buChar char="•"/>
              <a:defRPr/>
            </a:pPr>
            <a:r>
              <a:rPr lang="en-US" sz="900" dirty="0">
                <a:solidFill>
                  <a:prstClr val="black"/>
                </a:solidFill>
                <a:latin typeface="Calibri" panose="020F0502020204030204"/>
                <a:cs typeface="Calibri" panose="020F0502020204030204"/>
              </a:rPr>
              <a:t>A story can become blocked at any stage so the state should be updated to “Blocked”</a:t>
            </a:r>
            <a:r>
              <a:rPr lang="en-US" sz="1000" dirty="0">
                <a:solidFill>
                  <a:prstClr val="black"/>
                </a:solidFill>
                <a:latin typeface="Calibri" panose="020F0502020204030204"/>
                <a:cs typeface="Calibri" panose="020F0502020204030204"/>
              </a:rPr>
              <a:t> </a:t>
            </a:r>
            <a:r>
              <a:rPr lang="en-US" sz="1050" dirty="0">
                <a:solidFill>
                  <a:prstClr val="black"/>
                </a:solidFill>
                <a:latin typeface="Calibri" panose="020F0502020204030204"/>
                <a:cs typeface="Calibri" panose="020F0502020204030204"/>
              </a:rPr>
              <a:t> </a:t>
            </a:r>
            <a:br>
              <a:rPr lang="en-US" dirty="0">
                <a:solidFill>
                  <a:prstClr val="black"/>
                </a:solidFill>
                <a:latin typeface="Calibri" panose="020F0502020204030204"/>
                <a:cs typeface="Calibri" panose="020F0502020204030204"/>
              </a:rPr>
            </a:br>
            <a:endParaRPr kumimoji="0" lang="en-US" sz="800" b="0" i="0" u="none" strike="noStrike" kern="1200" cap="none" spc="0" normalizeH="0" baseline="0" noProof="0" dirty="0">
              <a:ln>
                <a:noFill/>
              </a:ln>
              <a:solidFill>
                <a:prstClr val="black"/>
              </a:solidFill>
              <a:effectLst/>
              <a:uLnTx/>
              <a:uFillTx/>
              <a:latin typeface="Calibri" panose="020F0502020204030204"/>
              <a:ea typeface="+mn-ea"/>
              <a:cs typeface="Segoe UI"/>
            </a:endParaRPr>
          </a:p>
        </p:txBody>
      </p:sp>
    </p:spTree>
    <p:extLst>
      <p:ext uri="{BB962C8B-B14F-4D97-AF65-F5344CB8AC3E}">
        <p14:creationId xmlns:p14="http://schemas.microsoft.com/office/powerpoint/2010/main" val="375273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0087-9F03-458D-A85B-2D07B0D654FC}"/>
              </a:ext>
            </a:extLst>
          </p:cNvPr>
          <p:cNvSpPr>
            <a:spLocks noGrp="1"/>
          </p:cNvSpPr>
          <p:nvPr>
            <p:ph type="title"/>
          </p:nvPr>
        </p:nvSpPr>
        <p:spPr>
          <a:xfrm>
            <a:off x="589629" y="217538"/>
            <a:ext cx="11012743" cy="731520"/>
          </a:xfrm>
        </p:spPr>
        <p:txBody>
          <a:bodyPr vert="horz" lIns="91440" tIns="45720" rIns="91440" bIns="45720" rtlCol="0" anchor="b">
            <a:normAutofit/>
          </a:bodyPr>
          <a:lstStyle/>
          <a:p>
            <a:pPr>
              <a:lnSpc>
                <a:spcPct val="90000"/>
              </a:lnSpc>
            </a:pPr>
            <a:r>
              <a:rPr lang="en-US" b="1" kern="1200" dirty="0">
                <a:latin typeface="Georgia"/>
                <a:ea typeface="+mj-ea"/>
                <a:cs typeface="+mj-cs"/>
              </a:rPr>
              <a:t>User Story Life Cycle</a:t>
            </a:r>
          </a:p>
        </p:txBody>
      </p:sp>
      <p:sp>
        <p:nvSpPr>
          <p:cNvPr id="4" name="TextBox 3">
            <a:extLst>
              <a:ext uri="{FF2B5EF4-FFF2-40B4-BE49-F238E27FC236}">
                <a16:creationId xmlns:a16="http://schemas.microsoft.com/office/drawing/2014/main" id="{5C439A5F-FCA8-4F25-8E46-9C93D0E5F351}"/>
              </a:ext>
            </a:extLst>
          </p:cNvPr>
          <p:cNvSpPr txBox="1"/>
          <p:nvPr/>
        </p:nvSpPr>
        <p:spPr>
          <a:xfrm>
            <a:off x="609599" y="4874199"/>
            <a:ext cx="11454581"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a:rPr>
              <a:t>*During Sprinting: When we commit to a Story, we need to Use State : Active &amp; Story Reason: Active-Committed and Scrum Master will be the owner for the same. Please follow above mentioned table for State &amp; corresponding State Reason Marked in Green during Sprinting (Updated by every state change)​</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a:rPr>
              <a:t>*Release # will be added after PBI is UAT Signed Off &amp; in Resolved State</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a:rPr>
              <a:t>*Release Managers adds Change Management ID before the release (ISAAC ticket of the Change ticket added for release) and updates all stories status to “Closed” </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a:rPr>
              <a:t>*ISAAC Reference must be added in case stories is being created due to ISAAC defect</a:t>
            </a:r>
            <a:r>
              <a:rPr kumimoji="0" lang="en-IN" sz="1000" b="0" i="0" u="none" strike="noStrike" kern="1200" cap="none" spc="0" normalizeH="0" baseline="0" noProof="0" dirty="0">
                <a:ln>
                  <a:noFill/>
                </a:ln>
                <a:solidFill>
                  <a:prstClr val="black"/>
                </a:solidFill>
                <a:effectLst/>
                <a:uLnTx/>
                <a:uFillTx/>
                <a:latin typeface="Calibri" panose="020F0502020204030204"/>
                <a:ea typeface="+mn-ea"/>
                <a:cs typeface="Arial"/>
              </a:rPr>
              <a:t>​</a:t>
            </a:r>
            <a:endParaRPr kumimoji="0" lang="en-IN"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a:rPr>
              <a:t>*PBI’s that are removed from backlog shall have a State ”Removed” with Reason as “Removed-Removed”​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a:rPr>
              <a:t>*</a:t>
            </a: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Arial"/>
              </a:rPr>
              <a:t>Story Origin</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a:rPr>
              <a:t> can have 4 values: ​</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a:rPr>
              <a:t>New requirement (anything that comes as a new requirement).  ​</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a:rPr>
              <a:t>Additional Scope (anything that comes as a result of testing stories, i.e. not planned earlier but added as an additional scope later). ​</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Arial"/>
              </a:rPr>
              <a:t>Production defect (anything that is a Production defect and needs a code fix)​</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Segoe UI"/>
              </a:rPr>
              <a:t>Research​</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a:endParaRPr>
          </a:p>
        </p:txBody>
      </p:sp>
      <p:graphicFrame>
        <p:nvGraphicFramePr>
          <p:cNvPr id="6" name="Table 5">
            <a:extLst>
              <a:ext uri="{FF2B5EF4-FFF2-40B4-BE49-F238E27FC236}">
                <a16:creationId xmlns:a16="http://schemas.microsoft.com/office/drawing/2014/main" id="{AB7655FE-C35C-421F-94D1-51B81C3DD27D}"/>
              </a:ext>
            </a:extLst>
          </p:cNvPr>
          <p:cNvGraphicFramePr>
            <a:graphicFrameLocks noGrp="1"/>
          </p:cNvGraphicFramePr>
          <p:nvPr>
            <p:extLst>
              <p:ext uri="{D42A27DB-BD31-4B8C-83A1-F6EECF244321}">
                <p14:modId xmlns:p14="http://schemas.microsoft.com/office/powerpoint/2010/main" val="801938901"/>
              </p:ext>
            </p:extLst>
          </p:nvPr>
        </p:nvGraphicFramePr>
        <p:xfrm>
          <a:off x="642794" y="928810"/>
          <a:ext cx="10886736" cy="3898832"/>
        </p:xfrm>
        <a:graphic>
          <a:graphicData uri="http://schemas.openxmlformats.org/drawingml/2006/table">
            <a:tbl>
              <a:tblPr/>
              <a:tblGrid>
                <a:gridCol w="2125038">
                  <a:extLst>
                    <a:ext uri="{9D8B030D-6E8A-4147-A177-3AD203B41FA5}">
                      <a16:colId xmlns:a16="http://schemas.microsoft.com/office/drawing/2014/main" val="3768518997"/>
                    </a:ext>
                  </a:extLst>
                </a:gridCol>
                <a:gridCol w="792802">
                  <a:extLst>
                    <a:ext uri="{9D8B030D-6E8A-4147-A177-3AD203B41FA5}">
                      <a16:colId xmlns:a16="http://schemas.microsoft.com/office/drawing/2014/main" val="2748032232"/>
                    </a:ext>
                  </a:extLst>
                </a:gridCol>
                <a:gridCol w="792802">
                  <a:extLst>
                    <a:ext uri="{9D8B030D-6E8A-4147-A177-3AD203B41FA5}">
                      <a16:colId xmlns:a16="http://schemas.microsoft.com/office/drawing/2014/main" val="3371078590"/>
                    </a:ext>
                  </a:extLst>
                </a:gridCol>
                <a:gridCol w="792802">
                  <a:extLst>
                    <a:ext uri="{9D8B030D-6E8A-4147-A177-3AD203B41FA5}">
                      <a16:colId xmlns:a16="http://schemas.microsoft.com/office/drawing/2014/main" val="309898161"/>
                    </a:ext>
                  </a:extLst>
                </a:gridCol>
                <a:gridCol w="921223">
                  <a:extLst>
                    <a:ext uri="{9D8B030D-6E8A-4147-A177-3AD203B41FA5}">
                      <a16:colId xmlns:a16="http://schemas.microsoft.com/office/drawing/2014/main" val="1418183788"/>
                    </a:ext>
                  </a:extLst>
                </a:gridCol>
                <a:gridCol w="1570059">
                  <a:extLst>
                    <a:ext uri="{9D8B030D-6E8A-4147-A177-3AD203B41FA5}">
                      <a16:colId xmlns:a16="http://schemas.microsoft.com/office/drawing/2014/main" val="1930518584"/>
                    </a:ext>
                  </a:extLst>
                </a:gridCol>
                <a:gridCol w="655290">
                  <a:extLst>
                    <a:ext uri="{9D8B030D-6E8A-4147-A177-3AD203B41FA5}">
                      <a16:colId xmlns:a16="http://schemas.microsoft.com/office/drawing/2014/main" val="3769291966"/>
                    </a:ext>
                  </a:extLst>
                </a:gridCol>
                <a:gridCol w="665218">
                  <a:extLst>
                    <a:ext uri="{9D8B030D-6E8A-4147-A177-3AD203B41FA5}">
                      <a16:colId xmlns:a16="http://schemas.microsoft.com/office/drawing/2014/main" val="2052684062"/>
                    </a:ext>
                  </a:extLst>
                </a:gridCol>
                <a:gridCol w="744649">
                  <a:extLst>
                    <a:ext uri="{9D8B030D-6E8A-4147-A177-3AD203B41FA5}">
                      <a16:colId xmlns:a16="http://schemas.microsoft.com/office/drawing/2014/main" val="639865696"/>
                    </a:ext>
                  </a:extLst>
                </a:gridCol>
                <a:gridCol w="665218">
                  <a:extLst>
                    <a:ext uri="{9D8B030D-6E8A-4147-A177-3AD203B41FA5}">
                      <a16:colId xmlns:a16="http://schemas.microsoft.com/office/drawing/2014/main" val="1494648001"/>
                    </a:ext>
                  </a:extLst>
                </a:gridCol>
                <a:gridCol w="704934">
                  <a:extLst>
                    <a:ext uri="{9D8B030D-6E8A-4147-A177-3AD203B41FA5}">
                      <a16:colId xmlns:a16="http://schemas.microsoft.com/office/drawing/2014/main" val="2768190495"/>
                    </a:ext>
                  </a:extLst>
                </a:gridCol>
                <a:gridCol w="456701">
                  <a:extLst>
                    <a:ext uri="{9D8B030D-6E8A-4147-A177-3AD203B41FA5}">
                      <a16:colId xmlns:a16="http://schemas.microsoft.com/office/drawing/2014/main" val="290429732"/>
                    </a:ext>
                  </a:extLst>
                </a:gridCol>
              </a:tblGrid>
              <a:tr h="429262">
                <a:tc>
                  <a:txBody>
                    <a:bodyPr/>
                    <a:lstStyle/>
                    <a:p>
                      <a:pPr algn="ctr" rtl="0" fontAlgn="ctr"/>
                      <a:r>
                        <a:rPr lang="en-IN" sz="900" b="1" i="0" u="none" strike="noStrike">
                          <a:solidFill>
                            <a:srgbClr val="FFFFFF"/>
                          </a:solidFill>
                          <a:effectLst/>
                          <a:latin typeface="Arial"/>
                          <a:cs typeface="Arial"/>
                        </a:rPr>
                        <a:t>Steps</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TAGS</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Owner</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State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Story Reason</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Assigned to</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Initial Story Point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ActualStory Point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Release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Origin**</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Change Management ID **</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tc>
                  <a:txBody>
                    <a:bodyPr/>
                    <a:lstStyle/>
                    <a:p>
                      <a:pPr algn="ctr" rtl="0" fontAlgn="ctr"/>
                      <a:r>
                        <a:rPr lang="en-IN" sz="900" b="1" i="0" u="none" strike="noStrike">
                          <a:solidFill>
                            <a:srgbClr val="FFFFFF"/>
                          </a:solidFill>
                          <a:effectLst/>
                          <a:latin typeface="Arial"/>
                          <a:cs typeface="Arial"/>
                        </a:rPr>
                        <a:t>Isaac Reference**</a:t>
                      </a: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3368"/>
                    </a:solidFill>
                  </a:tcPr>
                </a:tc>
                <a:extLst>
                  <a:ext uri="{0D108BD9-81ED-4DB2-BD59-A6C34878D82A}">
                    <a16:rowId xmlns:a16="http://schemas.microsoft.com/office/drawing/2014/main" val="3428563908"/>
                  </a:ext>
                </a:extLst>
              </a:tr>
              <a:tr h="310733">
                <a:tc>
                  <a:txBody>
                    <a:bodyPr/>
                    <a:lstStyle/>
                    <a:p>
                      <a:pPr marL="179705" lvl="1" algn="l" rtl="0" fontAlgn="ctr"/>
                      <a:r>
                        <a:rPr lang="en-US" sz="850" b="0" i="0" u="none" strike="noStrike">
                          <a:solidFill>
                            <a:schemeClr val="tx1"/>
                          </a:solidFill>
                          <a:effectLst/>
                          <a:latin typeface="Arial"/>
                          <a:cs typeface="Arial"/>
                        </a:rPr>
                        <a:t>New PBI mapped in iteration from base Area (story creation will happen in Aha!)</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rtl="0" fontAlgn="ctr"/>
                      <a:r>
                        <a:rPr lang="en-IN" sz="850" b="0" i="0" u="none" strike="noStrike">
                          <a:solidFill>
                            <a:srgbClr val="000000"/>
                          </a:solidFill>
                          <a:effectLst/>
                          <a:latin typeface="Arial"/>
                          <a:cs typeface="Arial"/>
                        </a:rPr>
                        <a:t>BA</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New</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New-New item</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BA</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rtl="0" fontAlgn="ctr"/>
                      <a:r>
                        <a:rPr lang="en-IN" sz="850" b="1" i="0" u="none" strike="noStrike">
                          <a:solidFill>
                            <a:srgbClr val="000000"/>
                          </a:solidFill>
                          <a:effectLst/>
                          <a:latin typeface="Arial"/>
                          <a:cs typeface="Arial"/>
                        </a:rPr>
                        <a:t>&lt;Value Added&gt;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3374061987"/>
                  </a:ext>
                </a:extLst>
              </a:tr>
              <a:tr h="310733">
                <a:tc>
                  <a:txBody>
                    <a:bodyPr/>
                    <a:lstStyle/>
                    <a:p>
                      <a:pPr marL="179705" lvl="1" algn="l" rtl="0" fontAlgn="ctr"/>
                      <a:r>
                        <a:rPr lang="en-US" sz="850" b="0" i="0" u="none" strike="noStrike">
                          <a:solidFill>
                            <a:srgbClr val="000000"/>
                          </a:solidFill>
                          <a:effectLst/>
                          <a:latin typeface="Arial"/>
                          <a:cs typeface="Arial"/>
                        </a:rPr>
                        <a:t>Detailed PBI written</a:t>
                      </a:r>
                      <a:br>
                        <a:rPr lang="en-US" sz="850" b="0" i="0" u="none" strike="noStrike">
                          <a:solidFill>
                            <a:srgbClr val="000000"/>
                          </a:solidFill>
                          <a:effectLst/>
                          <a:latin typeface="Arial"/>
                          <a:cs typeface="Arial"/>
                        </a:rPr>
                      </a:br>
                      <a:r>
                        <a:rPr lang="en-US" sz="850" b="0" i="0" u="none" strike="noStrike">
                          <a:solidFill>
                            <a:srgbClr val="000000"/>
                          </a:solidFill>
                          <a:effectLst/>
                          <a:latin typeface="Arial"/>
                          <a:cs typeface="Arial"/>
                        </a:rPr>
                        <a:t>(PBI Made Ready for Technical Review)</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r>
                        <a:rPr lang="en-IN" sz="850" b="0" i="0" u="none" strike="noStrike">
                          <a:solidFill>
                            <a:srgbClr val="000000"/>
                          </a:solidFill>
                          <a:effectLst/>
                          <a:latin typeface="Arial"/>
                          <a:cs typeface="Arial"/>
                        </a:rPr>
                        <a:t>BA</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Analysis</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Analysis-</a:t>
                      </a:r>
                      <a:r>
                        <a:rPr lang="en-IN" sz="850" b="0" i="0" u="none" strike="noStrike" err="1">
                          <a:solidFill>
                            <a:srgbClr val="000000"/>
                          </a:solidFill>
                          <a:effectLst/>
                          <a:latin typeface="Arial"/>
                          <a:cs typeface="Arial"/>
                        </a:rPr>
                        <a:t>Rdy</a:t>
                      </a:r>
                      <a:r>
                        <a:rPr lang="en-IN" sz="850" b="0" i="0" u="none" strike="noStrike">
                          <a:solidFill>
                            <a:srgbClr val="000000"/>
                          </a:solidFill>
                          <a:effectLst/>
                          <a:latin typeface="Arial"/>
                          <a:cs typeface="Arial"/>
                        </a:rPr>
                        <a:t> for Tech Review</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Technical Architect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4186185084"/>
                  </a:ext>
                </a:extLst>
              </a:tr>
              <a:tr h="271858">
                <a:tc>
                  <a:txBody>
                    <a:bodyPr/>
                    <a:lstStyle/>
                    <a:p>
                      <a:pPr marL="179705" lvl="1" algn="l" rtl="0" fontAlgn="ctr"/>
                      <a:r>
                        <a:rPr lang="en-US" sz="850" b="0" i="0" u="none" strike="noStrike">
                          <a:solidFill>
                            <a:srgbClr val="000000"/>
                          </a:solidFill>
                          <a:effectLst/>
                          <a:latin typeface="Arial"/>
                          <a:cs typeface="Arial"/>
                        </a:rPr>
                        <a:t>Technical Review finished </a:t>
                      </a:r>
                      <a:br>
                        <a:rPr lang="en-US" sz="850" b="0" i="0" u="none" strike="noStrike">
                          <a:solidFill>
                            <a:srgbClr val="000000"/>
                          </a:solidFill>
                          <a:effectLst/>
                          <a:latin typeface="Arial"/>
                          <a:cs typeface="Arial"/>
                        </a:rPr>
                      </a:br>
                      <a:r>
                        <a:rPr lang="en-US" sz="850" b="0" i="0" u="none" strike="noStrike">
                          <a:solidFill>
                            <a:srgbClr val="000000"/>
                          </a:solidFill>
                          <a:effectLst/>
                          <a:latin typeface="Arial"/>
                          <a:cs typeface="Arial"/>
                        </a:rPr>
                        <a:t>(Can be picked for Refinement)</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r>
                        <a:rPr lang="en-IN" sz="850" b="0" i="0" u="none" strike="noStrike">
                          <a:solidFill>
                            <a:srgbClr val="000000"/>
                          </a:solidFill>
                          <a:effectLst/>
                          <a:latin typeface="Arial"/>
                          <a:cs typeface="Arial"/>
                        </a:rPr>
                        <a:t>Technical Architect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Analysis</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Analysis-Tech Review Done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BA</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912790223"/>
                  </a:ext>
                </a:extLst>
              </a:tr>
              <a:tr h="271858">
                <a:tc>
                  <a:txBody>
                    <a:bodyPr/>
                    <a:lstStyle/>
                    <a:p>
                      <a:pPr marL="179705" lvl="1" algn="l" rtl="0" fontAlgn="ctr"/>
                      <a:r>
                        <a:rPr lang="en-US" sz="850" b="0" i="0" u="none" strike="noStrike">
                          <a:solidFill>
                            <a:srgbClr val="000000"/>
                          </a:solidFill>
                          <a:effectLst/>
                          <a:latin typeface="Arial"/>
                          <a:cs typeface="Arial"/>
                        </a:rPr>
                        <a:t>Refinement Completed </a:t>
                      </a:r>
                      <a:br>
                        <a:rPr lang="en-US" sz="850" b="0" i="0" u="none" strike="noStrike">
                          <a:solidFill>
                            <a:srgbClr val="000000"/>
                          </a:solidFill>
                          <a:effectLst/>
                          <a:latin typeface="Arial"/>
                          <a:cs typeface="Arial"/>
                        </a:rPr>
                      </a:br>
                      <a:r>
                        <a:rPr lang="en-US" sz="850" b="0" i="0" u="none" strike="noStrike">
                          <a:solidFill>
                            <a:srgbClr val="000000"/>
                          </a:solidFill>
                          <a:effectLst/>
                          <a:latin typeface="Arial"/>
                          <a:cs typeface="Arial"/>
                        </a:rPr>
                        <a:t>(Add Initial Story Points)</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r>
                        <a:rPr lang="en-IN" sz="850" b="0" i="0" u="none" strike="noStrike">
                          <a:solidFill>
                            <a:srgbClr val="000000"/>
                          </a:solidFill>
                          <a:effectLst/>
                          <a:latin typeface="Arial"/>
                          <a:cs typeface="Arial"/>
                        </a:rPr>
                        <a:t>BA</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Analysis</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Analysis-Tech Review Done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Scrum Master</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1" i="0" u="none" strike="noStrike">
                          <a:solidFill>
                            <a:srgbClr val="000000"/>
                          </a:solidFill>
                          <a:effectLst/>
                          <a:latin typeface="Arial"/>
                          <a:cs typeface="Arial"/>
                        </a:rPr>
                        <a:t>&lt;Value Added&gt;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E7E6E6"/>
                    </a:solidFill>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547076473"/>
                  </a:ext>
                </a:extLst>
              </a:tr>
              <a:tr h="405652">
                <a:tc>
                  <a:txBody>
                    <a:bodyPr/>
                    <a:lstStyle/>
                    <a:p>
                      <a:pPr marL="179705" marR="0" lvl="1" indent="0" algn="l" defTabSz="914400" rtl="0" eaLnBrk="1" fontAlgn="ctr" latinLnBrk="0" hangingPunct="1">
                        <a:lnSpc>
                          <a:spcPct val="100000"/>
                        </a:lnSpc>
                        <a:spcBef>
                          <a:spcPts val="0"/>
                        </a:spcBef>
                        <a:spcAft>
                          <a:spcPts val="0"/>
                        </a:spcAft>
                        <a:buClrTx/>
                        <a:buSzTx/>
                        <a:buFontTx/>
                        <a:buNone/>
                        <a:tabLst/>
                        <a:defRPr/>
                      </a:pPr>
                      <a:r>
                        <a:rPr lang="en-US" sz="850" b="0" i="0" u="none" strike="noStrike">
                          <a:solidFill>
                            <a:srgbClr val="000000"/>
                          </a:solidFill>
                          <a:effectLst/>
                          <a:latin typeface="Arial"/>
                          <a:cs typeface="Arial"/>
                        </a:rPr>
                        <a:t>Sprint Planning meeting-Based on Priority, if story is added in Sprint, it is committed by Team (Add Release #)</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r>
                        <a:rPr lang="en-IN" sz="850" b="0" i="0" u="none" strike="noStrike">
                          <a:solidFill>
                            <a:srgbClr val="000000"/>
                          </a:solidFill>
                          <a:effectLst/>
                          <a:latin typeface="Arial"/>
                          <a:cs typeface="Arial"/>
                        </a:rPr>
                        <a:t>Scrum Master</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Active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Active-Committed</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Developer</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E7E6E6"/>
                    </a:solidFill>
                  </a:tcPr>
                </a:tc>
                <a:tc>
                  <a:txBody>
                    <a:bodyPr/>
                    <a:lstStyle/>
                    <a:p>
                      <a:pPr algn="ctr" rtl="0" fontAlgn="ctr"/>
                      <a:r>
                        <a:rPr lang="en-IN" sz="850" b="1" i="0" u="none" strike="noStrike">
                          <a:solidFill>
                            <a:srgbClr val="000000"/>
                          </a:solidFill>
                          <a:effectLst/>
                          <a:latin typeface="Arial"/>
                          <a:cs typeface="Arial"/>
                        </a:rPr>
                        <a:t>&lt;Value Added&gt; </a:t>
                      </a:r>
                    </a:p>
                  </a:txBody>
                  <a:tcPr marL="4134" marR="4134" marT="41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556584794"/>
                  </a:ext>
                </a:extLst>
              </a:tr>
              <a:tr h="271858">
                <a:tc>
                  <a:txBody>
                    <a:bodyPr/>
                    <a:lstStyle/>
                    <a:p>
                      <a:pPr marL="179705" lvl="1" algn="l" rtl="0" fontAlgn="ctr"/>
                      <a:r>
                        <a:rPr lang="en-US" sz="850" b="0" i="0" u="none" strike="noStrike">
                          <a:solidFill>
                            <a:srgbClr val="000000"/>
                          </a:solidFill>
                          <a:effectLst/>
                          <a:latin typeface="Arial"/>
                          <a:cs typeface="Arial"/>
                        </a:rPr>
                        <a:t>Coding finished and Story ready for Scrum testing</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ctr" rtl="0" fontAlgn="ctr"/>
                      <a:r>
                        <a:rPr lang="en-IN" sz="850" b="0" i="0" u="none" strike="noStrike">
                          <a:solidFill>
                            <a:srgbClr val="000000"/>
                          </a:solidFill>
                          <a:effectLst/>
                          <a:latin typeface="Arial"/>
                          <a:cs typeface="Arial"/>
                        </a:rPr>
                        <a:t>Developer</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Active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Active-</a:t>
                      </a:r>
                      <a:r>
                        <a:rPr lang="en-IN" sz="850" b="0" i="0" u="none" strike="noStrike" err="1">
                          <a:solidFill>
                            <a:srgbClr val="000000"/>
                          </a:solidFill>
                          <a:effectLst/>
                          <a:latin typeface="Arial"/>
                          <a:cs typeface="Arial"/>
                        </a:rPr>
                        <a:t>Rdy</a:t>
                      </a:r>
                      <a:r>
                        <a:rPr lang="en-IN" sz="850" b="0" i="0" u="none" strike="noStrike">
                          <a:solidFill>
                            <a:srgbClr val="000000"/>
                          </a:solidFill>
                          <a:effectLst/>
                          <a:latin typeface="Arial"/>
                          <a:cs typeface="Arial"/>
                        </a:rPr>
                        <a:t> for QA</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QA</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E7E6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50" b="0" i="1" u="none" strike="noStrike" kern="1200" cap="none" spc="0" normalizeH="0" baseline="0" noProof="0">
                          <a:ln>
                            <a:noFill/>
                          </a:ln>
                          <a:solidFill>
                            <a:srgbClr val="000000"/>
                          </a:solidFill>
                          <a:effectLst/>
                          <a:uLnTx/>
                          <a:uFillTx/>
                          <a:latin typeface="Arial"/>
                          <a:ea typeface="+mn-ea"/>
                          <a:cs typeface="+mn-cs"/>
                        </a:rPr>
                        <a:t>&lt;Value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50" b="0" i="1" u="none" strike="noStrike" kern="1200" cap="none" spc="0" normalizeH="0" baseline="0" noProof="0">
                          <a:ln>
                            <a:noFill/>
                          </a:ln>
                          <a:solidFill>
                            <a:srgbClr val="000000"/>
                          </a:solidFill>
                          <a:effectLst/>
                          <a:uLnTx/>
                          <a:uFillTx/>
                          <a:latin typeface="Arial"/>
                          <a:ea typeface="+mn-ea"/>
                          <a:cs typeface="+mn-cs"/>
                        </a:rPr>
                        <a:t>Retained&gt;</a:t>
                      </a:r>
                      <a:endParaRPr kumimoji="0" lang="en-US" sz="850" b="0" i="0" u="none" strike="noStrike" kern="1200" cap="none" spc="0" normalizeH="0" baseline="0" noProof="0">
                        <a:ln>
                          <a:noFill/>
                        </a:ln>
                        <a:solidFill>
                          <a:srgbClr val="000000"/>
                        </a:solidFill>
                        <a:effectLst/>
                        <a:uLnTx/>
                        <a:uFillTx/>
                        <a:latin typeface="Calibri" panose="020F0502020204030204"/>
                        <a:ea typeface="+mn-ea"/>
                        <a:cs typeface="+mn-cs"/>
                      </a:endParaRPr>
                    </a:p>
                  </a:txBody>
                  <a:tcPr marL="4134" marR="4134" marT="41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668849533"/>
                  </a:ext>
                </a:extLst>
              </a:tr>
              <a:tr h="271858">
                <a:tc>
                  <a:txBody>
                    <a:bodyPr/>
                    <a:lstStyle/>
                    <a:p>
                      <a:pPr marL="179705" lvl="1" algn="l" rtl="0" fontAlgn="ctr"/>
                      <a:r>
                        <a:rPr lang="en-IN" sz="850" b="0" i="0" u="none" strike="noStrike">
                          <a:solidFill>
                            <a:srgbClr val="000000"/>
                          </a:solidFill>
                          <a:effectLst/>
                          <a:latin typeface="Arial"/>
                          <a:cs typeface="Arial"/>
                        </a:rPr>
                        <a:t>Showcase Finished</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Show Case Done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QA</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Active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Active-</a:t>
                      </a:r>
                      <a:r>
                        <a:rPr lang="en-IN" sz="850" b="0" i="0" u="none" strike="noStrike" err="1">
                          <a:solidFill>
                            <a:schemeClr val="tx1"/>
                          </a:solidFill>
                          <a:effectLst/>
                          <a:latin typeface="Arial"/>
                          <a:cs typeface="Arial"/>
                        </a:rPr>
                        <a:t>Rdy</a:t>
                      </a:r>
                      <a:r>
                        <a:rPr lang="en-IN" sz="850" b="0" i="0" u="none" strike="noStrike">
                          <a:solidFill>
                            <a:schemeClr val="tx1"/>
                          </a:solidFill>
                          <a:effectLst/>
                          <a:latin typeface="Arial"/>
                          <a:cs typeface="Arial"/>
                        </a:rPr>
                        <a:t> for QA</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Scrum Master</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50" b="0" i="1" u="none" strike="noStrike" kern="1200" cap="none" spc="0" normalizeH="0" baseline="0" noProof="0">
                          <a:ln>
                            <a:noFill/>
                          </a:ln>
                          <a:solidFill>
                            <a:srgbClr val="000000"/>
                          </a:solidFill>
                          <a:effectLst/>
                          <a:uLnTx/>
                          <a:uFillTx/>
                          <a:latin typeface="Arial"/>
                          <a:ea typeface="+mn-ea"/>
                          <a:cs typeface="+mn-cs"/>
                        </a:rPr>
                        <a:t>&lt;Value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50" b="0" i="1" u="none" strike="noStrike" kern="1200" cap="none" spc="0" normalizeH="0" baseline="0" noProof="0">
                          <a:ln>
                            <a:noFill/>
                          </a:ln>
                          <a:solidFill>
                            <a:srgbClr val="000000"/>
                          </a:solidFill>
                          <a:effectLst/>
                          <a:uLnTx/>
                          <a:uFillTx/>
                          <a:latin typeface="Arial"/>
                          <a:ea typeface="+mn-ea"/>
                          <a:cs typeface="+mn-cs"/>
                        </a:rPr>
                        <a:t>Retained&gt;</a:t>
                      </a:r>
                      <a:endParaRPr kumimoji="0" lang="en-US" sz="850" b="0" i="0" u="none" strike="noStrike" kern="1200" cap="none" spc="0" normalizeH="0" baseline="0" noProof="0">
                        <a:ln>
                          <a:noFill/>
                        </a:ln>
                        <a:solidFill>
                          <a:srgbClr val="000000"/>
                        </a:solidFill>
                        <a:effectLst/>
                        <a:uLnTx/>
                        <a:uFillTx/>
                        <a:latin typeface="Calibri" panose="020F0502020204030204"/>
                        <a:ea typeface="+mn-ea"/>
                        <a:cs typeface="+mn-cs"/>
                      </a:endParaRPr>
                    </a:p>
                  </a:txBody>
                  <a:tcPr marL="4134" marR="4134" marT="41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132556874"/>
                  </a:ext>
                </a:extLst>
              </a:tr>
              <a:tr h="271858">
                <a:tc>
                  <a:txBody>
                    <a:bodyPr/>
                    <a:lstStyle/>
                    <a:p>
                      <a:pPr marL="179705" lvl="1" algn="l" rtl="0" fontAlgn="ctr"/>
                      <a:r>
                        <a:rPr lang="en-US" sz="850" b="0" i="0" u="none" strike="noStrike">
                          <a:solidFill>
                            <a:srgbClr val="000000"/>
                          </a:solidFill>
                          <a:effectLst/>
                          <a:latin typeface="Arial"/>
                          <a:cs typeface="Arial"/>
                        </a:rPr>
                        <a:t>PBI signed off and story ready for UAT (Add Final Story Point)</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Show Case Done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Scrum Master</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Active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Active-</a:t>
                      </a:r>
                      <a:r>
                        <a:rPr lang="en-IN" sz="850" b="0" i="0" u="none" strike="noStrike" err="1">
                          <a:solidFill>
                            <a:schemeClr val="tx1"/>
                          </a:solidFill>
                          <a:effectLst/>
                          <a:latin typeface="Arial"/>
                          <a:cs typeface="Arial"/>
                        </a:rPr>
                        <a:t>Rdy</a:t>
                      </a:r>
                      <a:r>
                        <a:rPr lang="en-IN" sz="850" b="0" i="0" u="none" strike="noStrike">
                          <a:solidFill>
                            <a:schemeClr val="tx1"/>
                          </a:solidFill>
                          <a:effectLst/>
                          <a:latin typeface="Arial"/>
                          <a:cs typeface="Arial"/>
                        </a:rPr>
                        <a:t> for UAT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850" b="0" i="0" u="none" strike="noStrike">
                          <a:solidFill>
                            <a:schemeClr val="tx1"/>
                          </a:solidFill>
                          <a:effectLst/>
                          <a:latin typeface="Arial"/>
                          <a:cs typeface="Arial"/>
                        </a:rPr>
                        <a:t>BA (UAT performed by business)</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1" i="0" u="none" strike="noStrike">
                          <a:solidFill>
                            <a:srgbClr val="000000"/>
                          </a:solidFill>
                          <a:effectLst/>
                          <a:latin typeface="Arial"/>
                          <a:cs typeface="Arial"/>
                        </a:rPr>
                        <a:t>&lt;Value Added&gt;</a:t>
                      </a: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50" b="0" i="1" u="none" strike="noStrike" kern="1200" cap="none" spc="0" normalizeH="0" baseline="0" noProof="0">
                          <a:ln>
                            <a:noFill/>
                          </a:ln>
                          <a:solidFill>
                            <a:srgbClr val="000000"/>
                          </a:solidFill>
                          <a:effectLst/>
                          <a:uLnTx/>
                          <a:uFillTx/>
                          <a:latin typeface="Arial"/>
                          <a:ea typeface="+mn-ea"/>
                          <a:cs typeface="+mn-cs"/>
                        </a:rPr>
                        <a:t>&lt;Value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50" b="0" i="1" u="none" strike="noStrike" kern="1200" cap="none" spc="0" normalizeH="0" baseline="0" noProof="0">
                          <a:ln>
                            <a:noFill/>
                          </a:ln>
                          <a:solidFill>
                            <a:srgbClr val="000000"/>
                          </a:solidFill>
                          <a:effectLst/>
                          <a:uLnTx/>
                          <a:uFillTx/>
                          <a:latin typeface="Arial"/>
                          <a:ea typeface="+mn-ea"/>
                          <a:cs typeface="+mn-cs"/>
                        </a:rPr>
                        <a:t>Retained&gt;</a:t>
                      </a:r>
                      <a:endParaRPr kumimoji="0" lang="en-US" sz="850" b="0" i="0" u="none" strike="noStrike" kern="1200" cap="none" spc="0" normalizeH="0" baseline="0" noProof="0">
                        <a:ln>
                          <a:noFill/>
                        </a:ln>
                        <a:solidFill>
                          <a:srgbClr val="000000"/>
                        </a:solidFill>
                        <a:effectLst/>
                        <a:uLnTx/>
                        <a:uFillTx/>
                        <a:latin typeface="Calibri" panose="020F0502020204030204"/>
                        <a:ea typeface="+mn-ea"/>
                        <a:cs typeface="+mn-cs"/>
                      </a:endParaRPr>
                    </a:p>
                  </a:txBody>
                  <a:tcPr marL="4134" marR="4134" marT="41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795782683"/>
                  </a:ext>
                </a:extLst>
              </a:tr>
              <a:tr h="405652">
                <a:tc>
                  <a:txBody>
                    <a:bodyPr/>
                    <a:lstStyle/>
                    <a:p>
                      <a:pPr marL="179705" lvl="1" algn="l" rtl="0" fontAlgn="ctr"/>
                      <a:r>
                        <a:rPr lang="en-IN" sz="850" b="0" i="0" u="none" strike="noStrike">
                          <a:solidFill>
                            <a:srgbClr val="000000"/>
                          </a:solidFill>
                          <a:effectLst/>
                          <a:latin typeface="Arial"/>
                          <a:cs typeface="Arial"/>
                        </a:rPr>
                        <a:t>PBI failed UAT</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Show Case Done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BA (UAT performed by business)</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Active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Active-UAT Failed</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Scrum Master</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IN" sz="850" b="0" i="1" u="none" strike="noStrike">
                        <a:solidFill>
                          <a:srgbClr val="000000"/>
                        </a:solidFill>
                        <a:effectLst/>
                        <a:latin typeface="Arial" panose="020B0604020202020204" pitchFamily="34" charset="0"/>
                        <a:cs typeface="Arial" panose="020B0604020202020204" pitchFamily="34" charset="0"/>
                      </a:endParaRPr>
                    </a:p>
                  </a:txBody>
                  <a:tcPr marL="4134" marR="4134" marT="41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50" b="0" i="1" u="none" strike="noStrike" kern="1200" cap="none" spc="0" normalizeH="0" baseline="0" noProof="0">
                          <a:ln>
                            <a:noFill/>
                          </a:ln>
                          <a:solidFill>
                            <a:srgbClr val="000000"/>
                          </a:solidFill>
                          <a:effectLst/>
                          <a:uLnTx/>
                          <a:uFillTx/>
                          <a:latin typeface="Arial"/>
                          <a:ea typeface="+mn-ea"/>
                          <a:cs typeface="+mn-cs"/>
                        </a:rPr>
                        <a:t>&lt;Value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50" b="0" i="1" u="none" strike="noStrike" kern="1200" cap="none" spc="0" normalizeH="0" baseline="0" noProof="0">
                          <a:ln>
                            <a:noFill/>
                          </a:ln>
                          <a:solidFill>
                            <a:srgbClr val="000000"/>
                          </a:solidFill>
                          <a:effectLst/>
                          <a:uLnTx/>
                          <a:uFillTx/>
                          <a:latin typeface="Arial"/>
                          <a:ea typeface="+mn-ea"/>
                          <a:cs typeface="+mn-cs"/>
                        </a:rPr>
                        <a:t>Retained&gt;</a:t>
                      </a:r>
                      <a:endParaRPr kumimoji="0" lang="en-US" sz="850" b="0" i="0" u="none" strike="noStrike" kern="1200" cap="none" spc="0" normalizeH="0" baseline="0" noProof="0">
                        <a:ln>
                          <a:noFill/>
                        </a:ln>
                        <a:solidFill>
                          <a:srgbClr val="000000"/>
                        </a:solidFill>
                        <a:effectLst/>
                        <a:uLnTx/>
                        <a:uFillTx/>
                        <a:latin typeface="Calibri" panose="020F0502020204030204"/>
                        <a:ea typeface="+mn-ea"/>
                        <a:cs typeface="+mn-cs"/>
                      </a:endParaRPr>
                    </a:p>
                  </a:txBody>
                  <a:tcPr marL="4134" marR="4134" marT="41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E7E6E6"/>
                    </a:solidFill>
                  </a:tcPr>
                </a:tc>
                <a:extLst>
                  <a:ext uri="{0D108BD9-81ED-4DB2-BD59-A6C34878D82A}">
                    <a16:rowId xmlns:a16="http://schemas.microsoft.com/office/drawing/2014/main" val="2832342233"/>
                  </a:ext>
                </a:extLst>
              </a:tr>
              <a:tr h="405652">
                <a:tc>
                  <a:txBody>
                    <a:bodyPr/>
                    <a:lstStyle/>
                    <a:p>
                      <a:pPr marL="179705" lvl="1" algn="l" rtl="0" fontAlgn="ctr"/>
                      <a:r>
                        <a:rPr lang="en-US" sz="850" b="0" i="0" u="none" strike="noStrike">
                          <a:solidFill>
                            <a:srgbClr val="000000"/>
                          </a:solidFill>
                          <a:effectLst/>
                          <a:latin typeface="Arial"/>
                          <a:cs typeface="Arial"/>
                        </a:rPr>
                        <a:t>PBI passed UAT</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rgbClr val="000000"/>
                          </a:solidFill>
                          <a:effectLst/>
                          <a:latin typeface="Arial"/>
                          <a:cs typeface="Arial"/>
                        </a:rPr>
                        <a:t>Show Case Done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850" b="0" i="0" u="none" strike="noStrike">
                          <a:solidFill>
                            <a:schemeClr val="tx1"/>
                          </a:solidFill>
                          <a:effectLst/>
                          <a:latin typeface="Arial"/>
                          <a:cs typeface="Arial"/>
                        </a:rPr>
                        <a:t>BA (UAT performed by business)</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Resolved</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0" u="none" strike="noStrike">
                          <a:solidFill>
                            <a:schemeClr val="tx1"/>
                          </a:solidFill>
                          <a:effectLst/>
                          <a:latin typeface="Arial"/>
                          <a:cs typeface="Arial"/>
                        </a:rPr>
                        <a:t>Resolved-UAT Done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850" b="0" i="0" u="none" strike="noStrike">
                          <a:solidFill>
                            <a:schemeClr val="tx1"/>
                          </a:solidFill>
                          <a:effectLst/>
                          <a:latin typeface="Arial"/>
                          <a:cs typeface="Arial"/>
                        </a:rPr>
                        <a:t>Release Manager</a:t>
                      </a:r>
                      <a:endParaRPr lang="en-IN" sz="850" b="0" i="0" u="none" strike="noStrike">
                        <a:solidFill>
                          <a:schemeClr val="tx1"/>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0" algn="ctr">
                        <a:buNone/>
                      </a:pPr>
                      <a:r>
                        <a:rPr lang="en-IN" sz="850" b="0" i="1" u="none" strike="noStrike" noProof="0">
                          <a:solidFill>
                            <a:srgbClr val="000000"/>
                          </a:solidFill>
                          <a:effectLst/>
                          <a:latin typeface="Arial"/>
                        </a:rPr>
                        <a:t>&lt;Value </a:t>
                      </a:r>
                    </a:p>
                    <a:p>
                      <a:pPr lvl="0" algn="ctr">
                        <a:buNone/>
                      </a:pPr>
                      <a:r>
                        <a:rPr lang="en-IN" sz="850" b="0" i="1" u="none" strike="noStrike" noProof="0">
                          <a:solidFill>
                            <a:srgbClr val="000000"/>
                          </a:solidFill>
                          <a:effectLst/>
                          <a:latin typeface="Arial"/>
                        </a:rPr>
                        <a:t>Retained&gt;</a:t>
                      </a:r>
                      <a:endParaRPr lang="en-US" sz="850"/>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noFill/>
                      <a:prstDash val="solid"/>
                      <a:round/>
                      <a:headEnd type="none" w="med" len="med"/>
                      <a:tailEnd type="none" w="med" len="med"/>
                    </a:lnB>
                    <a:solidFill>
                      <a:srgbClr val="E7E6E6"/>
                    </a:solidFill>
                  </a:tcPr>
                </a:tc>
                <a:tc>
                  <a:txBody>
                    <a:bodyPr/>
                    <a:lstStyle/>
                    <a:p>
                      <a:pPr algn="ctr" rtl="0" fontAlgn="ctr"/>
                      <a:endParaRPr lang="en-IN" sz="850" b="0"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noFill/>
                      <a:prstDash val="solid"/>
                      <a:round/>
                      <a:headEnd type="none" w="med" len="med"/>
                      <a:tailEnd type="none" w="med" len="med"/>
                    </a:lnB>
                    <a:solidFill>
                      <a:srgbClr val="E7E6E6"/>
                    </a:solidFill>
                  </a:tcPr>
                </a:tc>
                <a:extLst>
                  <a:ext uri="{0D108BD9-81ED-4DB2-BD59-A6C34878D82A}">
                    <a16:rowId xmlns:a16="http://schemas.microsoft.com/office/drawing/2014/main" val="1322706244"/>
                  </a:ext>
                </a:extLst>
              </a:tr>
              <a:tr h="271858">
                <a:tc>
                  <a:txBody>
                    <a:bodyPr/>
                    <a:lstStyle/>
                    <a:p>
                      <a:pPr marL="179705" lvl="1" algn="l" rtl="0" fontAlgn="ctr"/>
                      <a:r>
                        <a:rPr lang="en-US" sz="850" b="0" i="0" u="none" strike="noStrike">
                          <a:solidFill>
                            <a:srgbClr val="000000"/>
                          </a:solidFill>
                          <a:effectLst/>
                          <a:latin typeface="Arial"/>
                          <a:cs typeface="Arial"/>
                        </a:rPr>
                        <a:t>PBI’s delivered on Release day in Production</a:t>
                      </a:r>
                    </a:p>
                  </a:txBody>
                  <a:tcPr marL="4134" marR="4134" marT="4134" marB="0" anchor="ctr">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850" b="0" i="0" u="none" strike="noStrike">
                          <a:solidFill>
                            <a:srgbClr val="000000"/>
                          </a:solidFill>
                          <a:effectLst/>
                          <a:latin typeface="Arial"/>
                          <a:cs typeface="Arial"/>
                        </a:rPr>
                        <a:t>Show Case Done</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850" b="0" i="0" u="none" strike="noStrike">
                          <a:solidFill>
                            <a:schemeClr val="tx1"/>
                          </a:solidFill>
                          <a:effectLst/>
                          <a:latin typeface="Arial"/>
                          <a:cs typeface="Arial"/>
                        </a:rPr>
                        <a:t>Release Manager</a:t>
                      </a:r>
                      <a:endParaRPr lang="en-IN" sz="850" b="0" i="0" u="none" strike="noStrike">
                        <a:solidFill>
                          <a:schemeClr val="tx1"/>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850" b="0" i="0" u="none" strike="noStrike">
                          <a:solidFill>
                            <a:schemeClr val="tx1"/>
                          </a:solidFill>
                          <a:effectLst/>
                          <a:latin typeface="Arial"/>
                          <a:cs typeface="Arial"/>
                        </a:rPr>
                        <a:t>Closed</a:t>
                      </a:r>
                      <a:endParaRPr lang="en-IN" sz="850" b="0" i="0" u="none" strike="noStrike">
                        <a:solidFill>
                          <a:schemeClr val="tx1"/>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850" b="0" i="0" u="none" strike="noStrike" kern="1200">
                          <a:solidFill>
                            <a:schemeClr val="tx1"/>
                          </a:solidFill>
                          <a:effectLst/>
                          <a:latin typeface="Arial"/>
                          <a:ea typeface="+mn-ea"/>
                          <a:cs typeface="Arial"/>
                        </a:rPr>
                        <a:t>Closed-Shipped</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850" b="0" i="0" u="none" strike="noStrike">
                          <a:solidFill>
                            <a:schemeClr val="tx1"/>
                          </a:solidFill>
                          <a:effectLst/>
                          <a:latin typeface="Arial"/>
                          <a:cs typeface="Arial"/>
                        </a:rPr>
                        <a:t>Release Manager</a:t>
                      </a:r>
                      <a:endParaRPr lang="en-IN" sz="850" b="0" i="0" u="none" strike="noStrike">
                        <a:solidFill>
                          <a:schemeClr val="tx1"/>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endParaRPr lang="en-IN" sz="850" b="1" i="0" u="none" strike="noStrike">
                        <a:solidFill>
                          <a:srgbClr val="000000"/>
                        </a:solidFill>
                        <a:effectLst/>
                        <a:latin typeface="Arial"/>
                        <a:cs typeface="Arial"/>
                      </a:endParaRP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IN" sz="850" b="0" i="1" u="none" strike="noStrike">
                          <a:solidFill>
                            <a:srgbClr val="000000"/>
                          </a:solidFill>
                          <a:effectLst/>
                          <a:latin typeface="Arial"/>
                          <a:cs typeface="Arial"/>
                        </a:rPr>
                        <a:t>&lt;Value Retained&gt;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850" b="1" i="0" u="none" strike="noStrike">
                          <a:solidFill>
                            <a:srgbClr val="000000"/>
                          </a:solidFill>
                          <a:effectLst/>
                          <a:latin typeface="Arial"/>
                          <a:cs typeface="Arial"/>
                        </a:rPr>
                        <a:t>&lt;Value Added&gt;</a:t>
                      </a:r>
                    </a:p>
                  </a:txBody>
                  <a:tcPr marL="4134" marR="4134" marT="41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rtl="0" fontAlgn="ctr"/>
                      <a:endParaRPr lang="en-IN" sz="850" b="0" i="0" u="none" strike="noStrike">
                        <a:solidFill>
                          <a:srgbClr val="000000"/>
                        </a:solidFill>
                        <a:effectLst/>
                        <a:latin typeface="Arial" panose="020B0604020202020204" pitchFamily="34" charset="0"/>
                        <a:cs typeface="Arial" panose="020B0604020202020204" pitchFamily="34" charset="0"/>
                      </a:endParaRPr>
                    </a:p>
                  </a:txBody>
                  <a:tcPr marL="4134" marR="4134" marT="4134" marB="0" anchor="ctr">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E7E6E6"/>
                    </a:solidFill>
                  </a:tcPr>
                </a:tc>
                <a:extLst>
                  <a:ext uri="{0D108BD9-81ED-4DB2-BD59-A6C34878D82A}">
                    <a16:rowId xmlns:a16="http://schemas.microsoft.com/office/drawing/2014/main" val="422065961"/>
                  </a:ext>
                </a:extLst>
              </a:tr>
            </a:tbl>
          </a:graphicData>
        </a:graphic>
      </p:graphicFrame>
    </p:spTree>
    <p:extLst>
      <p:ext uri="{BB962C8B-B14F-4D97-AF65-F5344CB8AC3E}">
        <p14:creationId xmlns:p14="http://schemas.microsoft.com/office/powerpoint/2010/main" val="348756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99ED1EC-8484-4E0A-A791-49BC94128772}"/>
              </a:ext>
            </a:extLst>
          </p:cNvPr>
          <p:cNvGraphicFramePr>
            <a:graphicFrameLocks noGrp="1"/>
          </p:cNvGraphicFramePr>
          <p:nvPr>
            <p:extLst>
              <p:ext uri="{D42A27DB-BD31-4B8C-83A1-F6EECF244321}">
                <p14:modId xmlns:p14="http://schemas.microsoft.com/office/powerpoint/2010/main" val="3026176042"/>
              </p:ext>
            </p:extLst>
          </p:nvPr>
        </p:nvGraphicFramePr>
        <p:xfrm>
          <a:off x="520452" y="974077"/>
          <a:ext cx="10329059" cy="2932472"/>
        </p:xfrm>
        <a:graphic>
          <a:graphicData uri="http://schemas.openxmlformats.org/drawingml/2006/table">
            <a:tbl>
              <a:tblPr/>
              <a:tblGrid>
                <a:gridCol w="3876887">
                  <a:extLst>
                    <a:ext uri="{9D8B030D-6E8A-4147-A177-3AD203B41FA5}">
                      <a16:colId xmlns:a16="http://schemas.microsoft.com/office/drawing/2014/main" val="1295512530"/>
                    </a:ext>
                  </a:extLst>
                </a:gridCol>
                <a:gridCol w="770562">
                  <a:extLst>
                    <a:ext uri="{9D8B030D-6E8A-4147-A177-3AD203B41FA5}">
                      <a16:colId xmlns:a16="http://schemas.microsoft.com/office/drawing/2014/main" val="4011808380"/>
                    </a:ext>
                  </a:extLst>
                </a:gridCol>
                <a:gridCol w="688896">
                  <a:extLst>
                    <a:ext uri="{9D8B030D-6E8A-4147-A177-3AD203B41FA5}">
                      <a16:colId xmlns:a16="http://schemas.microsoft.com/office/drawing/2014/main" val="3660067071"/>
                    </a:ext>
                  </a:extLst>
                </a:gridCol>
                <a:gridCol w="903599">
                  <a:extLst>
                    <a:ext uri="{9D8B030D-6E8A-4147-A177-3AD203B41FA5}">
                      <a16:colId xmlns:a16="http://schemas.microsoft.com/office/drawing/2014/main" val="2578941018"/>
                    </a:ext>
                  </a:extLst>
                </a:gridCol>
                <a:gridCol w="1127850">
                  <a:extLst>
                    <a:ext uri="{9D8B030D-6E8A-4147-A177-3AD203B41FA5}">
                      <a16:colId xmlns:a16="http://schemas.microsoft.com/office/drawing/2014/main" val="1507441933"/>
                    </a:ext>
                  </a:extLst>
                </a:gridCol>
                <a:gridCol w="1409866">
                  <a:extLst>
                    <a:ext uri="{9D8B030D-6E8A-4147-A177-3AD203B41FA5}">
                      <a16:colId xmlns:a16="http://schemas.microsoft.com/office/drawing/2014/main" val="509572417"/>
                    </a:ext>
                  </a:extLst>
                </a:gridCol>
                <a:gridCol w="1551399">
                  <a:extLst>
                    <a:ext uri="{9D8B030D-6E8A-4147-A177-3AD203B41FA5}">
                      <a16:colId xmlns:a16="http://schemas.microsoft.com/office/drawing/2014/main" val="1784120235"/>
                    </a:ext>
                  </a:extLst>
                </a:gridCol>
              </a:tblGrid>
              <a:tr h="369939">
                <a:tc>
                  <a:txBody>
                    <a:bodyPr/>
                    <a:lstStyle/>
                    <a:p>
                      <a:pPr algn="ctr" fontAlgn="base"/>
                      <a:r>
                        <a:rPr lang="en-US" sz="1000" b="1" i="0" u="none" strike="noStrike" dirty="0">
                          <a:solidFill>
                            <a:srgbClr val="FFFFFF"/>
                          </a:solidFill>
                          <a:effectLst/>
                          <a:latin typeface="Arial"/>
                        </a:rPr>
                        <a:t>Steps</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base"/>
                      <a:r>
                        <a:rPr lang="en-US" sz="1000" b="1" i="0" u="none" strike="noStrike" dirty="0">
                          <a:solidFill>
                            <a:srgbClr val="FFFFFF"/>
                          </a:solidFill>
                          <a:effectLst/>
                          <a:latin typeface="Arial"/>
                        </a:rPr>
                        <a:t>Owner</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base"/>
                      <a:r>
                        <a:rPr lang="en-US" sz="1000" b="1" i="0" u="none" strike="noStrike" dirty="0">
                          <a:solidFill>
                            <a:srgbClr val="FFFFFF"/>
                          </a:solidFill>
                          <a:effectLst/>
                          <a:latin typeface="Arial"/>
                        </a:rPr>
                        <a:t>State</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base"/>
                      <a:r>
                        <a:rPr lang="en-US" sz="1000" b="1" i="0" u="none" strike="noStrike" dirty="0">
                          <a:solidFill>
                            <a:srgbClr val="FFFFFF"/>
                          </a:solidFill>
                          <a:effectLst/>
                          <a:latin typeface="Arial"/>
                        </a:rPr>
                        <a:t>Assigned to</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base"/>
                      <a:r>
                        <a:rPr lang="en-US" sz="1000" b="1" i="0" u="none" strike="noStrike" dirty="0">
                          <a:solidFill>
                            <a:srgbClr val="FFFFFF"/>
                          </a:solidFill>
                          <a:effectLst/>
                          <a:latin typeface="Arial"/>
                        </a:rPr>
                        <a:t>Bug Reason</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base"/>
                      <a:r>
                        <a:rPr lang="en-US" sz="1000" b="1" i="0" u="none" strike="noStrike" dirty="0">
                          <a:solidFill>
                            <a:srgbClr val="FFFFFF"/>
                          </a:solidFill>
                          <a:effectLst/>
                          <a:latin typeface="Arial"/>
                        </a:rPr>
                        <a:t>Bug Origin</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tc>
                  <a:txBody>
                    <a:bodyPr/>
                    <a:lstStyle/>
                    <a:p>
                      <a:pPr algn="ctr" fontAlgn="base"/>
                      <a:r>
                        <a:rPr lang="en-US" sz="1000" b="1" i="0" u="none" strike="noStrike" dirty="0">
                          <a:solidFill>
                            <a:srgbClr val="FFFFFF"/>
                          </a:solidFill>
                          <a:effectLst/>
                          <a:latin typeface="Arial"/>
                        </a:rPr>
                        <a:t>Root Cause</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3368"/>
                    </a:solidFill>
                  </a:tcPr>
                </a:tc>
                <a:extLst>
                  <a:ext uri="{0D108BD9-81ED-4DB2-BD59-A6C34878D82A}">
                    <a16:rowId xmlns:a16="http://schemas.microsoft.com/office/drawing/2014/main" val="1356833943"/>
                  </a:ext>
                </a:extLst>
              </a:tr>
              <a:tr h="303878">
                <a:tc>
                  <a:txBody>
                    <a:bodyPr/>
                    <a:lstStyle/>
                    <a:p>
                      <a:pPr algn="ctr" fontAlgn="base"/>
                      <a:r>
                        <a:rPr lang="en-US" sz="1000" b="0" i="0" u="none" strike="noStrike" dirty="0">
                          <a:solidFill>
                            <a:srgbClr val="000000"/>
                          </a:solidFill>
                          <a:effectLst/>
                          <a:latin typeface="Arial"/>
                        </a:rPr>
                        <a:t>New Defect Created</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QA</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New</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Developer</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New - move to Backlog</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Chose correct value</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Chose correct value if known</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2588718"/>
                  </a:ext>
                </a:extLst>
              </a:tr>
              <a:tr h="303878">
                <a:tc>
                  <a:txBody>
                    <a:bodyPr/>
                    <a:lstStyle/>
                    <a:p>
                      <a:pPr algn="ctr" fontAlgn="base"/>
                      <a:r>
                        <a:rPr lang="en-US" sz="1000" b="0" i="0" u="none" strike="noStrike" dirty="0">
                          <a:solidFill>
                            <a:srgbClr val="000000"/>
                          </a:solidFill>
                          <a:effectLst/>
                          <a:latin typeface="Arial"/>
                        </a:rPr>
                        <a:t>Developer needs more information on New defect from QA or BA</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Developer</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New</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QA/BA</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New-Need More Information</a:t>
                      </a:r>
                      <a:r>
                        <a:rPr lang="en-US" sz="1000" b="0" i="0" dirty="0">
                          <a:solidFill>
                            <a:srgbClr val="000000"/>
                          </a:solidFill>
                          <a:effectLst/>
                          <a:latin typeface="Arial"/>
                        </a:rPr>
                        <a:t>​</a:t>
                      </a:r>
                      <a:br>
                        <a:rPr lang="en-US" sz="1000" b="0" i="0" dirty="0">
                          <a:solidFill>
                            <a:srgbClr val="000000"/>
                          </a:solidFill>
                          <a:effectLst/>
                          <a:latin typeface="Arial"/>
                        </a:rPr>
                      </a:b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410446"/>
                  </a:ext>
                </a:extLst>
              </a:tr>
              <a:tr h="435999">
                <a:tc>
                  <a:txBody>
                    <a:bodyPr/>
                    <a:lstStyle/>
                    <a:p>
                      <a:pPr algn="ctr" fontAlgn="base"/>
                      <a:r>
                        <a:rPr lang="en-US" sz="1000" b="0" i="0" u="none" strike="noStrike" dirty="0">
                          <a:solidFill>
                            <a:srgbClr val="000000"/>
                          </a:solidFill>
                          <a:effectLst/>
                          <a:latin typeface="Arial"/>
                        </a:rPr>
                        <a:t>Developer accepts defect and start working on it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Developer</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Active</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Developer</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Active-Approved</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 Can be updated by Developer</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9636619"/>
                  </a:ext>
                </a:extLst>
              </a:tr>
              <a:tr h="303878">
                <a:tc>
                  <a:txBody>
                    <a:bodyPr/>
                    <a:lstStyle/>
                    <a:p>
                      <a:pPr algn="ctr" fontAlgn="base"/>
                      <a:r>
                        <a:rPr lang="en-US" sz="1000" b="0" i="0" u="none" strike="noStrike" dirty="0">
                          <a:solidFill>
                            <a:srgbClr val="000000"/>
                          </a:solidFill>
                          <a:effectLst/>
                          <a:latin typeface="Arial"/>
                        </a:rPr>
                        <a:t>Developer fixes the defect and assigned to QA</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Developer</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Resolved</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QA</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Resolved - Fixed</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4341095"/>
                  </a:ext>
                </a:extLst>
              </a:tr>
              <a:tr h="435999">
                <a:tc>
                  <a:txBody>
                    <a:bodyPr/>
                    <a:lstStyle/>
                    <a:p>
                      <a:pPr algn="ctr" fontAlgn="base"/>
                      <a:r>
                        <a:rPr lang="en-US" sz="1000" b="0" i="0" u="none" strike="noStrike" dirty="0">
                          <a:solidFill>
                            <a:srgbClr val="000000"/>
                          </a:solidFill>
                          <a:effectLst/>
                          <a:latin typeface="Arial"/>
                        </a:rPr>
                        <a:t>QA Verifies defect and if working fine, the defect is closed.</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QA</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Closed</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Closed - Verified</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6182320"/>
                  </a:ext>
                </a:extLst>
              </a:tr>
              <a:tr h="303878">
                <a:tc>
                  <a:txBody>
                    <a:bodyPr/>
                    <a:lstStyle/>
                    <a:p>
                      <a:pPr algn="ctr" fontAlgn="base"/>
                      <a:r>
                        <a:rPr lang="en-US" sz="1000" b="0" i="0" u="none" strike="noStrike" dirty="0">
                          <a:solidFill>
                            <a:srgbClr val="000000"/>
                          </a:solidFill>
                          <a:effectLst/>
                          <a:latin typeface="Arial"/>
                        </a:rPr>
                        <a:t>QA Verifies defect if not fixed assigns back to developer. (Row 4 follows again)</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QA</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Active</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Developer</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Active - Not Fixed</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b="0" i="0" u="none" strike="noStrike" dirty="0">
                          <a:solidFill>
                            <a:srgbClr val="000000"/>
                          </a:solidFill>
                          <a:effectLst/>
                          <a:latin typeface="Arial"/>
                        </a:rPr>
                        <a:t>&lt;Value Retained&gt;</a:t>
                      </a:r>
                      <a:r>
                        <a:rPr lang="en-US" sz="1000" b="0" i="0" dirty="0">
                          <a:solidFill>
                            <a:srgbClr val="000000"/>
                          </a:solidFill>
                          <a:effectLst/>
                          <a:latin typeface="Arial"/>
                        </a:rPr>
                        <a:t>​</a:t>
                      </a:r>
                      <a:endParaRPr lang="en-US" sz="1400" b="0" i="0" dirty="0">
                        <a:solidFill>
                          <a:srgbClr val="000000"/>
                        </a:solidFill>
                        <a:effectLst/>
                        <a:latin typeface="Arial"/>
                      </a:endParaRPr>
                    </a:p>
                  </a:txBody>
                  <a:tcPr marL="74664" marR="74664" marT="37332" marB="373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614212"/>
                  </a:ext>
                </a:extLst>
              </a:tr>
            </a:tbl>
          </a:graphicData>
        </a:graphic>
      </p:graphicFrame>
      <p:sp>
        <p:nvSpPr>
          <p:cNvPr id="3" name="Rectangle 1">
            <a:extLst>
              <a:ext uri="{FF2B5EF4-FFF2-40B4-BE49-F238E27FC236}">
                <a16:creationId xmlns:a16="http://schemas.microsoft.com/office/drawing/2014/main" id="{4F17E5B3-9423-4904-A097-2CB8CA89E908}"/>
              </a:ext>
            </a:extLst>
          </p:cNvPr>
          <p:cNvSpPr>
            <a:spLocks noChangeArrowheads="1"/>
          </p:cNvSpPr>
          <p:nvPr/>
        </p:nvSpPr>
        <p:spPr bwMode="auto">
          <a:xfrm>
            <a:off x="849312" y="905559"/>
            <a:ext cx="202728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7" name="TextBox 6">
            <a:extLst>
              <a:ext uri="{FF2B5EF4-FFF2-40B4-BE49-F238E27FC236}">
                <a16:creationId xmlns:a16="http://schemas.microsoft.com/office/drawing/2014/main" id="{2211985E-4D97-4D5B-8933-34CD82742290}"/>
              </a:ext>
            </a:extLst>
          </p:cNvPr>
          <p:cNvSpPr txBox="1"/>
          <p:nvPr/>
        </p:nvSpPr>
        <p:spPr>
          <a:xfrm>
            <a:off x="543181" y="4339265"/>
            <a:ext cx="10172700" cy="2295525"/>
          </a:xfrm>
          <a:prstGeom prst="rect">
            <a:avLst/>
          </a:prstGeom>
        </p:spPr>
        <p:txBody>
          <a:bodyPr vert="horz" wrap="square" lIns="91440" tIns="45720" rIns="91440" bIns="45720" rtlCol="0" anchor="ctr">
            <a:noAutofit/>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There are few states which are out of the above life cycle:​</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1. </a:t>
            </a:r>
            <a:r>
              <a:rPr kumimoji="0" lang="en-US" sz="1400" b="1" i="0" u="none" strike="noStrike" kern="1200" cap="none" spc="0" normalizeH="0" baseline="0" noProof="0" dirty="0">
                <a:ln>
                  <a:noFill/>
                </a:ln>
                <a:solidFill>
                  <a:srgbClr val="000000"/>
                </a:solidFill>
                <a:effectLst/>
                <a:uLnTx/>
                <a:uFillTx/>
                <a:ea typeface="+mn-ea"/>
                <a:cs typeface="+mn-cs"/>
              </a:rPr>
              <a:t>For Invalid Defects –</a:t>
            </a:r>
            <a:r>
              <a:rPr kumimoji="0" lang="en-US" sz="1400" b="0" i="0" u="none" strike="noStrike" kern="1200" cap="none" spc="0" normalizeH="0" baseline="0" noProof="0" dirty="0">
                <a:ln>
                  <a:noFill/>
                </a:ln>
                <a:solidFill>
                  <a:srgbClr val="000000"/>
                </a:solidFill>
                <a:effectLst/>
                <a:uLnTx/>
                <a:uFillTx/>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The State value changes to “Removed”, Bug - Removed-Not a Defect, Removed-By Design ,Removed-Non reproducible (</a:t>
            </a:r>
            <a:r>
              <a:rPr kumimoji="0" lang="en-US" sz="1400" b="1" i="0" u="none" strike="noStrike" kern="1200" cap="none" spc="0" normalizeH="0" baseline="0" noProof="0" dirty="0">
                <a:ln>
                  <a:noFill/>
                </a:ln>
                <a:solidFill>
                  <a:srgbClr val="000000"/>
                </a:solidFill>
                <a:effectLst/>
                <a:uLnTx/>
                <a:uFillTx/>
                <a:ea typeface="+mn-ea"/>
                <a:cs typeface="+mn-cs"/>
              </a:rPr>
              <a:t>not in use</a:t>
            </a:r>
            <a:r>
              <a:rPr kumimoji="0" lang="en-US" sz="1400" b="0" i="0" u="none" strike="noStrike" kern="1200" cap="none" spc="0" normalizeH="0" baseline="0" noProof="0" dirty="0">
                <a:ln>
                  <a:noFill/>
                </a:ln>
                <a:solidFill>
                  <a:srgbClr val="000000"/>
                </a:solidFill>
                <a:effectLst/>
                <a:uLnTx/>
                <a:uFillTx/>
                <a:ea typeface="+mn-ea"/>
                <a:cs typeface="+mn-cs"/>
              </a:rPr>
              <a:t>), Removed-Enhancement​</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2. </a:t>
            </a:r>
            <a:r>
              <a:rPr kumimoji="0" lang="en-US" sz="1400" b="1" i="0" u="none" strike="noStrike" kern="1200" cap="none" spc="0" normalizeH="0" baseline="0" noProof="0" dirty="0">
                <a:ln>
                  <a:noFill/>
                </a:ln>
                <a:solidFill>
                  <a:srgbClr val="000000"/>
                </a:solidFill>
                <a:effectLst/>
                <a:uLnTx/>
                <a:uFillTx/>
                <a:ea typeface="+mn-ea"/>
                <a:cs typeface="+mn-cs"/>
              </a:rPr>
              <a:t>For Defects out of scope of current scope/build-</a:t>
            </a:r>
            <a:r>
              <a:rPr kumimoji="0" lang="en-US" sz="1400"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The Status value changes to “Deferred”, Bug Reason - Deferred-Future Development, Assigned to Project BA or Scrum Master as agreed during defect triage call/ Standup call ​</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3. </a:t>
            </a:r>
            <a:r>
              <a:rPr kumimoji="0" lang="en-US" sz="1400" b="1" i="0" u="none" strike="noStrike" kern="1200" cap="none" spc="0" normalizeH="0" baseline="0" noProof="0" dirty="0">
                <a:ln>
                  <a:noFill/>
                </a:ln>
                <a:solidFill>
                  <a:srgbClr val="000000"/>
                </a:solidFill>
                <a:effectLst/>
                <a:uLnTx/>
                <a:uFillTx/>
                <a:ea typeface="+mn-ea"/>
                <a:cs typeface="+mn-cs"/>
              </a:rPr>
              <a:t>Reopen Defects- </a:t>
            </a:r>
            <a:r>
              <a:rPr kumimoji="0" lang="en-US" sz="1400" b="0" i="0" u="none" strike="noStrike" kern="1200" cap="none" spc="0" normalizeH="0" baseline="0" noProof="0" dirty="0">
                <a:ln>
                  <a:noFill/>
                </a:ln>
                <a:solidFill>
                  <a:srgbClr val="000000"/>
                </a:solidFill>
                <a:effectLst/>
                <a:uLnTx/>
                <a:uFillTx/>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mn-ea"/>
                <a:cs typeface="+mn-cs"/>
              </a:rPr>
              <a:t>The status value changes to “Active”, Bug Reason – Active – Active - Not Fixed and Reopen button should be True</a:t>
            </a:r>
            <a:endParaRPr kumimoji="0" lang="en-IN" sz="14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F68B1F"/>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436A6B8A-96B7-4560-BB7E-8D4B0788019C}"/>
              </a:ext>
            </a:extLst>
          </p:cNvPr>
          <p:cNvSpPr>
            <a:spLocks noGrp="1"/>
          </p:cNvSpPr>
          <p:nvPr>
            <p:ph type="title"/>
          </p:nvPr>
        </p:nvSpPr>
        <p:spPr>
          <a:xfrm>
            <a:off x="589629" y="232458"/>
            <a:ext cx="11012743" cy="731520"/>
          </a:xfrm>
        </p:spPr>
        <p:txBody>
          <a:bodyPr>
            <a:noAutofit/>
          </a:bodyPr>
          <a:lstStyle/>
          <a:p>
            <a:r>
              <a:rPr lang="en-US" b="1" dirty="0"/>
              <a:t>Bug Life cycle &amp; Bug reason</a:t>
            </a:r>
            <a:br>
              <a:rPr lang="en-US" b="1"/>
            </a:br>
            <a:endParaRPr lang="en-US" b="1"/>
          </a:p>
        </p:txBody>
      </p:sp>
    </p:spTree>
    <p:extLst>
      <p:ext uri="{BB962C8B-B14F-4D97-AF65-F5344CB8AC3E}">
        <p14:creationId xmlns:p14="http://schemas.microsoft.com/office/powerpoint/2010/main" val="41851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0B34-F0B5-4F7E-AA95-BD529C64A8D9}"/>
              </a:ext>
            </a:extLst>
          </p:cNvPr>
          <p:cNvSpPr>
            <a:spLocks noGrp="1"/>
          </p:cNvSpPr>
          <p:nvPr>
            <p:ph type="title"/>
          </p:nvPr>
        </p:nvSpPr>
        <p:spPr>
          <a:xfrm>
            <a:off x="589630" y="253625"/>
            <a:ext cx="11012743" cy="591950"/>
          </a:xfrm>
        </p:spPr>
        <p:txBody>
          <a:bodyPr/>
          <a:lstStyle/>
          <a:p>
            <a:r>
              <a:rPr lang="en-US" dirty="0"/>
              <a:t>Bug Severity Classification</a:t>
            </a:r>
          </a:p>
        </p:txBody>
      </p:sp>
      <p:sp>
        <p:nvSpPr>
          <p:cNvPr id="3" name="Date Placeholder 2">
            <a:extLst>
              <a:ext uri="{FF2B5EF4-FFF2-40B4-BE49-F238E27FC236}">
                <a16:creationId xmlns:a16="http://schemas.microsoft.com/office/drawing/2014/main" id="{A3927E68-B8F9-4831-A1FB-B9DA209C2174}"/>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5" name="Text Placeholder 4">
            <a:extLst>
              <a:ext uri="{FF2B5EF4-FFF2-40B4-BE49-F238E27FC236}">
                <a16:creationId xmlns:a16="http://schemas.microsoft.com/office/drawing/2014/main" id="{F996E098-FCA1-4A6E-A128-F7A7B649CE44}"/>
              </a:ext>
            </a:extLst>
          </p:cNvPr>
          <p:cNvSpPr>
            <a:spLocks noGrp="1"/>
          </p:cNvSpPr>
          <p:nvPr>
            <p:ph type="body" sz="quarter" idx="13"/>
          </p:nvPr>
        </p:nvSpPr>
        <p:spPr>
          <a:xfrm>
            <a:off x="455398" y="845575"/>
            <a:ext cx="11013410" cy="5820696"/>
          </a:xfrm>
        </p:spPr>
        <p:txBody>
          <a:bodyPr/>
          <a:lstStyle/>
          <a:p>
            <a:pPr>
              <a:spcAft>
                <a:spcPts val="0"/>
              </a:spcAft>
            </a:pPr>
            <a:r>
              <a:rPr lang="en-US" dirty="0">
                <a:latin typeface="Calibri body"/>
              </a:rPr>
              <a:t>The degree of impact that a Bug has on the development or operation of a component or system:</a:t>
            </a:r>
          </a:p>
          <a:p>
            <a:pPr lvl="1">
              <a:spcAft>
                <a:spcPts val="0"/>
              </a:spcAft>
            </a:pPr>
            <a:r>
              <a:rPr lang="en-US" sz="1800" b="1" dirty="0">
                <a:latin typeface="Calibri body"/>
              </a:rPr>
              <a:t>S1 Critical</a:t>
            </a:r>
            <a:r>
              <a:rPr lang="en-US" sz="1800" dirty="0">
                <a:latin typeface="Calibri body"/>
              </a:rPr>
              <a:t>: This category of bug affects critical functionality or critical data. It does not have a workaround.</a:t>
            </a:r>
          </a:p>
          <a:p>
            <a:pPr lvl="2">
              <a:spcAft>
                <a:spcPts val="0"/>
              </a:spcAft>
            </a:pPr>
            <a:r>
              <a:rPr lang="en-US" sz="1800" dirty="0">
                <a:latin typeface="Calibri body"/>
              </a:rPr>
              <a:t>Example: Unsuccessful installation, complete failure of a feature.		</a:t>
            </a:r>
          </a:p>
          <a:p>
            <a:pPr lvl="1">
              <a:spcAft>
                <a:spcPts val="0"/>
              </a:spcAft>
            </a:pPr>
            <a:r>
              <a:rPr lang="en-US" sz="1800" b="1" dirty="0">
                <a:latin typeface="Calibri body"/>
              </a:rPr>
              <a:t>S2 High</a:t>
            </a:r>
            <a:r>
              <a:rPr lang="en-US" sz="1800" dirty="0">
                <a:latin typeface="Calibri body"/>
              </a:rPr>
              <a:t>: This category of bug affects major functionality or major data. It has a workaround but is not obvious and is difficult. </a:t>
            </a:r>
          </a:p>
          <a:p>
            <a:pPr lvl="2">
              <a:spcAft>
                <a:spcPts val="0"/>
              </a:spcAft>
            </a:pPr>
            <a:r>
              <a:rPr lang="en-US" sz="1800" dirty="0">
                <a:latin typeface="Calibri body"/>
              </a:rPr>
              <a:t>Example: A feature is not functional from one module but the task is doable if 10 complicated indirect steps are followed in another module/s.		</a:t>
            </a:r>
          </a:p>
          <a:p>
            <a:pPr lvl="1">
              <a:spcAft>
                <a:spcPts val="0"/>
              </a:spcAft>
            </a:pPr>
            <a:r>
              <a:rPr lang="en-US" sz="1800" b="1" dirty="0">
                <a:latin typeface="Calibri body"/>
              </a:rPr>
              <a:t>S3 Medium</a:t>
            </a:r>
            <a:r>
              <a:rPr lang="en-US" sz="1800" dirty="0">
                <a:latin typeface="Calibri body"/>
              </a:rPr>
              <a:t>: This category of bug affects minor functionality or non-critical data. It has an easy workaround.</a:t>
            </a:r>
          </a:p>
          <a:p>
            <a:pPr lvl="2">
              <a:spcAft>
                <a:spcPts val="0"/>
              </a:spcAft>
            </a:pPr>
            <a:r>
              <a:rPr lang="en-US" sz="1800" dirty="0">
                <a:latin typeface="Calibri body"/>
              </a:rPr>
              <a:t>Example: A feature that is not functional in one module but the same task is easily doable from another module</a:t>
            </a:r>
          </a:p>
          <a:p>
            <a:pPr lvl="1">
              <a:spcAft>
                <a:spcPts val="0"/>
              </a:spcAft>
            </a:pPr>
            <a:r>
              <a:rPr lang="en-US" sz="1800" b="1" dirty="0">
                <a:latin typeface="Calibri body"/>
              </a:rPr>
              <a:t>S4 Low</a:t>
            </a:r>
            <a:r>
              <a:rPr lang="en-US" sz="1800" dirty="0">
                <a:latin typeface="Calibri body"/>
              </a:rPr>
              <a:t>: This category of a bug does not affect functionality or data. It does not even need a workaround. It does not impact productivity or efficiency. It is merely an inconvenience. </a:t>
            </a:r>
          </a:p>
          <a:p>
            <a:pPr lvl="2">
              <a:spcAft>
                <a:spcPts val="0"/>
              </a:spcAft>
            </a:pPr>
            <a:r>
              <a:rPr lang="en-US" sz="1800" dirty="0">
                <a:latin typeface="Calibri body"/>
              </a:rPr>
              <a:t>Example: Layout discrepancies, spelling/grammatical errors.</a:t>
            </a:r>
          </a:p>
          <a:p>
            <a:pPr>
              <a:spcAft>
                <a:spcPts val="0"/>
              </a:spcAft>
            </a:pPr>
            <a:r>
              <a:rPr lang="en-US" dirty="0">
                <a:latin typeface="Calibri body"/>
              </a:rPr>
              <a:t>Who assigns bug severity: Testers assign severity at the time of initial bug logging. This can be updated based on team decision.</a:t>
            </a:r>
          </a:p>
        </p:txBody>
      </p:sp>
    </p:spTree>
    <p:extLst>
      <p:ext uri="{BB962C8B-B14F-4D97-AF65-F5344CB8AC3E}">
        <p14:creationId xmlns:p14="http://schemas.microsoft.com/office/powerpoint/2010/main" val="212234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DB32-401C-F942-B990-B002C049B12E}"/>
              </a:ext>
            </a:extLst>
          </p:cNvPr>
          <p:cNvSpPr>
            <a:spLocks noGrp="1"/>
          </p:cNvSpPr>
          <p:nvPr>
            <p:ph type="title"/>
          </p:nvPr>
        </p:nvSpPr>
        <p:spPr/>
        <p:txBody>
          <a:bodyPr/>
          <a:lstStyle/>
          <a:p>
            <a:r>
              <a:rPr lang="en-US" dirty="0"/>
              <a:t>ADO Guidelines</a:t>
            </a:r>
          </a:p>
        </p:txBody>
      </p:sp>
      <p:sp>
        <p:nvSpPr>
          <p:cNvPr id="3" name="Date Placeholder 2">
            <a:extLst>
              <a:ext uri="{FF2B5EF4-FFF2-40B4-BE49-F238E27FC236}">
                <a16:creationId xmlns:a16="http://schemas.microsoft.com/office/drawing/2014/main" id="{00677EAB-9B36-7441-A183-C3E1EE7F00F6}"/>
              </a:ext>
            </a:extLst>
          </p:cNvPr>
          <p:cNvSpPr>
            <a:spLocks noGrp="1"/>
          </p:cNvSpPr>
          <p:nvPr>
            <p:ph type="dt" sz="half" idx="10"/>
          </p:nvPr>
        </p:nvSpPr>
        <p:spPr/>
        <p:txBody>
          <a:bodyPr/>
          <a:lstStyle/>
          <a:p>
            <a:fld id="{146E2DDE-CA1C-6843-A39E-A3670545CCC8}" type="datetime4">
              <a:rPr lang="en-GB" smtClean="0"/>
              <a:t>12 February 2024</a:t>
            </a:fld>
            <a:endParaRPr lang="en-US"/>
          </a:p>
        </p:txBody>
      </p:sp>
      <p:sp>
        <p:nvSpPr>
          <p:cNvPr id="6" name="Text Placeholder 4">
            <a:extLst>
              <a:ext uri="{FF2B5EF4-FFF2-40B4-BE49-F238E27FC236}">
                <a16:creationId xmlns:a16="http://schemas.microsoft.com/office/drawing/2014/main" id="{6D68B94A-E779-0E43-8241-7E5C0DC7B694}"/>
              </a:ext>
            </a:extLst>
          </p:cNvPr>
          <p:cNvSpPr>
            <a:spLocks noGrp="1"/>
          </p:cNvSpPr>
          <p:nvPr>
            <p:ph type="body" sz="quarter" idx="13"/>
          </p:nvPr>
        </p:nvSpPr>
        <p:spPr>
          <a:xfrm>
            <a:off x="7164986" y="-420923"/>
            <a:ext cx="3797860" cy="6857172"/>
          </a:xfrm>
        </p:spPr>
        <p:txBody>
          <a:bodyPr/>
          <a:lstStyle/>
          <a:p>
            <a:r>
              <a:rPr lang="en-US" dirty="0"/>
              <a:t>4</a:t>
            </a:r>
          </a:p>
        </p:txBody>
      </p:sp>
    </p:spTree>
    <p:extLst>
      <p:ext uri="{BB962C8B-B14F-4D97-AF65-F5344CB8AC3E}">
        <p14:creationId xmlns:p14="http://schemas.microsoft.com/office/powerpoint/2010/main" val="189584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629" y="286364"/>
            <a:ext cx="11012743" cy="731520"/>
          </a:xfrm>
        </p:spPr>
        <p:txBody>
          <a:bodyPr>
            <a:normAutofit/>
          </a:bodyPr>
          <a:lstStyle/>
          <a:p>
            <a:r>
              <a:rPr lang="en-GB" b="1" dirty="0"/>
              <a:t>Checklist for ADO usage</a:t>
            </a:r>
          </a:p>
        </p:txBody>
      </p:sp>
      <p:sp>
        <p:nvSpPr>
          <p:cNvPr id="3" name="TextBox 2">
            <a:extLst>
              <a:ext uri="{FF2B5EF4-FFF2-40B4-BE49-F238E27FC236}">
                <a16:creationId xmlns:a16="http://schemas.microsoft.com/office/drawing/2014/main" id="{E9D02287-E291-4351-9A22-4AAB688BD8B2}"/>
              </a:ext>
            </a:extLst>
          </p:cNvPr>
          <p:cNvSpPr txBox="1"/>
          <p:nvPr/>
        </p:nvSpPr>
        <p:spPr>
          <a:xfrm>
            <a:off x="514904" y="1278385"/>
            <a:ext cx="10955045" cy="5424256"/>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F68B1F"/>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021C465-7033-4966-9CB2-C75D2868874D}"/>
              </a:ext>
            </a:extLst>
          </p:cNvPr>
          <p:cNvSpPr txBox="1"/>
          <p:nvPr/>
        </p:nvSpPr>
        <p:spPr>
          <a:xfrm>
            <a:off x="569041" y="904568"/>
            <a:ext cx="11455810" cy="5784988"/>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noAutofit/>
          </a:bodyPr>
          <a:lstStyle/>
          <a:p>
            <a:pPr marL="342900" marR="0" lvl="0" indent="-342900" algn="l" defTabSz="914400" rtl="0" eaLnBrk="1" fontAlgn="auto" latinLnBrk="0" hangingPunct="1">
              <a:lnSpc>
                <a:spcPct val="106000"/>
              </a:lnSpc>
              <a:spcBef>
                <a:spcPts val="0"/>
              </a:spcBef>
              <a:spcAft>
                <a:spcPts val="0"/>
              </a:spcAft>
              <a:buClrTx/>
              <a:buSzTx/>
              <a:buFont typeface="+mj-lt"/>
              <a:buAutoNum type="arabicParenR"/>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Area and Iteration of the PBI should be proper.</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342900" marR="0" lvl="0" indent="-342900" algn="l" defTabSz="914400" rtl="0" eaLnBrk="1" fontAlgn="auto" latinLnBrk="0" hangingPunct="1">
              <a:lnSpc>
                <a:spcPct val="106000"/>
              </a:lnSpc>
              <a:spcBef>
                <a:spcPts val="0"/>
              </a:spcBef>
              <a:spcAft>
                <a:spcPts val="0"/>
              </a:spcAft>
              <a:buClrTx/>
              <a:buSzTx/>
              <a:buFont typeface="+mj-lt"/>
              <a:buAutoNum type="arabicParenR"/>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VALUE AREA for functional PBI should be BUSINESS and for technical PBI should be ARCHITECTURAL. </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342900" marR="0" lvl="0" indent="-342900" algn="l" defTabSz="914400" rtl="0" eaLnBrk="1" fontAlgn="auto" latinLnBrk="0" hangingPunct="1">
              <a:lnSpc>
                <a:spcPct val="106000"/>
              </a:lnSpc>
              <a:spcBef>
                <a:spcPts val="0"/>
              </a:spcBef>
              <a:spcAft>
                <a:spcPts val="0"/>
              </a:spcAft>
              <a:buClrTx/>
              <a:buSzTx/>
              <a:buFont typeface="+mj-lt"/>
              <a:buAutoNum type="arabicParenR"/>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All user stories should be properly related to a parent.</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342900" marR="0" lvl="0" indent="-342900" algn="l" defTabSz="914400" rtl="0" eaLnBrk="1" fontAlgn="auto" latinLnBrk="0" hangingPunct="1">
              <a:lnSpc>
                <a:spcPct val="106000"/>
              </a:lnSpc>
              <a:spcBef>
                <a:spcPts val="0"/>
              </a:spcBef>
              <a:spcAft>
                <a:spcPts val="0"/>
              </a:spcAft>
              <a:buClrTx/>
              <a:buSzTx/>
              <a:buFont typeface="+mj-lt"/>
              <a:buAutoNum type="arabicParenR"/>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PRIORITY field of the story should be filled, both at Feature and User story level</a:t>
            </a:r>
          </a:p>
          <a:p>
            <a:pPr marR="0" lvl="0" algn="l" defTabSz="914400" rtl="0" eaLnBrk="1" fontAlgn="auto" latinLnBrk="0" hangingPunct="1">
              <a:lnSpc>
                <a:spcPct val="106000"/>
              </a:lnSpc>
              <a:spcBef>
                <a:spcPts val="0"/>
              </a:spcBef>
              <a:spcAft>
                <a:spcPts val="0"/>
              </a:spcAft>
              <a:buClrTx/>
              <a:buSzTx/>
              <a:tabLst/>
              <a:defRPr/>
            </a:pPr>
            <a:r>
              <a:rPr lang="en-IN" sz="1600" dirty="0">
                <a:solidFill>
                  <a:srgbClr val="4F4F4F"/>
                </a:solidFill>
                <a:cs typeface="Times New Roman" panose="02020603050405020304" pitchFamily="18" charset="0"/>
              </a:rPr>
              <a:t>	</a:t>
            </a:r>
            <a:r>
              <a:rPr kumimoji="0" lang="en-US" sz="1600" b="0" i="0" u="none" strike="noStrike" kern="1200" cap="none" spc="0" normalizeH="0" baseline="0" noProof="0" dirty="0">
                <a:ln>
                  <a:noFill/>
                </a:ln>
                <a:solidFill>
                  <a:prstClr val="black"/>
                </a:solidFill>
                <a:effectLst/>
                <a:uLnTx/>
                <a:uFillTx/>
              </a:rPr>
              <a:t>Must Have (P1), Should Have (P2), Could Have (P3), Wont Have (P4)</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342900" marR="0" lvl="0" indent="-342900" algn="l" defTabSz="914400" rtl="0" eaLnBrk="1" fontAlgn="auto" latinLnBrk="0" hangingPunct="1">
              <a:lnSpc>
                <a:spcPct val="106000"/>
              </a:lnSpc>
              <a:spcBef>
                <a:spcPts val="0"/>
              </a:spcBef>
              <a:spcAft>
                <a:spcPts val="0"/>
              </a:spcAft>
              <a:buClrTx/>
              <a:buSzTx/>
              <a:buFont typeface="+mj-lt"/>
              <a:buAutoNum type="arabicParenR"/>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Functional stories should have proper description and acceptance criteria.</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342900" marR="0" lvl="0" indent="-342900" algn="l" defTabSz="914400" rtl="0" eaLnBrk="1" fontAlgn="auto" latinLnBrk="0" hangingPunct="1">
              <a:lnSpc>
                <a:spcPct val="106000"/>
              </a:lnSpc>
              <a:spcBef>
                <a:spcPts val="0"/>
              </a:spcBef>
              <a:spcAft>
                <a:spcPts val="0"/>
              </a:spcAft>
              <a:buClrTx/>
              <a:buSzTx/>
              <a:buFont typeface="+mj-lt"/>
              <a:buAutoNum type="arabicParenR"/>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For STATE “New”, </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742950" marR="0" lvl="1" indent="-285750" algn="l" defTabSz="914400" rtl="0" eaLnBrk="1" fontAlgn="auto" latinLnBrk="0" hangingPunct="1">
              <a:lnSpc>
                <a:spcPct val="106000"/>
              </a:lnSpc>
              <a:spcBef>
                <a:spcPts val="0"/>
              </a:spcBef>
              <a:spcAft>
                <a:spcPts val="0"/>
              </a:spcAft>
              <a:buClrTx/>
              <a:buSzTx/>
              <a:buFont typeface="+mj-lt"/>
              <a:buAutoNum type="alpha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The permitted STORY REASON / ASSIGNMENT should be:</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1143000" marR="0" lvl="2" indent="-228600" algn="l" defTabSz="914400" rtl="0" eaLnBrk="1" fontAlgn="auto" latinLnBrk="0" hangingPunct="1">
              <a:lnSpc>
                <a:spcPct val="106000"/>
              </a:lnSpc>
              <a:spcBef>
                <a:spcPts val="0"/>
              </a:spcBef>
              <a:spcAft>
                <a:spcPts val="0"/>
              </a:spcAft>
              <a:buClrTx/>
              <a:buSzTx/>
              <a:buFont typeface="+mj-lt"/>
              <a:buAutoNum type="roman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New-New item/BA (for functional)</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1143000" marR="0" lvl="2" indent="-228600" algn="l" defTabSz="914400" rtl="0" eaLnBrk="1" fontAlgn="auto" latinLnBrk="0" hangingPunct="1">
              <a:lnSpc>
                <a:spcPct val="106000"/>
              </a:lnSpc>
              <a:spcBef>
                <a:spcPts val="0"/>
              </a:spcBef>
              <a:spcAft>
                <a:spcPts val="0"/>
              </a:spcAft>
              <a:buClrTx/>
              <a:buSzTx/>
              <a:buFont typeface="+mj-lt"/>
              <a:buAutoNum type="roman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New-New item/Design Team Member (for technical)</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342900" marR="0" lvl="0" indent="-342900" algn="l" defTabSz="914400" rtl="0" eaLnBrk="1" fontAlgn="auto" latinLnBrk="0" hangingPunct="1">
              <a:lnSpc>
                <a:spcPct val="106000"/>
              </a:lnSpc>
              <a:spcBef>
                <a:spcPts val="0"/>
              </a:spcBef>
              <a:spcAft>
                <a:spcPts val="0"/>
              </a:spcAft>
              <a:buClrTx/>
              <a:buSzTx/>
              <a:buFont typeface="+mj-lt"/>
              <a:buAutoNum type="arabicParenR"/>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For STATE “Analysis”,</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742950" marR="0" lvl="1" indent="-285750" algn="l" defTabSz="914400" rtl="0" eaLnBrk="1" fontAlgn="auto" latinLnBrk="0" hangingPunct="1">
              <a:lnSpc>
                <a:spcPct val="106000"/>
              </a:lnSpc>
              <a:spcBef>
                <a:spcPts val="0"/>
              </a:spcBef>
              <a:spcAft>
                <a:spcPts val="0"/>
              </a:spcAft>
              <a:buClrTx/>
              <a:buSzTx/>
              <a:buFont typeface="+mj-lt"/>
              <a:buAutoNum type="alpha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The permitted STORY REASON / ASSIGNMENT should be:</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1143000" marR="0" lvl="2" indent="-228600" algn="l" defTabSz="914400" rtl="0" eaLnBrk="1" fontAlgn="auto" latinLnBrk="0" hangingPunct="1">
              <a:lnSpc>
                <a:spcPct val="106000"/>
              </a:lnSpc>
              <a:spcBef>
                <a:spcPts val="0"/>
              </a:spcBef>
              <a:spcAft>
                <a:spcPts val="0"/>
              </a:spcAft>
              <a:buClrTx/>
              <a:buSzTx/>
              <a:buFont typeface="+mj-lt"/>
              <a:buAutoNum type="roman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Analysis-</a:t>
            </a:r>
            <a:r>
              <a:rPr kumimoji="0" lang="en-IN" sz="1600" b="0" i="0" u="none" strike="noStrike" kern="1200" cap="none" spc="0" normalizeH="0" baseline="0" noProof="0" dirty="0" err="1">
                <a:ln>
                  <a:noFill/>
                </a:ln>
                <a:solidFill>
                  <a:srgbClr val="4F4F4F"/>
                </a:solidFill>
                <a:effectLst/>
                <a:uLnTx/>
                <a:uFillTx/>
                <a:ea typeface="Calibri" panose="020F0502020204030204" pitchFamily="34" charset="0"/>
                <a:cs typeface="Times New Roman" panose="02020603050405020304" pitchFamily="18" charset="0"/>
              </a:rPr>
              <a:t>Rdy</a:t>
            </a: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 for Tech Review/Unassigned</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1143000" marR="0" lvl="2" indent="-228600" algn="l" defTabSz="914400" rtl="0" eaLnBrk="1" fontAlgn="auto" latinLnBrk="0" hangingPunct="1">
              <a:lnSpc>
                <a:spcPct val="106000"/>
              </a:lnSpc>
              <a:spcBef>
                <a:spcPts val="0"/>
              </a:spcBef>
              <a:spcAft>
                <a:spcPts val="0"/>
              </a:spcAft>
              <a:buClrTx/>
              <a:buSzTx/>
              <a:buFont typeface="+mj-lt"/>
              <a:buAutoNum type="roman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Analysis-Tech Review Done/BA (After review completion by Tech architect)</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1143000" marR="0" lvl="2" indent="-228600" algn="l" defTabSz="914400" rtl="0" eaLnBrk="1" fontAlgn="auto" latinLnBrk="0" hangingPunct="1">
              <a:lnSpc>
                <a:spcPct val="106000"/>
              </a:lnSpc>
              <a:spcBef>
                <a:spcPts val="0"/>
              </a:spcBef>
              <a:spcAft>
                <a:spcPts val="0"/>
              </a:spcAft>
              <a:buClrTx/>
              <a:buSzTx/>
              <a:buFont typeface="+mj-lt"/>
              <a:buAutoNum type="roman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Analysis-Tech Review Done/Scrum Master (After story pointing)</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342900" marR="0" lvl="0" indent="-342900" algn="l" defTabSz="914400" rtl="0" eaLnBrk="1" fontAlgn="auto" latinLnBrk="0" hangingPunct="1">
              <a:lnSpc>
                <a:spcPct val="106000"/>
              </a:lnSpc>
              <a:spcBef>
                <a:spcPts val="0"/>
              </a:spcBef>
              <a:spcAft>
                <a:spcPts val="0"/>
              </a:spcAft>
              <a:buClrTx/>
              <a:buSzTx/>
              <a:buFont typeface="+mj-lt"/>
              <a:buAutoNum type="arabicParenR"/>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For STATE “Active”, </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742950" marR="0" lvl="1" indent="-285750" algn="l" defTabSz="914400" rtl="0" eaLnBrk="1" fontAlgn="auto" latinLnBrk="0" hangingPunct="1">
              <a:lnSpc>
                <a:spcPct val="106000"/>
              </a:lnSpc>
              <a:spcBef>
                <a:spcPts val="0"/>
              </a:spcBef>
              <a:spcAft>
                <a:spcPts val="0"/>
              </a:spcAft>
              <a:buClrTx/>
              <a:buSzTx/>
              <a:buFont typeface="+mj-lt"/>
              <a:buAutoNum type="alpha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The permitted STORY REASON / ASSIGNMENT should be:</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1143000" marR="0" lvl="2" indent="-228600" algn="l" defTabSz="914400" rtl="0" eaLnBrk="1" fontAlgn="auto" latinLnBrk="0" hangingPunct="1">
              <a:lnSpc>
                <a:spcPct val="106000"/>
              </a:lnSpc>
              <a:spcBef>
                <a:spcPts val="0"/>
              </a:spcBef>
              <a:spcAft>
                <a:spcPts val="0"/>
              </a:spcAft>
              <a:buClrTx/>
              <a:buSzTx/>
              <a:buFont typeface="+mj-lt"/>
              <a:buAutoNum type="roman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Active-Committed / Dev Team Member</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R="0" lvl="3" algn="l" defTabSz="914400" rtl="0" eaLnBrk="1" fontAlgn="auto" latinLnBrk="0" hangingPunct="1">
              <a:lnSpc>
                <a:spcPct val="106000"/>
              </a:lnSpc>
              <a:spcBef>
                <a:spcPts val="0"/>
              </a:spcBef>
              <a:spcAft>
                <a:spcPts val="0"/>
              </a:spcAft>
              <a:buClrTx/>
              <a:buSzTx/>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PBI should be properly story pointed and tasks under it should be properly estimated in hours. Remaining and completed effort should be entered by the dev team member diligently by EOD.</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1143000" marR="0" lvl="2" indent="-228600" algn="l" defTabSz="914400" rtl="0" eaLnBrk="1" fontAlgn="auto" latinLnBrk="0" hangingPunct="1">
              <a:lnSpc>
                <a:spcPct val="106000"/>
              </a:lnSpc>
              <a:spcBef>
                <a:spcPts val="0"/>
              </a:spcBef>
              <a:spcAft>
                <a:spcPts val="0"/>
              </a:spcAft>
              <a:buClrTx/>
              <a:buSzTx/>
              <a:buFont typeface="+mj-lt"/>
              <a:buAutoNum type="roman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Active-</a:t>
            </a:r>
            <a:r>
              <a:rPr kumimoji="0" lang="en-IN" sz="1600" b="0" i="0" u="none" strike="noStrike" kern="1200" cap="none" spc="0" normalizeH="0" baseline="0" noProof="0" dirty="0" err="1">
                <a:ln>
                  <a:noFill/>
                </a:ln>
                <a:solidFill>
                  <a:srgbClr val="4F4F4F"/>
                </a:solidFill>
                <a:effectLst/>
                <a:uLnTx/>
                <a:uFillTx/>
                <a:ea typeface="Calibri" panose="020F0502020204030204" pitchFamily="34" charset="0"/>
                <a:cs typeface="Times New Roman" panose="02020603050405020304" pitchFamily="18" charset="0"/>
              </a:rPr>
              <a:t>Rdy</a:t>
            </a: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 for QA/QA Team Member</a:t>
            </a:r>
            <a:endParaRPr kumimoji="0" lang="en-IN" sz="1600" b="0" i="0" u="none" strike="noStrike" kern="1200" cap="none" spc="0" normalizeH="0" baseline="0" noProof="0">
              <a:ln>
                <a:noFill/>
              </a:ln>
              <a:solidFill>
                <a:srgbClr val="4F4F4F"/>
              </a:solidFill>
              <a:effectLst/>
              <a:uLnTx/>
              <a:uFillTx/>
              <a:ea typeface="Verdana" panose="020B0604030504040204" pitchFamily="34" charset="0"/>
              <a:cs typeface="Times New Roman" panose="02020603050405020304" pitchFamily="18" charset="0"/>
            </a:endParaRPr>
          </a:p>
          <a:p>
            <a:pPr marL="1143000" marR="0" lvl="2" indent="-228600" algn="l" defTabSz="914400" rtl="0" eaLnBrk="1" fontAlgn="auto" latinLnBrk="0" hangingPunct="1">
              <a:lnSpc>
                <a:spcPct val="106000"/>
              </a:lnSpc>
              <a:spcBef>
                <a:spcPts val="0"/>
              </a:spcBef>
              <a:spcAft>
                <a:spcPts val="0"/>
              </a:spcAft>
              <a:buClrTx/>
              <a:buSzTx/>
              <a:buFont typeface="+mj-lt"/>
              <a:buAutoNum type="romanLcPeriod"/>
              <a:tabLst/>
              <a:defRPr/>
            </a:pP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Active-</a:t>
            </a:r>
            <a:r>
              <a:rPr kumimoji="0" lang="en-IN" sz="1600" b="0" i="0" u="none" strike="noStrike" kern="1200" cap="none" spc="0" normalizeH="0" baseline="0" noProof="0" dirty="0" err="1">
                <a:ln>
                  <a:noFill/>
                </a:ln>
                <a:solidFill>
                  <a:srgbClr val="4F4F4F"/>
                </a:solidFill>
                <a:effectLst/>
                <a:uLnTx/>
                <a:uFillTx/>
                <a:ea typeface="Calibri" panose="020F0502020204030204" pitchFamily="34" charset="0"/>
                <a:cs typeface="Times New Roman" panose="02020603050405020304" pitchFamily="18" charset="0"/>
              </a:rPr>
              <a:t>Rdy</a:t>
            </a:r>
            <a:r>
              <a:rPr kumimoji="0" lang="en-IN" sz="1600" b="0" i="0" u="none" strike="noStrike" kern="1200" cap="none" spc="0" normalizeH="0" baseline="0" noProof="0" dirty="0">
                <a:ln>
                  <a:noFill/>
                </a:ln>
                <a:solidFill>
                  <a:srgbClr val="4F4F4F"/>
                </a:solidFill>
                <a:effectLst/>
                <a:uLnTx/>
                <a:uFillTx/>
                <a:ea typeface="Calibri" panose="020F0502020204030204" pitchFamily="34" charset="0"/>
                <a:cs typeface="Times New Roman" panose="02020603050405020304" pitchFamily="18" charset="0"/>
              </a:rPr>
              <a:t> for UAT/BA</a:t>
            </a:r>
            <a:endParaRPr kumimoji="0" lang="en-IN" sz="1600" b="0" i="0" u="none" strike="noStrike" kern="1200" cap="none" spc="0" normalizeH="0" baseline="0" noProof="0" dirty="0">
              <a:ln>
                <a:noFill/>
              </a:ln>
              <a:solidFill>
                <a:srgbClr val="4F4F4F"/>
              </a:solidFill>
              <a:effectLst/>
              <a:uLnTx/>
              <a:uFillTx/>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1297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629" y="217538"/>
            <a:ext cx="11012743" cy="731520"/>
          </a:xfrm>
        </p:spPr>
        <p:txBody>
          <a:bodyPr>
            <a:normAutofit/>
          </a:bodyPr>
          <a:lstStyle/>
          <a:p>
            <a:r>
              <a:rPr lang="en-GB" b="1" dirty="0"/>
              <a:t>How to use tags in ADO</a:t>
            </a:r>
          </a:p>
        </p:txBody>
      </p:sp>
      <p:sp>
        <p:nvSpPr>
          <p:cNvPr id="3" name="TextBox 2">
            <a:extLst>
              <a:ext uri="{FF2B5EF4-FFF2-40B4-BE49-F238E27FC236}">
                <a16:creationId xmlns:a16="http://schemas.microsoft.com/office/drawing/2014/main" id="{E9D02287-E291-4351-9A22-4AAB688BD8B2}"/>
              </a:ext>
            </a:extLst>
          </p:cNvPr>
          <p:cNvSpPr txBox="1"/>
          <p:nvPr/>
        </p:nvSpPr>
        <p:spPr>
          <a:xfrm>
            <a:off x="514904" y="1278385"/>
            <a:ext cx="10955045" cy="5424256"/>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F68B1F"/>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F0CB69EC-8033-4AAD-BDC4-D6167FEDD90C}"/>
              </a:ext>
            </a:extLst>
          </p:cNvPr>
          <p:cNvSpPr/>
          <p:nvPr/>
        </p:nvSpPr>
        <p:spPr>
          <a:xfrm>
            <a:off x="613898" y="654216"/>
            <a:ext cx="11182904" cy="4735142"/>
          </a:xfrm>
          <a:prstGeom prst="rect">
            <a:avLst/>
          </a:prstGeom>
        </p:spPr>
        <p:txBody>
          <a:bodyPr wrap="square">
            <a:spAutoFit/>
          </a:bodyPr>
          <a:lstStyle/>
          <a:p>
            <a:pPr marL="342900" marR="0" lvl="0" indent="-342900" algn="l" defTabSz="914400" rtl="0" eaLnBrk="1" fontAlgn="auto" latinLnBrk="0" hangingPunct="1">
              <a:lnSpc>
                <a:spcPct val="107000"/>
              </a:lnSpc>
              <a:spcBef>
                <a:spcPts val="0"/>
              </a:spcBef>
              <a:spcAft>
                <a:spcPts val="800"/>
              </a:spcAft>
              <a:buClrTx/>
              <a:buSzTx/>
              <a:buFont typeface="+mj-lt"/>
              <a:buAutoNum type="arabicPeriod"/>
              <a:tabLst/>
              <a:defRPr/>
            </a:pPr>
            <a:r>
              <a:rPr kumimoji="0" lang="en-US" b="0" i="0" u="none" strike="noStrike" kern="120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A “Tag” is a free text field that can be used to tag some text against a given Feature or User Story</a:t>
            </a:r>
          </a:p>
          <a:p>
            <a:pPr marL="342900" marR="0" lvl="0" indent="-342900" algn="l" defTabSz="914400" rtl="0" eaLnBrk="1" fontAlgn="auto" latinLnBrk="0" hangingPunct="1">
              <a:lnSpc>
                <a:spcPct val="107000"/>
              </a:lnSpc>
              <a:spcBef>
                <a:spcPts val="0"/>
              </a:spcBef>
              <a:spcAft>
                <a:spcPts val="800"/>
              </a:spcAft>
              <a:buClrTx/>
              <a:buSzTx/>
              <a:buFont typeface="+mj-lt"/>
              <a:buAutoNum type="arabicPeriod"/>
              <a:tabLst/>
              <a:defRPr/>
            </a:pPr>
            <a:endParaRPr kumimoji="0" lang="en-US" sz="1800" b="0" i="0" u="none" strike="noStrike" kern="1200" cap="none" spc="0" normalizeH="0" baseline="0" noProof="0">
              <a:ln>
                <a:noFill/>
              </a:ln>
              <a:solidFill>
                <a:prstClr val="black"/>
              </a:solidFill>
              <a:effectLst/>
              <a:uLnTx/>
              <a:uFillTx/>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Tx/>
              <a:buFont typeface="+mj-lt"/>
              <a:buAutoNum type="arabicPeriod"/>
              <a:tabLst/>
              <a:defRPr/>
            </a:pPr>
            <a:endParaRPr kumimoji="0" lang="en-US" sz="1800" b="0" i="0" u="none" strike="noStrike" kern="1200" cap="none" spc="0" normalizeH="0" baseline="0" noProof="0">
              <a:ln>
                <a:noFill/>
              </a:ln>
              <a:solidFill>
                <a:prstClr val="black"/>
              </a:solidFill>
              <a:effectLst/>
              <a:uLnTx/>
              <a:uFillTx/>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Tx/>
              <a:buFont typeface="+mj-lt"/>
              <a:buAutoNum type="arabicPeriod"/>
              <a:tabLst/>
              <a:defRPr/>
            </a:pPr>
            <a:endParaRPr kumimoji="0" lang="en-US" sz="1800" b="0" i="0" u="none" strike="noStrike" kern="1200" cap="none" spc="0" normalizeH="0" baseline="0" noProof="0">
              <a:ln>
                <a:noFill/>
              </a:ln>
              <a:solidFill>
                <a:prstClr val="black"/>
              </a:solidFill>
              <a:effectLst/>
              <a:uLnTx/>
              <a:uFillTx/>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b="0" i="0" u="none" strike="noStrike" kern="1200" cap="none" spc="0" normalizeH="0" baseline="0" noProof="0" dirty="0">
                <a:ln>
                  <a:noFill/>
                </a:ln>
                <a:solidFill>
                  <a:prstClr val="black"/>
                </a:solidFill>
                <a:effectLst/>
                <a:uLnTx/>
                <a:uFillTx/>
              </a:rPr>
              <a:t>For all features that belong to Phase 2 of Redeployment project, we need to add the tag “</a:t>
            </a:r>
            <a:r>
              <a:rPr kumimoji="0" lang="en-US" b="1" i="0" u="none" strike="noStrike" kern="1200" cap="none" spc="0" normalizeH="0" baseline="0" noProof="0" dirty="0" err="1">
                <a:ln>
                  <a:noFill/>
                </a:ln>
                <a:solidFill>
                  <a:prstClr val="black"/>
                </a:solidFill>
                <a:effectLst/>
                <a:uLnTx/>
                <a:uFillTx/>
              </a:rPr>
              <a:t>Compaas</a:t>
            </a:r>
            <a:r>
              <a:rPr kumimoji="0" lang="en-US" b="1" i="0" u="none" strike="noStrike" kern="1200" cap="none" spc="0" normalizeH="0" baseline="0" noProof="0" dirty="0">
                <a:ln>
                  <a:noFill/>
                </a:ln>
                <a:solidFill>
                  <a:prstClr val="black"/>
                </a:solidFill>
                <a:effectLst/>
                <a:uLnTx/>
                <a:uFillTx/>
              </a:rPr>
              <a:t> Phase 2</a:t>
            </a:r>
            <a:r>
              <a:rPr kumimoji="0" lang="en-US" b="0" i="0" u="none" strike="noStrike" kern="1200" cap="none" spc="0" normalizeH="0" baseline="0" noProof="0" dirty="0">
                <a:ln>
                  <a:noFill/>
                </a:ln>
                <a:solidFill>
                  <a:prstClr val="black"/>
                </a:solidFill>
                <a:effectLst/>
                <a:uLnTx/>
                <a:uFillTx/>
              </a:rPr>
              <a:t>” in that feature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b="0" i="0" u="none" strike="noStrike" kern="1200" cap="none" spc="0" normalizeH="0" baseline="0" noProof="0" dirty="0">
                <a:ln>
                  <a:noFill/>
                </a:ln>
                <a:solidFill>
                  <a:prstClr val="black"/>
                </a:solidFill>
                <a:effectLst/>
                <a:uLnTx/>
                <a:uFillTx/>
              </a:rPr>
              <a:t>The naming convention for a tag must be always followed - “CompaasPhase2” is not the same as “</a:t>
            </a:r>
            <a:r>
              <a:rPr kumimoji="0" lang="en-US" b="0" i="0" u="none" strike="noStrike" kern="1200" cap="none" spc="0" normalizeH="0" baseline="0" noProof="0" dirty="0" err="1">
                <a:ln>
                  <a:noFill/>
                </a:ln>
                <a:solidFill>
                  <a:prstClr val="black"/>
                </a:solidFill>
                <a:effectLst/>
                <a:uLnTx/>
                <a:uFillTx/>
              </a:rPr>
              <a:t>Compaas</a:t>
            </a:r>
            <a:r>
              <a:rPr kumimoji="0" lang="en-US" b="0" i="0" u="none" strike="noStrike" kern="1200" cap="none" spc="0" normalizeH="0" baseline="0" noProof="0" dirty="0">
                <a:ln>
                  <a:noFill/>
                </a:ln>
                <a:solidFill>
                  <a:prstClr val="black"/>
                </a:solidFill>
                <a:effectLst/>
                <a:uLnTx/>
                <a:uFillTx/>
              </a:rPr>
              <a:t> Phase 2”, so proper spacing as per agreed convention must be followed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b="0" i="0" u="none" strike="noStrike" kern="1200" cap="none" spc="0" normalizeH="0" baseline="0" noProof="0" dirty="0">
                <a:ln>
                  <a:noFill/>
                </a:ln>
                <a:solidFill>
                  <a:prstClr val="black"/>
                </a:solidFill>
                <a:effectLst/>
                <a:uLnTx/>
                <a:uFillTx/>
              </a:rPr>
              <a:t>Care must be taken to not misspell the tag. For example, “Compass Phase 2” tag will not be treated same as “</a:t>
            </a:r>
            <a:r>
              <a:rPr kumimoji="0" lang="en-US" b="0" i="0" u="none" strike="noStrike" kern="1200" cap="none" spc="0" normalizeH="0" baseline="0" noProof="0" dirty="0" err="1">
                <a:ln>
                  <a:noFill/>
                </a:ln>
                <a:solidFill>
                  <a:prstClr val="black"/>
                </a:solidFill>
                <a:effectLst/>
                <a:uLnTx/>
                <a:uFillTx/>
              </a:rPr>
              <a:t>Compaas</a:t>
            </a:r>
            <a:r>
              <a:rPr kumimoji="0" lang="en-US" b="0" i="0" u="none" strike="noStrike" kern="1200" cap="none" spc="0" normalizeH="0" baseline="0" noProof="0" dirty="0">
                <a:ln>
                  <a:noFill/>
                </a:ln>
                <a:solidFill>
                  <a:prstClr val="black"/>
                </a:solidFill>
                <a:effectLst/>
                <a:uLnTx/>
                <a:uFillTx/>
              </a:rPr>
              <a:t> Phase 2” although they sound similar.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b="0" i="0" u="none" strike="noStrike" kern="1200" cap="none" spc="0" normalizeH="0" baseline="0" noProof="0" dirty="0">
                <a:ln>
                  <a:noFill/>
                </a:ln>
                <a:solidFill>
                  <a:prstClr val="black"/>
                </a:solidFill>
                <a:effectLst/>
                <a:uLnTx/>
                <a:uFillTx/>
              </a:rPr>
              <a:t>Any feature that needs to be moved out of Phase 2 will be tagged as “</a:t>
            </a:r>
            <a:r>
              <a:rPr kumimoji="0" lang="en-US" b="0" i="0" u="none" strike="noStrike" kern="1200" cap="none" spc="0" normalizeH="0" baseline="0" noProof="0" dirty="0" err="1">
                <a:ln>
                  <a:noFill/>
                </a:ln>
                <a:solidFill>
                  <a:prstClr val="black"/>
                </a:solidFill>
                <a:effectLst/>
                <a:uLnTx/>
                <a:uFillTx/>
              </a:rPr>
              <a:t>Compaas</a:t>
            </a:r>
            <a:r>
              <a:rPr kumimoji="0" lang="en-US" b="0" i="0" u="none" strike="noStrike" kern="1200" cap="none" spc="0" normalizeH="0" baseline="0" noProof="0" dirty="0">
                <a:ln>
                  <a:noFill/>
                </a:ln>
                <a:solidFill>
                  <a:prstClr val="black"/>
                </a:solidFill>
                <a:effectLst/>
                <a:uLnTx/>
                <a:uFillTx/>
              </a:rPr>
              <a:t> Phase 3” to ensure that the feature is still trackable but does not show up in the queries for Phase 2 features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b="0" i="0" u="none" strike="noStrike" kern="1200" cap="none" spc="0" normalizeH="0" baseline="0" noProof="0" dirty="0">
                <a:ln>
                  <a:noFill/>
                </a:ln>
                <a:solidFill>
                  <a:prstClr val="black"/>
                </a:solidFill>
                <a:effectLst/>
                <a:uLnTx/>
                <a:uFillTx/>
              </a:rPr>
              <a:t>A set of shared queries have been created to track Phase 2 features along with the epics in which they are placed. These queries can be found under folder “RED- Phase2”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0DDAAD11-D17E-4ACA-AC7C-EC7F8FFD0A84}"/>
              </a:ext>
            </a:extLst>
          </p:cNvPr>
          <p:cNvPicPr/>
          <p:nvPr/>
        </p:nvPicPr>
        <p:blipFill>
          <a:blip r:embed="rId3"/>
          <a:stretch>
            <a:fillRect/>
          </a:stretch>
        </p:blipFill>
        <p:spPr>
          <a:xfrm>
            <a:off x="1110374" y="1055401"/>
            <a:ext cx="5460994" cy="1082004"/>
          </a:xfrm>
          <a:prstGeom prst="rect">
            <a:avLst/>
          </a:prstGeom>
        </p:spPr>
      </p:pic>
      <p:pic>
        <p:nvPicPr>
          <p:cNvPr id="13" name="Picture 12">
            <a:extLst>
              <a:ext uri="{FF2B5EF4-FFF2-40B4-BE49-F238E27FC236}">
                <a16:creationId xmlns:a16="http://schemas.microsoft.com/office/drawing/2014/main" id="{22DEFF7C-AD57-4036-9BED-13613DE61BE4}"/>
              </a:ext>
            </a:extLst>
          </p:cNvPr>
          <p:cNvPicPr/>
          <p:nvPr/>
        </p:nvPicPr>
        <p:blipFill>
          <a:blip r:embed="rId4">
            <a:extLst>
              <a:ext uri="{28A0092B-C50C-407E-A947-70E740481C1C}">
                <a14:useLocalDpi xmlns:a14="http://schemas.microsoft.com/office/drawing/2010/main" val="0"/>
              </a:ext>
            </a:extLst>
          </a:blip>
          <a:stretch>
            <a:fillRect/>
          </a:stretch>
        </p:blipFill>
        <p:spPr>
          <a:xfrm>
            <a:off x="890400" y="4998543"/>
            <a:ext cx="5314950" cy="1654985"/>
          </a:xfrm>
          <a:prstGeom prst="rect">
            <a:avLst/>
          </a:prstGeom>
        </p:spPr>
      </p:pic>
    </p:spTree>
    <p:extLst>
      <p:ext uri="{BB962C8B-B14F-4D97-AF65-F5344CB8AC3E}">
        <p14:creationId xmlns:p14="http://schemas.microsoft.com/office/powerpoint/2010/main" val="377855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DB32-401C-F942-B990-B002C049B12E}"/>
              </a:ext>
            </a:extLst>
          </p:cNvPr>
          <p:cNvSpPr>
            <a:spLocks noGrp="1"/>
          </p:cNvSpPr>
          <p:nvPr>
            <p:ph type="title"/>
          </p:nvPr>
        </p:nvSpPr>
        <p:spPr/>
        <p:txBody>
          <a:bodyPr/>
          <a:lstStyle/>
          <a:p>
            <a:r>
              <a:rPr lang="en-US"/>
              <a:t>Overall Process and Plan</a:t>
            </a:r>
          </a:p>
        </p:txBody>
      </p:sp>
      <p:sp>
        <p:nvSpPr>
          <p:cNvPr id="3" name="Date Placeholder 2">
            <a:extLst>
              <a:ext uri="{FF2B5EF4-FFF2-40B4-BE49-F238E27FC236}">
                <a16:creationId xmlns:a16="http://schemas.microsoft.com/office/drawing/2014/main" id="{00677EAB-9B36-7441-A183-C3E1EE7F00F6}"/>
              </a:ext>
            </a:extLst>
          </p:cNvPr>
          <p:cNvSpPr>
            <a:spLocks noGrp="1"/>
          </p:cNvSpPr>
          <p:nvPr>
            <p:ph type="dt" sz="half" idx="10"/>
          </p:nvPr>
        </p:nvSpPr>
        <p:spPr/>
        <p:txBody>
          <a:bodyPr/>
          <a:lstStyle/>
          <a:p>
            <a:fld id="{146E2DDE-CA1C-6843-A39E-A3670545CCC8}" type="datetime4">
              <a:rPr lang="en-GB" smtClean="0"/>
              <a:t>12 February 2024</a:t>
            </a:fld>
            <a:endParaRPr lang="en-US"/>
          </a:p>
        </p:txBody>
      </p:sp>
      <p:sp>
        <p:nvSpPr>
          <p:cNvPr id="6" name="Text Placeholder 4">
            <a:extLst>
              <a:ext uri="{FF2B5EF4-FFF2-40B4-BE49-F238E27FC236}">
                <a16:creationId xmlns:a16="http://schemas.microsoft.com/office/drawing/2014/main" id="{6D68B94A-E779-0E43-8241-7E5C0DC7B694}"/>
              </a:ext>
            </a:extLst>
          </p:cNvPr>
          <p:cNvSpPr>
            <a:spLocks noGrp="1"/>
          </p:cNvSpPr>
          <p:nvPr>
            <p:ph type="body" sz="quarter" idx="13"/>
          </p:nvPr>
        </p:nvSpPr>
        <p:spPr>
          <a:xfrm>
            <a:off x="7164986" y="-420923"/>
            <a:ext cx="3797860" cy="6857172"/>
          </a:xfrm>
        </p:spPr>
        <p:txBody>
          <a:bodyPr/>
          <a:lstStyle/>
          <a:p>
            <a:r>
              <a:rPr lang="en-US"/>
              <a:t>1</a:t>
            </a:r>
          </a:p>
        </p:txBody>
      </p:sp>
    </p:spTree>
    <p:extLst>
      <p:ext uri="{BB962C8B-B14F-4D97-AF65-F5344CB8AC3E}">
        <p14:creationId xmlns:p14="http://schemas.microsoft.com/office/powerpoint/2010/main" val="256162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062D3-E847-4F1B-93D7-EC27DF9F1861}"/>
              </a:ext>
            </a:extLst>
          </p:cNvPr>
          <p:cNvSpPr>
            <a:spLocks noGrp="1"/>
          </p:cNvSpPr>
          <p:nvPr>
            <p:ph type="body" sz="quarter" idx="4294967295"/>
          </p:nvPr>
        </p:nvSpPr>
        <p:spPr>
          <a:xfrm>
            <a:off x="361950" y="368919"/>
            <a:ext cx="9977437" cy="581025"/>
          </a:xfrm>
        </p:spPr>
        <p:txBody>
          <a:bodyPr vert="horz" lIns="91440" tIns="45720" rIns="91440" bIns="45720" rtlCol="0" anchor="ctr">
            <a:normAutofit/>
          </a:bodyPr>
          <a:lstStyle/>
          <a:p>
            <a:pPr marL="0" indent="0">
              <a:lnSpc>
                <a:spcPct val="90000"/>
              </a:lnSpc>
              <a:spcBef>
                <a:spcPct val="0"/>
              </a:spcBef>
              <a:buNone/>
            </a:pPr>
            <a:r>
              <a:rPr lang="en-US" sz="2800" b="1" dirty="0">
                <a:latin typeface="Georgia" panose="02040502050405020303" pitchFamily="18" charset="0"/>
                <a:ea typeface="+mj-ea"/>
              </a:rPr>
              <a:t>ADO Backlog Relationship</a:t>
            </a:r>
            <a:endParaRPr lang="en-IN" sz="2800" b="1" dirty="0">
              <a:latin typeface="Georgia" panose="02040502050405020303" pitchFamily="18" charset="0"/>
              <a:ea typeface="+mj-ea"/>
            </a:endParaRPr>
          </a:p>
        </p:txBody>
      </p:sp>
      <p:pic>
        <p:nvPicPr>
          <p:cNvPr id="5" name="Picture 4">
            <a:extLst>
              <a:ext uri="{FF2B5EF4-FFF2-40B4-BE49-F238E27FC236}">
                <a16:creationId xmlns:a16="http://schemas.microsoft.com/office/drawing/2014/main" id="{2F613B33-5254-4660-A8E6-946DA29F3D4E}"/>
              </a:ext>
            </a:extLst>
          </p:cNvPr>
          <p:cNvPicPr>
            <a:picLocks noChangeAspect="1"/>
          </p:cNvPicPr>
          <p:nvPr/>
        </p:nvPicPr>
        <p:blipFill>
          <a:blip r:embed="rId2"/>
          <a:stretch>
            <a:fillRect/>
          </a:stretch>
        </p:blipFill>
        <p:spPr>
          <a:xfrm>
            <a:off x="192000" y="1304750"/>
            <a:ext cx="11808000" cy="276784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D0DACA76-6D7A-42F5-AB37-5535D91201AA}"/>
              </a:ext>
            </a:extLst>
          </p:cNvPr>
          <p:cNvSpPr txBox="1"/>
          <p:nvPr/>
        </p:nvSpPr>
        <p:spPr>
          <a:xfrm>
            <a:off x="361950" y="4867275"/>
            <a:ext cx="3009900" cy="93345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68B1F"/>
                </a:solidFill>
                <a:effectLst/>
                <a:uLnTx/>
                <a:uFillTx/>
                <a:latin typeface="Calibri" panose="020F0502020204030204"/>
                <a:ea typeface="+mn-ea"/>
                <a:cs typeface="+mn-cs"/>
              </a:rPr>
              <a:t>Epic</a:t>
            </a:r>
            <a:r>
              <a:rPr kumimoji="0" lang="en-US" sz="1400" b="0" i="0" u="none" strike="noStrike" kern="1200" cap="none" spc="0" normalizeH="0" baseline="0" noProof="0" dirty="0">
                <a:ln>
                  <a:noFill/>
                </a:ln>
                <a:solidFill>
                  <a:srgbClr val="F68B1F"/>
                </a:solidFill>
                <a:effectLst/>
                <a:uLnTx/>
                <a:uFillTx/>
                <a:latin typeface="Calibri" panose="020F0502020204030204"/>
                <a:ea typeface="+mn-ea"/>
                <a:cs typeface="+mn-cs"/>
              </a:rPr>
              <a:t>: Highest level container in ADO. Equivalent to a module in the application. Can contain one or many features and user stories</a:t>
            </a:r>
            <a:endParaRPr kumimoji="0" lang="en-IN" sz="1400" b="0" i="0" u="none" strike="noStrike" kern="1200" cap="none" spc="0" normalizeH="0" baseline="0" noProof="0" dirty="0">
              <a:ln>
                <a:noFill/>
              </a:ln>
              <a:solidFill>
                <a:srgbClr val="F68B1F"/>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BF86C67-338D-4327-9EE7-A6F3BB665C21}"/>
              </a:ext>
            </a:extLst>
          </p:cNvPr>
          <p:cNvSpPr/>
          <p:nvPr/>
        </p:nvSpPr>
        <p:spPr>
          <a:xfrm>
            <a:off x="1209675" y="2419350"/>
            <a:ext cx="2657475" cy="257175"/>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996123C5-D072-40F9-B244-66149791AA85}"/>
              </a:ext>
            </a:extLst>
          </p:cNvPr>
          <p:cNvSpPr txBox="1"/>
          <p:nvPr/>
        </p:nvSpPr>
        <p:spPr>
          <a:xfrm>
            <a:off x="3838576" y="4867275"/>
            <a:ext cx="3009900" cy="933450"/>
          </a:xfrm>
          <a:prstGeom prst="rect">
            <a:avLst/>
          </a:prstGeom>
          <a:ln>
            <a:solidFill>
              <a:srgbClr val="7030A0"/>
            </a:solid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030A0"/>
                </a:solidFill>
                <a:effectLst/>
                <a:uLnTx/>
                <a:uFillTx/>
                <a:latin typeface="Calibri" panose="020F0502020204030204"/>
                <a:ea typeface="+mn-ea"/>
                <a:cs typeface="+mn-cs"/>
              </a:rPr>
              <a:t>Feature</a:t>
            </a:r>
            <a:r>
              <a:rPr kumimoji="0" lang="en-US" sz="1400" b="0" i="0" u="none" strike="noStrike" kern="1200" cap="none" spc="0" normalizeH="0" baseline="0" noProof="0" dirty="0">
                <a:ln>
                  <a:noFill/>
                </a:ln>
                <a:solidFill>
                  <a:srgbClr val="7030A0"/>
                </a:solidFill>
                <a:effectLst/>
                <a:uLnTx/>
                <a:uFillTx/>
                <a:latin typeface="Calibri" panose="020F0502020204030204"/>
                <a:ea typeface="+mn-ea"/>
                <a:cs typeface="+mn-cs"/>
              </a:rPr>
              <a:t>: Next level container in ADO. Equivalent to a single feature. Can contain one or many user stories</a:t>
            </a:r>
            <a:endParaRPr kumimoji="0" lang="en-IN" sz="1400" b="0"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2EE8D41-2069-4F26-B507-B4719F3E721D}"/>
              </a:ext>
            </a:extLst>
          </p:cNvPr>
          <p:cNvSpPr txBox="1"/>
          <p:nvPr/>
        </p:nvSpPr>
        <p:spPr>
          <a:xfrm>
            <a:off x="7315202" y="4867275"/>
            <a:ext cx="3009900" cy="933450"/>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B0F0"/>
                </a:solidFill>
                <a:effectLst/>
                <a:uLnTx/>
                <a:uFillTx/>
                <a:latin typeface="Calibri" panose="020F0502020204030204"/>
                <a:ea typeface="+mn-ea"/>
                <a:cs typeface="+mn-cs"/>
              </a:rPr>
              <a:t>User Story</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Smallest unit of functionality that can be implemented by code.</a:t>
            </a:r>
            <a:endParaRPr kumimoji="0" lang="en-IN" sz="1400" b="0"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7C9F06-059F-4EF8-9EE2-6CFDFE7EF695}"/>
              </a:ext>
            </a:extLst>
          </p:cNvPr>
          <p:cNvSpPr/>
          <p:nvPr/>
        </p:nvSpPr>
        <p:spPr>
          <a:xfrm>
            <a:off x="1303457" y="2717247"/>
            <a:ext cx="3620968" cy="25717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C691A57E-A27E-4274-99A3-E108FA7BA0D7}"/>
              </a:ext>
            </a:extLst>
          </p:cNvPr>
          <p:cNvSpPr/>
          <p:nvPr/>
        </p:nvSpPr>
        <p:spPr>
          <a:xfrm>
            <a:off x="1332031" y="3027291"/>
            <a:ext cx="4411543" cy="257175"/>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5" name="Connector: Elbow 14">
            <a:extLst>
              <a:ext uri="{FF2B5EF4-FFF2-40B4-BE49-F238E27FC236}">
                <a16:creationId xmlns:a16="http://schemas.microsoft.com/office/drawing/2014/main" id="{F8018328-B54B-4ACC-85EB-CF70974967A6}"/>
              </a:ext>
            </a:extLst>
          </p:cNvPr>
          <p:cNvCxnSpPr>
            <a:stCxn id="9" idx="1"/>
          </p:cNvCxnSpPr>
          <p:nvPr/>
        </p:nvCxnSpPr>
        <p:spPr>
          <a:xfrm rot="10800000" flipV="1">
            <a:off x="523875" y="2547937"/>
            <a:ext cx="685800" cy="2319337"/>
          </a:xfrm>
          <a:prstGeom prst="bentConnector2">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7" name="Connector: Elbow 16">
            <a:extLst>
              <a:ext uri="{FF2B5EF4-FFF2-40B4-BE49-F238E27FC236}">
                <a16:creationId xmlns:a16="http://schemas.microsoft.com/office/drawing/2014/main" id="{F0F53977-1685-486C-86AE-5E40C033D815}"/>
              </a:ext>
            </a:extLst>
          </p:cNvPr>
          <p:cNvCxnSpPr>
            <a:stCxn id="12" idx="1"/>
            <a:endCxn id="10" idx="0"/>
          </p:cNvCxnSpPr>
          <p:nvPr/>
        </p:nvCxnSpPr>
        <p:spPr>
          <a:xfrm rot="10800000" flipH="1" flipV="1">
            <a:off x="1303456" y="2845835"/>
            <a:ext cx="4040069" cy="2021440"/>
          </a:xfrm>
          <a:prstGeom prst="bentConnector4">
            <a:avLst>
              <a:gd name="adj1" fmla="val -4715"/>
              <a:gd name="adj2" fmla="val 69673"/>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BD182CE-0F9C-4DD6-A12D-C23D1D6B634A}"/>
              </a:ext>
            </a:extLst>
          </p:cNvPr>
          <p:cNvCxnSpPr>
            <a:stCxn id="13" idx="3"/>
            <a:endCxn id="11" idx="0"/>
          </p:cNvCxnSpPr>
          <p:nvPr/>
        </p:nvCxnSpPr>
        <p:spPr>
          <a:xfrm>
            <a:off x="5743574" y="3155879"/>
            <a:ext cx="3076578" cy="1711396"/>
          </a:xfrm>
          <a:prstGeom prst="bent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17AE2B6D-B54E-4D44-899D-98E4FC0D4259}"/>
              </a:ext>
            </a:extLst>
          </p:cNvPr>
          <p:cNvPicPr>
            <a:picLocks noChangeAspect="1"/>
          </p:cNvPicPr>
          <p:nvPr/>
        </p:nvPicPr>
        <p:blipFill>
          <a:blip r:embed="rId3"/>
          <a:stretch>
            <a:fillRect/>
          </a:stretch>
        </p:blipFill>
        <p:spPr>
          <a:xfrm>
            <a:off x="641467" y="4467224"/>
            <a:ext cx="428625" cy="400050"/>
          </a:xfrm>
          <a:prstGeom prst="rect">
            <a:avLst/>
          </a:prstGeom>
        </p:spPr>
      </p:pic>
      <p:pic>
        <p:nvPicPr>
          <p:cNvPr id="25" name="Picture 24">
            <a:extLst>
              <a:ext uri="{FF2B5EF4-FFF2-40B4-BE49-F238E27FC236}">
                <a16:creationId xmlns:a16="http://schemas.microsoft.com/office/drawing/2014/main" id="{B77F5D03-D096-466E-A048-844191985DAF}"/>
              </a:ext>
            </a:extLst>
          </p:cNvPr>
          <p:cNvPicPr>
            <a:picLocks noChangeAspect="1"/>
          </p:cNvPicPr>
          <p:nvPr/>
        </p:nvPicPr>
        <p:blipFill>
          <a:blip r:embed="rId4"/>
          <a:stretch>
            <a:fillRect/>
          </a:stretch>
        </p:blipFill>
        <p:spPr>
          <a:xfrm>
            <a:off x="3990224" y="4498925"/>
            <a:ext cx="371475" cy="361950"/>
          </a:xfrm>
          <a:prstGeom prst="rect">
            <a:avLst/>
          </a:prstGeom>
        </p:spPr>
      </p:pic>
      <p:pic>
        <p:nvPicPr>
          <p:cNvPr id="27" name="Picture 26">
            <a:extLst>
              <a:ext uri="{FF2B5EF4-FFF2-40B4-BE49-F238E27FC236}">
                <a16:creationId xmlns:a16="http://schemas.microsoft.com/office/drawing/2014/main" id="{6F375DF8-643D-4423-BF0D-9615176A4E00}"/>
              </a:ext>
            </a:extLst>
          </p:cNvPr>
          <p:cNvPicPr>
            <a:picLocks noChangeAspect="1"/>
          </p:cNvPicPr>
          <p:nvPr/>
        </p:nvPicPr>
        <p:blipFill>
          <a:blip r:embed="rId5"/>
          <a:stretch>
            <a:fillRect/>
          </a:stretch>
        </p:blipFill>
        <p:spPr>
          <a:xfrm>
            <a:off x="7315202" y="4508450"/>
            <a:ext cx="438150" cy="352425"/>
          </a:xfrm>
          <a:prstGeom prst="rect">
            <a:avLst/>
          </a:prstGeom>
        </p:spPr>
      </p:pic>
    </p:spTree>
    <p:extLst>
      <p:ext uri="{BB962C8B-B14F-4D97-AF65-F5344CB8AC3E}">
        <p14:creationId xmlns:p14="http://schemas.microsoft.com/office/powerpoint/2010/main" val="2277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062D3-E847-4F1B-93D7-EC27DF9F1861}"/>
              </a:ext>
            </a:extLst>
          </p:cNvPr>
          <p:cNvSpPr>
            <a:spLocks noGrp="1"/>
          </p:cNvSpPr>
          <p:nvPr>
            <p:ph type="body" sz="quarter" idx="4294967295"/>
          </p:nvPr>
        </p:nvSpPr>
        <p:spPr>
          <a:xfrm>
            <a:off x="838200" y="333381"/>
            <a:ext cx="9977437" cy="581025"/>
          </a:xfrm>
        </p:spPr>
        <p:txBody>
          <a:bodyPr vert="horz" lIns="91440" tIns="45720" rIns="91440" bIns="45720" rtlCol="0" anchor="ctr">
            <a:normAutofit/>
          </a:bodyPr>
          <a:lstStyle/>
          <a:p>
            <a:pPr marL="0" indent="0">
              <a:lnSpc>
                <a:spcPct val="90000"/>
              </a:lnSpc>
              <a:spcBef>
                <a:spcPct val="0"/>
              </a:spcBef>
              <a:buNone/>
            </a:pPr>
            <a:r>
              <a:rPr lang="en-US" sz="2800" b="1" dirty="0">
                <a:latin typeface="Georgia" panose="02040502050405020303" pitchFamily="18" charset="0"/>
                <a:ea typeface="+mj-ea"/>
              </a:rPr>
              <a:t>ADO Backlog Organization</a:t>
            </a:r>
            <a:endParaRPr lang="en-IN" sz="2800" b="1" dirty="0">
              <a:latin typeface="Georgia" panose="02040502050405020303" pitchFamily="18" charset="0"/>
              <a:ea typeface="+mj-ea"/>
            </a:endParaRPr>
          </a:p>
        </p:txBody>
      </p:sp>
      <p:sp>
        <p:nvSpPr>
          <p:cNvPr id="4" name="Content Placeholder 2">
            <a:extLst>
              <a:ext uri="{FF2B5EF4-FFF2-40B4-BE49-F238E27FC236}">
                <a16:creationId xmlns:a16="http://schemas.microsoft.com/office/drawing/2014/main" id="{3B2980FA-5953-4BAC-9138-BEA7809FFBCA}"/>
              </a:ext>
            </a:extLst>
          </p:cNvPr>
          <p:cNvSpPr txBox="1">
            <a:spLocks/>
          </p:cNvSpPr>
          <p:nvPr/>
        </p:nvSpPr>
        <p:spPr>
          <a:xfrm>
            <a:off x="838200" y="914406"/>
            <a:ext cx="10881852" cy="5790887"/>
          </a:xfrm>
          <a:prstGeom prst="rect">
            <a:avLst/>
          </a:prstGeom>
        </p:spPr>
        <p:txBody>
          <a:bodyPr>
            <a:normAutofit fontScale="625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R="0" lvl="0" algn="l" defTabSz="685800" rtl="0" eaLnBrk="1" fontAlgn="auto" latinLnBrk="0" hangingPunct="1">
              <a:lnSpc>
                <a:spcPct val="100000"/>
              </a:lnSpc>
              <a:spcBef>
                <a:spcPts val="750"/>
              </a:spcBef>
              <a:spcAft>
                <a:spcPts val="0"/>
              </a:spcAft>
              <a:buClr>
                <a:schemeClr val="tx2"/>
              </a:buClr>
              <a:buSzTx/>
              <a:buFont typeface="Arial Black" panose="020B0A04020102020204" pitchFamily="34" charset="0"/>
              <a:buChar char="►"/>
              <a:tabLst/>
              <a:defRPr/>
            </a:pPr>
            <a:r>
              <a:rPr kumimoji="0" lang="en-IN" sz="26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Once the story is pushed from AHA to ADO then it is aligned to a Software Area and Actual/Dummy Iteration in ADO depending upon the mapped Area &amp; Iteration path.</a:t>
            </a:r>
          </a:p>
          <a:p>
            <a:pPr marL="0" marR="0" lvl="0" indent="0" algn="l" defTabSz="685800" rtl="0" eaLnBrk="1" fontAlgn="auto" latinLnBrk="0" hangingPunct="1">
              <a:lnSpc>
                <a:spcPct val="100000"/>
              </a:lnSpc>
              <a:spcBef>
                <a:spcPts val="750"/>
              </a:spcBef>
              <a:spcAft>
                <a:spcPts val="0"/>
              </a:spcAft>
              <a:buClr>
                <a:schemeClr val="tx2"/>
              </a:buClr>
              <a:buSzTx/>
              <a:buNone/>
              <a:tabLst/>
              <a:defRPr/>
            </a:pPr>
            <a:endParaRPr kumimoji="0" lang="en-IN" sz="2100" b="0" i="0" u="none" strike="noStrike" kern="1200" cap="none" spc="0" normalizeH="0" baseline="0" noProof="0">
              <a:ln>
                <a:noFill/>
              </a:ln>
              <a:solidFill>
                <a:prstClr val="black"/>
              </a:solidFill>
              <a:effectLst/>
              <a:uLnTx/>
              <a:uFillTx/>
              <a:latin typeface="+mn-lt"/>
              <a:ea typeface="+mn-ea"/>
              <a:cs typeface="Arial" panose="020B0604020202020204" pitchFamily="34" charset="0"/>
            </a:endParaRPr>
          </a:p>
          <a:p>
            <a:pPr>
              <a:buClr>
                <a:schemeClr val="tx2"/>
              </a:buClr>
              <a:buFont typeface="Arial Black" panose="020B0A04020102020204" pitchFamily="34" charset="0"/>
              <a:buChar char="►"/>
              <a:defRPr/>
            </a:pPr>
            <a:r>
              <a:rPr lang="en-IN" sz="2600" b="1" dirty="0">
                <a:solidFill>
                  <a:prstClr val="black"/>
                </a:solidFill>
                <a:latin typeface="+mn-lt"/>
              </a:rPr>
              <a:t>Area Path</a:t>
            </a:r>
            <a:r>
              <a:rPr lang="en-IN" sz="2600" dirty="0">
                <a:solidFill>
                  <a:prstClr val="black"/>
                </a:solidFill>
                <a:latin typeface="+mn-lt"/>
              </a:rPr>
              <a:t> </a:t>
            </a:r>
            <a:r>
              <a:rPr lang="en-IN" sz="2100" dirty="0">
                <a:solidFill>
                  <a:prstClr val="black"/>
                </a:solidFill>
                <a:latin typeface="+mn-lt"/>
              </a:rPr>
              <a:t>-&gt; </a:t>
            </a:r>
            <a:r>
              <a:rPr lang="en-IN" sz="2600" dirty="0">
                <a:solidFill>
                  <a:prstClr val="black"/>
                </a:solidFill>
                <a:latin typeface="+mn-lt"/>
              </a:rPr>
              <a:t>Areas in ADO allows us to group items by team which in turn will be working on specific platforms/applications like </a:t>
            </a:r>
            <a:r>
              <a:rPr lang="en-IN" sz="2600" dirty="0" err="1">
                <a:solidFill>
                  <a:prstClr val="black"/>
                </a:solidFill>
                <a:latin typeface="+mn-lt"/>
              </a:rPr>
              <a:t>nGen</a:t>
            </a:r>
            <a:r>
              <a:rPr lang="en-IN" sz="2600" dirty="0">
                <a:solidFill>
                  <a:prstClr val="black"/>
                </a:solidFill>
                <a:latin typeface="+mn-lt"/>
              </a:rPr>
              <a:t>/Candidate application. </a:t>
            </a:r>
            <a:r>
              <a:rPr lang="en-US" sz="2600" dirty="0">
                <a:solidFill>
                  <a:prstClr val="black"/>
                </a:solidFill>
                <a:latin typeface="+mn-lt"/>
              </a:rPr>
              <a:t>Once the  paths are defined at the project level the SM’s will assign them to a team under the team configuration. A hierarchy of area to support sub areas can be created in area ADO and currently allows it to be 14 levels deep only.</a:t>
            </a:r>
            <a:endParaRPr lang="en-IN" sz="2100">
              <a:solidFill>
                <a:prstClr val="black"/>
              </a:solidFill>
              <a:latin typeface="+mn-lt"/>
            </a:endParaRPr>
          </a:p>
          <a:p>
            <a:pPr marL="0" indent="0">
              <a:buClr>
                <a:schemeClr val="tx2"/>
              </a:buClr>
              <a:buNone/>
              <a:defRPr/>
            </a:pPr>
            <a:r>
              <a:rPr lang="en-IN" sz="2400" dirty="0">
                <a:solidFill>
                  <a:prstClr val="black"/>
                </a:solidFill>
                <a:latin typeface="+mn-lt"/>
              </a:rPr>
              <a:t>    </a:t>
            </a:r>
            <a:r>
              <a:rPr lang="en-IN" sz="2600" dirty="0">
                <a:solidFill>
                  <a:prstClr val="black"/>
                </a:solidFill>
                <a:latin typeface="+mn-lt"/>
              </a:rPr>
              <a:t>For Career Mobility Phase 2 work it has been identified that teams will be aligned with the following 4 areas only </a:t>
            </a:r>
          </a:p>
          <a:p>
            <a:pPr marL="685800" lvl="1" indent="-342900">
              <a:buClr>
                <a:schemeClr val="tx2"/>
              </a:buClr>
              <a:buFont typeface="+mj-lt"/>
              <a:buAutoNum type="arabicParenR"/>
              <a:defRPr/>
            </a:pPr>
            <a:r>
              <a:rPr lang="en-IN" sz="2600" b="1" dirty="0" err="1">
                <a:solidFill>
                  <a:prstClr val="black"/>
                </a:solidFill>
                <a:latin typeface="+mn-lt"/>
              </a:rPr>
              <a:t>COMPaaS</a:t>
            </a:r>
            <a:r>
              <a:rPr lang="en-IN" sz="2600" dirty="0">
                <a:solidFill>
                  <a:prstClr val="black"/>
                </a:solidFill>
                <a:latin typeface="+mn-lt"/>
              </a:rPr>
              <a:t> -&gt; Teams which are working on </a:t>
            </a:r>
            <a:r>
              <a:rPr lang="en-IN" sz="2600" dirty="0" err="1">
                <a:solidFill>
                  <a:prstClr val="black"/>
                </a:solidFill>
                <a:latin typeface="+mn-lt"/>
              </a:rPr>
              <a:t>COMPaaS</a:t>
            </a:r>
            <a:r>
              <a:rPr lang="en-IN" sz="2600" dirty="0">
                <a:solidFill>
                  <a:prstClr val="black"/>
                </a:solidFill>
                <a:latin typeface="+mn-lt"/>
              </a:rPr>
              <a:t> side like Microservices implementation work etc.</a:t>
            </a: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2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IN" sz="1600">
              <a:solidFill>
                <a:prstClr val="black"/>
              </a:solidFill>
              <a:latin typeface="+mn-lt"/>
            </a:endParaRPr>
          </a:p>
          <a:p>
            <a:pPr marL="342900" lvl="1" indent="0">
              <a:buClr>
                <a:schemeClr val="tx2"/>
              </a:buClr>
              <a:buNone/>
              <a:defRPr/>
            </a:pPr>
            <a:endParaRPr lang="en-US" sz="1600">
              <a:solidFill>
                <a:prstClr val="black"/>
              </a:solidFill>
              <a:latin typeface="+mn-lt"/>
            </a:endParaRPr>
          </a:p>
          <a:p>
            <a:pPr marL="342900" lvl="1" indent="0">
              <a:buClr>
                <a:schemeClr val="tx2"/>
              </a:buClr>
              <a:buNone/>
              <a:defRPr/>
            </a:pPr>
            <a:endParaRPr lang="en-US" sz="1600">
              <a:solidFill>
                <a:prstClr val="black"/>
              </a:solidFill>
              <a:latin typeface="+mn-lt"/>
            </a:endParaRPr>
          </a:p>
          <a:p>
            <a:pPr marL="0" indent="0">
              <a:buClr>
                <a:schemeClr val="tx2"/>
              </a:buClr>
              <a:buNone/>
              <a:defRPr/>
            </a:pPr>
            <a:r>
              <a:rPr lang="en-IN" sz="1900">
                <a:solidFill>
                  <a:prstClr val="black"/>
                </a:solidFill>
                <a:latin typeface="+mn-lt"/>
              </a:rPr>
              <a:t> </a:t>
            </a:r>
          </a:p>
        </p:txBody>
      </p:sp>
      <p:pic>
        <p:nvPicPr>
          <p:cNvPr id="3" name="Picture 2"/>
          <p:cNvPicPr>
            <a:picLocks noChangeAspect="1"/>
          </p:cNvPicPr>
          <p:nvPr/>
        </p:nvPicPr>
        <p:blipFill>
          <a:blip r:embed="rId2"/>
          <a:stretch>
            <a:fillRect/>
          </a:stretch>
        </p:blipFill>
        <p:spPr>
          <a:xfrm>
            <a:off x="1841704" y="3181043"/>
            <a:ext cx="4470605" cy="3524250"/>
          </a:xfrm>
          <a:prstGeom prst="rect">
            <a:avLst/>
          </a:prstGeom>
          <a:ln>
            <a:solidFill>
              <a:schemeClr val="accent1"/>
            </a:solidFill>
          </a:ln>
        </p:spPr>
      </p:pic>
    </p:spTree>
    <p:extLst>
      <p:ext uri="{BB962C8B-B14F-4D97-AF65-F5344CB8AC3E}">
        <p14:creationId xmlns:p14="http://schemas.microsoft.com/office/powerpoint/2010/main" val="14376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2A61AD-D507-9A45-B764-AAD5DB5B7726}" type="datetime4">
              <a:rPr lang="en-GB" smtClean="0"/>
              <a:t>12 February 2024</a:t>
            </a:fld>
            <a:endParaRPr lang="en-US"/>
          </a:p>
        </p:txBody>
      </p:sp>
      <p:sp>
        <p:nvSpPr>
          <p:cNvPr id="8" name="TextBox 7"/>
          <p:cNvSpPr txBox="1"/>
          <p:nvPr/>
        </p:nvSpPr>
        <p:spPr>
          <a:xfrm>
            <a:off x="619431" y="225642"/>
            <a:ext cx="10038736" cy="6494085"/>
          </a:xfrm>
          <a:prstGeom prst="rect">
            <a:avLst/>
          </a:prstGeom>
          <a:noFill/>
        </p:spPr>
        <p:txBody>
          <a:bodyPr wrap="square" rtlCol="0">
            <a:spAutoFit/>
          </a:bodyPr>
          <a:lstStyle/>
          <a:p>
            <a:pPr marL="342900" lvl="1">
              <a:buClr>
                <a:schemeClr val="tx2"/>
              </a:buClr>
              <a:defRPr/>
            </a:pPr>
            <a:r>
              <a:rPr lang="en-IN" sz="1600" b="1" dirty="0">
                <a:solidFill>
                  <a:prstClr val="black"/>
                </a:solidFill>
              </a:rPr>
              <a:t>2)   Ngen</a:t>
            </a:r>
            <a:r>
              <a:rPr lang="en-IN" sz="1600" dirty="0">
                <a:solidFill>
                  <a:prstClr val="black"/>
                </a:solidFill>
              </a:rPr>
              <a:t> -&gt;  Teams which are working on Candidate and Colleague applications should be aligned with these areas.</a:t>
            </a:r>
          </a:p>
          <a:p>
            <a:pPr marL="685800" lvl="1" indent="-342900">
              <a:buClr>
                <a:schemeClr val="tx2"/>
              </a:buClr>
              <a:buFont typeface="+mj-lt"/>
              <a:buAutoNum type="arabicParenR"/>
              <a:defRPr/>
            </a:pPr>
            <a:endParaRPr lang="en-IN" sz="1600">
              <a:solidFill>
                <a:prstClr val="black"/>
              </a:solidFill>
            </a:endParaRPr>
          </a:p>
          <a:p>
            <a:pPr marL="685800" lvl="1" indent="-342900">
              <a:buClr>
                <a:schemeClr val="tx2"/>
              </a:buClr>
              <a:buFont typeface="+mj-lt"/>
              <a:buAutoNum type="arabicParenR"/>
              <a:defRPr/>
            </a:pPr>
            <a:endParaRPr lang="en-IN" sz="1600">
              <a:solidFill>
                <a:prstClr val="black"/>
              </a:solidFill>
            </a:endParaRPr>
          </a:p>
          <a:p>
            <a:pPr marL="685800" lvl="1" indent="-342900">
              <a:buClr>
                <a:schemeClr val="tx2"/>
              </a:buClr>
              <a:buFont typeface="+mj-lt"/>
              <a:buAutoNum type="arabicParenR"/>
              <a:defRPr/>
            </a:pPr>
            <a:endParaRPr lang="en-IN" sz="1600">
              <a:solidFill>
                <a:prstClr val="black"/>
              </a:solidFill>
            </a:endParaRPr>
          </a:p>
          <a:p>
            <a:pPr marL="685800" lvl="1" indent="-342900">
              <a:buClr>
                <a:schemeClr val="tx2"/>
              </a:buClr>
              <a:buFont typeface="+mj-lt"/>
              <a:buAutoNum type="arabicParenR"/>
              <a:defRPr/>
            </a:pPr>
            <a:endParaRPr lang="en-IN" sz="1600">
              <a:solidFill>
                <a:prstClr val="black"/>
              </a:solidFill>
            </a:endParaRPr>
          </a:p>
          <a:p>
            <a:pPr marL="685800" lvl="1" indent="-342900">
              <a:buClr>
                <a:schemeClr val="tx2"/>
              </a:buClr>
              <a:buFont typeface="+mj-lt"/>
              <a:buAutoNum type="arabicParenR"/>
              <a:defRPr/>
            </a:pPr>
            <a:endParaRPr lang="en-IN" sz="1600">
              <a:solidFill>
                <a:prstClr val="black"/>
              </a:solidFill>
            </a:endParaRPr>
          </a:p>
          <a:p>
            <a:pPr marL="685800" lvl="1" indent="-342900">
              <a:buClr>
                <a:schemeClr val="tx2"/>
              </a:buClr>
              <a:buFont typeface="+mj-lt"/>
              <a:buAutoNum type="arabicParenR"/>
              <a:defRPr/>
            </a:pPr>
            <a:endParaRPr lang="en-IN" sz="1600">
              <a:solidFill>
                <a:prstClr val="black"/>
              </a:solidFill>
            </a:endParaRPr>
          </a:p>
          <a:p>
            <a:pPr marL="685800" lvl="1" indent="-342900">
              <a:buClr>
                <a:schemeClr val="tx2"/>
              </a:buClr>
              <a:buFont typeface="+mj-lt"/>
              <a:buAutoNum type="arabicParenR"/>
              <a:defRPr/>
            </a:pPr>
            <a:endParaRPr lang="en-IN" sz="1600" b="1">
              <a:solidFill>
                <a:prstClr val="black"/>
              </a:solidFill>
            </a:endParaRPr>
          </a:p>
          <a:p>
            <a:pPr marL="685800" lvl="1" indent="-342900">
              <a:buClr>
                <a:schemeClr val="tx2"/>
              </a:buClr>
              <a:buFont typeface="+mj-lt"/>
              <a:buAutoNum type="arabicParenR"/>
              <a:defRPr/>
            </a:pPr>
            <a:endParaRPr lang="en-IN" sz="1600" b="1">
              <a:solidFill>
                <a:prstClr val="black"/>
              </a:solidFill>
            </a:endParaRPr>
          </a:p>
          <a:p>
            <a:pPr marL="685800" lvl="1" indent="-342900">
              <a:buClr>
                <a:schemeClr val="tx2"/>
              </a:buClr>
              <a:buFont typeface="+mj-lt"/>
              <a:buAutoNum type="arabicParenR"/>
              <a:defRPr/>
            </a:pPr>
            <a:endParaRPr lang="en-IN" sz="1600" b="1">
              <a:solidFill>
                <a:prstClr val="black"/>
              </a:solidFill>
            </a:endParaRPr>
          </a:p>
          <a:p>
            <a:pPr marL="685800" lvl="1" indent="-342900">
              <a:buClr>
                <a:schemeClr val="tx2"/>
              </a:buClr>
              <a:buFont typeface="+mj-lt"/>
              <a:buAutoNum type="arabicParenR"/>
              <a:defRPr/>
            </a:pPr>
            <a:endParaRPr lang="en-IN" sz="1600" b="1">
              <a:solidFill>
                <a:prstClr val="black"/>
              </a:solidFill>
            </a:endParaRPr>
          </a:p>
          <a:p>
            <a:pPr marL="685800" lvl="1" indent="-342900">
              <a:buClr>
                <a:schemeClr val="tx2"/>
              </a:buClr>
              <a:buFont typeface="+mj-lt"/>
              <a:buAutoNum type="arabicParenR"/>
              <a:defRPr/>
            </a:pPr>
            <a:endParaRPr lang="en-IN" sz="1600" b="1">
              <a:solidFill>
                <a:prstClr val="black"/>
              </a:solidFill>
            </a:endParaRPr>
          </a:p>
          <a:p>
            <a:pPr marL="685800" lvl="1" indent="-342900">
              <a:buClr>
                <a:schemeClr val="tx2"/>
              </a:buClr>
              <a:buFont typeface="+mj-lt"/>
              <a:buAutoNum type="arabicParenR"/>
              <a:defRPr/>
            </a:pPr>
            <a:endParaRPr lang="en-IN" sz="1600" b="1">
              <a:solidFill>
                <a:prstClr val="black"/>
              </a:solidFill>
            </a:endParaRPr>
          </a:p>
          <a:p>
            <a:pPr marL="685800" lvl="1" indent="-342900">
              <a:buClr>
                <a:schemeClr val="tx2"/>
              </a:buClr>
              <a:buFont typeface="+mj-lt"/>
              <a:buAutoNum type="arabicParenR"/>
              <a:defRPr/>
            </a:pPr>
            <a:endParaRPr lang="en-IN" sz="1600" b="1">
              <a:solidFill>
                <a:prstClr val="black"/>
              </a:solidFill>
            </a:endParaRPr>
          </a:p>
          <a:p>
            <a:pPr marL="685800" lvl="1" indent="-342900">
              <a:buClr>
                <a:schemeClr val="tx2"/>
              </a:buClr>
              <a:buFont typeface="+mj-lt"/>
              <a:buAutoNum type="arabicParenR"/>
              <a:defRPr/>
            </a:pPr>
            <a:endParaRPr lang="en-IN" sz="1600" b="1">
              <a:solidFill>
                <a:prstClr val="black"/>
              </a:solidFill>
            </a:endParaRPr>
          </a:p>
          <a:p>
            <a:pPr marL="685800" lvl="1" indent="-342900">
              <a:buClr>
                <a:schemeClr val="tx2"/>
              </a:buClr>
              <a:buFont typeface="+mj-lt"/>
              <a:buAutoNum type="arabicParenR"/>
              <a:defRPr/>
            </a:pPr>
            <a:endParaRPr lang="en-IN" sz="1600" b="1">
              <a:solidFill>
                <a:prstClr val="black"/>
              </a:solidFill>
            </a:endParaRPr>
          </a:p>
          <a:p>
            <a:pPr marL="685800" lvl="1" indent="-342900">
              <a:buClr>
                <a:schemeClr val="tx2"/>
              </a:buClr>
              <a:buAutoNum type="arabicParenR" startAt="3"/>
              <a:defRPr/>
            </a:pPr>
            <a:r>
              <a:rPr lang="en-IN" sz="1600" b="1" dirty="0">
                <a:solidFill>
                  <a:prstClr val="black"/>
                </a:solidFill>
              </a:rPr>
              <a:t>Sitecore</a:t>
            </a:r>
            <a:r>
              <a:rPr lang="en-IN" sz="1600" dirty="0">
                <a:solidFill>
                  <a:prstClr val="black"/>
                </a:solidFill>
              </a:rPr>
              <a:t> -&gt; </a:t>
            </a:r>
            <a:r>
              <a:rPr lang="en-US" sz="1600" dirty="0">
                <a:solidFill>
                  <a:prstClr val="black"/>
                </a:solidFill>
              </a:rPr>
              <a:t>Teams which are working on HM portal enhancement work will be assigned that sub areas.</a:t>
            </a:r>
          </a:p>
          <a:p>
            <a:pPr marL="685800" lvl="1" indent="-342900">
              <a:buClr>
                <a:schemeClr val="tx2"/>
              </a:buClr>
              <a:buAutoNum type="arabicParenR" startAt="3"/>
              <a:defRPr/>
            </a:pPr>
            <a:endParaRPr lang="en-US" sz="1600">
              <a:solidFill>
                <a:prstClr val="black"/>
              </a:solidFill>
            </a:endParaRPr>
          </a:p>
          <a:p>
            <a:pPr marL="685800" lvl="1" indent="-342900">
              <a:buClr>
                <a:schemeClr val="tx2"/>
              </a:buClr>
              <a:buAutoNum type="arabicParenR" startAt="3"/>
              <a:defRPr/>
            </a:pPr>
            <a:endParaRPr lang="en-US" sz="1600">
              <a:solidFill>
                <a:prstClr val="black"/>
              </a:solidFill>
            </a:endParaRPr>
          </a:p>
          <a:p>
            <a:pPr marL="685800" lvl="1" indent="-342900">
              <a:buClr>
                <a:schemeClr val="tx2"/>
              </a:buClr>
              <a:buAutoNum type="arabicParenR" startAt="3"/>
              <a:defRPr/>
            </a:pPr>
            <a:endParaRPr lang="en-US" sz="1600">
              <a:solidFill>
                <a:prstClr val="black"/>
              </a:solidFill>
            </a:endParaRPr>
          </a:p>
          <a:p>
            <a:pPr marL="685800" lvl="1" indent="-342900">
              <a:buClr>
                <a:schemeClr val="tx2"/>
              </a:buClr>
              <a:buAutoNum type="arabicParenR" startAt="3"/>
              <a:defRPr/>
            </a:pPr>
            <a:endParaRPr lang="en-US" sz="1600">
              <a:solidFill>
                <a:prstClr val="black"/>
              </a:solidFill>
            </a:endParaRPr>
          </a:p>
          <a:p>
            <a:pPr marL="685800" lvl="1" indent="-342900">
              <a:buClr>
                <a:schemeClr val="tx2"/>
              </a:buClr>
              <a:buAutoNum type="arabicParenR" startAt="3"/>
              <a:defRPr/>
            </a:pPr>
            <a:endParaRPr lang="en-US" sz="1600">
              <a:solidFill>
                <a:prstClr val="black"/>
              </a:solidFill>
            </a:endParaRPr>
          </a:p>
          <a:p>
            <a:pPr marL="685800" lvl="1" indent="-342900">
              <a:buClr>
                <a:schemeClr val="tx2"/>
              </a:buClr>
              <a:buAutoNum type="arabicParenR" startAt="3"/>
              <a:defRPr/>
            </a:pPr>
            <a:endParaRPr lang="en-US" sz="1600">
              <a:solidFill>
                <a:prstClr val="black"/>
              </a:solidFill>
            </a:endParaRPr>
          </a:p>
          <a:p>
            <a:pPr marL="685800" lvl="1" indent="-342900">
              <a:buClr>
                <a:schemeClr val="tx2"/>
              </a:buClr>
              <a:buAutoNum type="arabicParenR" startAt="3"/>
              <a:defRPr/>
            </a:pPr>
            <a:endParaRPr lang="en-US" sz="1600">
              <a:solidFill>
                <a:prstClr val="black"/>
              </a:solidFill>
            </a:endParaRPr>
          </a:p>
          <a:p>
            <a:pPr marL="342900" lvl="1">
              <a:buClr>
                <a:schemeClr val="tx2"/>
              </a:buClr>
              <a:defRPr/>
            </a:pPr>
            <a:endParaRPr lang="en-US" sz="1600">
              <a:solidFill>
                <a:prstClr val="black"/>
              </a:solidFill>
            </a:endParaRPr>
          </a:p>
          <a:p>
            <a:pPr marL="685800" lvl="1" indent="-342900">
              <a:buClr>
                <a:schemeClr val="tx2"/>
              </a:buClr>
              <a:buFont typeface="+mj-lt"/>
              <a:buAutoNum type="arabicParenR"/>
              <a:defRPr/>
            </a:pPr>
            <a:endParaRPr lang="en-US" sz="1600">
              <a:solidFill>
                <a:prstClr val="black"/>
              </a:solidFill>
            </a:endParaRPr>
          </a:p>
        </p:txBody>
      </p:sp>
      <p:pic>
        <p:nvPicPr>
          <p:cNvPr id="10" name="Picture 9"/>
          <p:cNvPicPr>
            <a:picLocks noChangeAspect="1"/>
          </p:cNvPicPr>
          <p:nvPr/>
        </p:nvPicPr>
        <p:blipFill>
          <a:blip r:embed="rId2"/>
          <a:stretch>
            <a:fillRect/>
          </a:stretch>
        </p:blipFill>
        <p:spPr>
          <a:xfrm>
            <a:off x="1140542" y="560439"/>
            <a:ext cx="6597450" cy="3539613"/>
          </a:xfrm>
          <a:prstGeom prst="rect">
            <a:avLst/>
          </a:prstGeom>
          <a:ln>
            <a:solidFill>
              <a:schemeClr val="tx1"/>
            </a:solidFill>
          </a:ln>
        </p:spPr>
      </p:pic>
      <p:pic>
        <p:nvPicPr>
          <p:cNvPr id="11" name="Picture 10"/>
          <p:cNvPicPr>
            <a:picLocks noChangeAspect="1"/>
          </p:cNvPicPr>
          <p:nvPr/>
        </p:nvPicPr>
        <p:blipFill>
          <a:blip r:embed="rId3"/>
          <a:stretch>
            <a:fillRect/>
          </a:stretch>
        </p:blipFill>
        <p:spPr>
          <a:xfrm>
            <a:off x="1140542" y="4483505"/>
            <a:ext cx="6597450" cy="2222095"/>
          </a:xfrm>
          <a:prstGeom prst="rect">
            <a:avLst/>
          </a:prstGeom>
          <a:ln>
            <a:solidFill>
              <a:schemeClr val="tx1"/>
            </a:solidFill>
          </a:ln>
        </p:spPr>
      </p:pic>
    </p:spTree>
    <p:extLst>
      <p:ext uri="{BB962C8B-B14F-4D97-AF65-F5344CB8AC3E}">
        <p14:creationId xmlns:p14="http://schemas.microsoft.com/office/powerpoint/2010/main" val="384556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2A61AD-D507-9A45-B764-AAD5DB5B7726}" type="datetime4">
              <a:rPr lang="en-GB" smtClean="0"/>
              <a:t>12 February 2024</a:t>
            </a:fld>
            <a:endParaRPr lang="en-US"/>
          </a:p>
        </p:txBody>
      </p:sp>
      <p:sp>
        <p:nvSpPr>
          <p:cNvPr id="6" name="TextBox 5"/>
          <p:cNvSpPr txBox="1"/>
          <p:nvPr/>
        </p:nvSpPr>
        <p:spPr>
          <a:xfrm>
            <a:off x="825909" y="963561"/>
            <a:ext cx="10776464" cy="5724644"/>
          </a:xfrm>
          <a:prstGeom prst="rect">
            <a:avLst/>
          </a:prstGeom>
          <a:noFill/>
        </p:spPr>
        <p:txBody>
          <a:bodyPr wrap="square" rtlCol="0">
            <a:spAutoFit/>
          </a:bodyPr>
          <a:lstStyle/>
          <a:p>
            <a:r>
              <a:rPr lang="en-US" sz="1600" b="1" dirty="0">
                <a:solidFill>
                  <a:prstClr val="black"/>
                </a:solidFill>
              </a:rPr>
              <a:t>4)  ETL Sync</a:t>
            </a:r>
            <a:r>
              <a:rPr lang="en-US" sz="1600" dirty="0">
                <a:solidFill>
                  <a:prstClr val="black"/>
                </a:solidFill>
              </a:rPr>
              <a:t> -&gt; This is Miners team work area which is basically related to syncing of data between systems.</a:t>
            </a:r>
          </a:p>
          <a:p>
            <a:endParaRPr lang="en-US" sz="1600">
              <a:solidFill>
                <a:prstClr val="black"/>
              </a:solidFill>
            </a:endParaRPr>
          </a:p>
          <a:p>
            <a:endParaRPr lang="en-IN" sz="1600">
              <a:latin typeface="Arial" panose="020B0604020202020204" pitchFamily="34" charset="0"/>
              <a:cs typeface="Arial" panose="020B0604020202020204" pitchFamily="34" charset="0"/>
            </a:endParaRPr>
          </a:p>
          <a:p>
            <a:endParaRPr lang="en-IN" sz="1600">
              <a:latin typeface="Arial" panose="020B0604020202020204" pitchFamily="34" charset="0"/>
              <a:cs typeface="Arial" panose="020B0604020202020204" pitchFamily="34" charset="0"/>
            </a:endParaRPr>
          </a:p>
          <a:p>
            <a:endParaRPr lang="en-IN" sz="1600">
              <a:latin typeface="Arial" panose="020B0604020202020204" pitchFamily="34" charset="0"/>
              <a:cs typeface="Arial" panose="020B0604020202020204" pitchFamily="34" charset="0"/>
            </a:endParaRPr>
          </a:p>
          <a:p>
            <a:pPr lvl="0" defTabSz="685800">
              <a:spcBef>
                <a:spcPts val="750"/>
              </a:spcBef>
              <a:buClr>
                <a:srgbClr val="4F185A"/>
              </a:buClr>
              <a:buFont typeface="Arial Black" panose="020B0A04020102020204" pitchFamily="34" charset="0"/>
              <a:buChar char="►"/>
              <a:defRPr/>
            </a:pPr>
            <a:r>
              <a:rPr lang="en-IN" b="1" dirty="0">
                <a:solidFill>
                  <a:prstClr val="black"/>
                </a:solidFill>
                <a:cs typeface="Arial" panose="020B0604020202020204" pitchFamily="34" charset="0"/>
              </a:rPr>
              <a:t>Iteration path</a:t>
            </a:r>
            <a:r>
              <a:rPr lang="en-IN" sz="1600" dirty="0">
                <a:solidFill>
                  <a:prstClr val="black"/>
                </a:solidFill>
                <a:cs typeface="Arial" panose="020B0604020202020204" pitchFamily="34" charset="0"/>
              </a:rPr>
              <a:t> -&gt; Iteration path allows us to group stories and feature work items by sprint and releases respectively. Currently in phase 2 work all iterations are created under “Phase 2 Releases” item and each release comprises of 2 sprints and 1 week of regression.</a:t>
            </a:r>
          </a:p>
          <a:p>
            <a:pPr lvl="0" defTabSz="685800">
              <a:spcBef>
                <a:spcPts val="750"/>
              </a:spcBef>
              <a:buClr>
                <a:srgbClr val="4F185A"/>
              </a:buClr>
              <a:buFont typeface="Arial Black" panose="020B0A04020102020204" pitchFamily="34" charset="0"/>
              <a:buChar char="►"/>
              <a:defRPr/>
            </a:pPr>
            <a:endParaRPr lang="en-IN" sz="1600">
              <a:solidFill>
                <a:prstClr val="black"/>
              </a:solidFill>
              <a:cs typeface="Arial" panose="020B0604020202020204" pitchFamily="34" charset="0"/>
            </a:endParaRPr>
          </a:p>
          <a:p>
            <a:pPr lvl="0" defTabSz="685800">
              <a:spcBef>
                <a:spcPts val="750"/>
              </a:spcBef>
              <a:buClr>
                <a:srgbClr val="4F185A"/>
              </a:buClr>
              <a:buFont typeface="Arial Black" panose="020B0A04020102020204" pitchFamily="34" charset="0"/>
              <a:buChar char="►"/>
              <a:defRPr/>
            </a:pPr>
            <a:endParaRPr lang="en-IN" sz="1600">
              <a:solidFill>
                <a:prstClr val="black"/>
              </a:solidFill>
              <a:cs typeface="Arial" panose="020B0604020202020204" pitchFamily="34" charset="0"/>
            </a:endParaRPr>
          </a:p>
          <a:p>
            <a:pPr lvl="0" defTabSz="685800">
              <a:spcBef>
                <a:spcPts val="750"/>
              </a:spcBef>
              <a:buClr>
                <a:srgbClr val="4F185A"/>
              </a:buClr>
              <a:buFont typeface="Arial Black" panose="020B0A04020102020204" pitchFamily="34" charset="0"/>
              <a:buChar char="►"/>
              <a:defRPr/>
            </a:pPr>
            <a:endParaRPr lang="en-IN" sz="1600">
              <a:solidFill>
                <a:prstClr val="black"/>
              </a:solidFill>
              <a:cs typeface="Arial" panose="020B0604020202020204" pitchFamily="34" charset="0"/>
            </a:endParaRPr>
          </a:p>
          <a:p>
            <a:pPr lvl="0" defTabSz="685800">
              <a:spcBef>
                <a:spcPts val="750"/>
              </a:spcBef>
              <a:buClr>
                <a:srgbClr val="4F185A"/>
              </a:buClr>
              <a:buFont typeface="Arial Black" panose="020B0A04020102020204" pitchFamily="34" charset="0"/>
              <a:buChar char="►"/>
              <a:defRPr/>
            </a:pPr>
            <a:endParaRPr lang="en-IN" sz="1600">
              <a:solidFill>
                <a:prstClr val="black"/>
              </a:solidFill>
              <a:cs typeface="Arial" panose="020B0604020202020204" pitchFamily="34" charset="0"/>
            </a:endParaRPr>
          </a:p>
          <a:p>
            <a:pPr lvl="0" defTabSz="685800">
              <a:spcBef>
                <a:spcPts val="750"/>
              </a:spcBef>
              <a:buClr>
                <a:srgbClr val="4F185A"/>
              </a:buClr>
              <a:buFont typeface="Arial Black" panose="020B0A04020102020204" pitchFamily="34" charset="0"/>
              <a:buChar char="►"/>
              <a:defRPr/>
            </a:pPr>
            <a:endParaRPr lang="en-IN" sz="1600">
              <a:solidFill>
                <a:prstClr val="black"/>
              </a:solidFill>
              <a:cs typeface="Arial" panose="020B0604020202020204" pitchFamily="34" charset="0"/>
            </a:endParaRPr>
          </a:p>
          <a:p>
            <a:pPr lvl="0" defTabSz="685800">
              <a:spcBef>
                <a:spcPts val="750"/>
              </a:spcBef>
              <a:buClr>
                <a:srgbClr val="4F185A"/>
              </a:buClr>
              <a:buFont typeface="Arial Black" panose="020B0A04020102020204" pitchFamily="34" charset="0"/>
              <a:buChar char="►"/>
              <a:defRPr/>
            </a:pPr>
            <a:endParaRPr lang="en-IN" sz="1600">
              <a:solidFill>
                <a:prstClr val="black"/>
              </a:solidFill>
              <a:cs typeface="Arial" panose="020B0604020202020204" pitchFamily="34" charset="0"/>
            </a:endParaRPr>
          </a:p>
          <a:p>
            <a:pPr lvl="0" defTabSz="685800">
              <a:spcBef>
                <a:spcPts val="750"/>
              </a:spcBef>
              <a:buClr>
                <a:srgbClr val="4F185A"/>
              </a:buClr>
              <a:buFont typeface="Arial Black" panose="020B0A04020102020204" pitchFamily="34" charset="0"/>
              <a:buChar char="►"/>
              <a:defRPr/>
            </a:pPr>
            <a:endParaRPr lang="en-IN" sz="1600">
              <a:solidFill>
                <a:prstClr val="black"/>
              </a:solidFill>
              <a:cs typeface="Arial" panose="020B0604020202020204" pitchFamily="34" charset="0"/>
            </a:endParaRPr>
          </a:p>
          <a:p>
            <a:pPr lvl="0" defTabSz="685800">
              <a:spcBef>
                <a:spcPts val="750"/>
              </a:spcBef>
              <a:buClr>
                <a:srgbClr val="4F185A"/>
              </a:buClr>
              <a:buFont typeface="Arial Black" panose="020B0A04020102020204" pitchFamily="34" charset="0"/>
              <a:buChar char="►"/>
              <a:defRPr/>
            </a:pPr>
            <a:endParaRPr lang="en-IN" sz="1600">
              <a:solidFill>
                <a:prstClr val="black"/>
              </a:solidFill>
              <a:cs typeface="Arial" panose="020B0604020202020204" pitchFamily="34" charset="0"/>
            </a:endParaRPr>
          </a:p>
          <a:p>
            <a:endParaRPr lang="en-IN" sz="1600">
              <a:latin typeface="Arial" panose="020B0604020202020204" pitchFamily="34" charset="0"/>
              <a:cs typeface="Arial" panose="020B0604020202020204" pitchFamily="34" charset="0"/>
            </a:endParaRPr>
          </a:p>
          <a:p>
            <a:endParaRPr lang="en-IN" sz="1600">
              <a:latin typeface="Arial" panose="020B0604020202020204" pitchFamily="34" charset="0"/>
              <a:cs typeface="Arial" panose="020B0604020202020204" pitchFamily="34" charset="0"/>
            </a:endParaRPr>
          </a:p>
          <a:p>
            <a:pPr algn="l"/>
            <a:endParaRPr lang="en-IN" sz="1600" err="1">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890097" y="1381649"/>
            <a:ext cx="4762807" cy="388158"/>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1861829" y="3205316"/>
            <a:ext cx="4791075" cy="3348920"/>
          </a:xfrm>
          <a:prstGeom prst="rect">
            <a:avLst/>
          </a:prstGeom>
          <a:ln>
            <a:solidFill>
              <a:schemeClr val="tx1"/>
            </a:solidFill>
          </a:ln>
        </p:spPr>
      </p:pic>
    </p:spTree>
    <p:extLst>
      <p:ext uri="{BB962C8B-B14F-4D97-AF65-F5344CB8AC3E}">
        <p14:creationId xmlns:p14="http://schemas.microsoft.com/office/powerpoint/2010/main" val="19345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2A61AD-D507-9A45-B764-AAD5DB5B7726}" type="datetime4">
              <a:rPr lang="en-GB" smtClean="0"/>
              <a:t>12 February 2024</a:t>
            </a:fld>
            <a:endParaRPr lang="en-US"/>
          </a:p>
        </p:txBody>
      </p:sp>
      <p:sp>
        <p:nvSpPr>
          <p:cNvPr id="8" name="Text Placeholder 1">
            <a:extLst>
              <a:ext uri="{FF2B5EF4-FFF2-40B4-BE49-F238E27FC236}">
                <a16:creationId xmlns:a16="http://schemas.microsoft.com/office/drawing/2014/main" id="{683062D3-E847-4F1B-93D7-EC27DF9F1861}"/>
              </a:ext>
            </a:extLst>
          </p:cNvPr>
          <p:cNvSpPr txBox="1">
            <a:spLocks/>
          </p:cNvSpPr>
          <p:nvPr/>
        </p:nvSpPr>
        <p:spPr>
          <a:xfrm>
            <a:off x="621891" y="248419"/>
            <a:ext cx="9977437" cy="581025"/>
          </a:xfrm>
          <a:prstGeom prst="rect">
            <a:avLst/>
          </a:prstGeom>
        </p:spPr>
        <p:txBody>
          <a:bodyPr vert="horz" wrap="square" lIns="91440" tIns="45720" rIns="91440" bIns="45720" rtlCol="0" anchor="ctr" anchorCtr="0">
            <a:normAutofit/>
          </a:bodyPr>
          <a:lst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ct val="0"/>
              </a:spcBef>
              <a:buFont typeface="Lucida Grande" panose="020B0600040502020204" pitchFamily="34" charset="0"/>
              <a:buNone/>
            </a:pPr>
            <a:r>
              <a:rPr lang="en-US" sz="2800" b="1" dirty="0">
                <a:latin typeface="Georgia" panose="02040502050405020303" pitchFamily="18" charset="0"/>
                <a:ea typeface="+mj-ea"/>
              </a:rPr>
              <a:t>Teams – </a:t>
            </a:r>
            <a:r>
              <a:rPr lang="en-US" sz="2800" b="1" dirty="0" err="1">
                <a:latin typeface="Georgia" panose="02040502050405020303" pitchFamily="18" charset="0"/>
                <a:ea typeface="+mj-ea"/>
              </a:rPr>
              <a:t>AreaPath</a:t>
            </a:r>
            <a:endParaRPr lang="en-IN" sz="2800" b="1" dirty="0">
              <a:latin typeface="Georgia" panose="02040502050405020303" pitchFamily="18" charset="0"/>
              <a:ea typeface="+mj-ea"/>
            </a:endParaRPr>
          </a:p>
        </p:txBody>
      </p:sp>
      <p:graphicFrame>
        <p:nvGraphicFramePr>
          <p:cNvPr id="2" name="Table 1"/>
          <p:cNvGraphicFramePr>
            <a:graphicFrameLocks noGrp="1"/>
          </p:cNvGraphicFramePr>
          <p:nvPr>
            <p:extLst>
              <p:ext uri="{D42A27DB-BD31-4B8C-83A1-F6EECF244321}">
                <p14:modId xmlns:p14="http://schemas.microsoft.com/office/powerpoint/2010/main" val="3704055265"/>
              </p:ext>
            </p:extLst>
          </p:nvPr>
        </p:nvGraphicFramePr>
        <p:xfrm>
          <a:off x="678016" y="983236"/>
          <a:ext cx="11161662" cy="1295400"/>
        </p:xfrm>
        <a:graphic>
          <a:graphicData uri="http://schemas.openxmlformats.org/drawingml/2006/table">
            <a:tbl>
              <a:tblPr firstRow="1" bandRow="1">
                <a:tableStyleId>{5C22544A-7EE6-4342-B048-85BDC9FD1C3A}</a:tableStyleId>
              </a:tblPr>
              <a:tblGrid>
                <a:gridCol w="3220000">
                  <a:extLst>
                    <a:ext uri="{9D8B030D-6E8A-4147-A177-3AD203B41FA5}">
                      <a16:colId xmlns:a16="http://schemas.microsoft.com/office/drawing/2014/main" val="1660892057"/>
                    </a:ext>
                  </a:extLst>
                </a:gridCol>
                <a:gridCol w="2089829">
                  <a:extLst>
                    <a:ext uri="{9D8B030D-6E8A-4147-A177-3AD203B41FA5}">
                      <a16:colId xmlns:a16="http://schemas.microsoft.com/office/drawing/2014/main" val="1518088117"/>
                    </a:ext>
                  </a:extLst>
                </a:gridCol>
                <a:gridCol w="5851833">
                  <a:extLst>
                    <a:ext uri="{9D8B030D-6E8A-4147-A177-3AD203B41FA5}">
                      <a16:colId xmlns:a16="http://schemas.microsoft.com/office/drawing/2014/main" val="3682333957"/>
                    </a:ext>
                  </a:extLst>
                </a:gridCol>
              </a:tblGrid>
              <a:tr h="145516">
                <a:tc>
                  <a:txBody>
                    <a:bodyPr/>
                    <a:lstStyle/>
                    <a:p>
                      <a:r>
                        <a:rPr lang="en-IN" sz="1100" dirty="0"/>
                        <a:t>Team </a:t>
                      </a:r>
                    </a:p>
                  </a:txBody>
                  <a:tcPr/>
                </a:tc>
                <a:tc>
                  <a:txBody>
                    <a:bodyPr/>
                    <a:lstStyle/>
                    <a:p>
                      <a:r>
                        <a:rPr lang="en-IN" sz="1100" dirty="0"/>
                        <a:t> Platform/Application </a:t>
                      </a:r>
                      <a:r>
                        <a:rPr lang="en-IN" sz="1100" baseline="0" dirty="0"/>
                        <a:t> </a:t>
                      </a:r>
                      <a:endParaRPr lang="en-IN" sz="1100" dirty="0"/>
                    </a:p>
                  </a:txBody>
                  <a:tcPr/>
                </a:tc>
                <a:tc>
                  <a:txBody>
                    <a:bodyPr/>
                    <a:lstStyle/>
                    <a:p>
                      <a:r>
                        <a:rPr lang="en-IN" sz="1100" dirty="0"/>
                        <a:t> Associated Area Path </a:t>
                      </a:r>
                    </a:p>
                  </a:txBody>
                  <a:tcPr/>
                </a:tc>
                <a:extLst>
                  <a:ext uri="{0D108BD9-81ED-4DB2-BD59-A6C34878D82A}">
                    <a16:rowId xmlns:a16="http://schemas.microsoft.com/office/drawing/2014/main" val="1133906176"/>
                  </a:ext>
                </a:extLst>
              </a:tr>
              <a:tr h="145516">
                <a:tc>
                  <a:txBody>
                    <a:bodyPr/>
                    <a:lstStyle/>
                    <a:p>
                      <a:r>
                        <a:rPr lang="en-IN" sz="1100" dirty="0"/>
                        <a:t>Achievers</a:t>
                      </a:r>
                    </a:p>
                  </a:txBody>
                  <a:tcPr/>
                </a:tc>
                <a:tc>
                  <a:txBody>
                    <a:bodyPr/>
                    <a:lstStyle/>
                    <a:p>
                      <a:r>
                        <a:rPr lang="en-IN" sz="1100" dirty="0" err="1"/>
                        <a:t>COMPaaS</a:t>
                      </a:r>
                    </a:p>
                  </a:txBody>
                  <a:tcPr/>
                </a:tc>
                <a:tc>
                  <a:txBody>
                    <a:bodyPr/>
                    <a:lstStyle/>
                    <a:p>
                      <a:r>
                        <a:rPr lang="en-IN" sz="1100" dirty="0"/>
                        <a:t>Software\</a:t>
                      </a:r>
                      <a:r>
                        <a:rPr lang="en-IN" sz="1100" dirty="0" err="1"/>
                        <a:t>COMPaaS</a:t>
                      </a:r>
                      <a:r>
                        <a:rPr lang="en-IN" sz="1100" dirty="0"/>
                        <a:t>\Phase 2 Achievers</a:t>
                      </a:r>
                    </a:p>
                  </a:txBody>
                  <a:tcPr/>
                </a:tc>
                <a:extLst>
                  <a:ext uri="{0D108BD9-81ED-4DB2-BD59-A6C34878D82A}">
                    <a16:rowId xmlns:a16="http://schemas.microsoft.com/office/drawing/2014/main" val="2908755639"/>
                  </a:ext>
                </a:extLst>
              </a:tr>
              <a:tr h="145516">
                <a:tc>
                  <a:txBody>
                    <a:bodyPr/>
                    <a:lstStyle/>
                    <a:p>
                      <a:endParaRPr lang="en-IN" sz="1100"/>
                    </a:p>
                  </a:txBody>
                  <a:tcPr/>
                </a:tc>
                <a:tc>
                  <a:txBody>
                    <a:bodyPr/>
                    <a:lstStyle/>
                    <a:p>
                      <a:r>
                        <a:rPr lang="en-IN" sz="1100" dirty="0" err="1"/>
                        <a:t>nGen</a:t>
                      </a:r>
                      <a:r>
                        <a:rPr lang="en-IN" sz="1100" dirty="0"/>
                        <a:t>  - Candidate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Software\</a:t>
                      </a:r>
                      <a:r>
                        <a:rPr lang="en-IN" sz="1100" dirty="0" err="1"/>
                        <a:t>NGen</a:t>
                      </a:r>
                      <a:r>
                        <a:rPr lang="en-IN" sz="1100" dirty="0"/>
                        <a:t>\Candidate Application\Phase 2 Achievers</a:t>
                      </a:r>
                    </a:p>
                  </a:txBody>
                  <a:tcPr/>
                </a:tc>
                <a:extLst>
                  <a:ext uri="{0D108BD9-81ED-4DB2-BD59-A6C34878D82A}">
                    <a16:rowId xmlns:a16="http://schemas.microsoft.com/office/drawing/2014/main" val="2633336636"/>
                  </a:ext>
                </a:extLst>
              </a:tr>
              <a:tr h="145516">
                <a:tc>
                  <a:txBody>
                    <a:bodyPr/>
                    <a:lstStyle/>
                    <a:p>
                      <a:endParaRPr lang="en-IN" sz="11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err="1"/>
                        <a:t>nGen</a:t>
                      </a:r>
                      <a:r>
                        <a:rPr lang="en-IN" sz="1100" dirty="0"/>
                        <a:t>  - Colleague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Software\</a:t>
                      </a:r>
                      <a:r>
                        <a:rPr lang="en-IN" sz="1100" dirty="0" err="1"/>
                        <a:t>NGen</a:t>
                      </a:r>
                      <a:r>
                        <a:rPr lang="en-IN" sz="1100" dirty="0"/>
                        <a:t>\Colleague Application\Phase 2 Achievers</a:t>
                      </a:r>
                    </a:p>
                  </a:txBody>
                  <a:tcPr/>
                </a:tc>
                <a:extLst>
                  <a:ext uri="{0D108BD9-81ED-4DB2-BD59-A6C34878D82A}">
                    <a16:rowId xmlns:a16="http://schemas.microsoft.com/office/drawing/2014/main" val="1652463291"/>
                  </a:ext>
                </a:extLst>
              </a:tr>
              <a:tr h="145516">
                <a:tc>
                  <a:txBody>
                    <a:bodyPr/>
                    <a:lstStyle/>
                    <a:p>
                      <a:endParaRPr lang="en-IN" sz="1100"/>
                    </a:p>
                  </a:txBody>
                  <a:tcPr/>
                </a:tc>
                <a:tc>
                  <a:txBody>
                    <a:bodyPr/>
                    <a:lstStyle/>
                    <a:p>
                      <a:r>
                        <a:rPr lang="en-IN" sz="1100" dirty="0"/>
                        <a:t>Sitecore</a:t>
                      </a:r>
                    </a:p>
                  </a:txBody>
                  <a:tcPr/>
                </a:tc>
                <a:tc>
                  <a:txBody>
                    <a:bodyPr/>
                    <a:lstStyle/>
                    <a:p>
                      <a:r>
                        <a:rPr lang="en-IN" sz="1100" dirty="0"/>
                        <a:t>Software\</a:t>
                      </a:r>
                      <a:r>
                        <a:rPr lang="en-IN" sz="1100" dirty="0" err="1"/>
                        <a:t>SiteCore</a:t>
                      </a:r>
                      <a:r>
                        <a:rPr lang="en-IN" sz="1100" dirty="0"/>
                        <a:t>\Hiring Manager Portal\Phase 2 Achievers</a:t>
                      </a:r>
                    </a:p>
                  </a:txBody>
                  <a:tcPr/>
                </a:tc>
                <a:extLst>
                  <a:ext uri="{0D108BD9-81ED-4DB2-BD59-A6C34878D82A}">
                    <a16:rowId xmlns:a16="http://schemas.microsoft.com/office/drawing/2014/main" val="289463091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45020648"/>
              </p:ext>
            </p:extLst>
          </p:nvPr>
        </p:nvGraphicFramePr>
        <p:xfrm>
          <a:off x="678018" y="2404800"/>
          <a:ext cx="11132165" cy="1295400"/>
        </p:xfrm>
        <a:graphic>
          <a:graphicData uri="http://schemas.openxmlformats.org/drawingml/2006/table">
            <a:tbl>
              <a:tblPr firstRow="1" bandRow="1">
                <a:tableStyleId>{5C22544A-7EE6-4342-B048-85BDC9FD1C3A}</a:tableStyleId>
              </a:tblPr>
              <a:tblGrid>
                <a:gridCol w="3242272">
                  <a:extLst>
                    <a:ext uri="{9D8B030D-6E8A-4147-A177-3AD203B41FA5}">
                      <a16:colId xmlns:a16="http://schemas.microsoft.com/office/drawing/2014/main" val="1660892057"/>
                    </a:ext>
                  </a:extLst>
                </a:gridCol>
                <a:gridCol w="2087203">
                  <a:extLst>
                    <a:ext uri="{9D8B030D-6E8A-4147-A177-3AD203B41FA5}">
                      <a16:colId xmlns:a16="http://schemas.microsoft.com/office/drawing/2014/main" val="1518088117"/>
                    </a:ext>
                  </a:extLst>
                </a:gridCol>
                <a:gridCol w="5802690">
                  <a:extLst>
                    <a:ext uri="{9D8B030D-6E8A-4147-A177-3AD203B41FA5}">
                      <a16:colId xmlns:a16="http://schemas.microsoft.com/office/drawing/2014/main" val="3682333957"/>
                    </a:ext>
                  </a:extLst>
                </a:gridCol>
              </a:tblGrid>
              <a:tr h="162070">
                <a:tc>
                  <a:txBody>
                    <a:bodyPr/>
                    <a:lstStyle/>
                    <a:p>
                      <a:r>
                        <a:rPr lang="en-IN" sz="1100" dirty="0"/>
                        <a:t>Team </a:t>
                      </a:r>
                    </a:p>
                  </a:txBody>
                  <a:tcPr/>
                </a:tc>
                <a:tc>
                  <a:txBody>
                    <a:bodyPr/>
                    <a:lstStyle/>
                    <a:p>
                      <a:r>
                        <a:rPr lang="en-IN" sz="1100" dirty="0"/>
                        <a:t> </a:t>
                      </a:r>
                      <a:r>
                        <a:rPr lang="en-IN" sz="1100" b="1" i="0" u="none" strike="noStrike" noProof="0" dirty="0">
                          <a:latin typeface="Calibri"/>
                        </a:rPr>
                        <a:t>Platform/Application</a:t>
                      </a:r>
                      <a:r>
                        <a:rPr lang="en-IN" sz="1100" baseline="0" dirty="0"/>
                        <a:t> </a:t>
                      </a:r>
                      <a:endParaRPr lang="en-IN" sz="1100" dirty="0"/>
                    </a:p>
                  </a:txBody>
                  <a:tcPr/>
                </a:tc>
                <a:tc>
                  <a:txBody>
                    <a:bodyPr/>
                    <a:lstStyle/>
                    <a:p>
                      <a:r>
                        <a:rPr lang="en-IN" sz="1100" dirty="0"/>
                        <a:t> Associated Area Path </a:t>
                      </a:r>
                    </a:p>
                  </a:txBody>
                  <a:tcPr/>
                </a:tc>
                <a:extLst>
                  <a:ext uri="{0D108BD9-81ED-4DB2-BD59-A6C34878D82A}">
                    <a16:rowId xmlns:a16="http://schemas.microsoft.com/office/drawing/2014/main" val="1133906176"/>
                  </a:ext>
                </a:extLst>
              </a:tr>
              <a:tr h="162070">
                <a:tc>
                  <a:txBody>
                    <a:bodyPr/>
                    <a:lstStyle/>
                    <a:p>
                      <a:r>
                        <a:rPr lang="en-IN" sz="1100" dirty="0"/>
                        <a:t>Navigators</a:t>
                      </a:r>
                    </a:p>
                  </a:txBody>
                  <a:tcPr/>
                </a:tc>
                <a:tc>
                  <a:txBody>
                    <a:bodyPr/>
                    <a:lstStyle/>
                    <a:p>
                      <a:r>
                        <a:rPr lang="en-IN" sz="1100" dirty="0" err="1"/>
                        <a:t>COMPaaS</a:t>
                      </a:r>
                    </a:p>
                  </a:txBody>
                  <a:tcPr/>
                </a:tc>
                <a:tc>
                  <a:txBody>
                    <a:bodyPr/>
                    <a:lstStyle/>
                    <a:p>
                      <a:r>
                        <a:rPr lang="en-IN" sz="1100" dirty="0"/>
                        <a:t>Software\</a:t>
                      </a:r>
                      <a:r>
                        <a:rPr lang="en-IN" sz="1100" dirty="0" err="1"/>
                        <a:t>COMPaaS</a:t>
                      </a:r>
                      <a:r>
                        <a:rPr lang="en-IN" sz="1100" dirty="0"/>
                        <a:t>\Phase 2 Navigators</a:t>
                      </a:r>
                    </a:p>
                  </a:txBody>
                  <a:tcPr/>
                </a:tc>
                <a:extLst>
                  <a:ext uri="{0D108BD9-81ED-4DB2-BD59-A6C34878D82A}">
                    <a16:rowId xmlns:a16="http://schemas.microsoft.com/office/drawing/2014/main" val="2908755639"/>
                  </a:ext>
                </a:extLst>
              </a:tr>
              <a:tr h="162070">
                <a:tc>
                  <a:txBody>
                    <a:bodyPr/>
                    <a:lstStyle/>
                    <a:p>
                      <a:endParaRPr lang="en-IN" sz="1100"/>
                    </a:p>
                  </a:txBody>
                  <a:tcPr/>
                </a:tc>
                <a:tc>
                  <a:txBody>
                    <a:bodyPr/>
                    <a:lstStyle/>
                    <a:p>
                      <a:r>
                        <a:rPr lang="en-IN" sz="1100" dirty="0" err="1"/>
                        <a:t>nGen</a:t>
                      </a:r>
                      <a:r>
                        <a:rPr lang="en-IN" sz="1100" dirty="0"/>
                        <a:t>  - Candidate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Software\</a:t>
                      </a:r>
                      <a:r>
                        <a:rPr lang="en-IN" sz="1100" dirty="0" err="1"/>
                        <a:t>NGen</a:t>
                      </a:r>
                      <a:r>
                        <a:rPr lang="en-IN" sz="1100" dirty="0"/>
                        <a:t>\Candidate Application\Phase 2 Navigators</a:t>
                      </a:r>
                    </a:p>
                  </a:txBody>
                  <a:tcPr/>
                </a:tc>
                <a:extLst>
                  <a:ext uri="{0D108BD9-81ED-4DB2-BD59-A6C34878D82A}">
                    <a16:rowId xmlns:a16="http://schemas.microsoft.com/office/drawing/2014/main" val="2633336636"/>
                  </a:ext>
                </a:extLst>
              </a:tr>
              <a:tr h="162070">
                <a:tc>
                  <a:txBody>
                    <a:bodyPr/>
                    <a:lstStyle/>
                    <a:p>
                      <a:endParaRPr lang="en-IN" sz="11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err="1"/>
                        <a:t>nGen</a:t>
                      </a:r>
                      <a:r>
                        <a:rPr lang="en-IN" sz="1100" dirty="0"/>
                        <a:t>  - Colleague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Software\</a:t>
                      </a:r>
                      <a:r>
                        <a:rPr lang="en-IN" sz="1100" dirty="0" err="1"/>
                        <a:t>NGen</a:t>
                      </a:r>
                      <a:r>
                        <a:rPr lang="en-IN" sz="1100" dirty="0"/>
                        <a:t>\Colleague Application\Phase 2 Navigators</a:t>
                      </a:r>
                    </a:p>
                  </a:txBody>
                  <a:tcPr/>
                </a:tc>
                <a:extLst>
                  <a:ext uri="{0D108BD9-81ED-4DB2-BD59-A6C34878D82A}">
                    <a16:rowId xmlns:a16="http://schemas.microsoft.com/office/drawing/2014/main" val="1652463291"/>
                  </a:ext>
                </a:extLst>
              </a:tr>
              <a:tr h="162070">
                <a:tc>
                  <a:txBody>
                    <a:bodyPr/>
                    <a:lstStyle/>
                    <a:p>
                      <a:endParaRPr lang="en-IN" sz="1100"/>
                    </a:p>
                  </a:txBody>
                  <a:tcPr/>
                </a:tc>
                <a:tc>
                  <a:txBody>
                    <a:bodyPr/>
                    <a:lstStyle/>
                    <a:p>
                      <a:r>
                        <a:rPr lang="en-IN" sz="1100" dirty="0"/>
                        <a:t>Sitecore</a:t>
                      </a:r>
                    </a:p>
                  </a:txBody>
                  <a:tcPr/>
                </a:tc>
                <a:tc>
                  <a:txBody>
                    <a:bodyPr/>
                    <a:lstStyle/>
                    <a:p>
                      <a:r>
                        <a:rPr lang="en-IN" sz="1100" dirty="0"/>
                        <a:t>Software\</a:t>
                      </a:r>
                      <a:r>
                        <a:rPr lang="en-IN" sz="1100" dirty="0" err="1"/>
                        <a:t>SiteCore</a:t>
                      </a:r>
                      <a:r>
                        <a:rPr lang="en-IN" sz="1100" dirty="0"/>
                        <a:t>\Hiring Manager Portal\Phase 2 Navigators</a:t>
                      </a:r>
                    </a:p>
                  </a:txBody>
                  <a:tcPr/>
                </a:tc>
                <a:extLst>
                  <a:ext uri="{0D108BD9-81ED-4DB2-BD59-A6C34878D82A}">
                    <a16:rowId xmlns:a16="http://schemas.microsoft.com/office/drawing/2014/main" val="289463091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13179502"/>
              </p:ext>
            </p:extLst>
          </p:nvPr>
        </p:nvGraphicFramePr>
        <p:xfrm>
          <a:off x="678018" y="3864097"/>
          <a:ext cx="11169855" cy="1295400"/>
        </p:xfrm>
        <a:graphic>
          <a:graphicData uri="http://schemas.openxmlformats.org/drawingml/2006/table">
            <a:tbl>
              <a:tblPr firstRow="1" bandRow="1">
                <a:tableStyleId>{5C22544A-7EE6-4342-B048-85BDC9FD1C3A}</a:tableStyleId>
              </a:tblPr>
              <a:tblGrid>
                <a:gridCol w="3251654">
                  <a:extLst>
                    <a:ext uri="{9D8B030D-6E8A-4147-A177-3AD203B41FA5}">
                      <a16:colId xmlns:a16="http://schemas.microsoft.com/office/drawing/2014/main" val="1660892057"/>
                    </a:ext>
                  </a:extLst>
                </a:gridCol>
                <a:gridCol w="2097504">
                  <a:extLst>
                    <a:ext uri="{9D8B030D-6E8A-4147-A177-3AD203B41FA5}">
                      <a16:colId xmlns:a16="http://schemas.microsoft.com/office/drawing/2014/main" val="1518088117"/>
                    </a:ext>
                  </a:extLst>
                </a:gridCol>
                <a:gridCol w="5820697">
                  <a:extLst>
                    <a:ext uri="{9D8B030D-6E8A-4147-A177-3AD203B41FA5}">
                      <a16:colId xmlns:a16="http://schemas.microsoft.com/office/drawing/2014/main" val="3682333957"/>
                    </a:ext>
                  </a:extLst>
                </a:gridCol>
              </a:tblGrid>
              <a:tr h="157313">
                <a:tc>
                  <a:txBody>
                    <a:bodyPr/>
                    <a:lstStyle/>
                    <a:p>
                      <a:r>
                        <a:rPr lang="en-IN" sz="1100" dirty="0"/>
                        <a:t>Team </a:t>
                      </a:r>
                      <a:endParaRPr lang="en-IN" sz="1100"/>
                    </a:p>
                  </a:txBody>
                  <a:tcPr/>
                </a:tc>
                <a:tc>
                  <a:txBody>
                    <a:bodyPr/>
                    <a:lstStyle/>
                    <a:p>
                      <a:r>
                        <a:rPr lang="en-IN" sz="1100" dirty="0"/>
                        <a:t> </a:t>
                      </a:r>
                      <a:r>
                        <a:rPr lang="en-IN" sz="1100" b="1" i="0" u="none" strike="noStrike" noProof="0" dirty="0">
                          <a:latin typeface="Calibri"/>
                        </a:rPr>
                        <a:t>Platform/Application</a:t>
                      </a:r>
                      <a:r>
                        <a:rPr lang="en-IN" sz="1100" baseline="0" dirty="0"/>
                        <a:t> </a:t>
                      </a:r>
                      <a:endParaRPr lang="en-IN" sz="1100" dirty="0"/>
                    </a:p>
                  </a:txBody>
                  <a:tcPr/>
                </a:tc>
                <a:tc>
                  <a:txBody>
                    <a:bodyPr/>
                    <a:lstStyle/>
                    <a:p>
                      <a:r>
                        <a:rPr lang="en-IN" sz="1100" dirty="0"/>
                        <a:t> Associated Area Path </a:t>
                      </a:r>
                      <a:endParaRPr lang="en-IN" sz="1100"/>
                    </a:p>
                  </a:txBody>
                  <a:tcPr/>
                </a:tc>
                <a:extLst>
                  <a:ext uri="{0D108BD9-81ED-4DB2-BD59-A6C34878D82A}">
                    <a16:rowId xmlns:a16="http://schemas.microsoft.com/office/drawing/2014/main" val="1133906176"/>
                  </a:ext>
                </a:extLst>
              </a:tr>
              <a:tr h="157313">
                <a:tc>
                  <a:txBody>
                    <a:bodyPr/>
                    <a:lstStyle/>
                    <a:p>
                      <a:r>
                        <a:rPr lang="en-IN" sz="1100" dirty="0"/>
                        <a:t>Pioneers</a:t>
                      </a:r>
                    </a:p>
                  </a:txBody>
                  <a:tcPr/>
                </a:tc>
                <a:tc>
                  <a:txBody>
                    <a:bodyPr/>
                    <a:lstStyle/>
                    <a:p>
                      <a:r>
                        <a:rPr lang="en-IN" sz="1100" err="1"/>
                        <a:t>COMPaaS</a:t>
                      </a:r>
                    </a:p>
                  </a:txBody>
                  <a:tcPr/>
                </a:tc>
                <a:tc>
                  <a:txBody>
                    <a:bodyPr/>
                    <a:lstStyle/>
                    <a:p>
                      <a:r>
                        <a:rPr lang="en-IN" sz="1100" dirty="0"/>
                        <a:t>Software\</a:t>
                      </a:r>
                      <a:r>
                        <a:rPr lang="en-IN" sz="1100" dirty="0" err="1"/>
                        <a:t>COMPaaS</a:t>
                      </a:r>
                      <a:r>
                        <a:rPr lang="en-IN" sz="1100" dirty="0"/>
                        <a:t>\Phase 2 Pioneers</a:t>
                      </a:r>
                    </a:p>
                  </a:txBody>
                  <a:tcPr/>
                </a:tc>
                <a:extLst>
                  <a:ext uri="{0D108BD9-81ED-4DB2-BD59-A6C34878D82A}">
                    <a16:rowId xmlns:a16="http://schemas.microsoft.com/office/drawing/2014/main" val="2908755639"/>
                  </a:ext>
                </a:extLst>
              </a:tr>
              <a:tr h="157313">
                <a:tc>
                  <a:txBody>
                    <a:bodyPr/>
                    <a:lstStyle/>
                    <a:p>
                      <a:endParaRPr lang="en-IN" sz="1100"/>
                    </a:p>
                  </a:txBody>
                  <a:tcPr/>
                </a:tc>
                <a:tc>
                  <a:txBody>
                    <a:bodyPr/>
                    <a:lstStyle/>
                    <a:p>
                      <a:r>
                        <a:rPr lang="en-IN" sz="1100" dirty="0" err="1"/>
                        <a:t>nGen</a:t>
                      </a:r>
                      <a:r>
                        <a:rPr lang="en-IN" sz="1100" dirty="0"/>
                        <a:t>  - Candidate </a:t>
                      </a:r>
                      <a:endParaRPr lang="en-IN" sz="11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Software\</a:t>
                      </a:r>
                      <a:r>
                        <a:rPr lang="en-IN" sz="1100" dirty="0" err="1"/>
                        <a:t>NGen</a:t>
                      </a:r>
                      <a:r>
                        <a:rPr lang="en-IN" sz="1100" dirty="0"/>
                        <a:t>\Candidate Application\Phase 2 Pioneers</a:t>
                      </a:r>
                    </a:p>
                  </a:txBody>
                  <a:tcPr/>
                </a:tc>
                <a:extLst>
                  <a:ext uri="{0D108BD9-81ED-4DB2-BD59-A6C34878D82A}">
                    <a16:rowId xmlns:a16="http://schemas.microsoft.com/office/drawing/2014/main" val="2633336636"/>
                  </a:ext>
                </a:extLst>
              </a:tr>
              <a:tr h="157313">
                <a:tc>
                  <a:txBody>
                    <a:bodyPr/>
                    <a:lstStyle/>
                    <a:p>
                      <a:endParaRPr lang="en-IN" sz="11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err="1"/>
                        <a:t>nGen</a:t>
                      </a:r>
                      <a:r>
                        <a:rPr lang="en-IN" sz="1100" dirty="0"/>
                        <a:t>  - Colleague </a:t>
                      </a:r>
                      <a:endParaRPr lang="en-IN" sz="11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Software\</a:t>
                      </a:r>
                      <a:r>
                        <a:rPr lang="en-IN" sz="1100" dirty="0" err="1"/>
                        <a:t>NGen</a:t>
                      </a:r>
                      <a:r>
                        <a:rPr lang="en-IN" sz="1100" dirty="0"/>
                        <a:t>\Colleague Application\Phase 2 Pioneers</a:t>
                      </a:r>
                    </a:p>
                  </a:txBody>
                  <a:tcPr/>
                </a:tc>
                <a:extLst>
                  <a:ext uri="{0D108BD9-81ED-4DB2-BD59-A6C34878D82A}">
                    <a16:rowId xmlns:a16="http://schemas.microsoft.com/office/drawing/2014/main" val="1652463291"/>
                  </a:ext>
                </a:extLst>
              </a:tr>
              <a:tr h="157313">
                <a:tc>
                  <a:txBody>
                    <a:bodyPr/>
                    <a:lstStyle/>
                    <a:p>
                      <a:endParaRPr lang="en-IN" sz="1100"/>
                    </a:p>
                  </a:txBody>
                  <a:tcPr/>
                </a:tc>
                <a:tc>
                  <a:txBody>
                    <a:bodyPr/>
                    <a:lstStyle/>
                    <a:p>
                      <a:r>
                        <a:rPr lang="en-IN" sz="1100" dirty="0"/>
                        <a:t>Sitecore</a:t>
                      </a:r>
                    </a:p>
                  </a:txBody>
                  <a:tcPr/>
                </a:tc>
                <a:tc>
                  <a:txBody>
                    <a:bodyPr/>
                    <a:lstStyle/>
                    <a:p>
                      <a:r>
                        <a:rPr lang="en-IN" sz="1100" dirty="0"/>
                        <a:t>Software\</a:t>
                      </a:r>
                      <a:r>
                        <a:rPr lang="en-IN" sz="1100" dirty="0" err="1"/>
                        <a:t>SiteCore</a:t>
                      </a:r>
                      <a:r>
                        <a:rPr lang="en-IN" sz="1100" dirty="0"/>
                        <a:t>\Hiring  Manager Portal\Phase 2 Pioneers</a:t>
                      </a:r>
                    </a:p>
                  </a:txBody>
                  <a:tcPr/>
                </a:tc>
                <a:extLst>
                  <a:ext uri="{0D108BD9-81ED-4DB2-BD59-A6C34878D82A}">
                    <a16:rowId xmlns:a16="http://schemas.microsoft.com/office/drawing/2014/main" val="289463091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64594582"/>
              </p:ext>
            </p:extLst>
          </p:nvPr>
        </p:nvGraphicFramePr>
        <p:xfrm>
          <a:off x="687849" y="5211116"/>
          <a:ext cx="11169855" cy="1295400"/>
        </p:xfrm>
        <a:graphic>
          <a:graphicData uri="http://schemas.openxmlformats.org/drawingml/2006/table">
            <a:tbl>
              <a:tblPr firstRow="1" bandRow="1">
                <a:tableStyleId>{5C22544A-7EE6-4342-B048-85BDC9FD1C3A}</a:tableStyleId>
              </a:tblPr>
              <a:tblGrid>
                <a:gridCol w="3284384">
                  <a:extLst>
                    <a:ext uri="{9D8B030D-6E8A-4147-A177-3AD203B41FA5}">
                      <a16:colId xmlns:a16="http://schemas.microsoft.com/office/drawing/2014/main" val="1660892057"/>
                    </a:ext>
                  </a:extLst>
                </a:gridCol>
                <a:gridCol w="2104103">
                  <a:extLst>
                    <a:ext uri="{9D8B030D-6E8A-4147-A177-3AD203B41FA5}">
                      <a16:colId xmlns:a16="http://schemas.microsoft.com/office/drawing/2014/main" val="1518088117"/>
                    </a:ext>
                  </a:extLst>
                </a:gridCol>
                <a:gridCol w="5781368">
                  <a:extLst>
                    <a:ext uri="{9D8B030D-6E8A-4147-A177-3AD203B41FA5}">
                      <a16:colId xmlns:a16="http://schemas.microsoft.com/office/drawing/2014/main" val="3682333957"/>
                    </a:ext>
                  </a:extLst>
                </a:gridCol>
              </a:tblGrid>
              <a:tr h="141581">
                <a:tc>
                  <a:txBody>
                    <a:bodyPr/>
                    <a:lstStyle/>
                    <a:p>
                      <a:r>
                        <a:rPr lang="en-IN" sz="1100" dirty="0"/>
                        <a:t>Team </a:t>
                      </a:r>
                      <a:endParaRPr lang="en-IN" sz="1100"/>
                    </a:p>
                  </a:txBody>
                  <a:tcPr/>
                </a:tc>
                <a:tc>
                  <a:txBody>
                    <a:bodyPr/>
                    <a:lstStyle/>
                    <a:p>
                      <a:r>
                        <a:rPr lang="en-IN" sz="1100" dirty="0"/>
                        <a:t> </a:t>
                      </a:r>
                      <a:r>
                        <a:rPr lang="en-IN" sz="1100" b="1" i="0" u="none" strike="noStrike" noProof="0" dirty="0">
                          <a:latin typeface="Calibri"/>
                        </a:rPr>
                        <a:t>Platform/Application</a:t>
                      </a:r>
                      <a:r>
                        <a:rPr lang="en-IN" sz="1100" baseline="0" dirty="0"/>
                        <a:t> </a:t>
                      </a:r>
                      <a:endParaRPr lang="en-IN" sz="1100" dirty="0"/>
                    </a:p>
                  </a:txBody>
                  <a:tcPr/>
                </a:tc>
                <a:tc>
                  <a:txBody>
                    <a:bodyPr/>
                    <a:lstStyle/>
                    <a:p>
                      <a:r>
                        <a:rPr lang="en-IN" sz="1100" dirty="0"/>
                        <a:t> Associated Area Path </a:t>
                      </a:r>
                      <a:endParaRPr lang="en-IN" sz="1100"/>
                    </a:p>
                  </a:txBody>
                  <a:tcPr/>
                </a:tc>
                <a:extLst>
                  <a:ext uri="{0D108BD9-81ED-4DB2-BD59-A6C34878D82A}">
                    <a16:rowId xmlns:a16="http://schemas.microsoft.com/office/drawing/2014/main" val="1133906176"/>
                  </a:ext>
                </a:extLst>
              </a:tr>
              <a:tr h="141581">
                <a:tc>
                  <a:txBody>
                    <a:bodyPr/>
                    <a:lstStyle/>
                    <a:p>
                      <a:pPr marL="0" marR="0" lvl="0" indent="0" algn="l" rtl="0" eaLnBrk="1" fontAlgn="auto" latinLnBrk="0" hangingPunct="1">
                        <a:lnSpc>
                          <a:spcPct val="100000"/>
                        </a:lnSpc>
                        <a:spcBef>
                          <a:spcPts val="0"/>
                        </a:spcBef>
                        <a:spcAft>
                          <a:spcPts val="0"/>
                        </a:spcAft>
                        <a:buClrTx/>
                        <a:buSzTx/>
                        <a:buFontTx/>
                        <a:buNone/>
                      </a:pPr>
                      <a:r>
                        <a:rPr lang="en-IN" sz="1100" b="0" i="0" kern="1200" dirty="0">
                          <a:solidFill>
                            <a:schemeClr val="dk1"/>
                          </a:solidFill>
                          <a:effectLst/>
                          <a:latin typeface="+mn-lt"/>
                          <a:ea typeface="+mn-ea"/>
                          <a:cs typeface="+mn-cs"/>
                        </a:rPr>
                        <a:t>Incredibles </a:t>
                      </a:r>
                    </a:p>
                  </a:txBody>
                  <a:tcPr/>
                </a:tc>
                <a:tc>
                  <a:txBody>
                    <a:bodyPr/>
                    <a:lstStyle/>
                    <a:p>
                      <a:r>
                        <a:rPr lang="en-IN" sz="1100" err="1"/>
                        <a:t>COMPaaS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Software\</a:t>
                      </a:r>
                      <a:r>
                        <a:rPr lang="en-IN" sz="1100" dirty="0" err="1"/>
                        <a:t>COMPaaS</a:t>
                      </a:r>
                      <a:r>
                        <a:rPr lang="en-IN" sz="1100" dirty="0"/>
                        <a:t>\Phase 2</a:t>
                      </a:r>
                      <a:r>
                        <a:rPr lang="en-IN" sz="1100" baseline="0" dirty="0"/>
                        <a:t> </a:t>
                      </a:r>
                      <a:r>
                        <a:rPr lang="en-IN" sz="1100" b="0" i="0" kern="1200" dirty="0">
                          <a:solidFill>
                            <a:schemeClr val="dk1"/>
                          </a:solidFill>
                          <a:effectLst/>
                          <a:latin typeface="+mn-lt"/>
                          <a:ea typeface="+mn-ea"/>
                          <a:cs typeface="+mn-cs"/>
                        </a:rPr>
                        <a:t>Incredibles</a:t>
                      </a:r>
                    </a:p>
                  </a:txBody>
                  <a:tcPr/>
                </a:tc>
                <a:extLst>
                  <a:ext uri="{0D108BD9-81ED-4DB2-BD59-A6C34878D82A}">
                    <a16:rowId xmlns:a16="http://schemas.microsoft.com/office/drawing/2014/main" val="2908755639"/>
                  </a:ext>
                </a:extLst>
              </a:tr>
              <a:tr h="141581">
                <a:tc>
                  <a:txBody>
                    <a:bodyPr/>
                    <a:lstStyle/>
                    <a:p>
                      <a:endParaRPr lang="en-IN" sz="1100"/>
                    </a:p>
                  </a:txBody>
                  <a:tcPr/>
                </a:tc>
                <a:tc>
                  <a:txBody>
                    <a:bodyPr/>
                    <a:lstStyle/>
                    <a:p>
                      <a:r>
                        <a:rPr lang="en-IN" sz="1100" dirty="0" err="1"/>
                        <a:t>nGen</a:t>
                      </a:r>
                      <a:r>
                        <a:rPr lang="en-IN" sz="1100" dirty="0"/>
                        <a:t>  - Candidate </a:t>
                      </a:r>
                      <a:endParaRPr lang="en-IN" sz="11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a:t>Software\</a:t>
                      </a:r>
                      <a:r>
                        <a:rPr lang="en-IN" sz="1100" dirty="0" err="1"/>
                        <a:t>NGen</a:t>
                      </a:r>
                      <a:r>
                        <a:rPr lang="en-IN" sz="1100" dirty="0"/>
                        <a:t>\Candidate Application\Phase 2 </a:t>
                      </a:r>
                      <a:r>
                        <a:rPr lang="en-IN" sz="1100" b="0" i="0" kern="1200" dirty="0">
                          <a:solidFill>
                            <a:schemeClr val="dk1"/>
                          </a:solidFill>
                          <a:effectLst/>
                          <a:latin typeface="+mn-lt"/>
                          <a:ea typeface="+mn-ea"/>
                          <a:cs typeface="+mn-cs"/>
                        </a:rPr>
                        <a:t>Incredibles </a:t>
                      </a:r>
                    </a:p>
                  </a:txBody>
                  <a:tcPr/>
                </a:tc>
                <a:extLst>
                  <a:ext uri="{0D108BD9-81ED-4DB2-BD59-A6C34878D82A}">
                    <a16:rowId xmlns:a16="http://schemas.microsoft.com/office/drawing/2014/main" val="2633336636"/>
                  </a:ext>
                </a:extLst>
              </a:tr>
              <a:tr h="141581">
                <a:tc>
                  <a:txBody>
                    <a:bodyPr/>
                    <a:lstStyle/>
                    <a:p>
                      <a:endParaRPr lang="en-IN" sz="11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err="1"/>
                        <a:t>nGen</a:t>
                      </a:r>
                      <a:r>
                        <a:rPr lang="en-IN" sz="1100" dirty="0"/>
                        <a:t>  - Colleague </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a:t>Software\</a:t>
                      </a:r>
                      <a:r>
                        <a:rPr lang="en-IN" sz="1100" dirty="0" err="1"/>
                        <a:t>NGen</a:t>
                      </a:r>
                      <a:r>
                        <a:rPr lang="en-IN" sz="1100" dirty="0"/>
                        <a:t>\Colleague Application\Phase 2 </a:t>
                      </a:r>
                      <a:r>
                        <a:rPr lang="en-IN" sz="1100" b="0" i="0" kern="1200" dirty="0">
                          <a:solidFill>
                            <a:schemeClr val="dk1"/>
                          </a:solidFill>
                          <a:effectLst/>
                          <a:latin typeface="+mn-lt"/>
                          <a:ea typeface="+mn-ea"/>
                          <a:cs typeface="+mn-cs"/>
                        </a:rPr>
                        <a:t>Incredibles </a:t>
                      </a:r>
                    </a:p>
                  </a:txBody>
                  <a:tcPr/>
                </a:tc>
                <a:extLst>
                  <a:ext uri="{0D108BD9-81ED-4DB2-BD59-A6C34878D82A}">
                    <a16:rowId xmlns:a16="http://schemas.microsoft.com/office/drawing/2014/main" val="1652463291"/>
                  </a:ext>
                </a:extLst>
              </a:tr>
              <a:tr h="141581">
                <a:tc>
                  <a:txBody>
                    <a:bodyPr/>
                    <a:lstStyle/>
                    <a:p>
                      <a:endParaRPr lang="en-IN" sz="1100"/>
                    </a:p>
                  </a:txBody>
                  <a:tcPr/>
                </a:tc>
                <a:tc>
                  <a:txBody>
                    <a:bodyPr/>
                    <a:lstStyle/>
                    <a:p>
                      <a:r>
                        <a:rPr lang="en-IN" sz="1100" dirty="0"/>
                        <a:t>Sitecore</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a:t>Software\</a:t>
                      </a:r>
                      <a:r>
                        <a:rPr lang="en-IN" sz="1100" dirty="0" err="1"/>
                        <a:t>SiteCore</a:t>
                      </a:r>
                      <a:r>
                        <a:rPr lang="en-IN" sz="1100" dirty="0"/>
                        <a:t>\Hiring  Manager Portal\Phase 2 </a:t>
                      </a:r>
                      <a:r>
                        <a:rPr lang="en-IN" sz="1100" b="0" i="0" kern="1200" dirty="0">
                          <a:solidFill>
                            <a:schemeClr val="dk1"/>
                          </a:solidFill>
                          <a:effectLst/>
                          <a:latin typeface="+mn-lt"/>
                          <a:ea typeface="+mn-ea"/>
                          <a:cs typeface="+mn-cs"/>
                        </a:rPr>
                        <a:t>Incredibles </a:t>
                      </a:r>
                    </a:p>
                  </a:txBody>
                  <a:tcPr/>
                </a:tc>
                <a:extLst>
                  <a:ext uri="{0D108BD9-81ED-4DB2-BD59-A6C34878D82A}">
                    <a16:rowId xmlns:a16="http://schemas.microsoft.com/office/drawing/2014/main" val="2894630919"/>
                  </a:ext>
                </a:extLst>
              </a:tr>
            </a:tbl>
          </a:graphicData>
        </a:graphic>
      </p:graphicFrame>
    </p:spTree>
    <p:extLst>
      <p:ext uri="{BB962C8B-B14F-4D97-AF65-F5344CB8AC3E}">
        <p14:creationId xmlns:p14="http://schemas.microsoft.com/office/powerpoint/2010/main" val="422013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2A61AD-D507-9A45-B764-AAD5DB5B7726}" type="datetime4">
              <a:rPr lang="en-GB" smtClean="0"/>
              <a:t>12 February 2024</a:t>
            </a:fld>
            <a:endParaRPr lang="en-US"/>
          </a:p>
        </p:txBody>
      </p:sp>
      <p:sp>
        <p:nvSpPr>
          <p:cNvPr id="8" name="Text Placeholder 1">
            <a:extLst>
              <a:ext uri="{FF2B5EF4-FFF2-40B4-BE49-F238E27FC236}">
                <a16:creationId xmlns:a16="http://schemas.microsoft.com/office/drawing/2014/main" id="{683062D3-E847-4F1B-93D7-EC27DF9F1861}"/>
              </a:ext>
            </a:extLst>
          </p:cNvPr>
          <p:cNvSpPr txBox="1">
            <a:spLocks/>
          </p:cNvSpPr>
          <p:nvPr/>
        </p:nvSpPr>
        <p:spPr>
          <a:xfrm>
            <a:off x="700548" y="179593"/>
            <a:ext cx="9977437" cy="581025"/>
          </a:xfrm>
          <a:prstGeom prst="rect">
            <a:avLst/>
          </a:prstGeom>
        </p:spPr>
        <p:txBody>
          <a:bodyPr vert="horz" wrap="square" lIns="91440" tIns="45720" rIns="91440" bIns="45720" rtlCol="0" anchor="ctr" anchorCtr="0">
            <a:normAutofit/>
          </a:bodyPr>
          <a:lst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ct val="0"/>
              </a:spcBef>
              <a:buFont typeface="Lucida Grande" panose="020B0600040502020204" pitchFamily="34" charset="0"/>
              <a:buNone/>
            </a:pPr>
            <a:r>
              <a:rPr lang="en-US" sz="2800" b="1" dirty="0">
                <a:latin typeface="Georgia" panose="02040502050405020303" pitchFamily="18" charset="0"/>
                <a:ea typeface="+mj-ea"/>
              </a:rPr>
              <a:t>Teams – </a:t>
            </a:r>
            <a:r>
              <a:rPr lang="en-US" sz="2800" b="1" dirty="0" err="1">
                <a:latin typeface="Georgia" panose="02040502050405020303" pitchFamily="18" charset="0"/>
                <a:ea typeface="+mj-ea"/>
              </a:rPr>
              <a:t>AreaPath</a:t>
            </a:r>
            <a:r>
              <a:rPr lang="en-US" sz="2800" b="1" dirty="0">
                <a:latin typeface="Georgia" panose="02040502050405020303" pitchFamily="18" charset="0"/>
                <a:ea typeface="+mj-ea"/>
              </a:rPr>
              <a:t>(</a:t>
            </a:r>
            <a:r>
              <a:rPr lang="en-US" sz="2800" b="1" dirty="0" err="1">
                <a:latin typeface="Georgia" panose="02040502050405020303" pitchFamily="18" charset="0"/>
                <a:ea typeface="+mj-ea"/>
              </a:rPr>
              <a:t>Cont</a:t>
            </a:r>
            <a:r>
              <a:rPr lang="en-US" sz="2800" b="1" dirty="0">
                <a:latin typeface="Georgia" panose="02040502050405020303" pitchFamily="18" charset="0"/>
                <a:ea typeface="+mj-ea"/>
              </a:rPr>
              <a:t>…)</a:t>
            </a:r>
            <a:endParaRPr lang="en-IN" sz="2800" b="1" dirty="0">
              <a:latin typeface="Georgia" panose="02040502050405020303" pitchFamily="18" charset="0"/>
              <a:ea typeface="+mj-ea"/>
            </a:endParaRPr>
          </a:p>
        </p:txBody>
      </p:sp>
      <p:graphicFrame>
        <p:nvGraphicFramePr>
          <p:cNvPr id="2" name="Table 1"/>
          <p:cNvGraphicFramePr>
            <a:graphicFrameLocks noGrp="1"/>
          </p:cNvGraphicFramePr>
          <p:nvPr>
            <p:extLst>
              <p:ext uri="{D42A27DB-BD31-4B8C-83A1-F6EECF244321}">
                <p14:modId xmlns:p14="http://schemas.microsoft.com/office/powerpoint/2010/main" val="1878046723"/>
              </p:ext>
            </p:extLst>
          </p:nvPr>
        </p:nvGraphicFramePr>
        <p:xfrm>
          <a:off x="756674" y="894738"/>
          <a:ext cx="11169855" cy="1295400"/>
        </p:xfrm>
        <a:graphic>
          <a:graphicData uri="http://schemas.openxmlformats.org/drawingml/2006/table">
            <a:tbl>
              <a:tblPr firstRow="1" bandRow="1">
                <a:tableStyleId>{5C22544A-7EE6-4342-B048-85BDC9FD1C3A}</a:tableStyleId>
              </a:tblPr>
              <a:tblGrid>
                <a:gridCol w="3422036">
                  <a:extLst>
                    <a:ext uri="{9D8B030D-6E8A-4147-A177-3AD203B41FA5}">
                      <a16:colId xmlns:a16="http://schemas.microsoft.com/office/drawing/2014/main" val="1660892057"/>
                    </a:ext>
                  </a:extLst>
                </a:gridCol>
                <a:gridCol w="2143432">
                  <a:extLst>
                    <a:ext uri="{9D8B030D-6E8A-4147-A177-3AD203B41FA5}">
                      <a16:colId xmlns:a16="http://schemas.microsoft.com/office/drawing/2014/main" val="1518088117"/>
                    </a:ext>
                  </a:extLst>
                </a:gridCol>
                <a:gridCol w="5604387">
                  <a:extLst>
                    <a:ext uri="{9D8B030D-6E8A-4147-A177-3AD203B41FA5}">
                      <a16:colId xmlns:a16="http://schemas.microsoft.com/office/drawing/2014/main" val="3682333957"/>
                    </a:ext>
                  </a:extLst>
                </a:gridCol>
              </a:tblGrid>
              <a:tr h="213261">
                <a:tc>
                  <a:txBody>
                    <a:bodyPr/>
                    <a:lstStyle/>
                    <a:p>
                      <a:r>
                        <a:rPr lang="en-IN" sz="1100" dirty="0"/>
                        <a:t>Team </a:t>
                      </a:r>
                    </a:p>
                  </a:txBody>
                  <a:tcPr/>
                </a:tc>
                <a:tc>
                  <a:txBody>
                    <a:bodyPr/>
                    <a:lstStyle/>
                    <a:p>
                      <a:r>
                        <a:rPr lang="en-IN" sz="1100" dirty="0"/>
                        <a:t> </a:t>
                      </a:r>
                      <a:r>
                        <a:rPr lang="en-IN" sz="1100" b="1" i="0" u="none" strike="noStrike" noProof="0" dirty="0">
                          <a:latin typeface="Calibri"/>
                        </a:rPr>
                        <a:t>Platform/Application</a:t>
                      </a:r>
                      <a:r>
                        <a:rPr lang="en-IN" sz="1100" baseline="0" dirty="0"/>
                        <a:t> </a:t>
                      </a:r>
                      <a:endParaRPr lang="en-IN" sz="1100" dirty="0"/>
                    </a:p>
                  </a:txBody>
                  <a:tcPr/>
                </a:tc>
                <a:tc>
                  <a:txBody>
                    <a:bodyPr/>
                    <a:lstStyle/>
                    <a:p>
                      <a:r>
                        <a:rPr lang="en-IN" sz="1100" dirty="0"/>
                        <a:t> Associated Area Path </a:t>
                      </a:r>
                      <a:endParaRPr lang="en-IN" sz="1100"/>
                    </a:p>
                  </a:txBody>
                  <a:tcPr/>
                </a:tc>
                <a:extLst>
                  <a:ext uri="{0D108BD9-81ED-4DB2-BD59-A6C34878D82A}">
                    <a16:rowId xmlns:a16="http://schemas.microsoft.com/office/drawing/2014/main" val="1133906176"/>
                  </a:ext>
                </a:extLst>
              </a:tr>
              <a:tr h="192491">
                <a:tc>
                  <a:txBody>
                    <a:bodyPr/>
                    <a:lstStyle/>
                    <a:p>
                      <a:r>
                        <a:rPr lang="en-IN" sz="1100" err="1"/>
                        <a:t>TopGuns</a:t>
                      </a:r>
                    </a:p>
                  </a:txBody>
                  <a:tcPr/>
                </a:tc>
                <a:tc>
                  <a:txBody>
                    <a:bodyPr/>
                    <a:lstStyle/>
                    <a:p>
                      <a:r>
                        <a:rPr lang="en-IN" sz="1100" err="1"/>
                        <a:t>COMPaaS</a:t>
                      </a:r>
                    </a:p>
                  </a:txBody>
                  <a:tcPr/>
                </a:tc>
                <a:tc>
                  <a:txBody>
                    <a:bodyPr/>
                    <a:lstStyle/>
                    <a:p>
                      <a:r>
                        <a:rPr lang="en-IN" sz="1100" dirty="0"/>
                        <a:t>Software\</a:t>
                      </a:r>
                      <a:r>
                        <a:rPr lang="en-IN" sz="1100" dirty="0" err="1"/>
                        <a:t>COMPaaS</a:t>
                      </a:r>
                      <a:r>
                        <a:rPr lang="en-IN" sz="1100" dirty="0"/>
                        <a:t>\Phase 2 </a:t>
                      </a:r>
                      <a:r>
                        <a:rPr lang="en-IN" sz="1100" dirty="0" err="1"/>
                        <a:t>TopGuns</a:t>
                      </a:r>
                      <a:endParaRPr lang="en-IN" sz="1100" dirty="0"/>
                    </a:p>
                  </a:txBody>
                  <a:tcPr/>
                </a:tc>
                <a:extLst>
                  <a:ext uri="{0D108BD9-81ED-4DB2-BD59-A6C34878D82A}">
                    <a16:rowId xmlns:a16="http://schemas.microsoft.com/office/drawing/2014/main" val="2908755639"/>
                  </a:ext>
                </a:extLst>
              </a:tr>
              <a:tr h="192491">
                <a:tc>
                  <a:txBody>
                    <a:bodyPr/>
                    <a:lstStyle/>
                    <a:p>
                      <a:endParaRPr lang="en-IN" sz="1100"/>
                    </a:p>
                  </a:txBody>
                  <a:tcPr/>
                </a:tc>
                <a:tc>
                  <a:txBody>
                    <a:bodyPr/>
                    <a:lstStyle/>
                    <a:p>
                      <a:r>
                        <a:rPr lang="en-IN" sz="1100" dirty="0" err="1"/>
                        <a:t>nGen</a:t>
                      </a:r>
                      <a:r>
                        <a:rPr lang="en-IN" sz="1100" dirty="0"/>
                        <a:t>  - Candidate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Software\</a:t>
                      </a:r>
                      <a:r>
                        <a:rPr lang="en-IN" sz="1100" dirty="0" err="1"/>
                        <a:t>NGen</a:t>
                      </a:r>
                      <a:r>
                        <a:rPr lang="en-IN" sz="1100" dirty="0"/>
                        <a:t>\Candidate Application\Phase 2 </a:t>
                      </a:r>
                      <a:r>
                        <a:rPr lang="en-IN" sz="1100" dirty="0" err="1"/>
                        <a:t>TopGuns</a:t>
                      </a:r>
                      <a:endParaRPr lang="en-IN" sz="1100" dirty="0"/>
                    </a:p>
                  </a:txBody>
                  <a:tcPr/>
                </a:tc>
                <a:extLst>
                  <a:ext uri="{0D108BD9-81ED-4DB2-BD59-A6C34878D82A}">
                    <a16:rowId xmlns:a16="http://schemas.microsoft.com/office/drawing/2014/main" val="2633336636"/>
                  </a:ext>
                </a:extLst>
              </a:tr>
              <a:tr h="192491">
                <a:tc>
                  <a:txBody>
                    <a:bodyPr/>
                    <a:lstStyle/>
                    <a:p>
                      <a:endParaRPr lang="en-IN" sz="11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err="1"/>
                        <a:t>nGen</a:t>
                      </a:r>
                      <a:r>
                        <a:rPr lang="en-IN" sz="1100" dirty="0"/>
                        <a:t>  - Colleague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Software\</a:t>
                      </a:r>
                      <a:r>
                        <a:rPr lang="en-IN" sz="1100" dirty="0" err="1"/>
                        <a:t>NGen</a:t>
                      </a:r>
                      <a:r>
                        <a:rPr lang="en-IN" sz="1100" dirty="0"/>
                        <a:t>\Colleague Application\Phase 2 </a:t>
                      </a:r>
                      <a:r>
                        <a:rPr lang="en-IN" sz="1100" dirty="0" err="1"/>
                        <a:t>TopGuns</a:t>
                      </a:r>
                      <a:endParaRPr lang="en-IN" sz="1100" dirty="0"/>
                    </a:p>
                  </a:txBody>
                  <a:tcPr/>
                </a:tc>
                <a:extLst>
                  <a:ext uri="{0D108BD9-81ED-4DB2-BD59-A6C34878D82A}">
                    <a16:rowId xmlns:a16="http://schemas.microsoft.com/office/drawing/2014/main" val="1652463291"/>
                  </a:ext>
                </a:extLst>
              </a:tr>
              <a:tr h="192491">
                <a:tc>
                  <a:txBody>
                    <a:bodyPr/>
                    <a:lstStyle/>
                    <a:p>
                      <a:endParaRPr lang="en-IN" sz="1100"/>
                    </a:p>
                  </a:txBody>
                  <a:tcPr/>
                </a:tc>
                <a:tc>
                  <a:txBody>
                    <a:bodyPr/>
                    <a:lstStyle/>
                    <a:p>
                      <a:r>
                        <a:rPr lang="en-IN" sz="1100" dirty="0"/>
                        <a:t>Sitecore</a:t>
                      </a:r>
                    </a:p>
                  </a:txBody>
                  <a:tcPr/>
                </a:tc>
                <a:tc>
                  <a:txBody>
                    <a:bodyPr/>
                    <a:lstStyle/>
                    <a:p>
                      <a:r>
                        <a:rPr lang="en-IN" sz="1100" dirty="0"/>
                        <a:t>Software\</a:t>
                      </a:r>
                      <a:r>
                        <a:rPr lang="en-IN" sz="1100" dirty="0" err="1"/>
                        <a:t>SiteCore</a:t>
                      </a:r>
                      <a:r>
                        <a:rPr lang="en-IN" sz="1100" dirty="0"/>
                        <a:t>\Hiring  Manager Portal\Phase 2 </a:t>
                      </a:r>
                      <a:r>
                        <a:rPr lang="en-IN" sz="1100" dirty="0" err="1"/>
                        <a:t>TopGuns</a:t>
                      </a:r>
                      <a:endParaRPr lang="en-IN" sz="1100" dirty="0"/>
                    </a:p>
                  </a:txBody>
                  <a:tcPr/>
                </a:tc>
                <a:extLst>
                  <a:ext uri="{0D108BD9-81ED-4DB2-BD59-A6C34878D82A}">
                    <a16:rowId xmlns:a16="http://schemas.microsoft.com/office/drawing/2014/main" val="289463091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369997805"/>
              </p:ext>
            </p:extLst>
          </p:nvPr>
        </p:nvGraphicFramePr>
        <p:xfrm>
          <a:off x="756674" y="2369575"/>
          <a:ext cx="11169855" cy="1295400"/>
        </p:xfrm>
        <a:graphic>
          <a:graphicData uri="http://schemas.openxmlformats.org/drawingml/2006/table">
            <a:tbl>
              <a:tblPr firstRow="1" bandRow="1">
                <a:tableStyleId>{5C22544A-7EE6-4342-B048-85BDC9FD1C3A}</a:tableStyleId>
              </a:tblPr>
              <a:tblGrid>
                <a:gridCol w="3431868">
                  <a:extLst>
                    <a:ext uri="{9D8B030D-6E8A-4147-A177-3AD203B41FA5}">
                      <a16:colId xmlns:a16="http://schemas.microsoft.com/office/drawing/2014/main" val="1660892057"/>
                    </a:ext>
                  </a:extLst>
                </a:gridCol>
                <a:gridCol w="2133600">
                  <a:extLst>
                    <a:ext uri="{9D8B030D-6E8A-4147-A177-3AD203B41FA5}">
                      <a16:colId xmlns:a16="http://schemas.microsoft.com/office/drawing/2014/main" val="1518088117"/>
                    </a:ext>
                  </a:extLst>
                </a:gridCol>
                <a:gridCol w="5604387">
                  <a:extLst>
                    <a:ext uri="{9D8B030D-6E8A-4147-A177-3AD203B41FA5}">
                      <a16:colId xmlns:a16="http://schemas.microsoft.com/office/drawing/2014/main" val="3682333957"/>
                    </a:ext>
                  </a:extLst>
                </a:gridCol>
              </a:tblGrid>
              <a:tr h="233582">
                <a:tc>
                  <a:txBody>
                    <a:bodyPr/>
                    <a:lstStyle/>
                    <a:p>
                      <a:r>
                        <a:rPr lang="en-IN" sz="1100" dirty="0"/>
                        <a:t>Team </a:t>
                      </a:r>
                      <a:endParaRPr lang="en-IN" sz="1100"/>
                    </a:p>
                  </a:txBody>
                  <a:tcPr/>
                </a:tc>
                <a:tc>
                  <a:txBody>
                    <a:bodyPr/>
                    <a:lstStyle/>
                    <a:p>
                      <a:r>
                        <a:rPr lang="en-IN" sz="1100" dirty="0"/>
                        <a:t> </a:t>
                      </a:r>
                      <a:r>
                        <a:rPr lang="en-IN" sz="1100" b="1" i="0" u="none" strike="noStrike" noProof="0" dirty="0">
                          <a:latin typeface="Calibri"/>
                        </a:rPr>
                        <a:t>Platform/Application</a:t>
                      </a:r>
                      <a:r>
                        <a:rPr lang="en-IN" sz="1100" baseline="0" dirty="0"/>
                        <a:t> </a:t>
                      </a:r>
                      <a:endParaRPr lang="en-IN" sz="1100" dirty="0"/>
                    </a:p>
                  </a:txBody>
                  <a:tcPr/>
                </a:tc>
                <a:tc>
                  <a:txBody>
                    <a:bodyPr/>
                    <a:lstStyle/>
                    <a:p>
                      <a:r>
                        <a:rPr lang="en-IN" sz="1100" dirty="0"/>
                        <a:t> Associated Area Path </a:t>
                      </a:r>
                      <a:endParaRPr lang="en-IN" sz="1100"/>
                    </a:p>
                  </a:txBody>
                  <a:tcPr/>
                </a:tc>
                <a:extLst>
                  <a:ext uri="{0D108BD9-81ED-4DB2-BD59-A6C34878D82A}">
                    <a16:rowId xmlns:a16="http://schemas.microsoft.com/office/drawing/2014/main" val="1133906176"/>
                  </a:ext>
                </a:extLst>
              </a:tr>
              <a:tr h="241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0" i="0" kern="1200" err="1">
                          <a:solidFill>
                            <a:schemeClr val="dk1"/>
                          </a:solidFill>
                          <a:effectLst/>
                          <a:latin typeface="+mn-lt"/>
                          <a:ea typeface="+mn-ea"/>
                          <a:cs typeface="+mn-cs"/>
                        </a:rPr>
                        <a:t>Invincibles</a:t>
                      </a:r>
                      <a:endParaRPr lang="en-IN" sz="1100" b="0" i="0" kern="1200">
                        <a:solidFill>
                          <a:schemeClr val="dk1"/>
                        </a:solidFill>
                        <a:effectLst/>
                        <a:latin typeface="+mn-lt"/>
                        <a:ea typeface="+mn-ea"/>
                        <a:cs typeface="+mn-cs"/>
                      </a:endParaRPr>
                    </a:p>
                  </a:txBody>
                  <a:tcPr/>
                </a:tc>
                <a:tc>
                  <a:txBody>
                    <a:bodyPr/>
                    <a:lstStyle/>
                    <a:p>
                      <a:r>
                        <a:rPr lang="en-IN" sz="1100" dirty="0" err="1"/>
                        <a:t>COMPaaS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t>Software\</a:t>
                      </a:r>
                      <a:r>
                        <a:rPr lang="en-IN" sz="1100" dirty="0" err="1"/>
                        <a:t>COMPaaS</a:t>
                      </a:r>
                      <a:r>
                        <a:rPr lang="en-IN" sz="1100" dirty="0"/>
                        <a:t>\Phase 2</a:t>
                      </a:r>
                      <a:r>
                        <a:rPr lang="en-IN" sz="1100" baseline="0" dirty="0"/>
                        <a:t> </a:t>
                      </a:r>
                      <a:r>
                        <a:rPr lang="en-IN" sz="1100" b="0" i="0" kern="1200" dirty="0">
                          <a:solidFill>
                            <a:schemeClr val="dk1"/>
                          </a:solidFill>
                          <a:effectLst/>
                          <a:latin typeface="+mn-lt"/>
                          <a:ea typeface="+mn-ea"/>
                          <a:cs typeface="+mn-cs"/>
                        </a:rPr>
                        <a:t>Invincibles</a:t>
                      </a:r>
                    </a:p>
                  </a:txBody>
                  <a:tcPr/>
                </a:tc>
                <a:extLst>
                  <a:ext uri="{0D108BD9-81ED-4DB2-BD59-A6C34878D82A}">
                    <a16:rowId xmlns:a16="http://schemas.microsoft.com/office/drawing/2014/main" val="2908755639"/>
                  </a:ext>
                </a:extLst>
              </a:tr>
              <a:tr h="241488">
                <a:tc>
                  <a:txBody>
                    <a:bodyPr/>
                    <a:lstStyle/>
                    <a:p>
                      <a:endParaRPr lang="en-IN" sz="1100"/>
                    </a:p>
                  </a:txBody>
                  <a:tcPr/>
                </a:tc>
                <a:tc>
                  <a:txBody>
                    <a:bodyPr/>
                    <a:lstStyle/>
                    <a:p>
                      <a:r>
                        <a:rPr lang="en-IN" sz="1100" dirty="0" err="1"/>
                        <a:t>nGen</a:t>
                      </a:r>
                      <a:r>
                        <a:rPr lang="en-IN" sz="1100" dirty="0"/>
                        <a:t>  - Candidate </a:t>
                      </a:r>
                      <a:endParaRPr lang="en-IN" sz="11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a:t>Software\</a:t>
                      </a:r>
                      <a:r>
                        <a:rPr lang="en-IN" sz="1100" dirty="0" err="1"/>
                        <a:t>NGen</a:t>
                      </a:r>
                      <a:r>
                        <a:rPr lang="en-IN" sz="1100" dirty="0"/>
                        <a:t>\Candidate Application\Phase 2 </a:t>
                      </a:r>
                      <a:r>
                        <a:rPr lang="en-IN" sz="1100" b="0" i="0" kern="1200" dirty="0">
                          <a:solidFill>
                            <a:schemeClr val="dk1"/>
                          </a:solidFill>
                          <a:effectLst/>
                          <a:latin typeface="+mn-lt"/>
                          <a:ea typeface="+mn-ea"/>
                          <a:cs typeface="+mn-cs"/>
                        </a:rPr>
                        <a:t>Invincibles </a:t>
                      </a:r>
                      <a:endParaRPr lang="en-IN" sz="1100" b="0" i="0" kern="1200">
                        <a:solidFill>
                          <a:schemeClr val="dk1"/>
                        </a:solidFill>
                        <a:effectLst/>
                        <a:latin typeface="+mn-lt"/>
                        <a:ea typeface="+mn-ea"/>
                        <a:cs typeface="+mn-cs"/>
                      </a:endParaRPr>
                    </a:p>
                  </a:txBody>
                  <a:tcPr/>
                </a:tc>
                <a:extLst>
                  <a:ext uri="{0D108BD9-81ED-4DB2-BD59-A6C34878D82A}">
                    <a16:rowId xmlns:a16="http://schemas.microsoft.com/office/drawing/2014/main" val="2633336636"/>
                  </a:ext>
                </a:extLst>
              </a:tr>
              <a:tr h="241488">
                <a:tc>
                  <a:txBody>
                    <a:bodyPr/>
                    <a:lstStyle/>
                    <a:p>
                      <a:endParaRPr lang="en-IN" sz="11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err="1"/>
                        <a:t>nGen</a:t>
                      </a:r>
                      <a:r>
                        <a:rPr lang="en-IN" sz="1100" dirty="0"/>
                        <a:t>  - Colleague </a:t>
                      </a:r>
                      <a:endParaRPr lang="en-IN" sz="11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a:t>Software\</a:t>
                      </a:r>
                      <a:r>
                        <a:rPr lang="en-IN" sz="1100" dirty="0" err="1"/>
                        <a:t>NGen</a:t>
                      </a:r>
                      <a:r>
                        <a:rPr lang="en-IN" sz="1100" dirty="0"/>
                        <a:t>\Colleague Application\Phase 2 </a:t>
                      </a:r>
                      <a:r>
                        <a:rPr lang="en-IN" sz="1100" b="0" i="0" kern="1200" dirty="0">
                          <a:solidFill>
                            <a:schemeClr val="dk1"/>
                          </a:solidFill>
                          <a:effectLst/>
                          <a:latin typeface="+mn-lt"/>
                          <a:ea typeface="+mn-ea"/>
                          <a:cs typeface="+mn-cs"/>
                        </a:rPr>
                        <a:t>Invincibles </a:t>
                      </a:r>
                      <a:endParaRPr lang="en-IN" sz="1100" b="0" i="0" kern="1200">
                        <a:solidFill>
                          <a:schemeClr val="dk1"/>
                        </a:solidFill>
                        <a:effectLst/>
                        <a:latin typeface="+mn-lt"/>
                        <a:ea typeface="+mn-ea"/>
                        <a:cs typeface="+mn-cs"/>
                      </a:endParaRPr>
                    </a:p>
                  </a:txBody>
                  <a:tcPr/>
                </a:tc>
                <a:extLst>
                  <a:ext uri="{0D108BD9-81ED-4DB2-BD59-A6C34878D82A}">
                    <a16:rowId xmlns:a16="http://schemas.microsoft.com/office/drawing/2014/main" val="1652463291"/>
                  </a:ext>
                </a:extLst>
              </a:tr>
              <a:tr h="241488">
                <a:tc>
                  <a:txBody>
                    <a:bodyPr/>
                    <a:lstStyle/>
                    <a:p>
                      <a:endParaRPr lang="en-IN" sz="1100"/>
                    </a:p>
                  </a:txBody>
                  <a:tcPr/>
                </a:tc>
                <a:tc>
                  <a:txBody>
                    <a:bodyPr/>
                    <a:lstStyle/>
                    <a:p>
                      <a:r>
                        <a:rPr lang="en-IN" sz="1100" dirty="0"/>
                        <a:t>Sitecore</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100" dirty="0"/>
                        <a:t>Software\</a:t>
                      </a:r>
                      <a:r>
                        <a:rPr lang="en-IN" sz="1100" dirty="0" err="1"/>
                        <a:t>SiteCore</a:t>
                      </a:r>
                      <a:r>
                        <a:rPr lang="en-IN" sz="1100" dirty="0"/>
                        <a:t>\Hiring  Manager Portal\Phase 2 </a:t>
                      </a:r>
                      <a:r>
                        <a:rPr lang="en-IN" sz="1100" b="0" i="0" kern="1200" dirty="0">
                          <a:solidFill>
                            <a:schemeClr val="dk1"/>
                          </a:solidFill>
                          <a:effectLst/>
                          <a:latin typeface="+mn-lt"/>
                          <a:ea typeface="+mn-ea"/>
                          <a:cs typeface="+mn-cs"/>
                        </a:rPr>
                        <a:t>Invincibles </a:t>
                      </a:r>
                      <a:endParaRPr lang="en-IN" sz="1100" b="0" i="0" kern="1200">
                        <a:solidFill>
                          <a:schemeClr val="dk1"/>
                        </a:solidFill>
                        <a:effectLst/>
                        <a:latin typeface="+mn-lt"/>
                        <a:ea typeface="+mn-ea"/>
                        <a:cs typeface="+mn-cs"/>
                      </a:endParaRPr>
                    </a:p>
                  </a:txBody>
                  <a:tcPr/>
                </a:tc>
                <a:extLst>
                  <a:ext uri="{0D108BD9-81ED-4DB2-BD59-A6C34878D82A}">
                    <a16:rowId xmlns:a16="http://schemas.microsoft.com/office/drawing/2014/main" val="2894630919"/>
                  </a:ext>
                </a:extLst>
              </a:tr>
            </a:tbl>
          </a:graphicData>
        </a:graphic>
      </p:graphicFrame>
    </p:spTree>
    <p:extLst>
      <p:ext uri="{BB962C8B-B14F-4D97-AF65-F5344CB8AC3E}">
        <p14:creationId xmlns:p14="http://schemas.microsoft.com/office/powerpoint/2010/main" val="384719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062D3-E847-4F1B-93D7-EC27DF9F1861}"/>
              </a:ext>
            </a:extLst>
          </p:cNvPr>
          <p:cNvSpPr>
            <a:spLocks noGrp="1"/>
          </p:cNvSpPr>
          <p:nvPr>
            <p:ph type="body" sz="quarter" idx="4294967295"/>
          </p:nvPr>
        </p:nvSpPr>
        <p:spPr>
          <a:xfrm>
            <a:off x="592240" y="236788"/>
            <a:ext cx="9977437" cy="581025"/>
          </a:xfrm>
        </p:spPr>
        <p:txBody>
          <a:bodyPr vert="horz" lIns="91440" tIns="45720" rIns="91440" bIns="45720" rtlCol="0" anchor="ctr">
            <a:normAutofit/>
          </a:bodyPr>
          <a:lstStyle/>
          <a:p>
            <a:pPr marL="0" indent="0">
              <a:lnSpc>
                <a:spcPct val="90000"/>
              </a:lnSpc>
              <a:spcBef>
                <a:spcPct val="0"/>
              </a:spcBef>
              <a:buNone/>
            </a:pPr>
            <a:r>
              <a:rPr lang="en-US" sz="2800" b="1" dirty="0">
                <a:latin typeface="Georgia" panose="02040502050405020303" pitchFamily="18" charset="0"/>
                <a:ea typeface="+mj-ea"/>
              </a:rPr>
              <a:t>Team Backlog</a:t>
            </a:r>
            <a:endParaRPr lang="en-IN" sz="2800" b="1" dirty="0">
              <a:latin typeface="Georgia" panose="02040502050405020303" pitchFamily="18" charset="0"/>
              <a:ea typeface="+mj-ea"/>
            </a:endParaRPr>
          </a:p>
        </p:txBody>
      </p:sp>
      <p:sp>
        <p:nvSpPr>
          <p:cNvPr id="3" name="Title 1">
            <a:extLst>
              <a:ext uri="{FF2B5EF4-FFF2-40B4-BE49-F238E27FC236}">
                <a16:creationId xmlns:a16="http://schemas.microsoft.com/office/drawing/2014/main" id="{1873A050-E051-4B1E-8EFB-D312699B098E}"/>
              </a:ext>
            </a:extLst>
          </p:cNvPr>
          <p:cNvSpPr txBox="1">
            <a:spLocks/>
          </p:cNvSpPr>
          <p:nvPr/>
        </p:nvSpPr>
        <p:spPr>
          <a:xfrm>
            <a:off x="399165" y="1648624"/>
            <a:ext cx="1744267" cy="4880881"/>
          </a:xfrm>
          <a:prstGeom prst="rect">
            <a:avLst/>
          </a:prstGeom>
        </p:spPr>
        <p:txBody>
          <a:bodyPr>
            <a:normAutofit fontScale="70000" lnSpcReduction="20000"/>
          </a:bodyPr>
          <a:lstStyle>
            <a:defPPr>
              <a:defRPr lang="en-US"/>
            </a:defPPr>
            <a:lvl1pPr indent="0" defTabSz="685800">
              <a:lnSpc>
                <a:spcPct val="100000"/>
              </a:lnSpc>
              <a:spcBef>
                <a:spcPts val="750"/>
              </a:spcBef>
              <a:buFont typeface="Arial" panose="020B0604020202020204" pitchFamily="34" charset="0"/>
              <a:buNone/>
              <a:defRPr>
                <a:latin typeface="Arial" panose="020B0604020202020204" pitchFamily="34" charset="0"/>
                <a:cs typeface="Arial" panose="020B0604020202020204" pitchFamily="34" charset="0"/>
              </a:defRPr>
            </a:lvl1pPr>
            <a:lvl2pPr marL="514350" indent="-171450" defTabSz="685800">
              <a:lnSpc>
                <a:spcPct val="100000"/>
              </a:lnSpc>
              <a:spcBef>
                <a:spcPts val="375"/>
              </a:spcBef>
              <a:buFont typeface="Arial" panose="020B0604020202020204" pitchFamily="34" charset="0"/>
              <a:buChar char="•"/>
              <a:defRPr sz="1500">
                <a:latin typeface="Arial" panose="020B0604020202020204" pitchFamily="34" charset="0"/>
                <a:cs typeface="Arial" panose="020B0604020202020204" pitchFamily="34" charset="0"/>
              </a:defRPr>
            </a:lvl2pPr>
            <a:lvl3pPr marL="857250" indent="-171450" defTabSz="685800">
              <a:lnSpc>
                <a:spcPct val="100000"/>
              </a:lnSpc>
              <a:spcBef>
                <a:spcPts val="375"/>
              </a:spcBef>
              <a:buFont typeface="Arial" panose="020B0604020202020204" pitchFamily="34" charset="0"/>
              <a:buChar char="•"/>
              <a:defRPr sz="1350">
                <a:latin typeface="Arial" panose="020B0604020202020204" pitchFamily="34" charset="0"/>
                <a:cs typeface="Arial" panose="020B0604020202020204" pitchFamily="34" charset="0"/>
              </a:defRPr>
            </a:lvl3pPr>
            <a:lvl4pPr marL="1200150" indent="-171450" defTabSz="685800">
              <a:lnSpc>
                <a:spcPct val="100000"/>
              </a:lnSpc>
              <a:spcBef>
                <a:spcPts val="375"/>
              </a:spcBef>
              <a:buFont typeface="Arial" panose="020B0604020202020204" pitchFamily="34" charset="0"/>
              <a:buChar char="•"/>
              <a:defRPr sz="1200">
                <a:latin typeface="Arial" panose="020B0604020202020204" pitchFamily="34" charset="0"/>
                <a:cs typeface="Arial" panose="020B0604020202020204" pitchFamily="34" charset="0"/>
              </a:defRPr>
            </a:lvl4pPr>
            <a:lvl5pPr marL="1543050" indent="-171450" defTabSz="685800">
              <a:lnSpc>
                <a:spcPct val="100000"/>
              </a:lnSpc>
              <a:spcBef>
                <a:spcPts val="375"/>
              </a:spcBef>
              <a:buFont typeface="Arial" panose="020B0604020202020204" pitchFamily="34" charset="0"/>
              <a:buChar char="•"/>
              <a:defRPr sz="1200">
                <a:latin typeface="Arial" panose="020B0604020202020204" pitchFamily="34" charset="0"/>
                <a:cs typeface="Arial" panose="020B060402020202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IN" sz="26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Stories in ADO are organised under different views like a </a:t>
            </a:r>
            <a:r>
              <a:rPr kumimoji="0" lang="en-IN" sz="26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Backlog</a:t>
            </a:r>
            <a:r>
              <a:rPr kumimoji="0" lang="en-IN" sz="26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view to monitor the overall stories work assigned to a team, </a:t>
            </a:r>
            <a:r>
              <a:rPr kumimoji="0" lang="en-IN" sz="26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Sprint</a:t>
            </a:r>
            <a:r>
              <a:rPr kumimoji="0" lang="en-IN" sz="26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view to check sprint wise status of a team, additionally individuals can create their own private or shared </a:t>
            </a:r>
            <a:r>
              <a:rPr kumimoji="0" lang="en-IN" sz="2600" b="1"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querie</a:t>
            </a:r>
            <a:r>
              <a:rPr kumimoji="0" lang="en-IN" sz="26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s for reporting purposes.</a:t>
            </a:r>
          </a:p>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pic>
        <p:nvPicPr>
          <p:cNvPr id="4" name="Content Placeholder 3">
            <a:extLst>
              <a:ext uri="{FF2B5EF4-FFF2-40B4-BE49-F238E27FC236}">
                <a16:creationId xmlns:a16="http://schemas.microsoft.com/office/drawing/2014/main" id="{E29CA82D-A77D-4B97-88ED-B605CAFE9F6D}"/>
              </a:ext>
            </a:extLst>
          </p:cNvPr>
          <p:cNvPicPr>
            <a:picLocks noChangeAspect="1"/>
          </p:cNvPicPr>
          <p:nvPr/>
        </p:nvPicPr>
        <p:blipFill>
          <a:blip r:embed="rId2"/>
          <a:stretch>
            <a:fillRect/>
          </a:stretch>
        </p:blipFill>
        <p:spPr>
          <a:xfrm>
            <a:off x="2515735" y="1648624"/>
            <a:ext cx="9236532" cy="4880881"/>
          </a:xfrm>
          <a:prstGeom prst="rect">
            <a:avLst/>
          </a:prstGeom>
          <a:ln>
            <a:solidFill>
              <a:schemeClr val="tx1"/>
            </a:solidFill>
          </a:ln>
        </p:spPr>
      </p:pic>
      <p:sp>
        <p:nvSpPr>
          <p:cNvPr id="7" name="Rectangle 6">
            <a:extLst>
              <a:ext uri="{FF2B5EF4-FFF2-40B4-BE49-F238E27FC236}">
                <a16:creationId xmlns:a16="http://schemas.microsoft.com/office/drawing/2014/main" id="{BF136A86-C74E-489E-8856-A885E58436A6}"/>
              </a:ext>
            </a:extLst>
          </p:cNvPr>
          <p:cNvSpPr/>
          <p:nvPr/>
        </p:nvSpPr>
        <p:spPr>
          <a:xfrm>
            <a:off x="2594392" y="2859327"/>
            <a:ext cx="794575" cy="67777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0F183017-6B69-4D69-81DC-4962398E9E14}"/>
              </a:ext>
            </a:extLst>
          </p:cNvPr>
          <p:cNvSpPr/>
          <p:nvPr/>
        </p:nvSpPr>
        <p:spPr>
          <a:xfrm>
            <a:off x="592239" y="939153"/>
            <a:ext cx="959397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ea typeface="+mn-ea"/>
                <a:cs typeface="+mn-cs"/>
              </a:rPr>
              <a:t>In ADO we can check the entire backlog work allocated to a </a:t>
            </a:r>
            <a:r>
              <a:rPr kumimoji="0" lang="en-IN" sz="1800" b="1" i="0" u="none" strike="noStrike" kern="1200" cap="none" spc="0" normalizeH="0" baseline="0" noProof="0" dirty="0">
                <a:ln>
                  <a:noFill/>
                </a:ln>
                <a:solidFill>
                  <a:prstClr val="black"/>
                </a:solidFill>
                <a:effectLst/>
                <a:uLnTx/>
                <a:uFillTx/>
                <a:ea typeface="+mn-ea"/>
                <a:cs typeface="+mn-cs"/>
              </a:rPr>
              <a:t>team</a:t>
            </a:r>
            <a:r>
              <a:rPr kumimoji="0" lang="en-IN" sz="1800" b="0" i="0" u="none" strike="noStrike" kern="1200" cap="none" spc="0" normalizeH="0" baseline="0" noProof="0" dirty="0">
                <a:ln>
                  <a:noFill/>
                </a:ln>
                <a:solidFill>
                  <a:prstClr val="black"/>
                </a:solidFill>
                <a:effectLst/>
                <a:uLnTx/>
                <a:uFillTx/>
                <a:ea typeface="+mn-ea"/>
                <a:cs typeface="+mn-cs"/>
              </a:rPr>
              <a:t> under the backlog option</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73B38F00-EB22-45FE-8BF5-8E86D3D0360F}"/>
              </a:ext>
            </a:extLst>
          </p:cNvPr>
          <p:cNvSpPr/>
          <p:nvPr/>
        </p:nvSpPr>
        <p:spPr>
          <a:xfrm>
            <a:off x="3534098" y="1891303"/>
            <a:ext cx="1355536" cy="27438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Arrow Connector 10">
            <a:extLst>
              <a:ext uri="{FF2B5EF4-FFF2-40B4-BE49-F238E27FC236}">
                <a16:creationId xmlns:a16="http://schemas.microsoft.com/office/drawing/2014/main" id="{1EADED9B-80FA-456D-B531-DDF2F2A6493C}"/>
              </a:ext>
            </a:extLst>
          </p:cNvPr>
          <p:cNvCxnSpPr>
            <a:endCxn id="9" idx="0"/>
          </p:cNvCxnSpPr>
          <p:nvPr/>
        </p:nvCxnSpPr>
        <p:spPr>
          <a:xfrm flipH="1">
            <a:off x="4211866" y="1491916"/>
            <a:ext cx="23250" cy="399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61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38C43-CA35-49C4-BCDF-1DE80214D15D}"/>
              </a:ext>
            </a:extLst>
          </p:cNvPr>
          <p:cNvSpPr>
            <a:spLocks noGrp="1"/>
          </p:cNvSpPr>
          <p:nvPr>
            <p:ph type="title"/>
          </p:nvPr>
        </p:nvSpPr>
        <p:spPr/>
        <p:txBody>
          <a:bodyPr/>
          <a:lstStyle/>
          <a:p>
            <a:r>
              <a:rPr lang="en-US" dirty="0"/>
              <a:t>Feature and User Story Kanban</a:t>
            </a:r>
          </a:p>
        </p:txBody>
      </p:sp>
      <p:sp>
        <p:nvSpPr>
          <p:cNvPr id="3" name="Date Placeholder 2">
            <a:extLst>
              <a:ext uri="{FF2B5EF4-FFF2-40B4-BE49-F238E27FC236}">
                <a16:creationId xmlns:a16="http://schemas.microsoft.com/office/drawing/2014/main" id="{9BF4E5A4-FF7B-46BE-A1DD-493E3E932DCA}"/>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A590C1C8-930B-4F72-A5DF-9A3093E28913}"/>
              </a:ext>
            </a:extLst>
          </p:cNvPr>
          <p:cNvSpPr>
            <a:spLocks noGrp="1"/>
          </p:cNvSpPr>
          <p:nvPr>
            <p:ph type="ftr" sz="quarter" idx="11"/>
          </p:nvPr>
        </p:nvSpPr>
        <p:spPr/>
        <p:txBody>
          <a:bodyPr/>
          <a:lstStyle/>
          <a:p>
            <a:endParaRPr lang="en-GB"/>
          </a:p>
        </p:txBody>
      </p:sp>
      <p:sp>
        <p:nvSpPr>
          <p:cNvPr id="5" name="Text Placeholder 4">
            <a:extLst>
              <a:ext uri="{FF2B5EF4-FFF2-40B4-BE49-F238E27FC236}">
                <a16:creationId xmlns:a16="http://schemas.microsoft.com/office/drawing/2014/main" id="{D74828A3-E9F0-4C16-A7A8-7C66AA491950}"/>
              </a:ext>
            </a:extLst>
          </p:cNvPr>
          <p:cNvSpPr>
            <a:spLocks noGrp="1"/>
          </p:cNvSpPr>
          <p:nvPr>
            <p:ph type="body" sz="quarter" idx="13"/>
          </p:nvPr>
        </p:nvSpPr>
        <p:spPr/>
        <p:txBody>
          <a:bodyPr/>
          <a:lstStyle/>
          <a:p>
            <a:r>
              <a:rPr lang="en-US" dirty="0"/>
              <a:t>Guidelines and overall workflow </a:t>
            </a:r>
            <a:r>
              <a:rPr lang="en-US" dirty="0">
                <a:hlinkClick r:id="rId2"/>
              </a:rPr>
              <a:t>here</a:t>
            </a:r>
            <a:endParaRPr lang="en-US" dirty="0"/>
          </a:p>
          <a:p>
            <a:endParaRPr lang="en-US"/>
          </a:p>
        </p:txBody>
      </p:sp>
    </p:spTree>
    <p:extLst>
      <p:ext uri="{BB962C8B-B14F-4D97-AF65-F5344CB8AC3E}">
        <p14:creationId xmlns:p14="http://schemas.microsoft.com/office/powerpoint/2010/main" val="372260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3062D3-E847-4F1B-93D7-EC27DF9F1861}"/>
              </a:ext>
            </a:extLst>
          </p:cNvPr>
          <p:cNvSpPr>
            <a:spLocks noGrp="1"/>
          </p:cNvSpPr>
          <p:nvPr>
            <p:ph type="body" sz="quarter" idx="4294967295"/>
          </p:nvPr>
        </p:nvSpPr>
        <p:spPr>
          <a:xfrm>
            <a:off x="523414" y="237870"/>
            <a:ext cx="9977437" cy="581025"/>
          </a:xfrm>
        </p:spPr>
        <p:txBody>
          <a:bodyPr vert="horz" lIns="91440" tIns="45720" rIns="91440" bIns="45720" rtlCol="0" anchor="ctr">
            <a:normAutofit/>
          </a:bodyPr>
          <a:lstStyle/>
          <a:p>
            <a:pPr marL="0" indent="0">
              <a:lnSpc>
                <a:spcPct val="90000"/>
              </a:lnSpc>
              <a:spcBef>
                <a:spcPct val="0"/>
              </a:spcBef>
              <a:buNone/>
            </a:pPr>
            <a:r>
              <a:rPr lang="en-US" sz="2800" b="1" dirty="0">
                <a:latin typeface="Georgia" panose="02040502050405020303" pitchFamily="18" charset="0"/>
                <a:ea typeface="+mj-ea"/>
              </a:rPr>
              <a:t>Team Sprint </a:t>
            </a:r>
            <a:r>
              <a:rPr lang="en-US" sz="2800" b="1" dirty="0" err="1">
                <a:latin typeface="Georgia" panose="02040502050405020303" pitchFamily="18" charset="0"/>
                <a:ea typeface="+mj-ea"/>
              </a:rPr>
              <a:t>TaskBoard</a:t>
            </a:r>
            <a:r>
              <a:rPr lang="en-US" sz="2800" b="1" dirty="0">
                <a:latin typeface="Georgia" panose="02040502050405020303" pitchFamily="18" charset="0"/>
                <a:ea typeface="+mj-ea"/>
              </a:rPr>
              <a:t> in ADO</a:t>
            </a:r>
          </a:p>
        </p:txBody>
      </p:sp>
      <p:sp>
        <p:nvSpPr>
          <p:cNvPr id="3" name="Content Placeholder 4">
            <a:extLst>
              <a:ext uri="{FF2B5EF4-FFF2-40B4-BE49-F238E27FC236}">
                <a16:creationId xmlns:a16="http://schemas.microsoft.com/office/drawing/2014/main" id="{5CD5D2AE-EE15-4607-9F33-7371C2B0AD3C}"/>
              </a:ext>
            </a:extLst>
          </p:cNvPr>
          <p:cNvSpPr txBox="1">
            <a:spLocks/>
          </p:cNvSpPr>
          <p:nvPr/>
        </p:nvSpPr>
        <p:spPr>
          <a:xfrm>
            <a:off x="682049" y="1012053"/>
            <a:ext cx="10515600" cy="1268556"/>
          </a:xfrm>
          <a:prstGeom prst="rect">
            <a:avLst/>
          </a:prstGeom>
        </p:spPr>
        <p:txBody>
          <a:bodyPr>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IN"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For each team there is a sprint </a:t>
            </a:r>
            <a:r>
              <a:rPr kumimoji="0" lang="en-IN" sz="1800" b="0" i="0" u="none" strike="noStrike" kern="1200" cap="none" spc="0" normalizeH="0" baseline="0" noProof="0" dirty="0" err="1">
                <a:ln>
                  <a:noFill/>
                </a:ln>
                <a:solidFill>
                  <a:prstClr val="black"/>
                </a:solidFill>
                <a:effectLst/>
                <a:uLnTx/>
                <a:uFillTx/>
                <a:latin typeface="+mn-lt"/>
                <a:ea typeface="+mn-ea"/>
                <a:cs typeface="Arial" panose="020B0604020202020204" pitchFamily="34" charset="0"/>
              </a:rPr>
              <a:t>taskboard</a:t>
            </a:r>
            <a:r>
              <a:rPr kumimoji="0" lang="en-IN" sz="1800" b="0" i="0" u="none" strike="noStrike" kern="1200" cap="none" spc="0" normalizeH="0" baseline="0" noProof="0" dirty="0">
                <a:ln>
                  <a:noFill/>
                </a:ln>
                <a:solidFill>
                  <a:prstClr val="black"/>
                </a:solidFill>
                <a:effectLst/>
                <a:uLnTx/>
                <a:uFillTx/>
                <a:latin typeface="+mn-lt"/>
                <a:ea typeface="+mn-ea"/>
                <a:cs typeface="Arial" panose="020B0604020202020204" pitchFamily="34" charset="0"/>
              </a:rPr>
              <a:t> to monitor the progress of that sprint, this board outlines the state of all the tasks against a story. Once all the tasks within a story are closed then only the story is treated as complete.</a:t>
            </a:r>
            <a:endParaRPr kumimoji="0" lang="en-IN" sz="2400" b="0" i="0" u="none" strike="noStrike" kern="1200" cap="none" spc="0" normalizeH="0" baseline="0" noProof="0" dirty="0">
              <a:ln>
                <a:noFill/>
              </a:ln>
              <a:solidFill>
                <a:prstClr val="black"/>
              </a:solidFill>
              <a:effectLst/>
              <a:uLnTx/>
              <a:uFillTx/>
              <a:latin typeface="+mn-lt"/>
              <a:ea typeface="+mn-ea"/>
              <a:cs typeface="Arial" panose="020B0604020202020204" pitchFamily="34" charset="0"/>
            </a:endParaRPr>
          </a:p>
        </p:txBody>
      </p:sp>
      <p:pic>
        <p:nvPicPr>
          <p:cNvPr id="4" name="Picture 3">
            <a:extLst>
              <a:ext uri="{FF2B5EF4-FFF2-40B4-BE49-F238E27FC236}">
                <a16:creationId xmlns:a16="http://schemas.microsoft.com/office/drawing/2014/main" id="{7904D038-0FDE-4BB2-83AF-489AEDB4F53B}"/>
              </a:ext>
            </a:extLst>
          </p:cNvPr>
          <p:cNvPicPr>
            <a:picLocks noChangeAspect="1"/>
          </p:cNvPicPr>
          <p:nvPr/>
        </p:nvPicPr>
        <p:blipFill>
          <a:blip r:embed="rId2"/>
          <a:stretch>
            <a:fillRect/>
          </a:stretch>
        </p:blipFill>
        <p:spPr>
          <a:xfrm>
            <a:off x="682049" y="2128209"/>
            <a:ext cx="10515600" cy="4433455"/>
          </a:xfrm>
          <a:prstGeom prst="rect">
            <a:avLst/>
          </a:prstGeom>
          <a:ln>
            <a:solidFill>
              <a:schemeClr val="tx1"/>
            </a:solidFill>
          </a:ln>
        </p:spPr>
      </p:pic>
    </p:spTree>
    <p:extLst>
      <p:ext uri="{BB962C8B-B14F-4D97-AF65-F5344CB8AC3E}">
        <p14:creationId xmlns:p14="http://schemas.microsoft.com/office/powerpoint/2010/main" val="415465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EA65-8C98-4935-9F1B-6596C51DE87E}"/>
              </a:ext>
            </a:extLst>
          </p:cNvPr>
          <p:cNvSpPr>
            <a:spLocks noGrp="1"/>
          </p:cNvSpPr>
          <p:nvPr>
            <p:ph type="title"/>
          </p:nvPr>
        </p:nvSpPr>
        <p:spPr/>
        <p:txBody>
          <a:bodyPr/>
          <a:lstStyle/>
          <a:p>
            <a:r>
              <a:rPr lang="en-US" b="1" dirty="0"/>
              <a:t>ADO features </a:t>
            </a:r>
          </a:p>
        </p:txBody>
      </p:sp>
      <p:sp>
        <p:nvSpPr>
          <p:cNvPr id="3" name="Date Placeholder 2">
            <a:extLst>
              <a:ext uri="{FF2B5EF4-FFF2-40B4-BE49-F238E27FC236}">
                <a16:creationId xmlns:a16="http://schemas.microsoft.com/office/drawing/2014/main" id="{FF3FE71A-E3F0-4571-806F-9B64D0B8A826}"/>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5C7D6053-4534-4DC9-8B3A-A3B6CD74701A}"/>
              </a:ext>
            </a:extLst>
          </p:cNvPr>
          <p:cNvSpPr>
            <a:spLocks noGrp="1"/>
          </p:cNvSpPr>
          <p:nvPr>
            <p:ph type="ftr" sz="quarter" idx="11"/>
          </p:nvPr>
        </p:nvSpPr>
        <p:spPr/>
        <p:txBody>
          <a:bodyPr/>
          <a:lstStyle/>
          <a:p>
            <a:endParaRPr lang="en-GB"/>
          </a:p>
        </p:txBody>
      </p:sp>
      <p:sp>
        <p:nvSpPr>
          <p:cNvPr id="5" name="Text Placeholder 4">
            <a:extLst>
              <a:ext uri="{FF2B5EF4-FFF2-40B4-BE49-F238E27FC236}">
                <a16:creationId xmlns:a16="http://schemas.microsoft.com/office/drawing/2014/main" id="{3FE0583D-7574-424D-A1BF-575DC24B5234}"/>
              </a:ext>
            </a:extLst>
          </p:cNvPr>
          <p:cNvSpPr>
            <a:spLocks noGrp="1"/>
          </p:cNvSpPr>
          <p:nvPr>
            <p:ph type="body" sz="quarter" idx="13"/>
          </p:nvPr>
        </p:nvSpPr>
        <p:spPr/>
        <p:txBody>
          <a:bodyPr/>
          <a:lstStyle/>
          <a:p>
            <a:r>
              <a:rPr lang="en-US" dirty="0">
                <a:latin typeface="+mn-lt"/>
              </a:rPr>
              <a:t>Dashboard</a:t>
            </a:r>
          </a:p>
          <a:p>
            <a:endParaRPr lang="en-US"/>
          </a:p>
        </p:txBody>
      </p:sp>
    </p:spTree>
    <p:extLst>
      <p:ext uri="{BB962C8B-B14F-4D97-AF65-F5344CB8AC3E}">
        <p14:creationId xmlns:p14="http://schemas.microsoft.com/office/powerpoint/2010/main" val="242787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Team workflow</a:t>
            </a:r>
          </a:p>
        </p:txBody>
      </p:sp>
      <p:sp>
        <p:nvSpPr>
          <p:cNvPr id="19" name="Rounded Rectangle 152">
            <a:extLst>
              <a:ext uri="{FF2B5EF4-FFF2-40B4-BE49-F238E27FC236}">
                <a16:creationId xmlns:a16="http://schemas.microsoft.com/office/drawing/2014/main" id="{5B8C85A3-23F1-4C63-9687-65DDFB749F0D}"/>
              </a:ext>
            </a:extLst>
          </p:cNvPr>
          <p:cNvSpPr/>
          <p:nvPr/>
        </p:nvSpPr>
        <p:spPr>
          <a:xfrm>
            <a:off x="5014632" y="4164723"/>
            <a:ext cx="7139662" cy="1177636"/>
          </a:xfrm>
          <a:prstGeom prst="roundRect">
            <a:avLst/>
          </a:prstGeom>
          <a:gradFill flip="none" rotWithShape="1">
            <a:gsLst>
              <a:gs pos="0">
                <a:srgbClr val="ABD38C">
                  <a:tint val="66000"/>
                  <a:satMod val="160000"/>
                </a:srgbClr>
              </a:gs>
              <a:gs pos="50000">
                <a:srgbClr val="ABD38C">
                  <a:tint val="44500"/>
                  <a:satMod val="160000"/>
                </a:srgbClr>
              </a:gs>
              <a:gs pos="100000">
                <a:srgbClr val="ABD38C">
                  <a:tint val="23500"/>
                  <a:satMod val="160000"/>
                </a:srgbClr>
              </a:gs>
            </a:gsLst>
            <a:lin ang="8100000" scaled="1"/>
            <a:tileRect/>
          </a:gradFill>
          <a:ln>
            <a:noFill/>
          </a:ln>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ounded Rectangle 12">
            <a:extLst>
              <a:ext uri="{FF2B5EF4-FFF2-40B4-BE49-F238E27FC236}">
                <a16:creationId xmlns:a16="http://schemas.microsoft.com/office/drawing/2014/main" id="{454E2D28-AE1F-4ABF-BACE-CF1258E48125}"/>
              </a:ext>
            </a:extLst>
          </p:cNvPr>
          <p:cNvSpPr/>
          <p:nvPr/>
        </p:nvSpPr>
        <p:spPr>
          <a:xfrm>
            <a:off x="223688" y="1187941"/>
            <a:ext cx="10647165" cy="1052805"/>
          </a:xfrm>
          <a:prstGeom prst="round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TextBox 12">
            <a:extLst>
              <a:ext uri="{FF2B5EF4-FFF2-40B4-BE49-F238E27FC236}">
                <a16:creationId xmlns:a16="http://schemas.microsoft.com/office/drawing/2014/main" id="{BFF29F37-C8B3-4783-9280-F02FFA7053F7}"/>
              </a:ext>
            </a:extLst>
          </p:cNvPr>
          <p:cNvSpPr txBox="1">
            <a:spLocks noChangeArrowheads="1"/>
          </p:cNvSpPr>
          <p:nvPr/>
        </p:nvSpPr>
        <p:spPr bwMode="auto">
          <a:xfrm>
            <a:off x="288576" y="1681536"/>
            <a:ext cx="10637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Requirements</a:t>
            </a:r>
          </a:p>
        </p:txBody>
      </p:sp>
      <p:sp>
        <p:nvSpPr>
          <p:cNvPr id="25" name="TextBox 16">
            <a:extLst>
              <a:ext uri="{FF2B5EF4-FFF2-40B4-BE49-F238E27FC236}">
                <a16:creationId xmlns:a16="http://schemas.microsoft.com/office/drawing/2014/main" id="{639D4A20-582E-4E3D-BE51-A252B742A053}"/>
              </a:ext>
            </a:extLst>
          </p:cNvPr>
          <p:cNvSpPr txBox="1"/>
          <p:nvPr/>
        </p:nvSpPr>
        <p:spPr>
          <a:xfrm>
            <a:off x="3187717" y="1416542"/>
            <a:ext cx="1010361"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lumMod val="75000"/>
                  </a:srgbClr>
                </a:solidFill>
                <a:effectLst/>
                <a:uLnTx/>
                <a:uFillTx/>
                <a:latin typeface="Calibri" panose="020F0502020204030204"/>
                <a:ea typeface="+mn-ea"/>
                <a:cs typeface="+mn-cs"/>
              </a:rPr>
              <a:t>Refinement Call</a:t>
            </a:r>
          </a:p>
        </p:txBody>
      </p:sp>
      <p:sp>
        <p:nvSpPr>
          <p:cNvPr id="26" name="TextBox 17">
            <a:extLst>
              <a:ext uri="{FF2B5EF4-FFF2-40B4-BE49-F238E27FC236}">
                <a16:creationId xmlns:a16="http://schemas.microsoft.com/office/drawing/2014/main" id="{869BD24E-F2E9-4501-BC71-B8610127DAB7}"/>
              </a:ext>
            </a:extLst>
          </p:cNvPr>
          <p:cNvSpPr txBox="1"/>
          <p:nvPr/>
        </p:nvSpPr>
        <p:spPr>
          <a:xfrm>
            <a:off x="4529249" y="1642166"/>
            <a:ext cx="619107" cy="307777"/>
          </a:xfrm>
          <a:prstGeom prst="rect">
            <a:avLst/>
          </a:prstGeom>
          <a:solidFill>
            <a:srgbClr val="ABD38C"/>
          </a:solidFill>
        </p:spPr>
        <p:style>
          <a:lnRef idx="0">
            <a:schemeClr val="accent4"/>
          </a:lnRef>
          <a:fillRef idx="3">
            <a:schemeClr val="accent4"/>
          </a:fillRef>
          <a:effectRef idx="3">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Sprint</a:t>
            </a:r>
          </a:p>
        </p:txBody>
      </p:sp>
      <p:sp>
        <p:nvSpPr>
          <p:cNvPr id="27" name="TextBox 18">
            <a:extLst>
              <a:ext uri="{FF2B5EF4-FFF2-40B4-BE49-F238E27FC236}">
                <a16:creationId xmlns:a16="http://schemas.microsoft.com/office/drawing/2014/main" id="{48C4F9F9-C86A-4333-BC7F-8ABB9B18CFC0}"/>
              </a:ext>
            </a:extLst>
          </p:cNvPr>
          <p:cNvSpPr txBox="1"/>
          <p:nvPr/>
        </p:nvSpPr>
        <p:spPr>
          <a:xfrm>
            <a:off x="5344899" y="1416542"/>
            <a:ext cx="579090"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lumMod val="75000"/>
                  </a:srgbClr>
                </a:solidFill>
                <a:effectLst/>
                <a:uLnTx/>
                <a:uFillTx/>
                <a:latin typeface="Calibri" panose="020F0502020204030204"/>
                <a:ea typeface="+mn-ea"/>
                <a:cs typeface="+mn-cs"/>
              </a:rPr>
              <a:t>Latest</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lumMod val="75000"/>
                  </a:srgbClr>
                </a:solidFill>
                <a:effectLst/>
                <a:uLnTx/>
                <a:uFillTx/>
                <a:latin typeface="Calibri" panose="020F0502020204030204"/>
                <a:ea typeface="+mn-ea"/>
                <a:cs typeface="+mn-cs"/>
              </a:rPr>
              <a:t>Version</a:t>
            </a:r>
          </a:p>
        </p:txBody>
      </p:sp>
      <p:sp>
        <p:nvSpPr>
          <p:cNvPr id="28" name="TextBox 19">
            <a:extLst>
              <a:ext uri="{FF2B5EF4-FFF2-40B4-BE49-F238E27FC236}">
                <a16:creationId xmlns:a16="http://schemas.microsoft.com/office/drawing/2014/main" id="{1DC15BF6-61F1-4C09-9BB6-04973701361A}"/>
              </a:ext>
            </a:extLst>
          </p:cNvPr>
          <p:cNvSpPr txBox="1"/>
          <p:nvPr/>
        </p:nvSpPr>
        <p:spPr>
          <a:xfrm>
            <a:off x="1597688" y="1416542"/>
            <a:ext cx="402733" cy="2462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lumMod val="75000"/>
                  </a:srgbClr>
                </a:solidFill>
                <a:effectLst/>
                <a:uLnTx/>
                <a:uFillTx/>
                <a:latin typeface="Calibri" panose="020F0502020204030204"/>
                <a:ea typeface="+mn-ea"/>
                <a:cs typeface="+mn-cs"/>
              </a:rPr>
              <a:t>PBIs</a:t>
            </a:r>
          </a:p>
        </p:txBody>
      </p:sp>
      <p:cxnSp>
        <p:nvCxnSpPr>
          <p:cNvPr id="29" name="Straight Arrow Connector 28">
            <a:extLst>
              <a:ext uri="{FF2B5EF4-FFF2-40B4-BE49-F238E27FC236}">
                <a16:creationId xmlns:a16="http://schemas.microsoft.com/office/drawing/2014/main" id="{B40DD4AC-76A6-4B81-8B16-F65F589D89F1}"/>
              </a:ext>
            </a:extLst>
          </p:cNvPr>
          <p:cNvCxnSpPr/>
          <p:nvPr/>
        </p:nvCxnSpPr>
        <p:spPr>
          <a:xfrm flipV="1">
            <a:off x="1421933" y="1808655"/>
            <a:ext cx="822446" cy="794"/>
          </a:xfrm>
          <a:prstGeom prst="straightConnector1">
            <a:avLst/>
          </a:prstGeom>
          <a:ln>
            <a:solidFill>
              <a:schemeClr val="accent1">
                <a:lumMod val="75000"/>
              </a:schemeClr>
            </a:solidFill>
            <a:tailEnd type="arrow"/>
          </a:ln>
        </p:spPr>
        <p:style>
          <a:lnRef idx="3">
            <a:schemeClr val="accent5"/>
          </a:lnRef>
          <a:fillRef idx="0">
            <a:schemeClr val="accent5"/>
          </a:fillRef>
          <a:effectRef idx="2">
            <a:schemeClr val="accent5"/>
          </a:effectRef>
          <a:fontRef idx="minor">
            <a:schemeClr val="tx1"/>
          </a:fontRef>
        </p:style>
      </p:cxnSp>
      <p:cxnSp>
        <p:nvCxnSpPr>
          <p:cNvPr id="30" name="Straight Arrow Connector 29">
            <a:extLst>
              <a:ext uri="{FF2B5EF4-FFF2-40B4-BE49-F238E27FC236}">
                <a16:creationId xmlns:a16="http://schemas.microsoft.com/office/drawing/2014/main" id="{598300EE-1DAA-4C47-89EC-14150CE9BBEB}"/>
              </a:ext>
            </a:extLst>
          </p:cNvPr>
          <p:cNvCxnSpPr/>
          <p:nvPr/>
        </p:nvCxnSpPr>
        <p:spPr>
          <a:xfrm>
            <a:off x="3342786" y="1792780"/>
            <a:ext cx="974868" cy="4764"/>
          </a:xfrm>
          <a:prstGeom prst="straightConnector1">
            <a:avLst/>
          </a:prstGeom>
          <a:ln>
            <a:solidFill>
              <a:schemeClr val="accent1">
                <a:lumMod val="75000"/>
              </a:schemeClr>
            </a:solidFill>
            <a:tailEnd type="arrow"/>
          </a:ln>
        </p:spPr>
        <p:style>
          <a:lnRef idx="3">
            <a:schemeClr val="accent5"/>
          </a:lnRef>
          <a:fillRef idx="0">
            <a:schemeClr val="accent5"/>
          </a:fillRef>
          <a:effectRef idx="2">
            <a:schemeClr val="accent5"/>
          </a:effectRef>
          <a:fontRef idx="minor">
            <a:schemeClr val="tx1"/>
          </a:fontRef>
        </p:style>
      </p:cxnSp>
      <p:cxnSp>
        <p:nvCxnSpPr>
          <p:cNvPr id="31" name="Straight Arrow Connector 30">
            <a:extLst>
              <a:ext uri="{FF2B5EF4-FFF2-40B4-BE49-F238E27FC236}">
                <a16:creationId xmlns:a16="http://schemas.microsoft.com/office/drawing/2014/main" id="{969B2888-31C5-45DE-8CF6-3878E2DA7221}"/>
              </a:ext>
            </a:extLst>
          </p:cNvPr>
          <p:cNvCxnSpPr/>
          <p:nvPr/>
        </p:nvCxnSpPr>
        <p:spPr>
          <a:xfrm flipV="1">
            <a:off x="5308133" y="1808655"/>
            <a:ext cx="822446" cy="794"/>
          </a:xfrm>
          <a:prstGeom prst="straightConnector1">
            <a:avLst/>
          </a:prstGeom>
          <a:ln>
            <a:solidFill>
              <a:schemeClr val="accent1">
                <a:lumMod val="75000"/>
              </a:schemeClr>
            </a:solidFill>
            <a:tailEnd type="arrow"/>
          </a:ln>
        </p:spPr>
        <p:style>
          <a:lnRef idx="3">
            <a:schemeClr val="accent5"/>
          </a:lnRef>
          <a:fillRef idx="0">
            <a:schemeClr val="accent5"/>
          </a:fillRef>
          <a:effectRef idx="2">
            <a:schemeClr val="accent5"/>
          </a:effectRef>
          <a:fontRef idx="minor">
            <a:schemeClr val="tx1"/>
          </a:fontRef>
        </p:style>
      </p:cxnSp>
      <p:sp>
        <p:nvSpPr>
          <p:cNvPr id="33" name="TextBox 29">
            <a:extLst>
              <a:ext uri="{FF2B5EF4-FFF2-40B4-BE49-F238E27FC236}">
                <a16:creationId xmlns:a16="http://schemas.microsoft.com/office/drawing/2014/main" id="{984ACEF7-E318-4952-BE3C-21E090C97945}"/>
              </a:ext>
            </a:extLst>
          </p:cNvPr>
          <p:cNvSpPr txBox="1">
            <a:spLocks noChangeArrowheads="1"/>
          </p:cNvSpPr>
          <p:nvPr/>
        </p:nvSpPr>
        <p:spPr bwMode="auto">
          <a:xfrm>
            <a:off x="6220431" y="1247410"/>
            <a:ext cx="733001"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SI Testing</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UAT</a:t>
            </a:r>
          </a:p>
        </p:txBody>
      </p:sp>
      <p:sp>
        <p:nvSpPr>
          <p:cNvPr id="35" name="Rectangle 34">
            <a:extLst>
              <a:ext uri="{FF2B5EF4-FFF2-40B4-BE49-F238E27FC236}">
                <a16:creationId xmlns:a16="http://schemas.microsoft.com/office/drawing/2014/main" id="{973609BB-6730-4688-B86A-20D4A187A813}"/>
              </a:ext>
            </a:extLst>
          </p:cNvPr>
          <p:cNvSpPr>
            <a:spLocks noChangeArrowheads="1"/>
          </p:cNvSpPr>
          <p:nvPr/>
        </p:nvSpPr>
        <p:spPr bwMode="auto">
          <a:xfrm>
            <a:off x="2328383" y="1349667"/>
            <a:ext cx="922472" cy="742460"/>
          </a:xfrm>
          <a:prstGeom prst="rect">
            <a:avLst/>
          </a:prstGeom>
          <a:solidFill>
            <a:srgbClr val="4E84C4"/>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Myriad Pro" pitchFamily="34" charset="0"/>
              <a:ea typeface="+mn-ea"/>
              <a:cs typeface="Arial" panose="020B0604020202020204" pitchFamily="34" charset="0"/>
            </a:endParaRPr>
          </a:p>
        </p:txBody>
      </p:sp>
      <p:sp>
        <p:nvSpPr>
          <p:cNvPr id="37" name="TextBox 47">
            <a:extLst>
              <a:ext uri="{FF2B5EF4-FFF2-40B4-BE49-F238E27FC236}">
                <a16:creationId xmlns:a16="http://schemas.microsoft.com/office/drawing/2014/main" id="{7343075F-F17D-48C7-AC2C-6D74CA3A9EE1}"/>
              </a:ext>
            </a:extLst>
          </p:cNvPr>
          <p:cNvSpPr txBox="1">
            <a:spLocks noChangeArrowheads="1"/>
          </p:cNvSpPr>
          <p:nvPr/>
        </p:nvSpPr>
        <p:spPr bwMode="auto">
          <a:xfrm>
            <a:off x="2287967" y="1321928"/>
            <a:ext cx="990745"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Myriad Pro" pitchFamily="34" charset="0"/>
                <a:ea typeface="+mn-ea"/>
                <a:cs typeface="Arial" panose="020B0604020202020204" pitchFamily="34" charset="0"/>
              </a:rPr>
              <a:t>Product</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white"/>
                </a:solidFill>
                <a:effectLst/>
                <a:uLnTx/>
                <a:uFillTx/>
                <a:latin typeface="Myriad Pro" pitchFamily="34" charset="0"/>
                <a:ea typeface="+mn-ea"/>
                <a:cs typeface="Arial" panose="020B0604020202020204" pitchFamily="34" charset="0"/>
              </a:rPr>
              <a:t>Backlog (Ready for Refinement)</a:t>
            </a:r>
          </a:p>
        </p:txBody>
      </p:sp>
      <p:sp>
        <p:nvSpPr>
          <p:cNvPr id="38" name="TextBox 38">
            <a:extLst>
              <a:ext uri="{FF2B5EF4-FFF2-40B4-BE49-F238E27FC236}">
                <a16:creationId xmlns:a16="http://schemas.microsoft.com/office/drawing/2014/main" id="{1607A0F4-E782-4F0D-9828-CA452D49A15A}"/>
              </a:ext>
            </a:extLst>
          </p:cNvPr>
          <p:cNvSpPr txBox="1"/>
          <p:nvPr/>
        </p:nvSpPr>
        <p:spPr>
          <a:xfrm>
            <a:off x="7900553" y="1556243"/>
            <a:ext cx="871584"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72C4">
                    <a:lumMod val="75000"/>
                  </a:srgbClr>
                </a:solidFill>
                <a:effectLst/>
                <a:uLnTx/>
                <a:uFillTx/>
                <a:latin typeface="Calibri" panose="020F0502020204030204"/>
                <a:ea typeface="+mn-ea"/>
                <a:cs typeface="+mn-cs"/>
              </a:rPr>
              <a:t>Production</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472C4">
                    <a:lumMod val="75000"/>
                  </a:srgbClr>
                </a:solidFill>
                <a:effectLst/>
                <a:uLnTx/>
                <a:uFillTx/>
                <a:latin typeface="Calibri" panose="020F0502020204030204"/>
                <a:ea typeface="+mn-ea"/>
                <a:cs typeface="+mn-cs"/>
              </a:rPr>
              <a:t>Releases</a:t>
            </a:r>
          </a:p>
        </p:txBody>
      </p:sp>
      <p:sp>
        <p:nvSpPr>
          <p:cNvPr id="39" name="TextBox 39">
            <a:extLst>
              <a:ext uri="{FF2B5EF4-FFF2-40B4-BE49-F238E27FC236}">
                <a16:creationId xmlns:a16="http://schemas.microsoft.com/office/drawing/2014/main" id="{73388D35-970D-4E41-A8FD-E8F060D4DBE2}"/>
              </a:ext>
            </a:extLst>
          </p:cNvPr>
          <p:cNvSpPr txBox="1"/>
          <p:nvPr/>
        </p:nvSpPr>
        <p:spPr>
          <a:xfrm>
            <a:off x="7121048" y="1416542"/>
            <a:ext cx="63199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lumMod val="75000"/>
                  </a:srgbClr>
                </a:solidFill>
                <a:effectLst/>
                <a:uLnTx/>
                <a:uFillTx/>
                <a:latin typeface="Calibri" panose="020F0502020204030204"/>
                <a:ea typeface="+mn-ea"/>
                <a:cs typeface="+mn-cs"/>
              </a:rPr>
              <a:t>Business</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4472C4">
                    <a:lumMod val="75000"/>
                  </a:srgbClr>
                </a:solidFill>
                <a:effectLst/>
                <a:uLnTx/>
                <a:uFillTx/>
                <a:latin typeface="Calibri" panose="020F0502020204030204"/>
                <a:ea typeface="+mn-ea"/>
                <a:cs typeface="+mn-cs"/>
              </a:rPr>
              <a:t>Sign-off</a:t>
            </a:r>
          </a:p>
        </p:txBody>
      </p:sp>
      <p:cxnSp>
        <p:nvCxnSpPr>
          <p:cNvPr id="42" name="Straight Arrow Connector 41">
            <a:extLst>
              <a:ext uri="{FF2B5EF4-FFF2-40B4-BE49-F238E27FC236}">
                <a16:creationId xmlns:a16="http://schemas.microsoft.com/office/drawing/2014/main" id="{99C7D804-5693-4500-8086-419EF1389C3D}"/>
              </a:ext>
            </a:extLst>
          </p:cNvPr>
          <p:cNvCxnSpPr/>
          <p:nvPr/>
        </p:nvCxnSpPr>
        <p:spPr>
          <a:xfrm flipV="1">
            <a:off x="7060733" y="1808655"/>
            <a:ext cx="822446" cy="794"/>
          </a:xfrm>
          <a:prstGeom prst="straightConnector1">
            <a:avLst/>
          </a:prstGeom>
          <a:ln>
            <a:solidFill>
              <a:schemeClr val="accent1">
                <a:lumMod val="75000"/>
              </a:schemeClr>
            </a:solidFill>
            <a:tailEnd type="arrow"/>
          </a:ln>
        </p:spPr>
        <p:style>
          <a:lnRef idx="3">
            <a:schemeClr val="accent5"/>
          </a:lnRef>
          <a:fillRef idx="0">
            <a:schemeClr val="accent5"/>
          </a:fillRef>
          <a:effectRef idx="2">
            <a:schemeClr val="accent5"/>
          </a:effectRef>
          <a:fontRef idx="minor">
            <a:schemeClr val="tx1"/>
          </a:fontRef>
        </p:style>
      </p:cxnSp>
      <p:sp>
        <p:nvSpPr>
          <p:cNvPr id="43" name="Down Arrow 49">
            <a:extLst>
              <a:ext uri="{FF2B5EF4-FFF2-40B4-BE49-F238E27FC236}">
                <a16:creationId xmlns:a16="http://schemas.microsoft.com/office/drawing/2014/main" id="{B2B5CAA7-6D3B-4243-8F8B-B49025B063FE}"/>
              </a:ext>
            </a:extLst>
          </p:cNvPr>
          <p:cNvSpPr/>
          <p:nvPr/>
        </p:nvSpPr>
        <p:spPr>
          <a:xfrm>
            <a:off x="4690597" y="2009969"/>
            <a:ext cx="260228" cy="430129"/>
          </a:xfrm>
          <a:prstGeom prst="downArrow">
            <a:avLst/>
          </a:prstGeom>
          <a:solidFill>
            <a:schemeClr val="tx2">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urved Right Arrow 51">
            <a:extLst>
              <a:ext uri="{FF2B5EF4-FFF2-40B4-BE49-F238E27FC236}">
                <a16:creationId xmlns:a16="http://schemas.microsoft.com/office/drawing/2014/main" id="{36A79604-8648-412D-ABCE-CECF75EAD77B}"/>
              </a:ext>
            </a:extLst>
          </p:cNvPr>
          <p:cNvSpPr>
            <a:spLocks noChangeArrowheads="1"/>
          </p:cNvSpPr>
          <p:nvPr/>
        </p:nvSpPr>
        <p:spPr bwMode="auto">
          <a:xfrm rot="5400000">
            <a:off x="4932720" y="-1873225"/>
            <a:ext cx="726410" cy="5750480"/>
          </a:xfrm>
          <a:prstGeom prst="curvedRightArrow">
            <a:avLst>
              <a:gd name="adj1" fmla="val 25006"/>
              <a:gd name="adj2" fmla="val 50013"/>
              <a:gd name="adj3" fmla="val 25000"/>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ct val="0"/>
              </a:spcBef>
              <a:spcAft>
                <a:spcPts val="0"/>
              </a:spcAft>
              <a:buClrTx/>
              <a:buSzTx/>
              <a:buFontTx/>
              <a:buNone/>
              <a:tabLst/>
              <a:defRPr/>
            </a:pPr>
            <a:endPar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6" name="TextBox 107">
            <a:extLst>
              <a:ext uri="{FF2B5EF4-FFF2-40B4-BE49-F238E27FC236}">
                <a16:creationId xmlns:a16="http://schemas.microsoft.com/office/drawing/2014/main" id="{355AE9DE-EF31-4C0F-8BFA-B0DED5D1DCA8}"/>
              </a:ext>
            </a:extLst>
          </p:cNvPr>
          <p:cNvSpPr txBox="1">
            <a:spLocks noChangeArrowheads="1"/>
          </p:cNvSpPr>
          <p:nvPr/>
        </p:nvSpPr>
        <p:spPr bwMode="auto">
          <a:xfrm>
            <a:off x="8505345" y="897352"/>
            <a:ext cx="2376836"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Business Feedback</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Enhancements (Change Requests)</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Production Issues (Problem Tickets)</a:t>
            </a:r>
          </a:p>
        </p:txBody>
      </p:sp>
      <p:sp>
        <p:nvSpPr>
          <p:cNvPr id="48" name="Curved Right Arrow 58">
            <a:extLst>
              <a:ext uri="{FF2B5EF4-FFF2-40B4-BE49-F238E27FC236}">
                <a16:creationId xmlns:a16="http://schemas.microsoft.com/office/drawing/2014/main" id="{6EE0BCED-F059-434C-AE39-8B2141D4C0C9}"/>
              </a:ext>
            </a:extLst>
          </p:cNvPr>
          <p:cNvSpPr/>
          <p:nvPr/>
        </p:nvSpPr>
        <p:spPr>
          <a:xfrm rot="5400000">
            <a:off x="3696042" y="37653"/>
            <a:ext cx="498503" cy="2138676"/>
          </a:xfrm>
          <a:prstGeom prst="curvedRightArrow">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89C35F"/>
                </a:solidFill>
              </a:ln>
              <a:solidFill>
                <a:prstClr val="black"/>
              </a:solidFill>
              <a:effectLst/>
              <a:uLnTx/>
              <a:uFillTx/>
              <a:latin typeface="Calibri" panose="020F0502020204030204"/>
              <a:ea typeface="+mn-ea"/>
              <a:cs typeface="+mn-cs"/>
            </a:endParaRPr>
          </a:p>
        </p:txBody>
      </p:sp>
      <p:sp>
        <p:nvSpPr>
          <p:cNvPr id="52" name="TextBox 107">
            <a:extLst>
              <a:ext uri="{FF2B5EF4-FFF2-40B4-BE49-F238E27FC236}">
                <a16:creationId xmlns:a16="http://schemas.microsoft.com/office/drawing/2014/main" id="{E57573AB-2F9A-4844-BB36-BBDC24C5E6F5}"/>
              </a:ext>
            </a:extLst>
          </p:cNvPr>
          <p:cNvSpPr txBox="1">
            <a:spLocks noChangeArrowheads="1"/>
          </p:cNvSpPr>
          <p:nvPr/>
        </p:nvSpPr>
        <p:spPr bwMode="auto">
          <a:xfrm>
            <a:off x="4184980" y="857739"/>
            <a:ext cx="222240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New Requirements</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Changes to the existing User Stories</a:t>
            </a:r>
          </a:p>
        </p:txBody>
      </p:sp>
      <p:pic>
        <p:nvPicPr>
          <p:cNvPr id="53" name="Picture 52">
            <a:extLst>
              <a:ext uri="{FF2B5EF4-FFF2-40B4-BE49-F238E27FC236}">
                <a16:creationId xmlns:a16="http://schemas.microsoft.com/office/drawing/2014/main" id="{7C274777-5454-49E2-B834-561921DBDD58}"/>
              </a:ext>
            </a:extLst>
          </p:cNvPr>
          <p:cNvPicPr>
            <a:picLocks noChangeAspect="1" noChangeArrowheads="1"/>
          </p:cNvPicPr>
          <p:nvPr/>
        </p:nvPicPr>
        <p:blipFill>
          <a:blip r:embed="rId3" cstate="print">
            <a:duotone>
              <a:prstClr val="black"/>
              <a:srgbClr val="00B050">
                <a:tint val="45000"/>
                <a:satMod val="400000"/>
              </a:srgbClr>
            </a:duotone>
          </a:blip>
          <a:srcRect/>
          <a:stretch>
            <a:fillRect/>
          </a:stretch>
        </p:blipFill>
        <p:spPr bwMode="auto">
          <a:xfrm>
            <a:off x="1641661" y="1902297"/>
            <a:ext cx="182907" cy="189974"/>
          </a:xfrm>
          <a:prstGeom prst="rect">
            <a:avLst/>
          </a:prstGeom>
          <a:noFill/>
        </p:spPr>
      </p:pic>
      <p:pic>
        <p:nvPicPr>
          <p:cNvPr id="54" name="Picture 53">
            <a:extLst>
              <a:ext uri="{FF2B5EF4-FFF2-40B4-BE49-F238E27FC236}">
                <a16:creationId xmlns:a16="http://schemas.microsoft.com/office/drawing/2014/main" id="{A99495B4-38DC-4D1B-B03A-4CD7A06143F2}"/>
              </a:ext>
            </a:extLst>
          </p:cNvPr>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1803026" y="1902297"/>
            <a:ext cx="182907" cy="191080"/>
          </a:xfrm>
          <a:prstGeom prst="rect">
            <a:avLst/>
          </a:prstGeom>
          <a:noFill/>
          <a:ln w="9525">
            <a:noFill/>
            <a:miter lim="800000"/>
            <a:headEnd/>
            <a:tailEnd/>
          </a:ln>
        </p:spPr>
      </p:pic>
      <p:pic>
        <p:nvPicPr>
          <p:cNvPr id="55" name="Picture 54">
            <a:extLst>
              <a:ext uri="{FF2B5EF4-FFF2-40B4-BE49-F238E27FC236}">
                <a16:creationId xmlns:a16="http://schemas.microsoft.com/office/drawing/2014/main" id="{D7AC14B6-42D0-4336-9E1A-EFD4BF99F6D9}"/>
              </a:ext>
            </a:extLst>
          </p:cNvPr>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3491569" y="1891672"/>
            <a:ext cx="182907" cy="191080"/>
          </a:xfrm>
          <a:prstGeom prst="rect">
            <a:avLst/>
          </a:prstGeom>
          <a:noFill/>
          <a:ln w="9525">
            <a:noFill/>
            <a:miter lim="800000"/>
            <a:headEnd/>
            <a:tailEnd/>
          </a:ln>
        </p:spPr>
      </p:pic>
      <p:pic>
        <p:nvPicPr>
          <p:cNvPr id="56" name="Picture 55">
            <a:extLst>
              <a:ext uri="{FF2B5EF4-FFF2-40B4-BE49-F238E27FC236}">
                <a16:creationId xmlns:a16="http://schemas.microsoft.com/office/drawing/2014/main" id="{8FC594F5-7EE6-41AA-B678-1DB075F2E2BE}"/>
              </a:ext>
            </a:extLst>
          </p:cNvPr>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58746" y="1893332"/>
            <a:ext cx="182907" cy="191080"/>
          </a:xfrm>
          <a:prstGeom prst="rect">
            <a:avLst/>
          </a:prstGeom>
          <a:noFill/>
          <a:ln w="9525">
            <a:noFill/>
            <a:miter lim="800000"/>
            <a:headEnd/>
            <a:tailEnd/>
          </a:ln>
        </p:spPr>
      </p:pic>
      <p:pic>
        <p:nvPicPr>
          <p:cNvPr id="57" name="Picture 56">
            <a:extLst>
              <a:ext uri="{FF2B5EF4-FFF2-40B4-BE49-F238E27FC236}">
                <a16:creationId xmlns:a16="http://schemas.microsoft.com/office/drawing/2014/main" id="{D7801EE1-5ED7-44AE-B1CE-74FF7A9DDAB5}"/>
              </a:ext>
            </a:extLst>
          </p:cNvPr>
          <p:cNvPicPr>
            <a:picLocks noChangeAspect="1" noChangeArrowheads="1"/>
          </p:cNvPicPr>
          <p:nvPr/>
        </p:nvPicPr>
        <p:blipFill>
          <a:blip r:embed="rId3" cstate="print">
            <a:duotone>
              <a:prstClr val="black"/>
              <a:srgbClr val="00B050">
                <a:tint val="45000"/>
                <a:satMod val="400000"/>
              </a:srgbClr>
            </a:duotone>
          </a:blip>
          <a:srcRect/>
          <a:stretch>
            <a:fillRect/>
          </a:stretch>
        </p:blipFill>
        <p:spPr bwMode="auto">
          <a:xfrm>
            <a:off x="7169301" y="1873742"/>
            <a:ext cx="182907" cy="189974"/>
          </a:xfrm>
          <a:prstGeom prst="rect">
            <a:avLst/>
          </a:prstGeom>
          <a:noFill/>
        </p:spPr>
      </p:pic>
      <p:pic>
        <p:nvPicPr>
          <p:cNvPr id="58" name="Picture 57">
            <a:extLst>
              <a:ext uri="{FF2B5EF4-FFF2-40B4-BE49-F238E27FC236}">
                <a16:creationId xmlns:a16="http://schemas.microsoft.com/office/drawing/2014/main" id="{E66B084D-5E4F-4E40-B4CB-2F4420AD0EE7}"/>
              </a:ext>
            </a:extLst>
          </p:cNvPr>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7321701" y="1873742"/>
            <a:ext cx="182907" cy="191080"/>
          </a:xfrm>
          <a:prstGeom prst="rect">
            <a:avLst/>
          </a:prstGeom>
          <a:noFill/>
          <a:ln w="9525">
            <a:noFill/>
            <a:miter lim="800000"/>
            <a:headEnd/>
            <a:tailEnd/>
          </a:ln>
        </p:spPr>
      </p:pic>
      <p:pic>
        <p:nvPicPr>
          <p:cNvPr id="59" name="Picture 58">
            <a:extLst>
              <a:ext uri="{FF2B5EF4-FFF2-40B4-BE49-F238E27FC236}">
                <a16:creationId xmlns:a16="http://schemas.microsoft.com/office/drawing/2014/main" id="{3CC444A7-4489-4A5E-ADF5-175C75EB947C}"/>
              </a:ext>
            </a:extLst>
          </p:cNvPr>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679529" y="1891672"/>
            <a:ext cx="182907" cy="191080"/>
          </a:xfrm>
          <a:prstGeom prst="rect">
            <a:avLst/>
          </a:prstGeom>
          <a:noFill/>
          <a:ln w="9525">
            <a:noFill/>
            <a:miter lim="800000"/>
            <a:headEnd/>
            <a:tailEnd/>
          </a:ln>
        </p:spPr>
      </p:pic>
      <p:pic>
        <p:nvPicPr>
          <p:cNvPr id="60" name="Picture 59">
            <a:extLst>
              <a:ext uri="{FF2B5EF4-FFF2-40B4-BE49-F238E27FC236}">
                <a16:creationId xmlns:a16="http://schemas.microsoft.com/office/drawing/2014/main" id="{17B6D137-3C12-4487-BC73-761A6AB71458}"/>
              </a:ext>
            </a:extLst>
          </p:cNvPr>
          <p:cNvPicPr>
            <a:picLocks noChangeAspect="1" noChangeArrowheads="1"/>
          </p:cNvPicPr>
          <p:nvPr/>
        </p:nvPicPr>
        <p:blipFill>
          <a:blip r:embed="rId3" cstate="print">
            <a:duotone>
              <a:prstClr val="black"/>
              <a:schemeClr val="accent4">
                <a:tint val="45000"/>
                <a:satMod val="400000"/>
              </a:schemeClr>
            </a:duotone>
            <a:lum bright="-42000"/>
          </a:blip>
          <a:srcRect/>
          <a:stretch>
            <a:fillRect/>
          </a:stretch>
        </p:blipFill>
        <p:spPr bwMode="auto">
          <a:xfrm>
            <a:off x="7504581" y="1873742"/>
            <a:ext cx="182907" cy="189974"/>
          </a:xfrm>
          <a:prstGeom prst="rect">
            <a:avLst/>
          </a:prstGeom>
          <a:noFill/>
          <a:ln w="9525">
            <a:noFill/>
            <a:miter lim="800000"/>
            <a:headEnd/>
            <a:tailEnd/>
          </a:ln>
        </p:spPr>
      </p:pic>
      <p:pic>
        <p:nvPicPr>
          <p:cNvPr id="61" name="Picture 60">
            <a:extLst>
              <a:ext uri="{FF2B5EF4-FFF2-40B4-BE49-F238E27FC236}">
                <a16:creationId xmlns:a16="http://schemas.microsoft.com/office/drawing/2014/main" id="{BB317D88-5605-4F03-BF45-902542C43064}"/>
              </a:ext>
            </a:extLst>
          </p:cNvPr>
          <p:cNvPicPr>
            <a:picLocks noChangeAspect="1" noChangeArrowheads="1"/>
          </p:cNvPicPr>
          <p:nvPr/>
        </p:nvPicPr>
        <p:blipFill>
          <a:blip r:embed="rId3" cstate="print">
            <a:duotone>
              <a:prstClr val="black"/>
              <a:schemeClr val="accent4">
                <a:tint val="45000"/>
                <a:satMod val="400000"/>
              </a:schemeClr>
            </a:duotone>
            <a:lum bright="-42000"/>
          </a:blip>
          <a:srcRect/>
          <a:stretch>
            <a:fillRect/>
          </a:stretch>
        </p:blipFill>
        <p:spPr bwMode="auto">
          <a:xfrm>
            <a:off x="6473641" y="1909597"/>
            <a:ext cx="182907" cy="189974"/>
          </a:xfrm>
          <a:prstGeom prst="rect">
            <a:avLst/>
          </a:prstGeom>
          <a:noFill/>
          <a:ln w="9525">
            <a:noFill/>
            <a:miter lim="800000"/>
            <a:headEnd/>
            <a:tailEnd/>
          </a:ln>
        </p:spPr>
      </p:pic>
      <p:pic>
        <p:nvPicPr>
          <p:cNvPr id="62" name="Picture 61">
            <a:extLst>
              <a:ext uri="{FF2B5EF4-FFF2-40B4-BE49-F238E27FC236}">
                <a16:creationId xmlns:a16="http://schemas.microsoft.com/office/drawing/2014/main" id="{30D3DDEF-DB64-4C6E-9670-E1EF0F17D6FD}"/>
              </a:ext>
            </a:extLst>
          </p:cNvPr>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6787406" y="1909597"/>
            <a:ext cx="182907" cy="191080"/>
          </a:xfrm>
          <a:prstGeom prst="rect">
            <a:avLst/>
          </a:prstGeom>
          <a:noFill/>
          <a:ln w="9525">
            <a:noFill/>
            <a:miter lim="800000"/>
            <a:headEnd/>
            <a:tailEnd/>
          </a:ln>
        </p:spPr>
      </p:pic>
      <p:pic>
        <p:nvPicPr>
          <p:cNvPr id="63" name="Picture 62">
            <a:extLst>
              <a:ext uri="{FF2B5EF4-FFF2-40B4-BE49-F238E27FC236}">
                <a16:creationId xmlns:a16="http://schemas.microsoft.com/office/drawing/2014/main" id="{8287315C-DF0B-4CB3-B851-E48BE4B10558}"/>
              </a:ext>
            </a:extLst>
          </p:cNvPr>
          <p:cNvPicPr>
            <a:picLocks noChangeAspect="1" noChangeArrowheads="1"/>
          </p:cNvPicPr>
          <p:nvPr/>
        </p:nvPicPr>
        <p:blipFill>
          <a:blip r:embed="rId3" cstate="print">
            <a:duotone>
              <a:prstClr val="black"/>
              <a:schemeClr val="accent4">
                <a:tint val="45000"/>
                <a:satMod val="400000"/>
              </a:schemeClr>
            </a:duotone>
            <a:lum bright="-42000"/>
          </a:blip>
          <a:srcRect/>
          <a:stretch>
            <a:fillRect/>
          </a:stretch>
        </p:blipFill>
        <p:spPr bwMode="auto">
          <a:xfrm>
            <a:off x="3863009" y="1891672"/>
            <a:ext cx="182907" cy="189974"/>
          </a:xfrm>
          <a:prstGeom prst="rect">
            <a:avLst/>
          </a:prstGeom>
          <a:noFill/>
          <a:ln w="9525">
            <a:noFill/>
            <a:miter lim="800000"/>
            <a:headEnd/>
            <a:tailEnd/>
          </a:ln>
        </p:spPr>
      </p:pic>
      <p:pic>
        <p:nvPicPr>
          <p:cNvPr id="64" name="Picture 63">
            <a:extLst>
              <a:ext uri="{FF2B5EF4-FFF2-40B4-BE49-F238E27FC236}">
                <a16:creationId xmlns:a16="http://schemas.microsoft.com/office/drawing/2014/main" id="{8FBDB8F0-77F2-4070-A6EE-F338C9B9798D}"/>
              </a:ext>
            </a:extLst>
          </p:cNvPr>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5469591" y="1891672"/>
            <a:ext cx="182907" cy="191080"/>
          </a:xfrm>
          <a:prstGeom prst="rect">
            <a:avLst/>
          </a:prstGeom>
          <a:noFill/>
          <a:ln w="9525">
            <a:noFill/>
            <a:miter lim="800000"/>
            <a:headEnd/>
            <a:tailEnd/>
          </a:ln>
        </p:spPr>
      </p:pic>
      <p:pic>
        <p:nvPicPr>
          <p:cNvPr id="65" name="Picture 64">
            <a:extLst>
              <a:ext uri="{FF2B5EF4-FFF2-40B4-BE49-F238E27FC236}">
                <a16:creationId xmlns:a16="http://schemas.microsoft.com/office/drawing/2014/main" id="{5F69A066-65A5-446F-82CE-2CC78EFC9982}"/>
              </a:ext>
            </a:extLst>
          </p:cNvPr>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6321241" y="1909597"/>
            <a:ext cx="182907" cy="191080"/>
          </a:xfrm>
          <a:prstGeom prst="rect">
            <a:avLst/>
          </a:prstGeom>
          <a:noFill/>
          <a:ln w="9525">
            <a:noFill/>
            <a:miter lim="800000"/>
            <a:headEnd/>
            <a:tailEnd/>
          </a:ln>
        </p:spPr>
      </p:pic>
      <p:pic>
        <p:nvPicPr>
          <p:cNvPr id="66" name="Picture 65">
            <a:extLst>
              <a:ext uri="{FF2B5EF4-FFF2-40B4-BE49-F238E27FC236}">
                <a16:creationId xmlns:a16="http://schemas.microsoft.com/office/drawing/2014/main" id="{F458FD78-58EF-4DE2-9AFE-F5617FD5A494}"/>
              </a:ext>
            </a:extLst>
          </p:cNvPr>
          <p:cNvPicPr>
            <a:picLocks noChangeAspect="1" noChangeArrowheads="1"/>
          </p:cNvPicPr>
          <p:nvPr/>
        </p:nvPicPr>
        <p:blipFill>
          <a:blip r:embed="rId3" cstate="print">
            <a:duotone>
              <a:prstClr val="black"/>
              <a:srgbClr val="FFC000">
                <a:tint val="45000"/>
                <a:satMod val="400000"/>
              </a:srgbClr>
            </a:duotone>
          </a:blip>
          <a:srcRect/>
          <a:stretch>
            <a:fillRect/>
          </a:stretch>
        </p:blipFill>
        <p:spPr bwMode="auto">
          <a:xfrm>
            <a:off x="6168841" y="1909597"/>
            <a:ext cx="182907" cy="191080"/>
          </a:xfrm>
          <a:prstGeom prst="rect">
            <a:avLst/>
          </a:prstGeom>
          <a:noFill/>
          <a:ln w="9525">
            <a:noFill/>
            <a:miter lim="800000"/>
            <a:headEnd/>
            <a:tailEnd/>
          </a:ln>
        </p:spPr>
      </p:pic>
      <p:pic>
        <p:nvPicPr>
          <p:cNvPr id="67" name="Picture 66">
            <a:extLst>
              <a:ext uri="{FF2B5EF4-FFF2-40B4-BE49-F238E27FC236}">
                <a16:creationId xmlns:a16="http://schemas.microsoft.com/office/drawing/2014/main" id="{9914EE5E-789E-4A94-B75D-DA9972F2CE92}"/>
              </a:ext>
            </a:extLst>
          </p:cNvPr>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17076" y="1909597"/>
            <a:ext cx="182907" cy="191080"/>
          </a:xfrm>
          <a:prstGeom prst="rect">
            <a:avLst/>
          </a:prstGeom>
          <a:noFill/>
          <a:ln w="9525">
            <a:noFill/>
            <a:miter lim="800000"/>
            <a:headEnd/>
            <a:tailEnd/>
          </a:ln>
        </p:spPr>
      </p:pic>
      <p:pic>
        <p:nvPicPr>
          <p:cNvPr id="68" name="table">
            <a:extLst>
              <a:ext uri="{FF2B5EF4-FFF2-40B4-BE49-F238E27FC236}">
                <a16:creationId xmlns:a16="http://schemas.microsoft.com/office/drawing/2014/main" id="{34C36631-4DC2-42D8-8849-96A7B51C6962}"/>
              </a:ext>
            </a:extLst>
          </p:cNvPr>
          <p:cNvPicPr>
            <a:picLocks noChangeAspect="1"/>
          </p:cNvPicPr>
          <p:nvPr/>
        </p:nvPicPr>
        <p:blipFill>
          <a:blip r:embed="rId4"/>
          <a:stretch>
            <a:fillRect/>
          </a:stretch>
        </p:blipFill>
        <p:spPr>
          <a:xfrm>
            <a:off x="204793" y="4765243"/>
            <a:ext cx="1609170" cy="1706810"/>
          </a:xfrm>
          <a:prstGeom prst="rect">
            <a:avLst/>
          </a:prstGeom>
        </p:spPr>
      </p:pic>
      <p:pic>
        <p:nvPicPr>
          <p:cNvPr id="69" name="Picture 68">
            <a:extLst>
              <a:ext uri="{FF2B5EF4-FFF2-40B4-BE49-F238E27FC236}">
                <a16:creationId xmlns:a16="http://schemas.microsoft.com/office/drawing/2014/main" id="{2187FA99-E761-4876-9901-A5141CE12199}"/>
              </a:ext>
            </a:extLst>
          </p:cNvPr>
          <p:cNvPicPr>
            <a:picLocks noChangeAspect="1" noChangeArrowheads="1"/>
          </p:cNvPicPr>
          <p:nvPr/>
        </p:nvPicPr>
        <p:blipFill>
          <a:blip r:embed="rId5" cstate="print">
            <a:duotone>
              <a:prstClr val="black"/>
              <a:srgbClr val="00B050">
                <a:tint val="45000"/>
                <a:satMod val="400000"/>
              </a:srgbClr>
            </a:duotone>
          </a:blip>
          <a:srcRect/>
          <a:stretch>
            <a:fillRect/>
          </a:stretch>
        </p:blipFill>
        <p:spPr bwMode="auto">
          <a:xfrm>
            <a:off x="421155" y="5047026"/>
            <a:ext cx="174777" cy="142181"/>
          </a:xfrm>
          <a:prstGeom prst="rect">
            <a:avLst/>
          </a:prstGeom>
          <a:noFill/>
        </p:spPr>
      </p:pic>
      <p:pic>
        <p:nvPicPr>
          <p:cNvPr id="70" name="Picture 69">
            <a:extLst>
              <a:ext uri="{FF2B5EF4-FFF2-40B4-BE49-F238E27FC236}">
                <a16:creationId xmlns:a16="http://schemas.microsoft.com/office/drawing/2014/main" id="{3104947B-82D3-4DD8-A8A5-76BA6483B059}"/>
              </a:ext>
            </a:extLst>
          </p:cNvPr>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417917" y="5305160"/>
            <a:ext cx="174777" cy="143009"/>
          </a:xfrm>
          <a:prstGeom prst="rect">
            <a:avLst/>
          </a:prstGeom>
          <a:noFill/>
          <a:ln w="9525">
            <a:noFill/>
            <a:miter lim="800000"/>
            <a:headEnd/>
            <a:tailEnd/>
          </a:ln>
        </p:spPr>
      </p:pic>
      <p:pic>
        <p:nvPicPr>
          <p:cNvPr id="71" name="Picture 70">
            <a:extLst>
              <a:ext uri="{FF2B5EF4-FFF2-40B4-BE49-F238E27FC236}">
                <a16:creationId xmlns:a16="http://schemas.microsoft.com/office/drawing/2014/main" id="{583C7BFE-2F96-43D4-A666-3E3DB1D3A89E}"/>
              </a:ext>
            </a:extLst>
          </p:cNvPr>
          <p:cNvPicPr>
            <a:picLocks noChangeAspect="1" noChangeArrowheads="1"/>
          </p:cNvPicPr>
          <p:nvPr/>
        </p:nvPicPr>
        <p:blipFill>
          <a:blip r:embed="rId5" cstate="print">
            <a:duotone>
              <a:prstClr val="black"/>
              <a:schemeClr val="tx2">
                <a:tint val="45000"/>
                <a:satMod val="400000"/>
              </a:schemeClr>
            </a:duotone>
          </a:blip>
          <a:srcRect/>
          <a:stretch>
            <a:fillRect/>
          </a:stretch>
        </p:blipFill>
        <p:spPr bwMode="auto">
          <a:xfrm>
            <a:off x="417917" y="5541136"/>
            <a:ext cx="174777" cy="143009"/>
          </a:xfrm>
          <a:prstGeom prst="rect">
            <a:avLst/>
          </a:prstGeom>
          <a:noFill/>
          <a:ln w="9525">
            <a:noFill/>
            <a:miter lim="800000"/>
            <a:headEnd/>
            <a:tailEnd/>
          </a:ln>
        </p:spPr>
      </p:pic>
      <p:pic>
        <p:nvPicPr>
          <p:cNvPr id="72" name="Picture 71">
            <a:extLst>
              <a:ext uri="{FF2B5EF4-FFF2-40B4-BE49-F238E27FC236}">
                <a16:creationId xmlns:a16="http://schemas.microsoft.com/office/drawing/2014/main" id="{8055A2C3-5088-488F-88A8-0763FA677A08}"/>
              </a:ext>
            </a:extLst>
          </p:cNvPr>
          <p:cNvPicPr>
            <a:picLocks noChangeAspect="1" noChangeArrowheads="1"/>
          </p:cNvPicPr>
          <p:nvPr/>
        </p:nvPicPr>
        <p:blipFill>
          <a:blip r:embed="rId5" cstate="print">
            <a:duotone>
              <a:prstClr val="black"/>
              <a:schemeClr val="accent5">
                <a:tint val="45000"/>
                <a:satMod val="400000"/>
              </a:schemeClr>
            </a:duotone>
          </a:blip>
          <a:srcRect/>
          <a:stretch>
            <a:fillRect/>
          </a:stretch>
        </p:blipFill>
        <p:spPr bwMode="auto">
          <a:xfrm>
            <a:off x="417917" y="5769736"/>
            <a:ext cx="174777" cy="143009"/>
          </a:xfrm>
          <a:prstGeom prst="rect">
            <a:avLst/>
          </a:prstGeom>
          <a:noFill/>
          <a:ln w="9525">
            <a:noFill/>
            <a:miter lim="800000"/>
            <a:headEnd/>
            <a:tailEnd/>
          </a:ln>
        </p:spPr>
      </p:pic>
      <p:pic>
        <p:nvPicPr>
          <p:cNvPr id="73" name="Picture 72">
            <a:extLst>
              <a:ext uri="{FF2B5EF4-FFF2-40B4-BE49-F238E27FC236}">
                <a16:creationId xmlns:a16="http://schemas.microsoft.com/office/drawing/2014/main" id="{A2A1D566-D159-49EB-B36E-A3FEF1DA13DE}"/>
              </a:ext>
            </a:extLst>
          </p:cNvPr>
          <p:cNvPicPr>
            <a:picLocks noChangeAspect="1" noChangeArrowheads="1"/>
          </p:cNvPicPr>
          <p:nvPr/>
        </p:nvPicPr>
        <p:blipFill>
          <a:blip r:embed="rId5" cstate="print">
            <a:duotone>
              <a:prstClr val="black"/>
              <a:srgbClr val="FFC000">
                <a:tint val="45000"/>
                <a:satMod val="400000"/>
              </a:srgbClr>
            </a:duotone>
          </a:blip>
          <a:srcRect/>
          <a:stretch>
            <a:fillRect/>
          </a:stretch>
        </p:blipFill>
        <p:spPr bwMode="auto">
          <a:xfrm>
            <a:off x="415775" y="6276401"/>
            <a:ext cx="174777" cy="143009"/>
          </a:xfrm>
          <a:prstGeom prst="rect">
            <a:avLst/>
          </a:prstGeom>
          <a:noFill/>
          <a:ln w="9525">
            <a:noFill/>
            <a:miter lim="800000"/>
            <a:headEnd/>
            <a:tailEnd/>
          </a:ln>
        </p:spPr>
      </p:pic>
      <p:pic>
        <p:nvPicPr>
          <p:cNvPr id="74" name="Picture 73">
            <a:extLst>
              <a:ext uri="{FF2B5EF4-FFF2-40B4-BE49-F238E27FC236}">
                <a16:creationId xmlns:a16="http://schemas.microsoft.com/office/drawing/2014/main" id="{DE039802-EDDD-46F4-866F-DAE12C0AC960}"/>
              </a:ext>
            </a:extLst>
          </p:cNvPr>
          <p:cNvPicPr>
            <a:picLocks noChangeAspect="1" noChangeArrowheads="1"/>
          </p:cNvPicPr>
          <p:nvPr/>
        </p:nvPicPr>
        <p:blipFill>
          <a:blip r:embed="rId5" cstate="print">
            <a:duotone>
              <a:prstClr val="black"/>
              <a:schemeClr val="accent4">
                <a:tint val="45000"/>
                <a:satMod val="400000"/>
              </a:schemeClr>
            </a:duotone>
            <a:lum bright="-42000"/>
          </a:blip>
          <a:srcRect/>
          <a:stretch>
            <a:fillRect/>
          </a:stretch>
        </p:blipFill>
        <p:spPr bwMode="auto">
          <a:xfrm>
            <a:off x="406810" y="5998298"/>
            <a:ext cx="174777" cy="142181"/>
          </a:xfrm>
          <a:prstGeom prst="rect">
            <a:avLst/>
          </a:prstGeom>
          <a:noFill/>
          <a:ln w="9525">
            <a:noFill/>
            <a:miter lim="800000"/>
            <a:headEnd/>
            <a:tailEnd/>
          </a:ln>
        </p:spPr>
      </p:pic>
      <p:sp>
        <p:nvSpPr>
          <p:cNvPr id="75" name="Rounded Rectangle 110">
            <a:extLst>
              <a:ext uri="{FF2B5EF4-FFF2-40B4-BE49-F238E27FC236}">
                <a16:creationId xmlns:a16="http://schemas.microsoft.com/office/drawing/2014/main" id="{19C9A6DF-A235-4A7A-8164-3D93819E7D25}"/>
              </a:ext>
            </a:extLst>
          </p:cNvPr>
          <p:cNvSpPr/>
          <p:nvPr/>
        </p:nvSpPr>
        <p:spPr>
          <a:xfrm>
            <a:off x="2202071" y="2445948"/>
            <a:ext cx="9837953" cy="801503"/>
          </a:xfrm>
          <a:prstGeom prst="roundRect">
            <a:avLst/>
          </a:prstGeom>
          <a:gradFill flip="none" rotWithShape="1">
            <a:gsLst>
              <a:gs pos="0">
                <a:srgbClr val="B29B38"/>
              </a:gs>
              <a:gs pos="50000">
                <a:srgbClr val="D0BD6A">
                  <a:alpha val="70000"/>
                </a:srgbClr>
              </a:gs>
              <a:gs pos="100000">
                <a:srgbClr val="E6DCB0"/>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TextBox 30">
            <a:extLst>
              <a:ext uri="{FF2B5EF4-FFF2-40B4-BE49-F238E27FC236}">
                <a16:creationId xmlns:a16="http://schemas.microsoft.com/office/drawing/2014/main" id="{3FD9BC3F-4FD1-4C55-B024-A0DB9F593731}"/>
              </a:ext>
            </a:extLst>
          </p:cNvPr>
          <p:cNvSpPr txBox="1">
            <a:spLocks noChangeArrowheads="1"/>
          </p:cNvSpPr>
          <p:nvPr/>
        </p:nvSpPr>
        <p:spPr bwMode="auto">
          <a:xfrm>
            <a:off x="4084003" y="2484184"/>
            <a:ext cx="12194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Sprint Planning (QA Task created)</a:t>
            </a:r>
          </a:p>
        </p:txBody>
      </p:sp>
      <p:sp>
        <p:nvSpPr>
          <p:cNvPr id="77" name="TextBox 112">
            <a:extLst>
              <a:ext uri="{FF2B5EF4-FFF2-40B4-BE49-F238E27FC236}">
                <a16:creationId xmlns:a16="http://schemas.microsoft.com/office/drawing/2014/main" id="{0EC696EF-289F-4FEE-82A8-018F8B6947D0}"/>
              </a:ext>
            </a:extLst>
          </p:cNvPr>
          <p:cNvSpPr txBox="1"/>
          <p:nvPr/>
        </p:nvSpPr>
        <p:spPr>
          <a:xfrm>
            <a:off x="5314102" y="2616041"/>
            <a:ext cx="1663597" cy="461665"/>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Test Cases/ Automation</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scripts</a:t>
            </a:r>
          </a:p>
        </p:txBody>
      </p:sp>
      <p:sp>
        <p:nvSpPr>
          <p:cNvPr id="78" name="TextBox 32">
            <a:extLst>
              <a:ext uri="{FF2B5EF4-FFF2-40B4-BE49-F238E27FC236}">
                <a16:creationId xmlns:a16="http://schemas.microsoft.com/office/drawing/2014/main" id="{FC3A746D-527D-4A36-93F6-33822C5825B2}"/>
              </a:ext>
            </a:extLst>
          </p:cNvPr>
          <p:cNvSpPr txBox="1">
            <a:spLocks noChangeArrowheads="1"/>
          </p:cNvSpPr>
          <p:nvPr/>
        </p:nvSpPr>
        <p:spPr bwMode="auto">
          <a:xfrm>
            <a:off x="8175440" y="2575750"/>
            <a:ext cx="901059"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Review Test cases </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and scripts</a:t>
            </a:r>
          </a:p>
        </p:txBody>
      </p:sp>
      <p:sp>
        <p:nvSpPr>
          <p:cNvPr id="79" name="TextBox 114">
            <a:extLst>
              <a:ext uri="{FF2B5EF4-FFF2-40B4-BE49-F238E27FC236}">
                <a16:creationId xmlns:a16="http://schemas.microsoft.com/office/drawing/2014/main" id="{DD63E65B-C76D-4A29-BD43-17D2B1BB381A}"/>
              </a:ext>
            </a:extLst>
          </p:cNvPr>
          <p:cNvSpPr txBox="1"/>
          <p:nvPr/>
        </p:nvSpPr>
        <p:spPr>
          <a:xfrm>
            <a:off x="9699833" y="2537225"/>
            <a:ext cx="841897" cy="600164"/>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Ready Test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bucket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&amp; Test Lab</a:t>
            </a:r>
          </a:p>
        </p:txBody>
      </p:sp>
      <p:cxnSp>
        <p:nvCxnSpPr>
          <p:cNvPr id="80" name="Straight Arrow Connector 79">
            <a:extLst>
              <a:ext uri="{FF2B5EF4-FFF2-40B4-BE49-F238E27FC236}">
                <a16:creationId xmlns:a16="http://schemas.microsoft.com/office/drawing/2014/main" id="{6264A251-4E7E-4BBD-8A21-27EB6CA2C7B7}"/>
              </a:ext>
            </a:extLst>
          </p:cNvPr>
          <p:cNvCxnSpPr/>
          <p:nvPr/>
        </p:nvCxnSpPr>
        <p:spPr>
          <a:xfrm>
            <a:off x="3975375" y="2899248"/>
            <a:ext cx="1318489" cy="1444"/>
          </a:xfrm>
          <a:prstGeom prst="straightConnector1">
            <a:avLst/>
          </a:prstGeom>
          <a:ln>
            <a:solidFill>
              <a:schemeClr val="bg1"/>
            </a:solidFill>
            <a:tailEnd type="arrow"/>
          </a:ln>
        </p:spPr>
        <p:style>
          <a:lnRef idx="3">
            <a:schemeClr val="accent5"/>
          </a:lnRef>
          <a:fillRef idx="0">
            <a:schemeClr val="accent5"/>
          </a:fillRef>
          <a:effectRef idx="2">
            <a:schemeClr val="accent5"/>
          </a:effectRef>
          <a:fontRef idx="minor">
            <a:schemeClr val="tx1"/>
          </a:fontRef>
        </p:style>
      </p:cxnSp>
      <p:cxnSp>
        <p:nvCxnSpPr>
          <p:cNvPr id="81" name="Straight Arrow Connector 80">
            <a:extLst>
              <a:ext uri="{FF2B5EF4-FFF2-40B4-BE49-F238E27FC236}">
                <a16:creationId xmlns:a16="http://schemas.microsoft.com/office/drawing/2014/main" id="{30DC817D-BD10-45D6-A752-18940E7440A4}"/>
              </a:ext>
            </a:extLst>
          </p:cNvPr>
          <p:cNvCxnSpPr/>
          <p:nvPr/>
        </p:nvCxnSpPr>
        <p:spPr>
          <a:xfrm>
            <a:off x="8949511" y="2884359"/>
            <a:ext cx="744252" cy="1312"/>
          </a:xfrm>
          <a:prstGeom prst="straightConnector1">
            <a:avLst/>
          </a:prstGeom>
          <a:ln>
            <a:solidFill>
              <a:schemeClr val="bg1"/>
            </a:solidFill>
            <a:tailEnd type="arrow"/>
          </a:ln>
        </p:spPr>
        <p:style>
          <a:lnRef idx="3">
            <a:schemeClr val="accent5"/>
          </a:lnRef>
          <a:fillRef idx="0">
            <a:schemeClr val="accent5"/>
          </a:fillRef>
          <a:effectRef idx="2">
            <a:schemeClr val="accent5"/>
          </a:effectRef>
          <a:fontRef idx="minor">
            <a:schemeClr val="tx1"/>
          </a:fontRef>
        </p:style>
      </p:cxnSp>
      <p:sp>
        <p:nvSpPr>
          <p:cNvPr id="82" name="Rectangle 81">
            <a:extLst>
              <a:ext uri="{FF2B5EF4-FFF2-40B4-BE49-F238E27FC236}">
                <a16:creationId xmlns:a16="http://schemas.microsoft.com/office/drawing/2014/main" id="{543CC0DF-0F80-4151-B132-72BCAA490885}"/>
              </a:ext>
            </a:extLst>
          </p:cNvPr>
          <p:cNvSpPr>
            <a:spLocks noChangeArrowheads="1"/>
          </p:cNvSpPr>
          <p:nvPr/>
        </p:nvSpPr>
        <p:spPr bwMode="auto">
          <a:xfrm>
            <a:off x="10959056" y="2694163"/>
            <a:ext cx="1014222" cy="435785"/>
          </a:xfrm>
          <a:prstGeom prst="rect">
            <a:avLst/>
          </a:prstGeom>
          <a:solidFill>
            <a:srgbClr val="F5F0C8"/>
          </a:solidFill>
          <a:ln w="12700" algn="ctr">
            <a:solidFill>
              <a:srgbClr val="969696"/>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srgbClr val="000000"/>
                </a:solidFill>
                <a:effectLst/>
                <a:uLnTx/>
                <a:uFillTx/>
                <a:latin typeface="Myriad Pro" pitchFamily="34" charset="0"/>
                <a:ea typeface="+mn-ea"/>
                <a:cs typeface="+mn-cs"/>
              </a:rPr>
              <a:t>Sprint Execution</a:t>
            </a:r>
          </a:p>
        </p:txBody>
      </p:sp>
      <p:sp>
        <p:nvSpPr>
          <p:cNvPr id="83" name="TextBox 64">
            <a:extLst>
              <a:ext uri="{FF2B5EF4-FFF2-40B4-BE49-F238E27FC236}">
                <a16:creationId xmlns:a16="http://schemas.microsoft.com/office/drawing/2014/main" id="{F1252570-95FA-4389-934D-ACD33C1CCC5C}"/>
              </a:ext>
            </a:extLst>
          </p:cNvPr>
          <p:cNvSpPr txBox="1">
            <a:spLocks noChangeArrowheads="1"/>
          </p:cNvSpPr>
          <p:nvPr/>
        </p:nvSpPr>
        <p:spPr bwMode="auto">
          <a:xfrm>
            <a:off x="7099023" y="2628401"/>
            <a:ext cx="105670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White Boarding</a:t>
            </a:r>
          </a:p>
        </p:txBody>
      </p:sp>
      <p:cxnSp>
        <p:nvCxnSpPr>
          <p:cNvPr id="84" name="Straight Arrow Connector 83">
            <a:extLst>
              <a:ext uri="{FF2B5EF4-FFF2-40B4-BE49-F238E27FC236}">
                <a16:creationId xmlns:a16="http://schemas.microsoft.com/office/drawing/2014/main" id="{6FA3482E-7227-4143-8C19-9227F7FC02B7}"/>
              </a:ext>
            </a:extLst>
          </p:cNvPr>
          <p:cNvCxnSpPr/>
          <p:nvPr/>
        </p:nvCxnSpPr>
        <p:spPr>
          <a:xfrm>
            <a:off x="6995781" y="2856979"/>
            <a:ext cx="1160937" cy="12807"/>
          </a:xfrm>
          <a:prstGeom prst="straightConnector1">
            <a:avLst/>
          </a:prstGeom>
          <a:ln>
            <a:solidFill>
              <a:schemeClr val="bg1"/>
            </a:solidFill>
            <a:tailEnd type="arrow"/>
          </a:ln>
        </p:spPr>
        <p:style>
          <a:lnRef idx="3">
            <a:schemeClr val="accent5"/>
          </a:lnRef>
          <a:fillRef idx="0">
            <a:schemeClr val="accent5"/>
          </a:fillRef>
          <a:effectRef idx="2">
            <a:schemeClr val="accent5"/>
          </a:effectRef>
          <a:fontRef idx="minor">
            <a:schemeClr val="tx1"/>
          </a:fontRef>
        </p:style>
      </p:cxnSp>
      <p:sp>
        <p:nvSpPr>
          <p:cNvPr id="85" name="Down Arrow 120">
            <a:extLst>
              <a:ext uri="{FF2B5EF4-FFF2-40B4-BE49-F238E27FC236}">
                <a16:creationId xmlns:a16="http://schemas.microsoft.com/office/drawing/2014/main" id="{CB77EE59-F8DE-4522-B00A-64782ED29DB7}"/>
              </a:ext>
            </a:extLst>
          </p:cNvPr>
          <p:cNvSpPr/>
          <p:nvPr/>
        </p:nvSpPr>
        <p:spPr>
          <a:xfrm>
            <a:off x="11288600" y="2765874"/>
            <a:ext cx="346364" cy="1115644"/>
          </a:xfrm>
          <a:prstGeom prst="downArrow">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85">
            <a:extLst>
              <a:ext uri="{FF2B5EF4-FFF2-40B4-BE49-F238E27FC236}">
                <a16:creationId xmlns:a16="http://schemas.microsoft.com/office/drawing/2014/main" id="{44EE445F-CF34-4CA4-990A-777A93FF420C}"/>
              </a:ext>
            </a:extLst>
          </p:cNvPr>
          <p:cNvSpPr>
            <a:spLocks noChangeArrowheads="1"/>
          </p:cNvSpPr>
          <p:nvPr/>
        </p:nvSpPr>
        <p:spPr bwMode="auto">
          <a:xfrm>
            <a:off x="2744093" y="2626466"/>
            <a:ext cx="1192058" cy="461665"/>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Product Backlog</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 (Committed)</a:t>
            </a:r>
          </a:p>
        </p:txBody>
      </p:sp>
      <p:pic>
        <p:nvPicPr>
          <p:cNvPr id="87" name="Picture 86">
            <a:extLst>
              <a:ext uri="{FF2B5EF4-FFF2-40B4-BE49-F238E27FC236}">
                <a16:creationId xmlns:a16="http://schemas.microsoft.com/office/drawing/2014/main" id="{4D6FD76F-60EF-40FB-833E-B980EBEC0D94}"/>
              </a:ext>
            </a:extLst>
          </p:cNvPr>
          <p:cNvPicPr>
            <a:picLocks noChangeAspect="1" noChangeArrowheads="1"/>
          </p:cNvPicPr>
          <p:nvPr/>
        </p:nvPicPr>
        <p:blipFill>
          <a:blip r:embed="rId3" cstate="print">
            <a:duotone>
              <a:prstClr val="black"/>
              <a:schemeClr val="accent4">
                <a:tint val="45000"/>
                <a:satMod val="400000"/>
              </a:schemeClr>
            </a:duotone>
            <a:lum bright="-42000"/>
          </a:blip>
          <a:srcRect/>
          <a:stretch>
            <a:fillRect/>
          </a:stretch>
        </p:blipFill>
        <p:spPr bwMode="auto">
          <a:xfrm>
            <a:off x="4567616" y="2954819"/>
            <a:ext cx="243415" cy="252855"/>
          </a:xfrm>
          <a:prstGeom prst="rect">
            <a:avLst/>
          </a:prstGeom>
          <a:noFill/>
          <a:ln w="9525">
            <a:noFill/>
            <a:miter lim="800000"/>
            <a:headEnd/>
            <a:tailEnd/>
          </a:ln>
        </p:spPr>
      </p:pic>
      <p:pic>
        <p:nvPicPr>
          <p:cNvPr id="88" name="Picture 87">
            <a:extLst>
              <a:ext uri="{FF2B5EF4-FFF2-40B4-BE49-F238E27FC236}">
                <a16:creationId xmlns:a16="http://schemas.microsoft.com/office/drawing/2014/main" id="{00C980CF-9405-4411-B751-291132D8E973}"/>
              </a:ext>
            </a:extLst>
          </p:cNvPr>
          <p:cNvPicPr>
            <a:picLocks noChangeAspect="1" noChangeArrowheads="1"/>
          </p:cNvPicPr>
          <p:nvPr/>
        </p:nvPicPr>
        <p:blipFill>
          <a:blip r:embed="rId3" cstate="print">
            <a:duotone>
              <a:prstClr val="black"/>
              <a:schemeClr val="accent4">
                <a:tint val="45000"/>
                <a:satMod val="400000"/>
              </a:schemeClr>
            </a:duotone>
            <a:lum bright="-42000"/>
          </a:blip>
          <a:srcRect/>
          <a:stretch>
            <a:fillRect/>
          </a:stretch>
        </p:blipFill>
        <p:spPr bwMode="auto">
          <a:xfrm>
            <a:off x="9226109" y="2961732"/>
            <a:ext cx="221286" cy="229868"/>
          </a:xfrm>
          <a:prstGeom prst="rect">
            <a:avLst/>
          </a:prstGeom>
          <a:noFill/>
          <a:ln w="9525">
            <a:noFill/>
            <a:miter lim="800000"/>
            <a:headEnd/>
            <a:tailEnd/>
          </a:ln>
        </p:spPr>
      </p:pic>
      <p:pic>
        <p:nvPicPr>
          <p:cNvPr id="89" name="Picture 88">
            <a:extLst>
              <a:ext uri="{FF2B5EF4-FFF2-40B4-BE49-F238E27FC236}">
                <a16:creationId xmlns:a16="http://schemas.microsoft.com/office/drawing/2014/main" id="{9C4FE400-D9C6-4DA3-A37D-3C9FDA47088E}"/>
              </a:ext>
            </a:extLst>
          </p:cNvPr>
          <p:cNvPicPr>
            <a:picLocks noChangeAspect="1" noChangeArrowheads="1"/>
          </p:cNvPicPr>
          <p:nvPr/>
        </p:nvPicPr>
        <p:blipFill>
          <a:blip r:embed="rId3" cstate="print">
            <a:duotone>
              <a:prstClr val="black"/>
              <a:schemeClr val="accent4">
                <a:tint val="45000"/>
                <a:satMod val="400000"/>
              </a:schemeClr>
            </a:duotone>
            <a:lum bright="-42000"/>
          </a:blip>
          <a:srcRect/>
          <a:stretch>
            <a:fillRect/>
          </a:stretch>
        </p:blipFill>
        <p:spPr bwMode="auto">
          <a:xfrm>
            <a:off x="7554993" y="2946235"/>
            <a:ext cx="221286" cy="229868"/>
          </a:xfrm>
          <a:prstGeom prst="rect">
            <a:avLst/>
          </a:prstGeom>
          <a:noFill/>
          <a:ln w="9525">
            <a:noFill/>
            <a:miter lim="800000"/>
            <a:headEnd/>
            <a:tailEnd/>
          </a:ln>
        </p:spPr>
      </p:pic>
      <p:pic>
        <p:nvPicPr>
          <p:cNvPr id="90" name="Picture 89">
            <a:extLst>
              <a:ext uri="{FF2B5EF4-FFF2-40B4-BE49-F238E27FC236}">
                <a16:creationId xmlns:a16="http://schemas.microsoft.com/office/drawing/2014/main" id="{8F25F3FB-3783-4CA9-9F02-B1B9CC662FFE}"/>
              </a:ext>
            </a:extLst>
          </p:cNvPr>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7402593" y="2946119"/>
            <a:ext cx="221286" cy="231207"/>
          </a:xfrm>
          <a:prstGeom prst="rect">
            <a:avLst/>
          </a:prstGeom>
          <a:noFill/>
          <a:ln w="9525">
            <a:noFill/>
            <a:miter lim="800000"/>
            <a:headEnd/>
            <a:tailEnd/>
          </a:ln>
        </p:spPr>
      </p:pic>
      <p:pic>
        <p:nvPicPr>
          <p:cNvPr id="91" name="Picture 90">
            <a:extLst>
              <a:ext uri="{FF2B5EF4-FFF2-40B4-BE49-F238E27FC236}">
                <a16:creationId xmlns:a16="http://schemas.microsoft.com/office/drawing/2014/main" id="{E567B05A-392F-4640-91CC-0B05CCAAEE60}"/>
              </a:ext>
            </a:extLst>
          </p:cNvPr>
          <p:cNvPicPr>
            <a:picLocks noChangeAspect="1" noChangeArrowheads="1"/>
          </p:cNvPicPr>
          <p:nvPr/>
        </p:nvPicPr>
        <p:blipFill>
          <a:blip r:embed="rId3" cstate="print">
            <a:duotone>
              <a:prstClr val="black"/>
              <a:srgbClr val="FFC000">
                <a:tint val="45000"/>
                <a:satMod val="400000"/>
              </a:srgbClr>
            </a:duotone>
          </a:blip>
          <a:srcRect/>
          <a:stretch>
            <a:fillRect/>
          </a:stretch>
        </p:blipFill>
        <p:spPr bwMode="auto">
          <a:xfrm>
            <a:off x="7250193" y="2946119"/>
            <a:ext cx="221286" cy="231207"/>
          </a:xfrm>
          <a:prstGeom prst="rect">
            <a:avLst/>
          </a:prstGeom>
          <a:noFill/>
          <a:ln w="9525">
            <a:noFill/>
            <a:miter lim="800000"/>
            <a:headEnd/>
            <a:tailEnd/>
          </a:ln>
        </p:spPr>
      </p:pic>
      <p:pic>
        <p:nvPicPr>
          <p:cNvPr id="92" name="Picture 91">
            <a:extLst>
              <a:ext uri="{FF2B5EF4-FFF2-40B4-BE49-F238E27FC236}">
                <a16:creationId xmlns:a16="http://schemas.microsoft.com/office/drawing/2014/main" id="{0E2F5607-1C33-44CF-BC0F-BB4323268DC8}"/>
              </a:ext>
            </a:extLst>
          </p:cNvPr>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698428" y="2946119"/>
            <a:ext cx="221286" cy="231207"/>
          </a:xfrm>
          <a:prstGeom prst="rect">
            <a:avLst/>
          </a:prstGeom>
          <a:noFill/>
          <a:ln w="9525">
            <a:noFill/>
            <a:miter lim="800000"/>
            <a:headEnd/>
            <a:tailEnd/>
          </a:ln>
        </p:spPr>
      </p:pic>
      <p:pic>
        <p:nvPicPr>
          <p:cNvPr id="93" name="Picture 92">
            <a:extLst>
              <a:ext uri="{FF2B5EF4-FFF2-40B4-BE49-F238E27FC236}">
                <a16:creationId xmlns:a16="http://schemas.microsoft.com/office/drawing/2014/main" id="{E567B05A-392F-4640-91CC-0B05CCAAEE60}"/>
              </a:ext>
            </a:extLst>
          </p:cNvPr>
          <p:cNvPicPr>
            <a:picLocks noChangeAspect="1" noChangeArrowheads="1"/>
          </p:cNvPicPr>
          <p:nvPr/>
        </p:nvPicPr>
        <p:blipFill>
          <a:blip r:embed="rId3" cstate="print">
            <a:duotone>
              <a:prstClr val="black"/>
              <a:srgbClr val="FFC000">
                <a:tint val="45000"/>
                <a:satMod val="400000"/>
              </a:srgbClr>
            </a:duotone>
          </a:blip>
          <a:srcRect/>
          <a:stretch>
            <a:fillRect/>
          </a:stretch>
        </p:blipFill>
        <p:spPr bwMode="auto">
          <a:xfrm>
            <a:off x="4226562" y="2959360"/>
            <a:ext cx="243415" cy="254328"/>
          </a:xfrm>
          <a:prstGeom prst="rect">
            <a:avLst/>
          </a:prstGeom>
          <a:noFill/>
          <a:ln w="9525">
            <a:noFill/>
            <a:miter lim="800000"/>
            <a:headEnd/>
            <a:tailEnd/>
          </a:ln>
        </p:spPr>
      </p:pic>
      <p:sp>
        <p:nvSpPr>
          <p:cNvPr id="94" name="TextBox 37">
            <a:extLst>
              <a:ext uri="{FF2B5EF4-FFF2-40B4-BE49-F238E27FC236}">
                <a16:creationId xmlns:a16="http://schemas.microsoft.com/office/drawing/2014/main" id="{F3808717-43C6-4361-97FE-4FA32FED1590}"/>
              </a:ext>
            </a:extLst>
          </p:cNvPr>
          <p:cNvSpPr txBox="1">
            <a:spLocks noChangeArrowheads="1"/>
          </p:cNvSpPr>
          <p:nvPr/>
        </p:nvSpPr>
        <p:spPr bwMode="auto">
          <a:xfrm>
            <a:off x="5522965" y="4530139"/>
            <a:ext cx="568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Iterate</a:t>
            </a:r>
          </a:p>
        </p:txBody>
      </p:sp>
      <p:cxnSp>
        <p:nvCxnSpPr>
          <p:cNvPr id="95" name="Straight Arrow Connector 94">
            <a:extLst>
              <a:ext uri="{FF2B5EF4-FFF2-40B4-BE49-F238E27FC236}">
                <a16:creationId xmlns:a16="http://schemas.microsoft.com/office/drawing/2014/main" id="{62535FC2-92DE-4BF9-80C9-8533D05BE364}"/>
              </a:ext>
            </a:extLst>
          </p:cNvPr>
          <p:cNvCxnSpPr/>
          <p:nvPr/>
        </p:nvCxnSpPr>
        <p:spPr>
          <a:xfrm>
            <a:off x="6562777" y="4607926"/>
            <a:ext cx="9144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6" name="Straight Arrow Connector 95">
            <a:extLst>
              <a:ext uri="{FF2B5EF4-FFF2-40B4-BE49-F238E27FC236}">
                <a16:creationId xmlns:a16="http://schemas.microsoft.com/office/drawing/2014/main" id="{72EBBC6D-20BA-45CC-8AC1-17C8E294C1A3}"/>
              </a:ext>
            </a:extLst>
          </p:cNvPr>
          <p:cNvCxnSpPr/>
          <p:nvPr/>
        </p:nvCxnSpPr>
        <p:spPr>
          <a:xfrm>
            <a:off x="10714693" y="4606340"/>
            <a:ext cx="462123" cy="158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97" name="TextBox 43">
            <a:extLst>
              <a:ext uri="{FF2B5EF4-FFF2-40B4-BE49-F238E27FC236}">
                <a16:creationId xmlns:a16="http://schemas.microsoft.com/office/drawing/2014/main" id="{921C9932-6EE3-4C31-B7FA-B45620636DB5}"/>
              </a:ext>
            </a:extLst>
          </p:cNvPr>
          <p:cNvSpPr txBox="1">
            <a:spLocks noChangeArrowheads="1"/>
          </p:cNvSpPr>
          <p:nvPr/>
        </p:nvSpPr>
        <p:spPr bwMode="auto">
          <a:xfrm>
            <a:off x="6361734" y="4359205"/>
            <a:ext cx="1197764"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Code Check in to </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QA Environment</a:t>
            </a:r>
          </a:p>
        </p:txBody>
      </p:sp>
      <p:sp>
        <p:nvSpPr>
          <p:cNvPr id="98" name="Curved Left Arrow 135">
            <a:extLst>
              <a:ext uri="{FF2B5EF4-FFF2-40B4-BE49-F238E27FC236}">
                <a16:creationId xmlns:a16="http://schemas.microsoft.com/office/drawing/2014/main" id="{3CFF0951-8955-41BA-AB99-31BAF210687D}"/>
              </a:ext>
            </a:extLst>
          </p:cNvPr>
          <p:cNvSpPr/>
          <p:nvPr/>
        </p:nvSpPr>
        <p:spPr>
          <a:xfrm>
            <a:off x="5832527" y="4304715"/>
            <a:ext cx="639762" cy="731837"/>
          </a:xfrm>
          <a:prstGeom prst="curvedLeftArrow">
            <a:avLst/>
          </a:prstGeom>
          <a:solidFill>
            <a:schemeClr val="accent5">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Curved Down Arrow 136">
            <a:extLst>
              <a:ext uri="{FF2B5EF4-FFF2-40B4-BE49-F238E27FC236}">
                <a16:creationId xmlns:a16="http://schemas.microsoft.com/office/drawing/2014/main" id="{9E95576C-3151-4386-A31F-F2EFFBCBBEF7}"/>
              </a:ext>
            </a:extLst>
          </p:cNvPr>
          <p:cNvSpPr/>
          <p:nvPr/>
        </p:nvSpPr>
        <p:spPr>
          <a:xfrm rot="16200000">
            <a:off x="5100689" y="4320589"/>
            <a:ext cx="731838" cy="639762"/>
          </a:xfrm>
          <a:prstGeom prst="curvedDownArrow">
            <a:avLst/>
          </a:prstGeom>
          <a:solidFill>
            <a:schemeClr val="accent5">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TextBox 69">
            <a:extLst>
              <a:ext uri="{FF2B5EF4-FFF2-40B4-BE49-F238E27FC236}">
                <a16:creationId xmlns:a16="http://schemas.microsoft.com/office/drawing/2014/main" id="{FCEBE1D6-FBCA-4678-BB3A-32ABAB4F4012}"/>
              </a:ext>
            </a:extLst>
          </p:cNvPr>
          <p:cNvSpPr txBox="1">
            <a:spLocks noChangeArrowheads="1"/>
          </p:cNvSpPr>
          <p:nvPr/>
        </p:nvSpPr>
        <p:spPr bwMode="auto">
          <a:xfrm>
            <a:off x="5501402" y="4104690"/>
            <a:ext cx="6511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Develop</a:t>
            </a:r>
          </a:p>
        </p:txBody>
      </p:sp>
      <p:sp>
        <p:nvSpPr>
          <p:cNvPr id="101" name="TextBox 70">
            <a:extLst>
              <a:ext uri="{FF2B5EF4-FFF2-40B4-BE49-F238E27FC236}">
                <a16:creationId xmlns:a16="http://schemas.microsoft.com/office/drawing/2014/main" id="{3F5BEB17-3F3B-4178-AAB8-39E7BF142207}"/>
              </a:ext>
            </a:extLst>
          </p:cNvPr>
          <p:cNvSpPr txBox="1">
            <a:spLocks noChangeArrowheads="1"/>
          </p:cNvSpPr>
          <p:nvPr/>
        </p:nvSpPr>
        <p:spPr bwMode="auto">
          <a:xfrm>
            <a:off x="4977664" y="4942890"/>
            <a:ext cx="160813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Acceptance Test on local</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 dev environment</a:t>
            </a:r>
          </a:p>
        </p:txBody>
      </p:sp>
      <p:pic>
        <p:nvPicPr>
          <p:cNvPr id="102" name="Picture 101">
            <a:extLst>
              <a:ext uri="{FF2B5EF4-FFF2-40B4-BE49-F238E27FC236}">
                <a16:creationId xmlns:a16="http://schemas.microsoft.com/office/drawing/2014/main" id="{92565D1E-9437-4C57-BFEF-69DA1064D898}"/>
              </a:ext>
            </a:extLst>
          </p:cNvPr>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5137464" y="4624176"/>
            <a:ext cx="182880" cy="191080"/>
          </a:xfrm>
          <a:prstGeom prst="rect">
            <a:avLst/>
          </a:prstGeom>
          <a:noFill/>
          <a:ln w="9525">
            <a:noFill/>
            <a:miter lim="800000"/>
            <a:headEnd/>
            <a:tailEnd/>
          </a:ln>
        </p:spPr>
      </p:pic>
      <p:sp>
        <p:nvSpPr>
          <p:cNvPr id="103" name="TextBox 144">
            <a:extLst>
              <a:ext uri="{FF2B5EF4-FFF2-40B4-BE49-F238E27FC236}">
                <a16:creationId xmlns:a16="http://schemas.microsoft.com/office/drawing/2014/main" id="{E7778021-D4E2-44E8-924F-ABDB0C37C1E2}"/>
              </a:ext>
            </a:extLst>
          </p:cNvPr>
          <p:cNvSpPr txBox="1"/>
          <p:nvPr/>
        </p:nvSpPr>
        <p:spPr>
          <a:xfrm>
            <a:off x="9421093" y="4421828"/>
            <a:ext cx="1303562" cy="40011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PBI DEMO </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(Ready for Showcase)</a:t>
            </a:r>
          </a:p>
        </p:txBody>
      </p:sp>
      <p:pic>
        <p:nvPicPr>
          <p:cNvPr id="104" name="Picture 103">
            <a:extLst>
              <a:ext uri="{FF2B5EF4-FFF2-40B4-BE49-F238E27FC236}">
                <a16:creationId xmlns:a16="http://schemas.microsoft.com/office/drawing/2014/main" id="{B603AAE6-4E57-4741-91FA-637B74C88AC1}"/>
              </a:ext>
            </a:extLst>
          </p:cNvPr>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9720017" y="4884151"/>
            <a:ext cx="182880" cy="191080"/>
          </a:xfrm>
          <a:prstGeom prst="rect">
            <a:avLst/>
          </a:prstGeom>
          <a:noFill/>
          <a:ln w="9525">
            <a:noFill/>
            <a:miter lim="800000"/>
            <a:headEnd/>
            <a:tailEnd/>
          </a:ln>
        </p:spPr>
      </p:pic>
      <p:pic>
        <p:nvPicPr>
          <p:cNvPr id="105" name="Picture 104">
            <a:extLst>
              <a:ext uri="{FF2B5EF4-FFF2-40B4-BE49-F238E27FC236}">
                <a16:creationId xmlns:a16="http://schemas.microsoft.com/office/drawing/2014/main" id="{32D646A8-ED46-4D9C-88F3-074535D2D93E}"/>
              </a:ext>
            </a:extLst>
          </p:cNvPr>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9872417" y="4884151"/>
            <a:ext cx="182880" cy="191080"/>
          </a:xfrm>
          <a:prstGeom prst="rect">
            <a:avLst/>
          </a:prstGeom>
          <a:noFill/>
          <a:ln w="9525">
            <a:noFill/>
            <a:miter lim="800000"/>
            <a:headEnd/>
            <a:tailEnd/>
          </a:ln>
        </p:spPr>
      </p:pic>
      <p:pic>
        <p:nvPicPr>
          <p:cNvPr id="106" name="Picture 105">
            <a:extLst>
              <a:ext uri="{FF2B5EF4-FFF2-40B4-BE49-F238E27FC236}">
                <a16:creationId xmlns:a16="http://schemas.microsoft.com/office/drawing/2014/main" id="{37FDADDA-1429-4C34-87A4-2363764E110F}"/>
              </a:ext>
            </a:extLst>
          </p:cNvPr>
          <p:cNvPicPr>
            <a:picLocks noChangeAspect="1" noChangeArrowheads="1"/>
          </p:cNvPicPr>
          <p:nvPr/>
        </p:nvPicPr>
        <p:blipFill>
          <a:blip r:embed="rId3" cstate="print">
            <a:duotone>
              <a:prstClr val="black"/>
              <a:schemeClr val="accent4">
                <a:tint val="45000"/>
                <a:satMod val="400000"/>
              </a:schemeClr>
            </a:duotone>
            <a:lum bright="-42000"/>
          </a:blip>
          <a:srcRect/>
          <a:stretch>
            <a:fillRect/>
          </a:stretch>
        </p:blipFill>
        <p:spPr bwMode="auto">
          <a:xfrm>
            <a:off x="9549687" y="4888631"/>
            <a:ext cx="182880" cy="189974"/>
          </a:xfrm>
          <a:prstGeom prst="rect">
            <a:avLst/>
          </a:prstGeom>
          <a:noFill/>
          <a:ln w="9525">
            <a:noFill/>
            <a:miter lim="800000"/>
            <a:headEnd/>
            <a:tailEnd/>
          </a:ln>
        </p:spPr>
      </p:pic>
      <p:pic>
        <p:nvPicPr>
          <p:cNvPr id="107" name="Picture 106">
            <a:extLst>
              <a:ext uri="{FF2B5EF4-FFF2-40B4-BE49-F238E27FC236}">
                <a16:creationId xmlns:a16="http://schemas.microsoft.com/office/drawing/2014/main" id="{149F1924-2F10-46D0-B222-7D760FA5EF29}"/>
              </a:ext>
            </a:extLst>
          </p:cNvPr>
          <p:cNvPicPr>
            <a:picLocks noChangeAspect="1" noChangeArrowheads="1"/>
          </p:cNvPicPr>
          <p:nvPr/>
        </p:nvPicPr>
        <p:blipFill>
          <a:blip r:embed="rId3" cstate="print">
            <a:duotone>
              <a:prstClr val="black"/>
              <a:srgbClr val="00B050">
                <a:tint val="45000"/>
                <a:satMod val="400000"/>
              </a:srgbClr>
            </a:duotone>
          </a:blip>
          <a:srcRect/>
          <a:stretch>
            <a:fillRect/>
          </a:stretch>
        </p:blipFill>
        <p:spPr bwMode="auto">
          <a:xfrm>
            <a:off x="9397287" y="4884151"/>
            <a:ext cx="182880" cy="189974"/>
          </a:xfrm>
          <a:prstGeom prst="rect">
            <a:avLst/>
          </a:prstGeom>
          <a:noFill/>
        </p:spPr>
      </p:pic>
      <p:pic>
        <p:nvPicPr>
          <p:cNvPr id="108" name="Picture 107">
            <a:extLst>
              <a:ext uri="{FF2B5EF4-FFF2-40B4-BE49-F238E27FC236}">
                <a16:creationId xmlns:a16="http://schemas.microsoft.com/office/drawing/2014/main" id="{E9BC83A5-D984-458C-93B8-F8CDA1244CE3}"/>
              </a:ext>
            </a:extLst>
          </p:cNvPr>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10047227" y="4888631"/>
            <a:ext cx="182880" cy="191080"/>
          </a:xfrm>
          <a:prstGeom prst="rect">
            <a:avLst/>
          </a:prstGeom>
          <a:noFill/>
          <a:ln w="9525">
            <a:noFill/>
            <a:miter lim="800000"/>
            <a:headEnd/>
            <a:tailEnd/>
          </a:ln>
        </p:spPr>
      </p:pic>
      <p:sp>
        <p:nvSpPr>
          <p:cNvPr id="109" name="TextBox 38">
            <a:extLst>
              <a:ext uri="{FF2B5EF4-FFF2-40B4-BE49-F238E27FC236}">
                <a16:creationId xmlns:a16="http://schemas.microsoft.com/office/drawing/2014/main" id="{B8BF6F86-B65E-4223-8358-EDF825E7595E}"/>
              </a:ext>
            </a:extLst>
          </p:cNvPr>
          <p:cNvSpPr txBox="1">
            <a:spLocks noChangeArrowheads="1"/>
          </p:cNvSpPr>
          <p:nvPr/>
        </p:nvSpPr>
        <p:spPr bwMode="auto">
          <a:xfrm>
            <a:off x="7492415" y="4385483"/>
            <a:ext cx="914400" cy="491581"/>
          </a:xfrm>
          <a:prstGeom prst="rect">
            <a:avLst/>
          </a:prstGeom>
          <a:solidFill>
            <a:srgbClr val="FEF5CA"/>
          </a:solidFill>
          <a:ln w="9525">
            <a:solidFill>
              <a:srgbClr val="969696"/>
            </a:solid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900" b="0" i="0" u="none" strike="noStrike" kern="1200" cap="none" spc="0" normalizeH="0" baseline="0" noProof="0">
                <a:ln>
                  <a:noFill/>
                </a:ln>
                <a:solidFill>
                  <a:prstClr val="black"/>
                </a:solidFill>
                <a:effectLst/>
                <a:uLnTx/>
                <a:uFillTx/>
                <a:latin typeface="Myriad Pro" pitchFamily="34" charset="0"/>
                <a:ea typeface="+mn-ea"/>
                <a:cs typeface="+mn-cs"/>
              </a:rPr>
              <a:t>Functional Test on QA </a:t>
            </a:r>
          </a:p>
        </p:txBody>
      </p:sp>
      <p:pic>
        <p:nvPicPr>
          <p:cNvPr id="110" name="Picture 109">
            <a:extLst>
              <a:ext uri="{FF2B5EF4-FFF2-40B4-BE49-F238E27FC236}">
                <a16:creationId xmlns:a16="http://schemas.microsoft.com/office/drawing/2014/main" id="{92565D1E-9437-4C57-BFEF-69DA1064D898}"/>
              </a:ext>
            </a:extLst>
          </p:cNvPr>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5352983" y="4371925"/>
            <a:ext cx="182880" cy="191080"/>
          </a:xfrm>
          <a:prstGeom prst="rect">
            <a:avLst/>
          </a:prstGeom>
          <a:noFill/>
          <a:ln w="9525">
            <a:noFill/>
            <a:miter lim="800000"/>
            <a:headEnd/>
            <a:tailEnd/>
          </a:ln>
        </p:spPr>
      </p:pic>
      <p:pic>
        <p:nvPicPr>
          <p:cNvPr id="111" name="Picture 110">
            <a:extLst>
              <a:ext uri="{FF2B5EF4-FFF2-40B4-BE49-F238E27FC236}">
                <a16:creationId xmlns:a16="http://schemas.microsoft.com/office/drawing/2014/main" id="{F458FD78-58EF-4DE2-9AFE-F5617FD5A494}"/>
              </a:ext>
            </a:extLst>
          </p:cNvPr>
          <p:cNvPicPr>
            <a:picLocks noChangeAspect="1" noChangeArrowheads="1"/>
          </p:cNvPicPr>
          <p:nvPr/>
        </p:nvPicPr>
        <p:blipFill>
          <a:blip r:embed="rId3" cstate="print">
            <a:duotone>
              <a:prstClr val="black"/>
              <a:srgbClr val="FFC000">
                <a:tint val="45000"/>
                <a:satMod val="400000"/>
              </a:srgbClr>
            </a:duotone>
          </a:blip>
          <a:srcRect/>
          <a:stretch>
            <a:fillRect/>
          </a:stretch>
        </p:blipFill>
        <p:spPr bwMode="auto">
          <a:xfrm>
            <a:off x="6214914" y="4663655"/>
            <a:ext cx="182907" cy="191080"/>
          </a:xfrm>
          <a:prstGeom prst="rect">
            <a:avLst/>
          </a:prstGeom>
          <a:noFill/>
          <a:ln w="9525">
            <a:noFill/>
            <a:miter lim="800000"/>
            <a:headEnd/>
            <a:tailEnd/>
          </a:ln>
        </p:spPr>
      </p:pic>
      <p:pic>
        <p:nvPicPr>
          <p:cNvPr id="112" name="Picture 111">
            <a:extLst>
              <a:ext uri="{FF2B5EF4-FFF2-40B4-BE49-F238E27FC236}">
                <a16:creationId xmlns:a16="http://schemas.microsoft.com/office/drawing/2014/main" id="{F458FD78-58EF-4DE2-9AFE-F5617FD5A494}"/>
              </a:ext>
            </a:extLst>
          </p:cNvPr>
          <p:cNvPicPr>
            <a:picLocks noChangeAspect="1" noChangeArrowheads="1"/>
          </p:cNvPicPr>
          <p:nvPr/>
        </p:nvPicPr>
        <p:blipFill>
          <a:blip r:embed="rId3" cstate="print">
            <a:duotone>
              <a:prstClr val="black"/>
              <a:srgbClr val="FFC000">
                <a:tint val="45000"/>
                <a:satMod val="400000"/>
              </a:srgbClr>
            </a:duotone>
          </a:blip>
          <a:srcRect/>
          <a:stretch>
            <a:fillRect/>
          </a:stretch>
        </p:blipFill>
        <p:spPr bwMode="auto">
          <a:xfrm>
            <a:off x="6027074" y="4295067"/>
            <a:ext cx="182907" cy="191080"/>
          </a:xfrm>
          <a:prstGeom prst="rect">
            <a:avLst/>
          </a:prstGeom>
          <a:noFill/>
          <a:ln w="9525">
            <a:noFill/>
            <a:miter lim="800000"/>
            <a:headEnd/>
            <a:tailEnd/>
          </a:ln>
        </p:spPr>
      </p:pic>
      <p:cxnSp>
        <p:nvCxnSpPr>
          <p:cNvPr id="113" name="Straight Arrow Connector 112">
            <a:extLst>
              <a:ext uri="{FF2B5EF4-FFF2-40B4-BE49-F238E27FC236}">
                <a16:creationId xmlns:a16="http://schemas.microsoft.com/office/drawing/2014/main" id="{72EBBC6D-20BA-45CC-8AC1-17C8E294C1A3}"/>
              </a:ext>
            </a:extLst>
          </p:cNvPr>
          <p:cNvCxnSpPr/>
          <p:nvPr/>
        </p:nvCxnSpPr>
        <p:spPr>
          <a:xfrm>
            <a:off x="8401922" y="4631144"/>
            <a:ext cx="990600" cy="158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14" name="TextBox 43">
            <a:extLst>
              <a:ext uri="{FF2B5EF4-FFF2-40B4-BE49-F238E27FC236}">
                <a16:creationId xmlns:a16="http://schemas.microsoft.com/office/drawing/2014/main" id="{921C9932-6EE3-4C31-B7FA-B45620636DB5}"/>
              </a:ext>
            </a:extLst>
          </p:cNvPr>
          <p:cNvSpPr txBox="1">
            <a:spLocks noChangeArrowheads="1"/>
          </p:cNvSpPr>
          <p:nvPr/>
        </p:nvSpPr>
        <p:spPr bwMode="auto">
          <a:xfrm>
            <a:off x="8345506" y="4384014"/>
            <a:ext cx="11288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No C/H/M defect</a:t>
            </a:r>
          </a:p>
        </p:txBody>
      </p:sp>
      <p:pic>
        <p:nvPicPr>
          <p:cNvPr id="115" name="Picture 114">
            <a:extLst>
              <a:ext uri="{FF2B5EF4-FFF2-40B4-BE49-F238E27FC236}">
                <a16:creationId xmlns:a16="http://schemas.microsoft.com/office/drawing/2014/main" id="{F458FD78-58EF-4DE2-9AFE-F5617FD5A494}"/>
              </a:ext>
            </a:extLst>
          </p:cNvPr>
          <p:cNvPicPr>
            <a:picLocks noChangeAspect="1" noChangeArrowheads="1"/>
          </p:cNvPicPr>
          <p:nvPr/>
        </p:nvPicPr>
        <p:blipFill>
          <a:blip r:embed="rId3" cstate="print">
            <a:duotone>
              <a:prstClr val="black"/>
              <a:srgbClr val="FFC000">
                <a:tint val="45000"/>
                <a:satMod val="400000"/>
              </a:srgbClr>
            </a:duotone>
          </a:blip>
          <a:srcRect/>
          <a:stretch>
            <a:fillRect/>
          </a:stretch>
        </p:blipFill>
        <p:spPr bwMode="auto">
          <a:xfrm>
            <a:off x="7590054" y="4922377"/>
            <a:ext cx="182907" cy="191080"/>
          </a:xfrm>
          <a:prstGeom prst="rect">
            <a:avLst/>
          </a:prstGeom>
          <a:noFill/>
          <a:ln w="9525">
            <a:noFill/>
            <a:miter lim="800000"/>
            <a:headEnd/>
            <a:tailEnd/>
          </a:ln>
        </p:spPr>
      </p:pic>
      <p:pic>
        <p:nvPicPr>
          <p:cNvPr id="116" name="Picture 115">
            <a:extLst>
              <a:ext uri="{FF2B5EF4-FFF2-40B4-BE49-F238E27FC236}">
                <a16:creationId xmlns:a16="http://schemas.microsoft.com/office/drawing/2014/main" id="{F458FD78-58EF-4DE2-9AFE-F5617FD5A494}"/>
              </a:ext>
            </a:extLst>
          </p:cNvPr>
          <p:cNvPicPr>
            <a:picLocks noChangeAspect="1" noChangeArrowheads="1"/>
          </p:cNvPicPr>
          <p:nvPr/>
        </p:nvPicPr>
        <p:blipFill>
          <a:blip r:embed="rId3" cstate="print">
            <a:duotone>
              <a:prstClr val="black"/>
              <a:srgbClr val="FFC000">
                <a:tint val="45000"/>
                <a:satMod val="400000"/>
              </a:srgbClr>
            </a:duotone>
          </a:blip>
          <a:srcRect/>
          <a:stretch>
            <a:fillRect/>
          </a:stretch>
        </p:blipFill>
        <p:spPr bwMode="auto">
          <a:xfrm>
            <a:off x="7753087" y="4915282"/>
            <a:ext cx="182907" cy="191080"/>
          </a:xfrm>
          <a:prstGeom prst="rect">
            <a:avLst/>
          </a:prstGeom>
          <a:noFill/>
          <a:ln w="9525">
            <a:noFill/>
            <a:miter lim="800000"/>
            <a:headEnd/>
            <a:tailEnd/>
          </a:ln>
        </p:spPr>
      </p:pic>
      <p:pic>
        <p:nvPicPr>
          <p:cNvPr id="117" name="Picture 116">
            <a:extLst>
              <a:ext uri="{FF2B5EF4-FFF2-40B4-BE49-F238E27FC236}">
                <a16:creationId xmlns:a16="http://schemas.microsoft.com/office/drawing/2014/main" id="{F458FD78-58EF-4DE2-9AFE-F5617FD5A494}"/>
              </a:ext>
            </a:extLst>
          </p:cNvPr>
          <p:cNvPicPr>
            <a:picLocks noChangeAspect="1" noChangeArrowheads="1"/>
          </p:cNvPicPr>
          <p:nvPr/>
        </p:nvPicPr>
        <p:blipFill>
          <a:blip r:embed="rId3" cstate="print">
            <a:duotone>
              <a:prstClr val="black"/>
              <a:srgbClr val="FFC000">
                <a:tint val="45000"/>
                <a:satMod val="400000"/>
              </a:srgbClr>
            </a:duotone>
          </a:blip>
          <a:srcRect/>
          <a:stretch>
            <a:fillRect/>
          </a:stretch>
        </p:blipFill>
        <p:spPr bwMode="auto">
          <a:xfrm>
            <a:off x="7905487" y="4918824"/>
            <a:ext cx="182907" cy="191080"/>
          </a:xfrm>
          <a:prstGeom prst="rect">
            <a:avLst/>
          </a:prstGeom>
          <a:noFill/>
          <a:ln w="9525">
            <a:noFill/>
            <a:miter lim="800000"/>
            <a:headEnd/>
            <a:tailEnd/>
          </a:ln>
        </p:spPr>
      </p:pic>
      <p:pic>
        <p:nvPicPr>
          <p:cNvPr id="118" name="Picture 117">
            <a:extLst>
              <a:ext uri="{FF2B5EF4-FFF2-40B4-BE49-F238E27FC236}">
                <a16:creationId xmlns:a16="http://schemas.microsoft.com/office/drawing/2014/main" id="{37FDADDA-1429-4C34-87A4-2363764E110F}"/>
              </a:ext>
            </a:extLst>
          </p:cNvPr>
          <p:cNvPicPr>
            <a:picLocks noChangeAspect="1" noChangeArrowheads="1"/>
          </p:cNvPicPr>
          <p:nvPr/>
        </p:nvPicPr>
        <p:blipFill>
          <a:blip r:embed="rId3" cstate="print">
            <a:duotone>
              <a:prstClr val="black"/>
              <a:schemeClr val="accent4">
                <a:tint val="45000"/>
                <a:satMod val="400000"/>
              </a:schemeClr>
            </a:duotone>
            <a:lum bright="-42000"/>
          </a:blip>
          <a:srcRect/>
          <a:stretch>
            <a:fillRect/>
          </a:stretch>
        </p:blipFill>
        <p:spPr bwMode="auto">
          <a:xfrm>
            <a:off x="8075302" y="4913439"/>
            <a:ext cx="182880" cy="189974"/>
          </a:xfrm>
          <a:prstGeom prst="rect">
            <a:avLst/>
          </a:prstGeom>
          <a:noFill/>
          <a:ln w="9525">
            <a:noFill/>
            <a:miter lim="800000"/>
            <a:headEnd/>
            <a:tailEnd/>
          </a:ln>
        </p:spPr>
      </p:pic>
      <p:pic>
        <p:nvPicPr>
          <p:cNvPr id="119" name="Picture 118">
            <a:extLst>
              <a:ext uri="{FF2B5EF4-FFF2-40B4-BE49-F238E27FC236}">
                <a16:creationId xmlns:a16="http://schemas.microsoft.com/office/drawing/2014/main" id="{F458FD78-58EF-4DE2-9AFE-F5617FD5A494}"/>
              </a:ext>
            </a:extLst>
          </p:cNvPr>
          <p:cNvPicPr>
            <a:picLocks noChangeAspect="1" noChangeArrowheads="1"/>
          </p:cNvPicPr>
          <p:nvPr/>
        </p:nvPicPr>
        <p:blipFill>
          <a:blip r:embed="rId3" cstate="print">
            <a:duotone>
              <a:prstClr val="black"/>
              <a:srgbClr val="FFC000">
                <a:tint val="45000"/>
                <a:satMod val="400000"/>
              </a:srgbClr>
            </a:duotone>
          </a:blip>
          <a:srcRect/>
          <a:stretch>
            <a:fillRect/>
          </a:stretch>
        </p:blipFill>
        <p:spPr bwMode="auto">
          <a:xfrm>
            <a:off x="10209208" y="4883392"/>
            <a:ext cx="182907" cy="191080"/>
          </a:xfrm>
          <a:prstGeom prst="rect">
            <a:avLst/>
          </a:prstGeom>
          <a:noFill/>
          <a:ln w="9525">
            <a:noFill/>
            <a:miter lim="800000"/>
            <a:headEnd/>
            <a:tailEnd/>
          </a:ln>
        </p:spPr>
      </p:pic>
      <p:pic>
        <p:nvPicPr>
          <p:cNvPr id="120" name="table">
            <a:extLst>
              <a:ext uri="{FF2B5EF4-FFF2-40B4-BE49-F238E27FC236}">
                <a16:creationId xmlns:a16="http://schemas.microsoft.com/office/drawing/2014/main" id="{AF2BF06A-518F-47BD-B025-D1F68691DDCA}"/>
              </a:ext>
            </a:extLst>
          </p:cNvPr>
          <p:cNvPicPr>
            <a:picLocks noChangeAspect="1"/>
          </p:cNvPicPr>
          <p:nvPr/>
        </p:nvPicPr>
        <p:blipFill>
          <a:blip r:embed="rId6"/>
          <a:stretch>
            <a:fillRect/>
          </a:stretch>
        </p:blipFill>
        <p:spPr>
          <a:xfrm>
            <a:off x="215489" y="2729525"/>
            <a:ext cx="1808126" cy="1805712"/>
          </a:xfrm>
          <a:prstGeom prst="rect">
            <a:avLst/>
          </a:prstGeom>
        </p:spPr>
      </p:pic>
      <p:sp>
        <p:nvSpPr>
          <p:cNvPr id="121" name="Curved Right Arrow 168">
            <a:extLst>
              <a:ext uri="{FF2B5EF4-FFF2-40B4-BE49-F238E27FC236}">
                <a16:creationId xmlns:a16="http://schemas.microsoft.com/office/drawing/2014/main" id="{36A79604-8648-412D-ABCE-CECF75EAD77B}"/>
              </a:ext>
            </a:extLst>
          </p:cNvPr>
          <p:cNvSpPr>
            <a:spLocks noChangeArrowheads="1"/>
          </p:cNvSpPr>
          <p:nvPr/>
        </p:nvSpPr>
        <p:spPr bwMode="auto">
          <a:xfrm rot="5400000">
            <a:off x="7755294" y="2082539"/>
            <a:ext cx="574770" cy="3927655"/>
          </a:xfrm>
          <a:prstGeom prst="curvedRightArrow">
            <a:avLst>
              <a:gd name="adj1" fmla="val 25006"/>
              <a:gd name="adj2" fmla="val 50013"/>
              <a:gd name="adj3" fmla="val 25000"/>
            </a:avLst>
          </a:prstGeom>
          <a:solidFill>
            <a:srgbClr val="FF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vert="eaVert"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ct val="0"/>
              </a:spcBef>
              <a:spcAft>
                <a:spcPts val="0"/>
              </a:spcAft>
              <a:buClrTx/>
              <a:buSzTx/>
              <a:buFontTx/>
              <a:buNone/>
              <a:tabLst/>
              <a:defRPr/>
            </a:pPr>
            <a:endParaRPr kumimoji="0" lang="en-US" altLang="en-US" sz="20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2" name="TextBox 107">
            <a:extLst>
              <a:ext uri="{FF2B5EF4-FFF2-40B4-BE49-F238E27FC236}">
                <a16:creationId xmlns:a16="http://schemas.microsoft.com/office/drawing/2014/main" id="{355AE9DE-EF31-4C0F-8BFA-B0DED5D1DCA8}"/>
              </a:ext>
            </a:extLst>
          </p:cNvPr>
          <p:cNvSpPr txBox="1">
            <a:spLocks noChangeArrowheads="1"/>
          </p:cNvSpPr>
          <p:nvPr/>
        </p:nvSpPr>
        <p:spPr bwMode="auto">
          <a:xfrm>
            <a:off x="9272784" y="3573627"/>
            <a:ext cx="2376836"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Business Feedback/ Change Requests – New PBI in same sprint</a:t>
            </a:r>
            <a:endPar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endParaRP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Defect – Dev to fix</a:t>
            </a:r>
          </a:p>
        </p:txBody>
      </p:sp>
      <p:sp>
        <p:nvSpPr>
          <p:cNvPr id="123" name="Curved Right Arrow 170">
            <a:extLst>
              <a:ext uri="{FF2B5EF4-FFF2-40B4-BE49-F238E27FC236}">
                <a16:creationId xmlns:a16="http://schemas.microsoft.com/office/drawing/2014/main" id="{6EE0BCED-F059-434C-AE39-8B2141D4C0C9}"/>
              </a:ext>
            </a:extLst>
          </p:cNvPr>
          <p:cNvSpPr/>
          <p:nvPr/>
        </p:nvSpPr>
        <p:spPr>
          <a:xfrm rot="5400000">
            <a:off x="7127849" y="3229177"/>
            <a:ext cx="340485" cy="1944251"/>
          </a:xfrm>
          <a:prstGeom prst="curvedRightArrow">
            <a:avLst/>
          </a:prstGeom>
          <a:solidFill>
            <a:schemeClr val="accent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rgbClr val="89C35F"/>
                </a:solidFill>
              </a:ln>
              <a:solidFill>
                <a:prstClr val="black"/>
              </a:solidFill>
              <a:effectLst/>
              <a:uLnTx/>
              <a:uFillTx/>
              <a:latin typeface="Calibri" panose="020F0502020204030204"/>
              <a:ea typeface="+mn-ea"/>
              <a:cs typeface="+mn-cs"/>
            </a:endParaRPr>
          </a:p>
        </p:txBody>
      </p:sp>
      <p:sp>
        <p:nvSpPr>
          <p:cNvPr id="124" name="TextBox 107">
            <a:extLst>
              <a:ext uri="{FF2B5EF4-FFF2-40B4-BE49-F238E27FC236}">
                <a16:creationId xmlns:a16="http://schemas.microsoft.com/office/drawing/2014/main" id="{E57573AB-2F9A-4844-BB36-BBDC24C5E6F5}"/>
              </a:ext>
            </a:extLst>
          </p:cNvPr>
          <p:cNvSpPr txBox="1">
            <a:spLocks noChangeArrowheads="1"/>
          </p:cNvSpPr>
          <p:nvPr/>
        </p:nvSpPr>
        <p:spPr bwMode="auto">
          <a:xfrm>
            <a:off x="7271969" y="3909516"/>
            <a:ext cx="22224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Arial" panose="020B0604020202020204" pitchFamily="34" charset="0"/>
              </a:rPr>
              <a:t>Defects found in QA</a:t>
            </a:r>
          </a:p>
        </p:txBody>
      </p:sp>
      <p:sp>
        <p:nvSpPr>
          <p:cNvPr id="125" name="Right Arrow 176">
            <a:extLst>
              <a:ext uri="{FF2B5EF4-FFF2-40B4-BE49-F238E27FC236}">
                <a16:creationId xmlns:a16="http://schemas.microsoft.com/office/drawing/2014/main" id="{8C955756-EEEF-464D-BB54-4A8986128AA9}"/>
              </a:ext>
            </a:extLst>
          </p:cNvPr>
          <p:cNvSpPr/>
          <p:nvPr/>
        </p:nvSpPr>
        <p:spPr>
          <a:xfrm rot="10800000">
            <a:off x="5923988" y="3720611"/>
            <a:ext cx="5607657" cy="300287"/>
          </a:xfrm>
          <a:prstGeom prst="rightArrow">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6" name="Straight Arrow Connector 125">
            <a:extLst>
              <a:ext uri="{FF2B5EF4-FFF2-40B4-BE49-F238E27FC236}">
                <a16:creationId xmlns:a16="http://schemas.microsoft.com/office/drawing/2014/main" id="{30DC817D-BD10-45D6-A752-18940E7440A4}"/>
              </a:ext>
            </a:extLst>
          </p:cNvPr>
          <p:cNvCxnSpPr/>
          <p:nvPr/>
        </p:nvCxnSpPr>
        <p:spPr>
          <a:xfrm>
            <a:off x="10571787" y="2909165"/>
            <a:ext cx="420112" cy="1312"/>
          </a:xfrm>
          <a:prstGeom prst="straightConnector1">
            <a:avLst/>
          </a:prstGeom>
          <a:ln>
            <a:solidFill>
              <a:schemeClr val="bg1"/>
            </a:solidFill>
            <a:tailEnd type="arrow"/>
          </a:ln>
        </p:spPr>
        <p:style>
          <a:lnRef idx="3">
            <a:schemeClr val="accent5"/>
          </a:lnRef>
          <a:fillRef idx="0">
            <a:schemeClr val="accent5"/>
          </a:fillRef>
          <a:effectRef idx="2">
            <a:schemeClr val="accent5"/>
          </a:effectRef>
          <a:fontRef idx="minor">
            <a:schemeClr val="tx1"/>
          </a:fontRef>
        </p:style>
      </p:cxnSp>
      <p:sp>
        <p:nvSpPr>
          <p:cNvPr id="127" name="Rectangle 126">
            <a:extLst>
              <a:ext uri="{FF2B5EF4-FFF2-40B4-BE49-F238E27FC236}">
                <a16:creationId xmlns:a16="http://schemas.microsoft.com/office/drawing/2014/main" id="{19B11858-9B14-4297-A46B-F64032DA77C1}"/>
              </a:ext>
            </a:extLst>
          </p:cNvPr>
          <p:cNvSpPr/>
          <p:nvPr/>
        </p:nvSpPr>
        <p:spPr>
          <a:xfrm>
            <a:off x="37705" y="4494548"/>
            <a:ext cx="1808126" cy="208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TextBox 32">
            <a:extLst>
              <a:ext uri="{FF2B5EF4-FFF2-40B4-BE49-F238E27FC236}">
                <a16:creationId xmlns:a16="http://schemas.microsoft.com/office/drawing/2014/main" id="{FC3A746D-527D-4A36-93F6-33822C5825B2}"/>
              </a:ext>
            </a:extLst>
          </p:cNvPr>
          <p:cNvSpPr txBox="1">
            <a:spLocks noChangeArrowheads="1"/>
          </p:cNvSpPr>
          <p:nvPr/>
        </p:nvSpPr>
        <p:spPr bwMode="auto">
          <a:xfrm>
            <a:off x="11156106" y="4447308"/>
            <a:ext cx="9010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Showcase Done</a:t>
            </a:r>
          </a:p>
        </p:txBody>
      </p:sp>
      <p:sp>
        <p:nvSpPr>
          <p:cNvPr id="129" name="Down Arrow 180">
            <a:extLst>
              <a:ext uri="{FF2B5EF4-FFF2-40B4-BE49-F238E27FC236}">
                <a16:creationId xmlns:a16="http://schemas.microsoft.com/office/drawing/2014/main" id="{CB77EE59-F8DE-4522-B00A-64782ED29DB7}"/>
              </a:ext>
            </a:extLst>
          </p:cNvPr>
          <p:cNvSpPr/>
          <p:nvPr/>
        </p:nvSpPr>
        <p:spPr>
          <a:xfrm>
            <a:off x="11350421" y="5192045"/>
            <a:ext cx="314876" cy="629752"/>
          </a:xfrm>
          <a:prstGeom prst="downArrow">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Right Arrow 181">
            <a:extLst>
              <a:ext uri="{FF2B5EF4-FFF2-40B4-BE49-F238E27FC236}">
                <a16:creationId xmlns:a16="http://schemas.microsoft.com/office/drawing/2014/main" id="{B324DEC7-C11A-41A8-9FDD-27C47AE4BDB9}"/>
              </a:ext>
            </a:extLst>
          </p:cNvPr>
          <p:cNvSpPr/>
          <p:nvPr/>
        </p:nvSpPr>
        <p:spPr>
          <a:xfrm rot="10800000">
            <a:off x="5927530" y="5574223"/>
            <a:ext cx="5607657" cy="300287"/>
          </a:xfrm>
          <a:prstGeom prst="rightArrow">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Rounded Rectangle 182">
            <a:extLst>
              <a:ext uri="{FF2B5EF4-FFF2-40B4-BE49-F238E27FC236}">
                <a16:creationId xmlns:a16="http://schemas.microsoft.com/office/drawing/2014/main" id="{5B8C85A3-23F1-4C63-9687-65DDFB749F0D}"/>
              </a:ext>
            </a:extLst>
          </p:cNvPr>
          <p:cNvSpPr/>
          <p:nvPr/>
        </p:nvSpPr>
        <p:spPr>
          <a:xfrm>
            <a:off x="5255871" y="5939165"/>
            <a:ext cx="5928591" cy="804341"/>
          </a:xfrm>
          <a:prstGeom prst="roundRect">
            <a:avLst/>
          </a:prstGeom>
          <a:gradFill flip="none" rotWithShape="1">
            <a:gsLst>
              <a:gs pos="0">
                <a:srgbClr val="ABD38C">
                  <a:tint val="66000"/>
                  <a:satMod val="160000"/>
                </a:srgbClr>
              </a:gs>
              <a:gs pos="50000">
                <a:srgbClr val="ABD38C">
                  <a:tint val="44500"/>
                  <a:satMod val="160000"/>
                </a:srgbClr>
              </a:gs>
              <a:gs pos="100000">
                <a:srgbClr val="ABD38C">
                  <a:tint val="23500"/>
                  <a:satMod val="160000"/>
                </a:srgbClr>
              </a:gs>
            </a:gsLst>
            <a:lin ang="8100000" scaled="1"/>
            <a:tileRect/>
          </a:gradFill>
          <a:ln>
            <a:noFill/>
          </a:ln>
        </p:spPr>
        <p:style>
          <a:lnRef idx="1">
            <a:schemeClr val="accent1"/>
          </a:lnRef>
          <a:fillRef idx="2">
            <a:schemeClr val="accent1"/>
          </a:fillRef>
          <a:effectRef idx="1">
            <a:schemeClr val="accent1"/>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TextBox 183">
            <a:extLst>
              <a:ext uri="{FF2B5EF4-FFF2-40B4-BE49-F238E27FC236}">
                <a16:creationId xmlns:a16="http://schemas.microsoft.com/office/drawing/2014/main" id="{E7778021-D4E2-44E8-924F-ABDB0C37C1E2}"/>
              </a:ext>
            </a:extLst>
          </p:cNvPr>
          <p:cNvSpPr txBox="1"/>
          <p:nvPr/>
        </p:nvSpPr>
        <p:spPr>
          <a:xfrm>
            <a:off x="5845745" y="6084054"/>
            <a:ext cx="763351" cy="40011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QA Signoff </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on QA </a:t>
            </a:r>
            <a:r>
              <a:rPr kumimoji="0" lang="en-US" sz="1000" b="0" i="0" u="none" strike="noStrike" kern="1200" cap="none" spc="0" normalizeH="0" baseline="0" noProof="0" err="1">
                <a:ln>
                  <a:noFill/>
                </a:ln>
                <a:solidFill>
                  <a:prstClr val="black"/>
                </a:solidFill>
                <a:effectLst/>
                <a:uLnTx/>
                <a:uFillTx/>
                <a:latin typeface="Calibri" panose="020F0502020204030204"/>
                <a:ea typeface="+mn-ea"/>
                <a:cs typeface="+mn-cs"/>
              </a:rPr>
              <a:t>env</a:t>
            </a: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TextBox 43">
            <a:extLst>
              <a:ext uri="{FF2B5EF4-FFF2-40B4-BE49-F238E27FC236}">
                <a16:creationId xmlns:a16="http://schemas.microsoft.com/office/drawing/2014/main" id="{921C9932-6EE3-4C31-B7FA-B45620636DB5}"/>
              </a:ext>
            </a:extLst>
          </p:cNvPr>
          <p:cNvSpPr txBox="1">
            <a:spLocks noChangeArrowheads="1"/>
          </p:cNvSpPr>
          <p:nvPr/>
        </p:nvSpPr>
        <p:spPr bwMode="auto">
          <a:xfrm>
            <a:off x="6758685" y="6053330"/>
            <a:ext cx="1197764"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Code Check in to </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UAT </a:t>
            </a:r>
            <a:r>
              <a:rPr kumimoji="0" lang="en-US" altLang="en-US" sz="1000" b="0" i="0" u="none" strike="noStrike" kern="1200" cap="none" spc="0" normalizeH="0" baseline="0" noProof="0" err="1">
                <a:ln>
                  <a:noFill/>
                </a:ln>
                <a:solidFill>
                  <a:prstClr val="black"/>
                </a:solidFill>
                <a:effectLst/>
                <a:uLnTx/>
                <a:uFillTx/>
                <a:latin typeface="Myriad Pro" pitchFamily="34" charset="0"/>
                <a:ea typeface="+mn-ea"/>
                <a:cs typeface="+mn-cs"/>
              </a:rPr>
              <a:t>env</a:t>
            </a: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a:t>
            </a:r>
          </a:p>
        </p:txBody>
      </p:sp>
      <p:cxnSp>
        <p:nvCxnSpPr>
          <p:cNvPr id="134" name="Straight Arrow Connector 133">
            <a:extLst>
              <a:ext uri="{FF2B5EF4-FFF2-40B4-BE49-F238E27FC236}">
                <a16:creationId xmlns:a16="http://schemas.microsoft.com/office/drawing/2014/main" id="{72EBBC6D-20BA-45CC-8AC1-17C8E294C1A3}"/>
              </a:ext>
            </a:extLst>
          </p:cNvPr>
          <p:cNvCxnSpPr/>
          <p:nvPr/>
        </p:nvCxnSpPr>
        <p:spPr>
          <a:xfrm>
            <a:off x="6621504" y="6304000"/>
            <a:ext cx="1198626" cy="158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35" name="TextBox 187">
            <a:extLst>
              <a:ext uri="{FF2B5EF4-FFF2-40B4-BE49-F238E27FC236}">
                <a16:creationId xmlns:a16="http://schemas.microsoft.com/office/drawing/2014/main" id="{E7778021-D4E2-44E8-924F-ABDB0C37C1E2}"/>
              </a:ext>
            </a:extLst>
          </p:cNvPr>
          <p:cNvSpPr txBox="1"/>
          <p:nvPr/>
        </p:nvSpPr>
        <p:spPr>
          <a:xfrm>
            <a:off x="7855477" y="6087597"/>
            <a:ext cx="833883" cy="40011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Sanity Test </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On UAT </a:t>
            </a:r>
            <a:r>
              <a:rPr kumimoji="0" lang="en-US" sz="1000" b="0" i="0" u="none" strike="noStrike" kern="1200" cap="none" spc="0" normalizeH="0" baseline="0" noProof="0" err="1">
                <a:ln>
                  <a:noFill/>
                </a:ln>
                <a:solidFill>
                  <a:prstClr val="black"/>
                </a:solidFill>
                <a:effectLst/>
                <a:uLnTx/>
                <a:uFillTx/>
                <a:latin typeface="Calibri" panose="020F0502020204030204"/>
                <a:ea typeface="+mn-ea"/>
                <a:cs typeface="+mn-cs"/>
              </a:rPr>
              <a:t>env</a:t>
            </a: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t>
            </a:r>
          </a:p>
        </p:txBody>
      </p:sp>
      <p:cxnSp>
        <p:nvCxnSpPr>
          <p:cNvPr id="136" name="Straight Arrow Connector 135">
            <a:extLst>
              <a:ext uri="{FF2B5EF4-FFF2-40B4-BE49-F238E27FC236}">
                <a16:creationId xmlns:a16="http://schemas.microsoft.com/office/drawing/2014/main" id="{72EBBC6D-20BA-45CC-8AC1-17C8E294C1A3}"/>
              </a:ext>
            </a:extLst>
          </p:cNvPr>
          <p:cNvCxnSpPr/>
          <p:nvPr/>
        </p:nvCxnSpPr>
        <p:spPr>
          <a:xfrm>
            <a:off x="8728889" y="6318174"/>
            <a:ext cx="991128" cy="1201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37" name="TextBox 43">
            <a:extLst>
              <a:ext uri="{FF2B5EF4-FFF2-40B4-BE49-F238E27FC236}">
                <a16:creationId xmlns:a16="http://schemas.microsoft.com/office/drawing/2014/main" id="{921C9932-6EE3-4C31-B7FA-B45620636DB5}"/>
              </a:ext>
            </a:extLst>
          </p:cNvPr>
          <p:cNvSpPr txBox="1">
            <a:spLocks noChangeArrowheads="1"/>
          </p:cNvSpPr>
          <p:nvPr/>
        </p:nvSpPr>
        <p:spPr bwMode="auto">
          <a:xfrm>
            <a:off x="5197623" y="5577666"/>
            <a:ext cx="1128834"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No C/H/M defect</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QA Signoff on </a:t>
            </a:r>
          </a:p>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UAT </a:t>
            </a:r>
            <a:r>
              <a:rPr kumimoji="0" lang="en-US" sz="1000" b="0" i="0" u="none" strike="noStrike" kern="1200" cap="none" spc="0" normalizeH="0" baseline="0" noProof="0" err="1">
                <a:ln>
                  <a:noFill/>
                </a:ln>
                <a:solidFill>
                  <a:prstClr val="black"/>
                </a:solidFill>
                <a:effectLst/>
                <a:uLnTx/>
                <a:uFillTx/>
                <a:latin typeface="Calibri" panose="020F0502020204030204"/>
                <a:ea typeface="+mn-ea"/>
                <a:cs typeface="+mn-cs"/>
              </a:rPr>
              <a:t>env</a:t>
            </a: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ct val="50000"/>
              </a:spcBef>
              <a:spcAft>
                <a:spcPct val="0"/>
              </a:spcAft>
              <a:buClrTx/>
              <a:buSzTx/>
              <a:buFontTx/>
              <a:buNone/>
              <a:tabLst/>
              <a:defRPr/>
            </a:pPr>
            <a:endPar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endParaRPr>
          </a:p>
        </p:txBody>
      </p:sp>
      <p:sp>
        <p:nvSpPr>
          <p:cNvPr id="138" name="TextBox 190">
            <a:extLst>
              <a:ext uri="{FF2B5EF4-FFF2-40B4-BE49-F238E27FC236}">
                <a16:creationId xmlns:a16="http://schemas.microsoft.com/office/drawing/2014/main" id="{E7778021-D4E2-44E8-924F-ABDB0C37C1E2}"/>
              </a:ext>
            </a:extLst>
          </p:cNvPr>
          <p:cNvSpPr txBox="1"/>
          <p:nvPr/>
        </p:nvSpPr>
        <p:spPr>
          <a:xfrm>
            <a:off x="9759300" y="6130130"/>
            <a:ext cx="811441" cy="400110"/>
          </a:xfrm>
          <a:prstGeom prst="rect">
            <a:avLst/>
          </a:prstGeom>
        </p:spPr>
        <p:style>
          <a:lnRef idx="0">
            <a:schemeClr val="accent5"/>
          </a:lnRef>
          <a:fillRef idx="3">
            <a:schemeClr val="accent5"/>
          </a:fillRef>
          <a:effectRef idx="3">
            <a:schemeClr val="accent5"/>
          </a:effectRef>
          <a:fontRef idx="minor">
            <a:schemeClr val="lt1"/>
          </a:fontRef>
        </p:style>
        <p:txBody>
          <a:bodyPr wrap="non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BA testing </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on UAT </a:t>
            </a:r>
            <a:r>
              <a:rPr kumimoji="0" lang="en-US" sz="1000" b="0" i="0" u="none" strike="noStrike" kern="1200" cap="none" spc="0" normalizeH="0" baseline="0" noProof="0" err="1">
                <a:ln>
                  <a:noFill/>
                </a:ln>
                <a:solidFill>
                  <a:prstClr val="black"/>
                </a:solidFill>
                <a:effectLst/>
                <a:uLnTx/>
                <a:uFillTx/>
                <a:latin typeface="Calibri" panose="020F0502020204030204"/>
                <a:ea typeface="+mn-ea"/>
                <a:cs typeface="+mn-cs"/>
              </a:rPr>
              <a:t>env</a:t>
            </a: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39" name="Straight Arrow Connector 138">
            <a:extLst>
              <a:ext uri="{FF2B5EF4-FFF2-40B4-BE49-F238E27FC236}">
                <a16:creationId xmlns:a16="http://schemas.microsoft.com/office/drawing/2014/main" id="{72EBBC6D-20BA-45CC-8AC1-17C8E294C1A3}"/>
              </a:ext>
            </a:extLst>
          </p:cNvPr>
          <p:cNvCxnSpPr/>
          <p:nvPr/>
        </p:nvCxnSpPr>
        <p:spPr>
          <a:xfrm>
            <a:off x="10538360" y="6344194"/>
            <a:ext cx="462123" cy="158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40" name="TextBox 32">
            <a:extLst>
              <a:ext uri="{FF2B5EF4-FFF2-40B4-BE49-F238E27FC236}">
                <a16:creationId xmlns:a16="http://schemas.microsoft.com/office/drawing/2014/main" id="{FC3A746D-527D-4A36-93F6-33822C5825B2}"/>
              </a:ext>
            </a:extLst>
          </p:cNvPr>
          <p:cNvSpPr txBox="1">
            <a:spLocks noChangeArrowheads="1"/>
          </p:cNvSpPr>
          <p:nvPr/>
        </p:nvSpPr>
        <p:spPr bwMode="auto">
          <a:xfrm>
            <a:off x="10374656" y="6028790"/>
            <a:ext cx="90105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a:ln>
                  <a:noFill/>
                </a:ln>
                <a:solidFill>
                  <a:prstClr val="black"/>
                </a:solidFill>
                <a:effectLst/>
                <a:uLnTx/>
                <a:uFillTx/>
                <a:latin typeface="Myriad Pro" pitchFamily="34" charset="0"/>
                <a:ea typeface="+mn-ea"/>
                <a:cs typeface="+mn-cs"/>
              </a:rPr>
              <a:t>RCA for UAT Defects.</a:t>
            </a:r>
          </a:p>
        </p:txBody>
      </p:sp>
    </p:spTree>
    <p:extLst>
      <p:ext uri="{BB962C8B-B14F-4D97-AF65-F5344CB8AC3E}">
        <p14:creationId xmlns:p14="http://schemas.microsoft.com/office/powerpoint/2010/main" val="2928008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EA65-8C98-4935-9F1B-6596C51DE87E}"/>
              </a:ext>
            </a:extLst>
          </p:cNvPr>
          <p:cNvSpPr>
            <a:spLocks noGrp="1"/>
          </p:cNvSpPr>
          <p:nvPr>
            <p:ph type="title"/>
          </p:nvPr>
        </p:nvSpPr>
        <p:spPr/>
        <p:txBody>
          <a:bodyPr/>
          <a:lstStyle/>
          <a:p>
            <a:r>
              <a:rPr lang="en-US" b="1" dirty="0"/>
              <a:t>ADO features </a:t>
            </a:r>
          </a:p>
        </p:txBody>
      </p:sp>
      <p:sp>
        <p:nvSpPr>
          <p:cNvPr id="3" name="Date Placeholder 2">
            <a:extLst>
              <a:ext uri="{FF2B5EF4-FFF2-40B4-BE49-F238E27FC236}">
                <a16:creationId xmlns:a16="http://schemas.microsoft.com/office/drawing/2014/main" id="{FF3FE71A-E3F0-4571-806F-9B64D0B8A826}"/>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5C7D6053-4534-4DC9-8B3A-A3B6CD74701A}"/>
              </a:ext>
            </a:extLst>
          </p:cNvPr>
          <p:cNvSpPr>
            <a:spLocks noGrp="1"/>
          </p:cNvSpPr>
          <p:nvPr>
            <p:ph type="ftr" sz="quarter" idx="11"/>
          </p:nvPr>
        </p:nvSpPr>
        <p:spPr/>
        <p:txBody>
          <a:bodyPr/>
          <a:lstStyle/>
          <a:p>
            <a:endParaRPr lang="en-GB"/>
          </a:p>
        </p:txBody>
      </p:sp>
      <p:sp>
        <p:nvSpPr>
          <p:cNvPr id="5" name="Text Placeholder 4">
            <a:extLst>
              <a:ext uri="{FF2B5EF4-FFF2-40B4-BE49-F238E27FC236}">
                <a16:creationId xmlns:a16="http://schemas.microsoft.com/office/drawing/2014/main" id="{3FE0583D-7574-424D-A1BF-575DC24B5234}"/>
              </a:ext>
            </a:extLst>
          </p:cNvPr>
          <p:cNvSpPr>
            <a:spLocks noGrp="1"/>
          </p:cNvSpPr>
          <p:nvPr>
            <p:ph type="body" sz="quarter" idx="13"/>
          </p:nvPr>
        </p:nvSpPr>
        <p:spPr/>
        <p:txBody>
          <a:bodyPr/>
          <a:lstStyle/>
          <a:p>
            <a:r>
              <a:rPr lang="en-US" dirty="0">
                <a:latin typeface="+mn-lt"/>
              </a:rPr>
              <a:t>Planner</a:t>
            </a:r>
          </a:p>
          <a:p>
            <a:endParaRPr lang="en-US"/>
          </a:p>
        </p:txBody>
      </p:sp>
    </p:spTree>
    <p:extLst>
      <p:ext uri="{BB962C8B-B14F-4D97-AF65-F5344CB8AC3E}">
        <p14:creationId xmlns:p14="http://schemas.microsoft.com/office/powerpoint/2010/main" val="261972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EA65-8C98-4935-9F1B-6596C51DE87E}"/>
              </a:ext>
            </a:extLst>
          </p:cNvPr>
          <p:cNvSpPr>
            <a:spLocks noGrp="1"/>
          </p:cNvSpPr>
          <p:nvPr>
            <p:ph type="title"/>
          </p:nvPr>
        </p:nvSpPr>
        <p:spPr/>
        <p:txBody>
          <a:bodyPr/>
          <a:lstStyle/>
          <a:p>
            <a:r>
              <a:rPr lang="en-US" b="1" dirty="0"/>
              <a:t>ADO features</a:t>
            </a:r>
            <a:r>
              <a:rPr lang="en-US" dirty="0"/>
              <a:t> </a:t>
            </a:r>
          </a:p>
        </p:txBody>
      </p:sp>
      <p:sp>
        <p:nvSpPr>
          <p:cNvPr id="3" name="Date Placeholder 2">
            <a:extLst>
              <a:ext uri="{FF2B5EF4-FFF2-40B4-BE49-F238E27FC236}">
                <a16:creationId xmlns:a16="http://schemas.microsoft.com/office/drawing/2014/main" id="{FF3FE71A-E3F0-4571-806F-9B64D0B8A826}"/>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5C7D6053-4534-4DC9-8B3A-A3B6CD74701A}"/>
              </a:ext>
            </a:extLst>
          </p:cNvPr>
          <p:cNvSpPr>
            <a:spLocks noGrp="1"/>
          </p:cNvSpPr>
          <p:nvPr>
            <p:ph type="ftr" sz="quarter" idx="11"/>
          </p:nvPr>
        </p:nvSpPr>
        <p:spPr/>
        <p:txBody>
          <a:bodyPr/>
          <a:lstStyle/>
          <a:p>
            <a:endParaRPr lang="en-GB"/>
          </a:p>
        </p:txBody>
      </p:sp>
      <p:sp>
        <p:nvSpPr>
          <p:cNvPr id="5" name="Text Placeholder 4">
            <a:extLst>
              <a:ext uri="{FF2B5EF4-FFF2-40B4-BE49-F238E27FC236}">
                <a16:creationId xmlns:a16="http://schemas.microsoft.com/office/drawing/2014/main" id="{3FE0583D-7574-424D-A1BF-575DC24B5234}"/>
              </a:ext>
            </a:extLst>
          </p:cNvPr>
          <p:cNvSpPr>
            <a:spLocks noGrp="1"/>
          </p:cNvSpPr>
          <p:nvPr>
            <p:ph type="body" sz="quarter" idx="13"/>
          </p:nvPr>
        </p:nvSpPr>
        <p:spPr/>
        <p:txBody>
          <a:bodyPr/>
          <a:lstStyle/>
          <a:p>
            <a:r>
              <a:rPr lang="en-US" dirty="0">
                <a:latin typeface="+mn-lt"/>
              </a:rPr>
              <a:t>Queries</a:t>
            </a:r>
          </a:p>
          <a:p>
            <a:endParaRPr lang="en-US"/>
          </a:p>
        </p:txBody>
      </p:sp>
    </p:spTree>
    <p:extLst>
      <p:ext uri="{BB962C8B-B14F-4D97-AF65-F5344CB8AC3E}">
        <p14:creationId xmlns:p14="http://schemas.microsoft.com/office/powerpoint/2010/main" val="272732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DB32-401C-F942-B990-B002C049B12E}"/>
              </a:ext>
            </a:extLst>
          </p:cNvPr>
          <p:cNvSpPr>
            <a:spLocks noGrp="1"/>
          </p:cNvSpPr>
          <p:nvPr>
            <p:ph type="title"/>
          </p:nvPr>
        </p:nvSpPr>
        <p:spPr/>
        <p:txBody>
          <a:bodyPr/>
          <a:lstStyle/>
          <a:p>
            <a:r>
              <a:rPr lang="en-US" dirty="0"/>
              <a:t>Roles and Responsibilities</a:t>
            </a:r>
          </a:p>
        </p:txBody>
      </p:sp>
      <p:sp>
        <p:nvSpPr>
          <p:cNvPr id="3" name="Date Placeholder 2">
            <a:extLst>
              <a:ext uri="{FF2B5EF4-FFF2-40B4-BE49-F238E27FC236}">
                <a16:creationId xmlns:a16="http://schemas.microsoft.com/office/drawing/2014/main" id="{00677EAB-9B36-7441-A183-C3E1EE7F00F6}"/>
              </a:ext>
            </a:extLst>
          </p:cNvPr>
          <p:cNvSpPr>
            <a:spLocks noGrp="1"/>
          </p:cNvSpPr>
          <p:nvPr>
            <p:ph type="dt" sz="half" idx="10"/>
          </p:nvPr>
        </p:nvSpPr>
        <p:spPr/>
        <p:txBody>
          <a:bodyPr/>
          <a:lstStyle/>
          <a:p>
            <a:fld id="{146E2DDE-CA1C-6843-A39E-A3670545CCC8}" type="datetime4">
              <a:rPr lang="en-GB" smtClean="0"/>
              <a:t>12 February 2024</a:t>
            </a:fld>
            <a:endParaRPr lang="en-US"/>
          </a:p>
        </p:txBody>
      </p:sp>
      <p:sp>
        <p:nvSpPr>
          <p:cNvPr id="6" name="Text Placeholder 4">
            <a:extLst>
              <a:ext uri="{FF2B5EF4-FFF2-40B4-BE49-F238E27FC236}">
                <a16:creationId xmlns:a16="http://schemas.microsoft.com/office/drawing/2014/main" id="{6D68B94A-E779-0E43-8241-7E5C0DC7B694}"/>
              </a:ext>
            </a:extLst>
          </p:cNvPr>
          <p:cNvSpPr>
            <a:spLocks noGrp="1"/>
          </p:cNvSpPr>
          <p:nvPr>
            <p:ph type="body" sz="quarter" idx="13"/>
          </p:nvPr>
        </p:nvSpPr>
        <p:spPr>
          <a:xfrm>
            <a:off x="7164986" y="-420923"/>
            <a:ext cx="3797860" cy="6857172"/>
          </a:xfrm>
        </p:spPr>
        <p:txBody>
          <a:bodyPr/>
          <a:lstStyle/>
          <a:p>
            <a:r>
              <a:rPr lang="en-US" dirty="0"/>
              <a:t>5</a:t>
            </a:r>
          </a:p>
        </p:txBody>
      </p:sp>
    </p:spTree>
    <p:extLst>
      <p:ext uri="{BB962C8B-B14F-4D97-AF65-F5344CB8AC3E}">
        <p14:creationId xmlns:p14="http://schemas.microsoft.com/office/powerpoint/2010/main" val="288390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1CE68F3-C59C-4049-ADA7-1C73AE6DE76E}"/>
              </a:ext>
            </a:extLst>
          </p:cNvPr>
          <p:cNvPicPr>
            <a:picLocks noChangeAspect="1"/>
          </p:cNvPicPr>
          <p:nvPr/>
        </p:nvPicPr>
        <p:blipFill rotWithShape="1">
          <a:blip r:embed="rId2"/>
          <a:srcRect r="-2" b="1355"/>
          <a:stretch/>
        </p:blipFill>
        <p:spPr>
          <a:xfrm>
            <a:off x="298174" y="1558350"/>
            <a:ext cx="7305261" cy="4305827"/>
          </a:xfrm>
          <a:prstGeom prst="rect">
            <a:avLst/>
          </a:prstGeom>
        </p:spPr>
      </p:pic>
      <p:sp>
        <p:nvSpPr>
          <p:cNvPr id="11" name="Rectangle 10">
            <a:extLst>
              <a:ext uri="{FF2B5EF4-FFF2-40B4-BE49-F238E27FC236}">
                <a16:creationId xmlns:a16="http://schemas.microsoft.com/office/drawing/2014/main" id="{EDEC81E5-CF71-478B-BF00-A3E9841BA2D4}"/>
              </a:ext>
            </a:extLst>
          </p:cNvPr>
          <p:cNvSpPr/>
          <p:nvPr/>
        </p:nvSpPr>
        <p:spPr>
          <a:xfrm>
            <a:off x="7331015" y="1224425"/>
            <a:ext cx="4562811" cy="531584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en-US" sz="2500" b="1" i="0" u="none" strike="noStrike" kern="1200" cap="none" spc="0" normalizeH="0" baseline="0" noProof="0" dirty="0">
                <a:ln>
                  <a:noFill/>
                </a:ln>
                <a:solidFill>
                  <a:prstClr val="black"/>
                </a:solidFill>
                <a:effectLst/>
                <a:uLnTx/>
                <a:uFillTx/>
                <a:latin typeface="Calibri" panose="020F0502020204030204"/>
                <a:ea typeface="+mn-ea"/>
                <a:cs typeface="+mn-cs"/>
              </a:rPr>
              <a:t>PO: </a:t>
            </a:r>
            <a:endParaRPr kumimoji="0" lang="en-US" altLang="en-US" sz="2500" b="0" i="0" u="none" strike="noStrike" kern="1200" cap="none" spc="0" normalizeH="0" baseline="0" noProof="0">
              <a:ln>
                <a:noFill/>
              </a:ln>
              <a:solidFill>
                <a:prstClr val="black"/>
              </a:solidFill>
              <a:effectLst/>
              <a:uLnTx/>
              <a:uFillTx/>
              <a:latin typeface="Calibri" panose="020F0502020204030204"/>
              <a:ea typeface="+mn-ea"/>
              <a:cs typeface="+mn-cs"/>
            </a:endParaRPr>
          </a:p>
          <a:p>
            <a:pPr>
              <a:lnSpc>
                <a:spcPct val="150000"/>
              </a:lnSpc>
              <a:buFont typeface="Lucida Grande" panose="020B0600040502020204"/>
              <a:buChar char="►"/>
            </a:pPr>
            <a:r>
              <a:rPr lang="en-US" altLang="en-US" dirty="0">
                <a:solidFill>
                  <a:prstClr val="black"/>
                </a:solidFill>
              </a:rPr>
              <a:t>Owns the product </a:t>
            </a:r>
          </a:p>
          <a:p>
            <a:pPr>
              <a:lnSpc>
                <a:spcPct val="150000"/>
              </a:lnSpc>
              <a:buFont typeface="Lucida Grande" panose="020B0600040502020204"/>
              <a:buChar char="►"/>
            </a:pPr>
            <a:r>
              <a:rPr lang="en-US" altLang="en-US" dirty="0">
                <a:solidFill>
                  <a:prstClr val="black"/>
                </a:solidFill>
              </a:rPr>
              <a:t>Define the features of the product based on product strategy &amp; Product vision and Product roadmap</a:t>
            </a:r>
          </a:p>
          <a:p>
            <a:pPr>
              <a:lnSpc>
                <a:spcPct val="150000"/>
              </a:lnSpc>
              <a:buFont typeface="Lucida Grande" panose="020B0600040502020204"/>
              <a:buChar char="►"/>
            </a:pPr>
            <a:r>
              <a:rPr lang="en-US" altLang="en-US" dirty="0">
                <a:solidFill>
                  <a:prstClr val="black"/>
                </a:solidFill>
              </a:rPr>
              <a:t>Be responsible for the profitability of the product (ROI)-</a:t>
            </a:r>
          </a:p>
          <a:p>
            <a:pPr>
              <a:lnSpc>
                <a:spcPct val="150000"/>
              </a:lnSpc>
              <a:buFont typeface="Lucida Grande" panose="020B0600040502020204"/>
              <a:buChar char="►"/>
            </a:pPr>
            <a:r>
              <a:rPr lang="en-US" altLang="en-US" dirty="0">
                <a:solidFill>
                  <a:prstClr val="black"/>
                </a:solidFill>
              </a:rPr>
              <a:t>Prioritize features according to business value</a:t>
            </a:r>
          </a:p>
          <a:p>
            <a:pPr>
              <a:lnSpc>
                <a:spcPct val="150000"/>
              </a:lnSpc>
              <a:buFont typeface="Lucida Grande" panose="020B0600040502020204"/>
              <a:buChar char="►"/>
            </a:pPr>
            <a:r>
              <a:rPr lang="en-US" altLang="en-US" dirty="0">
                <a:solidFill>
                  <a:prstClr val="black"/>
                </a:solidFill>
              </a:rPr>
              <a:t>Adjust features and priority every iteration, as &amp; when needed</a:t>
            </a:r>
          </a:p>
          <a:p>
            <a:pPr>
              <a:lnSpc>
                <a:spcPct val="150000"/>
              </a:lnSpc>
              <a:buFont typeface="Lucida Grande" panose="020B0600040502020204"/>
              <a:buChar char="►"/>
            </a:pPr>
            <a:r>
              <a:rPr lang="en-US" altLang="en-US" dirty="0">
                <a:solidFill>
                  <a:prstClr val="black"/>
                </a:solidFill>
              </a:rPr>
              <a:t>Accept or reject work results. </a:t>
            </a:r>
          </a:p>
          <a:p>
            <a:pPr marL="34290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altLang="en-US" sz="25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AFDBD35-659B-4605-90E0-18AF238B0E29}"/>
              </a:ext>
            </a:extLst>
          </p:cNvPr>
          <p:cNvSpPr/>
          <p:nvPr/>
        </p:nvSpPr>
        <p:spPr>
          <a:xfrm>
            <a:off x="298174" y="1222908"/>
            <a:ext cx="6609522" cy="531584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4FE680E-030D-45BA-A65B-3CA3987B1C82}"/>
              </a:ext>
            </a:extLst>
          </p:cNvPr>
          <p:cNvSpPr txBox="1"/>
          <p:nvPr/>
        </p:nvSpPr>
        <p:spPr>
          <a:xfrm>
            <a:off x="3040624" y="4296339"/>
            <a:ext cx="594492" cy="304429"/>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UAT</a:t>
            </a: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050F6C80-85D2-4811-AE12-7357AD1BF4DD}"/>
              </a:ext>
            </a:extLst>
          </p:cNvPr>
          <p:cNvSpPr>
            <a:spLocks noGrp="1"/>
          </p:cNvSpPr>
          <p:nvPr>
            <p:ph type="title"/>
          </p:nvPr>
        </p:nvSpPr>
        <p:spPr/>
        <p:txBody>
          <a:bodyPr/>
          <a:lstStyle/>
          <a:p>
            <a:r>
              <a:rPr lang="en-US" dirty="0"/>
              <a:t>Product Owner and BA Role Defined</a:t>
            </a:r>
          </a:p>
        </p:txBody>
      </p:sp>
    </p:spTree>
    <p:extLst>
      <p:ext uri="{BB962C8B-B14F-4D97-AF65-F5344CB8AC3E}">
        <p14:creationId xmlns:p14="http://schemas.microsoft.com/office/powerpoint/2010/main" val="3064927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1E4C-3EB8-4695-8D8C-821DE58E4016}"/>
              </a:ext>
            </a:extLst>
          </p:cNvPr>
          <p:cNvSpPr>
            <a:spLocks noGrp="1"/>
          </p:cNvSpPr>
          <p:nvPr>
            <p:ph type="title"/>
          </p:nvPr>
        </p:nvSpPr>
        <p:spPr/>
        <p:txBody>
          <a:bodyPr/>
          <a:lstStyle/>
          <a:p>
            <a:r>
              <a:rPr lang="en-US" b="1" dirty="0"/>
              <a:t>Career Mobility Program – Organization</a:t>
            </a:r>
          </a:p>
        </p:txBody>
      </p:sp>
      <p:sp>
        <p:nvSpPr>
          <p:cNvPr id="3" name="Date Placeholder 2">
            <a:extLst>
              <a:ext uri="{FF2B5EF4-FFF2-40B4-BE49-F238E27FC236}">
                <a16:creationId xmlns:a16="http://schemas.microsoft.com/office/drawing/2014/main" id="{858912CA-53AF-406E-99A8-54F95BC54599}"/>
              </a:ext>
            </a:extLst>
          </p:cNvPr>
          <p:cNvSpPr>
            <a:spLocks noGrp="1"/>
          </p:cNvSpPr>
          <p:nvPr>
            <p:ph type="dt" sz="half" idx="10"/>
          </p:nvPr>
        </p:nvSpPr>
        <p:spPr/>
        <p:txBody>
          <a:bodyPr/>
          <a:lstStyle/>
          <a:p>
            <a:fld id="{A5480974-21CB-DB4F-B439-5EE9978A7A94}" type="datetime4">
              <a:rPr lang="en-GB" smtClean="0"/>
              <a:t>12 February 2024</a:t>
            </a:fld>
            <a:endParaRPr lang="en-US"/>
          </a:p>
        </p:txBody>
      </p:sp>
      <p:sp>
        <p:nvSpPr>
          <p:cNvPr id="4" name="Footer Placeholder 3">
            <a:extLst>
              <a:ext uri="{FF2B5EF4-FFF2-40B4-BE49-F238E27FC236}">
                <a16:creationId xmlns:a16="http://schemas.microsoft.com/office/drawing/2014/main" id="{EA229DF1-752E-44FE-994A-6A5343F6FDF2}"/>
              </a:ext>
            </a:extLst>
          </p:cNvPr>
          <p:cNvSpPr>
            <a:spLocks noGrp="1"/>
          </p:cNvSpPr>
          <p:nvPr>
            <p:ph type="ftr" sz="quarter" idx="11"/>
          </p:nvPr>
        </p:nvSpPr>
        <p:spPr/>
        <p:txBody>
          <a:bodyPr/>
          <a:lstStyle/>
          <a:p>
            <a:endParaRPr lang="en-GB"/>
          </a:p>
        </p:txBody>
      </p:sp>
      <p:sp>
        <p:nvSpPr>
          <p:cNvPr id="5" name="Text Placeholder 4">
            <a:extLst>
              <a:ext uri="{FF2B5EF4-FFF2-40B4-BE49-F238E27FC236}">
                <a16:creationId xmlns:a16="http://schemas.microsoft.com/office/drawing/2014/main" id="{A9A7E830-1461-456C-8B56-3FAF9105F400}"/>
              </a:ext>
            </a:extLst>
          </p:cNvPr>
          <p:cNvSpPr>
            <a:spLocks noGrp="1"/>
          </p:cNvSpPr>
          <p:nvPr>
            <p:ph type="body" sz="quarter" idx="13"/>
          </p:nvPr>
        </p:nvSpPr>
        <p:spPr/>
        <p:txBody>
          <a:bodyPr/>
          <a:lstStyle/>
          <a:p>
            <a:r>
              <a:rPr lang="en-US">
                <a:hlinkClick r:id="rId2"/>
              </a:rPr>
              <a:t>Career Mobility Program Phase 2 Kickoff</a:t>
            </a:r>
            <a:endParaRPr lang="en-US"/>
          </a:p>
          <a:p>
            <a:r>
              <a:rPr lang="en-US">
                <a:hlinkClick r:id="rId2"/>
              </a:rPr>
              <a:t>Career Mobility Business Workstream Phase 2 Kickoff</a:t>
            </a:r>
            <a:endParaRPr lang="en-US"/>
          </a:p>
        </p:txBody>
      </p:sp>
    </p:spTree>
    <p:extLst>
      <p:ext uri="{BB962C8B-B14F-4D97-AF65-F5344CB8AC3E}">
        <p14:creationId xmlns:p14="http://schemas.microsoft.com/office/powerpoint/2010/main" val="106668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2495A2-2891-481D-874B-51DEAD5B29DD}"/>
              </a:ext>
            </a:extLst>
          </p:cNvPr>
          <p:cNvSpPr>
            <a:spLocks noGrp="1"/>
          </p:cNvSpPr>
          <p:nvPr>
            <p:ph type="title"/>
          </p:nvPr>
        </p:nvSpPr>
        <p:spPr/>
        <p:txBody>
          <a:bodyPr/>
          <a:lstStyle/>
          <a:p>
            <a:r>
              <a:rPr lang="en-US" b="1" dirty="0" err="1"/>
              <a:t>Coforge</a:t>
            </a:r>
            <a:r>
              <a:rPr lang="en-US" b="1" dirty="0"/>
              <a:t> Team Members: Roles and Responsibilities</a:t>
            </a:r>
          </a:p>
        </p:txBody>
      </p:sp>
      <p:graphicFrame>
        <p:nvGraphicFramePr>
          <p:cNvPr id="3" name="Table 2">
            <a:extLst>
              <a:ext uri="{FF2B5EF4-FFF2-40B4-BE49-F238E27FC236}">
                <a16:creationId xmlns:a16="http://schemas.microsoft.com/office/drawing/2014/main" id="{22AA9DB6-08E6-4ACE-AAAF-19851FB33E35}"/>
              </a:ext>
            </a:extLst>
          </p:cNvPr>
          <p:cNvGraphicFramePr>
            <a:graphicFrameLocks noGrp="1"/>
          </p:cNvGraphicFramePr>
          <p:nvPr>
            <p:extLst>
              <p:ext uri="{D42A27DB-BD31-4B8C-83A1-F6EECF244321}">
                <p14:modId xmlns:p14="http://schemas.microsoft.com/office/powerpoint/2010/main" val="1051320137"/>
              </p:ext>
            </p:extLst>
          </p:nvPr>
        </p:nvGraphicFramePr>
        <p:xfrm>
          <a:off x="873919" y="1265282"/>
          <a:ext cx="10444162" cy="5132322"/>
        </p:xfrm>
        <a:graphic>
          <a:graphicData uri="http://schemas.openxmlformats.org/drawingml/2006/table">
            <a:tbl>
              <a:tblPr firstRow="1" bandRow="1" bandCol="1">
                <a:tableStyleId>{69012ECD-51FC-41F1-AA8D-1B2483CD663E}</a:tableStyleId>
              </a:tblPr>
              <a:tblGrid>
                <a:gridCol w="354806">
                  <a:extLst>
                    <a:ext uri="{9D8B030D-6E8A-4147-A177-3AD203B41FA5}">
                      <a16:colId xmlns:a16="http://schemas.microsoft.com/office/drawing/2014/main" val="3610172458"/>
                    </a:ext>
                  </a:extLst>
                </a:gridCol>
                <a:gridCol w="1133475">
                  <a:extLst>
                    <a:ext uri="{9D8B030D-6E8A-4147-A177-3AD203B41FA5}">
                      <a16:colId xmlns:a16="http://schemas.microsoft.com/office/drawing/2014/main" val="3856355390"/>
                    </a:ext>
                  </a:extLst>
                </a:gridCol>
                <a:gridCol w="1069258">
                  <a:extLst>
                    <a:ext uri="{9D8B030D-6E8A-4147-A177-3AD203B41FA5}">
                      <a16:colId xmlns:a16="http://schemas.microsoft.com/office/drawing/2014/main" val="1791144266"/>
                    </a:ext>
                  </a:extLst>
                </a:gridCol>
                <a:gridCol w="7886623">
                  <a:extLst>
                    <a:ext uri="{9D8B030D-6E8A-4147-A177-3AD203B41FA5}">
                      <a16:colId xmlns:a16="http://schemas.microsoft.com/office/drawing/2014/main" val="1145461064"/>
                    </a:ext>
                  </a:extLst>
                </a:gridCol>
              </a:tblGrid>
              <a:tr h="56453">
                <a:tc>
                  <a:txBody>
                    <a:bodyPr/>
                    <a:lstStyle/>
                    <a:p>
                      <a:pPr algn="l" fontAlgn="ctr"/>
                      <a:r>
                        <a:rPr lang="en-IN" sz="1050" u="none" strike="noStrike" dirty="0">
                          <a:effectLst/>
                        </a:rPr>
                        <a:t>#</a:t>
                      </a:r>
                      <a:endParaRPr lang="en-IN" sz="1050" b="1"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 Role</a:t>
                      </a:r>
                      <a:endParaRPr lang="en-IN" sz="1050" b="1"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 Names</a:t>
                      </a:r>
                      <a:endParaRPr lang="en-IN" sz="1050" b="1"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Responsibilities</a:t>
                      </a:r>
                      <a:endParaRPr lang="en-IN" sz="1050" b="1" i="0" u="none" strike="noStrike" dirty="0">
                        <a:solidFill>
                          <a:srgbClr val="000000"/>
                        </a:solidFill>
                        <a:effectLst/>
                        <a:latin typeface="Calibri" panose="020F0502020204030204" pitchFamily="34" charset="0"/>
                      </a:endParaRPr>
                    </a:p>
                  </a:txBody>
                  <a:tcPr marL="1947" marR="1947" marT="1947" marB="0" anchor="ctr"/>
                </a:tc>
                <a:extLst>
                  <a:ext uri="{0D108BD9-81ED-4DB2-BD59-A6C34878D82A}">
                    <a16:rowId xmlns:a16="http://schemas.microsoft.com/office/drawing/2014/main" val="1401893743"/>
                  </a:ext>
                </a:extLst>
              </a:tr>
              <a:tr h="1072608">
                <a:tc>
                  <a:txBody>
                    <a:bodyPr/>
                    <a:lstStyle/>
                    <a:p>
                      <a:pPr algn="ctr" fontAlgn="ctr"/>
                      <a:r>
                        <a:rPr lang="en-IN" sz="1050" u="none" strike="noStrike" dirty="0">
                          <a:effectLst/>
                        </a:rPr>
                        <a:t>1</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 Scrum Master</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marL="0" indent="0" algn="l" fontAlgn="ctr">
                        <a:buFontTx/>
                        <a:buNone/>
                      </a:pPr>
                      <a:r>
                        <a:rPr lang="sv-SE" sz="1050" u="none" strike="noStrike" dirty="0">
                          <a:effectLst/>
                        </a:rPr>
                        <a:t> Islam Haider</a:t>
                      </a:r>
                    </a:p>
                    <a:p>
                      <a:pPr marL="0" indent="0" algn="l" fontAlgn="ctr">
                        <a:buFontTx/>
                        <a:buNone/>
                      </a:pPr>
                      <a:r>
                        <a:rPr lang="sv-SE" sz="1050" u="none" strike="noStrike" dirty="0">
                          <a:effectLst/>
                        </a:rPr>
                        <a:t> </a:t>
                      </a:r>
                      <a:r>
                        <a:rPr lang="sv-SE" sz="1050" u="none" strike="noStrike" dirty="0" err="1">
                          <a:effectLst/>
                        </a:rPr>
                        <a:t>Manind</a:t>
                      </a:r>
                      <a:r>
                        <a:rPr lang="sv-SE" sz="1050" u="none" strike="noStrike" dirty="0">
                          <a:effectLst/>
                        </a:rPr>
                        <a:t> </a:t>
                      </a:r>
                      <a:r>
                        <a:rPr lang="sv-SE" sz="1050" u="none" strike="noStrike" dirty="0" err="1">
                          <a:effectLst/>
                        </a:rPr>
                        <a:t>Goel</a:t>
                      </a:r>
                      <a:endParaRPr lang="sv-SE" sz="1050" u="none" strike="noStrike" dirty="0">
                        <a:effectLst/>
                      </a:endParaRPr>
                    </a:p>
                    <a:p>
                      <a:pPr marL="0" indent="0" algn="l" fontAlgn="ctr">
                        <a:buFontTx/>
                        <a:buNone/>
                      </a:pPr>
                      <a:r>
                        <a:rPr lang="sv-SE" sz="1050" u="none" strike="noStrike" dirty="0">
                          <a:effectLst/>
                        </a:rPr>
                        <a:t> </a:t>
                      </a:r>
                      <a:r>
                        <a:rPr lang="sv-SE" sz="1050" u="none" strike="noStrike" dirty="0" err="1">
                          <a:effectLst/>
                        </a:rPr>
                        <a:t>Rishal</a:t>
                      </a:r>
                      <a:r>
                        <a:rPr lang="sv-SE" sz="1050" u="none" strike="noStrike" dirty="0">
                          <a:effectLst/>
                        </a:rPr>
                        <a:t> </a:t>
                      </a:r>
                      <a:r>
                        <a:rPr lang="sv-SE" sz="1050" u="none" strike="noStrike" dirty="0" err="1">
                          <a:effectLst/>
                        </a:rPr>
                        <a:t>Jha</a:t>
                      </a:r>
                      <a:endParaRPr lang="sv-SE" sz="1050" u="none" strike="noStrike" dirty="0">
                        <a:effectLst/>
                      </a:endParaRPr>
                    </a:p>
                    <a:p>
                      <a:pPr marL="0" indent="0" algn="l" fontAlgn="ctr">
                        <a:buFontTx/>
                        <a:buNone/>
                      </a:pPr>
                      <a:r>
                        <a:rPr lang="sv-SE" sz="1050" u="none" strike="noStrike" dirty="0">
                          <a:effectLst/>
                        </a:rPr>
                        <a:t> </a:t>
                      </a:r>
                      <a:r>
                        <a:rPr lang="sv-SE" sz="1050" u="none" strike="noStrike" dirty="0" err="1">
                          <a:effectLst/>
                        </a:rPr>
                        <a:t>Harpreet</a:t>
                      </a:r>
                      <a:r>
                        <a:rPr lang="sv-SE" sz="1050" u="none" strike="noStrike" dirty="0">
                          <a:effectLst/>
                        </a:rPr>
                        <a:t> </a:t>
                      </a:r>
                      <a:r>
                        <a:rPr lang="sv-SE" sz="1050" u="none" strike="noStrike" dirty="0" err="1">
                          <a:effectLst/>
                        </a:rPr>
                        <a:t>Kaur</a:t>
                      </a:r>
                      <a:endParaRPr lang="sv-SE" sz="1050" b="0" i="0" u="none" strike="noStrike" dirty="0" err="1">
                        <a:solidFill>
                          <a:srgbClr val="000000"/>
                        </a:solidFill>
                        <a:effectLst/>
                        <a:latin typeface="Calibri" panose="020F0502020204030204" pitchFamily="34" charset="0"/>
                      </a:endParaRPr>
                    </a:p>
                  </a:txBody>
                  <a:tcPr marL="1947" marR="1947" marT="1947" marB="0" anchor="ctr"/>
                </a:tc>
                <a:tc>
                  <a:txBody>
                    <a:bodyPr/>
                    <a:lstStyle/>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Do daily stand-ups calls with team.</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Keep a close look into ADO backlog and monitor that no new stories are added on the fly.</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Keep a track of additional scope of work against the baseline scope.</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Should only create new stories in ADO.</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Work on creating WSR</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Raise risk around development readiness for upcoming sprint if not enough refined stories are available for development.</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Monitor and follow a close change control mechanism to ensure if any new work is added to the existing scope then same story points worth of work should be deprioritized.</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Ensure that refinement calls are happening on time.</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Ensure that 2 showcases per sprint are happening.</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Retrospective meetings are happening per release.</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Ensure that all stories are committed on the first day of sprint and a mail containing the scope of current sprint should be sent to the respective stake holders.</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Ensure that all the functional stories are assigned to respective BA’s before the start of UAT week.</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Ensure that release notes/rollout document is created for a release and pass on to release manager before production deployment.</a:t>
                      </a:r>
                      <a:br>
                        <a:rPr lang="en-US" sz="1050" u="none" strike="noStrike" dirty="0">
                          <a:effectLst/>
                        </a:rPr>
                      </a:br>
                      <a:r>
                        <a:rPr lang="en-US" sz="1050" u="none" strike="noStrike" dirty="0">
                          <a:effectLst/>
                        </a:rPr>
                        <a:t>Follow-up on translation management.</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Raise risk at the right time in order to avoid any blockers during development phase.</a:t>
                      </a:r>
                      <a:endParaRPr lang="en-US" sz="1050" b="0" i="0" u="none" strike="noStrike" dirty="0">
                        <a:solidFill>
                          <a:srgbClr val="000000"/>
                        </a:solidFill>
                        <a:effectLst/>
                        <a:latin typeface="Calibri" panose="020F0502020204030204" pitchFamily="34" charset="0"/>
                      </a:endParaRPr>
                    </a:p>
                  </a:txBody>
                  <a:tcPr marL="1947" marR="1947" marT="1947" marB="0" anchor="ctr"/>
                </a:tc>
                <a:extLst>
                  <a:ext uri="{0D108BD9-81ED-4DB2-BD59-A6C34878D82A}">
                    <a16:rowId xmlns:a16="http://schemas.microsoft.com/office/drawing/2014/main" val="4141324622"/>
                  </a:ext>
                </a:extLst>
              </a:tr>
              <a:tr h="395171">
                <a:tc>
                  <a:txBody>
                    <a:bodyPr/>
                    <a:lstStyle/>
                    <a:p>
                      <a:pPr algn="ctr" fontAlgn="ctr"/>
                      <a:r>
                        <a:rPr lang="en-IN" sz="1050" u="none" strike="noStrike" dirty="0">
                          <a:effectLst/>
                        </a:rPr>
                        <a:t>2</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 Enterprise Architect</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 Vivek Sharma</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Solutioning, Reviewing NFRs; getting approvals on solutions from ARB / Adecco.</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Helping evaluate and induct tech stack productivity tools.</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Reviewing microservices architecture and technical backlogs related to architecture adherence.</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Working with NFR owners Pieter De Vilder, Greg Crease and others to refine NFRs, create solutions and guide implementation.</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Communicating and reviewing architecture with Adecco architects / ARB members on on-going basis.</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Reviewing performance and working with NFR architect.</a:t>
                      </a:r>
                      <a:endParaRPr lang="en-US" sz="1050" b="0" i="0" u="none" strike="noStrike" dirty="0">
                        <a:solidFill>
                          <a:srgbClr val="000000"/>
                        </a:solidFill>
                        <a:effectLst/>
                        <a:latin typeface="Calibri" panose="020F0502020204030204" pitchFamily="34" charset="0"/>
                      </a:endParaRPr>
                    </a:p>
                  </a:txBody>
                  <a:tcPr marL="1947" marR="1947" marT="1947" marB="0" anchor="ctr"/>
                </a:tc>
                <a:extLst>
                  <a:ext uri="{0D108BD9-81ED-4DB2-BD59-A6C34878D82A}">
                    <a16:rowId xmlns:a16="http://schemas.microsoft.com/office/drawing/2014/main" val="2273562515"/>
                  </a:ext>
                </a:extLst>
              </a:tr>
              <a:tr h="112906">
                <a:tc>
                  <a:txBody>
                    <a:bodyPr/>
                    <a:lstStyle/>
                    <a:p>
                      <a:pPr algn="ctr" fontAlgn="ctr"/>
                      <a:r>
                        <a:rPr lang="en-IN" sz="1050" u="none" strike="noStrike" dirty="0">
                          <a:effectLst/>
                        </a:rPr>
                        <a:t>3</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 System Architect</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US" sz="1050" u="none" strike="noStrike" dirty="0">
                          <a:effectLst/>
                        </a:rPr>
                        <a:t> Sundeep Tyagi    </a:t>
                      </a:r>
                      <a:endParaRPr lang="en-US"/>
                    </a:p>
                    <a:p>
                      <a:pPr algn="l" fontAlgn="ctr"/>
                      <a:r>
                        <a:rPr lang="en-US" sz="1050" u="none" strike="noStrike" dirty="0">
                          <a:effectLst/>
                        </a:rPr>
                        <a:t> Mukesh Arora</a:t>
                      </a:r>
                      <a:endParaRPr lang="en-US"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Backlog refinement and implementation design.</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Guiding scrum team on implementation and reviewing code / design.</a:t>
                      </a:r>
                      <a:endParaRPr lang="en-US" sz="1050" b="0" i="0" u="none" strike="noStrike" dirty="0">
                        <a:solidFill>
                          <a:srgbClr val="000000"/>
                        </a:solidFill>
                        <a:effectLst/>
                        <a:latin typeface="Calibri" panose="020F0502020204030204" pitchFamily="34" charset="0"/>
                      </a:endParaRPr>
                    </a:p>
                  </a:txBody>
                  <a:tcPr marL="1947" marR="1947" marT="1947" marB="0" anchor="ctr"/>
                </a:tc>
                <a:extLst>
                  <a:ext uri="{0D108BD9-81ED-4DB2-BD59-A6C34878D82A}">
                    <a16:rowId xmlns:a16="http://schemas.microsoft.com/office/drawing/2014/main" val="1373184829"/>
                  </a:ext>
                </a:extLst>
              </a:tr>
              <a:tr h="169359">
                <a:tc>
                  <a:txBody>
                    <a:bodyPr/>
                    <a:lstStyle/>
                    <a:p>
                      <a:pPr algn="ctr" fontAlgn="ctr"/>
                      <a:r>
                        <a:rPr lang="en-IN" sz="1050" u="none" strike="noStrike" dirty="0">
                          <a:effectLst/>
                        </a:rPr>
                        <a:t>4</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 Architect (NFR)</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 Vimal Prakash</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Documenting NFR requirements in ADO as stories.</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Guiding and reviewing NFRs with scrum teams (implementation), QA teams (outcome control), NFR owners (Acceptance criteria). </a:t>
                      </a:r>
                    </a:p>
                  </a:txBody>
                  <a:tcPr marL="1947" marR="1947" marT="1947" marB="0" anchor="ctr"/>
                </a:tc>
                <a:extLst>
                  <a:ext uri="{0D108BD9-81ED-4DB2-BD59-A6C34878D82A}">
                    <a16:rowId xmlns:a16="http://schemas.microsoft.com/office/drawing/2014/main" val="3134290410"/>
                  </a:ext>
                </a:extLst>
              </a:tr>
              <a:tr h="282265">
                <a:tc>
                  <a:txBody>
                    <a:bodyPr/>
                    <a:lstStyle/>
                    <a:p>
                      <a:pPr algn="ctr" fontAlgn="ctr"/>
                      <a:r>
                        <a:rPr lang="en-IN" sz="1050" b="0" i="0" u="none" strike="noStrike" dirty="0">
                          <a:solidFill>
                            <a:schemeClr val="tx1"/>
                          </a:solidFill>
                          <a:effectLst/>
                          <a:latin typeface="+mn-lt"/>
                        </a:rPr>
                        <a:t>5</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 Architect (Data)</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50" u="none" strike="noStrike" dirty="0">
                          <a:effectLst/>
                        </a:rPr>
                        <a:t> Abhishek Gupta</a:t>
                      </a:r>
                      <a:endParaRPr lang="en-IN" sz="1050" b="0" i="0" u="none" strike="noStrike" dirty="0">
                        <a:solidFill>
                          <a:srgbClr val="000000"/>
                        </a:solidFill>
                        <a:effectLst/>
                        <a:latin typeface="Calibri" panose="020F0502020204030204" pitchFamily="34" charset="0"/>
                      </a:endParaRPr>
                    </a:p>
                  </a:txBody>
                  <a:tcPr marL="1947" marR="1947" marT="1947" marB="0" anchor="ctr"/>
                </a:tc>
                <a:tc>
                  <a:txBody>
                    <a:bodyPr/>
                    <a:lstStyle/>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Implementing design and architecture as per Enterprise data architecture.</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Working with QA to ensure NFR and arch adherence.</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Bringing in DB product specific capability – </a:t>
                      </a:r>
                      <a:r>
                        <a:rPr lang="en-US" sz="1050" u="none" strike="noStrike" dirty="0" err="1">
                          <a:effectLst/>
                        </a:rPr>
                        <a:t>POSTGres</a:t>
                      </a:r>
                      <a:r>
                        <a:rPr lang="en-US" sz="1050" u="none" strike="noStrike" dirty="0">
                          <a:effectLst/>
                        </a:rPr>
                        <a:t> (connection pooling, PaaS scaling, backups, design optimization) </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50" u="none" strike="noStrike" dirty="0">
                          <a:effectLst/>
                        </a:rPr>
                        <a:t> Understanding and producing reports from Data Lake / mart / </a:t>
                      </a:r>
                      <a:r>
                        <a:rPr lang="en-US" sz="1050" u="none" strike="noStrike" dirty="0" err="1">
                          <a:effectLst/>
                        </a:rPr>
                        <a:t>microstrategy</a:t>
                      </a:r>
                      <a:r>
                        <a:rPr lang="en-US" sz="1050" u="none" strike="noStrike" dirty="0">
                          <a:effectLst/>
                        </a:rPr>
                        <a:t>/ any other sources</a:t>
                      </a:r>
                      <a:endParaRPr lang="en-US" sz="1050" b="0" i="0" u="none" strike="noStrike" dirty="0">
                        <a:solidFill>
                          <a:srgbClr val="000000"/>
                        </a:solidFill>
                        <a:effectLst/>
                        <a:latin typeface="Calibri" panose="020F0502020204030204" pitchFamily="34" charset="0"/>
                      </a:endParaRPr>
                    </a:p>
                  </a:txBody>
                  <a:tcPr marL="1947" marR="1947" marT="1947" marB="0" anchor="ctr"/>
                </a:tc>
                <a:extLst>
                  <a:ext uri="{0D108BD9-81ED-4DB2-BD59-A6C34878D82A}">
                    <a16:rowId xmlns:a16="http://schemas.microsoft.com/office/drawing/2014/main" val="2573583330"/>
                  </a:ext>
                </a:extLst>
              </a:tr>
            </a:tbl>
          </a:graphicData>
        </a:graphic>
      </p:graphicFrame>
    </p:spTree>
    <p:extLst>
      <p:ext uri="{BB962C8B-B14F-4D97-AF65-F5344CB8AC3E}">
        <p14:creationId xmlns:p14="http://schemas.microsoft.com/office/powerpoint/2010/main" val="240442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F7854-F3F8-422B-B4E8-AE6F331149BB}"/>
              </a:ext>
            </a:extLst>
          </p:cNvPr>
          <p:cNvSpPr>
            <a:spLocks noGrp="1"/>
          </p:cNvSpPr>
          <p:nvPr>
            <p:ph type="title"/>
          </p:nvPr>
        </p:nvSpPr>
        <p:spPr/>
        <p:txBody>
          <a:bodyPr>
            <a:normAutofit/>
          </a:bodyPr>
          <a:lstStyle/>
          <a:p>
            <a:r>
              <a:rPr lang="en-US" b="1" dirty="0" err="1"/>
              <a:t>Coforge</a:t>
            </a:r>
            <a:r>
              <a:rPr lang="en-US" b="1" dirty="0"/>
              <a:t> Team Members: Roles and Responsibilities (</a:t>
            </a:r>
            <a:r>
              <a:rPr lang="en-US" b="1" dirty="0" err="1"/>
              <a:t>cont</a:t>
            </a:r>
            <a:r>
              <a:rPr lang="en-US" b="1" dirty="0"/>
              <a:t>)</a:t>
            </a:r>
          </a:p>
        </p:txBody>
      </p:sp>
      <p:graphicFrame>
        <p:nvGraphicFramePr>
          <p:cNvPr id="3" name="Table 2">
            <a:extLst>
              <a:ext uri="{FF2B5EF4-FFF2-40B4-BE49-F238E27FC236}">
                <a16:creationId xmlns:a16="http://schemas.microsoft.com/office/drawing/2014/main" id="{22AA9DB6-08E6-4ACE-AAAF-19851FB33E35}"/>
              </a:ext>
            </a:extLst>
          </p:cNvPr>
          <p:cNvGraphicFramePr>
            <a:graphicFrameLocks noGrp="1"/>
          </p:cNvGraphicFramePr>
          <p:nvPr>
            <p:extLst>
              <p:ext uri="{D42A27DB-BD31-4B8C-83A1-F6EECF244321}">
                <p14:modId xmlns:p14="http://schemas.microsoft.com/office/powerpoint/2010/main" val="2020168734"/>
              </p:ext>
            </p:extLst>
          </p:nvPr>
        </p:nvGraphicFramePr>
        <p:xfrm>
          <a:off x="667442" y="1087733"/>
          <a:ext cx="10444162" cy="5343735"/>
        </p:xfrm>
        <a:graphic>
          <a:graphicData uri="http://schemas.openxmlformats.org/drawingml/2006/table">
            <a:tbl>
              <a:tblPr firstRow="1" bandRow="1" bandCol="1">
                <a:tableStyleId>{69012ECD-51FC-41F1-AA8D-1B2483CD663E}</a:tableStyleId>
              </a:tblPr>
              <a:tblGrid>
                <a:gridCol w="354806">
                  <a:extLst>
                    <a:ext uri="{9D8B030D-6E8A-4147-A177-3AD203B41FA5}">
                      <a16:colId xmlns:a16="http://schemas.microsoft.com/office/drawing/2014/main" val="3610172458"/>
                    </a:ext>
                  </a:extLst>
                </a:gridCol>
                <a:gridCol w="1133475">
                  <a:extLst>
                    <a:ext uri="{9D8B030D-6E8A-4147-A177-3AD203B41FA5}">
                      <a16:colId xmlns:a16="http://schemas.microsoft.com/office/drawing/2014/main" val="3856355390"/>
                    </a:ext>
                  </a:extLst>
                </a:gridCol>
                <a:gridCol w="1457325">
                  <a:extLst>
                    <a:ext uri="{9D8B030D-6E8A-4147-A177-3AD203B41FA5}">
                      <a16:colId xmlns:a16="http://schemas.microsoft.com/office/drawing/2014/main" val="1791144266"/>
                    </a:ext>
                  </a:extLst>
                </a:gridCol>
                <a:gridCol w="7498556">
                  <a:extLst>
                    <a:ext uri="{9D8B030D-6E8A-4147-A177-3AD203B41FA5}">
                      <a16:colId xmlns:a16="http://schemas.microsoft.com/office/drawing/2014/main" val="1145461064"/>
                    </a:ext>
                  </a:extLst>
                </a:gridCol>
              </a:tblGrid>
              <a:tr h="56453">
                <a:tc>
                  <a:txBody>
                    <a:bodyPr/>
                    <a:lstStyle/>
                    <a:p>
                      <a:pPr algn="l" fontAlgn="ctr"/>
                      <a:r>
                        <a:rPr lang="en-IN" sz="1000" u="none" strike="noStrike" dirty="0">
                          <a:effectLst/>
                        </a:rPr>
                        <a:t>#</a:t>
                      </a:r>
                      <a:endParaRPr lang="en-IN" sz="1000" b="1" i="0" u="none" strike="noStrike" dirty="0">
                        <a:solidFill>
                          <a:srgbClr val="000000"/>
                        </a:solidFill>
                        <a:effectLst/>
                        <a:latin typeface="Calibri" panose="020F0502020204030204" pitchFamily="34" charset="0"/>
                      </a:endParaRPr>
                    </a:p>
                  </a:txBody>
                  <a:tcPr marL="1947" marR="1947" marT="1947" marB="0" anchor="ctr"/>
                </a:tc>
                <a:tc>
                  <a:txBody>
                    <a:bodyPr/>
                    <a:lstStyle/>
                    <a:p>
                      <a:pPr algn="ctr" fontAlgn="ctr"/>
                      <a:r>
                        <a:rPr lang="en-IN" sz="1000" u="none" strike="noStrike" dirty="0">
                          <a:effectLst/>
                        </a:rPr>
                        <a:t>Role</a:t>
                      </a:r>
                      <a:endParaRPr lang="en-IN" sz="1000" b="1" i="0" u="none" strike="noStrike" dirty="0">
                        <a:solidFill>
                          <a:srgbClr val="000000"/>
                        </a:solidFill>
                        <a:effectLst/>
                        <a:latin typeface="Calibri" panose="020F0502020204030204" pitchFamily="34" charset="0"/>
                      </a:endParaRPr>
                    </a:p>
                  </a:txBody>
                  <a:tcPr marL="1947" marR="1947" marT="1947" marB="0" anchor="ctr"/>
                </a:tc>
                <a:tc>
                  <a:txBody>
                    <a:bodyPr/>
                    <a:lstStyle/>
                    <a:p>
                      <a:pPr algn="ctr" fontAlgn="ctr"/>
                      <a:r>
                        <a:rPr lang="en-IN" sz="1000" u="none" strike="noStrike" dirty="0">
                          <a:effectLst/>
                        </a:rPr>
                        <a:t>Names</a:t>
                      </a:r>
                      <a:endParaRPr lang="en-IN" sz="1000" b="1" i="0" u="none" strike="noStrike" dirty="0">
                        <a:solidFill>
                          <a:srgbClr val="000000"/>
                        </a:solidFill>
                        <a:effectLst/>
                        <a:latin typeface="Calibri" panose="020F0502020204030204" pitchFamily="34" charset="0"/>
                      </a:endParaRPr>
                    </a:p>
                  </a:txBody>
                  <a:tcPr marL="1947" marR="1947" marT="1947" marB="0" anchor="ctr"/>
                </a:tc>
                <a:tc>
                  <a:txBody>
                    <a:bodyPr/>
                    <a:lstStyle/>
                    <a:p>
                      <a:pPr algn="l" fontAlgn="ctr"/>
                      <a:r>
                        <a:rPr lang="en-IN" sz="1000" u="none" strike="noStrike" dirty="0">
                          <a:effectLst/>
                        </a:rPr>
                        <a:t>Responsibilities</a:t>
                      </a:r>
                      <a:endParaRPr lang="en-IN" sz="1000" b="1" i="0" u="none" strike="noStrike" dirty="0">
                        <a:solidFill>
                          <a:srgbClr val="000000"/>
                        </a:solidFill>
                        <a:effectLst/>
                        <a:latin typeface="Calibri" panose="020F0502020204030204" pitchFamily="34" charset="0"/>
                      </a:endParaRPr>
                    </a:p>
                  </a:txBody>
                  <a:tcPr marL="1947" marR="1947" marT="1947" marB="0" anchor="ctr"/>
                </a:tc>
                <a:extLst>
                  <a:ext uri="{0D108BD9-81ED-4DB2-BD59-A6C34878D82A}">
                    <a16:rowId xmlns:a16="http://schemas.microsoft.com/office/drawing/2014/main" val="1401893743"/>
                  </a:ext>
                </a:extLst>
              </a:tr>
              <a:tr h="169359">
                <a:tc>
                  <a:txBody>
                    <a:bodyPr/>
                    <a:lstStyle/>
                    <a:p>
                      <a:pPr algn="ctr" fontAlgn="ctr"/>
                      <a:r>
                        <a:rPr lang="en-IN" sz="1000" b="0" i="0" u="none" strike="noStrike" dirty="0">
                          <a:solidFill>
                            <a:schemeClr val="tx1"/>
                          </a:solidFill>
                          <a:effectLst/>
                          <a:latin typeface="+mn-lt"/>
                        </a:rPr>
                        <a:t>6</a:t>
                      </a:r>
                      <a:endParaRPr lang="en-IN" sz="1000" b="0" i="0" u="none" strike="noStrike" dirty="0">
                        <a:solidFill>
                          <a:srgbClr val="000000"/>
                        </a:solidFill>
                        <a:effectLst/>
                        <a:latin typeface="Calibri" panose="020F0502020204030204" pitchFamily="34" charset="0"/>
                      </a:endParaRPr>
                    </a:p>
                  </a:txBody>
                  <a:tcPr marL="1947" marR="1947" marT="1947" marB="0" anchor="ctr"/>
                </a:tc>
                <a:tc>
                  <a:txBody>
                    <a:bodyPr/>
                    <a:lstStyle/>
                    <a:p>
                      <a:pPr algn="ctr" fontAlgn="ctr"/>
                      <a:r>
                        <a:rPr lang="en-IN" sz="1000" u="none" strike="noStrike" dirty="0">
                          <a:effectLst/>
                        </a:rPr>
                        <a:t>Architect (Infra)</a:t>
                      </a:r>
                      <a:endParaRPr lang="en-IN" sz="1000" b="0" i="0" u="none" strike="noStrike" dirty="0">
                        <a:solidFill>
                          <a:srgbClr val="000000"/>
                        </a:solidFill>
                        <a:effectLst/>
                        <a:latin typeface="Calibri" panose="020F0502020204030204" pitchFamily="34" charset="0"/>
                      </a:endParaRPr>
                    </a:p>
                  </a:txBody>
                  <a:tcPr marL="1947" marR="1947" marT="1947" marB="0" anchor="ctr"/>
                </a:tc>
                <a:tc>
                  <a:txBody>
                    <a:bodyPr/>
                    <a:lstStyle/>
                    <a:p>
                      <a:pPr algn="ctr" fontAlgn="ctr"/>
                      <a:r>
                        <a:rPr lang="en-US" sz="1000" u="none" strike="noStrike" dirty="0">
                          <a:effectLst/>
                        </a:rPr>
                        <a:t>Abhay Mishra</a:t>
                      </a:r>
                      <a:endParaRPr lang="en-US" sz="1000" b="0" i="0" u="none" strike="noStrike" dirty="0">
                        <a:solidFill>
                          <a:srgbClr val="000000"/>
                        </a:solidFill>
                        <a:effectLst/>
                        <a:latin typeface="Calibri" panose="020F0502020204030204" pitchFamily="34" charset="0"/>
                      </a:endParaRPr>
                    </a:p>
                  </a:txBody>
                  <a:tcPr marL="1947" marR="1947" marT="1947" marB="0" anchor="ctr"/>
                </a:tc>
                <a:tc>
                  <a:txBody>
                    <a:bodyPr/>
                    <a:lstStyle/>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Capacity planning and Sizing of PaaS / other services to align to NFRs.</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Designing infra for NFRs like geo-localization.</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Implementing environments and guiding </a:t>
                      </a:r>
                      <a:r>
                        <a:rPr lang="en-US" sz="1000" u="none" strike="noStrike" dirty="0" err="1">
                          <a:effectLst/>
                        </a:rPr>
                        <a:t>devops</a:t>
                      </a:r>
                      <a:r>
                        <a:rPr lang="en-US" sz="1000" u="none" strike="noStrike" dirty="0">
                          <a:effectLst/>
                        </a:rPr>
                        <a:t> teams  on </a:t>
                      </a:r>
                      <a:r>
                        <a:rPr lang="en-US" sz="1000" u="none" strike="noStrike" dirty="0" err="1">
                          <a:effectLst/>
                        </a:rPr>
                        <a:t>IaaC</a:t>
                      </a:r>
                      <a:r>
                        <a:rPr lang="en-US" sz="1000" u="none" strike="noStrike" dirty="0">
                          <a:effectLst/>
                        </a:rPr>
                        <a:t> / declarative models like terraform.</a:t>
                      </a:r>
                      <a:endParaRPr lang="en-US" sz="1000" b="0" i="0" u="none" strike="noStrike" dirty="0">
                        <a:solidFill>
                          <a:srgbClr val="000000"/>
                        </a:solidFill>
                        <a:effectLst/>
                        <a:latin typeface="Calibri" panose="020F0502020204030204" pitchFamily="34" charset="0"/>
                      </a:endParaRPr>
                    </a:p>
                  </a:txBody>
                  <a:tcPr marL="1947" marR="1947" marT="1947" marB="0" anchor="ctr"/>
                </a:tc>
                <a:extLst>
                  <a:ext uri="{0D108BD9-81ED-4DB2-BD59-A6C34878D82A}">
                    <a16:rowId xmlns:a16="http://schemas.microsoft.com/office/drawing/2014/main" val="953944668"/>
                  </a:ext>
                </a:extLst>
              </a:tr>
              <a:tr h="338718">
                <a:tc>
                  <a:txBody>
                    <a:bodyPr/>
                    <a:lstStyle/>
                    <a:p>
                      <a:pPr algn="ctr" fontAlgn="ctr"/>
                      <a:r>
                        <a:rPr lang="en-IN" sz="1000" b="0" i="0" u="none" strike="noStrike" dirty="0">
                          <a:solidFill>
                            <a:srgbClr val="000000"/>
                          </a:solidFill>
                          <a:effectLst/>
                          <a:latin typeface="Calibri"/>
                        </a:rPr>
                        <a:t>7</a:t>
                      </a:r>
                    </a:p>
                  </a:txBody>
                  <a:tcPr marL="1947" marR="1947" marT="1947" marB="0" anchor="ctr"/>
                </a:tc>
                <a:tc>
                  <a:txBody>
                    <a:bodyPr/>
                    <a:lstStyle/>
                    <a:p>
                      <a:pPr algn="ctr" fontAlgn="ctr"/>
                      <a:r>
                        <a:rPr lang="en-IN" sz="1000" u="none" strike="noStrike" dirty="0">
                          <a:effectLst/>
                        </a:rPr>
                        <a:t>Business Analyst</a:t>
                      </a:r>
                      <a:endParaRPr lang="en-IN" sz="1000" b="0" i="0" u="none" strike="noStrike" dirty="0">
                        <a:solidFill>
                          <a:srgbClr val="000000"/>
                        </a:solidFill>
                        <a:effectLst/>
                        <a:latin typeface="Calibri" panose="020F0502020204030204" pitchFamily="34" charset="0"/>
                      </a:endParaRPr>
                    </a:p>
                  </a:txBody>
                  <a:tcPr marL="1947" marR="1947" marT="1947" marB="0" anchor="ctr"/>
                </a:tc>
                <a:tc>
                  <a:txBody>
                    <a:bodyPr/>
                    <a:lstStyle/>
                    <a:p>
                      <a:pPr algn="ctr" fontAlgn="ctr"/>
                      <a:r>
                        <a:rPr lang="en-US" sz="1000" b="0" u="none" strike="noStrike" dirty="0">
                          <a:solidFill>
                            <a:srgbClr val="000000"/>
                          </a:solidFill>
                          <a:effectLst/>
                        </a:rPr>
                        <a:t>Preetam Singh</a:t>
                      </a:r>
                    </a:p>
                    <a:p>
                      <a:pPr algn="ctr" fontAlgn="ctr"/>
                      <a:r>
                        <a:rPr lang="en-US" sz="1000" b="0" u="none" strike="noStrike" dirty="0">
                          <a:solidFill>
                            <a:srgbClr val="000000"/>
                          </a:solidFill>
                          <a:effectLst/>
                        </a:rPr>
                        <a:t>Shashank Gupta</a:t>
                      </a:r>
                    </a:p>
                    <a:p>
                      <a:pPr algn="ctr" fontAlgn="ctr"/>
                      <a:r>
                        <a:rPr lang="en-US" sz="1000" b="0" u="none" strike="noStrike" dirty="0">
                          <a:solidFill>
                            <a:srgbClr val="000000"/>
                          </a:solidFill>
                          <a:effectLst/>
                        </a:rPr>
                        <a:t>Sumi Raina</a:t>
                      </a:r>
                    </a:p>
                    <a:p>
                      <a:pPr algn="ctr" fontAlgn="ctr"/>
                      <a:r>
                        <a:rPr lang="en-US" sz="1000" b="0" u="none" strike="noStrike" dirty="0">
                          <a:solidFill>
                            <a:srgbClr val="000000"/>
                          </a:solidFill>
                          <a:effectLst/>
                        </a:rPr>
                        <a:t>Madana </a:t>
                      </a:r>
                      <a:r>
                        <a:rPr lang="en-US" sz="1000" b="0" u="none" strike="noStrike" dirty="0" err="1">
                          <a:solidFill>
                            <a:srgbClr val="000000"/>
                          </a:solidFill>
                          <a:effectLst/>
                        </a:rPr>
                        <a:t>Keshabatla</a:t>
                      </a:r>
                      <a:endParaRPr lang="en-IN" sz="1000" b="0" i="0" u="none" strike="noStrike" dirty="0" err="1">
                        <a:solidFill>
                          <a:srgbClr val="000000"/>
                        </a:solidFill>
                        <a:effectLst/>
                        <a:latin typeface="Calibri" panose="020F0502020204030204" pitchFamily="34" charset="0"/>
                      </a:endParaRPr>
                    </a:p>
                  </a:txBody>
                  <a:tcPr marL="1947" marR="1947" marT="1947" marB="0" anchor="ctr"/>
                </a:tc>
                <a:tc>
                  <a:txBody>
                    <a:bodyPr/>
                    <a:lstStyle/>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Initial analysis of product needs – From Product and Delivery team’s perspectives</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Convert Needs into Stories with Epics, Features and Requirements Detailed</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Review Story Progression with Product and Business Managers</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Submit Stories for Peer &amp; Product Manager Review</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Submit Stories for Technical Review and refinement</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Participate in UAT</a:t>
                      </a:r>
                      <a:endParaRPr lang="en-US" sz="1000" b="0" i="0" u="none" strike="noStrike" dirty="0">
                        <a:solidFill>
                          <a:srgbClr val="000000"/>
                        </a:solidFill>
                        <a:effectLst/>
                        <a:latin typeface="Calibri" panose="020F0502020204030204" pitchFamily="34" charset="0"/>
                      </a:endParaRPr>
                    </a:p>
                  </a:txBody>
                  <a:tcPr marL="1947" marR="1947" marT="1947" marB="0" anchor="ctr"/>
                </a:tc>
                <a:extLst>
                  <a:ext uri="{0D108BD9-81ED-4DB2-BD59-A6C34878D82A}">
                    <a16:rowId xmlns:a16="http://schemas.microsoft.com/office/drawing/2014/main" val="2862899537"/>
                  </a:ext>
                </a:extLst>
              </a:tr>
              <a:tr h="225812">
                <a:tc>
                  <a:txBody>
                    <a:bodyPr/>
                    <a:lstStyle/>
                    <a:p>
                      <a:pPr algn="ctr" fontAlgn="ctr"/>
                      <a:r>
                        <a:rPr lang="en-IN" sz="1000" b="0" i="0" u="none" strike="noStrike" dirty="0">
                          <a:solidFill>
                            <a:schemeClr val="tx1"/>
                          </a:solidFill>
                          <a:effectLst/>
                          <a:latin typeface="+mn-lt"/>
                        </a:rPr>
                        <a:t>8</a:t>
                      </a:r>
                      <a:endParaRPr lang="en-IN" sz="1000" b="0" i="0" u="none" strike="noStrike" dirty="0">
                        <a:solidFill>
                          <a:srgbClr val="000000"/>
                        </a:solidFill>
                        <a:effectLst/>
                        <a:latin typeface="Calibri" panose="020F0502020204030204" pitchFamily="34" charset="0"/>
                      </a:endParaRPr>
                    </a:p>
                  </a:txBody>
                  <a:tcPr marL="1947" marR="1947" marT="1947" marB="0" anchor="ctr"/>
                </a:tc>
                <a:tc>
                  <a:txBody>
                    <a:bodyPr/>
                    <a:lstStyle/>
                    <a:p>
                      <a:pPr algn="ctr" fontAlgn="ctr"/>
                      <a:r>
                        <a:rPr lang="en-IN" sz="1000" u="none" strike="noStrike" dirty="0">
                          <a:effectLst/>
                        </a:rPr>
                        <a:t>Onsite Solution Architect</a:t>
                      </a:r>
                      <a:endParaRPr lang="en-IN" sz="1000" b="0" i="0" u="none" strike="noStrike" dirty="0">
                        <a:solidFill>
                          <a:srgbClr val="000000"/>
                        </a:solidFill>
                        <a:effectLst/>
                        <a:latin typeface="Calibri" panose="020F0502020204030204" pitchFamily="34" charset="0"/>
                      </a:endParaRPr>
                    </a:p>
                  </a:txBody>
                  <a:tcPr marL="1947" marR="1947" marT="1947" marB="0" anchor="ctr"/>
                </a:tc>
                <a:tc>
                  <a:txBody>
                    <a:bodyPr/>
                    <a:lstStyle/>
                    <a:p>
                      <a:pPr algn="ctr" fontAlgn="ctr"/>
                      <a:r>
                        <a:rPr lang="en-IN" sz="1000" u="none" strike="noStrike" dirty="0">
                          <a:effectLst/>
                        </a:rPr>
                        <a:t>Subhash Dutta</a:t>
                      </a:r>
                      <a:endParaRPr lang="en-IN" sz="1000" b="0" i="0" u="none" strike="noStrike" dirty="0">
                        <a:solidFill>
                          <a:srgbClr val="000000"/>
                        </a:solidFill>
                        <a:effectLst/>
                        <a:latin typeface="Calibri" panose="020F0502020204030204" pitchFamily="34" charset="0"/>
                      </a:endParaRPr>
                    </a:p>
                  </a:txBody>
                  <a:tcPr marL="1947" marR="1947" marT="1947" marB="0" anchor="ctr"/>
                </a:tc>
                <a:tc>
                  <a:txBody>
                    <a:bodyPr/>
                    <a:lstStyle/>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Coordinating and working with </a:t>
                      </a:r>
                      <a:r>
                        <a:rPr lang="en-US" sz="1000" u="none" strike="noStrike" dirty="0" err="1">
                          <a:effectLst/>
                        </a:rPr>
                        <a:t>TextKernel</a:t>
                      </a:r>
                      <a:r>
                        <a:rPr lang="en-US" sz="1000" u="none" strike="noStrike" dirty="0">
                          <a:effectLst/>
                        </a:rPr>
                        <a:t> architects and dev teams.</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Creating migration plan from DM1 to DM2 and doing feasibility analysis of the same.</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Helping scrum teams resolving dependencies on TK team.</a:t>
                      </a:r>
                    </a:p>
                    <a:p>
                      <a:pPr marL="0" marR="0" lvl="0" indent="0" algn="l" rtl="0" eaLnBrk="1" fontAlgn="auto" latinLnBrk="0" hangingPunct="1">
                        <a:lnSpc>
                          <a:spcPct val="100000"/>
                        </a:lnSpc>
                        <a:spcBef>
                          <a:spcPts val="0"/>
                        </a:spcBef>
                        <a:spcAft>
                          <a:spcPts val="0"/>
                        </a:spcAft>
                        <a:buClrTx/>
                        <a:buSzTx/>
                        <a:buFont typeface="Lucida Grande" panose="020B0600040502020204"/>
                        <a:buChar char="►"/>
                      </a:pPr>
                      <a:r>
                        <a:rPr lang="en-US" sz="1000" u="none" strike="noStrike" dirty="0">
                          <a:effectLst/>
                        </a:rPr>
                        <a:t> Coordinating project plans across LHH, scrum teams and TK.</a:t>
                      </a:r>
                      <a:endParaRPr lang="en-US" sz="1000" b="0" i="0" u="none" strike="noStrike" dirty="0">
                        <a:solidFill>
                          <a:srgbClr val="000000"/>
                        </a:solidFill>
                        <a:effectLst/>
                        <a:latin typeface="Calibri" panose="020F0502020204030204" pitchFamily="34" charset="0"/>
                      </a:endParaRPr>
                    </a:p>
                  </a:txBody>
                  <a:tcPr marL="1947" marR="1947" marT="1947" marB="0" anchor="ctr"/>
                </a:tc>
                <a:extLst>
                  <a:ext uri="{0D108BD9-81ED-4DB2-BD59-A6C34878D82A}">
                    <a16:rowId xmlns:a16="http://schemas.microsoft.com/office/drawing/2014/main" val="1792185803"/>
                  </a:ext>
                </a:extLst>
              </a:tr>
              <a:tr h="1241967">
                <a:tc>
                  <a:txBody>
                    <a:bodyPr/>
                    <a:lstStyle/>
                    <a:p>
                      <a:pPr algn="ctr" fontAlgn="ctr"/>
                      <a:r>
                        <a:rPr lang="en-IN" sz="1000" b="0" i="0" u="none" strike="noStrike" dirty="0">
                          <a:solidFill>
                            <a:schemeClr val="tx1"/>
                          </a:solidFill>
                          <a:effectLst/>
                          <a:latin typeface="+mn-lt"/>
                        </a:rPr>
                        <a:t>9</a:t>
                      </a:r>
                      <a:endParaRPr lang="en-IN" sz="1000" b="0" i="0" u="none" strike="noStrike" dirty="0">
                        <a:solidFill>
                          <a:srgbClr val="000000"/>
                        </a:solidFill>
                        <a:effectLst/>
                        <a:latin typeface="Calibri" panose="020F0502020204030204" pitchFamily="34" charset="0"/>
                      </a:endParaRPr>
                    </a:p>
                  </a:txBody>
                  <a:tcPr marL="1947" marR="1947" marT="1947" marB="0" anchor="ctr"/>
                </a:tc>
                <a:tc>
                  <a:txBody>
                    <a:bodyPr/>
                    <a:lstStyle/>
                    <a:p>
                      <a:pPr algn="ctr" fontAlgn="ctr"/>
                      <a:r>
                        <a:rPr lang="en-IN" sz="1000" u="none" strike="noStrike" dirty="0">
                          <a:effectLst/>
                        </a:rPr>
                        <a:t>PM</a:t>
                      </a:r>
                      <a:endParaRPr lang="en-IN" sz="1000" b="0" i="0" u="none" strike="noStrike" dirty="0">
                        <a:solidFill>
                          <a:srgbClr val="000000"/>
                        </a:solidFill>
                        <a:effectLst/>
                        <a:latin typeface="Calibri" panose="020F0502020204030204" pitchFamily="34" charset="0"/>
                      </a:endParaRPr>
                    </a:p>
                  </a:txBody>
                  <a:tcPr marL="1947" marR="1947" marT="1947" marB="0" anchor="ctr"/>
                </a:tc>
                <a:tc>
                  <a:txBody>
                    <a:bodyPr/>
                    <a:lstStyle/>
                    <a:p>
                      <a:pPr algn="ctr" fontAlgn="ctr"/>
                      <a:r>
                        <a:rPr lang="en-IN" sz="1000" u="none" strike="noStrike" dirty="0">
                          <a:effectLst/>
                        </a:rPr>
                        <a:t>Imran Jah</a:t>
                      </a:r>
                      <a:endParaRPr lang="en-IN" sz="1000" b="0" i="0" u="none" strike="noStrike" dirty="0">
                        <a:solidFill>
                          <a:srgbClr val="000000"/>
                        </a:solidFill>
                        <a:effectLst/>
                        <a:latin typeface="Calibri" panose="020F0502020204030204" pitchFamily="34" charset="0"/>
                      </a:endParaRPr>
                    </a:p>
                  </a:txBody>
                  <a:tcPr marL="1947" marR="1947" marT="1947" marB="0" anchor="ctr"/>
                </a:tc>
                <a:tc>
                  <a:txBody>
                    <a:bodyPr/>
                    <a:lstStyle/>
                    <a:p>
                      <a:pPr>
                        <a:buFont typeface="Lucida Grande" panose="020B0600040502020204"/>
                        <a:buNone/>
                      </a:pPr>
                      <a:r>
                        <a:rPr lang="en-US" sz="1000" b="1" u="none" strike="noStrike" dirty="0">
                          <a:effectLst/>
                        </a:rPr>
                        <a:t> Planning</a:t>
                      </a:r>
                    </a:p>
                    <a:p>
                      <a:pPr>
                        <a:buFont typeface="Lucida Grande" panose="020B0600040502020204"/>
                        <a:buChar char="►"/>
                      </a:pPr>
                      <a:r>
                        <a:rPr lang="en-US" sz="1000" u="none" strike="noStrike" dirty="0">
                          <a:effectLst/>
                        </a:rPr>
                        <a:t> Aligning technical, business and scrum teams on project objective</a:t>
                      </a:r>
                    </a:p>
                    <a:p>
                      <a:pPr>
                        <a:buFont typeface="Lucida Grande" panose="020B0600040502020204"/>
                        <a:buChar char="►"/>
                      </a:pPr>
                      <a:r>
                        <a:rPr lang="en-US" sz="1000" u="none" strike="noStrike" dirty="0">
                          <a:effectLst/>
                        </a:rPr>
                        <a:t> Dissemination of key information to </a:t>
                      </a:r>
                      <a:r>
                        <a:rPr lang="en-US" sz="1000" u="none" strike="noStrike" dirty="0" err="1">
                          <a:effectLst/>
                        </a:rPr>
                        <a:t>Coforge</a:t>
                      </a:r>
                      <a:r>
                        <a:rPr lang="en-US" sz="1000" u="none" strike="noStrike" dirty="0">
                          <a:effectLst/>
                        </a:rPr>
                        <a:t> team</a:t>
                      </a:r>
                    </a:p>
                    <a:p>
                      <a:pPr>
                        <a:buFont typeface="Lucida Grande" panose="020B0600040502020204"/>
                        <a:buChar char="►"/>
                      </a:pPr>
                      <a:r>
                        <a:rPr lang="en-US" sz="1000" u="none" strike="noStrike" dirty="0">
                          <a:effectLst/>
                        </a:rPr>
                        <a:t> Participation in calls with LHH to participate in overall planning process</a:t>
                      </a:r>
                    </a:p>
                    <a:p>
                      <a:pPr>
                        <a:buFont typeface="Lucida Grande" panose="020B0600040502020204"/>
                        <a:buChar char="►"/>
                      </a:pPr>
                      <a:r>
                        <a:rPr lang="en-US" sz="1000" u="none" strike="noStrike" dirty="0">
                          <a:effectLst/>
                        </a:rPr>
                        <a:t> Creation of User Story readiness plan</a:t>
                      </a:r>
                    </a:p>
                    <a:p>
                      <a:pPr>
                        <a:buFont typeface="Lucida Grande" panose="020B0600040502020204"/>
                        <a:buChar char="►"/>
                      </a:pPr>
                      <a:r>
                        <a:rPr lang="en-US" sz="1000" u="none" strike="noStrike" dirty="0">
                          <a:effectLst/>
                        </a:rPr>
                        <a:t> Creation of high level and detailed execution plan</a:t>
                      </a:r>
                    </a:p>
                    <a:p>
                      <a:pPr>
                        <a:buFont typeface="Lucida Grande" panose="020B0600040502020204"/>
                        <a:buChar char="►"/>
                      </a:pPr>
                      <a:r>
                        <a:rPr lang="en-US" sz="1000" u="none" strike="noStrike" dirty="0">
                          <a:effectLst/>
                        </a:rPr>
                        <a:t> Resource planning for Scrum teams</a:t>
                      </a:r>
                      <a:br>
                        <a:rPr lang="en-US" sz="1000" u="none" strike="noStrike" dirty="0">
                          <a:effectLst/>
                        </a:rPr>
                      </a:br>
                      <a:r>
                        <a:rPr lang="en-US" sz="1000" u="none" strike="noStrike" dirty="0">
                          <a:effectLst/>
                        </a:rPr>
                        <a:t> </a:t>
                      </a:r>
                      <a:r>
                        <a:rPr lang="en-US" sz="1000" b="1" u="none" strike="noStrike" dirty="0">
                          <a:effectLst/>
                        </a:rPr>
                        <a:t>Monitoring &amp; Control</a:t>
                      </a:r>
                    </a:p>
                    <a:p>
                      <a:pPr>
                        <a:buFont typeface="Lucida Grande" panose="020B0600040502020204"/>
                        <a:buChar char="►"/>
                      </a:pPr>
                      <a:r>
                        <a:rPr lang="en-US" sz="1000" dirty="0"/>
                        <a:t> Tracking deliverables against execution plan</a:t>
                      </a:r>
                    </a:p>
                    <a:p>
                      <a:pPr>
                        <a:buFont typeface="Lucida Grande" panose="020B0600040502020204"/>
                        <a:buChar char="►"/>
                      </a:pPr>
                      <a:r>
                        <a:rPr lang="en-US" sz="1000" dirty="0"/>
                        <a:t> Tracking project metrics to ensure smooth execution and course correction if required</a:t>
                      </a:r>
                    </a:p>
                    <a:p>
                      <a:pPr>
                        <a:buFont typeface="Lucida Grande" panose="020B0600040502020204"/>
                        <a:buChar char="►"/>
                      </a:pPr>
                      <a:r>
                        <a:rPr lang="en-US" sz="1000" dirty="0"/>
                        <a:t> Identification and mitigation plan for risks during execution</a:t>
                      </a:r>
                    </a:p>
                    <a:p>
                      <a:pPr>
                        <a:buFont typeface="Lucida Grande" panose="020B0600040502020204"/>
                        <a:buChar char="►"/>
                      </a:pPr>
                      <a:r>
                        <a:rPr lang="en-US" sz="1000" dirty="0"/>
                        <a:t> Reporting and governance for Scrum deliverables</a:t>
                      </a:r>
                    </a:p>
                    <a:p>
                      <a:pPr>
                        <a:buFont typeface="Lucida Grande" panose="020B0600040502020204"/>
                        <a:buChar char="►"/>
                      </a:pPr>
                      <a:r>
                        <a:rPr lang="en-US" sz="1000" dirty="0"/>
                        <a:t> Participate in Change Control Board to monitor changes in Baseline Scope and Effort and assess its impact on the delivery timelines, effort and cost</a:t>
                      </a:r>
                      <a:br>
                        <a:rPr lang="en-US" sz="1000" dirty="0"/>
                      </a:br>
                      <a:r>
                        <a:rPr lang="en-US" sz="1000" dirty="0"/>
                        <a:t> </a:t>
                      </a:r>
                      <a:r>
                        <a:rPr lang="en-US" sz="1000" b="1" u="none" strike="noStrike" dirty="0">
                          <a:effectLst/>
                        </a:rPr>
                        <a:t>Liaising with LHH team</a:t>
                      </a:r>
                    </a:p>
                    <a:p>
                      <a:pPr lvl="0">
                        <a:buFont typeface="Lucida Grande" panose="020B0600040502020204"/>
                        <a:buChar char="►"/>
                      </a:pPr>
                      <a:r>
                        <a:rPr lang="en-US" sz="1000" dirty="0">
                          <a:latin typeface="+mn-lt"/>
                        </a:rPr>
                        <a:t> Escalate to LHH Project Manager in case the external dependencies on LHH Business team, Adecco teams and 3rd parties (like Text Kernel, Bit Glass etc.) is not met on time</a:t>
                      </a:r>
                    </a:p>
                    <a:p>
                      <a:pPr lvl="0">
                        <a:buFont typeface="Lucida Grande" panose="020B0600040502020204"/>
                        <a:buChar char="►"/>
                      </a:pPr>
                      <a:r>
                        <a:rPr lang="en-US" sz="1000" dirty="0">
                          <a:latin typeface="+mn-lt"/>
                        </a:rPr>
                        <a:t> Participate in the discussions (if needed) with Product Owners around Continuous prioritization of the Feature list</a:t>
                      </a:r>
                    </a:p>
                    <a:p>
                      <a:pPr lvl="0">
                        <a:buFont typeface="Lucida Grande" panose="020B0600040502020204"/>
                        <a:buChar char="►"/>
                      </a:pPr>
                      <a:r>
                        <a:rPr lang="en-US" sz="1000" dirty="0">
                          <a:latin typeface="+mn-lt"/>
                        </a:rPr>
                        <a:t> Participation in daily/weekly governance calls</a:t>
                      </a:r>
                    </a:p>
                    <a:p>
                      <a:pPr lvl="0">
                        <a:buFont typeface="Lucida Grande" panose="020B0600040502020204"/>
                        <a:buChar char="►"/>
                      </a:pPr>
                      <a:r>
                        <a:rPr lang="en-US" sz="1000" dirty="0">
                          <a:latin typeface="+mn-lt"/>
                        </a:rPr>
                        <a:t> Facilitate discussions with offshore teams on topics including but not limited to Scope changes, Functional clarification, Technical challenges</a:t>
                      </a:r>
                    </a:p>
                    <a:p>
                      <a:pPr lvl="0">
                        <a:buFont typeface="Lucida Grande" panose="020B0600040502020204"/>
                        <a:buChar char="►"/>
                      </a:pPr>
                      <a:r>
                        <a:rPr lang="en-US" sz="1000" dirty="0">
                          <a:latin typeface="+mn-lt"/>
                        </a:rPr>
                        <a:t> Ensuring sign-off and approvals are received on deliverables </a:t>
                      </a:r>
                    </a:p>
                  </a:txBody>
                  <a:tcPr marL="1947" marR="1947" marT="1947" marB="0" anchor="ctr"/>
                </a:tc>
                <a:extLst>
                  <a:ext uri="{0D108BD9-81ED-4DB2-BD59-A6C34878D82A}">
                    <a16:rowId xmlns:a16="http://schemas.microsoft.com/office/drawing/2014/main" val="2702374929"/>
                  </a:ext>
                </a:extLst>
              </a:tr>
            </a:tbl>
          </a:graphicData>
        </a:graphic>
      </p:graphicFrame>
    </p:spTree>
    <p:extLst>
      <p:ext uri="{BB962C8B-B14F-4D97-AF65-F5344CB8AC3E}">
        <p14:creationId xmlns:p14="http://schemas.microsoft.com/office/powerpoint/2010/main" val="1002891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Scrum Team’s Learnings from Phase 1</a:t>
            </a:r>
          </a:p>
        </p:txBody>
      </p:sp>
      <p:sp>
        <p:nvSpPr>
          <p:cNvPr id="3" name="TextBox 2">
            <a:extLst>
              <a:ext uri="{FF2B5EF4-FFF2-40B4-BE49-F238E27FC236}">
                <a16:creationId xmlns:a16="http://schemas.microsoft.com/office/drawing/2014/main" id="{E9D02287-E291-4351-9A22-4AAB688BD8B2}"/>
              </a:ext>
            </a:extLst>
          </p:cNvPr>
          <p:cNvSpPr txBox="1"/>
          <p:nvPr/>
        </p:nvSpPr>
        <p:spPr>
          <a:xfrm>
            <a:off x="514904" y="1278385"/>
            <a:ext cx="10955045" cy="5424256"/>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F68B1F"/>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3BBA984-D64B-4996-8F98-29F3CEFA017D}"/>
              </a:ext>
            </a:extLst>
          </p:cNvPr>
          <p:cNvSpPr txBox="1">
            <a:spLocks/>
          </p:cNvSpPr>
          <p:nvPr/>
        </p:nvSpPr>
        <p:spPr>
          <a:xfrm>
            <a:off x="456539" y="1140729"/>
            <a:ext cx="11013410" cy="5424256"/>
          </a:xfrm>
          <a:prstGeom prst="rect">
            <a:avLst/>
          </a:prstGeom>
        </p:spPr>
        <p:txBody>
          <a:bodyPr/>
          <a:lst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Lucida Grande" panose="020B0600040502020204"/>
              <a:buChar char="►"/>
            </a:pPr>
            <a:r>
              <a:rPr lang="en-US" dirty="0">
                <a:latin typeface="+mn-lt"/>
              </a:rPr>
              <a:t>SM's only add/remove stories in ADO.</a:t>
            </a:r>
          </a:p>
          <a:p>
            <a:r>
              <a:rPr lang="en-US" dirty="0">
                <a:latin typeface="+mn-lt"/>
              </a:rPr>
              <a:t>Frequent discussions around release scope finalization and clear change control process in place.</a:t>
            </a:r>
          </a:p>
          <a:p>
            <a:r>
              <a:rPr lang="en-US" dirty="0">
                <a:latin typeface="+mn-lt"/>
              </a:rPr>
              <a:t>Risk/Decision register is maintained and diligently followed in order to capture the CR’s.</a:t>
            </a:r>
          </a:p>
          <a:p>
            <a:r>
              <a:rPr lang="en-US" dirty="0">
                <a:latin typeface="+mn-lt"/>
              </a:rPr>
              <a:t>All key Adecco and third party stakeholders should be part of project kick off and expectations on both sides and timelines to be discussed with them.</a:t>
            </a:r>
          </a:p>
          <a:p>
            <a:r>
              <a:rPr lang="en-US" dirty="0">
                <a:latin typeface="+mn-lt"/>
              </a:rPr>
              <a:t>Every story including NFR’s should have an owner who will be adding the details &amp; acceptance criteria to them.</a:t>
            </a:r>
          </a:p>
          <a:p>
            <a:r>
              <a:rPr lang="en-US" dirty="0">
                <a:latin typeface="+mn-lt"/>
              </a:rPr>
              <a:t>Daily lead calls helped mitigate lots of issues upfront.  </a:t>
            </a:r>
          </a:p>
          <a:p>
            <a:r>
              <a:rPr lang="en-US" dirty="0">
                <a:latin typeface="+mn-lt"/>
              </a:rPr>
              <a:t>Predecessors/Successors links are setup in ADO for stories wherever required.  </a:t>
            </a:r>
          </a:p>
          <a:p>
            <a:r>
              <a:rPr lang="en-US" dirty="0">
                <a:latin typeface="+mn-lt"/>
              </a:rPr>
              <a:t>A new story without a parent is never created.</a:t>
            </a:r>
          </a:p>
          <a:p>
            <a:r>
              <a:rPr lang="en-US" dirty="0">
                <a:latin typeface="+mn-lt"/>
              </a:rPr>
              <a:t>Combining Refinement calls with Technical and business clarifications helped save time for everyone.</a:t>
            </a:r>
          </a:p>
        </p:txBody>
      </p:sp>
    </p:spTree>
    <p:extLst>
      <p:ext uri="{BB962C8B-B14F-4D97-AF65-F5344CB8AC3E}">
        <p14:creationId xmlns:p14="http://schemas.microsoft.com/office/powerpoint/2010/main" val="366782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latin typeface="Georgia"/>
                <a:ea typeface="Noto Sans"/>
                <a:cs typeface="Arial"/>
              </a:rPr>
              <a:t>Translation Process Management</a:t>
            </a:r>
            <a:r>
              <a:rPr lang="en-GB">
                <a:latin typeface="Georgia"/>
                <a:ea typeface="Noto Sans"/>
                <a:cs typeface="Arial"/>
              </a:rPr>
              <a:t> </a:t>
            </a:r>
            <a:endParaRPr lang="en-US"/>
          </a:p>
        </p:txBody>
      </p:sp>
      <p:sp>
        <p:nvSpPr>
          <p:cNvPr id="3" name="TextBox 2">
            <a:extLst>
              <a:ext uri="{FF2B5EF4-FFF2-40B4-BE49-F238E27FC236}">
                <a16:creationId xmlns:a16="http://schemas.microsoft.com/office/drawing/2014/main" id="{E9D02287-E291-4351-9A22-4AAB688BD8B2}"/>
              </a:ext>
            </a:extLst>
          </p:cNvPr>
          <p:cNvSpPr txBox="1"/>
          <p:nvPr/>
        </p:nvSpPr>
        <p:spPr>
          <a:xfrm>
            <a:off x="514904" y="1278385"/>
            <a:ext cx="10955045" cy="5424256"/>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F68B1F"/>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3BBA984-D64B-4996-8F98-29F3CEFA017D}"/>
              </a:ext>
            </a:extLst>
          </p:cNvPr>
          <p:cNvSpPr txBox="1">
            <a:spLocks/>
          </p:cNvSpPr>
          <p:nvPr/>
        </p:nvSpPr>
        <p:spPr>
          <a:xfrm>
            <a:off x="456539" y="1140729"/>
            <a:ext cx="11013410" cy="5424256"/>
          </a:xfrm>
          <a:prstGeom prst="rect">
            <a:avLst/>
          </a:prstGeom>
        </p:spPr>
        <p:txBody>
          <a:bodyPr lIns="91440" tIns="45720" rIns="91440" bIns="45720" anchor="t"/>
          <a:lst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t>Step 1 </a:t>
            </a:r>
          </a:p>
          <a:p>
            <a:pPr marL="457200" lvl="1" indent="0">
              <a:buNone/>
            </a:pPr>
            <a:r>
              <a:rPr lang="en-US"/>
              <a:t>1.1 Developer to ensure that no translatable text is hardcoded. </a:t>
            </a:r>
          </a:p>
          <a:p>
            <a:pPr marL="457200" lvl="1" indent="0">
              <a:buNone/>
            </a:pPr>
            <a:r>
              <a:rPr lang="en-US">
                <a:latin typeface="Arial"/>
                <a:ea typeface="Noto Sans"/>
                <a:cs typeface="Arial"/>
              </a:rPr>
              <a:t>1.2 SM’s to update the list of Resource Keys, Content Module &amp; Sitecore Keys in David’s sheet available here before the start of a sprint.</a:t>
            </a:r>
          </a:p>
          <a:p>
            <a:pPr marL="0" indent="0">
              <a:buNone/>
            </a:pPr>
            <a:endParaRPr lang="en-US" sz="1600"/>
          </a:p>
          <a:p>
            <a:pPr marL="0" indent="0">
              <a:buNone/>
            </a:pPr>
            <a:endParaRPr lang="en-US" sz="1600">
              <a:latin typeface="Arial"/>
              <a:ea typeface="Noto Sans"/>
              <a:cs typeface="Arial"/>
            </a:endParaRPr>
          </a:p>
          <a:p>
            <a:pPr marL="0" indent="0">
              <a:buNone/>
            </a:pPr>
            <a:r>
              <a:rPr lang="en-US" sz="1600"/>
              <a:t>Step 2</a:t>
            </a:r>
          </a:p>
          <a:p>
            <a:pPr marL="0" indent="0">
              <a:buNone/>
            </a:pPr>
            <a:r>
              <a:rPr lang="en-US" sz="1600"/>
              <a:t>At the end of each sprint, regression week &amp; UAT week, SM to validate that the number of new resource keys created as part of that sprint development is matching with the list of keys shared in the excel file above. Count can be matched with the help of below query. (Note: Any changes in translation found during regression/UAT will be accommodated in next release)</a:t>
            </a:r>
          </a:p>
          <a:p>
            <a:pPr marL="0" indent="0">
              <a:buNone/>
            </a:pPr>
            <a:r>
              <a:rPr lang="en-US" sz="1600"/>
              <a:t>select * from </a:t>
            </a:r>
            <a:r>
              <a:rPr lang="en-US" sz="1600" err="1"/>
              <a:t>ngen.dbo.resourcekey</a:t>
            </a:r>
            <a:r>
              <a:rPr lang="en-US" sz="1600"/>
              <a:t> where </a:t>
            </a:r>
            <a:r>
              <a:rPr lang="en-US" sz="1600" err="1"/>
              <a:t>DateAdded</a:t>
            </a:r>
            <a:r>
              <a:rPr lang="en-US" sz="1600"/>
              <a:t>&gt;='</a:t>
            </a:r>
            <a:r>
              <a:rPr lang="en-US" sz="1600" err="1"/>
              <a:t>SprintStartDate</a:t>
            </a:r>
            <a:r>
              <a:rPr lang="en-US" sz="1600"/>
              <a:t>'</a:t>
            </a:r>
          </a:p>
        </p:txBody>
      </p:sp>
    </p:spTree>
    <p:extLst>
      <p:ext uri="{BB962C8B-B14F-4D97-AF65-F5344CB8AC3E}">
        <p14:creationId xmlns:p14="http://schemas.microsoft.com/office/powerpoint/2010/main" val="117337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latin typeface="Georgia"/>
                <a:ea typeface="Noto Sans"/>
                <a:cs typeface="Arial"/>
              </a:rPr>
              <a:t>Translation Process Management</a:t>
            </a:r>
            <a:r>
              <a:rPr lang="en-GB">
                <a:latin typeface="Georgia"/>
                <a:ea typeface="Noto Sans"/>
                <a:cs typeface="Arial"/>
              </a:rPr>
              <a:t> </a:t>
            </a:r>
            <a:endParaRPr lang="en-US"/>
          </a:p>
        </p:txBody>
      </p:sp>
      <p:sp>
        <p:nvSpPr>
          <p:cNvPr id="3" name="TextBox 2">
            <a:extLst>
              <a:ext uri="{FF2B5EF4-FFF2-40B4-BE49-F238E27FC236}">
                <a16:creationId xmlns:a16="http://schemas.microsoft.com/office/drawing/2014/main" id="{E9D02287-E291-4351-9A22-4AAB688BD8B2}"/>
              </a:ext>
            </a:extLst>
          </p:cNvPr>
          <p:cNvSpPr txBox="1"/>
          <p:nvPr/>
        </p:nvSpPr>
        <p:spPr>
          <a:xfrm>
            <a:off x="514904" y="1278385"/>
            <a:ext cx="10955045" cy="5424256"/>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F68B1F"/>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3BBA984-D64B-4996-8F98-29F3CEFA017D}"/>
              </a:ext>
            </a:extLst>
          </p:cNvPr>
          <p:cNvSpPr txBox="1">
            <a:spLocks/>
          </p:cNvSpPr>
          <p:nvPr/>
        </p:nvSpPr>
        <p:spPr>
          <a:xfrm>
            <a:off x="456539" y="1140729"/>
            <a:ext cx="11013410" cy="5424256"/>
          </a:xfrm>
          <a:prstGeom prst="rect">
            <a:avLst/>
          </a:prstGeom>
        </p:spPr>
        <p:txBody>
          <a:bodyPr lIns="91440" tIns="45720" rIns="91440" bIns="45720" anchor="t"/>
          <a:lst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t>Step 3 </a:t>
            </a:r>
          </a:p>
          <a:p>
            <a:pPr marL="457200" lvl="1" indent="0">
              <a:buNone/>
            </a:pPr>
            <a:r>
              <a:rPr lang="en-US" sz="1400"/>
              <a:t> 3.1 Once translations are received from the vendor, SM will make sure that resource key translations are updated in the DB/Sitecore for all the supporting languages.</a:t>
            </a:r>
          </a:p>
          <a:p>
            <a:pPr marL="457200" lvl="1" indent="0">
              <a:buNone/>
            </a:pPr>
            <a:r>
              <a:rPr lang="en-US" sz="1400"/>
              <a:t>  3.2 SM to share </a:t>
            </a:r>
            <a:r>
              <a:rPr lang="en-US" sz="1400" err="1"/>
              <a:t>nGen</a:t>
            </a:r>
            <a:r>
              <a:rPr lang="en-US" sz="1400"/>
              <a:t> related resource keys with </a:t>
            </a:r>
            <a:r>
              <a:rPr lang="en-US" sz="1400" err="1"/>
              <a:t>BizOps</a:t>
            </a:r>
            <a:r>
              <a:rPr lang="en-US" sz="1400"/>
              <a:t> team in the excel template which can directly be uploaded through Admin option.</a:t>
            </a:r>
          </a:p>
          <a:p>
            <a:pPr marL="457200" lvl="1" indent="0">
              <a:buNone/>
            </a:pPr>
            <a:r>
              <a:rPr lang="en-US" sz="1400"/>
              <a:t>  3.3 </a:t>
            </a:r>
            <a:r>
              <a:rPr lang="en-US" sz="1400" err="1"/>
              <a:t>BizOps</a:t>
            </a:r>
            <a:r>
              <a:rPr lang="en-US" sz="1400"/>
              <a:t> team to upload Sitecore related Resource Keys/Content Module in QA, UAT &amp; PROD.</a:t>
            </a:r>
          </a:p>
          <a:p>
            <a:pPr marL="0" indent="0">
              <a:buNone/>
            </a:pPr>
            <a:endParaRPr lang="en-US" sz="1600"/>
          </a:p>
          <a:p>
            <a:pPr marL="0" indent="0">
              <a:buNone/>
            </a:pPr>
            <a:endParaRPr lang="en-US" sz="1600">
              <a:latin typeface="Arial"/>
              <a:ea typeface="Noto Sans"/>
              <a:cs typeface="Arial"/>
            </a:endParaRPr>
          </a:p>
          <a:p>
            <a:pPr marL="0" indent="0">
              <a:buNone/>
            </a:pPr>
            <a:r>
              <a:rPr lang="en-US" sz="1600"/>
              <a:t>Step 4</a:t>
            </a:r>
          </a:p>
          <a:p>
            <a:pPr marL="0" indent="0">
              <a:buNone/>
            </a:pPr>
            <a:r>
              <a:rPr lang="en-US" sz="1600"/>
              <a:t>All the translations should be uploaded in QA environment during regression week for 1st level validation where QA team will validate these translations on the front end by comparing them with excel file for at least 2 languages other than </a:t>
            </a:r>
            <a:r>
              <a:rPr lang="en-US" sz="1600" err="1"/>
              <a:t>en</a:t>
            </a:r>
            <a:r>
              <a:rPr lang="en-US" sz="1600"/>
              <a:t>-US.</a:t>
            </a:r>
          </a:p>
        </p:txBody>
      </p:sp>
    </p:spTree>
    <p:extLst>
      <p:ext uri="{BB962C8B-B14F-4D97-AF65-F5344CB8AC3E}">
        <p14:creationId xmlns:p14="http://schemas.microsoft.com/office/powerpoint/2010/main" val="262639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Sprints &amp; Release cycle</a:t>
            </a:r>
          </a:p>
        </p:txBody>
      </p:sp>
      <p:cxnSp>
        <p:nvCxnSpPr>
          <p:cNvPr id="8" name="Straight Connector 7">
            <a:extLst>
              <a:ext uri="{FF2B5EF4-FFF2-40B4-BE49-F238E27FC236}">
                <a16:creationId xmlns:a16="http://schemas.microsoft.com/office/drawing/2014/main" id="{FBE2DAE0-F07F-4B14-B54F-A56BBA997747}"/>
              </a:ext>
            </a:extLst>
          </p:cNvPr>
          <p:cNvCxnSpPr/>
          <p:nvPr/>
        </p:nvCxnSpPr>
        <p:spPr>
          <a:xfrm>
            <a:off x="6631362" y="1435888"/>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18A2EA1-FEEF-4221-91B7-E460345A2F1B}"/>
              </a:ext>
            </a:extLst>
          </p:cNvPr>
          <p:cNvCxnSpPr/>
          <p:nvPr/>
        </p:nvCxnSpPr>
        <p:spPr>
          <a:xfrm>
            <a:off x="6020680" y="1428885"/>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07C7EFD-04B7-4BA9-891E-F9F060180F24}"/>
              </a:ext>
            </a:extLst>
          </p:cNvPr>
          <p:cNvCxnSpPr/>
          <p:nvPr/>
        </p:nvCxnSpPr>
        <p:spPr>
          <a:xfrm>
            <a:off x="4075771" y="1460605"/>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100B58-3F98-4495-9683-6EFE5CC379FC}"/>
              </a:ext>
            </a:extLst>
          </p:cNvPr>
          <p:cNvCxnSpPr/>
          <p:nvPr/>
        </p:nvCxnSpPr>
        <p:spPr>
          <a:xfrm>
            <a:off x="854868" y="1473880"/>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5E3F9A-BA3B-4DBC-857F-D63271EF3CC4}"/>
              </a:ext>
            </a:extLst>
          </p:cNvPr>
          <p:cNvCxnSpPr/>
          <p:nvPr/>
        </p:nvCxnSpPr>
        <p:spPr>
          <a:xfrm>
            <a:off x="1479166" y="1461637"/>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977568-6A45-48DE-85DA-9DB9B2883A72}"/>
              </a:ext>
            </a:extLst>
          </p:cNvPr>
          <p:cNvCxnSpPr/>
          <p:nvPr/>
        </p:nvCxnSpPr>
        <p:spPr>
          <a:xfrm>
            <a:off x="2792300" y="1461637"/>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52D6E4C6-AFBD-4B1B-841A-28D4052AD040}"/>
              </a:ext>
            </a:extLst>
          </p:cNvPr>
          <p:cNvSpPr/>
          <p:nvPr/>
        </p:nvSpPr>
        <p:spPr>
          <a:xfrm>
            <a:off x="854868" y="1181197"/>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W2</a:t>
            </a:r>
          </a:p>
        </p:txBody>
      </p:sp>
      <p:sp>
        <p:nvSpPr>
          <p:cNvPr id="15" name="Rectangle: Rounded Corners 14">
            <a:extLst>
              <a:ext uri="{FF2B5EF4-FFF2-40B4-BE49-F238E27FC236}">
                <a16:creationId xmlns:a16="http://schemas.microsoft.com/office/drawing/2014/main" id="{62BB319A-02EA-4746-803C-9C68A1C9FBC5}"/>
              </a:ext>
            </a:extLst>
          </p:cNvPr>
          <p:cNvSpPr/>
          <p:nvPr/>
        </p:nvSpPr>
        <p:spPr>
          <a:xfrm>
            <a:off x="1510627" y="1181197"/>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W3</a:t>
            </a:r>
          </a:p>
        </p:txBody>
      </p:sp>
      <p:sp>
        <p:nvSpPr>
          <p:cNvPr id="16" name="Rectangle: Rounded Corners 15">
            <a:extLst>
              <a:ext uri="{FF2B5EF4-FFF2-40B4-BE49-F238E27FC236}">
                <a16:creationId xmlns:a16="http://schemas.microsoft.com/office/drawing/2014/main" id="{95EE4F89-5AC1-4A9C-90F4-6A82675423CA}"/>
              </a:ext>
            </a:extLst>
          </p:cNvPr>
          <p:cNvSpPr/>
          <p:nvPr/>
        </p:nvSpPr>
        <p:spPr>
          <a:xfrm>
            <a:off x="2166386" y="1181197"/>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W4</a:t>
            </a:r>
          </a:p>
        </p:txBody>
      </p:sp>
      <p:sp>
        <p:nvSpPr>
          <p:cNvPr id="17" name="Rectangle: Rounded Corners 16">
            <a:extLst>
              <a:ext uri="{FF2B5EF4-FFF2-40B4-BE49-F238E27FC236}">
                <a16:creationId xmlns:a16="http://schemas.microsoft.com/office/drawing/2014/main" id="{1168FE9B-14D7-42D3-B765-08EED4D72202}"/>
              </a:ext>
            </a:extLst>
          </p:cNvPr>
          <p:cNvSpPr/>
          <p:nvPr/>
        </p:nvSpPr>
        <p:spPr>
          <a:xfrm>
            <a:off x="5415273" y="1181197"/>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W9</a:t>
            </a:r>
          </a:p>
        </p:txBody>
      </p:sp>
      <p:sp>
        <p:nvSpPr>
          <p:cNvPr id="18" name="Rectangle: Rounded Corners 17">
            <a:extLst>
              <a:ext uri="{FF2B5EF4-FFF2-40B4-BE49-F238E27FC236}">
                <a16:creationId xmlns:a16="http://schemas.microsoft.com/office/drawing/2014/main" id="{028D03F1-EB9C-4882-952A-8148D6C12381}"/>
              </a:ext>
            </a:extLst>
          </p:cNvPr>
          <p:cNvSpPr/>
          <p:nvPr/>
        </p:nvSpPr>
        <p:spPr>
          <a:xfrm>
            <a:off x="4741716" y="1181197"/>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W8</a:t>
            </a:r>
          </a:p>
        </p:txBody>
      </p:sp>
      <p:sp>
        <p:nvSpPr>
          <p:cNvPr id="19" name="Rectangle: Rounded Corners 18">
            <a:extLst>
              <a:ext uri="{FF2B5EF4-FFF2-40B4-BE49-F238E27FC236}">
                <a16:creationId xmlns:a16="http://schemas.microsoft.com/office/drawing/2014/main" id="{802F571B-DB56-4D9F-A853-BA0ECC87557A}"/>
              </a:ext>
            </a:extLst>
          </p:cNvPr>
          <p:cNvSpPr/>
          <p:nvPr/>
        </p:nvSpPr>
        <p:spPr>
          <a:xfrm>
            <a:off x="4105245" y="1181197"/>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W7</a:t>
            </a:r>
          </a:p>
        </p:txBody>
      </p:sp>
      <p:sp>
        <p:nvSpPr>
          <p:cNvPr id="20" name="Rectangle: Rounded Corners 19">
            <a:extLst>
              <a:ext uri="{FF2B5EF4-FFF2-40B4-BE49-F238E27FC236}">
                <a16:creationId xmlns:a16="http://schemas.microsoft.com/office/drawing/2014/main" id="{A5907722-C447-4618-8718-9C28E8B68062}"/>
              </a:ext>
            </a:extLst>
          </p:cNvPr>
          <p:cNvSpPr/>
          <p:nvPr/>
        </p:nvSpPr>
        <p:spPr>
          <a:xfrm>
            <a:off x="3485101" y="1181197"/>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W6</a:t>
            </a:r>
          </a:p>
        </p:txBody>
      </p:sp>
      <p:sp>
        <p:nvSpPr>
          <p:cNvPr id="21" name="Rectangle: Rounded Corners 20">
            <a:extLst>
              <a:ext uri="{FF2B5EF4-FFF2-40B4-BE49-F238E27FC236}">
                <a16:creationId xmlns:a16="http://schemas.microsoft.com/office/drawing/2014/main" id="{06686A73-9A73-4B13-8BAD-1243CD04B00B}"/>
              </a:ext>
            </a:extLst>
          </p:cNvPr>
          <p:cNvSpPr/>
          <p:nvPr/>
        </p:nvSpPr>
        <p:spPr>
          <a:xfrm>
            <a:off x="2822145" y="1181197"/>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W5</a:t>
            </a:r>
          </a:p>
        </p:txBody>
      </p:sp>
      <p:sp>
        <p:nvSpPr>
          <p:cNvPr id="22" name="Rectangle 21">
            <a:extLst>
              <a:ext uri="{FF2B5EF4-FFF2-40B4-BE49-F238E27FC236}">
                <a16:creationId xmlns:a16="http://schemas.microsoft.com/office/drawing/2014/main" id="{B185D74C-621A-4650-8DDC-59A86837BC9A}"/>
              </a:ext>
            </a:extLst>
          </p:cNvPr>
          <p:cNvSpPr/>
          <p:nvPr/>
        </p:nvSpPr>
        <p:spPr>
          <a:xfrm>
            <a:off x="2166386" y="3092387"/>
            <a:ext cx="1261165" cy="2366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1</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CE8F4519-6B62-4FFC-BCAD-D2A2F304B6A8}"/>
              </a:ext>
            </a:extLst>
          </p:cNvPr>
          <p:cNvGrpSpPr/>
          <p:nvPr/>
        </p:nvGrpSpPr>
        <p:grpSpPr>
          <a:xfrm>
            <a:off x="3240227" y="3290341"/>
            <a:ext cx="173336" cy="568559"/>
            <a:chOff x="8047354" y="4927971"/>
            <a:chExt cx="233046" cy="865085"/>
          </a:xfrm>
        </p:grpSpPr>
        <p:sp>
          <p:nvSpPr>
            <p:cNvPr id="24" name="Rectangle 23">
              <a:extLst>
                <a:ext uri="{FF2B5EF4-FFF2-40B4-BE49-F238E27FC236}">
                  <a16:creationId xmlns:a16="http://schemas.microsoft.com/office/drawing/2014/main" id="{E6896F46-7627-435E-9115-D67B22E1A10C}"/>
                </a:ext>
              </a:extLst>
            </p:cNvPr>
            <p:cNvSpPr/>
            <p:nvPr/>
          </p:nvSpPr>
          <p:spPr>
            <a:xfrm rot="16200000">
              <a:off x="7804338" y="5319209"/>
              <a:ext cx="716863" cy="230832"/>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Showcase</a:t>
              </a:r>
            </a:p>
          </p:txBody>
        </p:sp>
        <p:pic>
          <p:nvPicPr>
            <p:cNvPr id="25" name="Graphic 24" descr="Star">
              <a:extLst>
                <a:ext uri="{FF2B5EF4-FFF2-40B4-BE49-F238E27FC236}">
                  <a16:creationId xmlns:a16="http://schemas.microsoft.com/office/drawing/2014/main" id="{5A14A28D-8432-422B-A1D4-4B3B43380BBE}"/>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8099" y="4927971"/>
              <a:ext cx="222301" cy="222301"/>
            </a:xfrm>
            <a:prstGeom prst="rect">
              <a:avLst/>
            </a:prstGeom>
          </p:spPr>
        </p:pic>
      </p:grpSp>
      <p:cxnSp>
        <p:nvCxnSpPr>
          <p:cNvPr id="26" name="Straight Connector 25">
            <a:extLst>
              <a:ext uri="{FF2B5EF4-FFF2-40B4-BE49-F238E27FC236}">
                <a16:creationId xmlns:a16="http://schemas.microsoft.com/office/drawing/2014/main" id="{12837D64-7894-482E-B7B8-BE2FA10CE1B5}"/>
              </a:ext>
            </a:extLst>
          </p:cNvPr>
          <p:cNvCxnSpPr/>
          <p:nvPr/>
        </p:nvCxnSpPr>
        <p:spPr>
          <a:xfrm>
            <a:off x="2164197" y="1461637"/>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B1FCAC2F-ADE3-4579-AF8E-CEDFC1269C14}"/>
              </a:ext>
            </a:extLst>
          </p:cNvPr>
          <p:cNvSpPr/>
          <p:nvPr/>
        </p:nvSpPr>
        <p:spPr>
          <a:xfrm>
            <a:off x="3457927" y="3092387"/>
            <a:ext cx="1261165" cy="2366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2</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0D39B1CE-FF15-4991-A934-9937D8EDAD94}"/>
              </a:ext>
            </a:extLst>
          </p:cNvPr>
          <p:cNvCxnSpPr/>
          <p:nvPr/>
        </p:nvCxnSpPr>
        <p:spPr>
          <a:xfrm>
            <a:off x="3440595" y="1461637"/>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732CD6-C14C-4BA4-8A6C-1DB3C6FF3CA7}"/>
              </a:ext>
            </a:extLst>
          </p:cNvPr>
          <p:cNvSpPr/>
          <p:nvPr/>
        </p:nvSpPr>
        <p:spPr>
          <a:xfrm>
            <a:off x="4741716" y="3092387"/>
            <a:ext cx="605406" cy="2366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Regression</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461FB808-A197-4853-B69B-3A03A992C5B2}"/>
              </a:ext>
            </a:extLst>
          </p:cNvPr>
          <p:cNvCxnSpPr/>
          <p:nvPr/>
        </p:nvCxnSpPr>
        <p:spPr>
          <a:xfrm>
            <a:off x="4732270" y="1441459"/>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4499CC-C774-4A8B-BD50-F875E499B4F8}"/>
              </a:ext>
            </a:extLst>
          </p:cNvPr>
          <p:cNvCxnSpPr/>
          <p:nvPr/>
        </p:nvCxnSpPr>
        <p:spPr>
          <a:xfrm>
            <a:off x="5363691" y="1441459"/>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F9F214B5-428B-47EF-9FF0-1020FFD5195C}"/>
              </a:ext>
            </a:extLst>
          </p:cNvPr>
          <p:cNvSpPr/>
          <p:nvPr/>
        </p:nvSpPr>
        <p:spPr>
          <a:xfrm>
            <a:off x="213318" y="1181197"/>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W1</a:t>
            </a:r>
          </a:p>
        </p:txBody>
      </p:sp>
      <p:sp>
        <p:nvSpPr>
          <p:cNvPr id="33" name="Rectangle 32">
            <a:extLst>
              <a:ext uri="{FF2B5EF4-FFF2-40B4-BE49-F238E27FC236}">
                <a16:creationId xmlns:a16="http://schemas.microsoft.com/office/drawing/2014/main" id="{B2CA2152-B2F2-420D-BBFA-C4FE61E9008B}"/>
              </a:ext>
            </a:extLst>
          </p:cNvPr>
          <p:cNvSpPr/>
          <p:nvPr/>
        </p:nvSpPr>
        <p:spPr>
          <a:xfrm>
            <a:off x="235722" y="1607682"/>
            <a:ext cx="7443803" cy="23660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6D6D3702-EB8B-4114-984C-1DF3AB41C05D}"/>
              </a:ext>
            </a:extLst>
          </p:cNvPr>
          <p:cNvSpPr/>
          <p:nvPr/>
        </p:nvSpPr>
        <p:spPr>
          <a:xfrm>
            <a:off x="3192494" y="1647788"/>
            <a:ext cx="905187" cy="151709"/>
          </a:xfrm>
          <a:prstGeom prst="rect">
            <a:avLst/>
          </a:prstGeom>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Backlog Refinement</a:t>
            </a:r>
          </a:p>
        </p:txBody>
      </p:sp>
      <p:pic>
        <p:nvPicPr>
          <p:cNvPr id="35" name="Graphic 34" descr="Pin">
            <a:extLst>
              <a:ext uri="{FF2B5EF4-FFF2-40B4-BE49-F238E27FC236}">
                <a16:creationId xmlns:a16="http://schemas.microsoft.com/office/drawing/2014/main" id="{A084796F-F748-4295-9932-A1942213DAAB}"/>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29264" y="1460605"/>
            <a:ext cx="396734" cy="350565"/>
          </a:xfrm>
          <a:prstGeom prst="rect">
            <a:avLst/>
          </a:prstGeom>
        </p:spPr>
      </p:pic>
      <p:sp>
        <p:nvSpPr>
          <p:cNvPr id="36" name="Rectangle 35">
            <a:extLst>
              <a:ext uri="{FF2B5EF4-FFF2-40B4-BE49-F238E27FC236}">
                <a16:creationId xmlns:a16="http://schemas.microsoft.com/office/drawing/2014/main" id="{A20E178C-F05E-44BB-B6F5-F177D95A43E3}"/>
              </a:ext>
            </a:extLst>
          </p:cNvPr>
          <p:cNvSpPr/>
          <p:nvPr/>
        </p:nvSpPr>
        <p:spPr>
          <a:xfrm rot="16200000">
            <a:off x="1077661" y="2162507"/>
            <a:ext cx="812490" cy="171689"/>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Scope Frozen</a:t>
            </a:r>
          </a:p>
        </p:txBody>
      </p:sp>
      <p:cxnSp>
        <p:nvCxnSpPr>
          <p:cNvPr id="37" name="Connector: Curved 36">
            <a:extLst>
              <a:ext uri="{FF2B5EF4-FFF2-40B4-BE49-F238E27FC236}">
                <a16:creationId xmlns:a16="http://schemas.microsoft.com/office/drawing/2014/main" id="{F7AEC612-9E90-4E2E-8370-62FACEAA49DB}"/>
              </a:ext>
            </a:extLst>
          </p:cNvPr>
          <p:cNvCxnSpPr>
            <a:cxnSpLocks/>
            <a:endCxn id="45" idx="0"/>
          </p:cNvCxnSpPr>
          <p:nvPr/>
        </p:nvCxnSpPr>
        <p:spPr>
          <a:xfrm>
            <a:off x="1525998" y="1635888"/>
            <a:ext cx="516851" cy="707517"/>
          </a:xfrm>
          <a:prstGeom prst="curvedConnector3">
            <a:avLst>
              <a:gd name="adj1" fmla="val 50000"/>
            </a:avLst>
          </a:prstGeom>
          <a:ln w="12700">
            <a:prstDash val="dash"/>
            <a:tailEnd type="triangle"/>
          </a:ln>
        </p:spPr>
        <p:style>
          <a:lnRef idx="1">
            <a:schemeClr val="dk1"/>
          </a:lnRef>
          <a:fillRef idx="0">
            <a:schemeClr val="dk1"/>
          </a:fillRef>
          <a:effectRef idx="0">
            <a:schemeClr val="dk1"/>
          </a:effectRef>
          <a:fontRef idx="minor">
            <a:schemeClr val="tx1"/>
          </a:fontRef>
        </p:style>
      </p:cxnSp>
      <p:pic>
        <p:nvPicPr>
          <p:cNvPr id="38" name="Graphic 37" descr="Pin">
            <a:extLst>
              <a:ext uri="{FF2B5EF4-FFF2-40B4-BE49-F238E27FC236}">
                <a16:creationId xmlns:a16="http://schemas.microsoft.com/office/drawing/2014/main" id="{0F747F7C-F12F-4B4F-A660-BCB2912ED9FF}"/>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33118" y="1441459"/>
            <a:ext cx="396734" cy="350565"/>
          </a:xfrm>
          <a:prstGeom prst="rect">
            <a:avLst/>
          </a:prstGeom>
        </p:spPr>
      </p:pic>
      <p:cxnSp>
        <p:nvCxnSpPr>
          <p:cNvPr id="39" name="Connector: Curved 38">
            <a:extLst>
              <a:ext uri="{FF2B5EF4-FFF2-40B4-BE49-F238E27FC236}">
                <a16:creationId xmlns:a16="http://schemas.microsoft.com/office/drawing/2014/main" id="{288254FA-7566-493D-ADD1-02491043605C}"/>
              </a:ext>
            </a:extLst>
          </p:cNvPr>
          <p:cNvCxnSpPr>
            <a:cxnSpLocks/>
            <a:endCxn id="57" idx="0"/>
          </p:cNvCxnSpPr>
          <p:nvPr/>
        </p:nvCxnSpPr>
        <p:spPr>
          <a:xfrm>
            <a:off x="2829852" y="1616742"/>
            <a:ext cx="490250" cy="726663"/>
          </a:xfrm>
          <a:prstGeom prst="curvedConnector3">
            <a:avLst>
              <a:gd name="adj1" fmla="val 50000"/>
            </a:avLst>
          </a:prstGeom>
          <a:ln w="12700">
            <a:prstDash val="dash"/>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AEEAE6EE-20E0-4836-90A5-99179592FF28}"/>
              </a:ext>
            </a:extLst>
          </p:cNvPr>
          <p:cNvSpPr/>
          <p:nvPr/>
        </p:nvSpPr>
        <p:spPr>
          <a:xfrm rot="16200000">
            <a:off x="2381991" y="2159656"/>
            <a:ext cx="812490" cy="171689"/>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Scope Frozen</a:t>
            </a:r>
          </a:p>
        </p:txBody>
      </p:sp>
      <p:cxnSp>
        <p:nvCxnSpPr>
          <p:cNvPr id="41" name="Straight Connector 40">
            <a:extLst>
              <a:ext uri="{FF2B5EF4-FFF2-40B4-BE49-F238E27FC236}">
                <a16:creationId xmlns:a16="http://schemas.microsoft.com/office/drawing/2014/main" id="{9094AB2B-6B6D-4410-B4B5-8B53BDE042A4}"/>
              </a:ext>
            </a:extLst>
          </p:cNvPr>
          <p:cNvCxnSpPr/>
          <p:nvPr/>
        </p:nvCxnSpPr>
        <p:spPr>
          <a:xfrm>
            <a:off x="235722" y="1461637"/>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1C4D63B-6107-4928-931D-2C67B7932EFE}"/>
              </a:ext>
            </a:extLst>
          </p:cNvPr>
          <p:cNvSpPr/>
          <p:nvPr/>
        </p:nvSpPr>
        <p:spPr>
          <a:xfrm>
            <a:off x="5402497" y="4617483"/>
            <a:ext cx="646136" cy="2366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UAT</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76C4C30C-0ABD-46E5-9C8D-AB35374F4580}"/>
              </a:ext>
            </a:extLst>
          </p:cNvPr>
          <p:cNvGrpSpPr/>
          <p:nvPr/>
        </p:nvGrpSpPr>
        <p:grpSpPr>
          <a:xfrm>
            <a:off x="2042849" y="1832247"/>
            <a:ext cx="274704" cy="883690"/>
            <a:chOff x="6427552" y="4980031"/>
            <a:chExt cx="369332" cy="1344569"/>
          </a:xfrm>
        </p:grpSpPr>
        <p:pic>
          <p:nvPicPr>
            <p:cNvPr id="44" name="Picture 4" descr="Image result for commitment icon">
              <a:extLst>
                <a:ext uri="{FF2B5EF4-FFF2-40B4-BE49-F238E27FC236}">
                  <a16:creationId xmlns:a16="http://schemas.microsoft.com/office/drawing/2014/main" id="{60563F16-8756-405F-8B7E-107257B0DB4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5630" y="4980031"/>
              <a:ext cx="215832" cy="222301"/>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EBD8E7-960F-427C-8C8C-7391B8D59651}"/>
                </a:ext>
              </a:extLst>
            </p:cNvPr>
            <p:cNvSpPr/>
            <p:nvPr/>
          </p:nvSpPr>
          <p:spPr>
            <a:xfrm rot="16200000">
              <a:off x="6045396" y="5573112"/>
              <a:ext cx="1133644" cy="369332"/>
            </a:xfrm>
            <a:prstGeom prst="rect">
              <a:avLst/>
            </a:prstGeom>
            <a:solidFill>
              <a:schemeClr val="bg1"/>
            </a:solidFill>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Planning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Stories Committed</a:t>
              </a:r>
            </a:p>
          </p:txBody>
        </p:sp>
      </p:grpSp>
      <p:grpSp>
        <p:nvGrpSpPr>
          <p:cNvPr id="46" name="Group 45">
            <a:extLst>
              <a:ext uri="{FF2B5EF4-FFF2-40B4-BE49-F238E27FC236}">
                <a16:creationId xmlns:a16="http://schemas.microsoft.com/office/drawing/2014/main" id="{C0878071-4A12-4B77-B88A-431352443AE6}"/>
              </a:ext>
            </a:extLst>
          </p:cNvPr>
          <p:cNvGrpSpPr/>
          <p:nvPr/>
        </p:nvGrpSpPr>
        <p:grpSpPr>
          <a:xfrm>
            <a:off x="2537306" y="3295999"/>
            <a:ext cx="173336" cy="568559"/>
            <a:chOff x="8047354" y="4927971"/>
            <a:chExt cx="233046" cy="865085"/>
          </a:xfrm>
        </p:grpSpPr>
        <p:sp>
          <p:nvSpPr>
            <p:cNvPr id="47" name="Rectangle 46">
              <a:extLst>
                <a:ext uri="{FF2B5EF4-FFF2-40B4-BE49-F238E27FC236}">
                  <a16:creationId xmlns:a16="http://schemas.microsoft.com/office/drawing/2014/main" id="{5DC9B921-8270-4106-8048-00EED4546003}"/>
                </a:ext>
              </a:extLst>
            </p:cNvPr>
            <p:cNvSpPr/>
            <p:nvPr/>
          </p:nvSpPr>
          <p:spPr>
            <a:xfrm rot="16200000">
              <a:off x="7804338" y="5319209"/>
              <a:ext cx="716863" cy="230832"/>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Showcase</a:t>
              </a:r>
            </a:p>
          </p:txBody>
        </p:sp>
        <p:pic>
          <p:nvPicPr>
            <p:cNvPr id="48" name="Graphic 47" descr="Star">
              <a:extLst>
                <a:ext uri="{FF2B5EF4-FFF2-40B4-BE49-F238E27FC236}">
                  <a16:creationId xmlns:a16="http://schemas.microsoft.com/office/drawing/2014/main" id="{3EAED128-3BE4-4107-AB65-8586654DA62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8099" y="4927971"/>
              <a:ext cx="222301" cy="222301"/>
            </a:xfrm>
            <a:prstGeom prst="rect">
              <a:avLst/>
            </a:prstGeom>
          </p:spPr>
        </p:pic>
      </p:grpSp>
      <p:grpSp>
        <p:nvGrpSpPr>
          <p:cNvPr id="49" name="Group 48">
            <a:extLst>
              <a:ext uri="{FF2B5EF4-FFF2-40B4-BE49-F238E27FC236}">
                <a16:creationId xmlns:a16="http://schemas.microsoft.com/office/drawing/2014/main" id="{15156C0C-EB50-4004-9594-27BDC2D04740}"/>
              </a:ext>
            </a:extLst>
          </p:cNvPr>
          <p:cNvGrpSpPr/>
          <p:nvPr/>
        </p:nvGrpSpPr>
        <p:grpSpPr>
          <a:xfrm>
            <a:off x="3849324" y="3296000"/>
            <a:ext cx="173336" cy="568559"/>
            <a:chOff x="8047354" y="4927971"/>
            <a:chExt cx="233046" cy="865085"/>
          </a:xfrm>
        </p:grpSpPr>
        <p:sp>
          <p:nvSpPr>
            <p:cNvPr id="50" name="Rectangle 49">
              <a:extLst>
                <a:ext uri="{FF2B5EF4-FFF2-40B4-BE49-F238E27FC236}">
                  <a16:creationId xmlns:a16="http://schemas.microsoft.com/office/drawing/2014/main" id="{200E6C2C-9C50-4F8F-A92C-C38456DD8965}"/>
                </a:ext>
              </a:extLst>
            </p:cNvPr>
            <p:cNvSpPr/>
            <p:nvPr/>
          </p:nvSpPr>
          <p:spPr>
            <a:xfrm rot="16200000">
              <a:off x="7804338" y="5319209"/>
              <a:ext cx="716863" cy="230832"/>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Showcase</a:t>
              </a:r>
            </a:p>
          </p:txBody>
        </p:sp>
        <p:pic>
          <p:nvPicPr>
            <p:cNvPr id="51" name="Graphic 50" descr="Star">
              <a:extLst>
                <a:ext uri="{FF2B5EF4-FFF2-40B4-BE49-F238E27FC236}">
                  <a16:creationId xmlns:a16="http://schemas.microsoft.com/office/drawing/2014/main" id="{2C1F2A1B-FD82-4BC8-9605-9087E558B94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8099" y="4927971"/>
              <a:ext cx="222301" cy="222301"/>
            </a:xfrm>
            <a:prstGeom prst="rect">
              <a:avLst/>
            </a:prstGeom>
          </p:spPr>
        </p:pic>
      </p:grpSp>
      <p:grpSp>
        <p:nvGrpSpPr>
          <p:cNvPr id="52" name="Group 51">
            <a:extLst>
              <a:ext uri="{FF2B5EF4-FFF2-40B4-BE49-F238E27FC236}">
                <a16:creationId xmlns:a16="http://schemas.microsoft.com/office/drawing/2014/main" id="{3508247F-9C48-4288-9546-AE3F8FDA902E}"/>
              </a:ext>
            </a:extLst>
          </p:cNvPr>
          <p:cNvGrpSpPr/>
          <p:nvPr/>
        </p:nvGrpSpPr>
        <p:grpSpPr>
          <a:xfrm>
            <a:off x="4488976" y="3295999"/>
            <a:ext cx="173336" cy="568559"/>
            <a:chOff x="8047354" y="4927971"/>
            <a:chExt cx="233046" cy="865085"/>
          </a:xfrm>
        </p:grpSpPr>
        <p:sp>
          <p:nvSpPr>
            <p:cNvPr id="53" name="Rectangle 52">
              <a:extLst>
                <a:ext uri="{FF2B5EF4-FFF2-40B4-BE49-F238E27FC236}">
                  <a16:creationId xmlns:a16="http://schemas.microsoft.com/office/drawing/2014/main" id="{1F67A001-471A-4A35-9629-722F7999D0EB}"/>
                </a:ext>
              </a:extLst>
            </p:cNvPr>
            <p:cNvSpPr/>
            <p:nvPr/>
          </p:nvSpPr>
          <p:spPr>
            <a:xfrm rot="16200000">
              <a:off x="7804338" y="5319209"/>
              <a:ext cx="716863" cy="230832"/>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Showcase</a:t>
              </a:r>
            </a:p>
          </p:txBody>
        </p:sp>
        <p:pic>
          <p:nvPicPr>
            <p:cNvPr id="54" name="Graphic 53" descr="Star">
              <a:extLst>
                <a:ext uri="{FF2B5EF4-FFF2-40B4-BE49-F238E27FC236}">
                  <a16:creationId xmlns:a16="http://schemas.microsoft.com/office/drawing/2014/main" id="{18C893A8-EF3C-4210-B360-28AA2AE700F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8099" y="4927971"/>
              <a:ext cx="222301" cy="222301"/>
            </a:xfrm>
            <a:prstGeom prst="rect">
              <a:avLst/>
            </a:prstGeom>
          </p:spPr>
        </p:pic>
      </p:grpSp>
      <p:grpSp>
        <p:nvGrpSpPr>
          <p:cNvPr id="55" name="Group 54">
            <a:extLst>
              <a:ext uri="{FF2B5EF4-FFF2-40B4-BE49-F238E27FC236}">
                <a16:creationId xmlns:a16="http://schemas.microsoft.com/office/drawing/2014/main" id="{E6DCBDCD-B59C-4AB1-A558-D91175867352}"/>
              </a:ext>
            </a:extLst>
          </p:cNvPr>
          <p:cNvGrpSpPr/>
          <p:nvPr/>
        </p:nvGrpSpPr>
        <p:grpSpPr>
          <a:xfrm>
            <a:off x="3320102" y="1832247"/>
            <a:ext cx="274704" cy="883690"/>
            <a:chOff x="6427552" y="4980031"/>
            <a:chExt cx="369332" cy="1344569"/>
          </a:xfrm>
        </p:grpSpPr>
        <p:pic>
          <p:nvPicPr>
            <p:cNvPr id="56" name="Picture 4" descr="Image result for commitment icon">
              <a:extLst>
                <a:ext uri="{FF2B5EF4-FFF2-40B4-BE49-F238E27FC236}">
                  <a16:creationId xmlns:a16="http://schemas.microsoft.com/office/drawing/2014/main" id="{22BC60F8-07E8-462F-9047-0C0398B33C0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5630" y="4980031"/>
              <a:ext cx="215832" cy="222301"/>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7F5DD095-CEE8-4972-9ED4-FABEB9626FA5}"/>
                </a:ext>
              </a:extLst>
            </p:cNvPr>
            <p:cNvSpPr/>
            <p:nvPr/>
          </p:nvSpPr>
          <p:spPr>
            <a:xfrm rot="16200000">
              <a:off x="6045396" y="5573112"/>
              <a:ext cx="1133644" cy="369332"/>
            </a:xfrm>
            <a:prstGeom prst="rect">
              <a:avLst/>
            </a:prstGeom>
            <a:solidFill>
              <a:schemeClr val="bg1"/>
            </a:solidFill>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Planning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Stories Committed</a:t>
              </a:r>
            </a:p>
          </p:txBody>
        </p:sp>
      </p:grpSp>
      <p:pic>
        <p:nvPicPr>
          <p:cNvPr id="58" name="Graphic 57" descr="Pin">
            <a:extLst>
              <a:ext uri="{FF2B5EF4-FFF2-40B4-BE49-F238E27FC236}">
                <a16:creationId xmlns:a16="http://schemas.microsoft.com/office/drawing/2014/main" id="{73F33DB2-91F8-4D96-A0A5-EB04E4103C11}"/>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77063" y="1441459"/>
            <a:ext cx="396734" cy="350565"/>
          </a:xfrm>
          <a:prstGeom prst="rect">
            <a:avLst/>
          </a:prstGeom>
        </p:spPr>
      </p:pic>
      <p:cxnSp>
        <p:nvCxnSpPr>
          <p:cNvPr id="59" name="Connector: Curved 58">
            <a:extLst>
              <a:ext uri="{FF2B5EF4-FFF2-40B4-BE49-F238E27FC236}">
                <a16:creationId xmlns:a16="http://schemas.microsoft.com/office/drawing/2014/main" id="{651E02ED-8DB1-45F3-83BA-A75698C4DAA5}"/>
              </a:ext>
            </a:extLst>
          </p:cNvPr>
          <p:cNvCxnSpPr>
            <a:cxnSpLocks/>
            <a:endCxn id="79" idx="0"/>
          </p:cNvCxnSpPr>
          <p:nvPr/>
        </p:nvCxnSpPr>
        <p:spPr>
          <a:xfrm>
            <a:off x="4773797" y="1616742"/>
            <a:ext cx="454436" cy="726663"/>
          </a:xfrm>
          <a:prstGeom prst="curvedConnector3">
            <a:avLst>
              <a:gd name="adj1" fmla="val 50000"/>
            </a:avLst>
          </a:prstGeom>
          <a:ln w="12700">
            <a:prstDash val="dash"/>
            <a:tailEnd type="triangle"/>
          </a:ln>
        </p:spPr>
        <p:style>
          <a:lnRef idx="1">
            <a:schemeClr val="dk1"/>
          </a:lnRef>
          <a:fillRef idx="0">
            <a:schemeClr val="dk1"/>
          </a:fillRef>
          <a:effectRef idx="0">
            <a:schemeClr val="dk1"/>
          </a:effectRef>
          <a:fontRef idx="minor">
            <a:schemeClr val="tx1"/>
          </a:fontRef>
        </p:style>
      </p:cxnSp>
      <p:sp>
        <p:nvSpPr>
          <p:cNvPr id="60" name="Rectangle 59">
            <a:extLst>
              <a:ext uri="{FF2B5EF4-FFF2-40B4-BE49-F238E27FC236}">
                <a16:creationId xmlns:a16="http://schemas.microsoft.com/office/drawing/2014/main" id="{4D594629-6F88-42FF-9EF4-B19613E9EC0F}"/>
              </a:ext>
            </a:extLst>
          </p:cNvPr>
          <p:cNvSpPr/>
          <p:nvPr/>
        </p:nvSpPr>
        <p:spPr>
          <a:xfrm>
            <a:off x="5392405" y="3092387"/>
            <a:ext cx="1261165" cy="23660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3</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F34D764B-E5C2-42A4-BC49-9486324E69A6}"/>
              </a:ext>
            </a:extLst>
          </p:cNvPr>
          <p:cNvSpPr/>
          <p:nvPr/>
        </p:nvSpPr>
        <p:spPr>
          <a:xfrm>
            <a:off x="6682283" y="3092387"/>
            <a:ext cx="1261165" cy="23660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4</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62" name="Graphic 61" descr="Pin">
            <a:extLst>
              <a:ext uri="{FF2B5EF4-FFF2-40B4-BE49-F238E27FC236}">
                <a16:creationId xmlns:a16="http://schemas.microsoft.com/office/drawing/2014/main" id="{4B9413AA-10FD-49DD-82F6-8C60DD85395A}"/>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86293" y="1448116"/>
            <a:ext cx="396734" cy="350565"/>
          </a:xfrm>
          <a:prstGeom prst="rect">
            <a:avLst/>
          </a:prstGeom>
        </p:spPr>
      </p:pic>
      <p:cxnSp>
        <p:nvCxnSpPr>
          <p:cNvPr id="63" name="Connector: Curved 62">
            <a:extLst>
              <a:ext uri="{FF2B5EF4-FFF2-40B4-BE49-F238E27FC236}">
                <a16:creationId xmlns:a16="http://schemas.microsoft.com/office/drawing/2014/main" id="{F86BBCB4-4909-4C5B-8887-1A41FC774751}"/>
              </a:ext>
            </a:extLst>
          </p:cNvPr>
          <p:cNvCxnSpPr>
            <a:cxnSpLocks/>
            <a:endCxn id="82" idx="0"/>
          </p:cNvCxnSpPr>
          <p:nvPr/>
        </p:nvCxnSpPr>
        <p:spPr>
          <a:xfrm>
            <a:off x="6083027" y="1623399"/>
            <a:ext cx="457290" cy="720006"/>
          </a:xfrm>
          <a:prstGeom prst="curvedConnector3">
            <a:avLst>
              <a:gd name="adj1" fmla="val 50000"/>
            </a:avLst>
          </a:prstGeom>
          <a:ln w="12700">
            <a:prstDash val="dash"/>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A255B916-F1CB-4099-8FE8-EF345D86BEF6}"/>
              </a:ext>
            </a:extLst>
          </p:cNvPr>
          <p:cNvSpPr/>
          <p:nvPr/>
        </p:nvSpPr>
        <p:spPr>
          <a:xfrm>
            <a:off x="6051744" y="1181197"/>
            <a:ext cx="605406" cy="274375"/>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W10</a:t>
            </a:r>
          </a:p>
        </p:txBody>
      </p:sp>
      <p:grpSp>
        <p:nvGrpSpPr>
          <p:cNvPr id="65" name="Group 64">
            <a:extLst>
              <a:ext uri="{FF2B5EF4-FFF2-40B4-BE49-F238E27FC236}">
                <a16:creationId xmlns:a16="http://schemas.microsoft.com/office/drawing/2014/main" id="{38FE6F8B-7C23-44B7-94B8-857B489C9281}"/>
              </a:ext>
            </a:extLst>
          </p:cNvPr>
          <p:cNvGrpSpPr/>
          <p:nvPr/>
        </p:nvGrpSpPr>
        <p:grpSpPr>
          <a:xfrm>
            <a:off x="7105910" y="3342079"/>
            <a:ext cx="173336" cy="568559"/>
            <a:chOff x="8047354" y="4927971"/>
            <a:chExt cx="233046" cy="865085"/>
          </a:xfrm>
        </p:grpSpPr>
        <p:sp>
          <p:nvSpPr>
            <p:cNvPr id="66" name="Rectangle 65">
              <a:extLst>
                <a:ext uri="{FF2B5EF4-FFF2-40B4-BE49-F238E27FC236}">
                  <a16:creationId xmlns:a16="http://schemas.microsoft.com/office/drawing/2014/main" id="{1811F6A2-3544-405E-89AF-D86B2AA82773}"/>
                </a:ext>
              </a:extLst>
            </p:cNvPr>
            <p:cNvSpPr/>
            <p:nvPr/>
          </p:nvSpPr>
          <p:spPr>
            <a:xfrm rot="16200000">
              <a:off x="7804338" y="5319209"/>
              <a:ext cx="716863" cy="230832"/>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Showcase</a:t>
              </a:r>
            </a:p>
          </p:txBody>
        </p:sp>
        <p:pic>
          <p:nvPicPr>
            <p:cNvPr id="67" name="Graphic 66" descr="Star">
              <a:extLst>
                <a:ext uri="{FF2B5EF4-FFF2-40B4-BE49-F238E27FC236}">
                  <a16:creationId xmlns:a16="http://schemas.microsoft.com/office/drawing/2014/main" id="{FBFC3BEB-F42E-4A9C-B82C-FE3F0003B2F6}"/>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8099" y="4927971"/>
              <a:ext cx="222301" cy="222301"/>
            </a:xfrm>
            <a:prstGeom prst="rect">
              <a:avLst/>
            </a:prstGeom>
          </p:spPr>
        </p:pic>
      </p:grpSp>
      <p:grpSp>
        <p:nvGrpSpPr>
          <p:cNvPr id="68" name="Group 67">
            <a:extLst>
              <a:ext uri="{FF2B5EF4-FFF2-40B4-BE49-F238E27FC236}">
                <a16:creationId xmlns:a16="http://schemas.microsoft.com/office/drawing/2014/main" id="{6798BE0D-E01A-4EE0-BDE9-A1FB608712F7}"/>
              </a:ext>
            </a:extLst>
          </p:cNvPr>
          <p:cNvGrpSpPr/>
          <p:nvPr/>
        </p:nvGrpSpPr>
        <p:grpSpPr>
          <a:xfrm>
            <a:off x="7745562" y="3342078"/>
            <a:ext cx="173336" cy="568559"/>
            <a:chOff x="8047354" y="4927971"/>
            <a:chExt cx="233046" cy="865085"/>
          </a:xfrm>
        </p:grpSpPr>
        <p:sp>
          <p:nvSpPr>
            <p:cNvPr id="69" name="Rectangle 68">
              <a:extLst>
                <a:ext uri="{FF2B5EF4-FFF2-40B4-BE49-F238E27FC236}">
                  <a16:creationId xmlns:a16="http://schemas.microsoft.com/office/drawing/2014/main" id="{73245EA2-D3FE-453E-A8CB-5BCE0A7E0BF3}"/>
                </a:ext>
              </a:extLst>
            </p:cNvPr>
            <p:cNvSpPr/>
            <p:nvPr/>
          </p:nvSpPr>
          <p:spPr>
            <a:xfrm rot="16200000">
              <a:off x="7804338" y="5319209"/>
              <a:ext cx="716863" cy="230832"/>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Showcase</a:t>
              </a:r>
            </a:p>
          </p:txBody>
        </p:sp>
        <p:pic>
          <p:nvPicPr>
            <p:cNvPr id="70" name="Graphic 69" descr="Star">
              <a:extLst>
                <a:ext uri="{FF2B5EF4-FFF2-40B4-BE49-F238E27FC236}">
                  <a16:creationId xmlns:a16="http://schemas.microsoft.com/office/drawing/2014/main" id="{9B503300-ABED-40C7-8473-0E2E568B4AD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8099" y="4927971"/>
              <a:ext cx="222301" cy="222301"/>
            </a:xfrm>
            <a:prstGeom prst="rect">
              <a:avLst/>
            </a:prstGeom>
          </p:spPr>
        </p:pic>
      </p:grpSp>
      <p:grpSp>
        <p:nvGrpSpPr>
          <p:cNvPr id="71" name="Group 70">
            <a:extLst>
              <a:ext uri="{FF2B5EF4-FFF2-40B4-BE49-F238E27FC236}">
                <a16:creationId xmlns:a16="http://schemas.microsoft.com/office/drawing/2014/main" id="{20F907F2-3EB7-4237-954B-4BFA8C009996}"/>
              </a:ext>
            </a:extLst>
          </p:cNvPr>
          <p:cNvGrpSpPr/>
          <p:nvPr/>
        </p:nvGrpSpPr>
        <p:grpSpPr>
          <a:xfrm>
            <a:off x="5746311" y="3328990"/>
            <a:ext cx="173336" cy="568559"/>
            <a:chOff x="8047354" y="4927971"/>
            <a:chExt cx="233046" cy="865085"/>
          </a:xfrm>
        </p:grpSpPr>
        <p:sp>
          <p:nvSpPr>
            <p:cNvPr id="72" name="Rectangle 71">
              <a:extLst>
                <a:ext uri="{FF2B5EF4-FFF2-40B4-BE49-F238E27FC236}">
                  <a16:creationId xmlns:a16="http://schemas.microsoft.com/office/drawing/2014/main" id="{1DC4B752-27B4-4CB6-BCA7-69C35230BA30}"/>
                </a:ext>
              </a:extLst>
            </p:cNvPr>
            <p:cNvSpPr/>
            <p:nvPr/>
          </p:nvSpPr>
          <p:spPr>
            <a:xfrm rot="16200000">
              <a:off x="7804338" y="5319209"/>
              <a:ext cx="716863" cy="230832"/>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Showcase</a:t>
              </a:r>
            </a:p>
          </p:txBody>
        </p:sp>
        <p:pic>
          <p:nvPicPr>
            <p:cNvPr id="73" name="Graphic 72" descr="Star">
              <a:extLst>
                <a:ext uri="{FF2B5EF4-FFF2-40B4-BE49-F238E27FC236}">
                  <a16:creationId xmlns:a16="http://schemas.microsoft.com/office/drawing/2014/main" id="{2C4CBFBC-0C19-44FA-A2A4-B20DD008478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8099" y="4927971"/>
              <a:ext cx="222301" cy="222301"/>
            </a:xfrm>
            <a:prstGeom prst="rect">
              <a:avLst/>
            </a:prstGeom>
          </p:spPr>
        </p:pic>
      </p:grpSp>
      <p:grpSp>
        <p:nvGrpSpPr>
          <p:cNvPr id="74" name="Group 73">
            <a:extLst>
              <a:ext uri="{FF2B5EF4-FFF2-40B4-BE49-F238E27FC236}">
                <a16:creationId xmlns:a16="http://schemas.microsoft.com/office/drawing/2014/main" id="{6EADD903-26B1-40C1-A335-A986DD404343}"/>
              </a:ext>
            </a:extLst>
          </p:cNvPr>
          <p:cNvGrpSpPr/>
          <p:nvPr/>
        </p:nvGrpSpPr>
        <p:grpSpPr>
          <a:xfrm>
            <a:off x="6385963" y="3328990"/>
            <a:ext cx="173336" cy="568559"/>
            <a:chOff x="8047354" y="4927971"/>
            <a:chExt cx="233046" cy="865085"/>
          </a:xfrm>
        </p:grpSpPr>
        <p:sp>
          <p:nvSpPr>
            <p:cNvPr id="75" name="Rectangle 74">
              <a:extLst>
                <a:ext uri="{FF2B5EF4-FFF2-40B4-BE49-F238E27FC236}">
                  <a16:creationId xmlns:a16="http://schemas.microsoft.com/office/drawing/2014/main" id="{CF16B3CB-7D13-4AB6-A43E-AD78DFFBDE62}"/>
                </a:ext>
              </a:extLst>
            </p:cNvPr>
            <p:cNvSpPr/>
            <p:nvPr/>
          </p:nvSpPr>
          <p:spPr>
            <a:xfrm rot="16200000">
              <a:off x="7804338" y="5319209"/>
              <a:ext cx="716863" cy="230832"/>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Showcase</a:t>
              </a:r>
            </a:p>
          </p:txBody>
        </p:sp>
        <p:pic>
          <p:nvPicPr>
            <p:cNvPr id="76" name="Graphic 75" descr="Star">
              <a:extLst>
                <a:ext uri="{FF2B5EF4-FFF2-40B4-BE49-F238E27FC236}">
                  <a16:creationId xmlns:a16="http://schemas.microsoft.com/office/drawing/2014/main" id="{134CAEFD-FFB4-413E-8D45-E3369F1B7C58}"/>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8099" y="4927971"/>
              <a:ext cx="222301" cy="222301"/>
            </a:xfrm>
            <a:prstGeom prst="rect">
              <a:avLst/>
            </a:prstGeom>
          </p:spPr>
        </p:pic>
      </p:grpSp>
      <p:grpSp>
        <p:nvGrpSpPr>
          <p:cNvPr id="77" name="Group 76">
            <a:extLst>
              <a:ext uri="{FF2B5EF4-FFF2-40B4-BE49-F238E27FC236}">
                <a16:creationId xmlns:a16="http://schemas.microsoft.com/office/drawing/2014/main" id="{AC556026-F212-4027-9D40-F3CA6D316B71}"/>
              </a:ext>
            </a:extLst>
          </p:cNvPr>
          <p:cNvGrpSpPr/>
          <p:nvPr/>
        </p:nvGrpSpPr>
        <p:grpSpPr>
          <a:xfrm>
            <a:off x="5228233" y="1832247"/>
            <a:ext cx="274704" cy="883690"/>
            <a:chOff x="6427552" y="4980031"/>
            <a:chExt cx="369332" cy="1344569"/>
          </a:xfrm>
        </p:grpSpPr>
        <p:pic>
          <p:nvPicPr>
            <p:cNvPr id="78" name="Picture 4" descr="Image result for commitment icon">
              <a:extLst>
                <a:ext uri="{FF2B5EF4-FFF2-40B4-BE49-F238E27FC236}">
                  <a16:creationId xmlns:a16="http://schemas.microsoft.com/office/drawing/2014/main" id="{E380CEFC-3FB1-4162-892A-31998EA8977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5630" y="4980031"/>
              <a:ext cx="215832" cy="22230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D2C8EA65-6921-4256-8DB9-67460112F678}"/>
                </a:ext>
              </a:extLst>
            </p:cNvPr>
            <p:cNvSpPr/>
            <p:nvPr/>
          </p:nvSpPr>
          <p:spPr>
            <a:xfrm rot="16200000">
              <a:off x="6045396" y="5573112"/>
              <a:ext cx="1133644" cy="369332"/>
            </a:xfrm>
            <a:prstGeom prst="rect">
              <a:avLst/>
            </a:prstGeom>
            <a:solidFill>
              <a:schemeClr val="bg1"/>
            </a:solidFill>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Planning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Stories Committed</a:t>
              </a:r>
            </a:p>
          </p:txBody>
        </p:sp>
      </p:grpSp>
      <p:grpSp>
        <p:nvGrpSpPr>
          <p:cNvPr id="80" name="Group 79">
            <a:extLst>
              <a:ext uri="{FF2B5EF4-FFF2-40B4-BE49-F238E27FC236}">
                <a16:creationId xmlns:a16="http://schemas.microsoft.com/office/drawing/2014/main" id="{0BE92C11-F714-4D44-AA10-4C42DF147DE1}"/>
              </a:ext>
            </a:extLst>
          </p:cNvPr>
          <p:cNvGrpSpPr/>
          <p:nvPr/>
        </p:nvGrpSpPr>
        <p:grpSpPr>
          <a:xfrm>
            <a:off x="6540318" y="1832247"/>
            <a:ext cx="274704" cy="883690"/>
            <a:chOff x="6427552" y="4980031"/>
            <a:chExt cx="369332" cy="1344569"/>
          </a:xfrm>
        </p:grpSpPr>
        <p:pic>
          <p:nvPicPr>
            <p:cNvPr id="81" name="Picture 4" descr="Image result for commitment icon">
              <a:extLst>
                <a:ext uri="{FF2B5EF4-FFF2-40B4-BE49-F238E27FC236}">
                  <a16:creationId xmlns:a16="http://schemas.microsoft.com/office/drawing/2014/main" id="{ECF87D10-3568-4406-B11E-8797E81F5E5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5630" y="4980031"/>
              <a:ext cx="215832" cy="222301"/>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93CC659F-4CF3-4DEC-8620-CF9A3D9F9102}"/>
                </a:ext>
              </a:extLst>
            </p:cNvPr>
            <p:cNvSpPr/>
            <p:nvPr/>
          </p:nvSpPr>
          <p:spPr>
            <a:xfrm rot="16200000">
              <a:off x="6045396" y="5573112"/>
              <a:ext cx="1133644" cy="369332"/>
            </a:xfrm>
            <a:prstGeom prst="rect">
              <a:avLst/>
            </a:prstGeom>
            <a:solidFill>
              <a:schemeClr val="bg1"/>
            </a:solidFill>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Planning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Stories Committed</a:t>
              </a:r>
            </a:p>
          </p:txBody>
        </p:sp>
      </p:grpSp>
      <p:sp>
        <p:nvSpPr>
          <p:cNvPr id="83" name="Rectangle 82">
            <a:extLst>
              <a:ext uri="{FF2B5EF4-FFF2-40B4-BE49-F238E27FC236}">
                <a16:creationId xmlns:a16="http://schemas.microsoft.com/office/drawing/2014/main" id="{C08F457D-ECDF-4EDE-A24B-784338296530}"/>
              </a:ext>
            </a:extLst>
          </p:cNvPr>
          <p:cNvSpPr/>
          <p:nvPr/>
        </p:nvSpPr>
        <p:spPr>
          <a:xfrm rot="16200000">
            <a:off x="4313680" y="2167571"/>
            <a:ext cx="812490" cy="171689"/>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Scope Frozen</a:t>
            </a:r>
          </a:p>
        </p:txBody>
      </p:sp>
      <p:sp>
        <p:nvSpPr>
          <p:cNvPr id="84" name="Rectangle 83">
            <a:extLst>
              <a:ext uri="{FF2B5EF4-FFF2-40B4-BE49-F238E27FC236}">
                <a16:creationId xmlns:a16="http://schemas.microsoft.com/office/drawing/2014/main" id="{747D28CE-2189-4A2E-91AC-4DECC4E82630}"/>
              </a:ext>
            </a:extLst>
          </p:cNvPr>
          <p:cNvSpPr/>
          <p:nvPr/>
        </p:nvSpPr>
        <p:spPr>
          <a:xfrm rot="16200000">
            <a:off x="5607825" y="2187309"/>
            <a:ext cx="812490" cy="171689"/>
          </a:xfrm>
          <a:prstGeom prst="rect">
            <a:avLst/>
          </a:prstGeom>
          <a:solidFill>
            <a:schemeClr val="bg1"/>
          </a:solidFill>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Sprint Scope Frozen</a:t>
            </a:r>
          </a:p>
        </p:txBody>
      </p:sp>
      <p:cxnSp>
        <p:nvCxnSpPr>
          <p:cNvPr id="85" name="Connector: Curved 84">
            <a:extLst>
              <a:ext uri="{FF2B5EF4-FFF2-40B4-BE49-F238E27FC236}">
                <a16:creationId xmlns:a16="http://schemas.microsoft.com/office/drawing/2014/main" id="{F33DBC3D-1ECA-4C65-897F-535A05B41E2B}"/>
              </a:ext>
            </a:extLst>
          </p:cNvPr>
          <p:cNvCxnSpPr>
            <a:cxnSpLocks/>
            <a:stCxn id="45" idx="2"/>
            <a:endCxn id="22" idx="1"/>
          </p:cNvCxnSpPr>
          <p:nvPr/>
        </p:nvCxnSpPr>
        <p:spPr>
          <a:xfrm flipH="1">
            <a:off x="2166386" y="2343405"/>
            <a:ext cx="151167" cy="867283"/>
          </a:xfrm>
          <a:prstGeom prst="curvedConnector5">
            <a:avLst>
              <a:gd name="adj1" fmla="val -112478"/>
              <a:gd name="adj2" fmla="val 50177"/>
              <a:gd name="adj3" fmla="val 212478"/>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86" name="Connector: Curved 85">
            <a:extLst>
              <a:ext uri="{FF2B5EF4-FFF2-40B4-BE49-F238E27FC236}">
                <a16:creationId xmlns:a16="http://schemas.microsoft.com/office/drawing/2014/main" id="{3C49BF3B-6D87-4CDC-B5B8-0536C11EB4A9}"/>
              </a:ext>
            </a:extLst>
          </p:cNvPr>
          <p:cNvCxnSpPr>
            <a:cxnSpLocks/>
            <a:stCxn id="57" idx="2"/>
            <a:endCxn id="27" idx="1"/>
          </p:cNvCxnSpPr>
          <p:nvPr/>
        </p:nvCxnSpPr>
        <p:spPr>
          <a:xfrm flipH="1">
            <a:off x="3457927" y="2343405"/>
            <a:ext cx="136880" cy="867283"/>
          </a:xfrm>
          <a:prstGeom prst="curvedConnector5">
            <a:avLst>
              <a:gd name="adj1" fmla="val -124218"/>
              <a:gd name="adj2" fmla="val 50177"/>
              <a:gd name="adj3" fmla="val 224218"/>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87" name="Connector: Curved 86">
            <a:extLst>
              <a:ext uri="{FF2B5EF4-FFF2-40B4-BE49-F238E27FC236}">
                <a16:creationId xmlns:a16="http://schemas.microsoft.com/office/drawing/2014/main" id="{8E43E8F6-939D-4AD5-BE9F-615A3A1FDE4B}"/>
              </a:ext>
            </a:extLst>
          </p:cNvPr>
          <p:cNvCxnSpPr>
            <a:cxnSpLocks/>
            <a:stCxn id="79" idx="2"/>
            <a:endCxn id="60" idx="1"/>
          </p:cNvCxnSpPr>
          <p:nvPr/>
        </p:nvCxnSpPr>
        <p:spPr>
          <a:xfrm flipH="1">
            <a:off x="5392405" y="2343405"/>
            <a:ext cx="110532" cy="867283"/>
          </a:xfrm>
          <a:prstGeom prst="curvedConnector5">
            <a:avLst>
              <a:gd name="adj1" fmla="val -153829"/>
              <a:gd name="adj2" fmla="val 50177"/>
              <a:gd name="adj3" fmla="val 253829"/>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88" name="Connector: Curved 87">
            <a:extLst>
              <a:ext uri="{FF2B5EF4-FFF2-40B4-BE49-F238E27FC236}">
                <a16:creationId xmlns:a16="http://schemas.microsoft.com/office/drawing/2014/main" id="{D4B1F661-113B-4062-BD8D-EE30552B96E8}"/>
              </a:ext>
            </a:extLst>
          </p:cNvPr>
          <p:cNvCxnSpPr>
            <a:cxnSpLocks/>
            <a:stCxn id="82" idx="2"/>
            <a:endCxn id="61" idx="1"/>
          </p:cNvCxnSpPr>
          <p:nvPr/>
        </p:nvCxnSpPr>
        <p:spPr>
          <a:xfrm flipH="1">
            <a:off x="6682283" y="2343405"/>
            <a:ext cx="132738" cy="867283"/>
          </a:xfrm>
          <a:prstGeom prst="curvedConnector5">
            <a:avLst>
              <a:gd name="adj1" fmla="val -128094"/>
              <a:gd name="adj2" fmla="val 50177"/>
              <a:gd name="adj3" fmla="val 228094"/>
            </a:avLst>
          </a:prstGeom>
          <a:ln w="12700">
            <a:prstDash val="dash"/>
            <a:tailEnd type="triangle"/>
          </a:ln>
        </p:spPr>
        <p:style>
          <a:lnRef idx="1">
            <a:schemeClr val="dk1"/>
          </a:lnRef>
          <a:fillRef idx="0">
            <a:schemeClr val="dk1"/>
          </a:fillRef>
          <a:effectRef idx="0">
            <a:schemeClr val="dk1"/>
          </a:effectRef>
          <a:fontRef idx="minor">
            <a:schemeClr val="tx1"/>
          </a:fontRef>
        </p:style>
      </p:cxnSp>
      <p:grpSp>
        <p:nvGrpSpPr>
          <p:cNvPr id="89" name="Group 88">
            <a:extLst>
              <a:ext uri="{FF2B5EF4-FFF2-40B4-BE49-F238E27FC236}">
                <a16:creationId xmlns:a16="http://schemas.microsoft.com/office/drawing/2014/main" id="{ED1F5977-CF08-4315-B258-EF8018F2EB2E}"/>
              </a:ext>
            </a:extLst>
          </p:cNvPr>
          <p:cNvGrpSpPr/>
          <p:nvPr/>
        </p:nvGrpSpPr>
        <p:grpSpPr>
          <a:xfrm>
            <a:off x="1555878" y="1997993"/>
            <a:ext cx="626317" cy="191977"/>
            <a:chOff x="2653864" y="4876800"/>
            <a:chExt cx="842067" cy="295148"/>
          </a:xfrm>
        </p:grpSpPr>
        <p:sp>
          <p:nvSpPr>
            <p:cNvPr id="90" name="Arrow: Left-Right 89">
              <a:extLst>
                <a:ext uri="{FF2B5EF4-FFF2-40B4-BE49-F238E27FC236}">
                  <a16:creationId xmlns:a16="http://schemas.microsoft.com/office/drawing/2014/main" id="{34F6BCBA-5535-4A4A-B095-B9BF39DBDF48}"/>
                </a:ext>
              </a:extLst>
            </p:cNvPr>
            <p:cNvSpPr/>
            <p:nvPr/>
          </p:nvSpPr>
          <p:spPr>
            <a:xfrm>
              <a:off x="2653864" y="4876800"/>
              <a:ext cx="842067" cy="103232"/>
            </a:xfrm>
            <a:prstGeom prst="leftRightArrow">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3069711E-06D6-43A3-B5AE-4274E89ABEA3}"/>
                </a:ext>
              </a:extLst>
            </p:cNvPr>
            <p:cNvSpPr/>
            <p:nvPr/>
          </p:nvSpPr>
          <p:spPr>
            <a:xfrm>
              <a:off x="2769713" y="4941116"/>
              <a:ext cx="51809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rPr>
                <a:t>1 week</a:t>
              </a:r>
              <a:endParaRPr kumimoji="0" lang="en-IN" sz="900" b="0" i="0" u="none" strike="noStrike" kern="1200" cap="none" spc="0" normalizeH="0" baseline="0" noProof="0">
                <a:ln>
                  <a:noFill/>
                </a:ln>
                <a:solidFill>
                  <a:srgbClr val="FF0000"/>
                </a:solidFill>
                <a:effectLst/>
                <a:uLnTx/>
                <a:uFillTx/>
                <a:latin typeface="Calibri" panose="020F0502020204030204"/>
                <a:ea typeface="+mn-ea"/>
                <a:cs typeface="+mn-cs"/>
              </a:endParaRPr>
            </a:p>
          </p:txBody>
        </p:sp>
      </p:grpSp>
      <p:grpSp>
        <p:nvGrpSpPr>
          <p:cNvPr id="92" name="Group 91">
            <a:extLst>
              <a:ext uri="{FF2B5EF4-FFF2-40B4-BE49-F238E27FC236}">
                <a16:creationId xmlns:a16="http://schemas.microsoft.com/office/drawing/2014/main" id="{73C3CAD3-0F45-4FBA-A9E9-79B675D79F9B}"/>
              </a:ext>
            </a:extLst>
          </p:cNvPr>
          <p:cNvGrpSpPr/>
          <p:nvPr/>
        </p:nvGrpSpPr>
        <p:grpSpPr>
          <a:xfrm>
            <a:off x="2820434" y="1997602"/>
            <a:ext cx="626317" cy="191977"/>
            <a:chOff x="2653864" y="4876800"/>
            <a:chExt cx="842067" cy="295148"/>
          </a:xfrm>
        </p:grpSpPr>
        <p:sp>
          <p:nvSpPr>
            <p:cNvPr id="93" name="Arrow: Left-Right 92">
              <a:extLst>
                <a:ext uri="{FF2B5EF4-FFF2-40B4-BE49-F238E27FC236}">
                  <a16:creationId xmlns:a16="http://schemas.microsoft.com/office/drawing/2014/main" id="{71129B16-03CC-41EC-BC2D-B3BDDC1653AE}"/>
                </a:ext>
              </a:extLst>
            </p:cNvPr>
            <p:cNvSpPr/>
            <p:nvPr/>
          </p:nvSpPr>
          <p:spPr>
            <a:xfrm>
              <a:off x="2653864" y="4876800"/>
              <a:ext cx="842067" cy="103232"/>
            </a:xfrm>
            <a:prstGeom prst="leftRightArrow">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AF3D818E-BA84-4CC3-B2D0-FDF4F61049E9}"/>
                </a:ext>
              </a:extLst>
            </p:cNvPr>
            <p:cNvSpPr/>
            <p:nvPr/>
          </p:nvSpPr>
          <p:spPr>
            <a:xfrm>
              <a:off x="2769713" y="4941116"/>
              <a:ext cx="51809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rPr>
                <a:t>1 week</a:t>
              </a:r>
              <a:endParaRPr kumimoji="0" lang="en-IN" sz="900" b="0" i="0" u="none" strike="noStrike" kern="1200" cap="none" spc="0" normalizeH="0" baseline="0" noProof="0">
                <a:ln>
                  <a:noFill/>
                </a:ln>
                <a:solidFill>
                  <a:srgbClr val="FF0000"/>
                </a:solidFill>
                <a:effectLst/>
                <a:uLnTx/>
                <a:uFillTx/>
                <a:latin typeface="Calibri" panose="020F0502020204030204"/>
                <a:ea typeface="+mn-ea"/>
                <a:cs typeface="+mn-cs"/>
              </a:endParaRPr>
            </a:p>
          </p:txBody>
        </p:sp>
      </p:grpSp>
      <p:grpSp>
        <p:nvGrpSpPr>
          <p:cNvPr id="95" name="Group 94">
            <a:extLst>
              <a:ext uri="{FF2B5EF4-FFF2-40B4-BE49-F238E27FC236}">
                <a16:creationId xmlns:a16="http://schemas.microsoft.com/office/drawing/2014/main" id="{2CB30354-706D-43B5-BC53-496AB3998D3A}"/>
              </a:ext>
            </a:extLst>
          </p:cNvPr>
          <p:cNvGrpSpPr/>
          <p:nvPr/>
        </p:nvGrpSpPr>
        <p:grpSpPr>
          <a:xfrm>
            <a:off x="4747433" y="2021696"/>
            <a:ext cx="626317" cy="191977"/>
            <a:chOff x="2653864" y="4876800"/>
            <a:chExt cx="842067" cy="295148"/>
          </a:xfrm>
        </p:grpSpPr>
        <p:sp>
          <p:nvSpPr>
            <p:cNvPr id="96" name="Arrow: Left-Right 95">
              <a:extLst>
                <a:ext uri="{FF2B5EF4-FFF2-40B4-BE49-F238E27FC236}">
                  <a16:creationId xmlns:a16="http://schemas.microsoft.com/office/drawing/2014/main" id="{BC90D9BC-AF9A-4E58-9CB3-8F9DC468C6A2}"/>
                </a:ext>
              </a:extLst>
            </p:cNvPr>
            <p:cNvSpPr/>
            <p:nvPr/>
          </p:nvSpPr>
          <p:spPr>
            <a:xfrm>
              <a:off x="2653864" y="4876800"/>
              <a:ext cx="842067" cy="103232"/>
            </a:xfrm>
            <a:prstGeom prst="leftRightArrow">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4607B816-C20E-4CD2-9097-7B55FC9433A6}"/>
                </a:ext>
              </a:extLst>
            </p:cNvPr>
            <p:cNvSpPr/>
            <p:nvPr/>
          </p:nvSpPr>
          <p:spPr>
            <a:xfrm>
              <a:off x="2769713" y="4941116"/>
              <a:ext cx="51809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rPr>
                <a:t>1 week</a:t>
              </a:r>
              <a:endParaRPr kumimoji="0" lang="en-IN" sz="900" b="0" i="0" u="none" strike="noStrike" kern="1200" cap="none" spc="0" normalizeH="0" baseline="0" noProof="0">
                <a:ln>
                  <a:noFill/>
                </a:ln>
                <a:solidFill>
                  <a:srgbClr val="FF0000"/>
                </a:solidFill>
                <a:effectLst/>
                <a:uLnTx/>
                <a:uFillTx/>
                <a:latin typeface="Calibri" panose="020F0502020204030204"/>
                <a:ea typeface="+mn-ea"/>
                <a:cs typeface="+mn-cs"/>
              </a:endParaRPr>
            </a:p>
          </p:txBody>
        </p:sp>
      </p:grpSp>
      <p:grpSp>
        <p:nvGrpSpPr>
          <p:cNvPr id="98" name="Group 97">
            <a:extLst>
              <a:ext uri="{FF2B5EF4-FFF2-40B4-BE49-F238E27FC236}">
                <a16:creationId xmlns:a16="http://schemas.microsoft.com/office/drawing/2014/main" id="{3D8EB627-FBE0-4627-BB0A-C2DEC47402E1}"/>
              </a:ext>
            </a:extLst>
          </p:cNvPr>
          <p:cNvGrpSpPr/>
          <p:nvPr/>
        </p:nvGrpSpPr>
        <p:grpSpPr>
          <a:xfrm>
            <a:off x="6050991" y="2021696"/>
            <a:ext cx="626317" cy="191977"/>
            <a:chOff x="2653864" y="4876800"/>
            <a:chExt cx="842067" cy="295148"/>
          </a:xfrm>
        </p:grpSpPr>
        <p:sp>
          <p:nvSpPr>
            <p:cNvPr id="99" name="Arrow: Left-Right 98">
              <a:extLst>
                <a:ext uri="{FF2B5EF4-FFF2-40B4-BE49-F238E27FC236}">
                  <a16:creationId xmlns:a16="http://schemas.microsoft.com/office/drawing/2014/main" id="{DCCFF3A4-EC4D-443B-B90D-EBEA0588AFC5}"/>
                </a:ext>
              </a:extLst>
            </p:cNvPr>
            <p:cNvSpPr/>
            <p:nvPr/>
          </p:nvSpPr>
          <p:spPr>
            <a:xfrm>
              <a:off x="2653864" y="4876800"/>
              <a:ext cx="842067" cy="103232"/>
            </a:xfrm>
            <a:prstGeom prst="leftRightArrow">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BCE2553D-DC0D-4BC3-AD2C-496EB2721391}"/>
                </a:ext>
              </a:extLst>
            </p:cNvPr>
            <p:cNvSpPr/>
            <p:nvPr/>
          </p:nvSpPr>
          <p:spPr>
            <a:xfrm>
              <a:off x="2769713" y="4941116"/>
              <a:ext cx="518091" cy="2308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0000"/>
                  </a:solidFill>
                  <a:effectLst/>
                  <a:uLnTx/>
                  <a:uFillTx/>
                  <a:latin typeface="Calibri" panose="020F0502020204030204" pitchFamily="34" charset="0"/>
                  <a:ea typeface="Calibri" panose="020F0502020204030204" pitchFamily="34" charset="0"/>
                  <a:cs typeface="Calibri" panose="020F0502020204030204" pitchFamily="34" charset="0"/>
                </a:rPr>
                <a:t>1 week</a:t>
              </a:r>
              <a:endParaRPr kumimoji="0" lang="en-IN" sz="900" b="0" i="0" u="none" strike="noStrike" kern="1200" cap="none" spc="0" normalizeH="0" baseline="0" noProof="0">
                <a:ln>
                  <a:noFill/>
                </a:ln>
                <a:solidFill>
                  <a:srgbClr val="FF0000"/>
                </a:solidFill>
                <a:effectLst/>
                <a:uLnTx/>
                <a:uFillTx/>
                <a:latin typeface="Calibri" panose="020F0502020204030204"/>
                <a:ea typeface="+mn-ea"/>
                <a:cs typeface="+mn-cs"/>
              </a:endParaRPr>
            </a:p>
          </p:txBody>
        </p:sp>
      </p:grpSp>
      <p:sp>
        <p:nvSpPr>
          <p:cNvPr id="101" name="Rectangle: Rounded Corners 100">
            <a:extLst>
              <a:ext uri="{FF2B5EF4-FFF2-40B4-BE49-F238E27FC236}">
                <a16:creationId xmlns:a16="http://schemas.microsoft.com/office/drawing/2014/main" id="{64BE5BCB-D64D-467A-91EE-5C4FEAB9BFB7}"/>
              </a:ext>
            </a:extLst>
          </p:cNvPr>
          <p:cNvSpPr/>
          <p:nvPr/>
        </p:nvSpPr>
        <p:spPr>
          <a:xfrm>
            <a:off x="6675606" y="1181197"/>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W11</a:t>
            </a:r>
          </a:p>
        </p:txBody>
      </p:sp>
      <p:sp>
        <p:nvSpPr>
          <p:cNvPr id="102" name="Rectangle: Rounded Corners 101">
            <a:extLst>
              <a:ext uri="{FF2B5EF4-FFF2-40B4-BE49-F238E27FC236}">
                <a16:creationId xmlns:a16="http://schemas.microsoft.com/office/drawing/2014/main" id="{BE7A1231-C1EE-4E44-A9FC-7CD02F4ECFE8}"/>
              </a:ext>
            </a:extLst>
          </p:cNvPr>
          <p:cNvSpPr/>
          <p:nvPr/>
        </p:nvSpPr>
        <p:spPr>
          <a:xfrm>
            <a:off x="7291483" y="1179590"/>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W12</a:t>
            </a:r>
          </a:p>
        </p:txBody>
      </p:sp>
      <p:cxnSp>
        <p:nvCxnSpPr>
          <p:cNvPr id="103" name="Straight Connector 102">
            <a:extLst>
              <a:ext uri="{FF2B5EF4-FFF2-40B4-BE49-F238E27FC236}">
                <a16:creationId xmlns:a16="http://schemas.microsoft.com/office/drawing/2014/main" id="{5C32D85C-355D-468B-90B2-B70A5DC7FD2A}"/>
              </a:ext>
            </a:extLst>
          </p:cNvPr>
          <p:cNvCxnSpPr/>
          <p:nvPr/>
        </p:nvCxnSpPr>
        <p:spPr>
          <a:xfrm>
            <a:off x="7277599" y="1448116"/>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7567052-9631-40E5-9165-FF40129CCB46}"/>
              </a:ext>
            </a:extLst>
          </p:cNvPr>
          <p:cNvCxnSpPr/>
          <p:nvPr/>
        </p:nvCxnSpPr>
        <p:spPr>
          <a:xfrm>
            <a:off x="7944474" y="1428885"/>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F104A1E2-467E-4028-B2DB-8430E454FA0E}"/>
              </a:ext>
            </a:extLst>
          </p:cNvPr>
          <p:cNvSpPr/>
          <p:nvPr/>
        </p:nvSpPr>
        <p:spPr>
          <a:xfrm>
            <a:off x="7916806" y="1179590"/>
            <a:ext cx="605406" cy="26026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W13</a:t>
            </a:r>
          </a:p>
        </p:txBody>
      </p:sp>
      <p:sp>
        <p:nvSpPr>
          <p:cNvPr id="106" name="Star: 7 Points 105">
            <a:extLst>
              <a:ext uri="{FF2B5EF4-FFF2-40B4-BE49-F238E27FC236}">
                <a16:creationId xmlns:a16="http://schemas.microsoft.com/office/drawing/2014/main" id="{C83EBCF6-80FD-492C-B7CC-FD3FFF67C608}"/>
              </a:ext>
            </a:extLst>
          </p:cNvPr>
          <p:cNvSpPr/>
          <p:nvPr/>
        </p:nvSpPr>
        <p:spPr>
          <a:xfrm>
            <a:off x="10222913" y="5305308"/>
            <a:ext cx="312257" cy="236602"/>
          </a:xfrm>
          <a:prstGeom prst="star7">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C2CA57A-6790-4673-B8D7-052367D126EF}"/>
              </a:ext>
            </a:extLst>
          </p:cNvPr>
          <p:cNvSpPr txBox="1"/>
          <p:nvPr/>
        </p:nvSpPr>
        <p:spPr>
          <a:xfrm>
            <a:off x="10222913" y="5605705"/>
            <a:ext cx="573730" cy="170252"/>
          </a:xfrm>
          <a:prstGeom prst="rect">
            <a:avLst/>
          </a:prstGeom>
        </p:spPr>
        <p:txBody>
          <a:bodyPr vert="horz" wrap="non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1600" b="1" i="0" u="none" strike="noStrike" kern="1200" cap="none" spc="0" normalizeH="0" baseline="0" noProof="0">
                <a:ln>
                  <a:noFill/>
                </a:ln>
                <a:solidFill>
                  <a:srgbClr val="001B44"/>
                </a:solidFill>
                <a:effectLst/>
                <a:uLnTx/>
                <a:uFillTx/>
                <a:latin typeface="Arial"/>
                <a:ea typeface="+mn-ea"/>
                <a:cs typeface="Arial"/>
              </a:rPr>
              <a:t>Go Live</a:t>
            </a:r>
            <a:endParaRPr kumimoji="0" lang="en-IN" sz="1600" b="1" i="0" u="none" strike="noStrike" kern="1200" cap="none" spc="0" normalizeH="0" baseline="0" noProof="0">
              <a:ln>
                <a:noFill/>
              </a:ln>
              <a:solidFill>
                <a:srgbClr val="001B44"/>
              </a:solidFill>
              <a:effectLst/>
              <a:uLnTx/>
              <a:uFillTx/>
              <a:latin typeface="Arial"/>
              <a:ea typeface="+mn-ea"/>
              <a:cs typeface="Arial"/>
            </a:endParaRPr>
          </a:p>
        </p:txBody>
      </p:sp>
      <p:cxnSp>
        <p:nvCxnSpPr>
          <p:cNvPr id="108" name="Connector: Curved 107">
            <a:extLst>
              <a:ext uri="{FF2B5EF4-FFF2-40B4-BE49-F238E27FC236}">
                <a16:creationId xmlns:a16="http://schemas.microsoft.com/office/drawing/2014/main" id="{DD8BC0A3-9217-4695-96BC-D5B1BBAF1D2E}"/>
              </a:ext>
            </a:extLst>
          </p:cNvPr>
          <p:cNvCxnSpPr>
            <a:cxnSpLocks/>
            <a:endCxn id="127" idx="1"/>
          </p:cNvCxnSpPr>
          <p:nvPr/>
        </p:nvCxnSpPr>
        <p:spPr>
          <a:xfrm rot="16200000" flipH="1">
            <a:off x="2919273" y="3568436"/>
            <a:ext cx="292049" cy="884292"/>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09" name="Connector: Curved 108">
            <a:extLst>
              <a:ext uri="{FF2B5EF4-FFF2-40B4-BE49-F238E27FC236}">
                <a16:creationId xmlns:a16="http://schemas.microsoft.com/office/drawing/2014/main" id="{D2E74DF4-7CBD-4469-A09A-BD5F7BE4DA3E}"/>
              </a:ext>
            </a:extLst>
          </p:cNvPr>
          <p:cNvCxnSpPr>
            <a:cxnSpLocks/>
            <a:endCxn id="127" idx="1"/>
          </p:cNvCxnSpPr>
          <p:nvPr/>
        </p:nvCxnSpPr>
        <p:spPr>
          <a:xfrm rot="16200000" flipH="1">
            <a:off x="3267904" y="3917067"/>
            <a:ext cx="297707" cy="181371"/>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10" name="Connector: Curved 109">
            <a:extLst>
              <a:ext uri="{FF2B5EF4-FFF2-40B4-BE49-F238E27FC236}">
                <a16:creationId xmlns:a16="http://schemas.microsoft.com/office/drawing/2014/main" id="{BB051E3B-8B89-4219-AD50-4F08E0C6D6C2}"/>
              </a:ext>
            </a:extLst>
          </p:cNvPr>
          <p:cNvCxnSpPr>
            <a:cxnSpLocks/>
            <a:endCxn id="130" idx="1"/>
          </p:cNvCxnSpPr>
          <p:nvPr/>
        </p:nvCxnSpPr>
        <p:spPr>
          <a:xfrm rot="16200000" flipH="1">
            <a:off x="4155615" y="3644112"/>
            <a:ext cx="409893" cy="850785"/>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11" name="Connector: Curved 110">
            <a:extLst>
              <a:ext uri="{FF2B5EF4-FFF2-40B4-BE49-F238E27FC236}">
                <a16:creationId xmlns:a16="http://schemas.microsoft.com/office/drawing/2014/main" id="{619085AB-8CEA-4365-829D-4D67DFBEAFC8}"/>
              </a:ext>
            </a:extLst>
          </p:cNvPr>
          <p:cNvCxnSpPr>
            <a:cxnSpLocks/>
            <a:endCxn id="130" idx="1"/>
          </p:cNvCxnSpPr>
          <p:nvPr/>
        </p:nvCxnSpPr>
        <p:spPr>
          <a:xfrm rot="16200000" flipH="1">
            <a:off x="4475440" y="3963938"/>
            <a:ext cx="409894" cy="211133"/>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12" name="Connector: Curved 111">
            <a:extLst>
              <a:ext uri="{FF2B5EF4-FFF2-40B4-BE49-F238E27FC236}">
                <a16:creationId xmlns:a16="http://schemas.microsoft.com/office/drawing/2014/main" id="{77BF7460-F65A-47F8-A2EE-DC4DB145856C}"/>
              </a:ext>
            </a:extLst>
          </p:cNvPr>
          <p:cNvCxnSpPr>
            <a:cxnSpLocks/>
            <a:stCxn id="130" idx="2"/>
            <a:endCxn id="42" idx="1"/>
          </p:cNvCxnSpPr>
          <p:nvPr/>
        </p:nvCxnSpPr>
        <p:spPr>
          <a:xfrm rot="16200000" flipH="1">
            <a:off x="5107173" y="4440460"/>
            <a:ext cx="263356" cy="327292"/>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sp>
        <p:nvSpPr>
          <p:cNvPr id="113" name="Rectangle 112">
            <a:extLst>
              <a:ext uri="{FF2B5EF4-FFF2-40B4-BE49-F238E27FC236}">
                <a16:creationId xmlns:a16="http://schemas.microsoft.com/office/drawing/2014/main" id="{50049FEB-99EE-4DA3-9AA8-0C76CF68A74D}"/>
              </a:ext>
            </a:extLst>
          </p:cNvPr>
          <p:cNvSpPr/>
          <p:nvPr/>
        </p:nvSpPr>
        <p:spPr>
          <a:xfrm>
            <a:off x="7967508" y="3098089"/>
            <a:ext cx="605406" cy="23660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Regression</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14" name="Straight Connector 113">
            <a:extLst>
              <a:ext uri="{FF2B5EF4-FFF2-40B4-BE49-F238E27FC236}">
                <a16:creationId xmlns:a16="http://schemas.microsoft.com/office/drawing/2014/main" id="{4DCCBC3D-01EF-48F9-9100-0009128BED97}"/>
              </a:ext>
            </a:extLst>
          </p:cNvPr>
          <p:cNvCxnSpPr/>
          <p:nvPr/>
        </p:nvCxnSpPr>
        <p:spPr>
          <a:xfrm>
            <a:off x="8570687" y="1393861"/>
            <a:ext cx="0" cy="3265113"/>
          </a:xfrm>
          <a:prstGeom prst="line">
            <a:avLst/>
          </a:prstGeom>
          <a:ln w="127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2932A8B1-A2ED-4347-BF0D-411B74064C9D}"/>
              </a:ext>
            </a:extLst>
          </p:cNvPr>
          <p:cNvSpPr/>
          <p:nvPr/>
        </p:nvSpPr>
        <p:spPr>
          <a:xfrm>
            <a:off x="8965502" y="4881936"/>
            <a:ext cx="588692" cy="23660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UAT</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16" name="Connector: Curved 115">
            <a:extLst>
              <a:ext uri="{FF2B5EF4-FFF2-40B4-BE49-F238E27FC236}">
                <a16:creationId xmlns:a16="http://schemas.microsoft.com/office/drawing/2014/main" id="{7ECA5B8F-349D-4011-8A18-A39A54824533}"/>
              </a:ext>
            </a:extLst>
          </p:cNvPr>
          <p:cNvCxnSpPr>
            <a:cxnSpLocks/>
            <a:endCxn id="128" idx="1"/>
          </p:cNvCxnSpPr>
          <p:nvPr/>
        </p:nvCxnSpPr>
        <p:spPr>
          <a:xfrm rot="16200000" flipH="1">
            <a:off x="6185995" y="3543709"/>
            <a:ext cx="166336" cy="874015"/>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17" name="Connector: Curved 116">
            <a:extLst>
              <a:ext uri="{FF2B5EF4-FFF2-40B4-BE49-F238E27FC236}">
                <a16:creationId xmlns:a16="http://schemas.microsoft.com/office/drawing/2014/main" id="{98AE6B3C-E6CF-4DCD-8306-D1EB974672E7}"/>
              </a:ext>
            </a:extLst>
          </p:cNvPr>
          <p:cNvCxnSpPr>
            <a:cxnSpLocks/>
            <a:endCxn id="128" idx="1"/>
          </p:cNvCxnSpPr>
          <p:nvPr/>
        </p:nvCxnSpPr>
        <p:spPr>
          <a:xfrm rot="16200000" flipH="1">
            <a:off x="6505821" y="3863535"/>
            <a:ext cx="166336" cy="234363"/>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18" name="Connector: Curved 117">
            <a:extLst>
              <a:ext uri="{FF2B5EF4-FFF2-40B4-BE49-F238E27FC236}">
                <a16:creationId xmlns:a16="http://schemas.microsoft.com/office/drawing/2014/main" id="{40FB6CC1-6C59-4CC8-9FE8-C0A739BA9240}"/>
              </a:ext>
            </a:extLst>
          </p:cNvPr>
          <p:cNvCxnSpPr>
            <a:cxnSpLocks/>
            <a:endCxn id="129" idx="1"/>
          </p:cNvCxnSpPr>
          <p:nvPr/>
        </p:nvCxnSpPr>
        <p:spPr>
          <a:xfrm rot="16200000" flipH="1">
            <a:off x="7461837" y="3640556"/>
            <a:ext cx="304642" cy="844806"/>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19" name="Connector: Curved 118">
            <a:extLst>
              <a:ext uri="{FF2B5EF4-FFF2-40B4-BE49-F238E27FC236}">
                <a16:creationId xmlns:a16="http://schemas.microsoft.com/office/drawing/2014/main" id="{2C74A7AB-DA58-49EA-9E88-7B5BA922EBF3}"/>
              </a:ext>
            </a:extLst>
          </p:cNvPr>
          <p:cNvCxnSpPr>
            <a:cxnSpLocks/>
            <a:endCxn id="129" idx="1"/>
          </p:cNvCxnSpPr>
          <p:nvPr/>
        </p:nvCxnSpPr>
        <p:spPr>
          <a:xfrm>
            <a:off x="7817293" y="4150347"/>
            <a:ext cx="219268" cy="64933"/>
          </a:xfrm>
          <a:prstGeom prst="curvedConnector3">
            <a:avLst>
              <a:gd name="adj1" fmla="val 50000"/>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20" name="Connector: Curved 119">
            <a:extLst>
              <a:ext uri="{FF2B5EF4-FFF2-40B4-BE49-F238E27FC236}">
                <a16:creationId xmlns:a16="http://schemas.microsoft.com/office/drawing/2014/main" id="{5449B7AC-B161-4364-8876-895B23FA7241}"/>
              </a:ext>
            </a:extLst>
          </p:cNvPr>
          <p:cNvCxnSpPr>
            <a:cxnSpLocks/>
            <a:stCxn id="129" idx="2"/>
            <a:endCxn id="115" idx="1"/>
          </p:cNvCxnSpPr>
          <p:nvPr/>
        </p:nvCxnSpPr>
        <p:spPr>
          <a:xfrm rot="16200000" flipH="1">
            <a:off x="8375176" y="4409911"/>
            <a:ext cx="522548" cy="658103"/>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grpSp>
        <p:nvGrpSpPr>
          <p:cNvPr id="121" name="Group 120">
            <a:extLst>
              <a:ext uri="{FF2B5EF4-FFF2-40B4-BE49-F238E27FC236}">
                <a16:creationId xmlns:a16="http://schemas.microsoft.com/office/drawing/2014/main" id="{8BE57423-F157-41F5-92CF-BA57AE1B9AEF}"/>
              </a:ext>
            </a:extLst>
          </p:cNvPr>
          <p:cNvGrpSpPr/>
          <p:nvPr/>
        </p:nvGrpSpPr>
        <p:grpSpPr>
          <a:xfrm>
            <a:off x="4806314" y="3451833"/>
            <a:ext cx="537961" cy="368818"/>
            <a:chOff x="6869764" y="5495949"/>
            <a:chExt cx="723275" cy="561171"/>
          </a:xfrm>
        </p:grpSpPr>
        <p:pic>
          <p:nvPicPr>
            <p:cNvPr id="122" name="Picture 6" descr="Image result for retrospective icon">
              <a:extLst>
                <a:ext uri="{FF2B5EF4-FFF2-40B4-BE49-F238E27FC236}">
                  <a16:creationId xmlns:a16="http://schemas.microsoft.com/office/drawing/2014/main" id="{83B7FCC6-5CC5-4BF7-8A7F-41FE3A3F3D9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91101" y="5495949"/>
              <a:ext cx="440831" cy="440831"/>
            </a:xfrm>
            <a:prstGeom prst="rect">
              <a:avLst/>
            </a:prstGeom>
            <a:solidFill>
              <a:srgbClr val="92D050"/>
            </a:solidFill>
          </p:spPr>
        </p:pic>
        <p:sp>
          <p:nvSpPr>
            <p:cNvPr id="123" name="TextBox 122">
              <a:extLst>
                <a:ext uri="{FF2B5EF4-FFF2-40B4-BE49-F238E27FC236}">
                  <a16:creationId xmlns:a16="http://schemas.microsoft.com/office/drawing/2014/main" id="{9B903B6F-CACB-469F-9C8D-3E3FD92E93A5}"/>
                </a:ext>
              </a:extLst>
            </p:cNvPr>
            <p:cNvSpPr txBox="1"/>
            <p:nvPr/>
          </p:nvSpPr>
          <p:spPr>
            <a:xfrm>
              <a:off x="6869764" y="5905797"/>
              <a:ext cx="723275" cy="151323"/>
            </a:xfrm>
            <a:prstGeom prst="rect">
              <a:avLst/>
            </a:prstGeom>
          </p:spPr>
          <p:txBody>
            <a:bodyPr vert="horz" wrap="non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1B44"/>
                  </a:solidFill>
                  <a:effectLst/>
                  <a:uLnTx/>
                  <a:uFillTx/>
                  <a:latin typeface="Arial"/>
                  <a:ea typeface="+mn-ea"/>
                  <a:cs typeface="Arial"/>
                </a:rPr>
                <a:t>Retrospective</a:t>
              </a:r>
              <a:endParaRPr kumimoji="0" lang="en-IN" sz="900" b="0" i="0" u="none" strike="noStrike" kern="1200" cap="none" spc="0" normalizeH="0" baseline="0" noProof="0">
                <a:ln>
                  <a:noFill/>
                </a:ln>
                <a:solidFill>
                  <a:srgbClr val="001B44"/>
                </a:solidFill>
                <a:effectLst/>
                <a:uLnTx/>
                <a:uFillTx/>
                <a:latin typeface="Arial"/>
                <a:ea typeface="+mn-ea"/>
                <a:cs typeface="Arial"/>
              </a:endParaRPr>
            </a:p>
          </p:txBody>
        </p:sp>
      </p:grpSp>
      <p:grpSp>
        <p:nvGrpSpPr>
          <p:cNvPr id="124" name="Group 123">
            <a:extLst>
              <a:ext uri="{FF2B5EF4-FFF2-40B4-BE49-F238E27FC236}">
                <a16:creationId xmlns:a16="http://schemas.microsoft.com/office/drawing/2014/main" id="{C7A6FBA9-2B0D-4318-ADF3-3E7A912E880C}"/>
              </a:ext>
            </a:extLst>
          </p:cNvPr>
          <p:cNvGrpSpPr/>
          <p:nvPr/>
        </p:nvGrpSpPr>
        <p:grpSpPr>
          <a:xfrm>
            <a:off x="7998379" y="3401745"/>
            <a:ext cx="537961" cy="368818"/>
            <a:chOff x="6869764" y="5495949"/>
            <a:chExt cx="723275" cy="561171"/>
          </a:xfrm>
        </p:grpSpPr>
        <p:pic>
          <p:nvPicPr>
            <p:cNvPr id="125" name="Picture 6" descr="Image result for retrospective icon">
              <a:extLst>
                <a:ext uri="{FF2B5EF4-FFF2-40B4-BE49-F238E27FC236}">
                  <a16:creationId xmlns:a16="http://schemas.microsoft.com/office/drawing/2014/main" id="{33ABF8BA-822D-4DEF-BF43-0231B532808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91101" y="5495949"/>
              <a:ext cx="440831" cy="440831"/>
            </a:xfrm>
            <a:prstGeom prst="rect">
              <a:avLst/>
            </a:prstGeom>
            <a:solidFill>
              <a:srgbClr val="92D050"/>
            </a:solidFill>
          </p:spPr>
        </p:pic>
        <p:sp>
          <p:nvSpPr>
            <p:cNvPr id="126" name="TextBox 125">
              <a:extLst>
                <a:ext uri="{FF2B5EF4-FFF2-40B4-BE49-F238E27FC236}">
                  <a16:creationId xmlns:a16="http://schemas.microsoft.com/office/drawing/2014/main" id="{BAB2EE6F-152D-4A9D-804E-0538D63573B8}"/>
                </a:ext>
              </a:extLst>
            </p:cNvPr>
            <p:cNvSpPr txBox="1"/>
            <p:nvPr/>
          </p:nvSpPr>
          <p:spPr>
            <a:xfrm>
              <a:off x="6869764" y="5905797"/>
              <a:ext cx="723275" cy="151323"/>
            </a:xfrm>
            <a:prstGeom prst="rect">
              <a:avLst/>
            </a:prstGeom>
          </p:spPr>
          <p:txBody>
            <a:bodyPr vert="horz" wrap="non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900" b="0" i="0" u="none" strike="noStrike" kern="1200" cap="none" spc="0" normalizeH="0" baseline="0" noProof="0">
                  <a:ln>
                    <a:noFill/>
                  </a:ln>
                  <a:solidFill>
                    <a:srgbClr val="001B44"/>
                  </a:solidFill>
                  <a:effectLst/>
                  <a:uLnTx/>
                  <a:uFillTx/>
                  <a:latin typeface="Arial"/>
                  <a:ea typeface="+mn-ea"/>
                  <a:cs typeface="Arial"/>
                </a:rPr>
                <a:t>Retrospective</a:t>
              </a:r>
              <a:endParaRPr kumimoji="0" lang="en-IN" sz="900" b="0" i="0" u="none" strike="noStrike" kern="1200" cap="none" spc="0" normalizeH="0" baseline="0" noProof="0">
                <a:ln>
                  <a:noFill/>
                </a:ln>
                <a:solidFill>
                  <a:srgbClr val="001B44"/>
                </a:solidFill>
                <a:effectLst/>
                <a:uLnTx/>
                <a:uFillTx/>
                <a:latin typeface="Arial"/>
                <a:ea typeface="+mn-ea"/>
                <a:cs typeface="Arial"/>
              </a:endParaRPr>
            </a:p>
          </p:txBody>
        </p:sp>
      </p:grpSp>
      <p:sp>
        <p:nvSpPr>
          <p:cNvPr id="127" name="Rectangle 126">
            <a:extLst>
              <a:ext uri="{FF2B5EF4-FFF2-40B4-BE49-F238E27FC236}">
                <a16:creationId xmlns:a16="http://schemas.microsoft.com/office/drawing/2014/main" id="{373F0B06-948D-436F-988A-234E981A1F1D}"/>
              </a:ext>
            </a:extLst>
          </p:cNvPr>
          <p:cNvSpPr/>
          <p:nvPr/>
        </p:nvSpPr>
        <p:spPr>
          <a:xfrm>
            <a:off x="3507443" y="3959670"/>
            <a:ext cx="592503" cy="39387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Signed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off by BA</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Rectangle 127">
            <a:extLst>
              <a:ext uri="{FF2B5EF4-FFF2-40B4-BE49-F238E27FC236}">
                <a16:creationId xmlns:a16="http://schemas.microsoft.com/office/drawing/2014/main" id="{C615D749-0C57-47C3-A5AE-046BF55A9552}"/>
              </a:ext>
            </a:extLst>
          </p:cNvPr>
          <p:cNvSpPr/>
          <p:nvPr/>
        </p:nvSpPr>
        <p:spPr>
          <a:xfrm>
            <a:off x="6706171" y="3913245"/>
            <a:ext cx="429339" cy="3012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Signed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off by BA</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Rectangle 128">
            <a:extLst>
              <a:ext uri="{FF2B5EF4-FFF2-40B4-BE49-F238E27FC236}">
                <a16:creationId xmlns:a16="http://schemas.microsoft.com/office/drawing/2014/main" id="{AE78BE9A-72FA-41E6-B102-790FE04C7B3D}"/>
              </a:ext>
            </a:extLst>
          </p:cNvPr>
          <p:cNvSpPr/>
          <p:nvPr/>
        </p:nvSpPr>
        <p:spPr>
          <a:xfrm>
            <a:off x="8036561" y="3952870"/>
            <a:ext cx="541676" cy="5248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Signed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off by BA</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Rectangle 129">
            <a:extLst>
              <a:ext uri="{FF2B5EF4-FFF2-40B4-BE49-F238E27FC236}">
                <a16:creationId xmlns:a16="http://schemas.microsoft.com/office/drawing/2014/main" id="{D77B7A65-C756-43FB-904D-F3AA3D5236BC}"/>
              </a:ext>
            </a:extLst>
          </p:cNvPr>
          <p:cNvSpPr/>
          <p:nvPr/>
        </p:nvSpPr>
        <p:spPr>
          <a:xfrm>
            <a:off x="4785954" y="4076475"/>
            <a:ext cx="578501" cy="39595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Signed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off by BA</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31" name="Connector: Curved 130">
            <a:extLst>
              <a:ext uri="{FF2B5EF4-FFF2-40B4-BE49-F238E27FC236}">
                <a16:creationId xmlns:a16="http://schemas.microsoft.com/office/drawing/2014/main" id="{3467578D-DEB3-4E4F-A316-936FC8600F81}"/>
              </a:ext>
            </a:extLst>
          </p:cNvPr>
          <p:cNvCxnSpPr>
            <a:cxnSpLocks/>
            <a:stCxn id="127" idx="2"/>
            <a:endCxn id="42" idx="1"/>
          </p:cNvCxnSpPr>
          <p:nvPr/>
        </p:nvCxnSpPr>
        <p:spPr>
          <a:xfrm rot="16200000" flipH="1">
            <a:off x="4411976" y="3745263"/>
            <a:ext cx="382240" cy="1598802"/>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cxnSp>
        <p:nvCxnSpPr>
          <p:cNvPr id="132" name="Connector: Curved 131">
            <a:extLst>
              <a:ext uri="{FF2B5EF4-FFF2-40B4-BE49-F238E27FC236}">
                <a16:creationId xmlns:a16="http://schemas.microsoft.com/office/drawing/2014/main" id="{14BC96C7-C5A1-4F66-B4B6-D61BB76F7397}"/>
              </a:ext>
            </a:extLst>
          </p:cNvPr>
          <p:cNvCxnSpPr>
            <a:cxnSpLocks/>
            <a:stCxn id="128" idx="2"/>
            <a:endCxn id="115" idx="1"/>
          </p:cNvCxnSpPr>
          <p:nvPr/>
        </p:nvCxnSpPr>
        <p:spPr>
          <a:xfrm rot="16200000" flipH="1">
            <a:off x="7550315" y="3585050"/>
            <a:ext cx="785712" cy="2044661"/>
          </a:xfrm>
          <a:prstGeom prst="curvedConnector2">
            <a:avLst/>
          </a:prstGeom>
          <a:ln w="12700">
            <a:prstDash val="dash"/>
            <a:tailEnd type="triangle"/>
          </a:ln>
        </p:spPr>
        <p:style>
          <a:lnRef idx="1">
            <a:schemeClr val="dk1"/>
          </a:lnRef>
          <a:fillRef idx="0">
            <a:schemeClr val="dk1"/>
          </a:fillRef>
          <a:effectRef idx="0">
            <a:schemeClr val="dk1"/>
          </a:effectRef>
          <a:fontRef idx="minor">
            <a:schemeClr val="tx1"/>
          </a:fontRef>
        </p:style>
      </p:cxnSp>
      <p:sp>
        <p:nvSpPr>
          <p:cNvPr id="133" name="Star: 7 Points 132">
            <a:extLst>
              <a:ext uri="{FF2B5EF4-FFF2-40B4-BE49-F238E27FC236}">
                <a16:creationId xmlns:a16="http://schemas.microsoft.com/office/drawing/2014/main" id="{7BDC9BFD-A956-4077-9697-6EFCA79BA41F}"/>
              </a:ext>
            </a:extLst>
          </p:cNvPr>
          <p:cNvSpPr/>
          <p:nvPr/>
        </p:nvSpPr>
        <p:spPr>
          <a:xfrm>
            <a:off x="6631362" y="5064414"/>
            <a:ext cx="312257" cy="236602"/>
          </a:xfrm>
          <a:prstGeom prst="star7">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TextBox 133">
            <a:extLst>
              <a:ext uri="{FF2B5EF4-FFF2-40B4-BE49-F238E27FC236}">
                <a16:creationId xmlns:a16="http://schemas.microsoft.com/office/drawing/2014/main" id="{3D727E72-ECE5-4CCE-8D10-0B8F15489085}"/>
              </a:ext>
            </a:extLst>
          </p:cNvPr>
          <p:cNvSpPr txBox="1"/>
          <p:nvPr/>
        </p:nvSpPr>
        <p:spPr>
          <a:xfrm>
            <a:off x="6461787" y="5266876"/>
            <a:ext cx="573730" cy="170252"/>
          </a:xfrm>
          <a:prstGeom prst="rect">
            <a:avLst/>
          </a:prstGeom>
        </p:spPr>
        <p:txBody>
          <a:bodyPr vert="horz" wrap="non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lang="en-US" sz="1600" b="1" i="0" u="none" strike="noStrike" kern="1200" cap="none" spc="0" normalizeH="0" baseline="0" noProof="0">
                <a:ln>
                  <a:noFill/>
                </a:ln>
                <a:solidFill>
                  <a:srgbClr val="001B44"/>
                </a:solidFill>
                <a:effectLst/>
                <a:uLnTx/>
                <a:uFillTx/>
                <a:latin typeface="Arial"/>
                <a:ea typeface="+mn-ea"/>
                <a:cs typeface="Arial"/>
              </a:rPr>
              <a:t>Go Live</a:t>
            </a:r>
            <a:endParaRPr kumimoji="0" lang="en-IN" sz="1600" b="1" i="0" u="none" strike="noStrike" kern="1200" cap="none" spc="0" normalizeH="0" baseline="0" noProof="0">
              <a:ln>
                <a:noFill/>
              </a:ln>
              <a:solidFill>
                <a:srgbClr val="001B44"/>
              </a:solidFill>
              <a:effectLst/>
              <a:uLnTx/>
              <a:uFillTx/>
              <a:latin typeface="Arial"/>
              <a:ea typeface="+mn-ea"/>
              <a:cs typeface="Arial"/>
            </a:endParaRPr>
          </a:p>
        </p:txBody>
      </p:sp>
      <p:sp>
        <p:nvSpPr>
          <p:cNvPr id="135" name="Rectangle 134">
            <a:extLst>
              <a:ext uri="{FF2B5EF4-FFF2-40B4-BE49-F238E27FC236}">
                <a16:creationId xmlns:a16="http://schemas.microsoft.com/office/drawing/2014/main" id="{F58E2EFC-78BF-43D9-9CD1-2EDBF1B3A930}"/>
              </a:ext>
            </a:extLst>
          </p:cNvPr>
          <p:cNvSpPr/>
          <p:nvPr/>
        </p:nvSpPr>
        <p:spPr>
          <a:xfrm>
            <a:off x="6036147" y="4855789"/>
            <a:ext cx="646136" cy="2366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Release week</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Rectangle 135">
            <a:extLst>
              <a:ext uri="{FF2B5EF4-FFF2-40B4-BE49-F238E27FC236}">
                <a16:creationId xmlns:a16="http://schemas.microsoft.com/office/drawing/2014/main" id="{5DF2396B-7CFF-462E-8E51-9DF1CB94328D}"/>
              </a:ext>
            </a:extLst>
          </p:cNvPr>
          <p:cNvSpPr/>
          <p:nvPr/>
        </p:nvSpPr>
        <p:spPr>
          <a:xfrm>
            <a:off x="9560167" y="5101532"/>
            <a:ext cx="646136" cy="26518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Release week</a:t>
            </a:r>
            <a:endParaRPr kumimoji="0" lang="en-IN"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Rectangle 137">
            <a:extLst>
              <a:ext uri="{FF2B5EF4-FFF2-40B4-BE49-F238E27FC236}">
                <a16:creationId xmlns:a16="http://schemas.microsoft.com/office/drawing/2014/main" id="{14441BB2-20C7-4E12-82B6-7FD1E5578F08}"/>
              </a:ext>
            </a:extLst>
          </p:cNvPr>
          <p:cNvSpPr/>
          <p:nvPr/>
        </p:nvSpPr>
        <p:spPr>
          <a:xfrm>
            <a:off x="5356312" y="3892996"/>
            <a:ext cx="1351510" cy="473639"/>
          </a:xfrm>
          <a:prstGeom prst="rect">
            <a:avLst/>
          </a:prstGeom>
          <a:pattFill prst="wdDnDiag">
            <a:fgClr>
              <a:schemeClr val="bg2">
                <a:lumMod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alibri" panose="020F0502020204030204"/>
                <a:ea typeface="+mn-ea"/>
                <a:cs typeface="+mn-cs"/>
              </a:rPr>
              <a:t>Code Freeze period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alibri" panose="020F0502020204030204"/>
                <a:ea typeface="+mn-ea"/>
                <a:cs typeface="+mn-cs"/>
              </a:rPr>
              <a:t>For Release 1</a:t>
            </a:r>
            <a:endParaRPr kumimoji="0" lang="en-IN" sz="14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BCCEE0E1-73EC-491C-92CE-F4EA48CD3DD3}"/>
              </a:ext>
            </a:extLst>
          </p:cNvPr>
          <p:cNvSpPr/>
          <p:nvPr/>
        </p:nvSpPr>
        <p:spPr>
          <a:xfrm>
            <a:off x="9056247" y="4414467"/>
            <a:ext cx="1636897" cy="473639"/>
          </a:xfrm>
          <a:prstGeom prst="rect">
            <a:avLst/>
          </a:prstGeom>
          <a:pattFill prst="wdDnDiag">
            <a:fgClr>
              <a:schemeClr val="bg2">
                <a:lumMod val="9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alibri" panose="020F0502020204030204"/>
                <a:ea typeface="+mn-ea"/>
                <a:cs typeface="+mn-cs"/>
              </a:rPr>
              <a:t>Code Freeze period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alibri" panose="020F0502020204030204"/>
                <a:ea typeface="+mn-ea"/>
                <a:cs typeface="+mn-cs"/>
              </a:rPr>
              <a:t>For Release 2</a:t>
            </a:r>
            <a:endParaRPr kumimoji="0" lang="en-IN" sz="14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Rectangle 139">
            <a:extLst>
              <a:ext uri="{FF2B5EF4-FFF2-40B4-BE49-F238E27FC236}">
                <a16:creationId xmlns:a16="http://schemas.microsoft.com/office/drawing/2014/main" id="{41014A92-97F7-4D96-9147-E84D9355DECA}"/>
              </a:ext>
            </a:extLst>
          </p:cNvPr>
          <p:cNvSpPr/>
          <p:nvPr/>
        </p:nvSpPr>
        <p:spPr>
          <a:xfrm>
            <a:off x="2148426" y="5520881"/>
            <a:ext cx="3215260" cy="301280"/>
          </a:xfrm>
          <a:prstGeom prst="rect">
            <a:avLst/>
          </a:prstGeom>
          <a:solidFill>
            <a:srgbClr val="BAEC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Calibri" panose="020F0502020204030204"/>
                <a:ea typeface="+mn-ea"/>
                <a:cs typeface="+mn-cs"/>
              </a:rPr>
              <a:t>All check ins to be deployed for Release 1</a:t>
            </a:r>
            <a:endParaRPr kumimoji="0" lang="en-IN" sz="10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1BA49F74-22EF-411D-836F-946170B5A25A}"/>
              </a:ext>
            </a:extLst>
          </p:cNvPr>
          <p:cNvSpPr/>
          <p:nvPr/>
        </p:nvSpPr>
        <p:spPr>
          <a:xfrm>
            <a:off x="5392867" y="5545350"/>
            <a:ext cx="636629" cy="10402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Calibri" panose="020F0502020204030204"/>
                <a:ea typeface="+mn-ea"/>
                <a:cs typeface="+mn-cs"/>
              </a:rPr>
              <a:t>Selective check in to be deployed for Release </a:t>
            </a:r>
            <a:r>
              <a:rPr kumimoji="0" lang="en-US" sz="1000" b="1" i="0" u="none" strike="noStrike" kern="1200" cap="none" spc="0" normalizeH="0" baseline="0" noProof="0">
                <a:ln>
                  <a:noFill/>
                </a:ln>
                <a:solidFill>
                  <a:prstClr val="black"/>
                </a:solidFill>
                <a:effectLst/>
                <a:uLnTx/>
                <a:uFillTx/>
                <a:latin typeface="Calibri" panose="020F0502020204030204"/>
                <a:ea typeface="+mn-ea"/>
                <a:cs typeface="+mn-cs"/>
              </a:rPr>
              <a:t>1</a:t>
            </a:r>
            <a:endParaRPr kumimoji="0" lang="en-IN" sz="10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Rectangle 141">
            <a:extLst>
              <a:ext uri="{FF2B5EF4-FFF2-40B4-BE49-F238E27FC236}">
                <a16:creationId xmlns:a16="http://schemas.microsoft.com/office/drawing/2014/main" id="{F417F015-486A-4ECD-BCA3-E9E56CAB427C}"/>
              </a:ext>
            </a:extLst>
          </p:cNvPr>
          <p:cNvSpPr/>
          <p:nvPr/>
        </p:nvSpPr>
        <p:spPr>
          <a:xfrm>
            <a:off x="6093893" y="5552979"/>
            <a:ext cx="636629" cy="78189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Calibri" panose="020F0502020204030204"/>
                <a:ea typeface="+mn-ea"/>
                <a:cs typeface="+mn-cs"/>
              </a:rPr>
              <a:t>No check ins for Release 1</a:t>
            </a:r>
            <a:endParaRPr kumimoji="0" lang="en-IN" sz="10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E563C015-161A-4021-8BCF-E2F0D137E128}"/>
              </a:ext>
            </a:extLst>
          </p:cNvPr>
          <p:cNvSpPr/>
          <p:nvPr/>
        </p:nvSpPr>
        <p:spPr>
          <a:xfrm>
            <a:off x="8660503" y="1033209"/>
            <a:ext cx="3125891" cy="3500958"/>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400" b="1" i="0" u="none" strike="noStrike" kern="1200" cap="none" spc="0" normalizeH="0" baseline="0" noProof="0">
                <a:ln>
                  <a:noFill/>
                </a:ln>
                <a:effectLst/>
                <a:uLnTx/>
                <a:uFillTx/>
                <a:latin typeface="Calibri" panose="020F0502020204030204"/>
                <a:ea typeface="+mn-ea"/>
                <a:cs typeface="Arial"/>
              </a:rPr>
              <a:t>Key Information</a:t>
            </a:r>
            <a:endParaRPr kumimoji="0" lang="en-US" sz="1100" b="1" i="0" u="none" strike="noStrike" kern="1200" cap="none" spc="0" normalizeH="0" baseline="0" noProof="0">
              <a:ln>
                <a:noFill/>
              </a:ln>
              <a:effectLst/>
              <a:uLnTx/>
              <a:uFillTx/>
              <a:latin typeface="Calibri" panose="020F0502020204030204"/>
              <a:ea typeface="+mn-ea"/>
              <a:cs typeface="Arial"/>
            </a:endParaRPr>
          </a:p>
          <a:p>
            <a:pPr marL="228600" indent="-228600">
              <a:lnSpc>
                <a:spcPct val="125000"/>
              </a:lnSpc>
              <a:spcAft>
                <a:spcPts val="1200"/>
              </a:spcAft>
              <a:buClr>
                <a:srgbClr val="4F185A"/>
              </a:buClr>
              <a:buSzPct val="80000"/>
              <a:buFont typeface="Lucida Grande" panose="020B0600040502020204" pitchFamily="34" charset="0"/>
              <a:buChar char="►"/>
            </a:pPr>
            <a:r>
              <a:rPr kumimoji="0" lang="en-US" sz="1100" b="1" i="0" u="none" strike="noStrike" kern="1200" cap="none" spc="0" normalizeH="0" baseline="0" noProof="0">
                <a:ln>
                  <a:noFill/>
                </a:ln>
                <a:effectLst/>
                <a:uLnTx/>
                <a:uFillTx/>
                <a:latin typeface="Calibri" panose="020F0502020204030204"/>
                <a:ea typeface="+mn-ea"/>
                <a:cs typeface="Arial"/>
              </a:rPr>
              <a:t>Release to Production</a:t>
            </a:r>
            <a:r>
              <a:rPr lang="en-US" sz="1100" b="1">
                <a:latin typeface="Calibri" panose="020F0502020204030204"/>
                <a:cs typeface="Arial"/>
              </a:rPr>
              <a:t>: </a:t>
            </a:r>
            <a:r>
              <a:rPr kumimoji="0" lang="en-US" sz="1100" b="0" i="0" u="none" strike="noStrike" kern="1200" cap="none" spc="0" normalizeH="0" baseline="0" noProof="0">
                <a:ln>
                  <a:noFill/>
                </a:ln>
                <a:effectLst/>
                <a:uLnTx/>
                <a:uFillTx/>
                <a:latin typeface="Calibri" panose="020F0502020204030204"/>
                <a:ea typeface="+mn-ea"/>
                <a:cs typeface="Arial"/>
              </a:rPr>
              <a:t>Every</a:t>
            </a:r>
            <a:r>
              <a:rPr lang="en-US" sz="1100">
                <a:latin typeface="Calibri" panose="020F0502020204030204"/>
                <a:cs typeface="Arial"/>
              </a:rPr>
              <a:t> 7 week</a:t>
            </a:r>
          </a:p>
          <a:p>
            <a:pPr marL="228600" indent="-228600">
              <a:lnSpc>
                <a:spcPct val="125000"/>
              </a:lnSpc>
              <a:spcAft>
                <a:spcPts val="1200"/>
              </a:spcAft>
              <a:buClr>
                <a:srgbClr val="4F185A"/>
              </a:buClr>
              <a:buSzPct val="80000"/>
              <a:buFont typeface="Lucida Grande" panose="020B0600040502020204" pitchFamily="34" charset="0"/>
              <a:buChar char="►"/>
            </a:pPr>
            <a:r>
              <a:rPr lang="en-US" sz="1100" b="1">
                <a:latin typeface="Calibri" panose="020F0502020204030204"/>
                <a:cs typeface="Arial"/>
              </a:rPr>
              <a:t>Total elapse duration: </a:t>
            </a:r>
            <a:r>
              <a:rPr lang="en-US" sz="1100">
                <a:latin typeface="Calibri" panose="020F0502020204030204"/>
                <a:cs typeface="Arial"/>
              </a:rPr>
              <a:t>7 weeks</a:t>
            </a:r>
          </a:p>
          <a:p>
            <a:pPr marL="685800" lvl="1" indent="-228600">
              <a:buClr>
                <a:srgbClr val="4F185A"/>
              </a:buClr>
              <a:buSzPct val="80000"/>
              <a:buFont typeface="Lucida Grande" panose="020B0600040502020204" pitchFamily="34" charset="0"/>
              <a:buChar char="►"/>
            </a:pPr>
            <a:r>
              <a:rPr lang="en-US" sz="1100" b="1">
                <a:cs typeface="Arial"/>
              </a:rPr>
              <a:t>4</a:t>
            </a:r>
            <a:r>
              <a:rPr lang="en-US" sz="1100">
                <a:cs typeface="Arial"/>
              </a:rPr>
              <a:t> weeks development: 2 Sprints @ 2 weeks/sprint weeks)</a:t>
            </a:r>
            <a:endParaRPr lang="en-US" sz="1100">
              <a:latin typeface="Calibri" panose="020F0502020204030204"/>
              <a:cs typeface="Arial"/>
            </a:endParaRPr>
          </a:p>
          <a:p>
            <a:pPr marL="685800" lvl="1" indent="-228600">
              <a:buClr>
                <a:srgbClr val="4F185A"/>
              </a:buClr>
              <a:buSzPct val="80000"/>
              <a:buFont typeface="Lucida Grande" panose="020B0600040502020204" pitchFamily="34" charset="0"/>
              <a:buChar char="►"/>
            </a:pPr>
            <a:r>
              <a:rPr lang="en-US" sz="1100" b="1">
                <a:cs typeface="Arial"/>
              </a:rPr>
              <a:t>1</a:t>
            </a:r>
            <a:r>
              <a:rPr lang="en-US" sz="1100">
                <a:cs typeface="Arial"/>
              </a:rPr>
              <a:t> Week Regression</a:t>
            </a:r>
          </a:p>
          <a:p>
            <a:pPr marL="685800" lvl="1" indent="-228600">
              <a:buClr>
                <a:srgbClr val="4F185A"/>
              </a:buClr>
              <a:buSzPct val="80000"/>
              <a:buFont typeface="Lucida Grande" panose="020B0600040502020204" pitchFamily="34" charset="0"/>
              <a:buChar char="►"/>
            </a:pPr>
            <a:r>
              <a:rPr lang="en-US" sz="1100" b="1">
                <a:cs typeface="Arial"/>
              </a:rPr>
              <a:t>1</a:t>
            </a:r>
            <a:r>
              <a:rPr lang="en-US" sz="1100">
                <a:cs typeface="Arial"/>
              </a:rPr>
              <a:t> week UAT</a:t>
            </a:r>
            <a:endParaRPr lang="en-US" sz="1100" b="1">
              <a:latin typeface="Calibri" panose="020F0502020204030204"/>
              <a:cs typeface="Arial"/>
            </a:endParaRPr>
          </a:p>
          <a:p>
            <a:pPr marL="685800" lvl="1" indent="-228600">
              <a:buClr>
                <a:srgbClr val="4F185A"/>
              </a:buClr>
              <a:buSzPct val="80000"/>
              <a:buFont typeface="Lucida Grande" panose="020B0600040502020204" pitchFamily="34" charset="0"/>
              <a:buChar char="►"/>
            </a:pPr>
            <a:r>
              <a:rPr lang="en-US" sz="1100" b="1">
                <a:latin typeface="Calibri" panose="020F0502020204030204"/>
                <a:cs typeface="Arial"/>
              </a:rPr>
              <a:t>1 week Release Preparation</a:t>
            </a:r>
            <a:endParaRPr lang="en-US" sz="1100">
              <a:latin typeface="Calibri" panose="020F0502020204030204"/>
              <a:cs typeface="Arial"/>
            </a:endParaRPr>
          </a:p>
          <a:p>
            <a:pPr marL="228600" indent="-228600">
              <a:lnSpc>
                <a:spcPct val="125000"/>
              </a:lnSpc>
              <a:spcAft>
                <a:spcPts val="1200"/>
              </a:spcAft>
              <a:buClr>
                <a:srgbClr val="4F185A"/>
              </a:buClr>
              <a:buSzPct val="80000"/>
              <a:buFont typeface="Lucida Grande" panose="020B0600040502020204" pitchFamily="34" charset="0"/>
              <a:buChar char="►"/>
            </a:pPr>
            <a:r>
              <a:rPr lang="en-US" sz="1100" b="1">
                <a:latin typeface="Calibri" panose="020F0502020204030204"/>
                <a:cs typeface="Arial"/>
              </a:rPr>
              <a:t>Minimum Backlog readiness Planned with ready and prioritized backlogs:  next 2 sprints or 90 SP per team</a:t>
            </a:r>
            <a:endParaRPr lang="en-US" sz="1050">
              <a:latin typeface="Calibri" panose="020F0502020204030204"/>
              <a:cs typeface="Arial"/>
            </a:endParaRPr>
          </a:p>
          <a:p>
            <a:pPr marL="228600" indent="-228600">
              <a:lnSpc>
                <a:spcPct val="125000"/>
              </a:lnSpc>
              <a:spcAft>
                <a:spcPts val="1200"/>
              </a:spcAft>
              <a:buClr>
                <a:srgbClr val="4F185A"/>
              </a:buClr>
              <a:buSzPct val="80000"/>
              <a:buFont typeface="Lucida Grande" panose="020B0600040502020204" pitchFamily="34" charset="0"/>
              <a:buChar char="►"/>
            </a:pPr>
            <a:r>
              <a:rPr lang="en-US" sz="1100" b="1">
                <a:latin typeface="Calibri" panose="020F0502020204030204"/>
                <a:cs typeface="Arial"/>
              </a:rPr>
              <a:t>Minimum To-Do: Next Release  or 90 SP</a:t>
            </a:r>
            <a:endParaRPr lang="en-US" sz="1050">
              <a:solidFill>
                <a:prstClr val="black"/>
              </a:solidFill>
              <a:latin typeface="Calibri" panose="020F0502020204030204"/>
              <a:cs typeface="Arial" panose="020B0604020202020204" pitchFamily="34" charset="0"/>
            </a:endParaRPr>
          </a:p>
          <a:p>
            <a:pPr marL="228600" indent="-228600">
              <a:lnSpc>
                <a:spcPct val="125000"/>
              </a:lnSpc>
              <a:spcAft>
                <a:spcPts val="1200"/>
              </a:spcAft>
              <a:buClr>
                <a:srgbClr val="4F185A"/>
              </a:buClr>
              <a:buSzPct val="80000"/>
              <a:buFont typeface="Lucida Grande" panose="020B0600040502020204" pitchFamily="34" charset="0"/>
              <a:buChar char="►"/>
            </a:pPr>
            <a:r>
              <a:rPr lang="en-US" sz="1100" b="1">
                <a:latin typeface="Calibri" panose="020F0502020204030204"/>
                <a:cs typeface="Arial"/>
              </a:rPr>
              <a:t>Total Scrum Capacity (across all applications): 90 Story Points (45 per sprint)</a:t>
            </a:r>
            <a:endParaRPr lang="en-IN" sz="1050">
              <a:solidFill>
                <a:prstClr val="black"/>
              </a:solidFill>
              <a:latin typeface="Calibri" panose="020F0502020204030204"/>
              <a:cs typeface="Arial" panose="020B0604020202020204" pitchFamily="34" charset="0"/>
            </a:endParaRPr>
          </a:p>
        </p:txBody>
      </p:sp>
    </p:spTree>
    <p:extLst>
      <p:ext uri="{BB962C8B-B14F-4D97-AF65-F5344CB8AC3E}">
        <p14:creationId xmlns:p14="http://schemas.microsoft.com/office/powerpoint/2010/main" val="369497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latin typeface="Georgia"/>
                <a:ea typeface="Noto Sans"/>
                <a:cs typeface="Arial"/>
              </a:rPr>
              <a:t>Translation Process Management</a:t>
            </a:r>
            <a:r>
              <a:rPr lang="en-GB">
                <a:latin typeface="Georgia"/>
                <a:ea typeface="Noto Sans"/>
                <a:cs typeface="Arial"/>
              </a:rPr>
              <a:t> </a:t>
            </a:r>
            <a:endParaRPr lang="en-US"/>
          </a:p>
        </p:txBody>
      </p:sp>
      <p:sp>
        <p:nvSpPr>
          <p:cNvPr id="3" name="TextBox 2">
            <a:extLst>
              <a:ext uri="{FF2B5EF4-FFF2-40B4-BE49-F238E27FC236}">
                <a16:creationId xmlns:a16="http://schemas.microsoft.com/office/drawing/2014/main" id="{E9D02287-E291-4351-9A22-4AAB688BD8B2}"/>
              </a:ext>
            </a:extLst>
          </p:cNvPr>
          <p:cNvSpPr txBox="1"/>
          <p:nvPr/>
        </p:nvSpPr>
        <p:spPr>
          <a:xfrm>
            <a:off x="514904" y="1278385"/>
            <a:ext cx="10955045" cy="5424256"/>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F68B1F"/>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3BBA984-D64B-4996-8F98-29F3CEFA017D}"/>
              </a:ext>
            </a:extLst>
          </p:cNvPr>
          <p:cNvSpPr txBox="1">
            <a:spLocks/>
          </p:cNvSpPr>
          <p:nvPr/>
        </p:nvSpPr>
        <p:spPr>
          <a:xfrm>
            <a:off x="456539" y="1140729"/>
            <a:ext cx="11013410" cy="5424256"/>
          </a:xfrm>
          <a:prstGeom prst="rect">
            <a:avLst/>
          </a:prstGeom>
        </p:spPr>
        <p:txBody>
          <a:bodyPr lIns="91440" tIns="45720" rIns="91440" bIns="45720" anchor="t"/>
          <a:lst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a:t>Step 5</a:t>
            </a:r>
          </a:p>
          <a:p>
            <a:pPr marL="0" indent="0">
              <a:buNone/>
            </a:pPr>
            <a:r>
              <a:rPr lang="en-US" sz="1600"/>
              <a:t>Once the 1st level signoff is received from QA team then all the translations should be uploaded by </a:t>
            </a:r>
            <a:r>
              <a:rPr lang="en-US" sz="1600" err="1"/>
              <a:t>BizOps</a:t>
            </a:r>
            <a:r>
              <a:rPr lang="en-US" sz="1600"/>
              <a:t> team in UAT environment before the start of UAT week for business user’s validation. SM will share the excel template file with </a:t>
            </a:r>
            <a:r>
              <a:rPr lang="en-US" sz="1600" err="1"/>
              <a:t>BizOps</a:t>
            </a:r>
            <a:r>
              <a:rPr lang="en-US" sz="1600"/>
              <a:t> team before that.</a:t>
            </a:r>
          </a:p>
          <a:p>
            <a:pPr marL="0" indent="0">
              <a:buNone/>
            </a:pPr>
            <a:endParaRPr lang="en-US" sz="1600"/>
          </a:p>
          <a:p>
            <a:pPr marL="0" indent="0">
              <a:buNone/>
            </a:pPr>
            <a:r>
              <a:rPr lang="en-US" sz="1600"/>
              <a:t>Step 6</a:t>
            </a:r>
          </a:p>
          <a:p>
            <a:pPr marL="0" indent="0">
              <a:buNone/>
            </a:pPr>
            <a:r>
              <a:rPr lang="en-US" sz="1600">
                <a:latin typeface="Arial"/>
                <a:ea typeface="Noto Sans"/>
                <a:cs typeface="Arial"/>
              </a:rPr>
              <a:t>If any new keys identified during or post sprint work then SM will make sure that it is updated in David’s sheet as well.</a:t>
            </a:r>
          </a:p>
          <a:p>
            <a:pPr marL="0" indent="0">
              <a:buNone/>
            </a:pPr>
            <a:endParaRPr lang="en-US" sz="1600"/>
          </a:p>
          <a:p>
            <a:pPr marL="0" indent="0">
              <a:buNone/>
            </a:pPr>
            <a:r>
              <a:rPr lang="en-US" sz="1600"/>
              <a:t>Step 7</a:t>
            </a:r>
          </a:p>
          <a:p>
            <a:pPr marL="0" indent="0">
              <a:buNone/>
            </a:pPr>
            <a:r>
              <a:rPr lang="en-US" sz="1600"/>
              <a:t>All translations should be uploaded in Prod by </a:t>
            </a:r>
            <a:r>
              <a:rPr lang="en-US" sz="1600" err="1"/>
              <a:t>BizOps</a:t>
            </a:r>
            <a:r>
              <a:rPr lang="en-US" sz="1600"/>
              <a:t> team on the release day.</a:t>
            </a:r>
          </a:p>
          <a:p>
            <a:pPr marL="0" indent="0">
              <a:buNone/>
            </a:pPr>
            <a:endParaRPr lang="en-US" sz="1600">
              <a:latin typeface="Arial"/>
              <a:ea typeface="Noto Sans"/>
              <a:cs typeface="Arial"/>
            </a:endParaRPr>
          </a:p>
          <a:p>
            <a:pPr marL="0" indent="0">
              <a:buNone/>
            </a:pPr>
            <a:r>
              <a:rPr lang="en-US" sz="1600"/>
              <a:t>Note:- All the above steps should be created as tasks in stories with the respective owners. </a:t>
            </a:r>
          </a:p>
        </p:txBody>
      </p:sp>
    </p:spTree>
    <p:extLst>
      <p:ext uri="{BB962C8B-B14F-4D97-AF65-F5344CB8AC3E}">
        <p14:creationId xmlns:p14="http://schemas.microsoft.com/office/powerpoint/2010/main" val="4760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D02287-E291-4351-9A22-4AAB688BD8B2}"/>
              </a:ext>
            </a:extLst>
          </p:cNvPr>
          <p:cNvSpPr txBox="1"/>
          <p:nvPr/>
        </p:nvSpPr>
        <p:spPr>
          <a:xfrm>
            <a:off x="514904" y="1278385"/>
            <a:ext cx="10955045" cy="5424256"/>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F68B1F"/>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63BBA984-D64B-4996-8F98-29F3CEFA017D}"/>
              </a:ext>
            </a:extLst>
          </p:cNvPr>
          <p:cNvSpPr txBox="1">
            <a:spLocks/>
          </p:cNvSpPr>
          <p:nvPr/>
        </p:nvSpPr>
        <p:spPr>
          <a:xfrm>
            <a:off x="456539" y="1140729"/>
            <a:ext cx="11013410" cy="5424256"/>
          </a:xfrm>
          <a:prstGeom prst="rect">
            <a:avLst/>
          </a:prstGeom>
        </p:spPr>
        <p:txBody>
          <a:bodyPr lIns="91440" tIns="45720" rIns="91440" bIns="45720" anchor="t"/>
          <a:lst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5" name="TextBox 4">
            <a:extLst>
              <a:ext uri="{FF2B5EF4-FFF2-40B4-BE49-F238E27FC236}">
                <a16:creationId xmlns:a16="http://schemas.microsoft.com/office/drawing/2014/main" id="{05BDF981-BA00-4A41-B33F-227700DC5A8D}"/>
              </a:ext>
            </a:extLst>
          </p:cNvPr>
          <p:cNvSpPr txBox="1"/>
          <p:nvPr/>
        </p:nvSpPr>
        <p:spPr>
          <a:xfrm>
            <a:off x="458561" y="1547132"/>
            <a:ext cx="1092562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6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493C22F6-5DFE-4F64-8750-8B6F1E3A812D}"/>
              </a:ext>
            </a:extLst>
          </p:cNvPr>
          <p:cNvSpPr txBox="1">
            <a:spLocks/>
          </p:cNvSpPr>
          <p:nvPr/>
        </p:nvSpPr>
        <p:spPr>
          <a:xfrm>
            <a:off x="608939" y="1293129"/>
            <a:ext cx="11013410" cy="5424256"/>
          </a:xfrm>
          <a:prstGeom prst="rect">
            <a:avLst/>
          </a:prstGeom>
        </p:spPr>
        <p:txBody>
          <a:bodyPr lIns="91440" tIns="45720" rIns="91440" bIns="45720" anchor="t"/>
          <a:lstStyle>
            <a:lvl1pPr marL="2286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800" kern="1200">
                <a:solidFill>
                  <a:schemeClr val="tx1"/>
                </a:solidFill>
                <a:latin typeface="Arial" panose="020B0604020202020204" pitchFamily="34" charset="0"/>
                <a:ea typeface="Noto Sans" panose="020B0502040504020204" pitchFamily="34" charset="0"/>
                <a:cs typeface="Arial" panose="020B0604020202020204" pitchFamily="34" charset="0"/>
              </a:defRPr>
            </a:lvl1pPr>
            <a:lvl2pPr marL="6858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2pPr>
            <a:lvl3pPr marL="11430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600" kern="1200">
                <a:solidFill>
                  <a:schemeClr val="tx1"/>
                </a:solidFill>
                <a:latin typeface="Arial" panose="020B0604020202020204" pitchFamily="34" charset="0"/>
                <a:ea typeface="Noto Sans" panose="020B0502040504020204" pitchFamily="34" charset="0"/>
                <a:cs typeface="Arial" panose="020B0604020202020204" pitchFamily="34" charset="0"/>
              </a:defRPr>
            </a:lvl3pPr>
            <a:lvl4pPr marL="16002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4pPr>
            <a:lvl5pPr marL="2057400" indent="-228600" algn="l" defTabSz="914400" rtl="0" eaLnBrk="1" latinLnBrk="0" hangingPunct="1">
              <a:lnSpc>
                <a:spcPct val="125000"/>
              </a:lnSpc>
              <a:spcBef>
                <a:spcPts val="0"/>
              </a:spcBef>
              <a:spcAft>
                <a:spcPts val="1200"/>
              </a:spcAft>
              <a:buClr>
                <a:schemeClr val="tx2"/>
              </a:buClr>
              <a:buSzPct val="80000"/>
              <a:buFont typeface="Lucida Grande" panose="020B0600040502020204" pitchFamily="34" charset="0"/>
              <a:buChar char="►"/>
              <a:defRPr sz="1200" kern="1200">
                <a:solidFill>
                  <a:schemeClr val="tx1"/>
                </a:solidFill>
                <a:latin typeface="Arial" panose="020B0604020202020204" pitchFamily="34" charset="0"/>
                <a:ea typeface="Noto Sans" panose="020B050204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Title 8">
            <a:extLst>
              <a:ext uri="{FF2B5EF4-FFF2-40B4-BE49-F238E27FC236}">
                <a16:creationId xmlns:a16="http://schemas.microsoft.com/office/drawing/2014/main" id="{7607CBD6-3330-4CBC-A189-711A3FE9DE8B}"/>
              </a:ext>
            </a:extLst>
          </p:cNvPr>
          <p:cNvSpPr>
            <a:spLocks noGrp="1"/>
          </p:cNvSpPr>
          <p:nvPr>
            <p:ph type="title"/>
          </p:nvPr>
        </p:nvSpPr>
        <p:spPr>
          <a:xfrm>
            <a:off x="338617" y="141194"/>
            <a:ext cx="11049613" cy="399682"/>
          </a:xfrm>
        </p:spPr>
        <p:txBody>
          <a:bodyPr>
            <a:noAutofit/>
          </a:bodyPr>
          <a:lstStyle/>
          <a:p>
            <a:r>
              <a:rPr lang="en-US" sz="2700" dirty="0">
                <a:latin typeface="Georgia"/>
                <a:ea typeface="Noto Sans"/>
                <a:cs typeface="Arial"/>
              </a:rPr>
              <a:t>Bug Life Cycle</a:t>
            </a:r>
            <a:endParaRPr lang="en-US" sz="2700" dirty="0"/>
          </a:p>
        </p:txBody>
      </p:sp>
      <p:graphicFrame>
        <p:nvGraphicFramePr>
          <p:cNvPr id="12" name="Table 11">
            <a:extLst>
              <a:ext uri="{FF2B5EF4-FFF2-40B4-BE49-F238E27FC236}">
                <a16:creationId xmlns:a16="http://schemas.microsoft.com/office/drawing/2014/main" id="{FABE9754-414A-4C26-9107-45D05E346DC3}"/>
              </a:ext>
            </a:extLst>
          </p:cNvPr>
          <p:cNvGraphicFramePr>
            <a:graphicFrameLocks noGrp="1"/>
          </p:cNvGraphicFramePr>
          <p:nvPr>
            <p:extLst>
              <p:ext uri="{D42A27DB-BD31-4B8C-83A1-F6EECF244321}">
                <p14:modId xmlns:p14="http://schemas.microsoft.com/office/powerpoint/2010/main" val="812814620"/>
              </p:ext>
            </p:extLst>
          </p:nvPr>
        </p:nvGraphicFramePr>
        <p:xfrm>
          <a:off x="425715" y="885421"/>
          <a:ext cx="11468100" cy="5856097"/>
        </p:xfrm>
        <a:graphic>
          <a:graphicData uri="http://schemas.openxmlformats.org/drawingml/2006/table">
            <a:tbl>
              <a:tblPr firstRow="1" bandRow="1">
                <a:tableStyleId>{5C22544A-7EE6-4342-B048-85BDC9FD1C3A}</a:tableStyleId>
              </a:tblPr>
              <a:tblGrid>
                <a:gridCol w="3340100">
                  <a:extLst>
                    <a:ext uri="{9D8B030D-6E8A-4147-A177-3AD203B41FA5}">
                      <a16:colId xmlns:a16="http://schemas.microsoft.com/office/drawing/2014/main" val="354296822"/>
                    </a:ext>
                  </a:extLst>
                </a:gridCol>
                <a:gridCol w="673100">
                  <a:extLst>
                    <a:ext uri="{9D8B030D-6E8A-4147-A177-3AD203B41FA5}">
                      <a16:colId xmlns:a16="http://schemas.microsoft.com/office/drawing/2014/main" val="3915624314"/>
                    </a:ext>
                  </a:extLst>
                </a:gridCol>
                <a:gridCol w="736600">
                  <a:extLst>
                    <a:ext uri="{9D8B030D-6E8A-4147-A177-3AD203B41FA5}">
                      <a16:colId xmlns:a16="http://schemas.microsoft.com/office/drawing/2014/main" val="599936058"/>
                    </a:ext>
                  </a:extLst>
                </a:gridCol>
                <a:gridCol w="558800">
                  <a:extLst>
                    <a:ext uri="{9D8B030D-6E8A-4147-A177-3AD203B41FA5}">
                      <a16:colId xmlns:a16="http://schemas.microsoft.com/office/drawing/2014/main" val="1573107836"/>
                    </a:ext>
                  </a:extLst>
                </a:gridCol>
                <a:gridCol w="1549400">
                  <a:extLst>
                    <a:ext uri="{9D8B030D-6E8A-4147-A177-3AD203B41FA5}">
                      <a16:colId xmlns:a16="http://schemas.microsoft.com/office/drawing/2014/main" val="2464723015"/>
                    </a:ext>
                  </a:extLst>
                </a:gridCol>
                <a:gridCol w="927100">
                  <a:extLst>
                    <a:ext uri="{9D8B030D-6E8A-4147-A177-3AD203B41FA5}">
                      <a16:colId xmlns:a16="http://schemas.microsoft.com/office/drawing/2014/main" val="957652044"/>
                    </a:ext>
                  </a:extLst>
                </a:gridCol>
                <a:gridCol w="787400">
                  <a:extLst>
                    <a:ext uri="{9D8B030D-6E8A-4147-A177-3AD203B41FA5}">
                      <a16:colId xmlns:a16="http://schemas.microsoft.com/office/drawing/2014/main" val="670917310"/>
                    </a:ext>
                  </a:extLst>
                </a:gridCol>
                <a:gridCol w="774700">
                  <a:extLst>
                    <a:ext uri="{9D8B030D-6E8A-4147-A177-3AD203B41FA5}">
                      <a16:colId xmlns:a16="http://schemas.microsoft.com/office/drawing/2014/main" val="2428222207"/>
                    </a:ext>
                  </a:extLst>
                </a:gridCol>
                <a:gridCol w="698500">
                  <a:extLst>
                    <a:ext uri="{9D8B030D-6E8A-4147-A177-3AD203B41FA5}">
                      <a16:colId xmlns:a16="http://schemas.microsoft.com/office/drawing/2014/main" val="2792222101"/>
                    </a:ext>
                  </a:extLst>
                </a:gridCol>
                <a:gridCol w="673100">
                  <a:extLst>
                    <a:ext uri="{9D8B030D-6E8A-4147-A177-3AD203B41FA5}">
                      <a16:colId xmlns:a16="http://schemas.microsoft.com/office/drawing/2014/main" val="271476104"/>
                    </a:ext>
                  </a:extLst>
                </a:gridCol>
                <a:gridCol w="749300">
                  <a:extLst>
                    <a:ext uri="{9D8B030D-6E8A-4147-A177-3AD203B41FA5}">
                      <a16:colId xmlns:a16="http://schemas.microsoft.com/office/drawing/2014/main" val="2043460402"/>
                    </a:ext>
                  </a:extLst>
                </a:gridCol>
              </a:tblGrid>
              <a:tr h="143510">
                <a:tc>
                  <a:txBody>
                    <a:bodyPr/>
                    <a:lstStyle/>
                    <a:p>
                      <a:pPr marL="0" algn="l" rtl="0" eaLnBrk="1" fontAlgn="ctr" latinLnBrk="0" hangingPunct="1">
                        <a:spcBef>
                          <a:spcPts val="0"/>
                        </a:spcBef>
                        <a:spcAft>
                          <a:spcPts val="0"/>
                        </a:spcAft>
                      </a:pPr>
                      <a:r>
                        <a:rPr lang="en-US" sz="900" kern="1200">
                          <a:effectLst/>
                        </a:rPr>
                        <a:t>Steps​</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TAGS​</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Owner​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State​</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Bug Reason</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Assigned to​</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Severity</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Reopened Toggle</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Root Cause</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Area Path</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Iteration Path</a:t>
                      </a:r>
                      <a:endParaRPr lang="en-US">
                        <a:effectLst/>
                      </a:endParaRPr>
                    </a:p>
                  </a:txBody>
                  <a:tcPr marL="0" marR="0" marT="0" marB="0" anchor="ctr"/>
                </a:tc>
                <a:extLst>
                  <a:ext uri="{0D108BD9-81ED-4DB2-BD59-A6C34878D82A}">
                    <a16:rowId xmlns:a16="http://schemas.microsoft.com/office/drawing/2014/main" val="1337176389"/>
                  </a:ext>
                </a:extLst>
              </a:tr>
              <a:tr h="193040">
                <a:tc rowSpan="2">
                  <a:txBody>
                    <a:bodyPr/>
                    <a:lstStyle/>
                    <a:p>
                      <a:pPr marL="0" algn="l" rtl="0" eaLnBrk="1" fontAlgn="ctr" latinLnBrk="0" hangingPunct="1">
                        <a:spcBef>
                          <a:spcPts val="0"/>
                        </a:spcBef>
                        <a:spcAft>
                          <a:spcPts val="0"/>
                        </a:spcAft>
                      </a:pPr>
                      <a:r>
                        <a:rPr lang="en-US" sz="950" kern="1200">
                          <a:effectLst/>
                        </a:rPr>
                        <a:t>A new defect is created in ADO</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New​</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New-Moved to Backlog</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Scrum Master​</a:t>
                      </a:r>
                      <a:endParaRPr lang="en-US">
                        <a:effectLst/>
                      </a:endParaRPr>
                    </a:p>
                  </a:txBody>
                  <a:tcPr marL="0" marR="0" marT="0" marB="0" anchor="ctr"/>
                </a:tc>
                <a:tc rowSpan="19">
                  <a:txBody>
                    <a:bodyPr/>
                    <a:lstStyle/>
                    <a:p>
                      <a:pPr marL="0" algn="ctr" rtl="0" eaLnBrk="1" fontAlgn="ctr" latinLnBrk="0" hangingPunct="1">
                        <a:spcBef>
                          <a:spcPts val="0"/>
                        </a:spcBef>
                        <a:spcAft>
                          <a:spcPts val="0"/>
                        </a:spcAft>
                      </a:pPr>
                      <a:r>
                        <a:rPr lang="en-US" sz="950" kern="1200">
                          <a:effectLst/>
                        </a:rPr>
                        <a:t>Critical/High/Medium/Low</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00" kern="1200">
                          <a:effectLst/>
                        </a:rPr>
                        <a:t> </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Unknown</a:t>
                      </a:r>
                      <a:endParaRPr lang="en-US">
                        <a:effectLst/>
                      </a:endParaRPr>
                    </a:p>
                  </a:txBody>
                  <a:tcPr marL="0" marR="0" marT="0" marB="0" anchor="ctr"/>
                </a:tc>
                <a:tc rowSpan="19">
                  <a:txBody>
                    <a:bodyPr/>
                    <a:lstStyle/>
                    <a:p>
                      <a:pPr marL="0" algn="ctr" rtl="0" eaLnBrk="1" fontAlgn="ctr" latinLnBrk="0" hangingPunct="1">
                        <a:spcBef>
                          <a:spcPts val="0"/>
                        </a:spcBef>
                        <a:spcAft>
                          <a:spcPts val="0"/>
                        </a:spcAft>
                      </a:pPr>
                      <a:r>
                        <a:rPr lang="en-US" sz="950" kern="1200">
                          <a:effectLst/>
                        </a:rPr>
                        <a:t>Area path should be as per parent User Story Area Path</a:t>
                      </a:r>
                      <a:endParaRPr lang="en-US">
                        <a:effectLst/>
                      </a:endParaRPr>
                    </a:p>
                  </a:txBody>
                  <a:tcPr marL="0" marR="0" marT="0" marB="0" anchor="ctr"/>
                </a:tc>
                <a:tc rowSpan="19">
                  <a:txBody>
                    <a:bodyPr/>
                    <a:lstStyle/>
                    <a:p>
                      <a:pPr marL="0" algn="ctr" rtl="0" eaLnBrk="1" fontAlgn="ctr" latinLnBrk="0" hangingPunct="1">
                        <a:spcBef>
                          <a:spcPts val="0"/>
                        </a:spcBef>
                        <a:spcAft>
                          <a:spcPts val="0"/>
                        </a:spcAft>
                      </a:pPr>
                      <a:r>
                        <a:rPr lang="en-US" sz="950" kern="1200">
                          <a:effectLst/>
                        </a:rPr>
                        <a:t>Current Sprint Path</a:t>
                      </a:r>
                      <a:endParaRPr lang="en-US">
                        <a:effectLst/>
                      </a:endParaRPr>
                    </a:p>
                  </a:txBody>
                  <a:tcPr marL="0" marR="0" marT="0" marB="0" anchor="ctr"/>
                </a:tc>
                <a:extLst>
                  <a:ext uri="{0D108BD9-81ED-4DB2-BD59-A6C34878D82A}">
                    <a16:rowId xmlns:a16="http://schemas.microsoft.com/office/drawing/2014/main" val="3145022305"/>
                  </a:ext>
                </a:extLst>
              </a:tr>
              <a:tr h="15544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25890978"/>
                  </a:ext>
                </a:extLst>
              </a:tr>
              <a:tr h="455803">
                <a:tc rowSpan="2">
                  <a:txBody>
                    <a:bodyPr/>
                    <a:lstStyle/>
                    <a:p>
                      <a:pPr marL="0" algn="l" rtl="0" eaLnBrk="1" fontAlgn="ctr" latinLnBrk="0" hangingPunct="1">
                        <a:spcBef>
                          <a:spcPts val="0"/>
                        </a:spcBef>
                        <a:spcAft>
                          <a:spcPts val="0"/>
                        </a:spcAft>
                      </a:pPr>
                      <a:r>
                        <a:rPr lang="en-US" sz="950" kern="1200">
                          <a:effectLst/>
                        </a:rPr>
                        <a:t>Bug Assigned to respective developer by Scrum Master</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Scrum Master</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New​</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New-Moved to Backlog</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992023923"/>
                  </a:ext>
                </a:extLst>
              </a:tr>
              <a:tr h="15544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96193384"/>
                  </a:ext>
                </a:extLst>
              </a:tr>
              <a:tr h="369951">
                <a:tc>
                  <a:txBody>
                    <a:bodyPr/>
                    <a:lstStyle/>
                    <a:p>
                      <a:pPr marL="0" algn="l" rtl="0" eaLnBrk="1" fontAlgn="ctr" latinLnBrk="0" hangingPunct="1">
                        <a:spcBef>
                          <a:spcPts val="0"/>
                        </a:spcBef>
                        <a:spcAft>
                          <a:spcPts val="0"/>
                        </a:spcAft>
                      </a:pPr>
                      <a:r>
                        <a:rPr lang="en-US" sz="950" kern="1200">
                          <a:effectLst/>
                        </a:rPr>
                        <a:t>If Developer needs more details on the defect</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New​</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New-Need More Information</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91643481"/>
                  </a:ext>
                </a:extLst>
              </a:tr>
              <a:tr h="246634">
                <a:tc>
                  <a:txBody>
                    <a:bodyPr/>
                    <a:lstStyle/>
                    <a:p>
                      <a:pPr marL="0" algn="l" rtl="0" eaLnBrk="1" fontAlgn="ctr" latinLnBrk="0" hangingPunct="1">
                        <a:spcBef>
                          <a:spcPts val="0"/>
                        </a:spcBef>
                        <a:spcAft>
                          <a:spcPts val="0"/>
                        </a:spcAft>
                      </a:pPr>
                      <a:r>
                        <a:rPr lang="en-US" sz="950" kern="1200">
                          <a:effectLst/>
                        </a:rPr>
                        <a:t>QA gives more details on the defect and assigned back to developer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New​</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New-Moved to Backlog</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35685615"/>
                  </a:ext>
                </a:extLst>
              </a:tr>
              <a:tr h="541528">
                <a:tc>
                  <a:txBody>
                    <a:bodyPr/>
                    <a:lstStyle/>
                    <a:p>
                      <a:pPr marL="0" algn="l" rtl="0" eaLnBrk="1" fontAlgn="ctr" latinLnBrk="0" hangingPunct="1">
                        <a:spcBef>
                          <a:spcPts val="0"/>
                        </a:spcBef>
                        <a:spcAft>
                          <a:spcPts val="0"/>
                        </a:spcAft>
                      </a:pPr>
                      <a:r>
                        <a:rPr lang="en-US" sz="950" kern="1200">
                          <a:effectLst/>
                        </a:rPr>
                        <a:t>If defect logged is not valid</a:t>
                      </a:r>
                      <a:endParaRPr lang="en-US">
                        <a:effectLst/>
                      </a:endParaRPr>
                    </a:p>
                  </a:txBody>
                  <a:tcPr marL="0" marR="0" marT="0" marB="0" anchor="ctr"/>
                </a:tc>
                <a:tc>
                  <a:txBody>
                    <a:bodyPr/>
                    <a:lstStyle/>
                    <a:p>
                      <a:pPr marL="0" algn="l" rtl="0" eaLnBrk="1" fontAlgn="b"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Removed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Removed - Not a Defect/Not Reproducible/By Design</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74704596"/>
                  </a:ext>
                </a:extLst>
              </a:tr>
              <a:tr h="209169">
                <a:tc rowSpan="2">
                  <a:txBody>
                    <a:bodyPr/>
                    <a:lstStyle/>
                    <a:p>
                      <a:pPr marL="0" algn="l" rtl="0" eaLnBrk="1" fontAlgn="ctr" latinLnBrk="0" hangingPunct="1">
                        <a:spcBef>
                          <a:spcPts val="0"/>
                        </a:spcBef>
                        <a:spcAft>
                          <a:spcPts val="0"/>
                        </a:spcAft>
                      </a:pPr>
                      <a:r>
                        <a:rPr lang="en-US" sz="950" kern="1200">
                          <a:effectLst/>
                        </a:rPr>
                        <a:t>Developer Accept the defect and start working to fixing</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Active</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Active-Approved</a:t>
                      </a:r>
                      <a:endParaRPr lang="en-US">
                        <a:effectLst/>
                      </a:endParaRPr>
                    </a:p>
                  </a:txBody>
                  <a:tcPr marL="0" marR="0" marT="0" marB="0" anchor="ctr"/>
                </a:tc>
                <a:tc rowSpan="2">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07510328"/>
                  </a:ext>
                </a:extLst>
              </a:tr>
              <a:tr h="155448">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57470111"/>
                  </a:ext>
                </a:extLst>
              </a:tr>
              <a:tr h="386080">
                <a:tc>
                  <a:txBody>
                    <a:bodyPr/>
                    <a:lstStyle/>
                    <a:p>
                      <a:pPr marL="0" algn="l" rtl="0" eaLnBrk="1" fontAlgn="ctr" latinLnBrk="0" hangingPunct="1">
                        <a:spcBef>
                          <a:spcPts val="0"/>
                        </a:spcBef>
                        <a:spcAft>
                          <a:spcPts val="0"/>
                        </a:spcAft>
                      </a:pPr>
                      <a:r>
                        <a:rPr lang="en-US" sz="950" kern="1200">
                          <a:effectLst/>
                        </a:rPr>
                        <a:t>Developer fixed the defect and check-in the code after the local testing with QA</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Resolved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Resolved-Fixed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Select root cause as per fixes done</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185960520"/>
                  </a:ext>
                </a:extLst>
              </a:tr>
              <a:tr h="246634">
                <a:tc>
                  <a:txBody>
                    <a:bodyPr/>
                    <a:lstStyle/>
                    <a:p>
                      <a:pPr marL="0" algn="l" rtl="0" eaLnBrk="1" fontAlgn="ctr" latinLnBrk="0" hangingPunct="1">
                        <a:spcBef>
                          <a:spcPts val="0"/>
                        </a:spcBef>
                        <a:spcAft>
                          <a:spcPts val="0"/>
                        </a:spcAft>
                      </a:pPr>
                      <a:r>
                        <a:rPr lang="en-US" sz="950" kern="1200">
                          <a:effectLst/>
                        </a:rPr>
                        <a:t>Code changes has been deployed in QA environment</a:t>
                      </a:r>
                      <a:endParaRPr lang="en-US">
                        <a:effectLst/>
                      </a:endParaRPr>
                    </a:p>
                  </a:txBody>
                  <a:tcPr marL="0" marR="0" marT="0" marB="0" anchor="ctr"/>
                </a:tc>
                <a:tc>
                  <a:txBody>
                    <a:bodyPr/>
                    <a:lstStyle/>
                    <a:p>
                      <a:pPr marL="0" algn="l" rtl="0" eaLnBrk="1" fontAlgn="b" latinLnBrk="0" hangingPunct="1">
                        <a:spcBef>
                          <a:spcPts val="0"/>
                        </a:spcBef>
                        <a:spcAft>
                          <a:spcPts val="0"/>
                        </a:spcAft>
                      </a:pP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Resolved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Resolved-Fixed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18485553"/>
                  </a:ext>
                </a:extLst>
              </a:tr>
              <a:tr h="337439">
                <a:tc>
                  <a:txBody>
                    <a:bodyPr/>
                    <a:lstStyle/>
                    <a:p>
                      <a:pPr marL="0" algn="l" rtl="0" eaLnBrk="1" fontAlgn="ctr" latinLnBrk="0" hangingPunct="1">
                        <a:spcBef>
                          <a:spcPts val="0"/>
                        </a:spcBef>
                        <a:spcAft>
                          <a:spcPts val="0"/>
                        </a:spcAft>
                      </a:pPr>
                      <a:r>
                        <a:rPr lang="en-US" sz="950" kern="1200">
                          <a:effectLst/>
                        </a:rPr>
                        <a:t>Logged bug has dependency on another story and dependent story is yet to be developed/deployed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Blocked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Blocked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Blocked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689555617"/>
                  </a:ext>
                </a:extLst>
              </a:tr>
              <a:tr h="337439">
                <a:tc>
                  <a:txBody>
                    <a:bodyPr/>
                    <a:lstStyle/>
                    <a:p>
                      <a:pPr marL="0" algn="l" rtl="0" eaLnBrk="1" fontAlgn="ctr" latinLnBrk="0" hangingPunct="1">
                        <a:spcBef>
                          <a:spcPts val="0"/>
                        </a:spcBef>
                        <a:spcAft>
                          <a:spcPts val="0"/>
                        </a:spcAft>
                      </a:pPr>
                      <a:r>
                        <a:rPr lang="en-US" sz="950" kern="1200">
                          <a:effectLst/>
                        </a:rPr>
                        <a:t>Logged defect cannot be resolved in the current sprint cycle since the said feature/ function will be covered later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Deferred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Deferred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Deferred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2008307"/>
                  </a:ext>
                </a:extLst>
              </a:tr>
              <a:tr h="246634">
                <a:tc>
                  <a:txBody>
                    <a:bodyPr/>
                    <a:lstStyle/>
                    <a:p>
                      <a:pPr marL="0" algn="l" rtl="0" eaLnBrk="1" fontAlgn="ctr" latinLnBrk="0" hangingPunct="1">
                        <a:spcBef>
                          <a:spcPts val="0"/>
                        </a:spcBef>
                        <a:spcAft>
                          <a:spcPts val="0"/>
                        </a:spcAft>
                      </a:pPr>
                      <a:r>
                        <a:rPr lang="en-US" sz="950" kern="1200">
                          <a:effectLst/>
                        </a:rPr>
                        <a:t>QA verify the defect and if defect is not fixed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Active</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Active - Not Fixed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Developer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78327805"/>
                  </a:ext>
                </a:extLst>
              </a:tr>
              <a:tr h="246634">
                <a:tc>
                  <a:txBody>
                    <a:bodyPr/>
                    <a:lstStyle/>
                    <a:p>
                      <a:pPr marL="0" algn="l" rtl="0" eaLnBrk="1" fontAlgn="ctr" latinLnBrk="0" hangingPunct="1">
                        <a:spcBef>
                          <a:spcPts val="0"/>
                        </a:spcBef>
                        <a:spcAft>
                          <a:spcPts val="0"/>
                        </a:spcAft>
                      </a:pPr>
                      <a:r>
                        <a:rPr lang="en-US" sz="950" kern="1200">
                          <a:effectLst/>
                        </a:rPr>
                        <a:t>QA verify the defect and add the tag "Verified in QA" if working fine</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Verified in QA</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Resolved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Resolved-Fixed</a:t>
                      </a:r>
                      <a:endParaRPr lang="en-US">
                        <a:effectLst/>
                      </a:endParaRPr>
                    </a:p>
                  </a:txBody>
                  <a:tcPr marL="0" marR="0" marT="0" marB="0" anchor="ctr"/>
                </a:tc>
                <a:tc>
                  <a:txBody>
                    <a:bodyPr/>
                    <a:lstStyle/>
                    <a:p>
                      <a:pPr marL="0" algn="l" rtl="0" eaLnBrk="1" fontAlgn="b" latinLnBrk="0" hangingPunct="1">
                        <a:spcBef>
                          <a:spcPts val="0"/>
                        </a:spcBef>
                        <a:spcAft>
                          <a:spcPts val="0"/>
                        </a:spcAft>
                      </a:pP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TRUE</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91273522"/>
                  </a:ext>
                </a:extLst>
              </a:tr>
              <a:tr h="246634">
                <a:tc>
                  <a:txBody>
                    <a:bodyPr/>
                    <a:lstStyle/>
                    <a:p>
                      <a:pPr marL="0" algn="l" rtl="0" eaLnBrk="1" fontAlgn="ctr" latinLnBrk="0" hangingPunct="1">
                        <a:spcBef>
                          <a:spcPts val="0"/>
                        </a:spcBef>
                        <a:spcAft>
                          <a:spcPts val="0"/>
                        </a:spcAft>
                      </a:pPr>
                      <a:r>
                        <a:rPr lang="en-US" sz="950" kern="1200">
                          <a:effectLst/>
                        </a:rPr>
                        <a:t>QA finds the same defects surfaces again later in Testing</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 Opened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 Opened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Active - Not Fixed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Scrum Master​</a:t>
                      </a:r>
                      <a:endParaRPr lang="en-US">
                        <a:effectLst/>
                      </a:endParaRPr>
                    </a:p>
                  </a:txBody>
                  <a:tcPr marL="0" marR="0" marT="0" marB="0" anchor="ct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12807283"/>
                  </a:ext>
                </a:extLst>
              </a:tr>
              <a:tr h="251968">
                <a:tc>
                  <a:txBody>
                    <a:bodyPr/>
                    <a:lstStyle/>
                    <a:p>
                      <a:pPr marL="0" algn="l" rtl="0" eaLnBrk="1" fontAlgn="ctr" latinLnBrk="0" hangingPunct="1">
                        <a:spcBef>
                          <a:spcPts val="0"/>
                        </a:spcBef>
                        <a:spcAft>
                          <a:spcPts val="0"/>
                        </a:spcAft>
                      </a:pPr>
                      <a:r>
                        <a:rPr lang="en-US" sz="950" kern="1200">
                          <a:effectLst/>
                        </a:rPr>
                        <a:t>Once defect has been verified in UAT</a:t>
                      </a:r>
                      <a:endParaRPr lang="en-US">
                        <a:effectLst/>
                      </a:endParaRPr>
                    </a:p>
                  </a:txBody>
                  <a:tcPr marL="0" marR="0" marT="0" marB="0" anchor="ctr"/>
                </a:tc>
                <a:tc>
                  <a:txBody>
                    <a:bodyPr/>
                    <a:lstStyle/>
                    <a:p>
                      <a:pPr marL="0" algn="l" rtl="0" eaLnBrk="1" fontAlgn="b"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Closed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Closed - Verified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vMerge="1">
                  <a:txBody>
                    <a:bodyPr/>
                    <a:lstStyle/>
                    <a:p>
                      <a:endParaRPr lang="en-US"/>
                    </a:p>
                  </a:txBody>
                  <a:tcPr/>
                </a:tc>
                <a:tc rowSpan="3">
                  <a:txBody>
                    <a:bodyPr/>
                    <a:lstStyle/>
                    <a:p>
                      <a:pPr marL="0" algn="ctr" rtl="0" eaLnBrk="1" fontAlgn="b"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12155851"/>
                  </a:ext>
                </a:extLst>
              </a:tr>
              <a:tr h="369951">
                <a:tc>
                  <a:txBody>
                    <a:bodyPr/>
                    <a:lstStyle/>
                    <a:p>
                      <a:pPr marL="0" algn="l" rtl="0" eaLnBrk="1" fontAlgn="ctr" latinLnBrk="0" hangingPunct="1">
                        <a:spcBef>
                          <a:spcPts val="0"/>
                        </a:spcBef>
                        <a:spcAft>
                          <a:spcPts val="0"/>
                        </a:spcAft>
                      </a:pPr>
                      <a:r>
                        <a:rPr lang="en-US" sz="950" kern="1200">
                          <a:effectLst/>
                        </a:rPr>
                        <a:t>Defect logged as an enhancement</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New User Story Required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New​</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New-Moved to Backlog</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Scrum Master​</a:t>
                      </a:r>
                      <a:endParaRPr lang="en-US">
                        <a:effectLst/>
                      </a:endParaRPr>
                    </a:p>
                  </a:txBody>
                  <a:tcPr marL="0" marR="0" marT="0" marB="0" anchor="ctr"/>
                </a:tc>
                <a:tc vMerge="1">
                  <a:txBody>
                    <a:bodyPr/>
                    <a:lstStyle/>
                    <a:p>
                      <a:endParaRPr lang="en-US"/>
                    </a:p>
                  </a:txBody>
                  <a:tcP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Inadequate Requirement</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233183473"/>
                  </a:ext>
                </a:extLst>
              </a:tr>
              <a:tr h="246634">
                <a:tc>
                  <a:txBody>
                    <a:bodyPr/>
                    <a:lstStyle/>
                    <a:p>
                      <a:pPr marL="0" algn="l" rtl="0" eaLnBrk="1" fontAlgn="ctr" latinLnBrk="0" hangingPunct="1">
                        <a:spcBef>
                          <a:spcPts val="0"/>
                        </a:spcBef>
                        <a:spcAft>
                          <a:spcPts val="0"/>
                        </a:spcAft>
                      </a:pPr>
                      <a:r>
                        <a:rPr lang="en-US" sz="950" kern="1200">
                          <a:effectLst/>
                        </a:rPr>
                        <a:t>When new story is created against the enhancement defect</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Removed</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Removed - Enhancement</a:t>
                      </a:r>
                      <a:endParaRPr lang="en-US">
                        <a:effectLst/>
                      </a:endParaRPr>
                    </a:p>
                  </a:txBody>
                  <a:tcPr marL="0" marR="0" marT="0" marB="0" anchor="ctr"/>
                </a:tc>
                <a:tc>
                  <a:txBody>
                    <a:bodyPr/>
                    <a:lstStyle/>
                    <a:p>
                      <a:pPr marL="0" algn="ctr" rtl="0" eaLnBrk="1" fontAlgn="ctr" latinLnBrk="0" hangingPunct="1">
                        <a:spcBef>
                          <a:spcPts val="0"/>
                        </a:spcBef>
                        <a:spcAft>
                          <a:spcPts val="0"/>
                        </a:spcAft>
                      </a:pPr>
                      <a:r>
                        <a:rPr lang="en-US" sz="950" kern="1200">
                          <a:effectLst/>
                        </a:rPr>
                        <a:t>Tester</a:t>
                      </a:r>
                      <a:endParaRPr lang="en-US">
                        <a:effectLst/>
                      </a:endParaRPr>
                    </a:p>
                  </a:txBody>
                  <a:tcPr marL="0" marR="0" marT="0" marB="0" anchor="ctr"/>
                </a:tc>
                <a:tc vMerge="1">
                  <a:txBody>
                    <a:bodyPr/>
                    <a:lstStyle/>
                    <a:p>
                      <a:endParaRPr lang="en-US"/>
                    </a:p>
                  </a:txBody>
                  <a:tcPr/>
                </a:tc>
                <a:tc vMerge="1">
                  <a:txBody>
                    <a:bodyPr/>
                    <a:lstStyle/>
                    <a:p>
                      <a:endParaRPr lang="en-US"/>
                    </a:p>
                  </a:txBody>
                  <a:tcPr/>
                </a:tc>
                <a:tc>
                  <a:txBody>
                    <a:bodyPr/>
                    <a:lstStyle/>
                    <a:p>
                      <a:pPr marL="0" algn="ctr" rtl="0" eaLnBrk="1" fontAlgn="ctr" latinLnBrk="0" hangingPunct="1">
                        <a:spcBef>
                          <a:spcPts val="0"/>
                        </a:spcBef>
                        <a:spcAft>
                          <a:spcPts val="0"/>
                        </a:spcAft>
                      </a:pPr>
                      <a:r>
                        <a:rPr lang="en-US" sz="950" kern="1200">
                          <a:effectLst/>
                        </a:rPr>
                        <a:t> </a:t>
                      </a:r>
                      <a:endParaRPr lang="en-US">
                        <a:effectLst/>
                      </a:endParaRPr>
                    </a:p>
                  </a:txBody>
                  <a:tcPr marL="0" marR="0"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6355451"/>
                  </a:ext>
                </a:extLst>
              </a:tr>
            </a:tbl>
          </a:graphicData>
        </a:graphic>
      </p:graphicFrame>
    </p:spTree>
    <p:extLst>
      <p:ext uri="{BB962C8B-B14F-4D97-AF65-F5344CB8AC3E}">
        <p14:creationId xmlns:p14="http://schemas.microsoft.com/office/powerpoint/2010/main" val="178994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15CE-A8DE-944D-BAC2-A62489E0A5C5}"/>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C918C91A-5847-4503-99CD-7C58B799D8A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2317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a:t>Phase 2 Release Plan</a:t>
            </a:r>
          </a:p>
        </p:txBody>
      </p:sp>
      <p:sp>
        <p:nvSpPr>
          <p:cNvPr id="3" name="TextBox 2">
            <a:extLst>
              <a:ext uri="{FF2B5EF4-FFF2-40B4-BE49-F238E27FC236}">
                <a16:creationId xmlns:a16="http://schemas.microsoft.com/office/drawing/2014/main" id="{E9D02287-E291-4351-9A22-4AAB688BD8B2}"/>
              </a:ext>
            </a:extLst>
          </p:cNvPr>
          <p:cNvSpPr txBox="1"/>
          <p:nvPr/>
        </p:nvSpPr>
        <p:spPr>
          <a:xfrm>
            <a:off x="514904" y="1278385"/>
            <a:ext cx="10955045" cy="5424256"/>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black"/>
              </a:solidFill>
              <a:effectLst/>
              <a:uLnTx/>
              <a:uFillTx/>
              <a:latin typeface="Calibri" panose="020F0502020204030204"/>
              <a:ea typeface="+mn-lt"/>
              <a:cs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a:ln>
                <a:noFill/>
              </a:ln>
              <a:solidFill>
                <a:srgbClr val="F68B1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8BBBCC9-8A71-42DA-AF1C-7A16C9F7831E}"/>
              </a:ext>
            </a:extLst>
          </p:cNvPr>
          <p:cNvPicPr>
            <a:picLocks noChangeAspect="1"/>
          </p:cNvPicPr>
          <p:nvPr/>
        </p:nvPicPr>
        <p:blipFill>
          <a:blip r:embed="rId3"/>
          <a:stretch>
            <a:fillRect/>
          </a:stretch>
        </p:blipFill>
        <p:spPr>
          <a:xfrm>
            <a:off x="211755" y="1486872"/>
            <a:ext cx="11628000" cy="4607156"/>
          </a:xfrm>
          <a:prstGeom prst="rect">
            <a:avLst/>
          </a:prstGeom>
        </p:spPr>
      </p:pic>
      <p:sp>
        <p:nvSpPr>
          <p:cNvPr id="7" name="Wave 6">
            <a:extLst>
              <a:ext uri="{FF2B5EF4-FFF2-40B4-BE49-F238E27FC236}">
                <a16:creationId xmlns:a16="http://schemas.microsoft.com/office/drawing/2014/main" id="{51BC92F5-3A79-4909-A1D7-584E23A5C1D3}"/>
              </a:ext>
            </a:extLst>
          </p:cNvPr>
          <p:cNvSpPr/>
          <p:nvPr/>
        </p:nvSpPr>
        <p:spPr>
          <a:xfrm>
            <a:off x="7786838" y="803940"/>
            <a:ext cx="856649" cy="462012"/>
          </a:xfrm>
          <a:prstGeom prst="wave">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Release 0 Start</a:t>
            </a:r>
            <a:endParaRPr kumimoji="0" lang="en-IN"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BBDF0903-E56E-4C27-B319-24DA1B43D26F}"/>
              </a:ext>
            </a:extLst>
          </p:cNvPr>
          <p:cNvCxnSpPr/>
          <p:nvPr/>
        </p:nvCxnSpPr>
        <p:spPr>
          <a:xfrm>
            <a:off x="7796463" y="1103294"/>
            <a:ext cx="0" cy="72189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Wave 8">
            <a:extLst>
              <a:ext uri="{FF2B5EF4-FFF2-40B4-BE49-F238E27FC236}">
                <a16:creationId xmlns:a16="http://schemas.microsoft.com/office/drawing/2014/main" id="{5DDCE54B-DF63-4CC7-AD60-F069F58C86D7}"/>
              </a:ext>
            </a:extLst>
          </p:cNvPr>
          <p:cNvSpPr/>
          <p:nvPr/>
        </p:nvSpPr>
        <p:spPr>
          <a:xfrm>
            <a:off x="231005" y="2417946"/>
            <a:ext cx="856649" cy="462012"/>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Dev Start</a:t>
            </a:r>
            <a:endParaRPr kumimoji="0" lang="en-IN"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F01B4173-864E-46AB-9874-9388BB660BA3}"/>
              </a:ext>
            </a:extLst>
          </p:cNvPr>
          <p:cNvCxnSpPr/>
          <p:nvPr/>
        </p:nvCxnSpPr>
        <p:spPr>
          <a:xfrm>
            <a:off x="240630" y="2717300"/>
            <a:ext cx="0" cy="7218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Wave 10">
            <a:extLst>
              <a:ext uri="{FF2B5EF4-FFF2-40B4-BE49-F238E27FC236}">
                <a16:creationId xmlns:a16="http://schemas.microsoft.com/office/drawing/2014/main" id="{6ECE0F77-0880-42D8-932F-605D87670372}"/>
              </a:ext>
            </a:extLst>
          </p:cNvPr>
          <p:cNvSpPr/>
          <p:nvPr/>
        </p:nvSpPr>
        <p:spPr>
          <a:xfrm>
            <a:off x="8324247" y="4909116"/>
            <a:ext cx="856649" cy="462012"/>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Dev End</a:t>
            </a:r>
            <a:endParaRPr kumimoji="0" lang="en-IN"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6426A987-C0B0-45B6-B292-A1472C2F9EA5}"/>
              </a:ext>
            </a:extLst>
          </p:cNvPr>
          <p:cNvCxnSpPr/>
          <p:nvPr/>
        </p:nvCxnSpPr>
        <p:spPr>
          <a:xfrm>
            <a:off x="8333872" y="5208470"/>
            <a:ext cx="0" cy="72189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Wave 12">
            <a:extLst>
              <a:ext uri="{FF2B5EF4-FFF2-40B4-BE49-F238E27FC236}">
                <a16:creationId xmlns:a16="http://schemas.microsoft.com/office/drawing/2014/main" id="{974A4A6F-ED5F-4EEA-826D-6C93AC32675D}"/>
              </a:ext>
            </a:extLst>
          </p:cNvPr>
          <p:cNvSpPr/>
          <p:nvPr/>
        </p:nvSpPr>
        <p:spPr>
          <a:xfrm>
            <a:off x="10983106" y="835963"/>
            <a:ext cx="856649" cy="462012"/>
          </a:xfrm>
          <a:prstGeom prst="wave">
            <a:avLst/>
          </a:prstGeom>
          <a:solidFill>
            <a:schemeClr val="accent2">
              <a:lumMod val="60000"/>
              <a:lumOff val="4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Release 0 End</a:t>
            </a:r>
            <a:endParaRPr kumimoji="0" lang="en-IN"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B166ABBE-023A-465A-B10A-4E54A7B53659}"/>
              </a:ext>
            </a:extLst>
          </p:cNvPr>
          <p:cNvCxnSpPr/>
          <p:nvPr/>
        </p:nvCxnSpPr>
        <p:spPr>
          <a:xfrm>
            <a:off x="10992731" y="1135317"/>
            <a:ext cx="0" cy="721895"/>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7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1FBD-9430-473A-9AE0-8C55C3768956}"/>
              </a:ext>
            </a:extLst>
          </p:cNvPr>
          <p:cNvSpPr>
            <a:spLocks noGrp="1"/>
          </p:cNvSpPr>
          <p:nvPr>
            <p:ph type="title"/>
          </p:nvPr>
        </p:nvSpPr>
        <p:spPr/>
        <p:txBody>
          <a:bodyPr/>
          <a:lstStyle/>
          <a:p>
            <a:r>
              <a:rPr lang="en-US" b="1"/>
              <a:t>Backlog Management </a:t>
            </a:r>
          </a:p>
        </p:txBody>
      </p:sp>
      <p:sp>
        <p:nvSpPr>
          <p:cNvPr id="3" name="Content Placeholder 2">
            <a:extLst>
              <a:ext uri="{FF2B5EF4-FFF2-40B4-BE49-F238E27FC236}">
                <a16:creationId xmlns:a16="http://schemas.microsoft.com/office/drawing/2014/main" id="{63BBA984-D64B-4996-8F98-29F3CEFA017D}"/>
              </a:ext>
            </a:extLst>
          </p:cNvPr>
          <p:cNvSpPr>
            <a:spLocks noGrp="1"/>
          </p:cNvSpPr>
          <p:nvPr>
            <p:ph type="body" sz="quarter" idx="13"/>
          </p:nvPr>
        </p:nvSpPr>
        <p:spPr>
          <a:xfrm>
            <a:off x="589629" y="1485899"/>
            <a:ext cx="11013410" cy="4691062"/>
          </a:xfrm>
        </p:spPr>
        <p:txBody>
          <a:bodyPr/>
          <a:lstStyle/>
          <a:p>
            <a:r>
              <a:rPr lang="en-US">
                <a:latin typeface="+mn-lt"/>
              </a:rPr>
              <a:t>Feature Change control in places to manage scope; features going in/out of scope must be approved</a:t>
            </a:r>
          </a:p>
          <a:p>
            <a:r>
              <a:rPr lang="en-US">
                <a:latin typeface="+mn-lt"/>
              </a:rPr>
              <a:t>re delivery timeline decision must be updated in collaboration with Product Owner, IT Business Partner, and technology workstream leads.</a:t>
            </a:r>
          </a:p>
          <a:p>
            <a:r>
              <a:rPr lang="en-US">
                <a:latin typeface="+mn-lt"/>
              </a:rPr>
              <a:t>ADO Updates for Scope and Timeline changes can only be made by CMP Project Manager (Jacoba)</a:t>
            </a:r>
          </a:p>
          <a:p>
            <a:r>
              <a:rPr lang="en-US">
                <a:latin typeface="+mn-lt"/>
                <a:hlinkClick r:id="rId2"/>
              </a:rPr>
              <a:t>Product Owner &amp; BA Feature Assignments v3	</a:t>
            </a:r>
            <a:r>
              <a:rPr lang="en-US"/>
              <a:t>	 </a:t>
            </a:r>
          </a:p>
        </p:txBody>
      </p:sp>
    </p:spTree>
    <p:extLst>
      <p:ext uri="{BB962C8B-B14F-4D97-AF65-F5344CB8AC3E}">
        <p14:creationId xmlns:p14="http://schemas.microsoft.com/office/powerpoint/2010/main" val="262869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dy Copy Slides ">
  <a:themeElements>
    <a:clrScheme name="LHH 2020 1">
      <a:dk1>
        <a:srgbClr val="000000"/>
      </a:dk1>
      <a:lt1>
        <a:srgbClr val="FFFFFF"/>
      </a:lt1>
      <a:dk2>
        <a:srgbClr val="4F185A"/>
      </a:dk2>
      <a:lt2>
        <a:srgbClr val="E5E5E8"/>
      </a:lt2>
      <a:accent1>
        <a:srgbClr val="6D40A7"/>
      </a:accent1>
      <a:accent2>
        <a:srgbClr val="DF3669"/>
      </a:accent2>
      <a:accent3>
        <a:srgbClr val="FF8E3A"/>
      </a:accent3>
      <a:accent4>
        <a:srgbClr val="8A66B9"/>
      </a:accent4>
      <a:accent5>
        <a:srgbClr val="B69FD3"/>
      </a:accent5>
      <a:accent6>
        <a:srgbClr val="FFFFFF"/>
      </a:accent6>
      <a:hlink>
        <a:srgbClr val="6D40A7"/>
      </a:hlink>
      <a:folHlink>
        <a:srgbClr val="E5E5E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spPr>
      <a:bodyPr rtlCol="0" anchor="ctr"/>
      <a:lstStyle>
        <a:defPPr algn="ctr">
          <a:defRPr sz="1600" dirty="0" err="1"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6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page">
  <a:themeElements>
    <a:clrScheme name="LHH 2020 1">
      <a:dk1>
        <a:srgbClr val="000000"/>
      </a:dk1>
      <a:lt1>
        <a:srgbClr val="FFFFFF"/>
      </a:lt1>
      <a:dk2>
        <a:srgbClr val="4F185A"/>
      </a:dk2>
      <a:lt2>
        <a:srgbClr val="E5E5E8"/>
      </a:lt2>
      <a:accent1>
        <a:srgbClr val="6D40A7"/>
      </a:accent1>
      <a:accent2>
        <a:srgbClr val="DF3669"/>
      </a:accent2>
      <a:accent3>
        <a:srgbClr val="FF8E3A"/>
      </a:accent3>
      <a:accent4>
        <a:srgbClr val="8A66B9"/>
      </a:accent4>
      <a:accent5>
        <a:srgbClr val="B69FD3"/>
      </a:accent5>
      <a:accent6>
        <a:srgbClr val="FFFFFF"/>
      </a:accent6>
      <a:hlink>
        <a:srgbClr val="6D40A7"/>
      </a:hlink>
      <a:folHlink>
        <a:srgbClr val="E5E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teractive-Title page with purple arrow">
  <a:themeElements>
    <a:clrScheme name="LHH 2020 1">
      <a:dk1>
        <a:srgbClr val="000000"/>
      </a:dk1>
      <a:lt1>
        <a:srgbClr val="FFFFFF"/>
      </a:lt1>
      <a:dk2>
        <a:srgbClr val="4F185A"/>
      </a:dk2>
      <a:lt2>
        <a:srgbClr val="E5E5E8"/>
      </a:lt2>
      <a:accent1>
        <a:srgbClr val="6D40A7"/>
      </a:accent1>
      <a:accent2>
        <a:srgbClr val="DF3669"/>
      </a:accent2>
      <a:accent3>
        <a:srgbClr val="FF8E3A"/>
      </a:accent3>
      <a:accent4>
        <a:srgbClr val="8A66B9"/>
      </a:accent4>
      <a:accent5>
        <a:srgbClr val="B69FD3"/>
      </a:accent5>
      <a:accent6>
        <a:srgbClr val="FFFFFF"/>
      </a:accent6>
      <a:hlink>
        <a:srgbClr val="6D40A7"/>
      </a:hlink>
      <a:folHlink>
        <a:srgbClr val="E5E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AE35E94BDDA647A0CB5905BFDD11E8" ma:contentTypeVersion="14" ma:contentTypeDescription="Create a new document." ma:contentTypeScope="" ma:versionID="a746b1050cbac9e934534a9840f6de76">
  <xsd:schema xmlns:xsd="http://www.w3.org/2001/XMLSchema" xmlns:xs="http://www.w3.org/2001/XMLSchema" xmlns:p="http://schemas.microsoft.com/office/2006/metadata/properties" xmlns:ns2="83785622-4e9a-44b9-8d7d-b4ee17c6a26a" xmlns:ns3="441a81e8-7482-4803-8e56-cd57a25f51b4" targetNamespace="http://schemas.microsoft.com/office/2006/metadata/properties" ma:root="true" ma:fieldsID="1dd571c2906774d22bf1bd9ba052fe73" ns2:_="" ns3:_="">
    <xsd:import namespace="83785622-4e9a-44b9-8d7d-b4ee17c6a26a"/>
    <xsd:import namespace="441a81e8-7482-4803-8e56-cd57a25f51b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785622-4e9a-44b9-8d7d-b4ee17c6a2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346db778-bad6-4ab0-ae85-290e76a20772"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41a81e8-7482-4803-8e56-cd57a25f51b4"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60866ca-75f6-4d5d-b25c-3783bd5f1601}" ma:internalName="TaxCatchAll" ma:showField="CatchAllData" ma:web="441a81e8-7482-4803-8e56-cd57a25f51b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41a81e8-7482-4803-8e56-cd57a25f51b4">
      <UserInfo>
        <DisplayName>Saurabh SAURABH SHARMA</DisplayName>
        <AccountId>229</AccountId>
        <AccountType/>
      </UserInfo>
      <UserInfo>
        <DisplayName>Tarun MOGHA</DisplayName>
        <AccountId>230</AccountId>
        <AccountType/>
      </UserInfo>
    </SharedWithUsers>
    <lcf76f155ced4ddcb4097134ff3c332f xmlns="83785622-4e9a-44b9-8d7d-b4ee17c6a26a">
      <Terms xmlns="http://schemas.microsoft.com/office/infopath/2007/PartnerControls"/>
    </lcf76f155ced4ddcb4097134ff3c332f>
    <TaxCatchAll xmlns="441a81e8-7482-4803-8e56-cd57a25f51b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F7DFE0-E2EC-4085-8E33-769D143657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785622-4e9a-44b9-8d7d-b4ee17c6a26a"/>
    <ds:schemaRef ds:uri="441a81e8-7482-4803-8e56-cd57a25f51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02C649-C9A7-4520-A01A-B4287FBDFEB3}">
  <ds:schemaRefs>
    <ds:schemaRef ds:uri="http://schemas.microsoft.com/office/2006/documentManagement/types"/>
    <ds:schemaRef ds:uri="http://purl.org/dc/terms/"/>
    <ds:schemaRef ds:uri="cf94e88a-f509-413d-9792-cf7e5167db78"/>
    <ds:schemaRef ds:uri="http://purl.org/dc/dcmitype/"/>
    <ds:schemaRef ds:uri="http://schemas.microsoft.com/office/infopath/2007/PartnerControls"/>
    <ds:schemaRef ds:uri="http://schemas.openxmlformats.org/package/2006/metadata/core-properties"/>
    <ds:schemaRef ds:uri="http://purl.org/dc/elements/1.1/"/>
    <ds:schemaRef ds:uri="e45f1713-b4ca-424a-a0a8-f39567fc3770"/>
    <ds:schemaRef ds:uri="http://schemas.microsoft.com/office/2006/metadata/properties"/>
    <ds:schemaRef ds:uri="http://www.w3.org/XML/1998/namespace"/>
    <ds:schemaRef ds:uri="441a81e8-7482-4803-8e56-cd57a25f51b4"/>
    <ds:schemaRef ds:uri="83785622-4e9a-44b9-8d7d-b4ee17c6a26a"/>
  </ds:schemaRefs>
</ds:datastoreItem>
</file>

<file path=customXml/itemProps3.xml><?xml version="1.0" encoding="utf-8"?>
<ds:datastoreItem xmlns:ds="http://schemas.openxmlformats.org/officeDocument/2006/customXml" ds:itemID="{D7E1A967-DE6A-4AC1-999D-B6BF54F294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333</TotalTime>
  <Words>9757</Words>
  <Application>Microsoft Office PowerPoint</Application>
  <PresentationFormat>Widescreen</PresentationFormat>
  <Paragraphs>1783</Paragraphs>
  <Slides>72</Slides>
  <Notes>32</Notes>
  <HiddenSlides>1</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72</vt:i4>
      </vt:variant>
    </vt:vector>
  </HeadingPairs>
  <TitlesOfParts>
    <vt:vector size="91" baseType="lpstr">
      <vt:lpstr>Arial</vt:lpstr>
      <vt:lpstr>Arial Black</vt:lpstr>
      <vt:lpstr>Bahnschrift Light</vt:lpstr>
      <vt:lpstr>Calibri</vt:lpstr>
      <vt:lpstr>Calibri body</vt:lpstr>
      <vt:lpstr>Calibri Light</vt:lpstr>
      <vt:lpstr>Georgia</vt:lpstr>
      <vt:lpstr>Gill Sans</vt:lpstr>
      <vt:lpstr>Lucida Grande</vt:lpstr>
      <vt:lpstr>Myriad Pro</vt:lpstr>
      <vt:lpstr>Noto Sans</vt:lpstr>
      <vt:lpstr>Noto Serif</vt:lpstr>
      <vt:lpstr>Quicksand</vt:lpstr>
      <vt:lpstr>Segoe UI</vt:lpstr>
      <vt:lpstr>Times New Roman</vt:lpstr>
      <vt:lpstr>Verdana</vt:lpstr>
      <vt:lpstr>Body Copy Slides </vt:lpstr>
      <vt:lpstr>Title page</vt:lpstr>
      <vt:lpstr>Interactive-Title page with purple arrow</vt:lpstr>
      <vt:lpstr>Career Mobility Program</vt:lpstr>
      <vt:lpstr>Table of Content</vt:lpstr>
      <vt:lpstr>Table of Content Contd..</vt:lpstr>
      <vt:lpstr>Table of Content Contd ..</vt:lpstr>
      <vt:lpstr>Overall Process and Plan</vt:lpstr>
      <vt:lpstr>Team workflow</vt:lpstr>
      <vt:lpstr>Sprints &amp; Release cycle</vt:lpstr>
      <vt:lpstr>Phase 2 Release Plan</vt:lpstr>
      <vt:lpstr>Backlog Management </vt:lpstr>
      <vt:lpstr>Managing Sprint</vt:lpstr>
      <vt:lpstr>SCRUM Ceremonies</vt:lpstr>
      <vt:lpstr>Backlog Refinement Process</vt:lpstr>
      <vt:lpstr>User Story Refinement Guidelines</vt:lpstr>
      <vt:lpstr>PowerPoint Presentation</vt:lpstr>
      <vt:lpstr>Backlog Refinement Cont.</vt:lpstr>
      <vt:lpstr>Sprint Planning</vt:lpstr>
      <vt:lpstr>Sprint Execution</vt:lpstr>
      <vt:lpstr>Story Showcase</vt:lpstr>
      <vt:lpstr>Sprint Retrospective</vt:lpstr>
      <vt:lpstr>Sprint Closing</vt:lpstr>
      <vt:lpstr>KPIs Tracked</vt:lpstr>
      <vt:lpstr>PowerPoint Presentation</vt:lpstr>
      <vt:lpstr>PowerPoint Presentation</vt:lpstr>
      <vt:lpstr>PowerPoint Presentation</vt:lpstr>
      <vt:lpstr>PowerPoint Presentation</vt:lpstr>
      <vt:lpstr>PowerPoint Presentation</vt:lpstr>
      <vt:lpstr>PowerPoint Presentation</vt:lpstr>
      <vt:lpstr>ADO Board Workflow</vt:lpstr>
      <vt:lpstr>Standard QA Processes</vt:lpstr>
      <vt:lpstr>The Regression Week</vt:lpstr>
      <vt:lpstr>UAT Lifecycle</vt:lpstr>
      <vt:lpstr>Product Backlog Item Standards</vt:lpstr>
      <vt:lpstr>Feature Decomposition and Workflow</vt:lpstr>
      <vt:lpstr>Feature Life Cycle:</vt:lpstr>
      <vt:lpstr>Feature Life Cycle Cont.</vt:lpstr>
      <vt:lpstr>Process of breaking down Feature into User Stories </vt:lpstr>
      <vt:lpstr>Features to User Story Example</vt:lpstr>
      <vt:lpstr>How to write Technical Feature\User story</vt:lpstr>
      <vt:lpstr>How to write great user stories</vt:lpstr>
      <vt:lpstr>User Story Example</vt:lpstr>
      <vt:lpstr>Example of a Bug</vt:lpstr>
      <vt:lpstr>User story sizing guidelines</vt:lpstr>
      <vt:lpstr>User Story Life Cycle(Origin=New Requirement/Additional Scope)</vt:lpstr>
      <vt:lpstr>User Story Life Cycle</vt:lpstr>
      <vt:lpstr>Bug Life cycle &amp; Bug reason </vt:lpstr>
      <vt:lpstr>Bug Severity Classification</vt:lpstr>
      <vt:lpstr>ADO Guidelines</vt:lpstr>
      <vt:lpstr>Checklist for ADO usage</vt:lpstr>
      <vt:lpstr>How to use tags in 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and User Story Kanban</vt:lpstr>
      <vt:lpstr>PowerPoint Presentation</vt:lpstr>
      <vt:lpstr>ADO features </vt:lpstr>
      <vt:lpstr>ADO features </vt:lpstr>
      <vt:lpstr>ADO features </vt:lpstr>
      <vt:lpstr>Roles and Responsibilities</vt:lpstr>
      <vt:lpstr>Product Owner and BA Role Defined</vt:lpstr>
      <vt:lpstr>Career Mobility Program – Organization</vt:lpstr>
      <vt:lpstr>Coforge Team Members: Roles and Responsibilities</vt:lpstr>
      <vt:lpstr>Coforge Team Members: Roles and Responsibilities (cont)</vt:lpstr>
      <vt:lpstr>Scrum Team’s Learnings from Phase 1</vt:lpstr>
      <vt:lpstr>Translation Process Management </vt:lpstr>
      <vt:lpstr>Translation Process Management </vt:lpstr>
      <vt:lpstr>Translation Process Management </vt:lpstr>
      <vt:lpstr>Bug Life Cycle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Islam Haider</dc:creator>
  <cp:keywords/>
  <dc:description/>
  <cp:lastModifiedBy>Mukesh KUMAR</cp:lastModifiedBy>
  <cp:revision>85</cp:revision>
  <cp:lastPrinted>2019-09-13T12:46:23Z</cp:lastPrinted>
  <dcterms:created xsi:type="dcterms:W3CDTF">2019-06-20T08:52:54Z</dcterms:created>
  <dcterms:modified xsi:type="dcterms:W3CDTF">2024-02-12T10:31:05Z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0x01010022AE35E94BDDA647A0CB5905BFDD11E8</vt:lpwstr>
  </property>
</Properties>
</file>