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8" r:id="rId2"/>
    <p:sldId id="329" r:id="rId3"/>
    <p:sldId id="332" r:id="rId4"/>
    <p:sldId id="333" r:id="rId5"/>
    <p:sldId id="334" r:id="rId6"/>
    <p:sldId id="335" r:id="rId7"/>
    <p:sldId id="338" r:id="rId8"/>
    <p:sldId id="336" r:id="rId9"/>
    <p:sldId id="339" r:id="rId10"/>
    <p:sldId id="340" r:id="rId11"/>
    <p:sldId id="341" r:id="rId12"/>
    <p:sldId id="34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5/6/2024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1001147"/>
            <a:ext cx="8077200" cy="1323439"/>
          </a:xfrm>
          <a:prstGeom prst="rect">
            <a:avLst/>
          </a:prstGeom>
          <a:noFill/>
        </p:spPr>
        <p:txBody>
          <a:bodyPr wrap="square" rtlCol="0">
            <a:spAutoFit/>
          </a:bodyPr>
          <a:lstStyle/>
          <a:p>
            <a:r>
              <a:rPr lang="en-US" sz="4800" dirty="0"/>
              <a:t>Customer Segmentation </a:t>
            </a:r>
          </a:p>
          <a:p>
            <a:r>
              <a:rPr lang="en-US" sz="3200" dirty="0"/>
              <a:t>-RMF &amp; K-Means clustering</a:t>
            </a:r>
          </a:p>
        </p:txBody>
      </p:sp>
      <p:sp>
        <p:nvSpPr>
          <p:cNvPr id="6" name="TextBox 5">
            <a:extLst>
              <a:ext uri="{FF2B5EF4-FFF2-40B4-BE49-F238E27FC236}">
                <a16:creationId xmlns:a16="http://schemas.microsoft.com/office/drawing/2014/main" id="{CF1B1374-6C99-4642-9617-4426B07B7CEA}"/>
              </a:ext>
            </a:extLst>
          </p:cNvPr>
          <p:cNvSpPr txBox="1"/>
          <p:nvPr/>
        </p:nvSpPr>
        <p:spPr>
          <a:xfrm>
            <a:off x="556715" y="3559858"/>
            <a:ext cx="8030570" cy="2677656"/>
          </a:xfrm>
          <a:prstGeom prst="rect">
            <a:avLst/>
          </a:prstGeom>
          <a:noFill/>
        </p:spPr>
        <p:txBody>
          <a:bodyPr wrap="square" rtlCol="0">
            <a:spAutoFit/>
          </a:bodyPr>
          <a:lstStyle/>
          <a:p>
            <a:pPr algn="r"/>
            <a:r>
              <a:rPr lang="en-US" sz="2400" b="1" dirty="0"/>
              <a:t>Team Details:</a:t>
            </a:r>
          </a:p>
          <a:p>
            <a:pPr algn="r"/>
            <a:r>
              <a:rPr lang="en-US" sz="2400" dirty="0"/>
              <a:t>Sashank Padmanabhuni</a:t>
            </a:r>
          </a:p>
          <a:p>
            <a:pPr algn="r"/>
            <a:r>
              <a:rPr lang="en-US" sz="2400" dirty="0"/>
              <a:t>Manvit C V</a:t>
            </a:r>
          </a:p>
          <a:p>
            <a:pPr algn="r"/>
            <a:r>
              <a:rPr lang="en-US" sz="2400" dirty="0"/>
              <a:t>Sudarshan Jadhav</a:t>
            </a:r>
          </a:p>
          <a:p>
            <a:pPr algn="r"/>
            <a:r>
              <a:rPr lang="en-US" sz="2400" dirty="0"/>
              <a:t>Jahanvi Virani</a:t>
            </a:r>
          </a:p>
          <a:p>
            <a:pPr algn="r"/>
            <a:r>
              <a:rPr lang="en-US" sz="2400" dirty="0"/>
              <a:t>Aishwarya Nandini</a:t>
            </a:r>
          </a:p>
          <a:p>
            <a:pPr algn="r"/>
            <a:r>
              <a:rPr lang="en-US" sz="2400" dirty="0"/>
              <a:t>Mukesh Pragada</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FAE2-6987-8456-8E74-B9178A653FB7}"/>
              </a:ext>
            </a:extLst>
          </p:cNvPr>
          <p:cNvSpPr>
            <a:spLocks noGrp="1"/>
          </p:cNvSpPr>
          <p:nvPr>
            <p:ph type="title"/>
          </p:nvPr>
        </p:nvSpPr>
        <p:spPr/>
        <p:txBody>
          <a:bodyPr>
            <a:normAutofit/>
          </a:bodyPr>
          <a:lstStyle/>
          <a:p>
            <a:pPr algn="l"/>
            <a:r>
              <a:rPr lang="en-IN" dirty="0"/>
              <a:t>K-Means Clustering</a:t>
            </a:r>
          </a:p>
        </p:txBody>
      </p:sp>
      <p:pic>
        <p:nvPicPr>
          <p:cNvPr id="5" name="Content Placeholder 4">
            <a:extLst>
              <a:ext uri="{FF2B5EF4-FFF2-40B4-BE49-F238E27FC236}">
                <a16:creationId xmlns:a16="http://schemas.microsoft.com/office/drawing/2014/main" id="{D2A61380-02CC-A4C9-5FA1-2C4CC63AA7DC}"/>
              </a:ext>
            </a:extLst>
          </p:cNvPr>
          <p:cNvPicPr>
            <a:picLocks noGrp="1" noChangeAspect="1"/>
          </p:cNvPicPr>
          <p:nvPr>
            <p:ph idx="1"/>
          </p:nvPr>
        </p:nvPicPr>
        <p:blipFill>
          <a:blip r:embed="rId2"/>
          <a:stretch>
            <a:fillRect/>
          </a:stretch>
        </p:blipFill>
        <p:spPr>
          <a:xfrm>
            <a:off x="609601" y="1622096"/>
            <a:ext cx="3657600" cy="1317749"/>
          </a:xfrm>
        </p:spPr>
      </p:pic>
      <p:sp>
        <p:nvSpPr>
          <p:cNvPr id="6" name="TextBox 5">
            <a:extLst>
              <a:ext uri="{FF2B5EF4-FFF2-40B4-BE49-F238E27FC236}">
                <a16:creationId xmlns:a16="http://schemas.microsoft.com/office/drawing/2014/main" id="{9CD9AFA1-BB47-C64B-8DAA-E41478E4EC61}"/>
              </a:ext>
            </a:extLst>
          </p:cNvPr>
          <p:cNvSpPr txBox="1"/>
          <p:nvPr/>
        </p:nvSpPr>
        <p:spPr>
          <a:xfrm>
            <a:off x="2209800" y="1133237"/>
            <a:ext cx="666208" cy="369332"/>
          </a:xfrm>
          <a:prstGeom prst="rect">
            <a:avLst/>
          </a:prstGeom>
          <a:noFill/>
        </p:spPr>
        <p:txBody>
          <a:bodyPr wrap="none" rtlCol="0">
            <a:spAutoFit/>
          </a:bodyPr>
          <a:lstStyle/>
          <a:p>
            <a:r>
              <a:rPr lang="en-IN" dirty="0"/>
              <a:t>DATA</a:t>
            </a:r>
          </a:p>
        </p:txBody>
      </p:sp>
      <p:grpSp>
        <p:nvGrpSpPr>
          <p:cNvPr id="31" name="Group 30">
            <a:extLst>
              <a:ext uri="{FF2B5EF4-FFF2-40B4-BE49-F238E27FC236}">
                <a16:creationId xmlns:a16="http://schemas.microsoft.com/office/drawing/2014/main" id="{D98DAE24-1B94-ADF3-0EA1-F5CA1F33D97B}"/>
              </a:ext>
            </a:extLst>
          </p:cNvPr>
          <p:cNvGrpSpPr/>
          <p:nvPr/>
        </p:nvGrpSpPr>
        <p:grpSpPr>
          <a:xfrm>
            <a:off x="4343400" y="1133237"/>
            <a:ext cx="4375461" cy="1798348"/>
            <a:chOff x="4343400" y="1133237"/>
            <a:chExt cx="4375461" cy="1798348"/>
          </a:xfrm>
        </p:grpSpPr>
        <p:sp>
          <p:nvSpPr>
            <p:cNvPr id="7" name="Arrow: Right 6">
              <a:extLst>
                <a:ext uri="{FF2B5EF4-FFF2-40B4-BE49-F238E27FC236}">
                  <a16:creationId xmlns:a16="http://schemas.microsoft.com/office/drawing/2014/main" id="{EF852289-7BC3-B850-5DB8-8690FAC55B9D}"/>
                </a:ext>
              </a:extLst>
            </p:cNvPr>
            <p:cNvSpPr/>
            <p:nvPr/>
          </p:nvSpPr>
          <p:spPr>
            <a:xfrm>
              <a:off x="4343400" y="2209800"/>
              <a:ext cx="4572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46D9552-0272-CA22-DFB4-EE4CB6BA196C}"/>
                </a:ext>
              </a:extLst>
            </p:cNvPr>
            <p:cNvGrpSpPr/>
            <p:nvPr/>
          </p:nvGrpSpPr>
          <p:grpSpPr>
            <a:xfrm>
              <a:off x="4876800" y="1133237"/>
              <a:ext cx="3842061" cy="1798348"/>
              <a:chOff x="4876800" y="1133237"/>
              <a:chExt cx="3842061" cy="1798348"/>
            </a:xfrm>
          </p:grpSpPr>
          <p:pic>
            <p:nvPicPr>
              <p:cNvPr id="9" name="Picture 8">
                <a:extLst>
                  <a:ext uri="{FF2B5EF4-FFF2-40B4-BE49-F238E27FC236}">
                    <a16:creationId xmlns:a16="http://schemas.microsoft.com/office/drawing/2014/main" id="{C500D50A-5909-DDA5-3A1D-21CAC2E4E64D}"/>
                  </a:ext>
                </a:extLst>
              </p:cNvPr>
              <p:cNvPicPr>
                <a:picLocks noChangeAspect="1"/>
              </p:cNvPicPr>
              <p:nvPr/>
            </p:nvPicPr>
            <p:blipFill>
              <a:blip r:embed="rId3"/>
              <a:stretch>
                <a:fillRect/>
              </a:stretch>
            </p:blipFill>
            <p:spPr>
              <a:xfrm>
                <a:off x="4876800" y="1520216"/>
                <a:ext cx="3842061" cy="1411369"/>
              </a:xfrm>
              <a:prstGeom prst="rect">
                <a:avLst/>
              </a:prstGeom>
            </p:spPr>
          </p:pic>
          <p:sp>
            <p:nvSpPr>
              <p:cNvPr id="10" name="TextBox 9">
                <a:extLst>
                  <a:ext uri="{FF2B5EF4-FFF2-40B4-BE49-F238E27FC236}">
                    <a16:creationId xmlns:a16="http://schemas.microsoft.com/office/drawing/2014/main" id="{8F91301F-53F0-1EF9-9192-135D00875CEB}"/>
                  </a:ext>
                </a:extLst>
              </p:cNvPr>
              <p:cNvSpPr txBox="1"/>
              <p:nvPr/>
            </p:nvSpPr>
            <p:spPr>
              <a:xfrm>
                <a:off x="5991808" y="1133237"/>
                <a:ext cx="1612044" cy="369332"/>
              </a:xfrm>
              <a:prstGeom prst="rect">
                <a:avLst/>
              </a:prstGeom>
              <a:noFill/>
            </p:spPr>
            <p:txBody>
              <a:bodyPr wrap="none" rtlCol="0">
                <a:spAutoFit/>
              </a:bodyPr>
              <a:lstStyle/>
              <a:p>
                <a:r>
                  <a:rPr lang="en-IN" dirty="0"/>
                  <a:t>Transformation</a:t>
                </a:r>
              </a:p>
            </p:txBody>
          </p:sp>
        </p:grpSp>
      </p:grpSp>
      <p:grpSp>
        <p:nvGrpSpPr>
          <p:cNvPr id="32" name="Group 31">
            <a:extLst>
              <a:ext uri="{FF2B5EF4-FFF2-40B4-BE49-F238E27FC236}">
                <a16:creationId xmlns:a16="http://schemas.microsoft.com/office/drawing/2014/main" id="{23400937-BAE1-B21B-87EE-086EEE2917BD}"/>
              </a:ext>
            </a:extLst>
          </p:cNvPr>
          <p:cNvGrpSpPr/>
          <p:nvPr/>
        </p:nvGrpSpPr>
        <p:grpSpPr>
          <a:xfrm>
            <a:off x="6697174" y="3046863"/>
            <a:ext cx="2069613" cy="2290922"/>
            <a:chOff x="6697174" y="3046863"/>
            <a:chExt cx="2069613" cy="2290922"/>
          </a:xfrm>
        </p:grpSpPr>
        <p:pic>
          <p:nvPicPr>
            <p:cNvPr id="12" name="Picture 11">
              <a:extLst>
                <a:ext uri="{FF2B5EF4-FFF2-40B4-BE49-F238E27FC236}">
                  <a16:creationId xmlns:a16="http://schemas.microsoft.com/office/drawing/2014/main" id="{8FA7A845-6BF0-2A6B-AD23-98B9C8C721AA}"/>
                </a:ext>
              </a:extLst>
            </p:cNvPr>
            <p:cNvPicPr>
              <a:picLocks noChangeAspect="1"/>
            </p:cNvPicPr>
            <p:nvPr/>
          </p:nvPicPr>
          <p:blipFill>
            <a:blip r:embed="rId4"/>
            <a:stretch>
              <a:fillRect/>
            </a:stretch>
          </p:blipFill>
          <p:spPr>
            <a:xfrm>
              <a:off x="6697174" y="3926416"/>
              <a:ext cx="2069613" cy="1411369"/>
            </a:xfrm>
            <a:prstGeom prst="rect">
              <a:avLst/>
            </a:prstGeom>
          </p:spPr>
        </p:pic>
        <p:grpSp>
          <p:nvGrpSpPr>
            <p:cNvPr id="16" name="Group 15">
              <a:extLst>
                <a:ext uri="{FF2B5EF4-FFF2-40B4-BE49-F238E27FC236}">
                  <a16:creationId xmlns:a16="http://schemas.microsoft.com/office/drawing/2014/main" id="{C799CA4E-0030-C70E-041B-734B1E167A6A}"/>
                </a:ext>
              </a:extLst>
            </p:cNvPr>
            <p:cNvGrpSpPr/>
            <p:nvPr/>
          </p:nvGrpSpPr>
          <p:grpSpPr>
            <a:xfrm>
              <a:off x="7315200" y="3046863"/>
              <a:ext cx="833562" cy="757223"/>
              <a:chOff x="6449234" y="2969685"/>
              <a:chExt cx="833562" cy="757223"/>
            </a:xfrm>
          </p:grpSpPr>
          <p:sp>
            <p:nvSpPr>
              <p:cNvPr id="14" name="Arrow: Down 13">
                <a:extLst>
                  <a:ext uri="{FF2B5EF4-FFF2-40B4-BE49-F238E27FC236}">
                    <a16:creationId xmlns:a16="http://schemas.microsoft.com/office/drawing/2014/main" id="{971D233A-89D0-75BF-6E87-7D3B791AA9D3}"/>
                  </a:ext>
                </a:extLst>
              </p:cNvPr>
              <p:cNvSpPr/>
              <p:nvPr/>
            </p:nvSpPr>
            <p:spPr>
              <a:xfrm>
                <a:off x="6797830" y="2969685"/>
                <a:ext cx="136370" cy="381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E4465791-AF8B-219F-DB77-E691BBC1FB14}"/>
                  </a:ext>
                </a:extLst>
              </p:cNvPr>
              <p:cNvSpPr txBox="1"/>
              <p:nvPr/>
            </p:nvSpPr>
            <p:spPr>
              <a:xfrm>
                <a:off x="6449234" y="3357576"/>
                <a:ext cx="833562" cy="369332"/>
              </a:xfrm>
              <a:prstGeom prst="rect">
                <a:avLst/>
              </a:prstGeom>
              <a:noFill/>
            </p:spPr>
            <p:txBody>
              <a:bodyPr wrap="none" rtlCol="0">
                <a:spAutoFit/>
              </a:bodyPr>
              <a:lstStyle/>
              <a:p>
                <a:r>
                  <a:rPr lang="en-IN" dirty="0"/>
                  <a:t>Scaling</a:t>
                </a:r>
              </a:p>
            </p:txBody>
          </p:sp>
        </p:grpSp>
      </p:grpSp>
      <p:grpSp>
        <p:nvGrpSpPr>
          <p:cNvPr id="29" name="Group 28">
            <a:extLst>
              <a:ext uri="{FF2B5EF4-FFF2-40B4-BE49-F238E27FC236}">
                <a16:creationId xmlns:a16="http://schemas.microsoft.com/office/drawing/2014/main" id="{075E5310-4960-CD94-4424-81DE0EC91F9A}"/>
              </a:ext>
            </a:extLst>
          </p:cNvPr>
          <p:cNvGrpSpPr/>
          <p:nvPr/>
        </p:nvGrpSpPr>
        <p:grpSpPr>
          <a:xfrm>
            <a:off x="3048001" y="2971800"/>
            <a:ext cx="3467100" cy="2286000"/>
            <a:chOff x="3581583" y="3651601"/>
            <a:chExt cx="2933517" cy="1798227"/>
          </a:xfrm>
        </p:grpSpPr>
        <p:sp>
          <p:nvSpPr>
            <p:cNvPr id="19" name="Arrow: Left 18">
              <a:extLst>
                <a:ext uri="{FF2B5EF4-FFF2-40B4-BE49-F238E27FC236}">
                  <a16:creationId xmlns:a16="http://schemas.microsoft.com/office/drawing/2014/main" id="{EF877A6C-598B-A822-DCA1-AD19106E9089}"/>
                </a:ext>
              </a:extLst>
            </p:cNvPr>
            <p:cNvSpPr/>
            <p:nvPr/>
          </p:nvSpPr>
          <p:spPr>
            <a:xfrm>
              <a:off x="6029908" y="4648555"/>
              <a:ext cx="485192" cy="1685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97A5851B-12F5-1536-9192-B6513D40796B}"/>
                </a:ext>
              </a:extLst>
            </p:cNvPr>
            <p:cNvSpPr txBox="1"/>
            <p:nvPr/>
          </p:nvSpPr>
          <p:spPr>
            <a:xfrm>
              <a:off x="4111074" y="3651601"/>
              <a:ext cx="1243033" cy="369332"/>
            </a:xfrm>
            <a:prstGeom prst="rect">
              <a:avLst/>
            </a:prstGeom>
            <a:noFill/>
          </p:spPr>
          <p:txBody>
            <a:bodyPr wrap="none" rtlCol="0">
              <a:spAutoFit/>
            </a:bodyPr>
            <a:lstStyle/>
            <a:p>
              <a:r>
                <a:rPr lang="en-IN" dirty="0"/>
                <a:t>Apt K value</a:t>
              </a:r>
            </a:p>
          </p:txBody>
        </p:sp>
        <p:grpSp>
          <p:nvGrpSpPr>
            <p:cNvPr id="26" name="Group 25">
              <a:extLst>
                <a:ext uri="{FF2B5EF4-FFF2-40B4-BE49-F238E27FC236}">
                  <a16:creationId xmlns:a16="http://schemas.microsoft.com/office/drawing/2014/main" id="{675B2875-DF2B-9D5B-677B-2A812E92E204}"/>
                </a:ext>
              </a:extLst>
            </p:cNvPr>
            <p:cNvGrpSpPr/>
            <p:nvPr/>
          </p:nvGrpSpPr>
          <p:grpSpPr>
            <a:xfrm>
              <a:off x="3581583" y="4010504"/>
              <a:ext cx="2266251" cy="1439324"/>
              <a:chOff x="2000949" y="3898461"/>
              <a:chExt cx="4124777" cy="2899653"/>
            </a:xfrm>
          </p:grpSpPr>
          <p:pic>
            <p:nvPicPr>
              <p:cNvPr id="22" name="Picture 21">
                <a:extLst>
                  <a:ext uri="{FF2B5EF4-FFF2-40B4-BE49-F238E27FC236}">
                    <a16:creationId xmlns:a16="http://schemas.microsoft.com/office/drawing/2014/main" id="{DDCB7E9B-4C49-605E-4BB7-B06BD6065695}"/>
                  </a:ext>
                </a:extLst>
              </p:cNvPr>
              <p:cNvPicPr>
                <a:picLocks noChangeAspect="1"/>
              </p:cNvPicPr>
              <p:nvPr/>
            </p:nvPicPr>
            <p:blipFill>
              <a:blip r:embed="rId5"/>
              <a:stretch>
                <a:fillRect/>
              </a:stretch>
            </p:blipFill>
            <p:spPr>
              <a:xfrm>
                <a:off x="2823897" y="5599509"/>
                <a:ext cx="2543978" cy="1198605"/>
              </a:xfrm>
              <a:prstGeom prst="rect">
                <a:avLst/>
              </a:prstGeom>
            </p:spPr>
          </p:pic>
          <p:grpSp>
            <p:nvGrpSpPr>
              <p:cNvPr id="25" name="Group 24">
                <a:extLst>
                  <a:ext uri="{FF2B5EF4-FFF2-40B4-BE49-F238E27FC236}">
                    <a16:creationId xmlns:a16="http://schemas.microsoft.com/office/drawing/2014/main" id="{961FCCEF-3EF4-6E99-7FFE-7756388AA647}"/>
                  </a:ext>
                </a:extLst>
              </p:cNvPr>
              <p:cNvGrpSpPr/>
              <p:nvPr/>
            </p:nvGrpSpPr>
            <p:grpSpPr>
              <a:xfrm>
                <a:off x="2000949" y="3898461"/>
                <a:ext cx="4124777" cy="1559332"/>
                <a:chOff x="2000949" y="3898461"/>
                <a:chExt cx="4124777" cy="1559332"/>
              </a:xfrm>
            </p:grpSpPr>
            <p:pic>
              <p:nvPicPr>
                <p:cNvPr id="18" name="Picture 17">
                  <a:extLst>
                    <a:ext uri="{FF2B5EF4-FFF2-40B4-BE49-F238E27FC236}">
                      <a16:creationId xmlns:a16="http://schemas.microsoft.com/office/drawing/2014/main" id="{A2AEADE7-D536-010D-26FC-866476A8B3DD}"/>
                    </a:ext>
                  </a:extLst>
                </p:cNvPr>
                <p:cNvPicPr>
                  <a:picLocks noChangeAspect="1"/>
                </p:cNvPicPr>
                <p:nvPr/>
              </p:nvPicPr>
              <p:blipFill>
                <a:blip r:embed="rId6"/>
                <a:stretch>
                  <a:fillRect/>
                </a:stretch>
              </p:blipFill>
              <p:spPr>
                <a:xfrm>
                  <a:off x="2000949" y="3898461"/>
                  <a:ext cx="2094937" cy="1500188"/>
                </a:xfrm>
                <a:prstGeom prst="rect">
                  <a:avLst/>
                </a:prstGeom>
              </p:spPr>
            </p:pic>
            <p:pic>
              <p:nvPicPr>
                <p:cNvPr id="24" name="Picture 23">
                  <a:extLst>
                    <a:ext uri="{FF2B5EF4-FFF2-40B4-BE49-F238E27FC236}">
                      <a16:creationId xmlns:a16="http://schemas.microsoft.com/office/drawing/2014/main" id="{D09D229A-D849-5E4B-5C8F-2828022B8EF5}"/>
                    </a:ext>
                  </a:extLst>
                </p:cNvPr>
                <p:cNvPicPr>
                  <a:picLocks noChangeAspect="1"/>
                </p:cNvPicPr>
                <p:nvPr/>
              </p:nvPicPr>
              <p:blipFill>
                <a:blip r:embed="rId7"/>
                <a:stretch>
                  <a:fillRect/>
                </a:stretch>
              </p:blipFill>
              <p:spPr>
                <a:xfrm>
                  <a:off x="4095886" y="3957605"/>
                  <a:ext cx="2029840" cy="1500188"/>
                </a:xfrm>
                <a:prstGeom prst="rect">
                  <a:avLst/>
                </a:prstGeom>
              </p:spPr>
            </p:pic>
          </p:grpSp>
        </p:grpSp>
      </p:grpSp>
      <p:grpSp>
        <p:nvGrpSpPr>
          <p:cNvPr id="36" name="Group 35">
            <a:extLst>
              <a:ext uri="{FF2B5EF4-FFF2-40B4-BE49-F238E27FC236}">
                <a16:creationId xmlns:a16="http://schemas.microsoft.com/office/drawing/2014/main" id="{1953A095-D63B-F459-FFEB-93421176B50C}"/>
              </a:ext>
            </a:extLst>
          </p:cNvPr>
          <p:cNvGrpSpPr/>
          <p:nvPr/>
        </p:nvGrpSpPr>
        <p:grpSpPr>
          <a:xfrm>
            <a:off x="3570157" y="5392568"/>
            <a:ext cx="2003685" cy="1270914"/>
            <a:chOff x="607996" y="3910686"/>
            <a:chExt cx="2534004" cy="1513924"/>
          </a:xfrm>
        </p:grpSpPr>
        <p:pic>
          <p:nvPicPr>
            <p:cNvPr id="28" name="Picture 27">
              <a:extLst>
                <a:ext uri="{FF2B5EF4-FFF2-40B4-BE49-F238E27FC236}">
                  <a16:creationId xmlns:a16="http://schemas.microsoft.com/office/drawing/2014/main" id="{FA3EF435-7761-DF60-46A3-A4BE7A53421C}"/>
                </a:ext>
              </a:extLst>
            </p:cNvPr>
            <p:cNvPicPr>
              <a:picLocks noChangeAspect="1"/>
            </p:cNvPicPr>
            <p:nvPr/>
          </p:nvPicPr>
          <p:blipFill>
            <a:blip r:embed="rId8"/>
            <a:stretch>
              <a:fillRect/>
            </a:stretch>
          </p:blipFill>
          <p:spPr>
            <a:xfrm>
              <a:off x="607996" y="4672030"/>
              <a:ext cx="2534004" cy="752580"/>
            </a:xfrm>
            <a:prstGeom prst="rect">
              <a:avLst/>
            </a:prstGeom>
          </p:spPr>
        </p:pic>
        <p:grpSp>
          <p:nvGrpSpPr>
            <p:cNvPr id="35" name="Group 34">
              <a:extLst>
                <a:ext uri="{FF2B5EF4-FFF2-40B4-BE49-F238E27FC236}">
                  <a16:creationId xmlns:a16="http://schemas.microsoft.com/office/drawing/2014/main" id="{848781E7-A242-95E4-9E90-6A9A70E3C44B}"/>
                </a:ext>
              </a:extLst>
            </p:cNvPr>
            <p:cNvGrpSpPr/>
            <p:nvPr/>
          </p:nvGrpSpPr>
          <p:grpSpPr>
            <a:xfrm>
              <a:off x="1063376" y="3910686"/>
              <a:ext cx="1404487" cy="727366"/>
              <a:chOff x="1063376" y="3910686"/>
              <a:chExt cx="1404487" cy="727366"/>
            </a:xfrm>
          </p:grpSpPr>
          <p:sp>
            <p:nvSpPr>
              <p:cNvPr id="33" name="Arrow: Down 32">
                <a:extLst>
                  <a:ext uri="{FF2B5EF4-FFF2-40B4-BE49-F238E27FC236}">
                    <a16:creationId xmlns:a16="http://schemas.microsoft.com/office/drawing/2014/main" id="{397CF0D8-9310-3425-2054-E336318B2607}"/>
                  </a:ext>
                </a:extLst>
              </p:cNvPr>
              <p:cNvSpPr/>
              <p:nvPr/>
            </p:nvSpPr>
            <p:spPr>
              <a:xfrm>
                <a:off x="1685325" y="3910686"/>
                <a:ext cx="160591" cy="3880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A1259A4D-6CA3-1114-8A15-C4F01FB97316}"/>
                  </a:ext>
                </a:extLst>
              </p:cNvPr>
              <p:cNvSpPr txBox="1"/>
              <p:nvPr/>
            </p:nvSpPr>
            <p:spPr>
              <a:xfrm>
                <a:off x="1063376" y="4268720"/>
                <a:ext cx="1404487" cy="369332"/>
              </a:xfrm>
              <a:prstGeom prst="rect">
                <a:avLst/>
              </a:prstGeom>
              <a:noFill/>
            </p:spPr>
            <p:txBody>
              <a:bodyPr wrap="none" rtlCol="0">
                <a:spAutoFit/>
              </a:bodyPr>
              <a:lstStyle/>
              <a:p>
                <a:r>
                  <a:rPr lang="en-IN" dirty="0"/>
                  <a:t>Model fitting</a:t>
                </a:r>
              </a:p>
            </p:txBody>
          </p:sp>
        </p:grpSp>
      </p:grpSp>
      <p:grpSp>
        <p:nvGrpSpPr>
          <p:cNvPr id="40" name="Group 39">
            <a:extLst>
              <a:ext uri="{FF2B5EF4-FFF2-40B4-BE49-F238E27FC236}">
                <a16:creationId xmlns:a16="http://schemas.microsoft.com/office/drawing/2014/main" id="{ACED859C-8B12-B1F8-EF37-F152E757AF74}"/>
              </a:ext>
            </a:extLst>
          </p:cNvPr>
          <p:cNvGrpSpPr/>
          <p:nvPr/>
        </p:nvGrpSpPr>
        <p:grpSpPr>
          <a:xfrm>
            <a:off x="377213" y="4190041"/>
            <a:ext cx="3009900" cy="2309058"/>
            <a:chOff x="377213" y="4190041"/>
            <a:chExt cx="3009900" cy="2309058"/>
          </a:xfrm>
        </p:grpSpPr>
        <p:sp>
          <p:nvSpPr>
            <p:cNvPr id="37" name="TextBox 36">
              <a:extLst>
                <a:ext uri="{FF2B5EF4-FFF2-40B4-BE49-F238E27FC236}">
                  <a16:creationId xmlns:a16="http://schemas.microsoft.com/office/drawing/2014/main" id="{E544DFD1-9F12-A1D8-2EA9-270A48D2EF47}"/>
                </a:ext>
              </a:extLst>
            </p:cNvPr>
            <p:cNvSpPr txBox="1"/>
            <p:nvPr/>
          </p:nvSpPr>
          <p:spPr>
            <a:xfrm>
              <a:off x="968708" y="4190041"/>
              <a:ext cx="1826910" cy="369332"/>
            </a:xfrm>
            <a:prstGeom prst="rect">
              <a:avLst/>
            </a:prstGeom>
            <a:noFill/>
          </p:spPr>
          <p:txBody>
            <a:bodyPr wrap="none" rtlCol="0">
              <a:spAutoFit/>
            </a:bodyPr>
            <a:lstStyle/>
            <a:p>
              <a:r>
                <a:rPr lang="en-IN" dirty="0"/>
                <a:t>Cluster formation</a:t>
              </a:r>
            </a:p>
          </p:txBody>
        </p:sp>
        <p:grpSp>
          <p:nvGrpSpPr>
            <p:cNvPr id="39" name="Group 38">
              <a:extLst>
                <a:ext uri="{FF2B5EF4-FFF2-40B4-BE49-F238E27FC236}">
                  <a16:creationId xmlns:a16="http://schemas.microsoft.com/office/drawing/2014/main" id="{E1689177-30DF-3526-0035-C8EC1A086B84}"/>
                </a:ext>
              </a:extLst>
            </p:cNvPr>
            <p:cNvGrpSpPr/>
            <p:nvPr/>
          </p:nvGrpSpPr>
          <p:grpSpPr>
            <a:xfrm>
              <a:off x="377213" y="4635330"/>
              <a:ext cx="3009900" cy="1863769"/>
              <a:chOff x="377213" y="4635330"/>
              <a:chExt cx="3009900" cy="1863769"/>
            </a:xfrm>
          </p:grpSpPr>
          <p:pic>
            <p:nvPicPr>
              <p:cNvPr id="1026" name="Picture 2" descr="K-Means Clustering Algorithm - Javatpoint">
                <a:extLst>
                  <a:ext uri="{FF2B5EF4-FFF2-40B4-BE49-F238E27FC236}">
                    <a16:creationId xmlns:a16="http://schemas.microsoft.com/office/drawing/2014/main" id="{6F6296CC-28E3-9B8B-151E-639C64BE82C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213" y="4635330"/>
                <a:ext cx="3009900" cy="1514475"/>
              </a:xfrm>
              <a:prstGeom prst="rect">
                <a:avLst/>
              </a:prstGeom>
              <a:noFill/>
              <a:extLst>
                <a:ext uri="{909E8E84-426E-40DD-AFC4-6F175D3DCCD1}">
                  <a14:hiddenFill xmlns:a14="http://schemas.microsoft.com/office/drawing/2010/main">
                    <a:solidFill>
                      <a:srgbClr val="FFFFFF"/>
                    </a:solidFill>
                  </a14:hiddenFill>
                </a:ext>
              </a:extLst>
            </p:spPr>
          </p:pic>
          <p:sp>
            <p:nvSpPr>
              <p:cNvPr id="38" name="Arrow: Bent-Up 37">
                <a:extLst>
                  <a:ext uri="{FF2B5EF4-FFF2-40B4-BE49-F238E27FC236}">
                    <a16:creationId xmlns:a16="http://schemas.microsoft.com/office/drawing/2014/main" id="{FCD58477-86DA-8C53-3C0F-99EFCE9BE7AA}"/>
                  </a:ext>
                </a:extLst>
              </p:cNvPr>
              <p:cNvSpPr/>
              <p:nvPr/>
            </p:nvSpPr>
            <p:spPr>
              <a:xfrm flipH="1">
                <a:off x="2009504" y="6250630"/>
                <a:ext cx="1343296" cy="248469"/>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381473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up)">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right)">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up)">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3CC8-97A8-EC34-F0B9-E3E3EF71E1FB}"/>
              </a:ext>
            </a:extLst>
          </p:cNvPr>
          <p:cNvSpPr>
            <a:spLocks noGrp="1"/>
          </p:cNvSpPr>
          <p:nvPr>
            <p:ph type="title"/>
          </p:nvPr>
        </p:nvSpPr>
        <p:spPr/>
        <p:txBody>
          <a:bodyPr/>
          <a:lstStyle/>
          <a:p>
            <a:pPr algn="l"/>
            <a:r>
              <a:rPr lang="en-IN" dirty="0"/>
              <a:t>K-Means Clustering</a:t>
            </a:r>
          </a:p>
        </p:txBody>
      </p:sp>
      <p:grpSp>
        <p:nvGrpSpPr>
          <p:cNvPr id="16" name="Group 15">
            <a:extLst>
              <a:ext uri="{FF2B5EF4-FFF2-40B4-BE49-F238E27FC236}">
                <a16:creationId xmlns:a16="http://schemas.microsoft.com/office/drawing/2014/main" id="{1B510C11-4105-7916-65DF-7BA1A4A82EC9}"/>
              </a:ext>
            </a:extLst>
          </p:cNvPr>
          <p:cNvGrpSpPr/>
          <p:nvPr/>
        </p:nvGrpSpPr>
        <p:grpSpPr>
          <a:xfrm>
            <a:off x="4098771" y="1220272"/>
            <a:ext cx="4398930" cy="3386378"/>
            <a:chOff x="4098771" y="1220272"/>
            <a:chExt cx="4398930" cy="3386378"/>
          </a:xfrm>
        </p:grpSpPr>
        <p:sp>
          <p:nvSpPr>
            <p:cNvPr id="7" name="Arrow: Right 6">
              <a:extLst>
                <a:ext uri="{FF2B5EF4-FFF2-40B4-BE49-F238E27FC236}">
                  <a16:creationId xmlns:a16="http://schemas.microsoft.com/office/drawing/2014/main" id="{BAE2113B-CEE6-6430-78E2-C34A62FDD02A}"/>
                </a:ext>
              </a:extLst>
            </p:cNvPr>
            <p:cNvSpPr/>
            <p:nvPr/>
          </p:nvSpPr>
          <p:spPr>
            <a:xfrm>
              <a:off x="4098771" y="2587036"/>
              <a:ext cx="609600" cy="152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a16="http://schemas.microsoft.com/office/drawing/2014/main" id="{CD1095C8-23A7-7DBB-8D77-77546166A51C}"/>
                </a:ext>
              </a:extLst>
            </p:cNvPr>
            <p:cNvGrpSpPr/>
            <p:nvPr/>
          </p:nvGrpSpPr>
          <p:grpSpPr>
            <a:xfrm>
              <a:off x="4584386" y="1220272"/>
              <a:ext cx="3913315" cy="3386378"/>
              <a:chOff x="4584386" y="1220272"/>
              <a:chExt cx="3913315" cy="3386378"/>
            </a:xfrm>
          </p:grpSpPr>
          <p:pic>
            <p:nvPicPr>
              <p:cNvPr id="9" name="Picture 8">
                <a:extLst>
                  <a:ext uri="{FF2B5EF4-FFF2-40B4-BE49-F238E27FC236}">
                    <a16:creationId xmlns:a16="http://schemas.microsoft.com/office/drawing/2014/main" id="{C716F947-2560-B4D9-A25B-C3359BAE1714}"/>
                  </a:ext>
                </a:extLst>
              </p:cNvPr>
              <p:cNvPicPr>
                <a:picLocks noChangeAspect="1"/>
              </p:cNvPicPr>
              <p:nvPr/>
            </p:nvPicPr>
            <p:blipFill>
              <a:blip r:embed="rId2"/>
              <a:stretch>
                <a:fillRect/>
              </a:stretch>
            </p:blipFill>
            <p:spPr>
              <a:xfrm>
                <a:off x="5346102" y="1677251"/>
                <a:ext cx="2389884" cy="2929399"/>
              </a:xfrm>
              <a:prstGeom prst="rect">
                <a:avLst/>
              </a:prstGeom>
            </p:spPr>
          </p:pic>
          <p:sp>
            <p:nvSpPr>
              <p:cNvPr id="10" name="TextBox 9">
                <a:extLst>
                  <a:ext uri="{FF2B5EF4-FFF2-40B4-BE49-F238E27FC236}">
                    <a16:creationId xmlns:a16="http://schemas.microsoft.com/office/drawing/2014/main" id="{96E0CD42-91C7-5A69-6B02-76BE7B8125ED}"/>
                  </a:ext>
                </a:extLst>
              </p:cNvPr>
              <p:cNvSpPr txBox="1"/>
              <p:nvPr/>
            </p:nvSpPr>
            <p:spPr>
              <a:xfrm>
                <a:off x="4584386" y="1220272"/>
                <a:ext cx="3913315" cy="369332"/>
              </a:xfrm>
              <a:prstGeom prst="rect">
                <a:avLst/>
              </a:prstGeom>
              <a:noFill/>
            </p:spPr>
            <p:txBody>
              <a:bodyPr wrap="none" rtlCol="0">
                <a:spAutoFit/>
              </a:bodyPr>
              <a:lstStyle/>
              <a:p>
                <a:r>
                  <a:rPr lang="en-IN" dirty="0"/>
                  <a:t>Labelling based on clusters &amp; segments </a:t>
                </a:r>
              </a:p>
            </p:txBody>
          </p:sp>
        </p:grpSp>
      </p:grpSp>
      <p:grpSp>
        <p:nvGrpSpPr>
          <p:cNvPr id="15" name="Group 14">
            <a:extLst>
              <a:ext uri="{FF2B5EF4-FFF2-40B4-BE49-F238E27FC236}">
                <a16:creationId xmlns:a16="http://schemas.microsoft.com/office/drawing/2014/main" id="{18A0BF18-3ADC-CB48-11B5-89BBD5EF289B}"/>
              </a:ext>
            </a:extLst>
          </p:cNvPr>
          <p:cNvGrpSpPr/>
          <p:nvPr/>
        </p:nvGrpSpPr>
        <p:grpSpPr>
          <a:xfrm>
            <a:off x="762000" y="1267438"/>
            <a:ext cx="3114636" cy="2579132"/>
            <a:chOff x="762000" y="1267438"/>
            <a:chExt cx="3114636" cy="2579132"/>
          </a:xfrm>
        </p:grpSpPr>
        <p:sp>
          <p:nvSpPr>
            <p:cNvPr id="6" name="TextBox 5">
              <a:extLst>
                <a:ext uri="{FF2B5EF4-FFF2-40B4-BE49-F238E27FC236}">
                  <a16:creationId xmlns:a16="http://schemas.microsoft.com/office/drawing/2014/main" id="{DD0B51A0-1131-4A17-DCF4-3453CDE3C5EC}"/>
                </a:ext>
              </a:extLst>
            </p:cNvPr>
            <p:cNvSpPr txBox="1"/>
            <p:nvPr/>
          </p:nvSpPr>
          <p:spPr>
            <a:xfrm>
              <a:off x="1281918" y="1267438"/>
              <a:ext cx="2074799" cy="369332"/>
            </a:xfrm>
            <a:prstGeom prst="rect">
              <a:avLst/>
            </a:prstGeom>
            <a:noFill/>
          </p:spPr>
          <p:txBody>
            <a:bodyPr wrap="none" rtlCol="0">
              <a:spAutoFit/>
            </a:bodyPr>
            <a:lstStyle/>
            <a:p>
              <a:r>
                <a:rPr lang="en-IN" dirty="0"/>
                <a:t>Cluster Visualization</a:t>
              </a:r>
            </a:p>
          </p:txBody>
        </p:sp>
        <p:pic>
          <p:nvPicPr>
            <p:cNvPr id="14" name="Content Placeholder 4">
              <a:extLst>
                <a:ext uri="{FF2B5EF4-FFF2-40B4-BE49-F238E27FC236}">
                  <a16:creationId xmlns:a16="http://schemas.microsoft.com/office/drawing/2014/main" id="{635928D2-A253-C950-DDDE-A0E58C201BBC}"/>
                </a:ext>
              </a:extLst>
            </p:cNvPr>
            <p:cNvPicPr>
              <a:picLocks noChangeAspect="1"/>
            </p:cNvPicPr>
            <p:nvPr/>
          </p:nvPicPr>
          <p:blipFill>
            <a:blip r:embed="rId3"/>
            <a:stretch>
              <a:fillRect/>
            </a:stretch>
          </p:blipFill>
          <p:spPr>
            <a:xfrm>
              <a:off x="762000" y="1636770"/>
              <a:ext cx="3114636" cy="2209800"/>
            </a:xfrm>
            <a:prstGeom prst="rect">
              <a:avLst/>
            </a:prstGeom>
          </p:spPr>
        </p:pic>
      </p:grpSp>
      <p:grpSp>
        <p:nvGrpSpPr>
          <p:cNvPr id="23" name="Group 22">
            <a:extLst>
              <a:ext uri="{FF2B5EF4-FFF2-40B4-BE49-F238E27FC236}">
                <a16:creationId xmlns:a16="http://schemas.microsoft.com/office/drawing/2014/main" id="{30B19FE5-A047-DE4C-712B-A84208586520}"/>
              </a:ext>
            </a:extLst>
          </p:cNvPr>
          <p:cNvGrpSpPr/>
          <p:nvPr/>
        </p:nvGrpSpPr>
        <p:grpSpPr>
          <a:xfrm>
            <a:off x="967614" y="4265037"/>
            <a:ext cx="5573429" cy="2331025"/>
            <a:chOff x="967614" y="4265037"/>
            <a:chExt cx="5573429" cy="2331025"/>
          </a:xfrm>
        </p:grpSpPr>
        <p:grpSp>
          <p:nvGrpSpPr>
            <p:cNvPr id="21" name="Group 20">
              <a:extLst>
                <a:ext uri="{FF2B5EF4-FFF2-40B4-BE49-F238E27FC236}">
                  <a16:creationId xmlns:a16="http://schemas.microsoft.com/office/drawing/2014/main" id="{24A53381-C518-EBA6-044B-FB70D33A3343}"/>
                </a:ext>
              </a:extLst>
            </p:cNvPr>
            <p:cNvGrpSpPr/>
            <p:nvPr/>
          </p:nvGrpSpPr>
          <p:grpSpPr>
            <a:xfrm>
              <a:off x="967614" y="4265037"/>
              <a:ext cx="3782733" cy="2331025"/>
              <a:chOff x="967614" y="4265037"/>
              <a:chExt cx="3782733" cy="2331025"/>
            </a:xfrm>
          </p:grpSpPr>
          <p:pic>
            <p:nvPicPr>
              <p:cNvPr id="18" name="Picture 17">
                <a:extLst>
                  <a:ext uri="{FF2B5EF4-FFF2-40B4-BE49-F238E27FC236}">
                    <a16:creationId xmlns:a16="http://schemas.microsoft.com/office/drawing/2014/main" id="{593A1BD6-5D80-D0BB-EA71-CC879861ABB1}"/>
                  </a:ext>
                </a:extLst>
              </p:cNvPr>
              <p:cNvPicPr>
                <a:picLocks noChangeAspect="1"/>
              </p:cNvPicPr>
              <p:nvPr/>
            </p:nvPicPr>
            <p:blipFill rotWithShape="1">
              <a:blip r:embed="rId4"/>
              <a:srcRect l="31667" t="20526" r="43333" b="15006"/>
              <a:stretch/>
            </p:blipFill>
            <p:spPr>
              <a:xfrm>
                <a:off x="2464347" y="4265037"/>
                <a:ext cx="2286000" cy="2331025"/>
              </a:xfrm>
              <a:prstGeom prst="rect">
                <a:avLst/>
              </a:prstGeom>
            </p:spPr>
          </p:pic>
          <p:pic>
            <p:nvPicPr>
              <p:cNvPr id="20" name="Picture 19">
                <a:extLst>
                  <a:ext uri="{FF2B5EF4-FFF2-40B4-BE49-F238E27FC236}">
                    <a16:creationId xmlns:a16="http://schemas.microsoft.com/office/drawing/2014/main" id="{DCA3021B-3D1F-B9B4-821C-7A52C28525CB}"/>
                  </a:ext>
                </a:extLst>
              </p:cNvPr>
              <p:cNvPicPr>
                <a:picLocks noChangeAspect="1"/>
              </p:cNvPicPr>
              <p:nvPr/>
            </p:nvPicPr>
            <p:blipFill rotWithShape="1">
              <a:blip r:embed="rId4"/>
              <a:srcRect l="83333" t="20526" b="56322"/>
              <a:stretch/>
            </p:blipFill>
            <p:spPr>
              <a:xfrm>
                <a:off x="967614" y="4384102"/>
                <a:ext cx="1524000" cy="837128"/>
              </a:xfrm>
              <a:prstGeom prst="rect">
                <a:avLst/>
              </a:prstGeom>
            </p:spPr>
          </p:pic>
        </p:grpSp>
        <p:sp>
          <p:nvSpPr>
            <p:cNvPr id="22" name="Arrow: Bent-Up 21">
              <a:extLst>
                <a:ext uri="{FF2B5EF4-FFF2-40B4-BE49-F238E27FC236}">
                  <a16:creationId xmlns:a16="http://schemas.microsoft.com/office/drawing/2014/main" id="{B07A1AAA-A192-2B23-1176-6A32FABA895A}"/>
                </a:ext>
              </a:extLst>
            </p:cNvPr>
            <p:cNvSpPr/>
            <p:nvPr/>
          </p:nvSpPr>
          <p:spPr>
            <a:xfrm rot="16200000" flipH="1">
              <a:off x="5893343" y="5069366"/>
              <a:ext cx="914400" cy="38100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31743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right)">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EE7E0-6E23-25A7-274C-96BAB3CC563C}"/>
              </a:ext>
            </a:extLst>
          </p:cNvPr>
          <p:cNvSpPr>
            <a:spLocks noGrp="1"/>
          </p:cNvSpPr>
          <p:nvPr>
            <p:ph type="title"/>
          </p:nvPr>
        </p:nvSpPr>
        <p:spPr/>
        <p:txBody>
          <a:bodyPr/>
          <a:lstStyle/>
          <a:p>
            <a:pPr algn="l"/>
            <a:r>
              <a:rPr lang="en-IN" dirty="0"/>
              <a:t>Conclusion</a:t>
            </a:r>
          </a:p>
        </p:txBody>
      </p:sp>
      <p:sp>
        <p:nvSpPr>
          <p:cNvPr id="3" name="Content Placeholder 2">
            <a:extLst>
              <a:ext uri="{FF2B5EF4-FFF2-40B4-BE49-F238E27FC236}">
                <a16:creationId xmlns:a16="http://schemas.microsoft.com/office/drawing/2014/main" id="{EFB879F7-7E36-5DC0-F427-1D4C0AFF8C69}"/>
              </a:ext>
            </a:extLst>
          </p:cNvPr>
          <p:cNvSpPr>
            <a:spLocks noGrp="1"/>
          </p:cNvSpPr>
          <p:nvPr>
            <p:ph idx="1"/>
          </p:nvPr>
        </p:nvSpPr>
        <p:spPr/>
        <p:txBody>
          <a:bodyPr>
            <a:normAutofit fontScale="62500" lnSpcReduction="20000"/>
          </a:bodyPr>
          <a:lstStyle/>
          <a:p>
            <a:r>
              <a:rPr lang="en-IN" dirty="0"/>
              <a:t>Three different types of analysis were performed(EDA, RFM &amp; K-means clustering).</a:t>
            </a:r>
          </a:p>
          <a:p>
            <a:endParaRPr lang="en-IN" dirty="0"/>
          </a:p>
          <a:p>
            <a:r>
              <a:rPr lang="en-US" b="0" i="0" dirty="0">
                <a:solidFill>
                  <a:srgbClr val="3C4043"/>
                </a:solidFill>
                <a:effectLst/>
                <a:highlight>
                  <a:srgbClr val="FFFFFF"/>
                </a:highlight>
                <a:latin typeface="Inter"/>
              </a:rPr>
              <a:t>All three analysis methods offer some specific advantages and also have limitations.</a:t>
            </a:r>
          </a:p>
          <a:p>
            <a:endParaRPr lang="en-IN" b="0" i="0" dirty="0">
              <a:solidFill>
                <a:srgbClr val="3C4043"/>
              </a:solidFill>
              <a:effectLst/>
              <a:highlight>
                <a:srgbClr val="FFFFFF"/>
              </a:highlight>
              <a:latin typeface="Inter"/>
            </a:endParaRPr>
          </a:p>
          <a:p>
            <a:r>
              <a:rPr lang="en-IN" b="0" i="0" dirty="0">
                <a:solidFill>
                  <a:srgbClr val="3C4043"/>
                </a:solidFill>
                <a:effectLst/>
                <a:highlight>
                  <a:srgbClr val="FFFFFF"/>
                </a:highlight>
                <a:latin typeface="Inter"/>
              </a:rPr>
              <a:t>First RMF analysis is used to segment the customers based on their behaviour, this segments are used to label the clusters formed.</a:t>
            </a:r>
          </a:p>
          <a:p>
            <a:endParaRPr lang="en-IN" dirty="0">
              <a:solidFill>
                <a:srgbClr val="3C4043"/>
              </a:solidFill>
              <a:highlight>
                <a:srgbClr val="FFFFFF"/>
              </a:highlight>
              <a:latin typeface="Inter"/>
            </a:endParaRPr>
          </a:p>
          <a:p>
            <a:r>
              <a:rPr lang="en-IN" dirty="0">
                <a:solidFill>
                  <a:srgbClr val="3C4043"/>
                </a:solidFill>
                <a:highlight>
                  <a:srgbClr val="FFFFFF"/>
                </a:highlight>
                <a:latin typeface="Inter"/>
              </a:rPr>
              <a:t>From the clusters formed, we can relate it with the various demographics like geographic location, time of purchase, type of purchase and more to drive more insights.</a:t>
            </a:r>
          </a:p>
          <a:p>
            <a:endParaRPr lang="en-IN" dirty="0">
              <a:solidFill>
                <a:srgbClr val="3C4043"/>
              </a:solidFill>
              <a:highlight>
                <a:srgbClr val="FFFFFF"/>
              </a:highlight>
              <a:latin typeface="Inter"/>
            </a:endParaRPr>
          </a:p>
          <a:p>
            <a:r>
              <a:rPr lang="en-IN" sz="2600" b="1" dirty="0">
                <a:solidFill>
                  <a:schemeClr val="tx1">
                    <a:lumMod val="50000"/>
                    <a:lumOff val="50000"/>
                  </a:schemeClr>
                </a:solidFill>
                <a:highlight>
                  <a:srgbClr val="FFFFFF"/>
                </a:highlight>
                <a:latin typeface="Inter"/>
              </a:rPr>
              <a:t>Note: we’ve tried DB-scan for clustering, but we got better results with K-Means clustering. </a:t>
            </a:r>
            <a:endParaRPr lang="en-IN" sz="2600" b="1" dirty="0">
              <a:solidFill>
                <a:schemeClr val="tx1">
                  <a:lumMod val="50000"/>
                  <a:lumOff val="50000"/>
                </a:schemeClr>
              </a:solidFill>
            </a:endParaRPr>
          </a:p>
        </p:txBody>
      </p:sp>
    </p:spTree>
    <p:extLst>
      <p:ext uri="{BB962C8B-B14F-4D97-AF65-F5344CB8AC3E}">
        <p14:creationId xmlns:p14="http://schemas.microsoft.com/office/powerpoint/2010/main" val="137608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400" dirty="0">
                <a:solidFill>
                  <a:schemeClr val="tx1"/>
                </a:solidFill>
              </a:rPr>
              <a:t>In the area of retail, understanding customer behavior is the Mainspring of success.</a:t>
            </a:r>
          </a:p>
          <a:p>
            <a:pPr marL="342900" indent="-342900" algn="l">
              <a:buFont typeface="Wingdings" panose="05000000000000000000" pitchFamily="2" charset="2"/>
              <a:buChar char="Ø"/>
            </a:pPr>
            <a:r>
              <a:rPr lang="en-US" sz="2400" dirty="0">
                <a:solidFill>
                  <a:schemeClr val="tx1"/>
                </a:solidFill>
              </a:rPr>
              <a:t>Identifying distinct groups of customers, each with unique preferences and buying habit plays a key role in the success of the business. This is where the power of customer segmentation comes into play.</a:t>
            </a:r>
          </a:p>
          <a:p>
            <a:pPr marL="342900" indent="-342900" algn="l">
              <a:buFont typeface="Wingdings" panose="05000000000000000000" pitchFamily="2" charset="2"/>
              <a:buChar char="Ø"/>
            </a:pPr>
            <a:r>
              <a:rPr lang="en-US" sz="2400" dirty="0">
                <a:solidFill>
                  <a:schemeClr val="tx1"/>
                </a:solidFill>
              </a:rPr>
              <a:t>Customer segmentation is a process of dividing all customers into distinct groups that share similar characteristics, such as demographics, interests, patterns, or location, and can help a business focus marketing efforts and resources on valuable, loyal customers to achieve business goals.</a:t>
            </a:r>
          </a:p>
          <a:p>
            <a:pPr marL="342900" indent="-342900" algn="l">
              <a:buFont typeface="Wingdings" panose="05000000000000000000" pitchFamily="2" charset="2"/>
              <a:buChar char="Ø"/>
            </a:pPr>
            <a:r>
              <a:rPr lang="en-US" sz="2400" dirty="0">
                <a:solidFill>
                  <a:schemeClr val="tx1"/>
                </a:solidFill>
              </a:rPr>
              <a:t>This segmentation can be performed with customers’ demographic, geographic, behavioral, psychological data and Clustering model.</a:t>
            </a: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dirty="0">
                <a:ea typeface="굴림" panose="020B0600000101010101" pitchFamily="34" charset="-127"/>
              </a:rPr>
              <a:t>Problem Definition:</a:t>
            </a:r>
            <a:endParaRPr lang="en-US" sz="4000" b="1"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2400" dirty="0">
              <a:solidFill>
                <a:schemeClr val="tx1"/>
              </a:solidFill>
            </a:endParaRPr>
          </a:p>
        </p:txBody>
      </p:sp>
      <p:sp>
        <p:nvSpPr>
          <p:cNvPr id="31" name="TextBox 30"/>
          <p:cNvSpPr txBox="1"/>
          <p:nvPr/>
        </p:nvSpPr>
        <p:spPr>
          <a:xfrm>
            <a:off x="429658" y="440055"/>
            <a:ext cx="8537369" cy="707886"/>
          </a:xfrm>
          <a:prstGeom prst="rect">
            <a:avLst/>
          </a:prstGeom>
          <a:noFill/>
        </p:spPr>
        <p:txBody>
          <a:bodyPr wrap="square" rtlCol="0">
            <a:spAutoFit/>
          </a:bodyPr>
          <a:lstStyle/>
          <a:p>
            <a:r>
              <a:rPr lang="en-US" sz="4000" dirty="0">
                <a:ea typeface="굴림" panose="020B0600000101010101" pitchFamily="34" charset="-127"/>
              </a:rPr>
              <a:t>About the data:</a:t>
            </a:r>
            <a:endParaRPr lang="en-US" sz="4000" b="1" dirty="0"/>
          </a:p>
        </p:txBody>
      </p:sp>
      <p:sp>
        <p:nvSpPr>
          <p:cNvPr id="2" name="TextBox 1">
            <a:extLst>
              <a:ext uri="{FF2B5EF4-FFF2-40B4-BE49-F238E27FC236}">
                <a16:creationId xmlns:a16="http://schemas.microsoft.com/office/drawing/2014/main" id="{2E1532F4-B0BD-7044-1701-DFF6CD051C4B}"/>
              </a:ext>
            </a:extLst>
          </p:cNvPr>
          <p:cNvSpPr txBox="1"/>
          <p:nvPr/>
        </p:nvSpPr>
        <p:spPr>
          <a:xfrm>
            <a:off x="486888" y="2057400"/>
            <a:ext cx="7851569" cy="2954655"/>
          </a:xfrm>
          <a:prstGeom prst="rect">
            <a:avLst/>
          </a:prstGeom>
          <a:noFill/>
        </p:spPr>
        <p:txBody>
          <a:bodyPr wrap="square" rtlCol="0">
            <a:spAutoFit/>
          </a:bodyPr>
          <a:lstStyle/>
          <a:p>
            <a:r>
              <a:rPr lang="en-US" sz="2800" dirty="0"/>
              <a:t>This Online Retail II data set contains all the transactions occurring for a UK-based and registered, non-store online retail between 01/12/2009 and 09/12/2011.The company mainly sells unique allocation gift-ware. Many customers of the company are wholesalers. </a:t>
            </a:r>
            <a:endParaRPr lang="en-IN" sz="2800" dirty="0"/>
          </a:p>
          <a:p>
            <a:endParaRPr lang="en-IN" dirty="0"/>
          </a:p>
        </p:txBody>
      </p:sp>
    </p:spTree>
    <p:extLst>
      <p:ext uri="{BB962C8B-B14F-4D97-AF65-F5344CB8AC3E}">
        <p14:creationId xmlns:p14="http://schemas.microsoft.com/office/powerpoint/2010/main" val="252269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9045-ECF5-9BCE-630E-13CA71AA6480}"/>
              </a:ext>
            </a:extLst>
          </p:cNvPr>
          <p:cNvSpPr>
            <a:spLocks noGrp="1"/>
          </p:cNvSpPr>
          <p:nvPr>
            <p:ph type="title"/>
          </p:nvPr>
        </p:nvSpPr>
        <p:spPr>
          <a:xfrm>
            <a:off x="457200" y="272824"/>
            <a:ext cx="5791200" cy="469899"/>
          </a:xfrm>
        </p:spPr>
        <p:txBody>
          <a:bodyPr>
            <a:normAutofit fontScale="90000"/>
          </a:bodyPr>
          <a:lstStyle/>
          <a:p>
            <a:pPr algn="l"/>
            <a:r>
              <a:rPr lang="en-US" sz="4400" dirty="0"/>
              <a:t>Attribute description:</a:t>
            </a:r>
            <a:endParaRPr lang="en-IN" dirty="0"/>
          </a:p>
        </p:txBody>
      </p:sp>
      <p:sp>
        <p:nvSpPr>
          <p:cNvPr id="3" name="Content Placeholder 2">
            <a:extLst>
              <a:ext uri="{FF2B5EF4-FFF2-40B4-BE49-F238E27FC236}">
                <a16:creationId xmlns:a16="http://schemas.microsoft.com/office/drawing/2014/main" id="{EDB01B89-D0AC-B5CD-8DCE-8D91D6D5989A}"/>
              </a:ext>
            </a:extLst>
          </p:cNvPr>
          <p:cNvSpPr>
            <a:spLocks noGrp="1"/>
          </p:cNvSpPr>
          <p:nvPr>
            <p:ph idx="1"/>
          </p:nvPr>
        </p:nvSpPr>
        <p:spPr>
          <a:xfrm>
            <a:off x="457200" y="1066800"/>
            <a:ext cx="8229600" cy="4525963"/>
          </a:xfrm>
        </p:spPr>
        <p:txBody>
          <a:bodyPr>
            <a:noAutofit/>
          </a:bodyPr>
          <a:lstStyle/>
          <a:p>
            <a:pPr marL="514350" indent="-514350">
              <a:buAutoNum type="arabicPeriod"/>
            </a:pPr>
            <a:r>
              <a:rPr lang="en-US" sz="2100" dirty="0"/>
              <a:t>Invoice No: Nominal. A 6-digit integral number uniquely assigned to each transaction. If the code begins with 'c', it in dictates a cancellation. </a:t>
            </a:r>
          </a:p>
          <a:p>
            <a:pPr marL="514350" indent="-514350">
              <a:buAutoNum type="arabicPeriod"/>
            </a:pPr>
            <a:r>
              <a:rPr lang="en-US" sz="2100" dirty="0"/>
              <a:t> Stock Code: Nominal. A 5-digit integral number uniquely assigned to each distinct product (item). </a:t>
            </a:r>
          </a:p>
          <a:p>
            <a:pPr marL="514350" indent="-514350">
              <a:buAutoNum type="arabicPeriod"/>
            </a:pPr>
            <a:r>
              <a:rPr lang="en-US" sz="2100" dirty="0"/>
              <a:t>Description: Nominal. The name of the product (item). </a:t>
            </a:r>
          </a:p>
          <a:p>
            <a:pPr marL="514350" indent="-514350">
              <a:buAutoNum type="arabicPeriod"/>
            </a:pPr>
            <a:r>
              <a:rPr lang="en-US" sz="2100" dirty="0"/>
              <a:t>Quantity: Numeric. The quantities of each product (item) per transaction. </a:t>
            </a:r>
          </a:p>
          <a:p>
            <a:pPr marL="514350" indent="-514350">
              <a:buAutoNum type="arabicPeriod"/>
            </a:pPr>
            <a:r>
              <a:rPr lang="en-US" sz="2100" dirty="0"/>
              <a:t>Invoice Date: Numeric. The date and time when a transaction was generated. </a:t>
            </a:r>
          </a:p>
          <a:p>
            <a:pPr marL="514350" indent="-514350">
              <a:buAutoNum type="arabicPeriod"/>
            </a:pPr>
            <a:r>
              <a:rPr lang="en-US" sz="2100" dirty="0"/>
              <a:t>Price: Numeric. The unit price of the product per unit in sterling (£). </a:t>
            </a:r>
          </a:p>
          <a:p>
            <a:pPr marL="514350" indent="-514350">
              <a:buAutoNum type="arabicPeriod"/>
            </a:pPr>
            <a:r>
              <a:rPr lang="en-US" sz="2100" dirty="0"/>
              <a:t>Customer ID: Nominal. A 5-digit integral number uniquely assigned to each customer. </a:t>
            </a:r>
          </a:p>
          <a:p>
            <a:pPr marL="514350" indent="-514350">
              <a:buAutoNum type="arabicPeriod"/>
            </a:pPr>
            <a:r>
              <a:rPr lang="en-US" sz="2100" dirty="0"/>
              <a:t>Country: Nominal. The name of the country where a customer resides.</a:t>
            </a:r>
            <a:endParaRPr lang="en-IN" sz="2100" dirty="0"/>
          </a:p>
        </p:txBody>
      </p:sp>
    </p:spTree>
    <p:extLst>
      <p:ext uri="{BB962C8B-B14F-4D97-AF65-F5344CB8AC3E}">
        <p14:creationId xmlns:p14="http://schemas.microsoft.com/office/powerpoint/2010/main" val="23223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0DF4-B032-FB94-D4C9-65A949DC3A7B}"/>
              </a:ext>
            </a:extLst>
          </p:cNvPr>
          <p:cNvSpPr>
            <a:spLocks noGrp="1"/>
          </p:cNvSpPr>
          <p:nvPr>
            <p:ph type="title"/>
          </p:nvPr>
        </p:nvSpPr>
        <p:spPr>
          <a:xfrm>
            <a:off x="381000" y="381000"/>
            <a:ext cx="8153400" cy="576262"/>
          </a:xfrm>
        </p:spPr>
        <p:txBody>
          <a:bodyPr>
            <a:noAutofit/>
          </a:bodyPr>
          <a:lstStyle/>
          <a:p>
            <a:pPr algn="l"/>
            <a:r>
              <a:rPr lang="en-US" sz="4000" dirty="0"/>
              <a:t>General information of the dataset:</a:t>
            </a:r>
            <a:endParaRPr lang="en-IN" sz="4000" dirty="0"/>
          </a:p>
        </p:txBody>
      </p:sp>
      <p:pic>
        <p:nvPicPr>
          <p:cNvPr id="5" name="Picture 4">
            <a:extLst>
              <a:ext uri="{FF2B5EF4-FFF2-40B4-BE49-F238E27FC236}">
                <a16:creationId xmlns:a16="http://schemas.microsoft.com/office/drawing/2014/main" id="{0D88483C-8E28-5FA6-6BC0-F072E053540F}"/>
              </a:ext>
            </a:extLst>
          </p:cNvPr>
          <p:cNvPicPr>
            <a:picLocks noChangeAspect="1"/>
          </p:cNvPicPr>
          <p:nvPr/>
        </p:nvPicPr>
        <p:blipFill>
          <a:blip r:embed="rId2"/>
          <a:stretch>
            <a:fillRect/>
          </a:stretch>
        </p:blipFill>
        <p:spPr>
          <a:xfrm>
            <a:off x="388528" y="1257469"/>
            <a:ext cx="4248786" cy="2709524"/>
          </a:xfrm>
          <a:prstGeom prst="rect">
            <a:avLst/>
          </a:prstGeom>
        </p:spPr>
      </p:pic>
      <p:pic>
        <p:nvPicPr>
          <p:cNvPr id="7" name="Picture 6">
            <a:extLst>
              <a:ext uri="{FF2B5EF4-FFF2-40B4-BE49-F238E27FC236}">
                <a16:creationId xmlns:a16="http://schemas.microsoft.com/office/drawing/2014/main" id="{13DD7FD4-A9D6-2D73-2173-010B0BFDAD86}"/>
              </a:ext>
            </a:extLst>
          </p:cNvPr>
          <p:cNvPicPr>
            <a:picLocks noChangeAspect="1"/>
          </p:cNvPicPr>
          <p:nvPr/>
        </p:nvPicPr>
        <p:blipFill>
          <a:blip r:embed="rId3"/>
          <a:stretch>
            <a:fillRect/>
          </a:stretch>
        </p:blipFill>
        <p:spPr>
          <a:xfrm>
            <a:off x="381000" y="4267200"/>
            <a:ext cx="8534400" cy="1585626"/>
          </a:xfrm>
          <a:prstGeom prst="rect">
            <a:avLst/>
          </a:prstGeom>
        </p:spPr>
      </p:pic>
      <p:pic>
        <p:nvPicPr>
          <p:cNvPr id="9" name="Picture 8">
            <a:extLst>
              <a:ext uri="{FF2B5EF4-FFF2-40B4-BE49-F238E27FC236}">
                <a16:creationId xmlns:a16="http://schemas.microsoft.com/office/drawing/2014/main" id="{2236D54A-8C52-5D52-7F27-24E9A91380A7}"/>
              </a:ext>
            </a:extLst>
          </p:cNvPr>
          <p:cNvPicPr>
            <a:picLocks noChangeAspect="1"/>
          </p:cNvPicPr>
          <p:nvPr/>
        </p:nvPicPr>
        <p:blipFill>
          <a:blip r:embed="rId4"/>
          <a:stretch>
            <a:fillRect/>
          </a:stretch>
        </p:blipFill>
        <p:spPr>
          <a:xfrm>
            <a:off x="381000" y="5872191"/>
            <a:ext cx="1933845" cy="333422"/>
          </a:xfrm>
          <a:prstGeom prst="rect">
            <a:avLst/>
          </a:prstGeom>
        </p:spPr>
      </p:pic>
      <p:pic>
        <p:nvPicPr>
          <p:cNvPr id="11" name="Picture 10">
            <a:extLst>
              <a:ext uri="{FF2B5EF4-FFF2-40B4-BE49-F238E27FC236}">
                <a16:creationId xmlns:a16="http://schemas.microsoft.com/office/drawing/2014/main" id="{79BD90DA-0F58-0AB8-B631-03B9C5874E8D}"/>
              </a:ext>
            </a:extLst>
          </p:cNvPr>
          <p:cNvPicPr>
            <a:picLocks noChangeAspect="1"/>
          </p:cNvPicPr>
          <p:nvPr/>
        </p:nvPicPr>
        <p:blipFill>
          <a:blip r:embed="rId5"/>
          <a:stretch>
            <a:fillRect/>
          </a:stretch>
        </p:blipFill>
        <p:spPr>
          <a:xfrm>
            <a:off x="4865533" y="1140736"/>
            <a:ext cx="4017210" cy="2709524"/>
          </a:xfrm>
          <a:prstGeom prst="rect">
            <a:avLst/>
          </a:prstGeom>
        </p:spPr>
      </p:pic>
    </p:spTree>
    <p:extLst>
      <p:ext uri="{BB962C8B-B14F-4D97-AF65-F5344CB8AC3E}">
        <p14:creationId xmlns:p14="http://schemas.microsoft.com/office/powerpoint/2010/main" val="200379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3812-8536-3812-BA16-C4E18916870D}"/>
              </a:ext>
            </a:extLst>
          </p:cNvPr>
          <p:cNvSpPr>
            <a:spLocks noGrp="1"/>
          </p:cNvSpPr>
          <p:nvPr>
            <p:ph type="title"/>
          </p:nvPr>
        </p:nvSpPr>
        <p:spPr>
          <a:xfrm>
            <a:off x="457200" y="155575"/>
            <a:ext cx="4876800" cy="576262"/>
          </a:xfrm>
        </p:spPr>
        <p:txBody>
          <a:bodyPr>
            <a:normAutofit fontScale="90000"/>
          </a:bodyPr>
          <a:lstStyle/>
          <a:p>
            <a:pPr algn="l"/>
            <a:r>
              <a:rPr lang="en-US" sz="3800" dirty="0"/>
              <a:t>Data Preparation:</a:t>
            </a:r>
            <a:endParaRPr lang="en-IN" sz="3800" dirty="0"/>
          </a:p>
        </p:txBody>
      </p:sp>
      <p:pic>
        <p:nvPicPr>
          <p:cNvPr id="12" name="Picture 11">
            <a:extLst>
              <a:ext uri="{FF2B5EF4-FFF2-40B4-BE49-F238E27FC236}">
                <a16:creationId xmlns:a16="http://schemas.microsoft.com/office/drawing/2014/main" id="{4BB4A13D-EF6A-BCE1-2783-260E3E90E3A0}"/>
              </a:ext>
            </a:extLst>
          </p:cNvPr>
          <p:cNvPicPr>
            <a:picLocks noChangeAspect="1"/>
          </p:cNvPicPr>
          <p:nvPr/>
        </p:nvPicPr>
        <p:blipFill>
          <a:blip r:embed="rId2"/>
          <a:stretch>
            <a:fillRect/>
          </a:stretch>
        </p:blipFill>
        <p:spPr>
          <a:xfrm>
            <a:off x="495300" y="753608"/>
            <a:ext cx="8420100" cy="1989592"/>
          </a:xfrm>
          <a:prstGeom prst="rect">
            <a:avLst/>
          </a:prstGeom>
        </p:spPr>
      </p:pic>
      <p:sp>
        <p:nvSpPr>
          <p:cNvPr id="13" name="TextBox 12">
            <a:extLst>
              <a:ext uri="{FF2B5EF4-FFF2-40B4-BE49-F238E27FC236}">
                <a16:creationId xmlns:a16="http://schemas.microsoft.com/office/drawing/2014/main" id="{C73FEC22-A4E5-4F97-24FA-91F710565D70}"/>
              </a:ext>
            </a:extLst>
          </p:cNvPr>
          <p:cNvSpPr txBox="1"/>
          <p:nvPr/>
        </p:nvSpPr>
        <p:spPr>
          <a:xfrm>
            <a:off x="484414" y="2971800"/>
            <a:ext cx="8420100" cy="3785652"/>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000000"/>
                </a:solidFill>
                <a:effectLst/>
                <a:highlight>
                  <a:srgbClr val="FFFFFF"/>
                </a:highlight>
              </a:rPr>
              <a:t>Treating the anomalies in the StockCode &amp; Invoice column.</a:t>
            </a:r>
          </a:p>
          <a:p>
            <a:pPr marL="285750" indent="-285750">
              <a:buFont typeface="Arial" panose="020B0604020202020204" pitchFamily="34" charset="0"/>
              <a:buChar char="•"/>
            </a:pPr>
            <a:endParaRPr lang="en-US" sz="1600" b="0" i="0" dirty="0">
              <a:solidFill>
                <a:srgbClr val="000000"/>
              </a:solidFill>
              <a:effectLst/>
              <a:highlight>
                <a:srgbClr val="FFFFFF"/>
              </a:highlight>
            </a:endParaRPr>
          </a:p>
          <a:p>
            <a:pPr marL="285750" indent="-285750">
              <a:buFont typeface="Arial" panose="020B0604020202020204" pitchFamily="34" charset="0"/>
              <a:buChar char="•"/>
            </a:pPr>
            <a:r>
              <a:rPr lang="en-US" sz="1600" b="0" i="0" dirty="0">
                <a:solidFill>
                  <a:srgbClr val="000000"/>
                </a:solidFill>
                <a:effectLst/>
                <a:highlight>
                  <a:srgbClr val="FFFFFF"/>
                </a:highlight>
              </a:rPr>
              <a:t>Removing negative values in column quantity and price.</a:t>
            </a:r>
          </a:p>
          <a:p>
            <a:pPr marL="285750" indent="-285750">
              <a:buFont typeface="Arial" panose="020B0604020202020204" pitchFamily="34" charset="0"/>
              <a:buChar char="•"/>
            </a:pPr>
            <a:endParaRPr lang="en-US" sz="1600" b="0" i="0" dirty="0">
              <a:solidFill>
                <a:srgbClr val="000000"/>
              </a:solidFill>
              <a:effectLst/>
              <a:highlight>
                <a:srgbClr val="FFFFFF"/>
              </a:highlight>
            </a:endParaRPr>
          </a:p>
          <a:p>
            <a:pPr marL="285750" indent="-285750">
              <a:buFont typeface="Arial" panose="020B0604020202020204" pitchFamily="34" charset="0"/>
              <a:buChar char="•"/>
            </a:pPr>
            <a:r>
              <a:rPr lang="en-US" sz="1600" b="0" i="0" dirty="0">
                <a:solidFill>
                  <a:srgbClr val="000000"/>
                </a:solidFill>
                <a:effectLst/>
                <a:highlight>
                  <a:srgbClr val="FFFFFF"/>
                </a:highlight>
              </a:rPr>
              <a:t>There was 87.9% missing value in Stock_subcat. </a:t>
            </a:r>
            <a:r>
              <a:rPr lang="en-US" sz="1600" dirty="0">
                <a:solidFill>
                  <a:srgbClr val="000000"/>
                </a:solidFill>
                <a:highlight>
                  <a:srgbClr val="FFFFFF"/>
                </a:highlight>
              </a:rPr>
              <a:t>I</a:t>
            </a:r>
            <a:r>
              <a:rPr lang="en-US" sz="1600" b="0" i="0" dirty="0">
                <a:solidFill>
                  <a:srgbClr val="000000"/>
                </a:solidFill>
                <a:effectLst/>
                <a:highlight>
                  <a:srgbClr val="FFFFFF"/>
                </a:highlight>
              </a:rPr>
              <a:t>nstead of deleting the column, we'll create a new column where we'll mark 1 if there is a subcategory for the product, 0 if not. </a:t>
            </a:r>
            <a:r>
              <a:rPr lang="en-US" sz="1600" dirty="0">
                <a:solidFill>
                  <a:srgbClr val="000000"/>
                </a:solidFill>
                <a:highlight>
                  <a:srgbClr val="FFFFFF"/>
                </a:highlight>
              </a:rPr>
              <a:t>N</a:t>
            </a:r>
            <a:r>
              <a:rPr lang="en-US" sz="1600" b="0" i="0" dirty="0">
                <a:solidFill>
                  <a:srgbClr val="000000"/>
                </a:solidFill>
                <a:effectLst/>
                <a:highlight>
                  <a:srgbClr val="FFFFFF"/>
                </a:highlight>
              </a:rPr>
              <a:t>ow we can drop our old sub category column. 22.5% missing value in Customer ID. Removed the records without Customer ID, considering the size of the data.</a:t>
            </a:r>
          </a:p>
          <a:p>
            <a:pPr marL="285750" indent="-285750">
              <a:buFont typeface="Arial" panose="020B0604020202020204" pitchFamily="34" charset="0"/>
              <a:buChar char="•"/>
            </a:pPr>
            <a:endParaRPr lang="en-US" sz="1600" dirty="0">
              <a:solidFill>
                <a:srgbClr val="000000"/>
              </a:solidFill>
              <a:highlight>
                <a:srgbClr val="FFFFFF"/>
              </a:highlight>
            </a:endParaRPr>
          </a:p>
          <a:p>
            <a:pPr marL="285750" indent="-285750">
              <a:buFont typeface="Arial" panose="020B0604020202020204" pitchFamily="34" charset="0"/>
              <a:buChar char="•"/>
            </a:pPr>
            <a:r>
              <a:rPr lang="en-US" sz="1600" dirty="0">
                <a:solidFill>
                  <a:srgbClr val="000000"/>
                </a:solidFill>
                <a:highlight>
                  <a:srgbClr val="FFFFFF"/>
                </a:highlight>
              </a:rPr>
              <a:t>Feature engineering: Created various periodic columns from InvoiceDate column to study the behavior of purchase</a:t>
            </a:r>
          </a:p>
          <a:p>
            <a:pPr marL="285750" indent="-285750">
              <a:buFont typeface="Arial" panose="020B0604020202020204" pitchFamily="34" charset="0"/>
              <a:buChar char="•"/>
            </a:pPr>
            <a:endParaRPr lang="en-US" sz="1600" dirty="0">
              <a:solidFill>
                <a:srgbClr val="000000"/>
              </a:solidFill>
              <a:highlight>
                <a:srgbClr val="FFFFFF"/>
              </a:highlight>
            </a:endParaRPr>
          </a:p>
          <a:p>
            <a:pPr marL="285750" indent="-285750">
              <a:buFont typeface="Arial" panose="020B0604020202020204" pitchFamily="34" charset="0"/>
              <a:buChar char="•"/>
            </a:pPr>
            <a:r>
              <a:rPr lang="en-US" sz="1600" dirty="0">
                <a:solidFill>
                  <a:srgbClr val="000000"/>
                </a:solidFill>
                <a:highlight>
                  <a:srgbClr val="FFFFFF"/>
                </a:highlight>
              </a:rPr>
              <a:t>Treating Outliers.</a:t>
            </a:r>
          </a:p>
          <a:p>
            <a:pPr marL="285750" indent="-285750">
              <a:buFont typeface="Arial" panose="020B0604020202020204" pitchFamily="34" charset="0"/>
              <a:buChar char="•"/>
            </a:pPr>
            <a:endParaRPr lang="en-US" sz="1600" b="0" i="0" dirty="0">
              <a:solidFill>
                <a:srgbClr val="000000"/>
              </a:solidFill>
              <a:effectLst/>
              <a:highlight>
                <a:srgbClr val="FFFFFF"/>
              </a:highlight>
            </a:endParaRPr>
          </a:p>
          <a:p>
            <a:pPr marL="285750" indent="-285750">
              <a:buFont typeface="Arial" panose="020B0604020202020204" pitchFamily="34" charset="0"/>
              <a:buChar char="•"/>
            </a:pPr>
            <a:r>
              <a:rPr lang="en-US" sz="1600" b="0" i="0" dirty="0">
                <a:solidFill>
                  <a:srgbClr val="000000"/>
                </a:solidFill>
                <a:effectLst/>
                <a:highlight>
                  <a:srgbClr val="FFFFFF"/>
                </a:highlight>
              </a:rPr>
              <a:t>After  feature engineering and  now we are with 802632 rows and 17 columns</a:t>
            </a:r>
            <a:r>
              <a:rPr lang="en-IN" sz="1600" b="0" i="0" dirty="0">
                <a:solidFill>
                  <a:srgbClr val="000000"/>
                </a:solidFill>
                <a:effectLst/>
                <a:highlight>
                  <a:srgbClr val="FFFFFF"/>
                </a:highlight>
              </a:rPr>
              <a:t>.</a:t>
            </a:r>
            <a:endParaRPr lang="en-US" sz="1600" b="0" i="0" dirty="0">
              <a:solidFill>
                <a:srgbClr val="000000"/>
              </a:solidFill>
              <a:effectLst/>
              <a:highlight>
                <a:srgbClr val="FFFFFF"/>
              </a:highlight>
            </a:endParaRPr>
          </a:p>
        </p:txBody>
      </p:sp>
    </p:spTree>
    <p:extLst>
      <p:ext uri="{BB962C8B-B14F-4D97-AF65-F5344CB8AC3E}">
        <p14:creationId xmlns:p14="http://schemas.microsoft.com/office/powerpoint/2010/main" val="199744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289F-8529-A4F1-8908-C9AB7E5F9E71}"/>
              </a:ext>
            </a:extLst>
          </p:cNvPr>
          <p:cNvSpPr>
            <a:spLocks noGrp="1"/>
          </p:cNvSpPr>
          <p:nvPr>
            <p:ph type="title"/>
          </p:nvPr>
        </p:nvSpPr>
        <p:spPr/>
        <p:txBody>
          <a:bodyPr/>
          <a:lstStyle/>
          <a:p>
            <a:pPr algn="l"/>
            <a:r>
              <a:rPr lang="en-IN" dirty="0"/>
              <a:t>EDA</a:t>
            </a:r>
          </a:p>
        </p:txBody>
      </p:sp>
      <p:pic>
        <p:nvPicPr>
          <p:cNvPr id="5" name="Content Placeholder 4">
            <a:extLst>
              <a:ext uri="{FF2B5EF4-FFF2-40B4-BE49-F238E27FC236}">
                <a16:creationId xmlns:a16="http://schemas.microsoft.com/office/drawing/2014/main" id="{9A198577-0384-5500-5BA8-29C4F138E6A8}"/>
              </a:ext>
            </a:extLst>
          </p:cNvPr>
          <p:cNvPicPr>
            <a:picLocks noGrp="1" noChangeAspect="1"/>
          </p:cNvPicPr>
          <p:nvPr>
            <p:ph idx="1"/>
          </p:nvPr>
        </p:nvPicPr>
        <p:blipFill>
          <a:blip r:embed="rId2"/>
          <a:stretch>
            <a:fillRect/>
          </a:stretch>
        </p:blipFill>
        <p:spPr>
          <a:xfrm>
            <a:off x="304800" y="1219200"/>
            <a:ext cx="4806769" cy="2209799"/>
          </a:xfrm>
        </p:spPr>
      </p:pic>
      <p:pic>
        <p:nvPicPr>
          <p:cNvPr id="7" name="Picture 6">
            <a:extLst>
              <a:ext uri="{FF2B5EF4-FFF2-40B4-BE49-F238E27FC236}">
                <a16:creationId xmlns:a16="http://schemas.microsoft.com/office/drawing/2014/main" id="{1EB3CB50-DB98-B2A1-2F90-6C8BAA8AFA3E}"/>
              </a:ext>
            </a:extLst>
          </p:cNvPr>
          <p:cNvPicPr>
            <a:picLocks noChangeAspect="1"/>
          </p:cNvPicPr>
          <p:nvPr/>
        </p:nvPicPr>
        <p:blipFill>
          <a:blip r:embed="rId3"/>
          <a:stretch>
            <a:fillRect/>
          </a:stretch>
        </p:blipFill>
        <p:spPr>
          <a:xfrm>
            <a:off x="457200" y="3428999"/>
            <a:ext cx="4263636" cy="1604837"/>
          </a:xfrm>
          <a:prstGeom prst="rect">
            <a:avLst/>
          </a:prstGeom>
        </p:spPr>
      </p:pic>
      <p:grpSp>
        <p:nvGrpSpPr>
          <p:cNvPr id="11" name="Group 10">
            <a:extLst>
              <a:ext uri="{FF2B5EF4-FFF2-40B4-BE49-F238E27FC236}">
                <a16:creationId xmlns:a16="http://schemas.microsoft.com/office/drawing/2014/main" id="{061EAA18-6F30-03E1-4C97-0A3BE0273E5B}"/>
              </a:ext>
            </a:extLst>
          </p:cNvPr>
          <p:cNvGrpSpPr/>
          <p:nvPr/>
        </p:nvGrpSpPr>
        <p:grpSpPr>
          <a:xfrm>
            <a:off x="7278273" y="1219200"/>
            <a:ext cx="1408527" cy="1752600"/>
            <a:chOff x="398482" y="3733800"/>
            <a:chExt cx="1408527" cy="1752600"/>
          </a:xfrm>
        </p:grpSpPr>
        <p:pic>
          <p:nvPicPr>
            <p:cNvPr id="9" name="Picture 8">
              <a:extLst>
                <a:ext uri="{FF2B5EF4-FFF2-40B4-BE49-F238E27FC236}">
                  <a16:creationId xmlns:a16="http://schemas.microsoft.com/office/drawing/2014/main" id="{CA916C48-156A-58FE-6C41-F656300E0EC3}"/>
                </a:ext>
              </a:extLst>
            </p:cNvPr>
            <p:cNvPicPr>
              <a:picLocks noChangeAspect="1"/>
            </p:cNvPicPr>
            <p:nvPr/>
          </p:nvPicPr>
          <p:blipFill>
            <a:blip r:embed="rId4"/>
            <a:stretch>
              <a:fillRect/>
            </a:stretch>
          </p:blipFill>
          <p:spPr>
            <a:xfrm>
              <a:off x="452285" y="4038600"/>
              <a:ext cx="1300922" cy="1447800"/>
            </a:xfrm>
            <a:prstGeom prst="rect">
              <a:avLst/>
            </a:prstGeom>
          </p:spPr>
        </p:pic>
        <p:sp>
          <p:nvSpPr>
            <p:cNvPr id="10" name="TextBox 9">
              <a:extLst>
                <a:ext uri="{FF2B5EF4-FFF2-40B4-BE49-F238E27FC236}">
                  <a16:creationId xmlns:a16="http://schemas.microsoft.com/office/drawing/2014/main" id="{DC45E6B8-9B92-4EB1-F4AD-F12FC8D3322B}"/>
                </a:ext>
              </a:extLst>
            </p:cNvPr>
            <p:cNvSpPr txBox="1"/>
            <p:nvPr/>
          </p:nvSpPr>
          <p:spPr>
            <a:xfrm>
              <a:off x="398482" y="3733800"/>
              <a:ext cx="1408527" cy="369332"/>
            </a:xfrm>
            <a:prstGeom prst="rect">
              <a:avLst/>
            </a:prstGeom>
            <a:noFill/>
          </p:spPr>
          <p:txBody>
            <a:bodyPr wrap="none" rtlCol="0">
              <a:spAutoFit/>
            </a:bodyPr>
            <a:lstStyle/>
            <a:p>
              <a:r>
                <a:rPr lang="en-IN" dirty="0"/>
                <a:t>Top 5 Invoice</a:t>
              </a:r>
            </a:p>
          </p:txBody>
        </p:sp>
      </p:grpSp>
      <p:pic>
        <p:nvPicPr>
          <p:cNvPr id="13" name="Picture 12">
            <a:extLst>
              <a:ext uri="{FF2B5EF4-FFF2-40B4-BE49-F238E27FC236}">
                <a16:creationId xmlns:a16="http://schemas.microsoft.com/office/drawing/2014/main" id="{FE657813-2AE9-9CDB-E78A-81646BF9D00A}"/>
              </a:ext>
            </a:extLst>
          </p:cNvPr>
          <p:cNvPicPr>
            <a:picLocks noChangeAspect="1"/>
          </p:cNvPicPr>
          <p:nvPr/>
        </p:nvPicPr>
        <p:blipFill>
          <a:blip r:embed="rId5"/>
          <a:stretch>
            <a:fillRect/>
          </a:stretch>
        </p:blipFill>
        <p:spPr>
          <a:xfrm>
            <a:off x="5245394" y="1403866"/>
            <a:ext cx="1899054" cy="1423533"/>
          </a:xfrm>
          <a:prstGeom prst="rect">
            <a:avLst/>
          </a:prstGeom>
        </p:spPr>
      </p:pic>
      <p:pic>
        <p:nvPicPr>
          <p:cNvPr id="15" name="Picture 14">
            <a:extLst>
              <a:ext uri="{FF2B5EF4-FFF2-40B4-BE49-F238E27FC236}">
                <a16:creationId xmlns:a16="http://schemas.microsoft.com/office/drawing/2014/main" id="{4370B13E-DF0D-031E-EC8C-1537D2DDD109}"/>
              </a:ext>
            </a:extLst>
          </p:cNvPr>
          <p:cNvPicPr>
            <a:picLocks noChangeAspect="1"/>
          </p:cNvPicPr>
          <p:nvPr/>
        </p:nvPicPr>
        <p:blipFill>
          <a:blip r:embed="rId6"/>
          <a:stretch>
            <a:fillRect/>
          </a:stretch>
        </p:blipFill>
        <p:spPr>
          <a:xfrm>
            <a:off x="4727884" y="2874945"/>
            <a:ext cx="2151165" cy="1604837"/>
          </a:xfrm>
          <a:prstGeom prst="rect">
            <a:avLst/>
          </a:prstGeom>
        </p:spPr>
      </p:pic>
      <p:pic>
        <p:nvPicPr>
          <p:cNvPr id="17" name="Picture 16">
            <a:extLst>
              <a:ext uri="{FF2B5EF4-FFF2-40B4-BE49-F238E27FC236}">
                <a16:creationId xmlns:a16="http://schemas.microsoft.com/office/drawing/2014/main" id="{BDD307B4-97EB-DE71-3F19-8A1FED79ACEA}"/>
              </a:ext>
            </a:extLst>
          </p:cNvPr>
          <p:cNvPicPr>
            <a:picLocks noChangeAspect="1"/>
          </p:cNvPicPr>
          <p:nvPr/>
        </p:nvPicPr>
        <p:blipFill>
          <a:blip r:embed="rId7"/>
          <a:stretch>
            <a:fillRect/>
          </a:stretch>
        </p:blipFill>
        <p:spPr>
          <a:xfrm>
            <a:off x="1130175" y="5257799"/>
            <a:ext cx="2917685" cy="1447800"/>
          </a:xfrm>
          <a:prstGeom prst="rect">
            <a:avLst/>
          </a:prstGeom>
        </p:spPr>
      </p:pic>
      <p:pic>
        <p:nvPicPr>
          <p:cNvPr id="19" name="Picture 18">
            <a:extLst>
              <a:ext uri="{FF2B5EF4-FFF2-40B4-BE49-F238E27FC236}">
                <a16:creationId xmlns:a16="http://schemas.microsoft.com/office/drawing/2014/main" id="{15FE17F9-9FF1-5BE6-D66A-156E52418416}"/>
              </a:ext>
            </a:extLst>
          </p:cNvPr>
          <p:cNvPicPr>
            <a:picLocks noChangeAspect="1"/>
          </p:cNvPicPr>
          <p:nvPr/>
        </p:nvPicPr>
        <p:blipFill>
          <a:blip r:embed="rId8"/>
          <a:stretch>
            <a:fillRect/>
          </a:stretch>
        </p:blipFill>
        <p:spPr>
          <a:xfrm>
            <a:off x="7144448" y="3249907"/>
            <a:ext cx="1305929" cy="1281113"/>
          </a:xfrm>
          <a:prstGeom prst="rect">
            <a:avLst/>
          </a:prstGeom>
        </p:spPr>
      </p:pic>
      <p:pic>
        <p:nvPicPr>
          <p:cNvPr id="21" name="Picture 20">
            <a:extLst>
              <a:ext uri="{FF2B5EF4-FFF2-40B4-BE49-F238E27FC236}">
                <a16:creationId xmlns:a16="http://schemas.microsoft.com/office/drawing/2014/main" id="{ABEFEB97-319F-5082-A657-BDB0AD398F66}"/>
              </a:ext>
            </a:extLst>
          </p:cNvPr>
          <p:cNvPicPr>
            <a:picLocks noChangeAspect="1"/>
          </p:cNvPicPr>
          <p:nvPr/>
        </p:nvPicPr>
        <p:blipFill>
          <a:blip r:embed="rId9"/>
          <a:stretch>
            <a:fillRect/>
          </a:stretch>
        </p:blipFill>
        <p:spPr>
          <a:xfrm>
            <a:off x="6879049" y="4816769"/>
            <a:ext cx="2111369" cy="1609168"/>
          </a:xfrm>
          <a:prstGeom prst="rect">
            <a:avLst/>
          </a:prstGeom>
        </p:spPr>
      </p:pic>
      <p:pic>
        <p:nvPicPr>
          <p:cNvPr id="23" name="Picture 22">
            <a:extLst>
              <a:ext uri="{FF2B5EF4-FFF2-40B4-BE49-F238E27FC236}">
                <a16:creationId xmlns:a16="http://schemas.microsoft.com/office/drawing/2014/main" id="{8EC53351-1E8B-6C6A-E85A-6B1EC8266460}"/>
              </a:ext>
            </a:extLst>
          </p:cNvPr>
          <p:cNvPicPr>
            <a:picLocks noChangeAspect="1"/>
          </p:cNvPicPr>
          <p:nvPr/>
        </p:nvPicPr>
        <p:blipFill>
          <a:blip r:embed="rId10"/>
          <a:stretch>
            <a:fillRect/>
          </a:stretch>
        </p:blipFill>
        <p:spPr>
          <a:xfrm>
            <a:off x="4333628" y="4570927"/>
            <a:ext cx="2545421" cy="2057134"/>
          </a:xfrm>
          <a:prstGeom prst="rect">
            <a:avLst/>
          </a:prstGeom>
        </p:spPr>
      </p:pic>
    </p:spTree>
    <p:extLst>
      <p:ext uri="{BB962C8B-B14F-4D97-AF65-F5344CB8AC3E}">
        <p14:creationId xmlns:p14="http://schemas.microsoft.com/office/powerpoint/2010/main" val="6432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01F674-10F5-1722-C02B-D6F8E068E40F}"/>
              </a:ext>
            </a:extLst>
          </p:cNvPr>
          <p:cNvPicPr>
            <a:picLocks noChangeAspect="1"/>
          </p:cNvPicPr>
          <p:nvPr/>
        </p:nvPicPr>
        <p:blipFill rotWithShape="1">
          <a:blip r:embed="rId2"/>
          <a:srcRect l="24046" r="17841"/>
          <a:stretch/>
        </p:blipFill>
        <p:spPr>
          <a:xfrm>
            <a:off x="5878756" y="833438"/>
            <a:ext cx="2521051" cy="3504478"/>
          </a:xfrm>
          <a:prstGeom prst="rect">
            <a:avLst/>
          </a:prstGeom>
        </p:spPr>
      </p:pic>
      <p:sp>
        <p:nvSpPr>
          <p:cNvPr id="2" name="Title 1">
            <a:extLst>
              <a:ext uri="{FF2B5EF4-FFF2-40B4-BE49-F238E27FC236}">
                <a16:creationId xmlns:a16="http://schemas.microsoft.com/office/drawing/2014/main" id="{7EF24A8D-3B7E-5056-776B-FEABF4AD6057}"/>
              </a:ext>
            </a:extLst>
          </p:cNvPr>
          <p:cNvSpPr>
            <a:spLocks noGrp="1"/>
          </p:cNvSpPr>
          <p:nvPr>
            <p:ph type="title"/>
          </p:nvPr>
        </p:nvSpPr>
        <p:spPr/>
        <p:txBody>
          <a:bodyPr>
            <a:noAutofit/>
          </a:bodyPr>
          <a:lstStyle/>
          <a:p>
            <a:pPr algn="l"/>
            <a:r>
              <a:rPr lang="en-US" sz="3500" dirty="0"/>
              <a:t>RFM(Recency, Frequency, Monetary) Analysis:</a:t>
            </a:r>
            <a:endParaRPr lang="en-IN" sz="3500" dirty="0"/>
          </a:p>
        </p:txBody>
      </p:sp>
      <p:sp>
        <p:nvSpPr>
          <p:cNvPr id="8" name="TextBox 7">
            <a:extLst>
              <a:ext uri="{FF2B5EF4-FFF2-40B4-BE49-F238E27FC236}">
                <a16:creationId xmlns:a16="http://schemas.microsoft.com/office/drawing/2014/main" id="{D469DA8B-7BF7-2AEC-C9BD-CDE82DA2E445}"/>
              </a:ext>
            </a:extLst>
          </p:cNvPr>
          <p:cNvSpPr txBox="1"/>
          <p:nvPr/>
        </p:nvSpPr>
        <p:spPr>
          <a:xfrm>
            <a:off x="5119982" y="4382631"/>
            <a:ext cx="4038600"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Recency: The freshness of the customer activity, be it purchases.</a:t>
            </a:r>
          </a:p>
          <a:p>
            <a:pPr marL="285750" indent="-285750">
              <a:buFont typeface="Wingdings" panose="05000000000000000000" pitchFamily="2" charset="2"/>
              <a:buChar char="Ø"/>
            </a:pPr>
            <a:r>
              <a:rPr lang="en-US" sz="2000" dirty="0"/>
              <a:t>Frequency: The frequency of the customer transactions.</a:t>
            </a:r>
          </a:p>
          <a:p>
            <a:pPr marL="285750" indent="-285750">
              <a:buFont typeface="Wingdings" panose="05000000000000000000" pitchFamily="2" charset="2"/>
              <a:buChar char="Ø"/>
            </a:pPr>
            <a:r>
              <a:rPr lang="en-US" sz="2000" dirty="0"/>
              <a:t>Monetary: The intention of customer to spend or purchasing power of customers.  </a:t>
            </a:r>
            <a:endParaRPr lang="en-IN" sz="2000" dirty="0"/>
          </a:p>
        </p:txBody>
      </p:sp>
      <p:sp>
        <p:nvSpPr>
          <p:cNvPr id="3" name="TextBox 2">
            <a:extLst>
              <a:ext uri="{FF2B5EF4-FFF2-40B4-BE49-F238E27FC236}">
                <a16:creationId xmlns:a16="http://schemas.microsoft.com/office/drawing/2014/main" id="{71FE5BE0-1E87-C487-7343-5473BD5CB4FA}"/>
              </a:ext>
            </a:extLst>
          </p:cNvPr>
          <p:cNvSpPr txBox="1"/>
          <p:nvPr/>
        </p:nvSpPr>
        <p:spPr>
          <a:xfrm>
            <a:off x="533400" y="1600200"/>
            <a:ext cx="4876800" cy="2031325"/>
          </a:xfrm>
          <a:prstGeom prst="rect">
            <a:avLst/>
          </a:prstGeom>
          <a:noFill/>
        </p:spPr>
        <p:txBody>
          <a:bodyPr wrap="square" rtlCol="0">
            <a:spAutoFit/>
          </a:bodyPr>
          <a:lstStyle/>
          <a:p>
            <a:r>
              <a:rPr lang="en-US" dirty="0"/>
              <a:t>RFM analysis, or RFM stands for recency, frequency, and monetary value, is a marketing technique that uses data about customer behavior to segment customers and prioritize them. It's commonly used in direct marketing and database marketing, and has received particular attention in the retail and professional services industries.</a:t>
            </a:r>
            <a:endParaRPr lang="en-IN" dirty="0"/>
          </a:p>
        </p:txBody>
      </p:sp>
      <p:pic>
        <p:nvPicPr>
          <p:cNvPr id="9" name="Picture 8">
            <a:extLst>
              <a:ext uri="{FF2B5EF4-FFF2-40B4-BE49-F238E27FC236}">
                <a16:creationId xmlns:a16="http://schemas.microsoft.com/office/drawing/2014/main" id="{533AA561-0E08-C749-E2E7-FDDCB714AC0A}"/>
              </a:ext>
            </a:extLst>
          </p:cNvPr>
          <p:cNvPicPr>
            <a:picLocks noChangeAspect="1"/>
          </p:cNvPicPr>
          <p:nvPr/>
        </p:nvPicPr>
        <p:blipFill>
          <a:blip r:embed="rId3"/>
          <a:stretch>
            <a:fillRect/>
          </a:stretch>
        </p:blipFill>
        <p:spPr>
          <a:xfrm>
            <a:off x="480461" y="4337916"/>
            <a:ext cx="4620270" cy="2295845"/>
          </a:xfrm>
          <a:prstGeom prst="rect">
            <a:avLst/>
          </a:prstGeom>
        </p:spPr>
      </p:pic>
    </p:spTree>
    <p:extLst>
      <p:ext uri="{BB962C8B-B14F-4D97-AF65-F5344CB8AC3E}">
        <p14:creationId xmlns:p14="http://schemas.microsoft.com/office/powerpoint/2010/main" val="377621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8CB14E4-B3AA-E357-9F9F-CACF98394141}"/>
              </a:ext>
            </a:extLst>
          </p:cNvPr>
          <p:cNvPicPr>
            <a:picLocks noChangeAspect="1"/>
          </p:cNvPicPr>
          <p:nvPr/>
        </p:nvPicPr>
        <p:blipFill>
          <a:blip r:embed="rId2"/>
          <a:stretch>
            <a:fillRect/>
          </a:stretch>
        </p:blipFill>
        <p:spPr>
          <a:xfrm>
            <a:off x="3733800" y="3127743"/>
            <a:ext cx="2535639" cy="1977657"/>
          </a:xfrm>
          <a:prstGeom prst="rect">
            <a:avLst/>
          </a:prstGeom>
        </p:spPr>
      </p:pic>
      <p:sp>
        <p:nvSpPr>
          <p:cNvPr id="2" name="Title 1">
            <a:extLst>
              <a:ext uri="{FF2B5EF4-FFF2-40B4-BE49-F238E27FC236}">
                <a16:creationId xmlns:a16="http://schemas.microsoft.com/office/drawing/2014/main" id="{CC7A721B-D023-CF2F-7552-1E7A54E61820}"/>
              </a:ext>
            </a:extLst>
          </p:cNvPr>
          <p:cNvSpPr>
            <a:spLocks noGrp="1"/>
          </p:cNvSpPr>
          <p:nvPr>
            <p:ph type="title"/>
          </p:nvPr>
        </p:nvSpPr>
        <p:spPr/>
        <p:txBody>
          <a:bodyPr>
            <a:normAutofit/>
          </a:bodyPr>
          <a:lstStyle/>
          <a:p>
            <a:pPr algn="l"/>
            <a:r>
              <a:rPr lang="en-IN" dirty="0"/>
              <a:t>Segmentation using RFM score</a:t>
            </a:r>
          </a:p>
        </p:txBody>
      </p:sp>
      <p:pic>
        <p:nvPicPr>
          <p:cNvPr id="5" name="Content Placeholder 4">
            <a:extLst>
              <a:ext uri="{FF2B5EF4-FFF2-40B4-BE49-F238E27FC236}">
                <a16:creationId xmlns:a16="http://schemas.microsoft.com/office/drawing/2014/main" id="{607F5F21-5E81-7FB9-0401-DC35DB7915FE}"/>
              </a:ext>
            </a:extLst>
          </p:cNvPr>
          <p:cNvPicPr>
            <a:picLocks noGrp="1" noChangeAspect="1"/>
          </p:cNvPicPr>
          <p:nvPr>
            <p:ph idx="1"/>
          </p:nvPr>
        </p:nvPicPr>
        <p:blipFill>
          <a:blip r:embed="rId3"/>
          <a:stretch>
            <a:fillRect/>
          </a:stretch>
        </p:blipFill>
        <p:spPr>
          <a:xfrm>
            <a:off x="457200" y="1404938"/>
            <a:ext cx="8229600" cy="1722805"/>
          </a:xfrm>
        </p:spPr>
      </p:pic>
      <p:pic>
        <p:nvPicPr>
          <p:cNvPr id="9" name="Picture 8">
            <a:extLst>
              <a:ext uri="{FF2B5EF4-FFF2-40B4-BE49-F238E27FC236}">
                <a16:creationId xmlns:a16="http://schemas.microsoft.com/office/drawing/2014/main" id="{FF969001-B399-031E-754B-5C5CED89DF0D}"/>
              </a:ext>
            </a:extLst>
          </p:cNvPr>
          <p:cNvPicPr>
            <a:picLocks noChangeAspect="1"/>
          </p:cNvPicPr>
          <p:nvPr/>
        </p:nvPicPr>
        <p:blipFill>
          <a:blip r:embed="rId4"/>
          <a:stretch>
            <a:fillRect/>
          </a:stretch>
        </p:blipFill>
        <p:spPr>
          <a:xfrm>
            <a:off x="462074" y="3253397"/>
            <a:ext cx="3183873" cy="2470029"/>
          </a:xfrm>
          <a:prstGeom prst="rect">
            <a:avLst/>
          </a:prstGeom>
        </p:spPr>
      </p:pic>
      <p:pic>
        <p:nvPicPr>
          <p:cNvPr id="13" name="Picture 12">
            <a:extLst>
              <a:ext uri="{FF2B5EF4-FFF2-40B4-BE49-F238E27FC236}">
                <a16:creationId xmlns:a16="http://schemas.microsoft.com/office/drawing/2014/main" id="{D26ADF03-B18A-5A1D-3405-75115805938B}"/>
              </a:ext>
            </a:extLst>
          </p:cNvPr>
          <p:cNvPicPr>
            <a:picLocks noChangeAspect="1"/>
          </p:cNvPicPr>
          <p:nvPr/>
        </p:nvPicPr>
        <p:blipFill>
          <a:blip r:embed="rId5"/>
          <a:stretch>
            <a:fillRect/>
          </a:stretch>
        </p:blipFill>
        <p:spPr>
          <a:xfrm>
            <a:off x="5942905" y="4847132"/>
            <a:ext cx="3183874" cy="2010868"/>
          </a:xfrm>
          <a:prstGeom prst="rect">
            <a:avLst/>
          </a:prstGeom>
        </p:spPr>
      </p:pic>
      <p:pic>
        <p:nvPicPr>
          <p:cNvPr id="17" name="Picture 16">
            <a:extLst>
              <a:ext uri="{FF2B5EF4-FFF2-40B4-BE49-F238E27FC236}">
                <a16:creationId xmlns:a16="http://schemas.microsoft.com/office/drawing/2014/main" id="{80B60B53-BD19-5E06-4CDE-C8233CD2585E}"/>
              </a:ext>
            </a:extLst>
          </p:cNvPr>
          <p:cNvPicPr>
            <a:picLocks noChangeAspect="1"/>
          </p:cNvPicPr>
          <p:nvPr/>
        </p:nvPicPr>
        <p:blipFill rotWithShape="1">
          <a:blip r:embed="rId6"/>
          <a:srcRect l="28979" t="20496" r="45188" b="16282"/>
          <a:stretch/>
        </p:blipFill>
        <p:spPr>
          <a:xfrm>
            <a:off x="6676042" y="3211233"/>
            <a:ext cx="1604155" cy="1552408"/>
          </a:xfrm>
          <a:prstGeom prst="rect">
            <a:avLst/>
          </a:prstGeom>
        </p:spPr>
      </p:pic>
      <p:pic>
        <p:nvPicPr>
          <p:cNvPr id="19" name="Picture 18">
            <a:extLst>
              <a:ext uri="{FF2B5EF4-FFF2-40B4-BE49-F238E27FC236}">
                <a16:creationId xmlns:a16="http://schemas.microsoft.com/office/drawing/2014/main" id="{18D2A05E-7D58-E914-DB1D-6738EC15F429}"/>
              </a:ext>
            </a:extLst>
          </p:cNvPr>
          <p:cNvPicPr>
            <a:picLocks noChangeAspect="1"/>
          </p:cNvPicPr>
          <p:nvPr/>
        </p:nvPicPr>
        <p:blipFill rotWithShape="1">
          <a:blip r:embed="rId6"/>
          <a:srcRect l="78333" t="22604" r="553" b="37355"/>
          <a:stretch/>
        </p:blipFill>
        <p:spPr>
          <a:xfrm>
            <a:off x="3829124" y="5066899"/>
            <a:ext cx="1930603" cy="1447800"/>
          </a:xfrm>
          <a:prstGeom prst="rect">
            <a:avLst/>
          </a:prstGeom>
        </p:spPr>
      </p:pic>
    </p:spTree>
    <p:extLst>
      <p:ext uri="{BB962C8B-B14F-4D97-AF65-F5344CB8AC3E}">
        <p14:creationId xmlns:p14="http://schemas.microsoft.com/office/powerpoint/2010/main" val="3775772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7765</TotalTime>
  <Words>692</Words>
  <Application>Microsoft Office PowerPoint</Application>
  <PresentationFormat>On-screen Show (4:3)</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굴림</vt:lpstr>
      <vt:lpstr>Arial</vt:lpstr>
      <vt:lpstr>Calibri</vt:lpstr>
      <vt:lpstr>Inter</vt:lpstr>
      <vt:lpstr>Wingdings</vt:lpstr>
      <vt:lpstr>Office Theme</vt:lpstr>
      <vt:lpstr>PowerPoint Presentation</vt:lpstr>
      <vt:lpstr>PowerPoint Presentation</vt:lpstr>
      <vt:lpstr>PowerPoint Presentation</vt:lpstr>
      <vt:lpstr>Attribute description:</vt:lpstr>
      <vt:lpstr>General information of the dataset:</vt:lpstr>
      <vt:lpstr>Data Preparation:</vt:lpstr>
      <vt:lpstr>EDA</vt:lpstr>
      <vt:lpstr>RFM(Recency, Frequency, Monetary) Analysis:</vt:lpstr>
      <vt:lpstr>Segmentation using RFM score</vt:lpstr>
      <vt:lpstr>K-Means Clustering</vt:lpstr>
      <vt:lpstr>K-Means Clustering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Sashank padmanabhuni</cp:lastModifiedBy>
  <cp:revision>295</cp:revision>
  <dcterms:created xsi:type="dcterms:W3CDTF">2017-03-30T12:09:41Z</dcterms:created>
  <dcterms:modified xsi:type="dcterms:W3CDTF">2024-05-06T04:57:33Z</dcterms:modified>
</cp:coreProperties>
</file>