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Montserrat" panose="00000500000000000000" pitchFamily="2" charset="0"/>
      <p:regular r:id="rId32"/>
      <p:bold r:id="rId33"/>
      <p:italic r:id="rId34"/>
      <p:boldItalic r:id="rId35"/>
    </p:embeddedFont>
    <p:embeddedFont>
      <p:font typeface="Roboto" panose="02000000000000000000" pitchFamily="2" charset="0"/>
      <p:regular r:id="rId36"/>
      <p:bold r:id="rId37"/>
      <p:italic r:id="rId38"/>
      <p:boldItalic r:id="rId39"/>
    </p:embeddedFont>
    <p:embeddedFont>
      <p:font typeface="Roboto Medium" panose="020000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hpCeCgjRPoDFmvxmX6Iirzw3qR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47b8b89aa1_0_1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47b8b89aa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fe0212161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fe0212161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42f375e2cc_5_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142f375e2cc_5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42f375e2cc_5_5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142f375e2cc_5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42f375e2cc_5_2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g142f375e2cc_5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47b8b89aa1_0_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47b8b89aa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43c6180da3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g143c6180da3_0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47b8b89aa1_0_4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47b8b89aa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42f375e2cc_5_8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g142f375e2cc_5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44eca29ee2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44eca29ee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42f375e2c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g142f375e2c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43c6180da3_0_6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g143c6180da3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42f375e2c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g142f375e2cc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47db7363fa_1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47db7363f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45f9cbddf0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45f9cbddf0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45f9cbddf0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45f9cbddf0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fe193fd101_1_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fe193fd101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4526320498_0_65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g14526320498_0_6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452632030b_0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1452632030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4526320498_0_6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14526320498_0_6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4526320498_0_70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14526320498_0_7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Graph 3? Title need to change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47b8b89aa1_0_4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47b8b89aa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42f375e2cc_2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142f375e2cc_2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12" name="Google Shape;12;p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 name="Google Shape;1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800"/>
              <a:buNone/>
              <a:defRPr/>
            </a:lvl1pPr>
          </a:lstStyle>
          <a:p>
            <a:endParaRPr/>
          </a:p>
        </p:txBody>
      </p:sp>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3"/>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49" name="Google Shape;49;p13"/>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1600"/>
              </a:spcBef>
              <a:spcAft>
                <a:spcPts val="0"/>
              </a:spcAft>
              <a:buSzPts val="1400"/>
              <a:buChar char="○"/>
              <a:defRPr/>
            </a:lvl2pPr>
            <a:lvl3pPr marL="1371600" lvl="2" indent="-317500" algn="ctr" rtl="0">
              <a:lnSpc>
                <a:spcPct val="115000"/>
              </a:lnSpc>
              <a:spcBef>
                <a:spcPts val="1600"/>
              </a:spcBef>
              <a:spcAft>
                <a:spcPts val="0"/>
              </a:spcAft>
              <a:buSzPts val="1400"/>
              <a:buChar char="■"/>
              <a:defRPr/>
            </a:lvl3pPr>
            <a:lvl4pPr marL="1828800" lvl="3" indent="-317500" algn="ctr" rtl="0">
              <a:lnSpc>
                <a:spcPct val="115000"/>
              </a:lnSpc>
              <a:spcBef>
                <a:spcPts val="1600"/>
              </a:spcBef>
              <a:spcAft>
                <a:spcPts val="0"/>
              </a:spcAft>
              <a:buSzPts val="1400"/>
              <a:buChar char="●"/>
              <a:defRPr/>
            </a:lvl4pPr>
            <a:lvl5pPr marL="2286000" lvl="4" indent="-317500" algn="ctr" rtl="0">
              <a:lnSpc>
                <a:spcPct val="115000"/>
              </a:lnSpc>
              <a:spcBef>
                <a:spcPts val="1600"/>
              </a:spcBef>
              <a:spcAft>
                <a:spcPts val="0"/>
              </a:spcAft>
              <a:buSzPts val="1400"/>
              <a:buChar char="○"/>
              <a:defRPr/>
            </a:lvl5pPr>
            <a:lvl6pPr marL="2743200" lvl="5" indent="-317500" algn="ctr" rtl="0">
              <a:lnSpc>
                <a:spcPct val="115000"/>
              </a:lnSpc>
              <a:spcBef>
                <a:spcPts val="1600"/>
              </a:spcBef>
              <a:spcAft>
                <a:spcPts val="0"/>
              </a:spcAft>
              <a:buSzPts val="1400"/>
              <a:buChar char="■"/>
              <a:defRPr/>
            </a:lvl6pPr>
            <a:lvl7pPr marL="3200400" lvl="6" indent="-317500" algn="ctr" rtl="0">
              <a:lnSpc>
                <a:spcPct val="115000"/>
              </a:lnSpc>
              <a:spcBef>
                <a:spcPts val="1600"/>
              </a:spcBef>
              <a:spcAft>
                <a:spcPts val="0"/>
              </a:spcAft>
              <a:buSzPts val="1400"/>
              <a:buChar char="●"/>
              <a:defRPr/>
            </a:lvl7pPr>
            <a:lvl8pPr marL="3657600" lvl="7" indent="-317500" algn="ctr" rtl="0">
              <a:lnSpc>
                <a:spcPct val="115000"/>
              </a:lnSpc>
              <a:spcBef>
                <a:spcPts val="1600"/>
              </a:spcBef>
              <a:spcAft>
                <a:spcPts val="0"/>
              </a:spcAft>
              <a:buSzPts val="1400"/>
              <a:buChar char="○"/>
              <a:defRPr/>
            </a:lvl8pPr>
            <a:lvl9pPr marL="4114800" lvl="8" indent="-317500" algn="ctr" rtl="0">
              <a:lnSpc>
                <a:spcPct val="115000"/>
              </a:lnSpc>
              <a:spcBef>
                <a:spcPts val="1600"/>
              </a:spcBef>
              <a:spcAft>
                <a:spcPts val="1600"/>
              </a:spcAft>
              <a:buSzPts val="1400"/>
              <a:buChar char="■"/>
              <a:defRPr/>
            </a:lvl9pPr>
          </a:lstStyle>
          <a:p>
            <a:endParaRPr/>
          </a:p>
        </p:txBody>
      </p:sp>
      <p:sp>
        <p:nvSpPr>
          <p:cNvPr id="50" name="Google Shape;50;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
        <p:cNvGrpSpPr/>
        <p:nvPr/>
      </p:nvGrpSpPr>
      <p:grpSpPr>
        <a:xfrm>
          <a:off x="0" y="0"/>
          <a:ext cx="0" cy="0"/>
          <a:chOff x="0" y="0"/>
          <a:chExt cx="0" cy="0"/>
        </a:xfrm>
      </p:grpSpPr>
      <p:sp>
        <p:nvSpPr>
          <p:cNvPr id="15" name="Google Shape;15;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19" name="Google Shape;19;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22" name="Google Shape;22;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23" name="Google Shape;23;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24" name="Google Shape;24;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30" name="Google Shape;3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33" name="Google Shape;33;p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34" name="Google Shape;3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37" name="Google Shape;37;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1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1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41" name="Google Shape;41;p1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2" name="Google Shape;42;p1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43" name="Google Shape;4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3"/>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a:spLocks noGrp="1"/>
          </p:cNvSpPr>
          <p:nvPr>
            <p:ph type="ctrTitle"/>
          </p:nvPr>
        </p:nvSpPr>
        <p:spPr>
          <a:xfrm>
            <a:off x="315750" y="145800"/>
            <a:ext cx="8512500" cy="4851900"/>
          </a:xfrm>
          <a:prstGeom prst="rect">
            <a:avLst/>
          </a:prstGeom>
          <a:noFill/>
          <a:ln>
            <a:noFill/>
          </a:ln>
        </p:spPr>
        <p:txBody>
          <a:bodyPr spcFirstLastPara="1" wrap="square" lIns="91425" tIns="91425" rIns="91425" bIns="91425" anchor="b" anchorCtr="0">
            <a:noAutofit/>
          </a:bodyPr>
          <a:lstStyle/>
          <a:p>
            <a:pPr marL="1371600" lvl="0" indent="0" algn="l" rtl="0">
              <a:lnSpc>
                <a:spcPct val="100000"/>
              </a:lnSpc>
              <a:spcBef>
                <a:spcPts val="0"/>
              </a:spcBef>
              <a:spcAft>
                <a:spcPts val="0"/>
              </a:spcAft>
              <a:buSzPts val="5200"/>
              <a:buNone/>
            </a:pPr>
            <a:r>
              <a:rPr lang="en-GB" sz="4200" b="1">
                <a:solidFill>
                  <a:srgbClr val="CC0000"/>
                </a:solidFill>
                <a:latin typeface="Montserrat"/>
                <a:ea typeface="Montserrat"/>
                <a:cs typeface="Montserrat"/>
                <a:sym typeface="Montserrat"/>
              </a:rPr>
              <a:t> Project </a:t>
            </a:r>
            <a:r>
              <a:rPr lang="en-GB" sz="4200" b="1">
                <a:latin typeface="Montserrat"/>
                <a:ea typeface="Montserrat"/>
                <a:cs typeface="Montserrat"/>
                <a:sym typeface="Montserrat"/>
              </a:rPr>
              <a:t>Capstone:1</a:t>
            </a:r>
            <a:endParaRPr sz="4200" b="1">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4200" b="1">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4200" b="1">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4200" b="1">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4200" b="1">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2400" b="1" u="sng">
                <a:solidFill>
                  <a:srgbClr val="0B5394"/>
                </a:solidFill>
                <a:latin typeface="Montserrat"/>
                <a:ea typeface="Montserrat"/>
                <a:cs typeface="Montserrat"/>
                <a:sym typeface="Montserrat"/>
              </a:rPr>
              <a:t>Team Members</a:t>
            </a:r>
            <a:endParaRPr sz="2400" b="1" u="sng">
              <a:solidFill>
                <a:srgbClr val="0B5394"/>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1400" b="1">
                <a:solidFill>
                  <a:srgbClr val="0B5394"/>
                </a:solidFill>
                <a:latin typeface="Montserrat"/>
                <a:ea typeface="Montserrat"/>
                <a:cs typeface="Montserrat"/>
                <a:sym typeface="Montserrat"/>
              </a:rPr>
              <a:t>Abhishek Kumar</a:t>
            </a:r>
            <a:endParaRPr sz="1400" b="1">
              <a:solidFill>
                <a:srgbClr val="0B5394"/>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1400" b="1">
                <a:solidFill>
                  <a:srgbClr val="0B5394"/>
                </a:solidFill>
                <a:latin typeface="Montserrat"/>
                <a:ea typeface="Montserrat"/>
                <a:cs typeface="Montserrat"/>
                <a:sym typeface="Montserrat"/>
              </a:rPr>
              <a:t>Mohita Rathour</a:t>
            </a:r>
            <a:endParaRPr sz="1400" b="1">
              <a:solidFill>
                <a:srgbClr val="0B5394"/>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1400" b="1">
                <a:solidFill>
                  <a:srgbClr val="0B5394"/>
                </a:solidFill>
                <a:latin typeface="Montserrat"/>
                <a:ea typeface="Montserrat"/>
                <a:cs typeface="Montserrat"/>
                <a:sym typeface="Montserrat"/>
              </a:rPr>
              <a:t>Mukesh Kumar Sablani</a:t>
            </a:r>
            <a:endParaRPr sz="1400" b="1">
              <a:solidFill>
                <a:srgbClr val="0B5394"/>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1400" b="1">
                <a:solidFill>
                  <a:srgbClr val="0B5394"/>
                </a:solidFill>
                <a:latin typeface="Montserrat"/>
                <a:ea typeface="Montserrat"/>
                <a:cs typeface="Montserrat"/>
                <a:sym typeface="Montserrat"/>
              </a:rPr>
              <a:t>Sanjay Paul</a:t>
            </a:r>
            <a:endParaRPr sz="1600" b="1">
              <a:solidFill>
                <a:schemeClr val="lt1"/>
              </a:solidFill>
              <a:latin typeface="Montserrat"/>
              <a:ea typeface="Montserrat"/>
              <a:cs typeface="Montserrat"/>
              <a:sym typeface="Montserrat"/>
            </a:endParaRPr>
          </a:p>
        </p:txBody>
      </p:sp>
      <p:pic>
        <p:nvPicPr>
          <p:cNvPr id="56" name="Google Shape;56;p1"/>
          <p:cNvPicPr preferRelativeResize="0"/>
          <p:nvPr/>
        </p:nvPicPr>
        <p:blipFill rotWithShape="1">
          <a:blip r:embed="rId3">
            <a:alphaModFix/>
          </a:blip>
          <a:srcRect/>
          <a:stretch/>
        </p:blipFill>
        <p:spPr>
          <a:xfrm>
            <a:off x="2589903" y="1321452"/>
            <a:ext cx="4061900" cy="2285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147b8b89aa1_0_14"/>
          <p:cNvSpPr txBox="1"/>
          <p:nvPr/>
        </p:nvSpPr>
        <p:spPr>
          <a:xfrm>
            <a:off x="0" y="80250"/>
            <a:ext cx="9144000" cy="415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700"/>
              </a:spcBef>
              <a:spcAft>
                <a:spcPts val="700"/>
              </a:spcAft>
              <a:buNone/>
            </a:pPr>
            <a:r>
              <a:rPr lang="en-GB" sz="1500" b="1">
                <a:solidFill>
                  <a:schemeClr val="dk1"/>
                </a:solidFill>
                <a:highlight>
                  <a:srgbClr val="FFFFFF"/>
                </a:highlight>
                <a:latin typeface="Roboto"/>
                <a:ea typeface="Roboto"/>
                <a:cs typeface="Roboto"/>
                <a:sym typeface="Roboto"/>
              </a:rPr>
              <a:t>Comparative study of reservation based on lead time and price of hotel in each month</a:t>
            </a:r>
            <a:endParaRPr sz="1500" b="1">
              <a:solidFill>
                <a:schemeClr val="dk1"/>
              </a:solidFill>
              <a:highlight>
                <a:srgbClr val="FFFFFF"/>
              </a:highlight>
              <a:latin typeface="Roboto"/>
              <a:ea typeface="Roboto"/>
              <a:cs typeface="Roboto"/>
              <a:sym typeface="Roboto"/>
            </a:endParaRPr>
          </a:p>
        </p:txBody>
      </p:sp>
      <p:sp>
        <p:nvSpPr>
          <p:cNvPr id="147" name="Google Shape;147;g147b8b89aa1_0_14"/>
          <p:cNvSpPr txBox="1"/>
          <p:nvPr/>
        </p:nvSpPr>
        <p:spPr>
          <a:xfrm>
            <a:off x="116725" y="4085625"/>
            <a:ext cx="9144000" cy="895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700"/>
              </a:spcBef>
              <a:spcAft>
                <a:spcPts val="700"/>
              </a:spcAft>
              <a:buNone/>
            </a:pPr>
            <a:r>
              <a:rPr lang="en-GB" dirty="0">
                <a:solidFill>
                  <a:schemeClr val="accent2"/>
                </a:solidFill>
                <a:highlight>
                  <a:srgbClr val="FFFFFF"/>
                </a:highlight>
                <a:latin typeface="Roboto"/>
                <a:ea typeface="Roboto"/>
                <a:cs typeface="Roboto"/>
                <a:sym typeface="Roboto"/>
              </a:rPr>
              <a:t>From the above graph it can be concluded that majority of people prefer to travel from April to September and maximum avg. lead time is also seen between April to September hence trends shows that people usually book hotel 30-60 days in advance.</a:t>
            </a:r>
            <a:endParaRPr dirty="0">
              <a:solidFill>
                <a:schemeClr val="accent2"/>
              </a:solidFill>
              <a:highlight>
                <a:srgbClr val="FFFFFF"/>
              </a:highlight>
              <a:latin typeface="Roboto"/>
              <a:ea typeface="Roboto"/>
              <a:cs typeface="Roboto"/>
              <a:sym typeface="Roboto"/>
            </a:endParaRPr>
          </a:p>
        </p:txBody>
      </p:sp>
      <p:pic>
        <p:nvPicPr>
          <p:cNvPr id="148" name="Google Shape;148;g147b8b89aa1_0_14"/>
          <p:cNvPicPr preferRelativeResize="0"/>
          <p:nvPr/>
        </p:nvPicPr>
        <p:blipFill rotWithShape="1">
          <a:blip r:embed="rId3">
            <a:alphaModFix/>
          </a:blip>
          <a:srcRect r="51707"/>
          <a:stretch/>
        </p:blipFill>
        <p:spPr>
          <a:xfrm>
            <a:off x="0" y="648150"/>
            <a:ext cx="4571998" cy="3283001"/>
          </a:xfrm>
          <a:prstGeom prst="rect">
            <a:avLst/>
          </a:prstGeom>
          <a:noFill/>
          <a:ln>
            <a:noFill/>
          </a:ln>
        </p:spPr>
      </p:pic>
      <p:pic>
        <p:nvPicPr>
          <p:cNvPr id="149" name="Google Shape;149;g147b8b89aa1_0_14"/>
          <p:cNvPicPr preferRelativeResize="0"/>
          <p:nvPr/>
        </p:nvPicPr>
        <p:blipFill rotWithShape="1">
          <a:blip r:embed="rId3">
            <a:alphaModFix/>
          </a:blip>
          <a:srcRect l="51978"/>
          <a:stretch/>
        </p:blipFill>
        <p:spPr>
          <a:xfrm>
            <a:off x="4508500" y="648150"/>
            <a:ext cx="4635499" cy="3283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fe02121618_0_6"/>
          <p:cNvSpPr txBox="1">
            <a:spLocks noGrp="1"/>
          </p:cNvSpPr>
          <p:nvPr>
            <p:ph type="ctrTitle"/>
          </p:nvPr>
        </p:nvSpPr>
        <p:spPr>
          <a:xfrm>
            <a:off x="663025" y="0"/>
            <a:ext cx="7956300" cy="43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500" b="1"/>
              <a:t>Analysis of ADR &amp; Revenue for each month</a:t>
            </a:r>
            <a:endParaRPr sz="1500" b="1"/>
          </a:p>
        </p:txBody>
      </p:sp>
      <p:sp>
        <p:nvSpPr>
          <p:cNvPr id="155" name="Google Shape;155;gfe02121618_0_6"/>
          <p:cNvSpPr txBox="1"/>
          <p:nvPr/>
        </p:nvSpPr>
        <p:spPr>
          <a:xfrm>
            <a:off x="0" y="3932250"/>
            <a:ext cx="9144000" cy="1158738"/>
          </a:xfrm>
          <a:prstGeom prst="rect">
            <a:avLst/>
          </a:prstGeom>
          <a:noFill/>
          <a:ln>
            <a:noFill/>
          </a:ln>
        </p:spPr>
        <p:txBody>
          <a:bodyPr spcFirstLastPara="1" wrap="square" lIns="91425" tIns="45700" rIns="91425" bIns="45700" anchor="t" anchorCtr="0">
            <a:spAutoFit/>
          </a:bodyPr>
          <a:lstStyle/>
          <a:p>
            <a:pPr marL="457200" marR="0" lvl="0" indent="-298450" algn="l" rtl="0">
              <a:lnSpc>
                <a:spcPct val="100000"/>
              </a:lnSpc>
              <a:spcBef>
                <a:spcPts val="0"/>
              </a:spcBef>
              <a:spcAft>
                <a:spcPts val="0"/>
              </a:spcAft>
              <a:buClr>
                <a:srgbClr val="212121"/>
              </a:buClr>
              <a:buSzPts val="1100"/>
              <a:buFont typeface="Roboto"/>
              <a:buChar char="●"/>
            </a:pPr>
            <a:r>
              <a:rPr lang="en-GB" sz="1100" i="0" u="none" strike="noStrike" cap="none" dirty="0">
                <a:solidFill>
                  <a:srgbClr val="212121"/>
                </a:solidFill>
                <a:latin typeface="Roboto"/>
                <a:ea typeface="Roboto"/>
                <a:cs typeface="Roboto"/>
                <a:sym typeface="Roboto"/>
              </a:rPr>
              <a:t>For Resort hotel-- ADR is increasing between </a:t>
            </a:r>
            <a:r>
              <a:rPr lang="en-GB" sz="1100" dirty="0">
                <a:solidFill>
                  <a:srgbClr val="212121"/>
                </a:solidFill>
                <a:latin typeface="Roboto"/>
                <a:ea typeface="Roboto"/>
                <a:cs typeface="Roboto"/>
                <a:sym typeface="Roboto"/>
              </a:rPr>
              <a:t>May </a:t>
            </a:r>
            <a:r>
              <a:rPr lang="en-GB" sz="1100" i="0" u="none" strike="noStrike" cap="none" dirty="0">
                <a:solidFill>
                  <a:srgbClr val="212121"/>
                </a:solidFill>
                <a:latin typeface="Roboto"/>
                <a:ea typeface="Roboto"/>
                <a:cs typeface="Roboto"/>
                <a:sym typeface="Roboto"/>
              </a:rPr>
              <a:t>to September and then started falling down, so best time to book a resort hotel is from October to </a:t>
            </a:r>
            <a:r>
              <a:rPr lang="en-GB" sz="1100" dirty="0">
                <a:solidFill>
                  <a:srgbClr val="212121"/>
                </a:solidFill>
                <a:latin typeface="Roboto"/>
                <a:ea typeface="Roboto"/>
                <a:cs typeface="Roboto"/>
                <a:sym typeface="Roboto"/>
              </a:rPr>
              <a:t>April</a:t>
            </a:r>
            <a:r>
              <a:rPr lang="en-GB" sz="1100" i="0" u="none" strike="noStrike" cap="none" dirty="0">
                <a:solidFill>
                  <a:srgbClr val="212121"/>
                </a:solidFill>
                <a:latin typeface="Roboto"/>
                <a:ea typeface="Roboto"/>
                <a:cs typeface="Roboto"/>
                <a:sym typeface="Roboto"/>
              </a:rPr>
              <a:t> as we are getting lower ADR.</a:t>
            </a:r>
            <a:endParaRPr sz="1100" i="0" u="none" strike="noStrike" cap="none" dirty="0">
              <a:solidFill>
                <a:srgbClr val="000000"/>
              </a:solidFill>
              <a:latin typeface="Roboto"/>
              <a:ea typeface="Roboto"/>
              <a:cs typeface="Roboto"/>
              <a:sym typeface="Roboto"/>
            </a:endParaRPr>
          </a:p>
          <a:p>
            <a:pPr marL="457200" marR="0" lvl="0" indent="-298450" algn="l" rtl="0">
              <a:lnSpc>
                <a:spcPct val="100000"/>
              </a:lnSpc>
              <a:spcBef>
                <a:spcPts val="0"/>
              </a:spcBef>
              <a:spcAft>
                <a:spcPts val="0"/>
              </a:spcAft>
              <a:buClr>
                <a:srgbClr val="212121"/>
              </a:buClr>
              <a:buSzPts val="1100"/>
              <a:buFont typeface="Roboto"/>
              <a:buChar char="●"/>
            </a:pPr>
            <a:r>
              <a:rPr lang="en-GB" sz="1100" i="0" u="none" strike="noStrike" cap="none" dirty="0">
                <a:solidFill>
                  <a:srgbClr val="212121"/>
                </a:solidFill>
                <a:latin typeface="Roboto"/>
                <a:ea typeface="Roboto"/>
                <a:cs typeface="Roboto"/>
                <a:sym typeface="Roboto"/>
              </a:rPr>
              <a:t>For City hotel--City hotels have nearly constant ADR from April to October and after that ADR start decreasing, so the best time to book a City hotel is from November to March.</a:t>
            </a:r>
            <a:endParaRPr sz="1100" i="0" u="none" strike="noStrike" cap="none" dirty="0">
              <a:solidFill>
                <a:srgbClr val="212121"/>
              </a:solidFill>
              <a:latin typeface="Roboto"/>
              <a:ea typeface="Roboto"/>
              <a:cs typeface="Roboto"/>
              <a:sym typeface="Roboto"/>
            </a:endParaRPr>
          </a:p>
          <a:p>
            <a:pPr marL="457200" lvl="0" indent="-298450" algn="l" rtl="0">
              <a:lnSpc>
                <a:spcPct val="115000"/>
              </a:lnSpc>
              <a:spcBef>
                <a:spcPts val="0"/>
              </a:spcBef>
              <a:spcAft>
                <a:spcPts val="0"/>
              </a:spcAft>
              <a:buClr>
                <a:srgbClr val="212121"/>
              </a:buClr>
              <a:buSzPts val="1100"/>
              <a:buFont typeface="Roboto"/>
              <a:buChar char="●"/>
            </a:pPr>
            <a:r>
              <a:rPr lang="en-GB" sz="1100" dirty="0">
                <a:solidFill>
                  <a:srgbClr val="383838"/>
                </a:solidFill>
                <a:latin typeface="Roboto"/>
                <a:ea typeface="Roboto"/>
                <a:cs typeface="Roboto"/>
                <a:sym typeface="Roboto"/>
              </a:rPr>
              <a:t>Resort hotels and City hotels both are getting higher revenue between June to September. This is also because at the same time ADR is also high for both types of hotels as shown in the previous slide. Hence this period is best for the hotel to generate more revenue.</a:t>
            </a:r>
            <a:endParaRPr sz="1100" dirty="0">
              <a:solidFill>
                <a:srgbClr val="212121"/>
              </a:solidFill>
              <a:latin typeface="Roboto"/>
              <a:ea typeface="Roboto"/>
              <a:cs typeface="Roboto"/>
              <a:sym typeface="Roboto"/>
            </a:endParaRPr>
          </a:p>
        </p:txBody>
      </p:sp>
      <p:pic>
        <p:nvPicPr>
          <p:cNvPr id="156" name="Google Shape;156;gfe02121618_0_6"/>
          <p:cNvPicPr preferRelativeResize="0"/>
          <p:nvPr/>
        </p:nvPicPr>
        <p:blipFill>
          <a:blip r:embed="rId3">
            <a:alphaModFix/>
          </a:blip>
          <a:stretch>
            <a:fillRect/>
          </a:stretch>
        </p:blipFill>
        <p:spPr>
          <a:xfrm>
            <a:off x="0" y="450450"/>
            <a:ext cx="4502774" cy="3481800"/>
          </a:xfrm>
          <a:prstGeom prst="rect">
            <a:avLst/>
          </a:prstGeom>
          <a:noFill/>
          <a:ln>
            <a:noFill/>
          </a:ln>
        </p:spPr>
      </p:pic>
      <p:pic>
        <p:nvPicPr>
          <p:cNvPr id="157" name="Google Shape;157;gfe02121618_0_6"/>
          <p:cNvPicPr preferRelativeResize="0"/>
          <p:nvPr/>
        </p:nvPicPr>
        <p:blipFill>
          <a:blip r:embed="rId4">
            <a:alphaModFix/>
          </a:blip>
          <a:stretch>
            <a:fillRect/>
          </a:stretch>
        </p:blipFill>
        <p:spPr>
          <a:xfrm>
            <a:off x="4502775" y="496100"/>
            <a:ext cx="4641226" cy="3396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142f375e2cc_5_4"/>
          <p:cNvSpPr txBox="1">
            <a:spLocks noGrp="1"/>
          </p:cNvSpPr>
          <p:nvPr>
            <p:ph type="ctrTitle"/>
          </p:nvPr>
        </p:nvSpPr>
        <p:spPr>
          <a:xfrm>
            <a:off x="1089100" y="65650"/>
            <a:ext cx="7393800" cy="4098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700"/>
              </a:spcBef>
              <a:spcAft>
                <a:spcPts val="700"/>
              </a:spcAft>
              <a:buSzPts val="5200"/>
              <a:buNone/>
            </a:pPr>
            <a:r>
              <a:rPr lang="en-GB" sz="1600" b="1">
                <a:highlight>
                  <a:srgbClr val="FFFFFF"/>
                </a:highlight>
              </a:rPr>
              <a:t>Preferred stay period</a:t>
            </a:r>
            <a:endParaRPr sz="1600"/>
          </a:p>
        </p:txBody>
      </p:sp>
      <p:sp>
        <p:nvSpPr>
          <p:cNvPr id="163" name="Google Shape;163;g142f375e2cc_5_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a:p>
        </p:txBody>
      </p:sp>
      <p:sp>
        <p:nvSpPr>
          <p:cNvPr id="164" name="Google Shape;164;g142f375e2cc_5_4"/>
          <p:cNvSpPr txBox="1"/>
          <p:nvPr/>
        </p:nvSpPr>
        <p:spPr>
          <a:xfrm>
            <a:off x="773350" y="4189150"/>
            <a:ext cx="8025300" cy="648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700"/>
              </a:spcBef>
              <a:spcAft>
                <a:spcPts val="700"/>
              </a:spcAft>
              <a:buClr>
                <a:srgbClr val="000000"/>
              </a:buClr>
              <a:buSzPts val="1500"/>
              <a:buFont typeface="Arial"/>
              <a:buNone/>
            </a:pPr>
            <a:r>
              <a:rPr lang="en-GB" b="0" i="0" u="none" strike="noStrike" cap="none">
                <a:solidFill>
                  <a:schemeClr val="accent2"/>
                </a:solidFill>
                <a:highlight>
                  <a:srgbClr val="FFFFFF"/>
                </a:highlight>
                <a:latin typeface="Roboto"/>
                <a:ea typeface="Roboto"/>
                <a:cs typeface="Roboto"/>
                <a:sym typeface="Roboto"/>
              </a:rPr>
              <a:t>It can be stated that generally people prefer </a:t>
            </a:r>
            <a:r>
              <a:rPr lang="en-GB">
                <a:solidFill>
                  <a:schemeClr val="accent2"/>
                </a:solidFill>
                <a:highlight>
                  <a:srgbClr val="FFFFFF"/>
                </a:highlight>
                <a:latin typeface="Roboto"/>
                <a:ea typeface="Roboto"/>
                <a:cs typeface="Roboto"/>
                <a:sym typeface="Roboto"/>
              </a:rPr>
              <a:t>c</a:t>
            </a:r>
            <a:r>
              <a:rPr lang="en-GB" b="0" i="0" u="none" strike="noStrike" cap="none">
                <a:solidFill>
                  <a:schemeClr val="accent2"/>
                </a:solidFill>
                <a:highlight>
                  <a:srgbClr val="FFFFFF"/>
                </a:highlight>
                <a:latin typeface="Roboto"/>
                <a:ea typeface="Roboto"/>
                <a:cs typeface="Roboto"/>
                <a:sym typeface="Roboto"/>
              </a:rPr>
              <a:t>ity hotels for shorter stay and </a:t>
            </a:r>
            <a:r>
              <a:rPr lang="en-GB">
                <a:solidFill>
                  <a:schemeClr val="accent2"/>
                </a:solidFill>
                <a:highlight>
                  <a:srgbClr val="FFFFFF"/>
                </a:highlight>
                <a:latin typeface="Roboto"/>
                <a:ea typeface="Roboto"/>
                <a:cs typeface="Roboto"/>
                <a:sym typeface="Roboto"/>
              </a:rPr>
              <a:t>r</a:t>
            </a:r>
            <a:r>
              <a:rPr lang="en-GB" b="0" i="0" u="none" strike="noStrike" cap="none">
                <a:solidFill>
                  <a:schemeClr val="accent2"/>
                </a:solidFill>
                <a:highlight>
                  <a:srgbClr val="FFFFFF"/>
                </a:highlight>
                <a:latin typeface="Roboto"/>
                <a:ea typeface="Roboto"/>
                <a:cs typeface="Roboto"/>
                <a:sym typeface="Roboto"/>
              </a:rPr>
              <a:t>esort hotels for longer stay. </a:t>
            </a:r>
            <a:r>
              <a:rPr lang="en-GB">
                <a:solidFill>
                  <a:schemeClr val="accent2"/>
                </a:solidFill>
                <a:highlight>
                  <a:srgbClr val="FFFFFF"/>
                </a:highlight>
                <a:latin typeface="Roboto"/>
                <a:ea typeface="Roboto"/>
                <a:cs typeface="Roboto"/>
                <a:sym typeface="Roboto"/>
              </a:rPr>
              <a:t>Prefered</a:t>
            </a:r>
            <a:r>
              <a:rPr lang="en-GB" b="0" i="0" u="none" strike="noStrike" cap="none">
                <a:solidFill>
                  <a:schemeClr val="accent2"/>
                </a:solidFill>
                <a:highlight>
                  <a:srgbClr val="FFFFFF"/>
                </a:highlight>
                <a:latin typeface="Roboto"/>
                <a:ea typeface="Roboto"/>
                <a:cs typeface="Roboto"/>
                <a:sym typeface="Roboto"/>
              </a:rPr>
              <a:t> stay in city hotel is</a:t>
            </a:r>
            <a:r>
              <a:rPr lang="en-GB">
                <a:solidFill>
                  <a:schemeClr val="accent2"/>
                </a:solidFill>
                <a:highlight>
                  <a:srgbClr val="FFFFFF"/>
                </a:highlight>
                <a:latin typeface="Roboto"/>
                <a:ea typeface="Roboto"/>
                <a:cs typeface="Roboto"/>
                <a:sym typeface="Roboto"/>
              </a:rPr>
              <a:t> between</a:t>
            </a:r>
            <a:r>
              <a:rPr lang="en-GB" b="0" i="0" u="none" strike="noStrike" cap="none">
                <a:solidFill>
                  <a:schemeClr val="accent2"/>
                </a:solidFill>
                <a:highlight>
                  <a:srgbClr val="FFFFFF"/>
                </a:highlight>
                <a:latin typeface="Roboto"/>
                <a:ea typeface="Roboto"/>
                <a:cs typeface="Roboto"/>
                <a:sym typeface="Roboto"/>
              </a:rPr>
              <a:t> 1 to 4 days</a:t>
            </a:r>
            <a:r>
              <a:rPr lang="en-GB">
                <a:solidFill>
                  <a:schemeClr val="accent2"/>
                </a:solidFill>
                <a:highlight>
                  <a:srgbClr val="FFFFFF"/>
                </a:highlight>
                <a:latin typeface="Roboto"/>
                <a:ea typeface="Roboto"/>
                <a:cs typeface="Roboto"/>
                <a:sym typeface="Roboto"/>
              </a:rPr>
              <a:t> and 1 to 7 days in resort hotel.</a:t>
            </a:r>
            <a:endParaRPr b="0" i="0" u="none" strike="noStrike" cap="none">
              <a:solidFill>
                <a:schemeClr val="accent2"/>
              </a:solidFill>
              <a:highlight>
                <a:srgbClr val="FFFFFF"/>
              </a:highlight>
              <a:latin typeface="Roboto"/>
              <a:ea typeface="Roboto"/>
              <a:cs typeface="Roboto"/>
              <a:sym typeface="Roboto"/>
            </a:endParaRPr>
          </a:p>
        </p:txBody>
      </p:sp>
      <p:pic>
        <p:nvPicPr>
          <p:cNvPr id="165" name="Google Shape;165;g142f375e2cc_5_4"/>
          <p:cNvPicPr preferRelativeResize="0"/>
          <p:nvPr/>
        </p:nvPicPr>
        <p:blipFill>
          <a:blip r:embed="rId3">
            <a:alphaModFix/>
          </a:blip>
          <a:stretch>
            <a:fillRect/>
          </a:stretch>
        </p:blipFill>
        <p:spPr>
          <a:xfrm>
            <a:off x="1175825" y="532275"/>
            <a:ext cx="6792351" cy="3480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142f375e2cc_5_52"/>
          <p:cNvSpPr txBox="1"/>
          <p:nvPr/>
        </p:nvSpPr>
        <p:spPr>
          <a:xfrm>
            <a:off x="182375" y="67850"/>
            <a:ext cx="84996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700"/>
              </a:spcBef>
              <a:spcAft>
                <a:spcPts val="700"/>
              </a:spcAft>
              <a:buClr>
                <a:srgbClr val="000000"/>
              </a:buClr>
              <a:buSzPts val="1500"/>
              <a:buFont typeface="Arial"/>
              <a:buNone/>
            </a:pPr>
            <a:r>
              <a:rPr lang="en-GB" sz="1500" b="1" i="0" u="none" strike="noStrike" cap="none">
                <a:solidFill>
                  <a:schemeClr val="accent2"/>
                </a:solidFill>
                <a:highlight>
                  <a:srgbClr val="FFFFFF"/>
                </a:highlight>
                <a:latin typeface="Roboto"/>
                <a:ea typeface="Roboto"/>
                <a:cs typeface="Roboto"/>
                <a:sym typeface="Roboto"/>
              </a:rPr>
              <a:t>        </a:t>
            </a:r>
            <a:r>
              <a:rPr lang="en-GB" sz="1600" b="1" i="0" u="none" strike="noStrike" cap="none">
                <a:solidFill>
                  <a:schemeClr val="dk1"/>
                </a:solidFill>
                <a:highlight>
                  <a:srgbClr val="FFFFFF"/>
                </a:highlight>
                <a:latin typeface="Arial"/>
                <a:ea typeface="Arial"/>
                <a:cs typeface="Arial"/>
                <a:sym typeface="Arial"/>
              </a:rPr>
              <a:t>  </a:t>
            </a:r>
            <a:r>
              <a:rPr lang="en-GB" sz="1600" b="1">
                <a:solidFill>
                  <a:schemeClr val="dk1"/>
                </a:solidFill>
                <a:highlight>
                  <a:srgbClr val="FFFFFF"/>
                </a:highlight>
              </a:rPr>
              <a:t>Analysis based on ADR</a:t>
            </a:r>
            <a:endParaRPr sz="1600" b="1" i="0" u="none" strike="noStrike" cap="none">
              <a:solidFill>
                <a:schemeClr val="dk1"/>
              </a:solidFill>
              <a:highlight>
                <a:srgbClr val="FFFFFF"/>
              </a:highlight>
              <a:latin typeface="Arial"/>
              <a:ea typeface="Arial"/>
              <a:cs typeface="Arial"/>
              <a:sym typeface="Arial"/>
            </a:endParaRPr>
          </a:p>
        </p:txBody>
      </p:sp>
      <p:sp>
        <p:nvSpPr>
          <p:cNvPr id="171" name="Google Shape;171;g142f375e2cc_5_52"/>
          <p:cNvSpPr txBox="1"/>
          <p:nvPr/>
        </p:nvSpPr>
        <p:spPr>
          <a:xfrm>
            <a:off x="342300" y="4117350"/>
            <a:ext cx="4327200" cy="895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700"/>
              </a:spcBef>
              <a:spcAft>
                <a:spcPts val="700"/>
              </a:spcAft>
              <a:buClr>
                <a:srgbClr val="000000"/>
              </a:buClr>
              <a:buSzPts val="1500"/>
              <a:buFont typeface="Arial"/>
              <a:buNone/>
            </a:pPr>
            <a:r>
              <a:rPr lang="en-GB">
                <a:solidFill>
                  <a:schemeClr val="accent2"/>
                </a:solidFill>
                <a:highlight>
                  <a:srgbClr val="FFFFFF"/>
                </a:highlight>
                <a:latin typeface="Roboto"/>
                <a:ea typeface="Roboto"/>
                <a:cs typeface="Roboto"/>
                <a:sym typeface="Roboto"/>
              </a:rPr>
              <a:t>Here </a:t>
            </a:r>
            <a:r>
              <a:rPr lang="en-GB" b="0" i="0" u="none" strike="noStrike" cap="none">
                <a:solidFill>
                  <a:schemeClr val="accent2"/>
                </a:solidFill>
                <a:highlight>
                  <a:srgbClr val="FFFFFF"/>
                </a:highlight>
                <a:latin typeface="Roboto"/>
                <a:ea typeface="Roboto"/>
                <a:cs typeface="Roboto"/>
                <a:sym typeface="Roboto"/>
              </a:rPr>
              <a:t>we can see that </a:t>
            </a:r>
            <a:r>
              <a:rPr lang="en-GB">
                <a:solidFill>
                  <a:schemeClr val="accent2"/>
                </a:solidFill>
                <a:highlight>
                  <a:srgbClr val="FFFFFF"/>
                </a:highlight>
                <a:latin typeface="Roboto"/>
                <a:ea typeface="Roboto"/>
                <a:cs typeface="Roboto"/>
                <a:sym typeface="Roboto"/>
              </a:rPr>
              <a:t>as l</a:t>
            </a:r>
            <a:r>
              <a:rPr lang="en-GB" b="0" i="0" u="none" strike="noStrike" cap="none">
                <a:solidFill>
                  <a:schemeClr val="accent2"/>
                </a:solidFill>
                <a:highlight>
                  <a:srgbClr val="FFFFFF"/>
                </a:highlight>
                <a:latin typeface="Roboto"/>
                <a:ea typeface="Roboto"/>
                <a:cs typeface="Roboto"/>
                <a:sym typeface="Roboto"/>
              </a:rPr>
              <a:t>ead time increases the </a:t>
            </a:r>
            <a:r>
              <a:rPr lang="en-GB">
                <a:solidFill>
                  <a:schemeClr val="accent2"/>
                </a:solidFill>
                <a:highlight>
                  <a:srgbClr val="FFFFFF"/>
                </a:highlight>
                <a:latin typeface="Roboto"/>
                <a:ea typeface="Roboto"/>
                <a:cs typeface="Roboto"/>
                <a:sym typeface="Roboto"/>
              </a:rPr>
              <a:t>ADR </a:t>
            </a:r>
            <a:r>
              <a:rPr lang="en-GB" b="0" i="0" u="none" strike="noStrike" cap="none">
                <a:solidFill>
                  <a:schemeClr val="accent2"/>
                </a:solidFill>
                <a:highlight>
                  <a:srgbClr val="FFFFFF"/>
                </a:highlight>
                <a:latin typeface="Roboto"/>
                <a:ea typeface="Roboto"/>
                <a:cs typeface="Roboto"/>
                <a:sym typeface="Roboto"/>
              </a:rPr>
              <a:t>decreases</a:t>
            </a:r>
            <a:r>
              <a:rPr lang="en-GB">
                <a:solidFill>
                  <a:schemeClr val="accent2"/>
                </a:solidFill>
                <a:highlight>
                  <a:srgbClr val="FFFFFF"/>
                </a:highlight>
                <a:latin typeface="Roboto"/>
                <a:ea typeface="Roboto"/>
                <a:cs typeface="Roboto"/>
                <a:sym typeface="Roboto"/>
              </a:rPr>
              <a:t>. </a:t>
            </a:r>
            <a:r>
              <a:rPr lang="en-GB" b="0" i="0" u="none" strike="noStrike" cap="none">
                <a:solidFill>
                  <a:schemeClr val="accent2"/>
                </a:solidFill>
                <a:highlight>
                  <a:srgbClr val="FFFFFF"/>
                </a:highlight>
                <a:latin typeface="Roboto"/>
                <a:ea typeface="Roboto"/>
                <a:cs typeface="Roboto"/>
                <a:sym typeface="Roboto"/>
              </a:rPr>
              <a:t>This means if a customer  book a hotel in advance</a:t>
            </a:r>
            <a:r>
              <a:rPr lang="en-GB">
                <a:solidFill>
                  <a:schemeClr val="accent2"/>
                </a:solidFill>
                <a:highlight>
                  <a:srgbClr val="FFFFFF"/>
                </a:highlight>
                <a:latin typeface="Roboto"/>
                <a:ea typeface="Roboto"/>
                <a:cs typeface="Roboto"/>
                <a:sym typeface="Roboto"/>
              </a:rPr>
              <a:t>, he can get a better deal.</a:t>
            </a:r>
            <a:endParaRPr b="0" i="0" u="none" strike="noStrike" cap="none">
              <a:solidFill>
                <a:schemeClr val="accent2"/>
              </a:solidFill>
              <a:highlight>
                <a:srgbClr val="FFFFFF"/>
              </a:highlight>
              <a:latin typeface="Roboto"/>
              <a:ea typeface="Roboto"/>
              <a:cs typeface="Roboto"/>
              <a:sym typeface="Roboto"/>
            </a:endParaRPr>
          </a:p>
        </p:txBody>
      </p:sp>
      <p:pic>
        <p:nvPicPr>
          <p:cNvPr id="172" name="Google Shape;172;g142f375e2cc_5_52"/>
          <p:cNvPicPr preferRelativeResize="0"/>
          <p:nvPr/>
        </p:nvPicPr>
        <p:blipFill>
          <a:blip r:embed="rId3">
            <a:alphaModFix/>
          </a:blip>
          <a:stretch>
            <a:fillRect/>
          </a:stretch>
        </p:blipFill>
        <p:spPr>
          <a:xfrm>
            <a:off x="0" y="498950"/>
            <a:ext cx="4451206" cy="3618400"/>
          </a:xfrm>
          <a:prstGeom prst="rect">
            <a:avLst/>
          </a:prstGeom>
          <a:noFill/>
          <a:ln>
            <a:noFill/>
          </a:ln>
        </p:spPr>
      </p:pic>
      <p:pic>
        <p:nvPicPr>
          <p:cNvPr id="173" name="Google Shape;173;g142f375e2cc_5_52"/>
          <p:cNvPicPr preferRelativeResize="0"/>
          <p:nvPr/>
        </p:nvPicPr>
        <p:blipFill>
          <a:blip r:embed="rId4">
            <a:alphaModFix/>
          </a:blip>
          <a:stretch>
            <a:fillRect/>
          </a:stretch>
        </p:blipFill>
        <p:spPr>
          <a:xfrm>
            <a:off x="4412700" y="589375"/>
            <a:ext cx="4731301" cy="3655100"/>
          </a:xfrm>
          <a:prstGeom prst="rect">
            <a:avLst/>
          </a:prstGeom>
          <a:noFill/>
          <a:ln>
            <a:noFill/>
          </a:ln>
        </p:spPr>
      </p:pic>
      <p:sp>
        <p:nvSpPr>
          <p:cNvPr id="174" name="Google Shape;174;g142f375e2cc_5_52"/>
          <p:cNvSpPr txBox="1"/>
          <p:nvPr/>
        </p:nvSpPr>
        <p:spPr>
          <a:xfrm>
            <a:off x="4412700" y="4117350"/>
            <a:ext cx="4731300" cy="895800"/>
          </a:xfrm>
          <a:prstGeom prst="rect">
            <a:avLst/>
          </a:prstGeom>
          <a:noFill/>
          <a:ln>
            <a:noFill/>
          </a:ln>
        </p:spPr>
        <p:txBody>
          <a:bodyPr spcFirstLastPara="1" wrap="square" lIns="91425" tIns="91425" rIns="91425" bIns="91425" anchor="t" anchorCtr="0">
            <a:spAutoFit/>
          </a:bodyPr>
          <a:lstStyle/>
          <a:p>
            <a:pPr marL="76200" marR="38100" lvl="0" indent="0" algn="just" rtl="0">
              <a:lnSpc>
                <a:spcPct val="115000"/>
              </a:lnSpc>
              <a:spcBef>
                <a:spcPts val="700"/>
              </a:spcBef>
              <a:spcAft>
                <a:spcPts val="700"/>
              </a:spcAft>
              <a:buNone/>
            </a:pPr>
            <a:r>
              <a:rPr lang="en-GB">
                <a:latin typeface="Roboto"/>
                <a:ea typeface="Roboto"/>
                <a:cs typeface="Roboto"/>
                <a:sym typeface="Roboto"/>
              </a:rPr>
              <a:t>From the scatter plot we can see that as length of total stay increases the adr decreases. This means for longer stay, the better deal for customer can be finalised.</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142f375e2cc_5_27"/>
          <p:cNvSpPr txBox="1"/>
          <p:nvPr/>
        </p:nvSpPr>
        <p:spPr>
          <a:xfrm>
            <a:off x="511950" y="72950"/>
            <a:ext cx="8120100" cy="423300"/>
          </a:xfrm>
          <a:prstGeom prst="rect">
            <a:avLst/>
          </a:prstGeom>
          <a:noFill/>
          <a:ln>
            <a:noFill/>
          </a:ln>
        </p:spPr>
        <p:txBody>
          <a:bodyPr spcFirstLastPara="1" wrap="square" lIns="91425" tIns="91425" rIns="91425" bIns="91425" anchor="t" anchorCtr="0">
            <a:spAutoFit/>
          </a:bodyPr>
          <a:lstStyle/>
          <a:p>
            <a:pPr marL="0" lvl="0" indent="0" algn="ctr" rtl="0">
              <a:lnSpc>
                <a:spcPct val="135714"/>
              </a:lnSpc>
              <a:spcBef>
                <a:spcPts val="0"/>
              </a:spcBef>
              <a:spcAft>
                <a:spcPts val="0"/>
              </a:spcAft>
              <a:buNone/>
            </a:pPr>
            <a:r>
              <a:rPr lang="en-GB" sz="1550" b="1">
                <a:solidFill>
                  <a:schemeClr val="dk1"/>
                </a:solidFill>
                <a:highlight>
                  <a:srgbClr val="FFFFFE"/>
                </a:highlight>
              </a:rPr>
              <a:t>Analysis of Distribution channel</a:t>
            </a:r>
            <a:endParaRPr sz="1600" b="1">
              <a:solidFill>
                <a:schemeClr val="dk1"/>
              </a:solidFill>
              <a:highlight>
                <a:srgbClr val="FFFFFF"/>
              </a:highlight>
            </a:endParaRPr>
          </a:p>
        </p:txBody>
      </p:sp>
      <p:sp>
        <p:nvSpPr>
          <p:cNvPr id="180" name="Google Shape;180;g142f375e2cc_5_27"/>
          <p:cNvSpPr txBox="1"/>
          <p:nvPr/>
        </p:nvSpPr>
        <p:spPr>
          <a:xfrm>
            <a:off x="146425" y="4209650"/>
            <a:ext cx="8670600" cy="681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700"/>
              </a:spcBef>
              <a:spcAft>
                <a:spcPts val="700"/>
              </a:spcAft>
              <a:buClr>
                <a:srgbClr val="000000"/>
              </a:buClr>
              <a:buSzPts val="1300"/>
              <a:buFont typeface="Arial"/>
              <a:buNone/>
            </a:pPr>
            <a:r>
              <a:rPr lang="en-GB" sz="1500" b="0" i="0" u="none" strike="noStrike" cap="none" dirty="0">
                <a:solidFill>
                  <a:schemeClr val="accent2"/>
                </a:solidFill>
                <a:highlight>
                  <a:srgbClr val="FFFFFF"/>
                </a:highlight>
                <a:latin typeface="Roboto"/>
                <a:ea typeface="Roboto"/>
                <a:cs typeface="Roboto"/>
                <a:sym typeface="Roboto"/>
              </a:rPr>
              <a:t>Majority of the bookings and cancellations are </a:t>
            </a:r>
            <a:r>
              <a:rPr lang="en-GB" sz="1500" dirty="0">
                <a:solidFill>
                  <a:schemeClr val="accent2"/>
                </a:solidFill>
                <a:highlight>
                  <a:srgbClr val="FFFFFF"/>
                </a:highlight>
                <a:latin typeface="Roboto"/>
                <a:ea typeface="Roboto"/>
                <a:cs typeface="Roboto"/>
                <a:sym typeface="Roboto"/>
              </a:rPr>
              <a:t>made</a:t>
            </a:r>
            <a:r>
              <a:rPr lang="en-GB" sz="1500" b="0" i="0" u="none" strike="noStrike" cap="none" dirty="0">
                <a:solidFill>
                  <a:schemeClr val="accent2"/>
                </a:solidFill>
                <a:highlight>
                  <a:srgbClr val="FFFFFF"/>
                </a:highlight>
                <a:latin typeface="Roboto"/>
                <a:ea typeface="Roboto"/>
                <a:cs typeface="Roboto"/>
                <a:sym typeface="Roboto"/>
              </a:rPr>
              <a:t> </a:t>
            </a:r>
            <a:r>
              <a:rPr lang="en-GB" sz="1500" dirty="0">
                <a:solidFill>
                  <a:schemeClr val="accent2"/>
                </a:solidFill>
                <a:highlight>
                  <a:srgbClr val="FFFFFF"/>
                </a:highlight>
                <a:latin typeface="Roboto"/>
                <a:ea typeface="Roboto"/>
                <a:cs typeface="Roboto"/>
                <a:sym typeface="Roboto"/>
              </a:rPr>
              <a:t>through </a:t>
            </a:r>
            <a:r>
              <a:rPr lang="en-GB" sz="1500" b="0" i="0" u="none" strike="noStrike" cap="none" dirty="0">
                <a:solidFill>
                  <a:schemeClr val="accent2"/>
                </a:solidFill>
                <a:highlight>
                  <a:srgbClr val="FFFFFF"/>
                </a:highlight>
                <a:latin typeface="Roboto"/>
                <a:ea typeface="Roboto"/>
                <a:cs typeface="Roboto"/>
                <a:sym typeface="Roboto"/>
              </a:rPr>
              <a:t>Travel agencies(Online/Offline) and Tour Operators </a:t>
            </a:r>
            <a:endParaRPr sz="1500" b="0" i="0" u="none" strike="noStrike" cap="none" dirty="0">
              <a:solidFill>
                <a:schemeClr val="accent2"/>
              </a:solidFill>
              <a:highlight>
                <a:srgbClr val="FFFFFF"/>
              </a:highlight>
              <a:latin typeface="Roboto"/>
              <a:ea typeface="Roboto"/>
              <a:cs typeface="Roboto"/>
              <a:sym typeface="Roboto"/>
            </a:endParaRPr>
          </a:p>
        </p:txBody>
      </p:sp>
      <p:pic>
        <p:nvPicPr>
          <p:cNvPr id="181" name="Google Shape;181;g142f375e2cc_5_27"/>
          <p:cNvPicPr preferRelativeResize="0"/>
          <p:nvPr/>
        </p:nvPicPr>
        <p:blipFill>
          <a:blip r:embed="rId3">
            <a:alphaModFix/>
          </a:blip>
          <a:stretch>
            <a:fillRect/>
          </a:stretch>
        </p:blipFill>
        <p:spPr>
          <a:xfrm>
            <a:off x="4508775" y="714300"/>
            <a:ext cx="4581726" cy="3415100"/>
          </a:xfrm>
          <a:prstGeom prst="rect">
            <a:avLst/>
          </a:prstGeom>
          <a:noFill/>
          <a:ln>
            <a:noFill/>
          </a:ln>
        </p:spPr>
      </p:pic>
      <p:pic>
        <p:nvPicPr>
          <p:cNvPr id="182" name="Google Shape;182;g142f375e2cc_5_27"/>
          <p:cNvPicPr preferRelativeResize="0"/>
          <p:nvPr/>
        </p:nvPicPr>
        <p:blipFill>
          <a:blip r:embed="rId4">
            <a:alphaModFix/>
          </a:blip>
          <a:stretch>
            <a:fillRect/>
          </a:stretch>
        </p:blipFill>
        <p:spPr>
          <a:xfrm>
            <a:off x="0" y="714300"/>
            <a:ext cx="4508775" cy="3415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147b8b89aa1_0_4"/>
          <p:cNvSpPr txBox="1"/>
          <p:nvPr/>
        </p:nvSpPr>
        <p:spPr>
          <a:xfrm>
            <a:off x="1154450" y="4321850"/>
            <a:ext cx="7364400" cy="771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700"/>
              </a:spcBef>
              <a:spcAft>
                <a:spcPts val="0"/>
              </a:spcAft>
              <a:buNone/>
            </a:pPr>
            <a:r>
              <a:rPr lang="en-GB" sz="1500" dirty="0">
                <a:solidFill>
                  <a:schemeClr val="accent2"/>
                </a:solidFill>
                <a:highlight>
                  <a:srgbClr val="FFFFFF"/>
                </a:highlight>
                <a:latin typeface="Roboto"/>
                <a:ea typeface="Roboto"/>
                <a:cs typeface="Roboto"/>
                <a:sym typeface="Roboto"/>
              </a:rPr>
              <a:t>Cancellation is more in City hotels as compared to Resort hotels.</a:t>
            </a:r>
            <a:endParaRPr sz="1500" dirty="0">
              <a:solidFill>
                <a:schemeClr val="accent2"/>
              </a:solidFill>
              <a:highlight>
                <a:srgbClr val="FFFFFF"/>
              </a:highlight>
              <a:latin typeface="Roboto"/>
              <a:ea typeface="Roboto"/>
              <a:cs typeface="Roboto"/>
              <a:sym typeface="Roboto"/>
            </a:endParaRPr>
          </a:p>
          <a:p>
            <a:pPr marL="0" lvl="0" indent="0" algn="l" rtl="0">
              <a:lnSpc>
                <a:spcPct val="115000"/>
              </a:lnSpc>
              <a:spcBef>
                <a:spcPts val="700"/>
              </a:spcBef>
              <a:spcAft>
                <a:spcPts val="700"/>
              </a:spcAft>
              <a:buNone/>
            </a:pPr>
            <a:r>
              <a:rPr lang="en-GB" sz="1500" dirty="0">
                <a:solidFill>
                  <a:schemeClr val="accent2"/>
                </a:solidFill>
                <a:highlight>
                  <a:srgbClr val="FFFFFF"/>
                </a:highlight>
                <a:latin typeface="Roboto"/>
                <a:ea typeface="Roboto"/>
                <a:cs typeface="Roboto"/>
                <a:sym typeface="Roboto"/>
              </a:rPr>
              <a:t>Cancellation rate is 75% in City hotels as compared to 25% in Resort hotels. </a:t>
            </a:r>
            <a:endParaRPr sz="1500" dirty="0">
              <a:solidFill>
                <a:schemeClr val="accent2"/>
              </a:solidFill>
              <a:highlight>
                <a:srgbClr val="FFFFFF"/>
              </a:highlight>
              <a:latin typeface="Roboto"/>
              <a:ea typeface="Roboto"/>
              <a:cs typeface="Roboto"/>
              <a:sym typeface="Roboto"/>
            </a:endParaRPr>
          </a:p>
        </p:txBody>
      </p:sp>
      <p:sp>
        <p:nvSpPr>
          <p:cNvPr id="188" name="Google Shape;188;g147b8b89aa1_0_4"/>
          <p:cNvSpPr txBox="1"/>
          <p:nvPr/>
        </p:nvSpPr>
        <p:spPr>
          <a:xfrm>
            <a:off x="509750" y="62725"/>
            <a:ext cx="7792800" cy="431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700"/>
              </a:spcBef>
              <a:spcAft>
                <a:spcPts val="700"/>
              </a:spcAft>
              <a:buNone/>
            </a:pPr>
            <a:r>
              <a:rPr lang="en-GB" sz="1600" b="1">
                <a:solidFill>
                  <a:schemeClr val="dk1"/>
                </a:solidFill>
                <a:highlight>
                  <a:srgbClr val="FFFFFF"/>
                </a:highlight>
                <a:latin typeface="Roboto"/>
                <a:ea typeface="Roboto"/>
                <a:cs typeface="Roboto"/>
                <a:sym typeface="Roboto"/>
              </a:rPr>
              <a:t>Cancellation made in each hotel type</a:t>
            </a:r>
            <a:endParaRPr sz="1600" b="1">
              <a:solidFill>
                <a:schemeClr val="dk1"/>
              </a:solidFill>
              <a:highlight>
                <a:srgbClr val="FFFFFF"/>
              </a:highlight>
              <a:latin typeface="Roboto"/>
              <a:ea typeface="Roboto"/>
              <a:cs typeface="Roboto"/>
              <a:sym typeface="Roboto"/>
            </a:endParaRPr>
          </a:p>
        </p:txBody>
      </p:sp>
      <p:pic>
        <p:nvPicPr>
          <p:cNvPr id="189" name="Google Shape;189;g147b8b89aa1_0_4"/>
          <p:cNvPicPr preferRelativeResize="0"/>
          <p:nvPr/>
        </p:nvPicPr>
        <p:blipFill>
          <a:blip r:embed="rId3">
            <a:alphaModFix/>
          </a:blip>
          <a:stretch>
            <a:fillRect/>
          </a:stretch>
        </p:blipFill>
        <p:spPr>
          <a:xfrm>
            <a:off x="1034938" y="646225"/>
            <a:ext cx="7074120" cy="3675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143c6180da3_0_75"/>
          <p:cNvSpPr txBox="1"/>
          <p:nvPr/>
        </p:nvSpPr>
        <p:spPr>
          <a:xfrm>
            <a:off x="0" y="61850"/>
            <a:ext cx="9144000" cy="431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700"/>
              </a:spcBef>
              <a:spcAft>
                <a:spcPts val="700"/>
              </a:spcAft>
              <a:buNone/>
            </a:pPr>
            <a:r>
              <a:rPr lang="en-GB" sz="1600" b="1">
                <a:solidFill>
                  <a:schemeClr val="dk1"/>
                </a:solidFill>
                <a:highlight>
                  <a:srgbClr val="FFFFFF"/>
                </a:highlight>
                <a:latin typeface="Roboto"/>
                <a:ea typeface="Roboto"/>
                <a:cs typeface="Roboto"/>
                <a:sym typeface="Roboto"/>
              </a:rPr>
              <a:t>Cancellations made due to deposits.</a:t>
            </a:r>
            <a:endParaRPr sz="1600" b="1">
              <a:solidFill>
                <a:schemeClr val="dk1"/>
              </a:solidFill>
              <a:highlight>
                <a:srgbClr val="FFFFFF"/>
              </a:highlight>
              <a:latin typeface="Roboto"/>
              <a:ea typeface="Roboto"/>
              <a:cs typeface="Roboto"/>
              <a:sym typeface="Roboto"/>
            </a:endParaRPr>
          </a:p>
        </p:txBody>
      </p:sp>
      <p:sp>
        <p:nvSpPr>
          <p:cNvPr id="195" name="Google Shape;195;g143c6180da3_0_75"/>
          <p:cNvSpPr txBox="1"/>
          <p:nvPr/>
        </p:nvSpPr>
        <p:spPr>
          <a:xfrm>
            <a:off x="226775" y="4209650"/>
            <a:ext cx="8411400" cy="89508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700"/>
              </a:spcBef>
              <a:spcAft>
                <a:spcPts val="700"/>
              </a:spcAft>
              <a:buNone/>
            </a:pPr>
            <a:r>
              <a:rPr lang="en-GB" sz="1500" dirty="0">
                <a:solidFill>
                  <a:schemeClr val="accent2"/>
                </a:solidFill>
                <a:highlight>
                  <a:srgbClr val="FFFFFF"/>
                </a:highlight>
                <a:latin typeface="Roboto"/>
                <a:ea typeface="Roboto"/>
                <a:cs typeface="Roboto"/>
                <a:sym typeface="Roboto"/>
              </a:rPr>
              <a:t>Chances of cancellation are high when there are no deposits taken by hotels. So minimum deposits should be taken by hotels to decrease the rate of cancellation.</a:t>
            </a:r>
            <a:endParaRPr sz="1500" dirty="0">
              <a:solidFill>
                <a:schemeClr val="accent2"/>
              </a:solidFill>
              <a:highlight>
                <a:srgbClr val="FFFFFF"/>
              </a:highlight>
              <a:latin typeface="Roboto"/>
              <a:ea typeface="Roboto"/>
              <a:cs typeface="Roboto"/>
              <a:sym typeface="Roboto"/>
            </a:endParaRPr>
          </a:p>
        </p:txBody>
      </p:sp>
      <p:pic>
        <p:nvPicPr>
          <p:cNvPr id="196" name="Google Shape;196;g143c6180da3_0_75"/>
          <p:cNvPicPr preferRelativeResize="0"/>
          <p:nvPr/>
        </p:nvPicPr>
        <p:blipFill>
          <a:blip r:embed="rId3">
            <a:alphaModFix/>
          </a:blip>
          <a:stretch>
            <a:fillRect/>
          </a:stretch>
        </p:blipFill>
        <p:spPr>
          <a:xfrm>
            <a:off x="1425638" y="583500"/>
            <a:ext cx="6292725" cy="34737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147b8b89aa1_0_40"/>
          <p:cNvSpPr txBox="1"/>
          <p:nvPr/>
        </p:nvSpPr>
        <p:spPr>
          <a:xfrm>
            <a:off x="255725" y="66350"/>
            <a:ext cx="9144000" cy="431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700"/>
              </a:spcBef>
              <a:spcAft>
                <a:spcPts val="700"/>
              </a:spcAft>
              <a:buNone/>
            </a:pPr>
            <a:r>
              <a:rPr lang="en-GB" sz="1600" b="1">
                <a:solidFill>
                  <a:schemeClr val="dk1"/>
                </a:solidFill>
                <a:highlight>
                  <a:srgbClr val="FFFFFF"/>
                </a:highlight>
                <a:latin typeface="Roboto"/>
                <a:ea typeface="Roboto"/>
                <a:cs typeface="Roboto"/>
                <a:sym typeface="Roboto"/>
              </a:rPr>
              <a:t>Preference of different room type</a:t>
            </a:r>
            <a:endParaRPr sz="1600" b="1">
              <a:solidFill>
                <a:schemeClr val="dk1"/>
              </a:solidFill>
              <a:highlight>
                <a:srgbClr val="FFFFFF"/>
              </a:highlight>
              <a:latin typeface="Roboto"/>
              <a:ea typeface="Roboto"/>
              <a:cs typeface="Roboto"/>
              <a:sym typeface="Roboto"/>
            </a:endParaRPr>
          </a:p>
        </p:txBody>
      </p:sp>
      <p:sp>
        <p:nvSpPr>
          <p:cNvPr id="202" name="Google Shape;202;g147b8b89aa1_0_40"/>
          <p:cNvSpPr txBox="1"/>
          <p:nvPr/>
        </p:nvSpPr>
        <p:spPr>
          <a:xfrm>
            <a:off x="792950" y="4465625"/>
            <a:ext cx="73323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700"/>
              </a:spcBef>
              <a:spcAft>
                <a:spcPts val="700"/>
              </a:spcAft>
              <a:buNone/>
            </a:pPr>
            <a:r>
              <a:rPr lang="en-GB" sz="1500">
                <a:solidFill>
                  <a:schemeClr val="accent2"/>
                </a:solidFill>
                <a:highlight>
                  <a:srgbClr val="FFFFFF"/>
                </a:highlight>
                <a:latin typeface="Roboto"/>
                <a:ea typeface="Roboto"/>
                <a:cs typeface="Roboto"/>
                <a:sym typeface="Roboto"/>
              </a:rPr>
              <a:t>Majority of people prefers room type-A seems to be more economical for booking.</a:t>
            </a:r>
            <a:endParaRPr sz="1500">
              <a:solidFill>
                <a:schemeClr val="accent2"/>
              </a:solidFill>
              <a:highlight>
                <a:srgbClr val="FFFFFF"/>
              </a:highlight>
              <a:latin typeface="Roboto"/>
              <a:ea typeface="Roboto"/>
              <a:cs typeface="Roboto"/>
              <a:sym typeface="Roboto"/>
            </a:endParaRPr>
          </a:p>
        </p:txBody>
      </p:sp>
      <p:pic>
        <p:nvPicPr>
          <p:cNvPr id="203" name="Google Shape;203;g147b8b89aa1_0_40"/>
          <p:cNvPicPr preferRelativeResize="0"/>
          <p:nvPr/>
        </p:nvPicPr>
        <p:blipFill>
          <a:blip r:embed="rId3">
            <a:alphaModFix/>
          </a:blip>
          <a:stretch>
            <a:fillRect/>
          </a:stretch>
        </p:blipFill>
        <p:spPr>
          <a:xfrm>
            <a:off x="0" y="577675"/>
            <a:ext cx="4669350" cy="3658350"/>
          </a:xfrm>
          <a:prstGeom prst="rect">
            <a:avLst/>
          </a:prstGeom>
          <a:noFill/>
          <a:ln>
            <a:noFill/>
          </a:ln>
        </p:spPr>
      </p:pic>
      <p:pic>
        <p:nvPicPr>
          <p:cNvPr id="204" name="Google Shape;204;g147b8b89aa1_0_40"/>
          <p:cNvPicPr preferRelativeResize="0"/>
          <p:nvPr/>
        </p:nvPicPr>
        <p:blipFill>
          <a:blip r:embed="rId4">
            <a:alphaModFix/>
          </a:blip>
          <a:stretch>
            <a:fillRect/>
          </a:stretch>
        </p:blipFill>
        <p:spPr>
          <a:xfrm>
            <a:off x="4772425" y="701025"/>
            <a:ext cx="4371575" cy="3522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142f375e2cc_5_84"/>
          <p:cNvSpPr txBox="1"/>
          <p:nvPr/>
        </p:nvSpPr>
        <p:spPr>
          <a:xfrm>
            <a:off x="0" y="43750"/>
            <a:ext cx="914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700"/>
              </a:spcBef>
              <a:spcAft>
                <a:spcPts val="700"/>
              </a:spcAft>
              <a:buClr>
                <a:srgbClr val="000000"/>
              </a:buClr>
              <a:buSzPts val="1600"/>
              <a:buFont typeface="Arial"/>
              <a:buNone/>
            </a:pPr>
            <a:r>
              <a:rPr lang="en-GB" sz="1600" b="1" i="0" u="none" strike="noStrike" cap="none">
                <a:solidFill>
                  <a:schemeClr val="dk1"/>
                </a:solidFill>
                <a:highlight>
                  <a:srgbClr val="FFFFFF"/>
                </a:highlight>
                <a:latin typeface="Arial"/>
                <a:ea typeface="Arial"/>
                <a:cs typeface="Arial"/>
                <a:sym typeface="Arial"/>
              </a:rPr>
              <a:t>Hotel preference by different customer type</a:t>
            </a:r>
            <a:endParaRPr sz="1600" b="1" i="0" u="none" strike="noStrike" cap="none">
              <a:solidFill>
                <a:schemeClr val="dk1"/>
              </a:solidFill>
              <a:highlight>
                <a:srgbClr val="FFFFFF"/>
              </a:highlight>
              <a:latin typeface="Arial"/>
              <a:ea typeface="Arial"/>
              <a:cs typeface="Arial"/>
              <a:sym typeface="Arial"/>
            </a:endParaRPr>
          </a:p>
        </p:txBody>
      </p:sp>
      <p:sp>
        <p:nvSpPr>
          <p:cNvPr id="210" name="Google Shape;210;g142f375e2cc_5_84"/>
          <p:cNvSpPr txBox="1"/>
          <p:nvPr/>
        </p:nvSpPr>
        <p:spPr>
          <a:xfrm>
            <a:off x="2702350" y="1788175"/>
            <a:ext cx="4169100" cy="1062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5700"/>
              <a:buFont typeface="Arial"/>
              <a:buNone/>
            </a:pPr>
            <a:endParaRPr sz="5700" b="1" i="0" u="none" strike="noStrike" cap="none">
              <a:solidFill>
                <a:srgbClr val="0000FF"/>
              </a:solidFill>
              <a:latin typeface="Arial"/>
              <a:ea typeface="Arial"/>
              <a:cs typeface="Arial"/>
              <a:sym typeface="Arial"/>
            </a:endParaRPr>
          </a:p>
        </p:txBody>
      </p:sp>
      <p:sp>
        <p:nvSpPr>
          <p:cNvPr id="211" name="Google Shape;211;g142f375e2cc_5_84"/>
          <p:cNvSpPr txBox="1"/>
          <p:nvPr/>
        </p:nvSpPr>
        <p:spPr>
          <a:xfrm>
            <a:off x="1149125" y="4506775"/>
            <a:ext cx="6206700" cy="4155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None/>
            </a:pPr>
            <a:r>
              <a:rPr lang="en-GB" sz="1500" b="0" i="0" u="none" strike="noStrike" cap="none">
                <a:solidFill>
                  <a:srgbClr val="000000"/>
                </a:solidFill>
                <a:latin typeface="Arial"/>
                <a:ea typeface="Arial"/>
                <a:cs typeface="Arial"/>
                <a:sym typeface="Arial"/>
              </a:rPr>
              <a:t>Most of bookings are done by </a:t>
            </a:r>
            <a:r>
              <a:rPr lang="en-GB" sz="1500"/>
              <a:t>T</a:t>
            </a:r>
            <a:r>
              <a:rPr lang="en-GB" sz="1500" b="0" i="0" u="none" strike="noStrike" cap="none">
                <a:solidFill>
                  <a:srgbClr val="000000"/>
                </a:solidFill>
                <a:latin typeface="Arial"/>
                <a:ea typeface="Arial"/>
                <a:cs typeface="Arial"/>
                <a:sym typeface="Arial"/>
              </a:rPr>
              <a:t>ransient customer type</a:t>
            </a:r>
            <a:endParaRPr sz="1500" b="0" i="0" u="none" strike="noStrike" cap="none">
              <a:solidFill>
                <a:srgbClr val="000000"/>
              </a:solidFill>
              <a:latin typeface="Arial"/>
              <a:ea typeface="Arial"/>
              <a:cs typeface="Arial"/>
              <a:sym typeface="Arial"/>
            </a:endParaRPr>
          </a:p>
        </p:txBody>
      </p:sp>
      <p:pic>
        <p:nvPicPr>
          <p:cNvPr id="212" name="Google Shape;212;g142f375e2cc_5_84"/>
          <p:cNvPicPr preferRelativeResize="0"/>
          <p:nvPr/>
        </p:nvPicPr>
        <p:blipFill>
          <a:blip r:embed="rId3">
            <a:alphaModFix/>
          </a:blip>
          <a:stretch>
            <a:fillRect/>
          </a:stretch>
        </p:blipFill>
        <p:spPr>
          <a:xfrm>
            <a:off x="857250" y="669075"/>
            <a:ext cx="7334249" cy="3756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g144eca29ee2_0_5"/>
          <p:cNvPicPr preferRelativeResize="0"/>
          <p:nvPr/>
        </p:nvPicPr>
        <p:blipFill>
          <a:blip r:embed="rId3">
            <a:alphaModFix/>
          </a:blip>
          <a:stretch>
            <a:fillRect/>
          </a:stretch>
        </p:blipFill>
        <p:spPr>
          <a:xfrm>
            <a:off x="1354425" y="547175"/>
            <a:ext cx="6459324" cy="3606875"/>
          </a:xfrm>
          <a:prstGeom prst="rect">
            <a:avLst/>
          </a:prstGeom>
          <a:noFill/>
          <a:ln>
            <a:noFill/>
          </a:ln>
        </p:spPr>
      </p:pic>
      <p:sp>
        <p:nvSpPr>
          <p:cNvPr id="218" name="Google Shape;218;g144eca29ee2_0_5"/>
          <p:cNvSpPr txBox="1"/>
          <p:nvPr/>
        </p:nvSpPr>
        <p:spPr>
          <a:xfrm>
            <a:off x="3072000" y="44725"/>
            <a:ext cx="3000000" cy="431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700"/>
              </a:spcBef>
              <a:spcAft>
                <a:spcPts val="700"/>
              </a:spcAft>
              <a:buNone/>
            </a:pPr>
            <a:r>
              <a:rPr lang="en-GB" sz="1600" b="1">
                <a:solidFill>
                  <a:schemeClr val="dk1"/>
                </a:solidFill>
                <a:highlight>
                  <a:srgbClr val="FFFFFF"/>
                </a:highlight>
                <a:latin typeface="Roboto"/>
                <a:ea typeface="Roboto"/>
                <a:cs typeface="Roboto"/>
                <a:sym typeface="Roboto"/>
              </a:rPr>
              <a:t>ADR based on deposit type</a:t>
            </a:r>
            <a:endParaRPr sz="1600" b="1">
              <a:solidFill>
                <a:schemeClr val="dk1"/>
              </a:solidFill>
              <a:highlight>
                <a:srgbClr val="FFFFFF"/>
              </a:highlight>
              <a:latin typeface="Roboto"/>
              <a:ea typeface="Roboto"/>
              <a:cs typeface="Roboto"/>
              <a:sym typeface="Roboto"/>
            </a:endParaRPr>
          </a:p>
        </p:txBody>
      </p:sp>
      <p:sp>
        <p:nvSpPr>
          <p:cNvPr id="219" name="Google Shape;219;g144eca29ee2_0_5"/>
          <p:cNvSpPr txBox="1"/>
          <p:nvPr/>
        </p:nvSpPr>
        <p:spPr>
          <a:xfrm>
            <a:off x="109275" y="4241000"/>
            <a:ext cx="9144000" cy="681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700"/>
              </a:spcBef>
              <a:spcAft>
                <a:spcPts val="700"/>
              </a:spcAft>
              <a:buNone/>
            </a:pPr>
            <a:r>
              <a:rPr lang="en-GB" sz="1500">
                <a:solidFill>
                  <a:schemeClr val="accent2"/>
                </a:solidFill>
                <a:highlight>
                  <a:srgbClr val="FFFFFF"/>
                </a:highlight>
                <a:latin typeface="Roboto"/>
                <a:ea typeface="Roboto"/>
                <a:cs typeface="Roboto"/>
                <a:sym typeface="Roboto"/>
              </a:rPr>
              <a:t>City hotels having refundable policy are expensive and Resort hotels having no deposit are having higher ADR.</a:t>
            </a:r>
            <a:endParaRPr sz="1500">
              <a:solidFill>
                <a:schemeClr val="accent2"/>
              </a:solidFill>
              <a:highlight>
                <a:srgbClr val="FFFFFF"/>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142f375e2cc_2_0"/>
          <p:cNvSpPr txBox="1">
            <a:spLocks noGrp="1"/>
          </p:cNvSpPr>
          <p:nvPr>
            <p:ph type="ctrTitle" idx="4294967295"/>
          </p:nvPr>
        </p:nvSpPr>
        <p:spPr>
          <a:xfrm>
            <a:off x="362750" y="438825"/>
            <a:ext cx="8520600" cy="4422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800"/>
              <a:buFont typeface="Arial"/>
              <a:buNone/>
            </a:pPr>
            <a:r>
              <a:rPr lang="en-GB" sz="3200" b="1" i="0" u="none" strike="noStrike" cap="none" dirty="0">
                <a:solidFill>
                  <a:schemeClr val="dk1"/>
                </a:solidFill>
                <a:latin typeface="Arial"/>
                <a:ea typeface="Arial"/>
                <a:cs typeface="Arial"/>
                <a:sym typeface="Arial"/>
              </a:rPr>
              <a:t>Introduction</a:t>
            </a:r>
            <a:endParaRPr sz="32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endParaRPr sz="2300" b="1" i="0" u="sng"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r>
              <a:rPr lang="en-GB" sz="1350" b="0" i="0" u="none" strike="noStrike" cap="none" dirty="0">
                <a:solidFill>
                  <a:srgbClr val="000000"/>
                </a:solidFill>
                <a:latin typeface="Arial"/>
                <a:ea typeface="Arial"/>
                <a:cs typeface="Arial"/>
                <a:sym typeface="Arial"/>
              </a:rPr>
              <a:t>A few decades ago, traveling was not a part of everyday life. But today travel is an enormous budding industry of 8.8 trillion economies. This directly affects the highly competitive hotel industry.</a:t>
            </a:r>
            <a:endParaRPr sz="13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endParaRPr sz="13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r>
              <a:rPr lang="en-GB" sz="1350" b="0" i="0" u="none" strike="noStrike" cap="none" dirty="0">
                <a:solidFill>
                  <a:srgbClr val="000000"/>
                </a:solidFill>
                <a:latin typeface="Arial"/>
                <a:ea typeface="Arial"/>
                <a:cs typeface="Arial"/>
                <a:sym typeface="Arial"/>
              </a:rPr>
              <a:t>We are here with compact data to study the hotel industry, mainly booking. We are focussing on two types of hotels in this study. This data set contains different hotel types, countries located, and guest stays. Also, the study has some factors that affect booking like wait time, lead time, months, average daily rate, etc.</a:t>
            </a:r>
            <a:endParaRPr sz="13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endParaRPr sz="13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r>
              <a:rPr lang="en-GB" sz="1350" b="0" i="0" u="none" strike="noStrike" cap="none" dirty="0">
                <a:solidFill>
                  <a:srgbClr val="000000"/>
                </a:solidFill>
                <a:latin typeface="Arial"/>
                <a:ea typeface="Arial"/>
                <a:cs typeface="Arial"/>
                <a:sym typeface="Arial"/>
              </a:rPr>
              <a:t>By the end we will conclude the study with the following insights:-</a:t>
            </a:r>
            <a:endParaRPr sz="13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endParaRPr sz="1350" b="0" i="0" u="none" strike="noStrike" cap="none" dirty="0">
              <a:solidFill>
                <a:srgbClr val="000000"/>
              </a:solidFill>
              <a:latin typeface="Arial"/>
              <a:ea typeface="Arial"/>
              <a:cs typeface="Arial"/>
              <a:sym typeface="Arial"/>
            </a:endParaRPr>
          </a:p>
          <a:p>
            <a:pPr marL="457200" marR="0" lvl="0" indent="-314325" algn="l" rtl="0">
              <a:lnSpc>
                <a:spcPct val="100000"/>
              </a:lnSpc>
              <a:spcBef>
                <a:spcPts val="0"/>
              </a:spcBef>
              <a:spcAft>
                <a:spcPts val="0"/>
              </a:spcAft>
              <a:buClr>
                <a:srgbClr val="000000"/>
              </a:buClr>
              <a:buSzPts val="1350"/>
              <a:buFont typeface="Arial"/>
              <a:buChar char="●"/>
            </a:pPr>
            <a:r>
              <a:rPr lang="en-GB" sz="1350" b="0" i="0" u="none" strike="noStrike" cap="none" dirty="0">
                <a:solidFill>
                  <a:srgbClr val="000000"/>
                </a:solidFill>
                <a:latin typeface="Arial"/>
                <a:ea typeface="Arial"/>
                <a:cs typeface="Arial"/>
                <a:sym typeface="Arial"/>
              </a:rPr>
              <a:t>Best time for booking</a:t>
            </a:r>
            <a:endParaRPr sz="1350" b="0" i="0" u="none" strike="noStrike" cap="none" dirty="0">
              <a:solidFill>
                <a:srgbClr val="000000"/>
              </a:solidFill>
              <a:latin typeface="Arial"/>
              <a:ea typeface="Arial"/>
              <a:cs typeface="Arial"/>
              <a:sym typeface="Arial"/>
            </a:endParaRPr>
          </a:p>
          <a:p>
            <a:pPr marL="457200" marR="0" lvl="0" indent="-314325" algn="l" rtl="0">
              <a:lnSpc>
                <a:spcPct val="100000"/>
              </a:lnSpc>
              <a:spcBef>
                <a:spcPts val="0"/>
              </a:spcBef>
              <a:spcAft>
                <a:spcPts val="0"/>
              </a:spcAft>
              <a:buClr>
                <a:srgbClr val="000000"/>
              </a:buClr>
              <a:buSzPts val="1350"/>
              <a:buFont typeface="Arial"/>
              <a:buChar char="●"/>
            </a:pPr>
            <a:r>
              <a:rPr lang="en-GB" sz="1350" b="0" i="0" u="none" strike="noStrike" cap="none" dirty="0">
                <a:solidFill>
                  <a:srgbClr val="000000"/>
                </a:solidFill>
                <a:latin typeface="Arial"/>
                <a:ea typeface="Arial"/>
                <a:cs typeface="Arial"/>
                <a:sym typeface="Arial"/>
              </a:rPr>
              <a:t>Optimal duration to travel</a:t>
            </a:r>
            <a:endParaRPr sz="1350" b="0" i="0" u="none" strike="noStrike" cap="none" dirty="0">
              <a:solidFill>
                <a:srgbClr val="000000"/>
              </a:solidFill>
              <a:latin typeface="Arial"/>
              <a:ea typeface="Arial"/>
              <a:cs typeface="Arial"/>
              <a:sym typeface="Arial"/>
            </a:endParaRPr>
          </a:p>
          <a:p>
            <a:pPr marL="457200" marR="0" lvl="0" indent="-314325" algn="l" rtl="0">
              <a:lnSpc>
                <a:spcPct val="100000"/>
              </a:lnSpc>
              <a:spcBef>
                <a:spcPts val="0"/>
              </a:spcBef>
              <a:spcAft>
                <a:spcPts val="0"/>
              </a:spcAft>
              <a:buClr>
                <a:srgbClr val="000000"/>
              </a:buClr>
              <a:buSzPts val="1350"/>
              <a:buFont typeface="Arial"/>
              <a:buChar char="●"/>
            </a:pPr>
            <a:r>
              <a:rPr lang="en-GB" sz="1350" b="0" i="0" u="none" strike="noStrike" cap="none" dirty="0">
                <a:solidFill>
                  <a:srgbClr val="000000"/>
                </a:solidFill>
                <a:latin typeface="Arial"/>
                <a:ea typeface="Arial"/>
                <a:cs typeface="Arial"/>
                <a:sym typeface="Arial"/>
              </a:rPr>
              <a:t>Distribution Segment and market segments to be focused to increase revenue</a:t>
            </a:r>
            <a:endParaRPr sz="1350" b="0" i="0" u="none" strike="noStrike" cap="none" dirty="0">
              <a:solidFill>
                <a:srgbClr val="000000"/>
              </a:solidFill>
              <a:latin typeface="Arial"/>
              <a:ea typeface="Arial"/>
              <a:cs typeface="Arial"/>
              <a:sym typeface="Arial"/>
            </a:endParaRPr>
          </a:p>
          <a:p>
            <a:pPr marL="457200" marR="0" lvl="0" indent="-314325" algn="l" rtl="0">
              <a:lnSpc>
                <a:spcPct val="100000"/>
              </a:lnSpc>
              <a:spcBef>
                <a:spcPts val="0"/>
              </a:spcBef>
              <a:spcAft>
                <a:spcPts val="0"/>
              </a:spcAft>
              <a:buClr>
                <a:srgbClr val="000000"/>
              </a:buClr>
              <a:buSzPts val="1350"/>
              <a:buFont typeface="Arial"/>
              <a:buChar char="●"/>
            </a:pPr>
            <a:r>
              <a:rPr lang="en-GB" sz="1350" b="0" i="0" u="none" strike="noStrike" cap="none" dirty="0">
                <a:solidFill>
                  <a:srgbClr val="000000"/>
                </a:solidFill>
                <a:latin typeface="Arial"/>
                <a:ea typeface="Arial"/>
                <a:cs typeface="Arial"/>
                <a:sym typeface="Arial"/>
              </a:rPr>
              <a:t>Factors leading to cancellation which affect the revenue.</a:t>
            </a:r>
            <a:endParaRPr sz="1350" b="0" i="0" u="none" strike="noStrike" cap="none" dirty="0">
              <a:solidFill>
                <a:srgbClr val="000000"/>
              </a:solidFill>
              <a:latin typeface="Arial"/>
              <a:ea typeface="Arial"/>
              <a:cs typeface="Arial"/>
              <a:sym typeface="Arial"/>
            </a:endParaRPr>
          </a:p>
          <a:p>
            <a:pPr marL="457200" marR="0" lvl="0" indent="-314325" algn="l" rtl="0">
              <a:lnSpc>
                <a:spcPct val="100000"/>
              </a:lnSpc>
              <a:spcBef>
                <a:spcPts val="0"/>
              </a:spcBef>
              <a:spcAft>
                <a:spcPts val="0"/>
              </a:spcAft>
              <a:buClr>
                <a:srgbClr val="000000"/>
              </a:buClr>
              <a:buSzPts val="1350"/>
              <a:buFont typeface="Arial"/>
              <a:buChar char="●"/>
            </a:pPr>
            <a:r>
              <a:rPr lang="en-GB" sz="1350" b="0" i="0" u="none" strike="noStrike" cap="none" dirty="0">
                <a:solidFill>
                  <a:srgbClr val="000000"/>
                </a:solidFill>
                <a:latin typeface="Arial"/>
                <a:ea typeface="Arial"/>
                <a:cs typeface="Arial"/>
                <a:sym typeface="Arial"/>
              </a:rPr>
              <a:t>Factors like meals and special requests might affect the increase of ADR.</a:t>
            </a:r>
            <a:endParaRPr sz="13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endParaRPr sz="13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endParaRPr sz="13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800"/>
              <a:buFont typeface="Arial"/>
              <a:buNone/>
            </a:pPr>
            <a:endParaRPr sz="1350" b="0" i="0" u="none" strike="noStrike" cap="none" dirty="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43c6180da3_0_67"/>
          <p:cNvSpPr txBox="1"/>
          <p:nvPr/>
        </p:nvSpPr>
        <p:spPr>
          <a:xfrm>
            <a:off x="414925" y="148300"/>
            <a:ext cx="8143200" cy="4464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900"/>
              </a:spcBef>
              <a:spcAft>
                <a:spcPts val="900"/>
              </a:spcAft>
              <a:buClr>
                <a:srgbClr val="000000"/>
              </a:buClr>
              <a:buSzPts val="1750"/>
              <a:buFont typeface="Arial"/>
              <a:buNone/>
            </a:pPr>
            <a:r>
              <a:rPr lang="en-GB" sz="1700" b="1" i="0" u="none" strike="noStrike" cap="none">
                <a:solidFill>
                  <a:schemeClr val="dk1"/>
                </a:solidFill>
                <a:highlight>
                  <a:srgbClr val="FFFFFF"/>
                </a:highlight>
                <a:latin typeface="Roboto"/>
                <a:ea typeface="Roboto"/>
                <a:cs typeface="Roboto"/>
                <a:sym typeface="Roboto"/>
              </a:rPr>
              <a:t>Analysis based on Meal</a:t>
            </a:r>
            <a:endParaRPr sz="1700" b="1" i="0" u="none" strike="noStrike" cap="none">
              <a:solidFill>
                <a:schemeClr val="dk1"/>
              </a:solidFill>
              <a:highlight>
                <a:srgbClr val="FFFFFF"/>
              </a:highlight>
              <a:latin typeface="Roboto"/>
              <a:ea typeface="Roboto"/>
              <a:cs typeface="Roboto"/>
              <a:sym typeface="Roboto"/>
            </a:endParaRPr>
          </a:p>
        </p:txBody>
      </p:sp>
      <p:sp>
        <p:nvSpPr>
          <p:cNvPr id="225" name="Google Shape;225;g143c6180da3_0_67"/>
          <p:cNvSpPr txBox="1"/>
          <p:nvPr/>
        </p:nvSpPr>
        <p:spPr>
          <a:xfrm>
            <a:off x="772200" y="4427100"/>
            <a:ext cx="7599600" cy="4155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None/>
            </a:pPr>
            <a:r>
              <a:rPr lang="en-GB" sz="1500">
                <a:latin typeface="Roboto"/>
                <a:ea typeface="Roboto"/>
                <a:cs typeface="Roboto"/>
                <a:sym typeface="Roboto"/>
              </a:rPr>
              <a:t>77% of the people prefer BB (bed &amp; breakfast) meal type in both the hotel type. </a:t>
            </a:r>
            <a:endParaRPr sz="1500" i="0" u="none" strike="noStrike" cap="none">
              <a:solidFill>
                <a:srgbClr val="000000"/>
              </a:solidFill>
              <a:latin typeface="Roboto"/>
              <a:ea typeface="Roboto"/>
              <a:cs typeface="Roboto"/>
              <a:sym typeface="Roboto"/>
            </a:endParaRPr>
          </a:p>
        </p:txBody>
      </p:sp>
      <p:pic>
        <p:nvPicPr>
          <p:cNvPr id="226" name="Google Shape;226;g143c6180da3_0_67"/>
          <p:cNvPicPr preferRelativeResize="0"/>
          <p:nvPr/>
        </p:nvPicPr>
        <p:blipFill>
          <a:blip r:embed="rId3">
            <a:alphaModFix/>
          </a:blip>
          <a:stretch>
            <a:fillRect/>
          </a:stretch>
        </p:blipFill>
        <p:spPr>
          <a:xfrm>
            <a:off x="1006825" y="608950"/>
            <a:ext cx="7017494" cy="36918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g142f375e2cc_0_13"/>
          <p:cNvSpPr txBox="1"/>
          <p:nvPr/>
        </p:nvSpPr>
        <p:spPr>
          <a:xfrm>
            <a:off x="296700" y="75900"/>
            <a:ext cx="8069100" cy="377100"/>
          </a:xfrm>
          <a:prstGeom prst="rect">
            <a:avLst/>
          </a:prstGeom>
          <a:noFill/>
          <a:ln>
            <a:noFill/>
          </a:ln>
        </p:spPr>
        <p:txBody>
          <a:bodyPr spcFirstLastPara="1" wrap="square" lIns="91425" tIns="45700" rIns="91425" bIns="45700" anchor="t" anchorCtr="0">
            <a:spAutoFit/>
          </a:bodyPr>
          <a:lstStyle/>
          <a:p>
            <a:pPr marL="0" lvl="0" indent="0" algn="ctr" rtl="0">
              <a:lnSpc>
                <a:spcPct val="115000"/>
              </a:lnSpc>
              <a:spcBef>
                <a:spcPts val="1200"/>
              </a:spcBef>
              <a:spcAft>
                <a:spcPts val="1200"/>
              </a:spcAft>
              <a:buNone/>
            </a:pPr>
            <a:r>
              <a:rPr lang="en-GB" sz="1850" b="1">
                <a:solidFill>
                  <a:schemeClr val="dk1"/>
                </a:solidFill>
                <a:highlight>
                  <a:srgbClr val="FFFFFF"/>
                </a:highlight>
                <a:latin typeface="Roboto"/>
                <a:ea typeface="Roboto"/>
                <a:cs typeface="Roboto"/>
                <a:sym typeface="Roboto"/>
              </a:rPr>
              <a:t>Analysis based on Country</a:t>
            </a:r>
            <a:endParaRPr sz="1500" b="1">
              <a:solidFill>
                <a:schemeClr val="dk1"/>
              </a:solidFill>
              <a:highlight>
                <a:srgbClr val="FFFFFF"/>
              </a:highlight>
              <a:latin typeface="Roboto"/>
              <a:ea typeface="Roboto"/>
              <a:cs typeface="Roboto"/>
              <a:sym typeface="Roboto"/>
            </a:endParaRPr>
          </a:p>
        </p:txBody>
      </p:sp>
      <p:sp>
        <p:nvSpPr>
          <p:cNvPr id="232" name="Google Shape;232;g142f375e2cc_0_13"/>
          <p:cNvSpPr txBox="1"/>
          <p:nvPr/>
        </p:nvSpPr>
        <p:spPr>
          <a:xfrm>
            <a:off x="-60950" y="3055625"/>
            <a:ext cx="4221600" cy="1884845"/>
          </a:xfrm>
          <a:prstGeom prst="rect">
            <a:avLst/>
          </a:prstGeom>
          <a:noFill/>
          <a:ln>
            <a:noFill/>
          </a:ln>
        </p:spPr>
        <p:txBody>
          <a:bodyPr spcFirstLastPara="1" wrap="square" lIns="91425" tIns="91425" rIns="91425" bIns="91425" anchor="t" anchorCtr="0">
            <a:spAutoFit/>
          </a:bodyPr>
          <a:lstStyle/>
          <a:p>
            <a:pPr marL="457200" marR="0" lvl="0" indent="-311150" algn="l" rtl="0">
              <a:lnSpc>
                <a:spcPct val="115000"/>
              </a:lnSpc>
              <a:spcBef>
                <a:spcPts val="700"/>
              </a:spcBef>
              <a:spcAft>
                <a:spcPts val="0"/>
              </a:spcAft>
              <a:buClr>
                <a:schemeClr val="accent2"/>
              </a:buClr>
              <a:buSzPts val="1300"/>
              <a:buFont typeface="Roboto"/>
              <a:buChar char="●"/>
            </a:pPr>
            <a:r>
              <a:rPr lang="en-GB" sz="1300" dirty="0">
                <a:solidFill>
                  <a:schemeClr val="accent2"/>
                </a:solidFill>
                <a:highlight>
                  <a:srgbClr val="FFFFFF"/>
                </a:highlight>
                <a:latin typeface="Roboto"/>
                <a:ea typeface="Roboto"/>
                <a:cs typeface="Roboto"/>
                <a:sym typeface="Roboto"/>
              </a:rPr>
              <a:t>We have a huge number of visitors from western Europe namely Portugal, France, and the UK, and the same countries generate the highest revenue. </a:t>
            </a:r>
            <a:endParaRPr sz="1300" dirty="0">
              <a:solidFill>
                <a:schemeClr val="accent2"/>
              </a:solidFill>
              <a:highlight>
                <a:srgbClr val="FFFFFF"/>
              </a:highlight>
              <a:latin typeface="Roboto"/>
              <a:ea typeface="Roboto"/>
              <a:cs typeface="Roboto"/>
              <a:sym typeface="Roboto"/>
            </a:endParaRPr>
          </a:p>
          <a:p>
            <a:pPr marL="457200" lvl="0" indent="-311150" algn="l" rtl="0">
              <a:lnSpc>
                <a:spcPct val="115000"/>
              </a:lnSpc>
              <a:spcBef>
                <a:spcPts val="0"/>
              </a:spcBef>
              <a:spcAft>
                <a:spcPts val="0"/>
              </a:spcAft>
              <a:buClr>
                <a:schemeClr val="accent2"/>
              </a:buClr>
              <a:buSzPts val="1300"/>
              <a:buFont typeface="Roboto"/>
              <a:buChar char="●"/>
            </a:pPr>
            <a:r>
              <a:rPr lang="en-GB" sz="1300" dirty="0">
                <a:solidFill>
                  <a:schemeClr val="accent2"/>
                </a:solidFill>
                <a:highlight>
                  <a:srgbClr val="FFFFFF"/>
                </a:highlight>
                <a:latin typeface="Roboto"/>
                <a:ea typeface="Roboto"/>
                <a:cs typeface="Roboto"/>
                <a:sym typeface="Roboto"/>
              </a:rPr>
              <a:t>European and Southeast Asian countries have the highest ADR and African countries have the lowest ADR.</a:t>
            </a:r>
            <a:endParaRPr sz="1500" dirty="0">
              <a:solidFill>
                <a:srgbClr val="212121"/>
              </a:solidFill>
              <a:highlight>
                <a:srgbClr val="FFFFFF"/>
              </a:highlight>
              <a:latin typeface="Roboto"/>
              <a:ea typeface="Roboto"/>
              <a:cs typeface="Roboto"/>
              <a:sym typeface="Roboto"/>
            </a:endParaRPr>
          </a:p>
        </p:txBody>
      </p:sp>
      <p:pic>
        <p:nvPicPr>
          <p:cNvPr id="233" name="Google Shape;233;g142f375e2cc_0_13"/>
          <p:cNvPicPr preferRelativeResize="0"/>
          <p:nvPr/>
        </p:nvPicPr>
        <p:blipFill>
          <a:blip r:embed="rId3">
            <a:alphaModFix/>
          </a:blip>
          <a:stretch>
            <a:fillRect/>
          </a:stretch>
        </p:blipFill>
        <p:spPr>
          <a:xfrm>
            <a:off x="38088" y="486925"/>
            <a:ext cx="8976374" cy="2325775"/>
          </a:xfrm>
          <a:prstGeom prst="rect">
            <a:avLst/>
          </a:prstGeom>
          <a:noFill/>
          <a:ln>
            <a:noFill/>
          </a:ln>
        </p:spPr>
      </p:pic>
      <p:pic>
        <p:nvPicPr>
          <p:cNvPr id="234" name="Google Shape;234;g142f375e2cc_0_13"/>
          <p:cNvPicPr preferRelativeResize="0"/>
          <p:nvPr/>
        </p:nvPicPr>
        <p:blipFill>
          <a:blip r:embed="rId4">
            <a:alphaModFix/>
          </a:blip>
          <a:stretch>
            <a:fillRect/>
          </a:stretch>
        </p:blipFill>
        <p:spPr>
          <a:xfrm>
            <a:off x="4099225" y="2846625"/>
            <a:ext cx="4415624" cy="2174900"/>
          </a:xfrm>
          <a:prstGeom prst="rect">
            <a:avLst/>
          </a:prstGeom>
          <a:noFill/>
          <a:ln>
            <a:noFill/>
          </a:ln>
        </p:spPr>
      </p:pic>
      <p:pic>
        <p:nvPicPr>
          <p:cNvPr id="235" name="Google Shape;235;g142f375e2cc_0_13"/>
          <p:cNvPicPr preferRelativeResize="0"/>
          <p:nvPr/>
        </p:nvPicPr>
        <p:blipFill>
          <a:blip r:embed="rId5">
            <a:alphaModFix/>
          </a:blip>
          <a:stretch>
            <a:fillRect/>
          </a:stretch>
        </p:blipFill>
        <p:spPr>
          <a:xfrm>
            <a:off x="8407125" y="2846625"/>
            <a:ext cx="736875" cy="2174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Google Shape;240;g147db7363fa_1_0"/>
          <p:cNvPicPr preferRelativeResize="0"/>
          <p:nvPr/>
        </p:nvPicPr>
        <p:blipFill>
          <a:blip r:embed="rId3">
            <a:alphaModFix/>
          </a:blip>
          <a:stretch>
            <a:fillRect/>
          </a:stretch>
        </p:blipFill>
        <p:spPr>
          <a:xfrm>
            <a:off x="196300" y="648300"/>
            <a:ext cx="4287975" cy="3769450"/>
          </a:xfrm>
          <a:prstGeom prst="rect">
            <a:avLst/>
          </a:prstGeom>
          <a:noFill/>
          <a:ln>
            <a:noFill/>
          </a:ln>
        </p:spPr>
      </p:pic>
      <p:sp>
        <p:nvSpPr>
          <p:cNvPr id="241" name="Google Shape;241;g147db7363fa_1_0"/>
          <p:cNvSpPr txBox="1"/>
          <p:nvPr/>
        </p:nvSpPr>
        <p:spPr>
          <a:xfrm>
            <a:off x="518150" y="130475"/>
            <a:ext cx="8107800" cy="446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700"/>
              </a:spcBef>
              <a:spcAft>
                <a:spcPts val="700"/>
              </a:spcAft>
              <a:buNone/>
            </a:pPr>
            <a:r>
              <a:rPr lang="en-GB" sz="1700" b="1">
                <a:solidFill>
                  <a:schemeClr val="dk1"/>
                </a:solidFill>
                <a:highlight>
                  <a:srgbClr val="FFFFFF"/>
                </a:highlight>
                <a:latin typeface="Roboto"/>
                <a:ea typeface="Roboto"/>
                <a:cs typeface="Roboto"/>
                <a:sym typeface="Roboto"/>
              </a:rPr>
              <a:t>Car parking and repeated customers insights</a:t>
            </a:r>
            <a:endParaRPr sz="1700" b="1">
              <a:solidFill>
                <a:schemeClr val="dk1"/>
              </a:solidFill>
              <a:highlight>
                <a:srgbClr val="FFFFFF"/>
              </a:highlight>
              <a:latin typeface="Roboto"/>
              <a:ea typeface="Roboto"/>
              <a:cs typeface="Roboto"/>
              <a:sym typeface="Roboto"/>
            </a:endParaRPr>
          </a:p>
        </p:txBody>
      </p:sp>
      <p:sp>
        <p:nvSpPr>
          <p:cNvPr id="242" name="Google Shape;242;g147db7363fa_1_0"/>
          <p:cNvSpPr txBox="1"/>
          <p:nvPr/>
        </p:nvSpPr>
        <p:spPr>
          <a:xfrm>
            <a:off x="2571750" y="4417750"/>
            <a:ext cx="3000000" cy="3462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endParaRPr sz="1050">
              <a:solidFill>
                <a:srgbClr val="0000FF"/>
              </a:solidFill>
              <a:highlight>
                <a:srgbClr val="FFFFFE"/>
              </a:highlight>
              <a:latin typeface="Courier New"/>
              <a:ea typeface="Courier New"/>
              <a:cs typeface="Courier New"/>
              <a:sym typeface="Courier New"/>
            </a:endParaRPr>
          </a:p>
        </p:txBody>
      </p:sp>
      <p:pic>
        <p:nvPicPr>
          <p:cNvPr id="243" name="Google Shape;243;g147db7363fa_1_0"/>
          <p:cNvPicPr preferRelativeResize="0"/>
          <p:nvPr/>
        </p:nvPicPr>
        <p:blipFill>
          <a:blip r:embed="rId4">
            <a:alphaModFix/>
          </a:blip>
          <a:stretch>
            <a:fillRect/>
          </a:stretch>
        </p:blipFill>
        <p:spPr>
          <a:xfrm>
            <a:off x="5025200" y="676975"/>
            <a:ext cx="3781425" cy="3667063"/>
          </a:xfrm>
          <a:prstGeom prst="rect">
            <a:avLst/>
          </a:prstGeom>
          <a:noFill/>
          <a:ln>
            <a:noFill/>
          </a:ln>
        </p:spPr>
      </p:pic>
      <p:sp>
        <p:nvSpPr>
          <p:cNvPr id="244" name="Google Shape;244;g147db7363fa_1_0"/>
          <p:cNvSpPr txBox="1"/>
          <p:nvPr/>
        </p:nvSpPr>
        <p:spPr>
          <a:xfrm>
            <a:off x="412300" y="4197000"/>
            <a:ext cx="3824100" cy="681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700"/>
              </a:spcBef>
              <a:spcAft>
                <a:spcPts val="700"/>
              </a:spcAft>
              <a:buNone/>
            </a:pPr>
            <a:r>
              <a:rPr lang="en-GB" sz="1500">
                <a:solidFill>
                  <a:schemeClr val="accent2"/>
                </a:solidFill>
                <a:highlight>
                  <a:srgbClr val="FFFFFF"/>
                </a:highlight>
                <a:latin typeface="Roboto"/>
                <a:ea typeface="Roboto"/>
                <a:cs typeface="Roboto"/>
                <a:sym typeface="Roboto"/>
              </a:rPr>
              <a:t>About 94% of people don't require the car parking spaces while booking hotel.</a:t>
            </a:r>
            <a:endParaRPr/>
          </a:p>
        </p:txBody>
      </p:sp>
      <p:sp>
        <p:nvSpPr>
          <p:cNvPr id="245" name="Google Shape;245;g147db7363fa_1_0"/>
          <p:cNvSpPr txBox="1"/>
          <p:nvPr/>
        </p:nvSpPr>
        <p:spPr>
          <a:xfrm>
            <a:off x="5025200" y="4296450"/>
            <a:ext cx="4118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Major share i.e Approx 97% are new customers.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145f9cbddf0_1_12"/>
          <p:cNvSpPr txBox="1"/>
          <p:nvPr/>
        </p:nvSpPr>
        <p:spPr>
          <a:xfrm>
            <a:off x="652250" y="33250"/>
            <a:ext cx="3618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900" b="1">
                <a:solidFill>
                  <a:schemeClr val="dk1"/>
                </a:solidFill>
                <a:latin typeface="Roboto"/>
                <a:ea typeface="Roboto"/>
                <a:cs typeface="Roboto"/>
                <a:sym typeface="Roboto"/>
              </a:rPr>
              <a:t>Conclusions</a:t>
            </a:r>
            <a:endParaRPr sz="1900" b="1">
              <a:solidFill>
                <a:schemeClr val="dk1"/>
              </a:solidFill>
              <a:latin typeface="Roboto"/>
              <a:ea typeface="Roboto"/>
              <a:cs typeface="Roboto"/>
              <a:sym typeface="Roboto"/>
            </a:endParaRPr>
          </a:p>
        </p:txBody>
      </p:sp>
      <p:sp>
        <p:nvSpPr>
          <p:cNvPr id="251" name="Google Shape;251;g145f9cbddf0_1_12"/>
          <p:cNvSpPr txBox="1"/>
          <p:nvPr/>
        </p:nvSpPr>
        <p:spPr>
          <a:xfrm>
            <a:off x="452750" y="604400"/>
            <a:ext cx="7875000" cy="44637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Clr>
                <a:schemeClr val="accent2"/>
              </a:buClr>
              <a:buSzPts val="1400"/>
              <a:buFont typeface="Roboto"/>
              <a:buAutoNum type="arabicPeriod"/>
            </a:pPr>
            <a:r>
              <a:rPr lang="en-GB" dirty="0">
                <a:solidFill>
                  <a:schemeClr val="accent2"/>
                </a:solidFill>
                <a:latin typeface="Roboto"/>
                <a:ea typeface="Roboto"/>
                <a:cs typeface="Roboto"/>
                <a:sym typeface="Roboto"/>
              </a:rPr>
              <a:t>City Hotels are the most preferred hotel type generating the maximum revenue. </a:t>
            </a:r>
            <a:endParaRPr dirty="0">
              <a:solidFill>
                <a:schemeClr val="accent2"/>
              </a:solidFill>
              <a:latin typeface="Roboto"/>
              <a:ea typeface="Roboto"/>
              <a:cs typeface="Roboto"/>
              <a:sym typeface="Roboto"/>
            </a:endParaRPr>
          </a:p>
          <a:p>
            <a:pPr marL="457200" lvl="0" indent="-317500" algn="just" rtl="0">
              <a:spcBef>
                <a:spcPts val="0"/>
              </a:spcBef>
              <a:spcAft>
                <a:spcPts val="0"/>
              </a:spcAft>
              <a:buSzPts val="1400"/>
              <a:buFont typeface="Roboto"/>
              <a:buAutoNum type="arabicPeriod"/>
            </a:pPr>
            <a:r>
              <a:rPr lang="en-GB" dirty="0">
                <a:latin typeface="Roboto"/>
                <a:ea typeface="Roboto"/>
                <a:cs typeface="Roboto"/>
                <a:sym typeface="Roboto"/>
              </a:rPr>
              <a:t>Resort hotels are more expensive and receive fewer cancellations compared to City hotels.</a:t>
            </a:r>
            <a:endParaRPr dirty="0">
              <a:latin typeface="Roboto"/>
              <a:ea typeface="Roboto"/>
              <a:cs typeface="Roboto"/>
              <a:sym typeface="Roboto"/>
            </a:endParaRPr>
          </a:p>
          <a:p>
            <a:pPr marL="457200" lvl="0" indent="-317500" algn="just" rtl="0">
              <a:spcBef>
                <a:spcPts val="0"/>
              </a:spcBef>
              <a:spcAft>
                <a:spcPts val="0"/>
              </a:spcAft>
              <a:buSzPts val="1400"/>
              <a:buFont typeface="Roboto"/>
              <a:buAutoNum type="arabicPeriod"/>
            </a:pPr>
            <a:r>
              <a:rPr lang="en-GB" dirty="0">
                <a:solidFill>
                  <a:schemeClr val="accent2"/>
                </a:solidFill>
                <a:highlight>
                  <a:srgbClr val="FFFFFF"/>
                </a:highlight>
                <a:latin typeface="Roboto"/>
                <a:ea typeface="Roboto"/>
                <a:cs typeface="Roboto"/>
                <a:sym typeface="Roboto"/>
              </a:rPr>
              <a:t>Out of total reservations ⅔ of people show up and ⅓ people cancel their booking and 1% don’t show up.</a:t>
            </a:r>
            <a:endParaRPr dirty="0">
              <a:solidFill>
                <a:schemeClr val="accent2"/>
              </a:solidFill>
              <a:highlight>
                <a:srgbClr val="FFFFFF"/>
              </a:highlight>
              <a:latin typeface="Roboto"/>
              <a:ea typeface="Roboto"/>
              <a:cs typeface="Roboto"/>
              <a:sym typeface="Roboto"/>
            </a:endParaRPr>
          </a:p>
          <a:p>
            <a:pPr marL="457200" lvl="0" indent="-317500" algn="just" rtl="0">
              <a:spcBef>
                <a:spcPts val="0"/>
              </a:spcBef>
              <a:spcAft>
                <a:spcPts val="0"/>
              </a:spcAft>
              <a:buClr>
                <a:schemeClr val="accent2"/>
              </a:buClr>
              <a:buSzPts val="1400"/>
              <a:buFont typeface="Roboto"/>
              <a:buAutoNum type="arabicPeriod"/>
            </a:pPr>
            <a:r>
              <a:rPr lang="en-GB" dirty="0">
                <a:solidFill>
                  <a:schemeClr val="accent2"/>
                </a:solidFill>
                <a:highlight>
                  <a:srgbClr val="FFFFFF"/>
                </a:highlight>
                <a:latin typeface="Roboto"/>
                <a:ea typeface="Roboto"/>
                <a:cs typeface="Roboto"/>
                <a:sym typeface="Roboto"/>
              </a:rPr>
              <a:t>In 2016, hotel bookings are highest, in which 25-30% of cancellations are for Resort hotels and 40-45% of cancellations are for City hotels. </a:t>
            </a:r>
            <a:endParaRPr dirty="0">
              <a:solidFill>
                <a:schemeClr val="accent2"/>
              </a:solidFill>
              <a:highlight>
                <a:srgbClr val="FFFFFF"/>
              </a:highlight>
              <a:latin typeface="Roboto"/>
              <a:ea typeface="Roboto"/>
              <a:cs typeface="Roboto"/>
              <a:sym typeface="Roboto"/>
            </a:endParaRPr>
          </a:p>
          <a:p>
            <a:pPr marL="457200" lvl="0" indent="-317500" algn="just" rtl="0">
              <a:spcBef>
                <a:spcPts val="0"/>
              </a:spcBef>
              <a:spcAft>
                <a:spcPts val="0"/>
              </a:spcAft>
              <a:buClr>
                <a:schemeClr val="accent2"/>
              </a:buClr>
              <a:buSzPts val="1400"/>
              <a:buFont typeface="Roboto"/>
              <a:buAutoNum type="arabicPeriod"/>
            </a:pPr>
            <a:r>
              <a:rPr lang="en-GB" dirty="0">
                <a:solidFill>
                  <a:schemeClr val="accent2"/>
                </a:solidFill>
                <a:highlight>
                  <a:srgbClr val="FFFFFF"/>
                </a:highlight>
                <a:latin typeface="Roboto"/>
                <a:ea typeface="Roboto"/>
                <a:cs typeface="Roboto"/>
                <a:sym typeface="Roboto"/>
              </a:rPr>
              <a:t>As lead time increases</a:t>
            </a:r>
            <a:r>
              <a:rPr lang="en-US" dirty="0">
                <a:solidFill>
                  <a:schemeClr val="accent2"/>
                </a:solidFill>
                <a:highlight>
                  <a:srgbClr val="FFFFFF"/>
                </a:highlight>
                <a:latin typeface="Roboto"/>
                <a:ea typeface="Roboto"/>
                <a:cs typeface="Roboto"/>
                <a:sym typeface="Roboto"/>
              </a:rPr>
              <a:t>, the ADR decreases, so most people prefer to book a hotel before  30-60 days, usually between April and</a:t>
            </a:r>
            <a:r>
              <a:rPr lang="en-GB" dirty="0">
                <a:solidFill>
                  <a:schemeClr val="accent2"/>
                </a:solidFill>
                <a:highlight>
                  <a:srgbClr val="FFFFFF"/>
                </a:highlight>
                <a:latin typeface="Roboto"/>
                <a:ea typeface="Roboto"/>
                <a:cs typeface="Roboto"/>
                <a:sym typeface="Roboto"/>
              </a:rPr>
              <a:t> September.</a:t>
            </a:r>
            <a:endParaRPr dirty="0">
              <a:solidFill>
                <a:schemeClr val="accent2"/>
              </a:solidFill>
              <a:highlight>
                <a:srgbClr val="FFFFFF"/>
              </a:highlight>
              <a:latin typeface="Roboto"/>
              <a:ea typeface="Roboto"/>
              <a:cs typeface="Roboto"/>
              <a:sym typeface="Roboto"/>
            </a:endParaRPr>
          </a:p>
          <a:p>
            <a:pPr marL="457200" lvl="0" indent="-317500" algn="just" rtl="0">
              <a:spcBef>
                <a:spcPts val="0"/>
              </a:spcBef>
              <a:spcAft>
                <a:spcPts val="0"/>
              </a:spcAft>
              <a:buClr>
                <a:schemeClr val="accent2"/>
              </a:buClr>
              <a:buSzPts val="1400"/>
              <a:buFont typeface="Roboto"/>
              <a:buAutoNum type="arabicPeriod"/>
            </a:pPr>
            <a:r>
              <a:rPr lang="en-GB" dirty="0">
                <a:solidFill>
                  <a:schemeClr val="accent2"/>
                </a:solidFill>
                <a:highlight>
                  <a:srgbClr val="FFFFFF"/>
                </a:highlight>
                <a:latin typeface="Roboto"/>
                <a:ea typeface="Roboto"/>
                <a:cs typeface="Roboto"/>
                <a:sym typeface="Roboto"/>
              </a:rPr>
              <a:t>Best time to book a hotel is </a:t>
            </a:r>
            <a:r>
              <a:rPr lang="en-US" dirty="0">
                <a:solidFill>
                  <a:schemeClr val="accent2"/>
                </a:solidFill>
                <a:highlight>
                  <a:srgbClr val="FFFFFF"/>
                </a:highlight>
                <a:latin typeface="Roboto"/>
                <a:ea typeface="Roboto"/>
                <a:cs typeface="Roboto"/>
                <a:sym typeface="Roboto"/>
              </a:rPr>
              <a:t>between October to March when hotel prices are</a:t>
            </a:r>
            <a:r>
              <a:rPr lang="en-GB" dirty="0">
                <a:solidFill>
                  <a:schemeClr val="accent2"/>
                </a:solidFill>
                <a:highlight>
                  <a:srgbClr val="FFFFFF"/>
                </a:highlight>
                <a:latin typeface="Roboto"/>
                <a:ea typeface="Roboto"/>
                <a:cs typeface="Roboto"/>
                <a:sym typeface="Roboto"/>
              </a:rPr>
              <a:t> less, so hotels should provide exciting offers for customers.</a:t>
            </a:r>
            <a:endParaRPr dirty="0">
              <a:latin typeface="Roboto"/>
              <a:ea typeface="Roboto"/>
              <a:cs typeface="Roboto"/>
              <a:sym typeface="Roboto"/>
            </a:endParaRPr>
          </a:p>
          <a:p>
            <a:pPr marL="457200" lvl="0" indent="-317500" algn="just" rtl="0">
              <a:spcBef>
                <a:spcPts val="0"/>
              </a:spcBef>
              <a:spcAft>
                <a:spcPts val="0"/>
              </a:spcAft>
              <a:buClr>
                <a:schemeClr val="accent2"/>
              </a:buClr>
              <a:buSzPts val="1400"/>
              <a:buFont typeface="Roboto"/>
              <a:buAutoNum type="arabicPeriod"/>
            </a:pPr>
            <a:r>
              <a:rPr lang="en-GB" dirty="0">
                <a:solidFill>
                  <a:schemeClr val="accent2"/>
                </a:solidFill>
                <a:highlight>
                  <a:srgbClr val="FFFFFF"/>
                </a:highlight>
                <a:latin typeface="Roboto"/>
                <a:ea typeface="Roboto"/>
                <a:cs typeface="Roboto"/>
                <a:sym typeface="Roboto"/>
              </a:rPr>
              <a:t>Most bookings are done by transient types of customers. So hotels should focus on attracting other types of customers also, to increase their revenue.</a:t>
            </a:r>
            <a:endParaRPr dirty="0">
              <a:solidFill>
                <a:schemeClr val="accent2"/>
              </a:solidFill>
              <a:latin typeface="Roboto"/>
              <a:ea typeface="Roboto"/>
              <a:cs typeface="Roboto"/>
              <a:sym typeface="Roboto"/>
            </a:endParaRPr>
          </a:p>
          <a:p>
            <a:pPr marL="457200" lvl="0" indent="-317500" algn="just" rtl="0">
              <a:spcBef>
                <a:spcPts val="0"/>
              </a:spcBef>
              <a:spcAft>
                <a:spcPts val="0"/>
              </a:spcAft>
              <a:buClr>
                <a:schemeClr val="accent2"/>
              </a:buClr>
              <a:buSzPts val="1400"/>
              <a:buFont typeface="Roboto"/>
              <a:buAutoNum type="arabicPeriod"/>
            </a:pPr>
            <a:r>
              <a:rPr lang="en-GB" dirty="0">
                <a:solidFill>
                  <a:schemeClr val="accent2"/>
                </a:solidFill>
                <a:latin typeface="Roboto"/>
                <a:ea typeface="Roboto"/>
                <a:cs typeface="Roboto"/>
                <a:sym typeface="Roboto"/>
              </a:rPr>
              <a:t>Majority of people prefer room type-A as it seems to be more economical for booking. So hotels should increase the no. of rooms in this segment.</a:t>
            </a:r>
            <a:endParaRPr dirty="0">
              <a:solidFill>
                <a:schemeClr val="accent2"/>
              </a:solidFill>
              <a:latin typeface="Roboto"/>
              <a:ea typeface="Roboto"/>
              <a:cs typeface="Roboto"/>
              <a:sym typeface="Roboto"/>
            </a:endParaRPr>
          </a:p>
          <a:p>
            <a:pPr marL="457200" lvl="0" indent="-317500" algn="just" rtl="0">
              <a:spcBef>
                <a:spcPts val="0"/>
              </a:spcBef>
              <a:spcAft>
                <a:spcPts val="0"/>
              </a:spcAft>
              <a:buClr>
                <a:schemeClr val="accent2"/>
              </a:buClr>
              <a:buSzPts val="1400"/>
              <a:buFont typeface="Roboto"/>
              <a:buAutoNum type="arabicPeriod"/>
            </a:pPr>
            <a:r>
              <a:rPr lang="en-GB" dirty="0">
                <a:solidFill>
                  <a:schemeClr val="accent2"/>
                </a:solidFill>
                <a:highlight>
                  <a:srgbClr val="FFFFFF"/>
                </a:highlight>
                <a:latin typeface="Roboto"/>
                <a:ea typeface="Roboto"/>
                <a:cs typeface="Roboto"/>
                <a:sym typeface="Roboto"/>
              </a:rPr>
              <a:t>Majority of the bookings and cancellations are made through Travel agencies(Online/Offline) and Tour Operators—-marketing team</a:t>
            </a:r>
            <a:endParaRPr dirty="0">
              <a:solidFill>
                <a:schemeClr val="accent2"/>
              </a:solidFill>
              <a:highlight>
                <a:srgbClr val="FFFFFF"/>
              </a:highlight>
              <a:latin typeface="Roboto"/>
              <a:ea typeface="Roboto"/>
              <a:cs typeface="Roboto"/>
              <a:sym typeface="Roboto"/>
            </a:endParaRPr>
          </a:p>
          <a:p>
            <a:pPr marL="457200" lvl="0" indent="-317500" algn="just" rtl="0">
              <a:spcBef>
                <a:spcPts val="0"/>
              </a:spcBef>
              <a:spcAft>
                <a:spcPts val="0"/>
              </a:spcAft>
              <a:buClr>
                <a:schemeClr val="accent2"/>
              </a:buClr>
              <a:buSzPts val="1400"/>
              <a:buFont typeface="Roboto"/>
              <a:buAutoNum type="arabicPeriod"/>
            </a:pPr>
            <a:r>
              <a:rPr lang="en-GB" dirty="0">
                <a:highlight>
                  <a:srgbClr val="FFFFFE"/>
                </a:highlight>
                <a:latin typeface="Roboto"/>
                <a:ea typeface="Roboto"/>
                <a:cs typeface="Roboto"/>
                <a:sym typeface="Roboto"/>
              </a:rPr>
              <a:t>TA/TO  shows the highest distribution among all channels in both the hotel type so we can target our marketing area to be on these travel agencies’ websites and work with them since the majority of the visitors tend to reach out to them for booking.</a:t>
            </a:r>
            <a:endParaRPr dirty="0">
              <a:highlight>
                <a:srgbClr val="FFFFFE"/>
              </a:highlight>
              <a:latin typeface="Roboto"/>
              <a:ea typeface="Roboto"/>
              <a:cs typeface="Roboto"/>
              <a:sym typeface="Roboto"/>
            </a:endParaRPr>
          </a:p>
          <a:p>
            <a:pPr marL="0" lvl="0" indent="0" algn="just" rtl="0">
              <a:spcBef>
                <a:spcPts val="0"/>
              </a:spcBef>
              <a:spcAft>
                <a:spcPts val="0"/>
              </a:spcAft>
              <a:buNone/>
            </a:pPr>
            <a:endParaRPr sz="1200" dirty="0">
              <a:solidFill>
                <a:schemeClr val="accent2"/>
              </a:solidFill>
              <a:highlight>
                <a:srgbClr val="FFFFFF"/>
              </a:highlight>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g145f9cbddf0_1_15"/>
          <p:cNvSpPr txBox="1"/>
          <p:nvPr/>
        </p:nvSpPr>
        <p:spPr>
          <a:xfrm>
            <a:off x="505075" y="247400"/>
            <a:ext cx="24327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900" b="1">
                <a:solidFill>
                  <a:schemeClr val="dk1"/>
                </a:solidFill>
                <a:latin typeface="Roboto"/>
                <a:ea typeface="Roboto"/>
                <a:cs typeface="Roboto"/>
                <a:sym typeface="Roboto"/>
              </a:rPr>
              <a:t>Conclusions</a:t>
            </a:r>
            <a:endParaRPr sz="1900" b="1">
              <a:solidFill>
                <a:schemeClr val="dk1"/>
              </a:solidFill>
              <a:latin typeface="Roboto"/>
              <a:ea typeface="Roboto"/>
              <a:cs typeface="Roboto"/>
              <a:sym typeface="Roboto"/>
            </a:endParaRPr>
          </a:p>
        </p:txBody>
      </p:sp>
      <p:sp>
        <p:nvSpPr>
          <p:cNvPr id="257" name="Google Shape;257;g145f9cbddf0_1_15"/>
          <p:cNvSpPr txBox="1"/>
          <p:nvPr/>
        </p:nvSpPr>
        <p:spPr>
          <a:xfrm>
            <a:off x="680300" y="840450"/>
            <a:ext cx="8015400" cy="29862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SzPts val="1400"/>
              <a:buFont typeface="Roboto"/>
              <a:buAutoNum type="arabicPeriod"/>
            </a:pPr>
            <a:r>
              <a:rPr lang="en-GB" dirty="0">
                <a:solidFill>
                  <a:schemeClr val="accent2"/>
                </a:solidFill>
                <a:highlight>
                  <a:srgbClr val="FFFFFF"/>
                </a:highlight>
                <a:latin typeface="Roboto"/>
                <a:ea typeface="Roboto"/>
                <a:cs typeface="Roboto"/>
                <a:sym typeface="Roboto"/>
              </a:rPr>
              <a:t>Chance of cancellation is high when there are no deposits taken by hotels. So minimum deposits should be taken by hotels to decrease the rate of cancellation.</a:t>
            </a:r>
            <a:endParaRPr dirty="0">
              <a:latin typeface="Roboto"/>
              <a:ea typeface="Roboto"/>
              <a:cs typeface="Roboto"/>
              <a:sym typeface="Roboto"/>
            </a:endParaRPr>
          </a:p>
          <a:p>
            <a:pPr marL="457200" lvl="0" indent="-317500" algn="just" rtl="0">
              <a:spcBef>
                <a:spcPts val="0"/>
              </a:spcBef>
              <a:spcAft>
                <a:spcPts val="0"/>
              </a:spcAft>
              <a:buSzPts val="1400"/>
              <a:buFont typeface="Roboto"/>
              <a:buAutoNum type="arabicPeriod"/>
            </a:pPr>
            <a:r>
              <a:rPr lang="en-GB" dirty="0">
                <a:latin typeface="Roboto"/>
                <a:ea typeface="Roboto"/>
                <a:cs typeface="Roboto"/>
                <a:sym typeface="Roboto"/>
              </a:rPr>
              <a:t>As the length of total stay increases the ADR decreases. This means for a longer stay, customers can get a better deal.</a:t>
            </a:r>
            <a:endParaRPr dirty="0">
              <a:latin typeface="Roboto"/>
              <a:ea typeface="Roboto"/>
              <a:cs typeface="Roboto"/>
              <a:sym typeface="Roboto"/>
            </a:endParaRPr>
          </a:p>
          <a:p>
            <a:pPr marL="457200" lvl="0" indent="-317500" algn="l" rtl="0">
              <a:spcBef>
                <a:spcPts val="0"/>
              </a:spcBef>
              <a:spcAft>
                <a:spcPts val="0"/>
              </a:spcAft>
              <a:buSzPts val="1400"/>
              <a:buFont typeface="Roboto"/>
              <a:buAutoNum type="arabicPeriod"/>
            </a:pPr>
            <a:r>
              <a:rPr lang="en-GB" dirty="0">
                <a:latin typeface="Roboto"/>
                <a:ea typeface="Roboto"/>
                <a:cs typeface="Roboto"/>
                <a:sym typeface="Roboto"/>
              </a:rPr>
              <a:t>77% of the people prefer BB (bed &amp; breakfast) meal type in both the hotel type.</a:t>
            </a:r>
            <a:endParaRPr dirty="0">
              <a:latin typeface="Roboto"/>
              <a:ea typeface="Roboto"/>
              <a:cs typeface="Roboto"/>
              <a:sym typeface="Roboto"/>
            </a:endParaRPr>
          </a:p>
          <a:p>
            <a:pPr marL="457200" lvl="0" indent="-317500" algn="l" rtl="0">
              <a:spcBef>
                <a:spcPts val="0"/>
              </a:spcBef>
              <a:spcAft>
                <a:spcPts val="0"/>
              </a:spcAft>
              <a:buClr>
                <a:schemeClr val="accent2"/>
              </a:buClr>
              <a:buSzPts val="1400"/>
              <a:buFont typeface="Roboto"/>
              <a:buAutoNum type="arabicPeriod"/>
            </a:pPr>
            <a:r>
              <a:rPr lang="en-GB" dirty="0">
                <a:solidFill>
                  <a:schemeClr val="accent2"/>
                </a:solidFill>
                <a:highlight>
                  <a:srgbClr val="FFFFFF"/>
                </a:highlight>
                <a:latin typeface="Roboto"/>
                <a:ea typeface="Roboto"/>
                <a:cs typeface="Roboto"/>
                <a:sym typeface="Roboto"/>
              </a:rPr>
              <a:t>Maximum bookings and revenues are generated from western European countries like Portugal, France, UK.so hotels should target these countries for their promotional activities.</a:t>
            </a:r>
            <a:endParaRPr dirty="0">
              <a:solidFill>
                <a:schemeClr val="accent2"/>
              </a:solidFill>
              <a:highlight>
                <a:srgbClr val="FFFFFF"/>
              </a:highlight>
              <a:latin typeface="Roboto"/>
              <a:ea typeface="Roboto"/>
              <a:cs typeface="Roboto"/>
              <a:sym typeface="Roboto"/>
            </a:endParaRPr>
          </a:p>
          <a:p>
            <a:pPr marL="457200" lvl="0" indent="-317500" algn="l" rtl="0">
              <a:spcBef>
                <a:spcPts val="0"/>
              </a:spcBef>
              <a:spcAft>
                <a:spcPts val="0"/>
              </a:spcAft>
              <a:buClr>
                <a:schemeClr val="accent2"/>
              </a:buClr>
              <a:buSzPts val="1400"/>
              <a:buFont typeface="Roboto"/>
              <a:buAutoNum type="arabicPeriod"/>
            </a:pPr>
            <a:r>
              <a:rPr lang="en-GB" dirty="0">
                <a:solidFill>
                  <a:schemeClr val="accent2"/>
                </a:solidFill>
                <a:highlight>
                  <a:srgbClr val="FFFFFF"/>
                </a:highlight>
                <a:latin typeface="Roboto"/>
                <a:ea typeface="Roboto"/>
                <a:cs typeface="Roboto"/>
                <a:sym typeface="Roboto"/>
              </a:rPr>
              <a:t>About 94% of people don’t require car parking spaces while booking hotels. Hotels should not Invest more in car parking spaces.</a:t>
            </a:r>
            <a:endParaRPr dirty="0">
              <a:solidFill>
                <a:schemeClr val="accent2"/>
              </a:solidFill>
              <a:highlight>
                <a:srgbClr val="FFFFFF"/>
              </a:highlight>
              <a:latin typeface="Roboto"/>
              <a:ea typeface="Roboto"/>
              <a:cs typeface="Roboto"/>
              <a:sym typeface="Roboto"/>
            </a:endParaRPr>
          </a:p>
          <a:p>
            <a:pPr marL="457200" lvl="0" indent="-317500" algn="just" rtl="0">
              <a:spcBef>
                <a:spcPts val="0"/>
              </a:spcBef>
              <a:spcAft>
                <a:spcPts val="0"/>
              </a:spcAft>
              <a:buClr>
                <a:schemeClr val="accent2"/>
              </a:buClr>
              <a:buSzPts val="1400"/>
              <a:buFont typeface="Roboto"/>
              <a:buAutoNum type="arabicPeriod"/>
            </a:pPr>
            <a:r>
              <a:rPr lang="en-GB" dirty="0">
                <a:solidFill>
                  <a:schemeClr val="accent2"/>
                </a:solidFill>
                <a:highlight>
                  <a:srgbClr val="FFFFFF"/>
                </a:highlight>
                <a:latin typeface="Roboto"/>
                <a:ea typeface="Roboto"/>
                <a:cs typeface="Roboto"/>
                <a:sym typeface="Roboto"/>
              </a:rPr>
              <a:t>Mostly the guests are new customers and a very small share of repeated customers. To retain the guests, hotels should take feedback from guests and try to improve the services to increase customer retention.</a:t>
            </a:r>
            <a:endParaRPr dirty="0">
              <a:solidFill>
                <a:schemeClr val="accent2"/>
              </a:solidFill>
              <a:highlight>
                <a:srgbClr val="FFFFFF"/>
              </a:highlight>
              <a:latin typeface="Roboto"/>
              <a:ea typeface="Roboto"/>
              <a:cs typeface="Roboto"/>
              <a:sym typeface="Roboto"/>
            </a:endParaRPr>
          </a:p>
          <a:p>
            <a:pPr marL="0" lvl="0" indent="0" algn="l" rtl="0">
              <a:spcBef>
                <a:spcPts val="0"/>
              </a:spcBef>
              <a:spcAft>
                <a:spcPts val="0"/>
              </a:spcAft>
              <a:buNone/>
            </a:pPr>
            <a:endParaRPr dirty="0">
              <a:solidFill>
                <a:schemeClr val="accent2"/>
              </a:solidFill>
              <a:highlight>
                <a:srgbClr val="FFFFFF"/>
              </a:highlight>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262" name="Google Shape;262;gfe193fd101_1_4"/>
          <p:cNvPicPr preferRelativeResize="0"/>
          <p:nvPr/>
        </p:nvPicPr>
        <p:blipFill>
          <a:blip r:embed="rId3">
            <a:alphaModFix/>
          </a:blip>
          <a:stretch>
            <a:fillRect/>
          </a:stretch>
        </p:blipFill>
        <p:spPr>
          <a:xfrm>
            <a:off x="1863088" y="1054763"/>
            <a:ext cx="5417825" cy="3033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g14526320498_0_653"/>
          <p:cNvSpPr txBox="1">
            <a:spLocks noGrp="1"/>
          </p:cNvSpPr>
          <p:nvPr>
            <p:ph type="title"/>
          </p:nvPr>
        </p:nvSpPr>
        <p:spPr>
          <a:xfrm>
            <a:off x="189225" y="128675"/>
            <a:ext cx="8520600" cy="5652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800"/>
              <a:buNone/>
            </a:pPr>
            <a:r>
              <a:rPr lang="en-GB" sz="3500" u="sng">
                <a:latin typeface="Roboto Medium"/>
                <a:ea typeface="Roboto Medium"/>
                <a:cs typeface="Roboto Medium"/>
                <a:sym typeface="Roboto Medium"/>
              </a:rPr>
              <a:t>Workflow</a:t>
            </a:r>
            <a:endParaRPr/>
          </a:p>
        </p:txBody>
      </p:sp>
      <p:sp>
        <p:nvSpPr>
          <p:cNvPr id="67" name="Google Shape;67;g14526320498_0_653"/>
          <p:cNvSpPr txBox="1">
            <a:spLocks noGrp="1"/>
          </p:cNvSpPr>
          <p:nvPr>
            <p:ph type="body" idx="1"/>
          </p:nvPr>
        </p:nvSpPr>
        <p:spPr>
          <a:xfrm>
            <a:off x="311700" y="863550"/>
            <a:ext cx="8520600" cy="3085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a:p>
        </p:txBody>
      </p:sp>
      <p:grpSp>
        <p:nvGrpSpPr>
          <p:cNvPr id="68" name="Google Shape;68;g14526320498_0_653"/>
          <p:cNvGrpSpPr/>
          <p:nvPr/>
        </p:nvGrpSpPr>
        <p:grpSpPr>
          <a:xfrm>
            <a:off x="6254516" y="1318142"/>
            <a:ext cx="2604522" cy="2460300"/>
            <a:chOff x="6254516" y="1318142"/>
            <a:chExt cx="2604522" cy="2460300"/>
          </a:xfrm>
        </p:grpSpPr>
        <p:sp>
          <p:nvSpPr>
            <p:cNvPr id="69" name="Google Shape;69;g14526320498_0_653"/>
            <p:cNvSpPr/>
            <p:nvPr/>
          </p:nvSpPr>
          <p:spPr>
            <a:xfrm rot="2700000">
              <a:off x="7239866" y="1053398"/>
              <a:ext cx="489601" cy="2989789"/>
            </a:xfrm>
            <a:prstGeom prst="roundRect">
              <a:avLst>
                <a:gd name="adj" fmla="val 50000"/>
              </a:avLst>
            </a:prstGeom>
            <a:solidFill>
              <a:srgbClr val="307B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g14526320498_0_653"/>
            <p:cNvSpPr/>
            <p:nvPr/>
          </p:nvSpPr>
          <p:spPr>
            <a:xfrm>
              <a:off x="6443962" y="3255512"/>
              <a:ext cx="326100" cy="326100"/>
            </a:xfrm>
            <a:prstGeom prst="ellipse">
              <a:avLst/>
            </a:prstGeom>
            <a:solidFill>
              <a:srgbClr val="FFFFFF"/>
            </a:solidFill>
            <a:ln>
              <a:noFill/>
            </a:ln>
            <a:effectLst>
              <a:outerShdw blurRad="228600" dist="50800" dir="5400000" algn="tl" rotWithShape="0">
                <a:srgbClr val="000000">
                  <a:alpha val="5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b="1" i="0" u="none" strike="noStrike" cap="none">
                  <a:solidFill>
                    <a:srgbClr val="307BF3"/>
                  </a:solidFill>
                  <a:latin typeface="Roboto"/>
                  <a:ea typeface="Roboto"/>
                  <a:cs typeface="Roboto"/>
                  <a:sym typeface="Roboto"/>
                </a:rPr>
                <a:t>5</a:t>
              </a:r>
              <a:endParaRPr sz="900" b="1" i="0" u="none" strike="noStrike" cap="none">
                <a:solidFill>
                  <a:srgbClr val="307BF3"/>
                </a:solidFill>
                <a:latin typeface="Roboto"/>
                <a:ea typeface="Roboto"/>
                <a:cs typeface="Roboto"/>
                <a:sym typeface="Roboto"/>
              </a:endParaRPr>
            </a:p>
          </p:txBody>
        </p:sp>
        <p:sp>
          <p:nvSpPr>
            <p:cNvPr id="71" name="Google Shape;71;g14526320498_0_653"/>
            <p:cNvSpPr txBox="1"/>
            <p:nvPr/>
          </p:nvSpPr>
          <p:spPr>
            <a:xfrm rot="-2700000">
              <a:off x="6375763" y="2297099"/>
              <a:ext cx="2378424" cy="342805"/>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200"/>
                <a:buFont typeface="Arial"/>
                <a:buNone/>
              </a:pPr>
              <a:r>
                <a:rPr lang="en-GB" sz="1200" b="0" i="0" u="none" strike="noStrike" cap="none">
                  <a:solidFill>
                    <a:srgbClr val="FFFFFF"/>
                  </a:solidFill>
                  <a:latin typeface="Roboto"/>
                  <a:ea typeface="Roboto"/>
                  <a:cs typeface="Roboto"/>
                  <a:sym typeface="Roboto"/>
                </a:rPr>
                <a:t>Analyzing the result</a:t>
              </a:r>
              <a:endParaRPr sz="1100" b="1" i="0" u="none" strike="noStrike" cap="none">
                <a:solidFill>
                  <a:srgbClr val="FFFFFF"/>
                </a:solidFill>
                <a:latin typeface="Roboto"/>
                <a:ea typeface="Roboto"/>
                <a:cs typeface="Roboto"/>
                <a:sym typeface="Roboto"/>
              </a:endParaRPr>
            </a:p>
          </p:txBody>
        </p:sp>
        <p:sp>
          <p:nvSpPr>
            <p:cNvPr id="72" name="Google Shape;72;g14526320498_0_653"/>
            <p:cNvSpPr txBox="1"/>
            <p:nvPr/>
          </p:nvSpPr>
          <p:spPr>
            <a:xfrm rot="-2700000">
              <a:off x="6788358" y="2571061"/>
              <a:ext cx="2242660" cy="44250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1600"/>
                </a:spcAft>
                <a:buClr>
                  <a:srgbClr val="000000"/>
                </a:buClr>
                <a:buSzPts val="800"/>
                <a:buFont typeface="Arial"/>
                <a:buNone/>
              </a:pPr>
              <a:r>
                <a:rPr lang="en-GB" sz="800" b="0" i="0" u="none" strike="noStrike" cap="none">
                  <a:solidFill>
                    <a:srgbClr val="000000"/>
                  </a:solidFill>
                  <a:latin typeface="Roboto"/>
                  <a:ea typeface="Roboto"/>
                  <a:cs typeface="Roboto"/>
                  <a:sym typeface="Roboto"/>
                </a:rPr>
                <a:t>With the results from the EDA and the visualization we can conclude analysis</a:t>
              </a:r>
              <a:endParaRPr sz="800" b="1" i="0" u="none" strike="noStrike" cap="none">
                <a:solidFill>
                  <a:srgbClr val="000000"/>
                </a:solidFill>
                <a:latin typeface="Roboto"/>
                <a:ea typeface="Roboto"/>
                <a:cs typeface="Roboto"/>
                <a:sym typeface="Roboto"/>
              </a:endParaRPr>
            </a:p>
          </p:txBody>
        </p:sp>
      </p:grpSp>
      <p:grpSp>
        <p:nvGrpSpPr>
          <p:cNvPr id="73" name="Google Shape;73;g14526320498_0_653"/>
          <p:cNvGrpSpPr/>
          <p:nvPr/>
        </p:nvGrpSpPr>
        <p:grpSpPr>
          <a:xfrm>
            <a:off x="4761417" y="1318142"/>
            <a:ext cx="2604523" cy="2460300"/>
            <a:chOff x="4761417" y="1318142"/>
            <a:chExt cx="2604523" cy="2460300"/>
          </a:xfrm>
        </p:grpSpPr>
        <p:sp>
          <p:nvSpPr>
            <p:cNvPr id="74" name="Google Shape;74;g14526320498_0_653"/>
            <p:cNvSpPr/>
            <p:nvPr/>
          </p:nvSpPr>
          <p:spPr>
            <a:xfrm rot="2700000">
              <a:off x="5746767" y="1053398"/>
              <a:ext cx="489601" cy="2989789"/>
            </a:xfrm>
            <a:prstGeom prst="roundRect">
              <a:avLst>
                <a:gd name="adj" fmla="val 50000"/>
              </a:avLst>
            </a:prstGeom>
            <a:solidFill>
              <a:srgbClr val="0E65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g14526320498_0_653"/>
            <p:cNvSpPr/>
            <p:nvPr/>
          </p:nvSpPr>
          <p:spPr>
            <a:xfrm>
              <a:off x="4950863" y="3255512"/>
              <a:ext cx="326100" cy="326100"/>
            </a:xfrm>
            <a:prstGeom prst="ellipse">
              <a:avLst/>
            </a:prstGeom>
            <a:solidFill>
              <a:srgbClr val="FFFFFF"/>
            </a:solidFill>
            <a:ln>
              <a:noFill/>
            </a:ln>
            <a:effectLst>
              <a:outerShdw blurRad="228600" dist="50800" dir="5400000" algn="tl" rotWithShape="0">
                <a:srgbClr val="000000">
                  <a:alpha val="5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b="1" i="0" u="none" strike="noStrike" cap="none">
                  <a:solidFill>
                    <a:srgbClr val="0E65F0"/>
                  </a:solidFill>
                  <a:latin typeface="Roboto"/>
                  <a:ea typeface="Roboto"/>
                  <a:cs typeface="Roboto"/>
                  <a:sym typeface="Roboto"/>
                </a:rPr>
                <a:t>4</a:t>
              </a:r>
              <a:endParaRPr sz="900" b="1" i="0" u="none" strike="noStrike" cap="none">
                <a:solidFill>
                  <a:srgbClr val="0E65F0"/>
                </a:solidFill>
                <a:latin typeface="Roboto"/>
                <a:ea typeface="Roboto"/>
                <a:cs typeface="Roboto"/>
                <a:sym typeface="Roboto"/>
              </a:endParaRPr>
            </a:p>
          </p:txBody>
        </p:sp>
        <p:sp>
          <p:nvSpPr>
            <p:cNvPr id="76" name="Google Shape;76;g14526320498_0_653"/>
            <p:cNvSpPr txBox="1"/>
            <p:nvPr/>
          </p:nvSpPr>
          <p:spPr>
            <a:xfrm rot="-2700000">
              <a:off x="4896424" y="2302799"/>
              <a:ext cx="2362302" cy="342805"/>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200"/>
                <a:buFont typeface="Arial"/>
                <a:buNone/>
              </a:pPr>
              <a:r>
                <a:rPr lang="en-GB" sz="1200" b="0" i="0" u="none" strike="noStrike" cap="none">
                  <a:solidFill>
                    <a:srgbClr val="FFFFFF"/>
                  </a:solidFill>
                  <a:latin typeface="Roboto"/>
                  <a:ea typeface="Roboto"/>
                  <a:cs typeface="Roboto"/>
                  <a:sym typeface="Roboto"/>
                </a:rPr>
                <a:t>Data visualization</a:t>
              </a:r>
              <a:endParaRPr sz="1100" b="1" i="0" u="none" strike="noStrike" cap="none">
                <a:solidFill>
                  <a:srgbClr val="FFFFFF"/>
                </a:solidFill>
                <a:latin typeface="Roboto"/>
                <a:ea typeface="Roboto"/>
                <a:cs typeface="Roboto"/>
                <a:sym typeface="Roboto"/>
              </a:endParaRPr>
            </a:p>
          </p:txBody>
        </p:sp>
        <p:sp>
          <p:nvSpPr>
            <p:cNvPr id="77" name="Google Shape;77;g14526320498_0_653"/>
            <p:cNvSpPr txBox="1"/>
            <p:nvPr/>
          </p:nvSpPr>
          <p:spPr>
            <a:xfrm rot="-2700000">
              <a:off x="5295260" y="2571061"/>
              <a:ext cx="2242660" cy="44250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1600"/>
                </a:spcAft>
                <a:buClr>
                  <a:srgbClr val="000000"/>
                </a:buClr>
                <a:buSzPts val="800"/>
                <a:buFont typeface="Arial"/>
                <a:buNone/>
              </a:pPr>
              <a:r>
                <a:rPr lang="en-GB" sz="800" b="0" i="0" u="none" strike="noStrike" cap="none">
                  <a:solidFill>
                    <a:srgbClr val="000000"/>
                  </a:solidFill>
                  <a:latin typeface="Roboto"/>
                  <a:ea typeface="Roboto"/>
                  <a:cs typeface="Roboto"/>
                  <a:sym typeface="Roboto"/>
                </a:rPr>
                <a:t>The result will then be displayed in a visualization manner as in graphs for a better understanding..</a:t>
              </a:r>
              <a:endParaRPr sz="800" b="1" i="0" u="none" strike="noStrike" cap="none">
                <a:solidFill>
                  <a:srgbClr val="000000"/>
                </a:solidFill>
                <a:latin typeface="Roboto"/>
                <a:ea typeface="Roboto"/>
                <a:cs typeface="Roboto"/>
                <a:sym typeface="Roboto"/>
              </a:endParaRPr>
            </a:p>
          </p:txBody>
        </p:sp>
      </p:grpSp>
      <p:grpSp>
        <p:nvGrpSpPr>
          <p:cNvPr id="78" name="Google Shape;78;g14526320498_0_653"/>
          <p:cNvGrpSpPr/>
          <p:nvPr/>
        </p:nvGrpSpPr>
        <p:grpSpPr>
          <a:xfrm>
            <a:off x="3269737" y="1318142"/>
            <a:ext cx="2604523" cy="2460300"/>
            <a:chOff x="3269750" y="1318142"/>
            <a:chExt cx="2604523" cy="2460300"/>
          </a:xfrm>
        </p:grpSpPr>
        <p:sp>
          <p:nvSpPr>
            <p:cNvPr id="79" name="Google Shape;79;g14526320498_0_653"/>
            <p:cNvSpPr/>
            <p:nvPr/>
          </p:nvSpPr>
          <p:spPr>
            <a:xfrm rot="2700000">
              <a:off x="4255100" y="1053398"/>
              <a:ext cx="489601" cy="2989789"/>
            </a:xfrm>
            <a:prstGeom prst="roundRect">
              <a:avLst>
                <a:gd name="adj" fmla="val 50000"/>
              </a:avLst>
            </a:prstGeom>
            <a:solidFill>
              <a:srgbClr val="0D5D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g14526320498_0_653"/>
            <p:cNvSpPr/>
            <p:nvPr/>
          </p:nvSpPr>
          <p:spPr>
            <a:xfrm>
              <a:off x="3459197" y="3255512"/>
              <a:ext cx="326100" cy="326100"/>
            </a:xfrm>
            <a:prstGeom prst="ellipse">
              <a:avLst/>
            </a:prstGeom>
            <a:solidFill>
              <a:srgbClr val="FFFFFF"/>
            </a:solidFill>
            <a:ln>
              <a:noFill/>
            </a:ln>
            <a:effectLst>
              <a:outerShdw blurRad="228600" dist="50800" dir="5400000" algn="tl" rotWithShape="0">
                <a:srgbClr val="000000">
                  <a:alpha val="5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b="1" i="0" u="none" strike="noStrike" cap="none">
                  <a:solidFill>
                    <a:srgbClr val="0D5DDF"/>
                  </a:solidFill>
                  <a:latin typeface="Roboto"/>
                  <a:ea typeface="Roboto"/>
                  <a:cs typeface="Roboto"/>
                  <a:sym typeface="Roboto"/>
                </a:rPr>
                <a:t>3</a:t>
              </a:r>
              <a:endParaRPr sz="900" b="1" i="0" u="none" strike="noStrike" cap="none">
                <a:solidFill>
                  <a:srgbClr val="0D5DDF"/>
                </a:solidFill>
                <a:latin typeface="Roboto"/>
                <a:ea typeface="Roboto"/>
                <a:cs typeface="Roboto"/>
                <a:sym typeface="Roboto"/>
              </a:endParaRPr>
            </a:p>
          </p:txBody>
        </p:sp>
        <p:sp>
          <p:nvSpPr>
            <p:cNvPr id="81" name="Google Shape;81;g14526320498_0_653"/>
            <p:cNvSpPr txBox="1"/>
            <p:nvPr/>
          </p:nvSpPr>
          <p:spPr>
            <a:xfrm rot="-2700000">
              <a:off x="3404724" y="2302799"/>
              <a:ext cx="2362302" cy="342805"/>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200"/>
                <a:buFont typeface="Arial"/>
                <a:buNone/>
              </a:pPr>
              <a:r>
                <a:rPr lang="en-GB" sz="1200" b="0" i="0" u="none" strike="noStrike" cap="none">
                  <a:solidFill>
                    <a:srgbClr val="FFFFFF"/>
                  </a:solidFill>
                  <a:latin typeface="Roboto"/>
                  <a:ea typeface="Roboto"/>
                  <a:cs typeface="Roboto"/>
                  <a:sym typeface="Roboto"/>
                </a:rPr>
                <a:t>Exploratory Data Analysis</a:t>
              </a:r>
              <a:endParaRPr sz="1100" b="1" i="0" u="none" strike="noStrike" cap="none">
                <a:solidFill>
                  <a:srgbClr val="FFFFFF"/>
                </a:solidFill>
                <a:latin typeface="Roboto"/>
                <a:ea typeface="Roboto"/>
                <a:cs typeface="Roboto"/>
                <a:sym typeface="Roboto"/>
              </a:endParaRPr>
            </a:p>
          </p:txBody>
        </p:sp>
        <p:sp>
          <p:nvSpPr>
            <p:cNvPr id="82" name="Google Shape;82;g14526320498_0_653"/>
            <p:cNvSpPr txBox="1"/>
            <p:nvPr/>
          </p:nvSpPr>
          <p:spPr>
            <a:xfrm rot="-2700000">
              <a:off x="3803593" y="2571061"/>
              <a:ext cx="2242660" cy="44250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1600"/>
                </a:spcAft>
                <a:buClr>
                  <a:srgbClr val="000000"/>
                </a:buClr>
                <a:buSzPts val="800"/>
                <a:buFont typeface="Arial"/>
                <a:buNone/>
              </a:pPr>
              <a:r>
                <a:rPr lang="en-GB" sz="800" b="0" i="0" u="none" strike="noStrike" cap="none">
                  <a:solidFill>
                    <a:srgbClr val="000000"/>
                  </a:solidFill>
                  <a:latin typeface="Roboto"/>
                  <a:ea typeface="Roboto"/>
                  <a:cs typeface="Roboto"/>
                  <a:sym typeface="Roboto"/>
                </a:rPr>
                <a:t>Using the technical skills(python) we need to code to study and extract results.</a:t>
              </a:r>
              <a:endParaRPr sz="800" b="0" i="0" u="none" strike="noStrike" cap="none">
                <a:solidFill>
                  <a:srgbClr val="000000"/>
                </a:solidFill>
                <a:latin typeface="Roboto"/>
                <a:ea typeface="Roboto"/>
                <a:cs typeface="Roboto"/>
                <a:sym typeface="Roboto"/>
              </a:endParaRPr>
            </a:p>
          </p:txBody>
        </p:sp>
      </p:grpSp>
      <p:grpSp>
        <p:nvGrpSpPr>
          <p:cNvPr id="83" name="Google Shape;83;g14526320498_0_653"/>
          <p:cNvGrpSpPr/>
          <p:nvPr/>
        </p:nvGrpSpPr>
        <p:grpSpPr>
          <a:xfrm>
            <a:off x="1776625" y="1318142"/>
            <a:ext cx="2604523" cy="2460300"/>
            <a:chOff x="1776625" y="1318142"/>
            <a:chExt cx="2604523" cy="2460300"/>
          </a:xfrm>
        </p:grpSpPr>
        <p:grpSp>
          <p:nvGrpSpPr>
            <p:cNvPr id="84" name="Google Shape;84;g14526320498_0_653"/>
            <p:cNvGrpSpPr/>
            <p:nvPr/>
          </p:nvGrpSpPr>
          <p:grpSpPr>
            <a:xfrm>
              <a:off x="1776625" y="1318142"/>
              <a:ext cx="2604523" cy="2460300"/>
              <a:chOff x="1776625" y="1318142"/>
              <a:chExt cx="2604523" cy="2460300"/>
            </a:xfrm>
          </p:grpSpPr>
          <p:sp>
            <p:nvSpPr>
              <p:cNvPr id="85" name="Google Shape;85;g14526320498_0_653"/>
              <p:cNvSpPr/>
              <p:nvPr/>
            </p:nvSpPr>
            <p:spPr>
              <a:xfrm rot="2700000">
                <a:off x="2761975" y="1053398"/>
                <a:ext cx="489601" cy="2989789"/>
              </a:xfrm>
              <a:prstGeom prst="roundRect">
                <a:avLst>
                  <a:gd name="adj" fmla="val 50000"/>
                </a:avLst>
              </a:prstGeom>
              <a:solidFill>
                <a:srgbClr val="0C58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g14526320498_0_653"/>
              <p:cNvSpPr txBox="1"/>
              <p:nvPr/>
            </p:nvSpPr>
            <p:spPr>
              <a:xfrm rot="-2700000">
                <a:off x="1899549" y="2297849"/>
                <a:ext cx="2376303" cy="342805"/>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200"/>
                  <a:buFont typeface="Arial"/>
                  <a:buNone/>
                </a:pPr>
                <a:r>
                  <a:rPr lang="en-GB" sz="1200" b="0" i="0" u="none" strike="noStrike" cap="none">
                    <a:solidFill>
                      <a:srgbClr val="FFFFFF"/>
                    </a:solidFill>
                    <a:latin typeface="Roboto"/>
                    <a:ea typeface="Roboto"/>
                    <a:cs typeface="Roboto"/>
                    <a:sym typeface="Roboto"/>
                  </a:rPr>
                  <a:t>Data cleaning and Data Manipulation</a:t>
                </a:r>
                <a:endParaRPr sz="1100" b="1" i="0" u="none" strike="noStrike" cap="none">
                  <a:solidFill>
                    <a:srgbClr val="FFFFFF"/>
                  </a:solidFill>
                  <a:latin typeface="Roboto"/>
                  <a:ea typeface="Roboto"/>
                  <a:cs typeface="Roboto"/>
                  <a:sym typeface="Roboto"/>
                </a:endParaRPr>
              </a:p>
            </p:txBody>
          </p:sp>
          <p:sp>
            <p:nvSpPr>
              <p:cNvPr id="87" name="Google Shape;87;g14526320498_0_653"/>
              <p:cNvSpPr txBox="1"/>
              <p:nvPr/>
            </p:nvSpPr>
            <p:spPr>
              <a:xfrm rot="-2700000">
                <a:off x="2310468" y="2571061"/>
                <a:ext cx="2242660" cy="44250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1600"/>
                  </a:spcAft>
                  <a:buClr>
                    <a:srgbClr val="000000"/>
                  </a:buClr>
                  <a:buSzPts val="800"/>
                  <a:buFont typeface="Arial"/>
                  <a:buNone/>
                </a:pPr>
                <a:r>
                  <a:rPr lang="en-GB" sz="800" b="0" i="0" u="none" strike="noStrike" cap="none">
                    <a:solidFill>
                      <a:srgbClr val="000000"/>
                    </a:solidFill>
                    <a:latin typeface="Roboto"/>
                    <a:ea typeface="Roboto"/>
                    <a:cs typeface="Roboto"/>
                    <a:sym typeface="Roboto"/>
                  </a:rPr>
                  <a:t>Raw data will be having a lot of null values, outliers and out of format data. So it needs to be cleaned before working on it.</a:t>
                </a:r>
                <a:endParaRPr sz="800" b="1" i="0" u="none" strike="noStrike" cap="none">
                  <a:solidFill>
                    <a:srgbClr val="000000"/>
                  </a:solidFill>
                  <a:latin typeface="Roboto"/>
                  <a:ea typeface="Roboto"/>
                  <a:cs typeface="Roboto"/>
                  <a:sym typeface="Roboto"/>
                </a:endParaRPr>
              </a:p>
            </p:txBody>
          </p:sp>
        </p:grpSp>
        <p:sp>
          <p:nvSpPr>
            <p:cNvPr id="88" name="Google Shape;88;g14526320498_0_653"/>
            <p:cNvSpPr/>
            <p:nvPr/>
          </p:nvSpPr>
          <p:spPr>
            <a:xfrm>
              <a:off x="1966072" y="3255512"/>
              <a:ext cx="326100" cy="326100"/>
            </a:xfrm>
            <a:prstGeom prst="ellipse">
              <a:avLst/>
            </a:prstGeom>
            <a:solidFill>
              <a:srgbClr val="FFFFFF"/>
            </a:solidFill>
            <a:ln>
              <a:noFill/>
            </a:ln>
            <a:effectLst>
              <a:outerShdw blurRad="228600" dist="50800" dir="5400000" algn="tl" rotWithShape="0">
                <a:srgbClr val="000000">
                  <a:alpha val="5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b="1" i="0" u="none" strike="noStrike" cap="none">
                  <a:solidFill>
                    <a:srgbClr val="0C58D3"/>
                  </a:solidFill>
                  <a:latin typeface="Roboto"/>
                  <a:ea typeface="Roboto"/>
                  <a:cs typeface="Roboto"/>
                  <a:sym typeface="Roboto"/>
                </a:rPr>
                <a:t>2</a:t>
              </a:r>
              <a:endParaRPr sz="900" b="1" i="0" u="none" strike="noStrike" cap="none">
                <a:solidFill>
                  <a:srgbClr val="0C58D3"/>
                </a:solidFill>
                <a:latin typeface="Roboto"/>
                <a:ea typeface="Roboto"/>
                <a:cs typeface="Roboto"/>
                <a:sym typeface="Roboto"/>
              </a:endParaRPr>
            </a:p>
          </p:txBody>
        </p:sp>
      </p:grpSp>
      <p:grpSp>
        <p:nvGrpSpPr>
          <p:cNvPr id="89" name="Google Shape;89;g14526320498_0_653"/>
          <p:cNvGrpSpPr/>
          <p:nvPr/>
        </p:nvGrpSpPr>
        <p:grpSpPr>
          <a:xfrm>
            <a:off x="284959" y="1318142"/>
            <a:ext cx="2604522" cy="2460300"/>
            <a:chOff x="284959" y="1318142"/>
            <a:chExt cx="2604522" cy="2460300"/>
          </a:xfrm>
        </p:grpSpPr>
        <p:sp>
          <p:nvSpPr>
            <p:cNvPr id="90" name="Google Shape;90;g14526320498_0_653"/>
            <p:cNvSpPr/>
            <p:nvPr/>
          </p:nvSpPr>
          <p:spPr>
            <a:xfrm rot="2700000">
              <a:off x="1270309" y="1053398"/>
              <a:ext cx="489601" cy="2989789"/>
            </a:xfrm>
            <a:prstGeom prst="roundRect">
              <a:avLst>
                <a:gd name="adj" fmla="val 50000"/>
              </a:avLst>
            </a:prstGeom>
            <a:solidFill>
              <a:srgbClr val="0944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g14526320498_0_653"/>
            <p:cNvSpPr/>
            <p:nvPr/>
          </p:nvSpPr>
          <p:spPr>
            <a:xfrm>
              <a:off x="472955" y="3255512"/>
              <a:ext cx="326100" cy="326100"/>
            </a:xfrm>
            <a:prstGeom prst="ellipse">
              <a:avLst/>
            </a:prstGeom>
            <a:solidFill>
              <a:srgbClr val="FFFFFF"/>
            </a:solidFill>
            <a:ln>
              <a:noFill/>
            </a:ln>
            <a:effectLst>
              <a:outerShdw blurRad="228600" dist="50800" dir="5400000" algn="tl" rotWithShape="0">
                <a:srgbClr val="000000">
                  <a:alpha val="5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GB" sz="900" b="1" i="0" u="none" strike="noStrike" cap="none">
                  <a:solidFill>
                    <a:srgbClr val="0944A1"/>
                  </a:solidFill>
                  <a:latin typeface="Roboto"/>
                  <a:ea typeface="Roboto"/>
                  <a:cs typeface="Roboto"/>
                  <a:sym typeface="Roboto"/>
                </a:rPr>
                <a:t>1</a:t>
              </a:r>
              <a:endParaRPr sz="900" b="1" i="0" u="none" strike="noStrike" cap="none">
                <a:solidFill>
                  <a:srgbClr val="0944A1"/>
                </a:solidFill>
                <a:latin typeface="Roboto"/>
                <a:ea typeface="Roboto"/>
                <a:cs typeface="Roboto"/>
                <a:sym typeface="Roboto"/>
              </a:endParaRPr>
            </a:p>
          </p:txBody>
        </p:sp>
        <p:sp>
          <p:nvSpPr>
            <p:cNvPr id="92" name="Google Shape;92;g14526320498_0_653"/>
            <p:cNvSpPr txBox="1"/>
            <p:nvPr/>
          </p:nvSpPr>
          <p:spPr>
            <a:xfrm rot="-2700000">
              <a:off x="414317" y="2300549"/>
              <a:ext cx="2368666" cy="342805"/>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GB" sz="1100" b="0" i="0" u="none" strike="noStrike" cap="none">
                  <a:solidFill>
                    <a:srgbClr val="FFFFFF"/>
                  </a:solidFill>
                  <a:latin typeface="Roboto"/>
                  <a:ea typeface="Roboto"/>
                  <a:cs typeface="Roboto"/>
                  <a:sym typeface="Roboto"/>
                </a:rPr>
                <a:t>Problem Statement and Collection of raw data</a:t>
              </a:r>
              <a:endParaRPr sz="1100" b="0" i="0" u="none" strike="noStrike" cap="none">
                <a:solidFill>
                  <a:srgbClr val="FFFFFF"/>
                </a:solidFill>
                <a:latin typeface="Roboto"/>
                <a:ea typeface="Roboto"/>
                <a:cs typeface="Roboto"/>
                <a:sym typeface="Roboto"/>
              </a:endParaRPr>
            </a:p>
          </p:txBody>
        </p:sp>
        <p:sp>
          <p:nvSpPr>
            <p:cNvPr id="93" name="Google Shape;93;g14526320498_0_653"/>
            <p:cNvSpPr txBox="1"/>
            <p:nvPr/>
          </p:nvSpPr>
          <p:spPr>
            <a:xfrm rot="-2700000">
              <a:off x="818801" y="2571061"/>
              <a:ext cx="2242660" cy="44250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1600"/>
                </a:spcAft>
                <a:buClr>
                  <a:srgbClr val="000000"/>
                </a:buClr>
                <a:buSzPts val="800"/>
                <a:buFont typeface="Arial"/>
                <a:buNone/>
              </a:pPr>
              <a:r>
                <a:rPr lang="en-GB" sz="800" b="0" i="0" u="none" strike="noStrike" cap="none">
                  <a:solidFill>
                    <a:srgbClr val="000000"/>
                  </a:solidFill>
                  <a:latin typeface="Roboto"/>
                  <a:ea typeface="Roboto"/>
                  <a:cs typeface="Roboto"/>
                  <a:sym typeface="Roboto"/>
                </a:rPr>
                <a:t>Firstly identify the problem or the analysis to be done and then collect the data regarding it</a:t>
              </a:r>
              <a:endParaRPr sz="800" b="0" i="0" u="none" strike="noStrike" cap="none">
                <a:solidFill>
                  <a:srgbClr val="000000"/>
                </a:solidFill>
                <a:latin typeface="Roboto"/>
                <a:ea typeface="Roboto"/>
                <a:cs typeface="Roboto"/>
                <a:sym typeface="Roboto"/>
              </a:endParaRPr>
            </a:p>
          </p:txBody>
        </p:sp>
      </p:grpSp>
      <p:sp>
        <p:nvSpPr>
          <p:cNvPr id="94" name="Google Shape;94;g14526320498_0_653"/>
          <p:cNvSpPr txBox="1"/>
          <p:nvPr/>
        </p:nvSpPr>
        <p:spPr>
          <a:xfrm>
            <a:off x="459250" y="4204600"/>
            <a:ext cx="8429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For this project we have used this workflow to analyse the hotel booking data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1452632030b_0_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700" u="sng"/>
              <a:t>Attributes in the study</a:t>
            </a:r>
            <a:endParaRPr sz="2700" u="sng"/>
          </a:p>
        </p:txBody>
      </p:sp>
      <p:sp>
        <p:nvSpPr>
          <p:cNvPr id="100" name="Google Shape;100;g1452632030b_0_0"/>
          <p:cNvSpPr txBox="1">
            <a:spLocks noGrp="1"/>
          </p:cNvSpPr>
          <p:nvPr>
            <p:ph type="body" idx="1"/>
          </p:nvPr>
        </p:nvSpPr>
        <p:spPr>
          <a:xfrm>
            <a:off x="250475" y="1581100"/>
            <a:ext cx="3999900" cy="34164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Hotel</a:t>
            </a:r>
            <a:endParaRPr sz="1100">
              <a:solidFill>
                <a:srgbClr val="000000"/>
              </a:solidFill>
              <a:latin typeface="Calibri"/>
              <a:ea typeface="Calibri"/>
              <a:cs typeface="Calibri"/>
              <a:sym typeface="Calibri"/>
            </a:endParaRPr>
          </a:p>
          <a:p>
            <a:pPr marL="457200" lvl="0" indent="-298450" algn="l" rtl="0">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Is_cancelled</a:t>
            </a:r>
            <a:endParaRPr sz="1100">
              <a:solidFill>
                <a:srgbClr val="000000"/>
              </a:solidFill>
              <a:latin typeface="Calibri"/>
              <a:ea typeface="Calibri"/>
              <a:cs typeface="Calibri"/>
              <a:sym typeface="Calibri"/>
            </a:endParaRPr>
          </a:p>
          <a:p>
            <a:pPr marL="457200" lvl="0" indent="-298450" algn="l" rtl="0">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Arrival_date_year</a:t>
            </a:r>
            <a:endParaRPr sz="1100">
              <a:solidFill>
                <a:srgbClr val="000000"/>
              </a:solidFill>
              <a:latin typeface="Calibri"/>
              <a:ea typeface="Calibri"/>
              <a:cs typeface="Calibri"/>
              <a:sym typeface="Calibri"/>
            </a:endParaRPr>
          </a:p>
          <a:p>
            <a:pPr marL="457200" lvl="0" indent="-298450" algn="l" rtl="0">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Arrival_date_month</a:t>
            </a:r>
            <a:endParaRPr sz="1100">
              <a:solidFill>
                <a:srgbClr val="000000"/>
              </a:solidFill>
              <a:latin typeface="Calibri"/>
              <a:ea typeface="Calibri"/>
              <a:cs typeface="Calibri"/>
              <a:sym typeface="Calibri"/>
            </a:endParaRPr>
          </a:p>
          <a:p>
            <a:pPr marL="457200" lvl="0" indent="-298450" algn="l" rtl="0">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Arrival_date_week_number</a:t>
            </a:r>
            <a:endParaRPr sz="1100">
              <a:solidFill>
                <a:srgbClr val="000000"/>
              </a:solidFill>
              <a:latin typeface="Calibri"/>
              <a:ea typeface="Calibri"/>
              <a:cs typeface="Calibri"/>
              <a:sym typeface="Calibri"/>
            </a:endParaRPr>
          </a:p>
          <a:p>
            <a:pPr marL="457200" lvl="0" indent="-298450" algn="l" rtl="0">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Day_of_the_month</a:t>
            </a:r>
            <a:endParaRPr sz="1100">
              <a:solidFill>
                <a:srgbClr val="000000"/>
              </a:solidFill>
              <a:latin typeface="Calibri"/>
              <a:ea typeface="Calibri"/>
              <a:cs typeface="Calibri"/>
              <a:sym typeface="Calibri"/>
            </a:endParaRPr>
          </a:p>
          <a:p>
            <a:pPr marL="457200" lvl="0" indent="-298450" algn="l" rtl="0">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Stays_in_weekend_nights</a:t>
            </a:r>
            <a:endParaRPr sz="1100">
              <a:solidFill>
                <a:srgbClr val="000000"/>
              </a:solidFill>
              <a:latin typeface="Calibri"/>
              <a:ea typeface="Calibri"/>
              <a:cs typeface="Calibri"/>
              <a:sym typeface="Calibri"/>
            </a:endParaRPr>
          </a:p>
          <a:p>
            <a:pPr marL="457200" lvl="0" indent="-298450" algn="l" rtl="0">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Stays_in_week_nights</a:t>
            </a:r>
            <a:endParaRPr sz="1100">
              <a:solidFill>
                <a:srgbClr val="000000"/>
              </a:solidFill>
              <a:latin typeface="Calibri"/>
              <a:ea typeface="Calibri"/>
              <a:cs typeface="Calibri"/>
              <a:sym typeface="Calibri"/>
            </a:endParaRPr>
          </a:p>
          <a:p>
            <a:pPr marL="457200" lvl="0" indent="-298450" algn="l" rtl="0">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Adults</a:t>
            </a:r>
            <a:endParaRPr sz="1100">
              <a:solidFill>
                <a:srgbClr val="000000"/>
              </a:solidFill>
              <a:latin typeface="Calibri"/>
              <a:ea typeface="Calibri"/>
              <a:cs typeface="Calibri"/>
              <a:sym typeface="Calibri"/>
            </a:endParaRPr>
          </a:p>
          <a:p>
            <a:pPr marL="457200" lvl="0" indent="-298450" algn="l" rtl="0">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Children</a:t>
            </a:r>
            <a:endParaRPr sz="1100">
              <a:solidFill>
                <a:srgbClr val="000000"/>
              </a:solidFill>
              <a:latin typeface="Calibri"/>
              <a:ea typeface="Calibri"/>
              <a:cs typeface="Calibri"/>
              <a:sym typeface="Calibri"/>
            </a:endParaRPr>
          </a:p>
          <a:p>
            <a:pPr marL="457200" lvl="0" indent="-298450" algn="l" rtl="0">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Babies</a:t>
            </a:r>
            <a:endParaRPr sz="1100">
              <a:solidFill>
                <a:srgbClr val="000000"/>
              </a:solidFill>
              <a:latin typeface="Calibri"/>
              <a:ea typeface="Calibri"/>
              <a:cs typeface="Calibri"/>
              <a:sym typeface="Calibri"/>
            </a:endParaRPr>
          </a:p>
          <a:p>
            <a:pPr marL="457200" lvl="0" indent="-298450" algn="l" rtl="0">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Meals</a:t>
            </a:r>
            <a:endParaRPr sz="1100">
              <a:solidFill>
                <a:srgbClr val="000000"/>
              </a:solidFill>
              <a:latin typeface="Calibri"/>
              <a:ea typeface="Calibri"/>
              <a:cs typeface="Calibri"/>
              <a:sym typeface="Calibri"/>
            </a:endParaRPr>
          </a:p>
          <a:p>
            <a:pPr marL="457200" lvl="0" indent="-298450" algn="l" rtl="0">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Country</a:t>
            </a:r>
            <a:endParaRPr sz="1100">
              <a:solidFill>
                <a:srgbClr val="000000"/>
              </a:solidFill>
              <a:latin typeface="Calibri"/>
              <a:ea typeface="Calibri"/>
              <a:cs typeface="Calibri"/>
              <a:sym typeface="Calibri"/>
            </a:endParaRPr>
          </a:p>
          <a:p>
            <a:pPr marL="457200" lvl="0" indent="-298450" algn="l" rtl="0">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Market_segment</a:t>
            </a:r>
            <a:endParaRPr sz="1100">
              <a:solidFill>
                <a:srgbClr val="000000"/>
              </a:solidFill>
              <a:latin typeface="Calibri"/>
              <a:ea typeface="Calibri"/>
              <a:cs typeface="Calibri"/>
              <a:sym typeface="Calibri"/>
            </a:endParaRPr>
          </a:p>
          <a:p>
            <a:pPr marL="457200" lvl="0" indent="-298450" algn="l" rtl="0">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Distribution Channel</a:t>
            </a:r>
            <a:endParaRPr sz="1100">
              <a:solidFill>
                <a:srgbClr val="000000"/>
              </a:solidFill>
              <a:latin typeface="Calibri"/>
              <a:ea typeface="Calibri"/>
              <a:cs typeface="Calibri"/>
              <a:sym typeface="Calibri"/>
            </a:endParaRPr>
          </a:p>
          <a:p>
            <a:pPr marL="457200" lvl="0" indent="-298450" algn="l" rtl="0">
              <a:lnSpc>
                <a:spcPct val="115000"/>
              </a:lnSpc>
              <a:spcBef>
                <a:spcPts val="0"/>
              </a:spcBef>
              <a:spcAft>
                <a:spcPts val="0"/>
              </a:spcAft>
              <a:buClr>
                <a:srgbClr val="000000"/>
              </a:buClr>
              <a:buSzPts val="1100"/>
              <a:buFont typeface="Calibri"/>
              <a:buChar char="●"/>
            </a:pPr>
            <a:r>
              <a:rPr lang="en-GB" sz="1100">
                <a:solidFill>
                  <a:srgbClr val="000000"/>
                </a:solidFill>
                <a:latin typeface="Calibri"/>
                <a:ea typeface="Calibri"/>
                <a:cs typeface="Calibri"/>
                <a:sym typeface="Calibri"/>
              </a:rPr>
              <a:t>Is_repeated_guest</a:t>
            </a:r>
            <a:endParaRPr sz="1100">
              <a:solidFill>
                <a:srgbClr val="000000"/>
              </a:solidFill>
              <a:latin typeface="Calibri"/>
              <a:ea typeface="Calibri"/>
              <a:cs typeface="Calibri"/>
              <a:sym typeface="Calibri"/>
            </a:endParaRPr>
          </a:p>
        </p:txBody>
      </p:sp>
      <p:sp>
        <p:nvSpPr>
          <p:cNvPr id="101" name="Google Shape;101;g1452632030b_0_0"/>
          <p:cNvSpPr txBox="1">
            <a:spLocks noGrp="1"/>
          </p:cNvSpPr>
          <p:nvPr>
            <p:ph type="body" idx="2"/>
          </p:nvPr>
        </p:nvSpPr>
        <p:spPr>
          <a:xfrm>
            <a:off x="4832400" y="1581100"/>
            <a:ext cx="3999900" cy="34164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000000"/>
              </a:buClr>
              <a:buSzPts val="1100"/>
              <a:buFont typeface="Calibri"/>
              <a:buChar char="●"/>
            </a:pPr>
            <a:r>
              <a:rPr lang="en-GB" sz="1100" dirty="0" err="1">
                <a:solidFill>
                  <a:srgbClr val="000000"/>
                </a:solidFill>
                <a:latin typeface="Calibri"/>
                <a:ea typeface="Calibri"/>
                <a:cs typeface="Calibri"/>
                <a:sym typeface="Calibri"/>
              </a:rPr>
              <a:t>Previous_cancellations</a:t>
            </a:r>
            <a:endParaRPr sz="1100" dirty="0">
              <a:solidFill>
                <a:srgbClr val="000000"/>
              </a:solidFill>
              <a:latin typeface="Calibri"/>
              <a:ea typeface="Calibri"/>
              <a:cs typeface="Calibri"/>
              <a:sym typeface="Calibri"/>
            </a:endParaRPr>
          </a:p>
          <a:p>
            <a:pPr marL="457200" lvl="0" indent="-298450" algn="l" rtl="0">
              <a:lnSpc>
                <a:spcPct val="115000"/>
              </a:lnSpc>
              <a:spcBef>
                <a:spcPts val="0"/>
              </a:spcBef>
              <a:spcAft>
                <a:spcPts val="0"/>
              </a:spcAft>
              <a:buClr>
                <a:srgbClr val="000000"/>
              </a:buClr>
              <a:buSzPts val="1100"/>
              <a:buFont typeface="Calibri"/>
              <a:buChar char="●"/>
            </a:pPr>
            <a:r>
              <a:rPr lang="en-GB" sz="1100" dirty="0" err="1">
                <a:solidFill>
                  <a:srgbClr val="000000"/>
                </a:solidFill>
                <a:latin typeface="Calibri"/>
                <a:ea typeface="Calibri"/>
                <a:cs typeface="Calibri"/>
                <a:sym typeface="Calibri"/>
              </a:rPr>
              <a:t>Previous_bookings_not_canceled</a:t>
            </a:r>
            <a:endParaRPr sz="1100" dirty="0">
              <a:solidFill>
                <a:srgbClr val="000000"/>
              </a:solidFill>
              <a:latin typeface="Calibri"/>
              <a:ea typeface="Calibri"/>
              <a:cs typeface="Calibri"/>
              <a:sym typeface="Calibri"/>
            </a:endParaRPr>
          </a:p>
          <a:p>
            <a:pPr marL="457200" lvl="0" indent="-298450" algn="l" rtl="0">
              <a:lnSpc>
                <a:spcPct val="115000"/>
              </a:lnSpc>
              <a:spcBef>
                <a:spcPts val="0"/>
              </a:spcBef>
              <a:spcAft>
                <a:spcPts val="0"/>
              </a:spcAft>
              <a:buClr>
                <a:srgbClr val="000000"/>
              </a:buClr>
              <a:buSzPts val="1100"/>
              <a:buFont typeface="Calibri"/>
              <a:buChar char="●"/>
            </a:pPr>
            <a:r>
              <a:rPr lang="en-GB" sz="1100" dirty="0" err="1">
                <a:solidFill>
                  <a:srgbClr val="000000"/>
                </a:solidFill>
                <a:latin typeface="Calibri"/>
                <a:ea typeface="Calibri"/>
                <a:cs typeface="Calibri"/>
                <a:sym typeface="Calibri"/>
              </a:rPr>
              <a:t>Reserved_room_type</a:t>
            </a:r>
            <a:endParaRPr sz="1100" dirty="0">
              <a:solidFill>
                <a:srgbClr val="000000"/>
              </a:solidFill>
              <a:latin typeface="Calibri"/>
              <a:ea typeface="Calibri"/>
              <a:cs typeface="Calibri"/>
              <a:sym typeface="Calibri"/>
            </a:endParaRPr>
          </a:p>
          <a:p>
            <a:pPr marL="457200" lvl="0" indent="-298450" algn="l" rtl="0">
              <a:lnSpc>
                <a:spcPct val="115000"/>
              </a:lnSpc>
              <a:spcBef>
                <a:spcPts val="0"/>
              </a:spcBef>
              <a:spcAft>
                <a:spcPts val="0"/>
              </a:spcAft>
              <a:buClr>
                <a:srgbClr val="000000"/>
              </a:buClr>
              <a:buSzPts val="1100"/>
              <a:buFont typeface="Calibri"/>
              <a:buChar char="●"/>
            </a:pPr>
            <a:r>
              <a:rPr lang="en-GB" sz="1100" dirty="0" err="1">
                <a:solidFill>
                  <a:srgbClr val="000000"/>
                </a:solidFill>
                <a:latin typeface="Calibri"/>
                <a:ea typeface="Calibri"/>
                <a:cs typeface="Calibri"/>
                <a:sym typeface="Calibri"/>
              </a:rPr>
              <a:t>Assigned_room_type</a:t>
            </a:r>
            <a:endParaRPr sz="1100" dirty="0">
              <a:solidFill>
                <a:srgbClr val="000000"/>
              </a:solidFill>
              <a:latin typeface="Calibri"/>
              <a:ea typeface="Calibri"/>
              <a:cs typeface="Calibri"/>
              <a:sym typeface="Calibri"/>
            </a:endParaRPr>
          </a:p>
          <a:p>
            <a:pPr marL="457200" lvl="0" indent="-298450" algn="l" rtl="0">
              <a:lnSpc>
                <a:spcPct val="115000"/>
              </a:lnSpc>
              <a:spcBef>
                <a:spcPts val="0"/>
              </a:spcBef>
              <a:spcAft>
                <a:spcPts val="0"/>
              </a:spcAft>
              <a:buClr>
                <a:srgbClr val="000000"/>
              </a:buClr>
              <a:buSzPts val="1100"/>
              <a:buFont typeface="Calibri"/>
              <a:buChar char="●"/>
            </a:pPr>
            <a:r>
              <a:rPr lang="en-GB" sz="1100" dirty="0" err="1">
                <a:solidFill>
                  <a:srgbClr val="000000"/>
                </a:solidFill>
                <a:latin typeface="Calibri"/>
                <a:ea typeface="Calibri"/>
                <a:cs typeface="Calibri"/>
                <a:sym typeface="Calibri"/>
              </a:rPr>
              <a:t>Booking_changes</a:t>
            </a:r>
            <a:endParaRPr sz="1100" dirty="0">
              <a:solidFill>
                <a:srgbClr val="000000"/>
              </a:solidFill>
              <a:latin typeface="Calibri"/>
              <a:ea typeface="Calibri"/>
              <a:cs typeface="Calibri"/>
              <a:sym typeface="Calibri"/>
            </a:endParaRPr>
          </a:p>
          <a:p>
            <a:pPr marL="457200" lvl="0" indent="-298450" algn="l" rtl="0">
              <a:lnSpc>
                <a:spcPct val="115000"/>
              </a:lnSpc>
              <a:spcBef>
                <a:spcPts val="0"/>
              </a:spcBef>
              <a:spcAft>
                <a:spcPts val="0"/>
              </a:spcAft>
              <a:buClr>
                <a:srgbClr val="000000"/>
              </a:buClr>
              <a:buSzPts val="1100"/>
              <a:buFont typeface="Calibri"/>
              <a:buChar char="●"/>
            </a:pPr>
            <a:r>
              <a:rPr lang="en-GB" sz="1100" dirty="0" err="1">
                <a:solidFill>
                  <a:srgbClr val="000000"/>
                </a:solidFill>
                <a:latin typeface="Calibri"/>
                <a:ea typeface="Calibri"/>
                <a:cs typeface="Calibri"/>
                <a:sym typeface="Calibri"/>
              </a:rPr>
              <a:t>Deposit_type</a:t>
            </a:r>
            <a:endParaRPr sz="1100" dirty="0">
              <a:solidFill>
                <a:srgbClr val="000000"/>
              </a:solidFill>
              <a:latin typeface="Calibri"/>
              <a:ea typeface="Calibri"/>
              <a:cs typeface="Calibri"/>
              <a:sym typeface="Calibri"/>
            </a:endParaRPr>
          </a:p>
          <a:p>
            <a:pPr marL="457200" lvl="0" indent="-298450" algn="l" rtl="0">
              <a:lnSpc>
                <a:spcPct val="115000"/>
              </a:lnSpc>
              <a:spcBef>
                <a:spcPts val="0"/>
              </a:spcBef>
              <a:spcAft>
                <a:spcPts val="0"/>
              </a:spcAft>
              <a:buClr>
                <a:srgbClr val="000000"/>
              </a:buClr>
              <a:buSzPts val="1100"/>
              <a:buFont typeface="Calibri"/>
              <a:buChar char="●"/>
            </a:pPr>
            <a:r>
              <a:rPr lang="en-GB" sz="1100" dirty="0">
                <a:solidFill>
                  <a:srgbClr val="000000"/>
                </a:solidFill>
                <a:latin typeface="Calibri"/>
                <a:ea typeface="Calibri"/>
                <a:cs typeface="Calibri"/>
                <a:sym typeface="Calibri"/>
              </a:rPr>
              <a:t>Agent</a:t>
            </a:r>
            <a:endParaRPr sz="1100" dirty="0">
              <a:solidFill>
                <a:srgbClr val="000000"/>
              </a:solidFill>
              <a:latin typeface="Calibri"/>
              <a:ea typeface="Calibri"/>
              <a:cs typeface="Calibri"/>
              <a:sym typeface="Calibri"/>
            </a:endParaRPr>
          </a:p>
          <a:p>
            <a:pPr marL="457200" lvl="0" indent="-298450" algn="l" rtl="0">
              <a:lnSpc>
                <a:spcPct val="115000"/>
              </a:lnSpc>
              <a:spcBef>
                <a:spcPts val="0"/>
              </a:spcBef>
              <a:spcAft>
                <a:spcPts val="0"/>
              </a:spcAft>
              <a:buClr>
                <a:srgbClr val="000000"/>
              </a:buClr>
              <a:buSzPts val="1100"/>
              <a:buFont typeface="Calibri"/>
              <a:buChar char="●"/>
            </a:pPr>
            <a:r>
              <a:rPr lang="en-GB" sz="1100" dirty="0" err="1">
                <a:solidFill>
                  <a:srgbClr val="000000"/>
                </a:solidFill>
                <a:latin typeface="Calibri"/>
                <a:ea typeface="Calibri"/>
                <a:cs typeface="Calibri"/>
                <a:sym typeface="Calibri"/>
              </a:rPr>
              <a:t>Lead_time</a:t>
            </a:r>
            <a:endParaRPr sz="1100" dirty="0">
              <a:solidFill>
                <a:srgbClr val="000000"/>
              </a:solidFill>
              <a:latin typeface="Calibri"/>
              <a:ea typeface="Calibri"/>
              <a:cs typeface="Calibri"/>
              <a:sym typeface="Calibri"/>
            </a:endParaRPr>
          </a:p>
          <a:p>
            <a:pPr marL="457200" lvl="0" indent="-298450" algn="l" rtl="0">
              <a:lnSpc>
                <a:spcPct val="115000"/>
              </a:lnSpc>
              <a:spcBef>
                <a:spcPts val="0"/>
              </a:spcBef>
              <a:spcAft>
                <a:spcPts val="0"/>
              </a:spcAft>
              <a:buClr>
                <a:srgbClr val="000000"/>
              </a:buClr>
              <a:buSzPts val="1100"/>
              <a:buFont typeface="Calibri"/>
              <a:buChar char="●"/>
            </a:pPr>
            <a:r>
              <a:rPr lang="en-GB" sz="1100" dirty="0" err="1">
                <a:solidFill>
                  <a:srgbClr val="000000"/>
                </a:solidFill>
                <a:latin typeface="Calibri"/>
                <a:ea typeface="Calibri"/>
                <a:cs typeface="Calibri"/>
                <a:sym typeface="Calibri"/>
              </a:rPr>
              <a:t>Days_in_waiting_list</a:t>
            </a:r>
            <a:endParaRPr sz="1100" dirty="0">
              <a:solidFill>
                <a:srgbClr val="000000"/>
              </a:solidFill>
              <a:latin typeface="Calibri"/>
              <a:ea typeface="Calibri"/>
              <a:cs typeface="Calibri"/>
              <a:sym typeface="Calibri"/>
            </a:endParaRPr>
          </a:p>
          <a:p>
            <a:pPr marL="457200" lvl="0" indent="-298450" algn="l" rtl="0">
              <a:lnSpc>
                <a:spcPct val="115000"/>
              </a:lnSpc>
              <a:spcBef>
                <a:spcPts val="0"/>
              </a:spcBef>
              <a:spcAft>
                <a:spcPts val="0"/>
              </a:spcAft>
              <a:buClr>
                <a:srgbClr val="000000"/>
              </a:buClr>
              <a:buSzPts val="1100"/>
              <a:buFont typeface="Calibri"/>
              <a:buChar char="●"/>
            </a:pPr>
            <a:r>
              <a:rPr lang="en-GB" sz="1100" dirty="0" err="1">
                <a:solidFill>
                  <a:srgbClr val="000000"/>
                </a:solidFill>
                <a:latin typeface="Calibri"/>
                <a:ea typeface="Calibri"/>
                <a:cs typeface="Calibri"/>
                <a:sym typeface="Calibri"/>
              </a:rPr>
              <a:t>Customer_type</a:t>
            </a:r>
            <a:endParaRPr sz="1100" dirty="0">
              <a:solidFill>
                <a:srgbClr val="000000"/>
              </a:solidFill>
              <a:latin typeface="Calibri"/>
              <a:ea typeface="Calibri"/>
              <a:cs typeface="Calibri"/>
              <a:sym typeface="Calibri"/>
            </a:endParaRPr>
          </a:p>
          <a:p>
            <a:pPr marL="457200" lvl="0" indent="-298450" algn="l" rtl="0">
              <a:lnSpc>
                <a:spcPct val="115000"/>
              </a:lnSpc>
              <a:spcBef>
                <a:spcPts val="0"/>
              </a:spcBef>
              <a:spcAft>
                <a:spcPts val="0"/>
              </a:spcAft>
              <a:buClr>
                <a:srgbClr val="000000"/>
              </a:buClr>
              <a:buSzPts val="1100"/>
              <a:buFont typeface="Calibri"/>
              <a:buChar char="●"/>
            </a:pPr>
            <a:r>
              <a:rPr lang="en-GB" sz="1100" dirty="0" err="1">
                <a:solidFill>
                  <a:srgbClr val="000000"/>
                </a:solidFill>
                <a:latin typeface="Calibri"/>
                <a:ea typeface="Calibri"/>
                <a:cs typeface="Calibri"/>
                <a:sym typeface="Calibri"/>
              </a:rPr>
              <a:t>Adr</a:t>
            </a:r>
            <a:endParaRPr sz="1100" dirty="0">
              <a:solidFill>
                <a:srgbClr val="000000"/>
              </a:solidFill>
              <a:latin typeface="Calibri"/>
              <a:ea typeface="Calibri"/>
              <a:cs typeface="Calibri"/>
              <a:sym typeface="Calibri"/>
            </a:endParaRPr>
          </a:p>
          <a:p>
            <a:pPr marL="457200" lvl="0" indent="-298450" algn="l" rtl="0">
              <a:lnSpc>
                <a:spcPct val="115000"/>
              </a:lnSpc>
              <a:spcBef>
                <a:spcPts val="0"/>
              </a:spcBef>
              <a:spcAft>
                <a:spcPts val="0"/>
              </a:spcAft>
              <a:buClr>
                <a:srgbClr val="000000"/>
              </a:buClr>
              <a:buSzPts val="1100"/>
              <a:buFont typeface="Calibri"/>
              <a:buChar char="●"/>
            </a:pPr>
            <a:r>
              <a:rPr lang="en-GB" sz="1100" dirty="0" err="1">
                <a:solidFill>
                  <a:srgbClr val="000000"/>
                </a:solidFill>
                <a:latin typeface="Calibri"/>
                <a:ea typeface="Calibri"/>
                <a:cs typeface="Calibri"/>
                <a:sym typeface="Calibri"/>
              </a:rPr>
              <a:t>Required_car_parking_spaces</a:t>
            </a:r>
            <a:endParaRPr sz="1100" dirty="0">
              <a:solidFill>
                <a:srgbClr val="000000"/>
              </a:solidFill>
              <a:latin typeface="Calibri"/>
              <a:ea typeface="Calibri"/>
              <a:cs typeface="Calibri"/>
              <a:sym typeface="Calibri"/>
            </a:endParaRPr>
          </a:p>
          <a:p>
            <a:pPr marL="457200" lvl="0" indent="-298450" algn="l" rtl="0">
              <a:lnSpc>
                <a:spcPct val="115000"/>
              </a:lnSpc>
              <a:spcBef>
                <a:spcPts val="0"/>
              </a:spcBef>
              <a:spcAft>
                <a:spcPts val="0"/>
              </a:spcAft>
              <a:buClr>
                <a:srgbClr val="000000"/>
              </a:buClr>
              <a:buSzPts val="1100"/>
              <a:buFont typeface="Calibri"/>
              <a:buChar char="●"/>
            </a:pPr>
            <a:r>
              <a:rPr lang="en-GB" sz="1100" dirty="0">
                <a:solidFill>
                  <a:srgbClr val="000000"/>
                </a:solidFill>
                <a:latin typeface="Calibri"/>
                <a:ea typeface="Calibri"/>
                <a:cs typeface="Calibri"/>
                <a:sym typeface="Calibri"/>
              </a:rPr>
              <a:t>Booking changes</a:t>
            </a:r>
            <a:endParaRPr sz="1100" dirty="0">
              <a:solidFill>
                <a:srgbClr val="000000"/>
              </a:solidFill>
              <a:latin typeface="Calibri"/>
              <a:ea typeface="Calibri"/>
              <a:cs typeface="Calibri"/>
              <a:sym typeface="Calibri"/>
            </a:endParaRPr>
          </a:p>
          <a:p>
            <a:pPr marL="457200" lvl="0" indent="-298450" algn="l" rtl="0">
              <a:lnSpc>
                <a:spcPct val="115000"/>
              </a:lnSpc>
              <a:spcBef>
                <a:spcPts val="0"/>
              </a:spcBef>
              <a:spcAft>
                <a:spcPts val="0"/>
              </a:spcAft>
              <a:buClr>
                <a:srgbClr val="000000"/>
              </a:buClr>
              <a:buSzPts val="1100"/>
              <a:buFont typeface="Calibri"/>
              <a:buChar char="●"/>
            </a:pPr>
            <a:r>
              <a:rPr lang="en-GB" sz="1100" dirty="0" err="1">
                <a:solidFill>
                  <a:srgbClr val="000000"/>
                </a:solidFill>
                <a:latin typeface="Calibri"/>
                <a:ea typeface="Calibri"/>
                <a:cs typeface="Calibri"/>
                <a:sym typeface="Calibri"/>
              </a:rPr>
              <a:t>Reservation_status</a:t>
            </a:r>
            <a:endParaRPr sz="1100" dirty="0">
              <a:solidFill>
                <a:srgbClr val="000000"/>
              </a:solidFill>
              <a:latin typeface="Calibri"/>
              <a:ea typeface="Calibri"/>
              <a:cs typeface="Calibri"/>
              <a:sym typeface="Calibri"/>
            </a:endParaRPr>
          </a:p>
          <a:p>
            <a:pPr marL="457200" lvl="0" indent="-298450" algn="l" rtl="0">
              <a:lnSpc>
                <a:spcPct val="115000"/>
              </a:lnSpc>
              <a:spcBef>
                <a:spcPts val="0"/>
              </a:spcBef>
              <a:spcAft>
                <a:spcPts val="0"/>
              </a:spcAft>
              <a:buClr>
                <a:srgbClr val="000000"/>
              </a:buClr>
              <a:buSzPts val="1100"/>
              <a:buFont typeface="Calibri"/>
              <a:buChar char="●"/>
            </a:pPr>
            <a:r>
              <a:rPr lang="en-GB" sz="1100" dirty="0" err="1">
                <a:solidFill>
                  <a:srgbClr val="000000"/>
                </a:solidFill>
                <a:latin typeface="Calibri"/>
                <a:ea typeface="Calibri"/>
                <a:cs typeface="Calibri"/>
                <a:sym typeface="Calibri"/>
              </a:rPr>
              <a:t>reservation_status_date</a:t>
            </a:r>
            <a:endParaRPr sz="1100" dirty="0">
              <a:solidFill>
                <a:srgbClr val="000000"/>
              </a:solidFill>
              <a:latin typeface="Calibri"/>
              <a:ea typeface="Calibri"/>
              <a:cs typeface="Calibri"/>
              <a:sym typeface="Calibri"/>
            </a:endParaRPr>
          </a:p>
        </p:txBody>
      </p:sp>
      <p:sp>
        <p:nvSpPr>
          <p:cNvPr id="102" name="Google Shape;102;g1452632030b_0_0"/>
          <p:cNvSpPr txBox="1"/>
          <p:nvPr/>
        </p:nvSpPr>
        <p:spPr>
          <a:xfrm>
            <a:off x="367425" y="1114762"/>
            <a:ext cx="6204900" cy="3693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rgbClr val="000000"/>
              </a:buClr>
              <a:buSzPts val="1200"/>
              <a:buFont typeface="Arial"/>
              <a:buChar char="➔"/>
            </a:pPr>
            <a:r>
              <a:rPr lang="en-GB" sz="1200" b="0" i="0" u="none" strike="noStrike" cap="none">
                <a:solidFill>
                  <a:srgbClr val="000000"/>
                </a:solidFill>
                <a:latin typeface="Arial"/>
                <a:ea typeface="Arial"/>
                <a:cs typeface="Arial"/>
                <a:sym typeface="Arial"/>
              </a:rPr>
              <a:t>This data has 119390 rows and 32 columns. Here are the columns</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14526320498_0_69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u="sng"/>
              <a:t>Data Wrangling</a:t>
            </a:r>
            <a:endParaRPr/>
          </a:p>
        </p:txBody>
      </p:sp>
      <p:sp>
        <p:nvSpPr>
          <p:cNvPr id="108" name="Google Shape;108;g14526320498_0_69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GB" u="sng" dirty="0">
                <a:solidFill>
                  <a:srgbClr val="212121"/>
                </a:solidFill>
              </a:rPr>
              <a:t>Data Cleaning:-</a:t>
            </a:r>
            <a:endParaRPr u="sng" dirty="0">
              <a:solidFill>
                <a:srgbClr val="212121"/>
              </a:solidFill>
            </a:endParaRPr>
          </a:p>
          <a:p>
            <a:pPr marL="457200" lvl="0" indent="-304800" algn="l" rtl="0">
              <a:lnSpc>
                <a:spcPct val="115000"/>
              </a:lnSpc>
              <a:spcBef>
                <a:spcPts val="0"/>
              </a:spcBef>
              <a:spcAft>
                <a:spcPts val="0"/>
              </a:spcAft>
              <a:buClr>
                <a:srgbClr val="212121"/>
              </a:buClr>
              <a:buSzPts val="1200"/>
              <a:buChar char="●"/>
            </a:pPr>
            <a:r>
              <a:rPr lang="en-GB" sz="1200" dirty="0">
                <a:solidFill>
                  <a:srgbClr val="212121"/>
                </a:solidFill>
              </a:rPr>
              <a:t>Dropping Columns with Maximum Null values– agent and company</a:t>
            </a:r>
            <a:endParaRPr sz="1200" dirty="0">
              <a:solidFill>
                <a:srgbClr val="212121"/>
              </a:solidFill>
            </a:endParaRPr>
          </a:p>
          <a:p>
            <a:pPr marL="457200" lvl="0" indent="-304800" algn="l" rtl="0">
              <a:lnSpc>
                <a:spcPct val="115000"/>
              </a:lnSpc>
              <a:spcBef>
                <a:spcPts val="0"/>
              </a:spcBef>
              <a:spcAft>
                <a:spcPts val="0"/>
              </a:spcAft>
              <a:buSzPts val="1200"/>
              <a:buChar char="●"/>
            </a:pPr>
            <a:r>
              <a:rPr lang="en-GB" sz="1200" dirty="0">
                <a:solidFill>
                  <a:srgbClr val="212121"/>
                </a:solidFill>
              </a:rPr>
              <a:t>Dropping columns that had redundant values– </a:t>
            </a:r>
            <a:r>
              <a:rPr lang="en-GB" sz="1200" dirty="0" err="1">
                <a:solidFill>
                  <a:srgbClr val="000000"/>
                </a:solidFill>
              </a:rPr>
              <a:t>Arrival_date_week_number</a:t>
            </a:r>
            <a:endParaRPr sz="1200" dirty="0">
              <a:solidFill>
                <a:srgbClr val="000000"/>
              </a:solidFill>
            </a:endParaRPr>
          </a:p>
          <a:p>
            <a:pPr marL="457200" lvl="0" indent="-304800" algn="l" rtl="0">
              <a:lnSpc>
                <a:spcPct val="115000"/>
              </a:lnSpc>
              <a:spcBef>
                <a:spcPts val="0"/>
              </a:spcBef>
              <a:spcAft>
                <a:spcPts val="0"/>
              </a:spcAft>
              <a:buClr>
                <a:srgbClr val="000000"/>
              </a:buClr>
              <a:buSzPts val="1200"/>
              <a:buChar char="●"/>
            </a:pPr>
            <a:r>
              <a:rPr lang="en-GB" sz="1200" dirty="0">
                <a:solidFill>
                  <a:srgbClr val="000000"/>
                </a:solidFill>
              </a:rPr>
              <a:t>Columns with nominal null values have been manipulated by filling them with </a:t>
            </a:r>
            <a:endParaRPr sz="1200" dirty="0">
              <a:solidFill>
                <a:srgbClr val="000000"/>
              </a:solidFill>
            </a:endParaRPr>
          </a:p>
          <a:p>
            <a:pPr marL="2286000" lvl="0" indent="-304800" algn="l" rtl="0">
              <a:lnSpc>
                <a:spcPct val="115000"/>
              </a:lnSpc>
              <a:spcBef>
                <a:spcPts val="0"/>
              </a:spcBef>
              <a:spcAft>
                <a:spcPts val="0"/>
              </a:spcAft>
              <a:buClr>
                <a:srgbClr val="000000"/>
              </a:buClr>
              <a:buSzPts val="1200"/>
              <a:buChar char="➔"/>
            </a:pPr>
            <a:r>
              <a:rPr lang="en-GB" sz="1200" dirty="0">
                <a:solidFill>
                  <a:srgbClr val="000000"/>
                </a:solidFill>
              </a:rPr>
              <a:t>Numerical column:- Median (Number of children)</a:t>
            </a:r>
            <a:endParaRPr sz="1200" dirty="0">
              <a:solidFill>
                <a:srgbClr val="000000"/>
              </a:solidFill>
            </a:endParaRPr>
          </a:p>
          <a:p>
            <a:pPr marL="2286000" lvl="0" indent="-304800" algn="l" rtl="0">
              <a:lnSpc>
                <a:spcPct val="115000"/>
              </a:lnSpc>
              <a:spcBef>
                <a:spcPts val="0"/>
              </a:spcBef>
              <a:spcAft>
                <a:spcPts val="0"/>
              </a:spcAft>
              <a:buClr>
                <a:srgbClr val="000000"/>
              </a:buClr>
              <a:buSzPts val="1200"/>
              <a:buChar char="➔"/>
            </a:pPr>
            <a:r>
              <a:rPr lang="en-GB" sz="1200" dirty="0">
                <a:solidFill>
                  <a:srgbClr val="000000"/>
                </a:solidFill>
              </a:rPr>
              <a:t>String column:- Mode (Country)</a:t>
            </a:r>
            <a:endParaRPr sz="1200" dirty="0">
              <a:solidFill>
                <a:srgbClr val="000000"/>
              </a:solidFill>
            </a:endParaRPr>
          </a:p>
          <a:p>
            <a:pPr marL="0" lvl="0" indent="0" algn="l" rtl="0">
              <a:lnSpc>
                <a:spcPct val="115000"/>
              </a:lnSpc>
              <a:spcBef>
                <a:spcPts val="0"/>
              </a:spcBef>
              <a:spcAft>
                <a:spcPts val="0"/>
              </a:spcAft>
              <a:buSzPts val="1800"/>
              <a:buNone/>
            </a:pPr>
            <a:endParaRPr dirty="0">
              <a:solidFill>
                <a:srgbClr val="212121"/>
              </a:solidFill>
            </a:endParaRPr>
          </a:p>
          <a:p>
            <a:pPr marL="0" lvl="0" indent="0" algn="l" rtl="0">
              <a:lnSpc>
                <a:spcPct val="115000"/>
              </a:lnSpc>
              <a:spcBef>
                <a:spcPts val="0"/>
              </a:spcBef>
              <a:spcAft>
                <a:spcPts val="0"/>
              </a:spcAft>
              <a:buSzPts val="1800"/>
              <a:buNone/>
            </a:pPr>
            <a:r>
              <a:rPr lang="en-GB" u="sng" dirty="0">
                <a:solidFill>
                  <a:srgbClr val="212121"/>
                </a:solidFill>
              </a:rPr>
              <a:t>Data Manipulation:-</a:t>
            </a:r>
            <a:endParaRPr sz="1200" u="sng" dirty="0">
              <a:solidFill>
                <a:srgbClr val="000000"/>
              </a:solidFill>
            </a:endParaRPr>
          </a:p>
          <a:p>
            <a:pPr marL="0" lvl="0" indent="0" algn="l" rtl="0">
              <a:lnSpc>
                <a:spcPct val="115000"/>
              </a:lnSpc>
              <a:spcBef>
                <a:spcPts val="0"/>
              </a:spcBef>
              <a:spcAft>
                <a:spcPts val="0"/>
              </a:spcAft>
              <a:buSzPts val="1800"/>
              <a:buNone/>
            </a:pPr>
            <a:r>
              <a:rPr lang="en-GB" sz="1200" dirty="0">
                <a:solidFill>
                  <a:srgbClr val="000000"/>
                </a:solidFill>
              </a:rPr>
              <a:t>	</a:t>
            </a:r>
            <a:r>
              <a:rPr lang="en-GB" sz="1200" dirty="0">
                <a:solidFill>
                  <a:srgbClr val="212121"/>
                </a:solidFill>
              </a:rPr>
              <a:t>Combining columns for an effective study</a:t>
            </a:r>
            <a:endParaRPr sz="1200" dirty="0">
              <a:solidFill>
                <a:srgbClr val="000000"/>
              </a:solidFill>
            </a:endParaRPr>
          </a:p>
          <a:p>
            <a:pPr marL="2286000" marR="0" lvl="0" indent="-304800" algn="l" rtl="0">
              <a:lnSpc>
                <a:spcPct val="115000"/>
              </a:lnSpc>
              <a:spcBef>
                <a:spcPts val="0"/>
              </a:spcBef>
              <a:spcAft>
                <a:spcPts val="0"/>
              </a:spcAft>
              <a:buClr>
                <a:srgbClr val="000000"/>
              </a:buClr>
              <a:buSzPts val="1200"/>
              <a:buChar char="➔"/>
            </a:pPr>
            <a:r>
              <a:rPr lang="en-GB" sz="1200" dirty="0">
                <a:solidFill>
                  <a:srgbClr val="000000"/>
                </a:solidFill>
              </a:rPr>
              <a:t>kids=</a:t>
            </a:r>
            <a:r>
              <a:rPr lang="en-GB" sz="1200" dirty="0" err="1">
                <a:solidFill>
                  <a:srgbClr val="000000"/>
                </a:solidFill>
              </a:rPr>
              <a:t>babies+children</a:t>
            </a:r>
            <a:endParaRPr sz="1200" dirty="0">
              <a:solidFill>
                <a:srgbClr val="000000"/>
              </a:solidFill>
            </a:endParaRPr>
          </a:p>
          <a:p>
            <a:pPr marL="2286000" marR="0" lvl="0" indent="-304800" algn="l" rtl="0">
              <a:lnSpc>
                <a:spcPct val="115000"/>
              </a:lnSpc>
              <a:spcBef>
                <a:spcPts val="0"/>
              </a:spcBef>
              <a:spcAft>
                <a:spcPts val="0"/>
              </a:spcAft>
              <a:buClr>
                <a:srgbClr val="000000"/>
              </a:buClr>
              <a:buSzPts val="1200"/>
              <a:buChar char="➔"/>
            </a:pPr>
            <a:r>
              <a:rPr lang="en-GB" sz="1200" dirty="0" err="1">
                <a:solidFill>
                  <a:srgbClr val="000000"/>
                </a:solidFill>
              </a:rPr>
              <a:t>total_stays</a:t>
            </a:r>
            <a:r>
              <a:rPr lang="en-GB" sz="1200" dirty="0">
                <a:solidFill>
                  <a:srgbClr val="000000"/>
                </a:solidFill>
              </a:rPr>
              <a:t>= </a:t>
            </a:r>
            <a:r>
              <a:rPr lang="en-GB" sz="1200" dirty="0" err="1">
                <a:solidFill>
                  <a:srgbClr val="000000"/>
                </a:solidFill>
              </a:rPr>
              <a:t>Stays_in_weekend_nights+Stays_in_week_nights</a:t>
            </a:r>
            <a:endParaRPr sz="1200" dirty="0">
              <a:solidFill>
                <a:srgbClr val="000000"/>
              </a:solidFill>
            </a:endParaRPr>
          </a:p>
          <a:p>
            <a:pPr marL="2286000" marR="0" lvl="0" indent="-304800" algn="l" rtl="0">
              <a:lnSpc>
                <a:spcPct val="115000"/>
              </a:lnSpc>
              <a:spcBef>
                <a:spcPts val="0"/>
              </a:spcBef>
              <a:spcAft>
                <a:spcPts val="0"/>
              </a:spcAft>
              <a:buClr>
                <a:srgbClr val="000000"/>
              </a:buClr>
              <a:buSzPts val="1200"/>
              <a:buChar char="➔"/>
            </a:pPr>
            <a:r>
              <a:rPr lang="en-GB" sz="1200" dirty="0">
                <a:solidFill>
                  <a:srgbClr val="000000"/>
                </a:solidFill>
              </a:rPr>
              <a:t>Revenue=</a:t>
            </a:r>
            <a:r>
              <a:rPr lang="en-GB" sz="1200" dirty="0" err="1">
                <a:solidFill>
                  <a:srgbClr val="000000"/>
                </a:solidFill>
              </a:rPr>
              <a:t>total_stays</a:t>
            </a:r>
            <a:r>
              <a:rPr lang="en-GB" sz="1200" dirty="0">
                <a:solidFill>
                  <a:srgbClr val="000000"/>
                </a:solidFill>
              </a:rPr>
              <a:t>(</a:t>
            </a:r>
            <a:r>
              <a:rPr lang="en-GB" sz="1200" dirty="0" err="1">
                <a:solidFill>
                  <a:srgbClr val="000000"/>
                </a:solidFill>
              </a:rPr>
              <a:t>Non_cancelled</a:t>
            </a:r>
            <a:r>
              <a:rPr lang="en-GB" sz="1200" dirty="0">
                <a:solidFill>
                  <a:srgbClr val="000000"/>
                </a:solidFill>
              </a:rPr>
              <a:t> guests)*ADR</a:t>
            </a:r>
            <a:endParaRPr sz="1100" dirty="0">
              <a:solidFill>
                <a:srgbClr val="000000"/>
              </a:solidFill>
              <a:latin typeface="Calibri"/>
              <a:ea typeface="Calibri"/>
              <a:cs typeface="Calibri"/>
              <a:sym typeface="Calibri"/>
            </a:endParaRPr>
          </a:p>
          <a:p>
            <a:pPr marL="0" lvl="0" indent="0" algn="l" rtl="0">
              <a:lnSpc>
                <a:spcPct val="115000"/>
              </a:lnSpc>
              <a:spcBef>
                <a:spcPts val="0"/>
              </a:spcBef>
              <a:spcAft>
                <a:spcPts val="0"/>
              </a:spcAft>
              <a:buSzPts val="1800"/>
              <a:buNone/>
            </a:pPr>
            <a:endParaRPr sz="1100" dirty="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14526320498_0_70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u="sng"/>
              <a:t>Handling Outliers</a:t>
            </a:r>
            <a:endParaRPr u="sng"/>
          </a:p>
        </p:txBody>
      </p:sp>
      <p:sp>
        <p:nvSpPr>
          <p:cNvPr id="114" name="Google Shape;114;g14526320498_0_702"/>
          <p:cNvSpPr txBox="1">
            <a:spLocks noGrp="1"/>
          </p:cNvSpPr>
          <p:nvPr>
            <p:ph type="body" idx="1"/>
          </p:nvPr>
        </p:nvSpPr>
        <p:spPr>
          <a:xfrm>
            <a:off x="311700" y="1152475"/>
            <a:ext cx="52815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GB" u="sng">
                <a:solidFill>
                  <a:srgbClr val="212121"/>
                </a:solidFill>
              </a:rPr>
              <a:t>Interquartile range:-</a:t>
            </a:r>
            <a:endParaRPr u="sng">
              <a:solidFill>
                <a:srgbClr val="212121"/>
              </a:solidFill>
            </a:endParaRPr>
          </a:p>
          <a:p>
            <a:pPr marL="914400" lvl="0" indent="457200" algn="l" rtl="0">
              <a:lnSpc>
                <a:spcPct val="115000"/>
              </a:lnSpc>
              <a:spcBef>
                <a:spcPts val="0"/>
              </a:spcBef>
              <a:spcAft>
                <a:spcPts val="0"/>
              </a:spcAft>
              <a:buSzPts val="1800"/>
              <a:buNone/>
            </a:pPr>
            <a:endParaRPr u="sng">
              <a:solidFill>
                <a:srgbClr val="212121"/>
              </a:solidFill>
            </a:endParaRPr>
          </a:p>
        </p:txBody>
      </p:sp>
      <p:pic>
        <p:nvPicPr>
          <p:cNvPr id="115" name="Google Shape;115;g14526320498_0_702"/>
          <p:cNvPicPr preferRelativeResize="0"/>
          <p:nvPr/>
        </p:nvPicPr>
        <p:blipFill rotWithShape="1">
          <a:blip r:embed="rId3">
            <a:alphaModFix/>
          </a:blip>
          <a:srcRect/>
          <a:stretch/>
        </p:blipFill>
        <p:spPr>
          <a:xfrm>
            <a:off x="5848550" y="648674"/>
            <a:ext cx="3295450" cy="3295450"/>
          </a:xfrm>
          <a:prstGeom prst="rect">
            <a:avLst/>
          </a:prstGeom>
          <a:noFill/>
          <a:ln>
            <a:noFill/>
          </a:ln>
        </p:spPr>
      </p:pic>
      <p:pic>
        <p:nvPicPr>
          <p:cNvPr id="116" name="Google Shape;116;g14526320498_0_702"/>
          <p:cNvPicPr preferRelativeResize="0"/>
          <p:nvPr/>
        </p:nvPicPr>
        <p:blipFill rotWithShape="1">
          <a:blip r:embed="rId4">
            <a:alphaModFix/>
          </a:blip>
          <a:srcRect/>
          <a:stretch/>
        </p:blipFill>
        <p:spPr>
          <a:xfrm>
            <a:off x="514050" y="2087363"/>
            <a:ext cx="4876800" cy="2219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
          <p:cNvSpPr/>
          <p:nvPr/>
        </p:nvSpPr>
        <p:spPr>
          <a:xfrm>
            <a:off x="637000" y="220925"/>
            <a:ext cx="7722300" cy="589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Calibri"/>
              <a:buNone/>
            </a:pPr>
            <a:endParaRPr sz="800" b="0"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00"/>
              <a:buFont typeface="Calibri"/>
              <a:buNone/>
            </a:pPr>
            <a:endParaRPr sz="800" b="0"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600"/>
              <a:buFont typeface="Calibri"/>
              <a:buNone/>
            </a:pPr>
            <a:r>
              <a:rPr lang="en-GB" sz="1800" b="1" i="0" u="none" strike="noStrike" cap="none">
                <a:solidFill>
                  <a:schemeClr val="dk1"/>
                </a:solidFill>
                <a:latin typeface="Arial"/>
                <a:ea typeface="Arial"/>
                <a:cs typeface="Arial"/>
                <a:sym typeface="Arial"/>
              </a:rPr>
              <a:t>Percentage share of different hotel type and their booking and revenue for different hotel type</a:t>
            </a:r>
            <a:endParaRPr sz="10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22" name="Google Shape;122;p2"/>
          <p:cNvSpPr/>
          <p:nvPr/>
        </p:nvSpPr>
        <p:spPr>
          <a:xfrm>
            <a:off x="0" y="4138600"/>
            <a:ext cx="9144000" cy="870600"/>
          </a:xfrm>
          <a:prstGeom prst="rect">
            <a:avLst/>
          </a:prstGeom>
          <a:noFill/>
          <a:ln>
            <a:noFill/>
          </a:ln>
        </p:spPr>
        <p:txBody>
          <a:bodyPr spcFirstLastPara="1" wrap="square" lIns="91425" tIns="45700" rIns="91425" bIns="45700" anchor="ctr" anchorCtr="0">
            <a:noAutofit/>
          </a:bodyPr>
          <a:lstStyle/>
          <a:p>
            <a:pPr marL="457200" marR="0" lvl="0" indent="-317500" algn="l" rtl="0">
              <a:lnSpc>
                <a:spcPct val="100000"/>
              </a:lnSpc>
              <a:spcBef>
                <a:spcPts val="0"/>
              </a:spcBef>
              <a:spcAft>
                <a:spcPts val="0"/>
              </a:spcAft>
              <a:buClr>
                <a:srgbClr val="212121"/>
              </a:buClr>
              <a:buSzPts val="1400"/>
              <a:buFont typeface="Roboto"/>
              <a:buChar char="●"/>
            </a:pPr>
            <a:r>
              <a:rPr lang="en-GB" i="0" u="none" strike="noStrike" cap="none" dirty="0">
                <a:solidFill>
                  <a:srgbClr val="212121"/>
                </a:solidFill>
                <a:latin typeface="Roboto"/>
                <a:ea typeface="Roboto"/>
                <a:cs typeface="Roboto"/>
                <a:sym typeface="Roboto"/>
              </a:rPr>
              <a:t>City Hotels are most preferred hotel by guests. </a:t>
            </a:r>
            <a:endParaRPr sz="800" i="0" u="none" strike="noStrike" cap="none" dirty="0">
              <a:solidFill>
                <a:srgbClr val="000000"/>
              </a:solidFill>
              <a:latin typeface="Roboto"/>
              <a:ea typeface="Roboto"/>
              <a:cs typeface="Roboto"/>
              <a:sym typeface="Roboto"/>
            </a:endParaRPr>
          </a:p>
          <a:p>
            <a:pPr marL="457200" marR="0" lvl="0" indent="-317500" algn="l" rtl="0">
              <a:lnSpc>
                <a:spcPct val="100000"/>
              </a:lnSpc>
              <a:spcBef>
                <a:spcPts val="0"/>
              </a:spcBef>
              <a:spcAft>
                <a:spcPts val="0"/>
              </a:spcAft>
              <a:buClr>
                <a:srgbClr val="000000"/>
              </a:buClr>
              <a:buSzPts val="1400"/>
              <a:buFont typeface="Roboto"/>
              <a:buChar char="●"/>
            </a:pPr>
            <a:r>
              <a:rPr lang="en-GB" dirty="0">
                <a:latin typeface="Roboto"/>
                <a:ea typeface="Roboto"/>
                <a:cs typeface="Roboto"/>
                <a:sym typeface="Roboto"/>
              </a:rPr>
              <a:t>Since the </a:t>
            </a:r>
            <a:r>
              <a:rPr lang="en-GB" i="0" u="none" strike="noStrike" cap="none" dirty="0">
                <a:solidFill>
                  <a:srgbClr val="000000"/>
                </a:solidFill>
                <a:latin typeface="Roboto"/>
                <a:ea typeface="Roboto"/>
                <a:cs typeface="Roboto"/>
                <a:sym typeface="Roboto"/>
              </a:rPr>
              <a:t>bookings </a:t>
            </a:r>
            <a:r>
              <a:rPr lang="en-GB" dirty="0">
                <a:latin typeface="Roboto"/>
                <a:ea typeface="Roboto"/>
                <a:cs typeface="Roboto"/>
                <a:sym typeface="Roboto"/>
              </a:rPr>
              <a:t>are</a:t>
            </a:r>
            <a:r>
              <a:rPr lang="en-GB" i="0" u="none" strike="noStrike" cap="none" dirty="0">
                <a:solidFill>
                  <a:srgbClr val="000000"/>
                </a:solidFill>
                <a:latin typeface="Roboto"/>
                <a:ea typeface="Roboto"/>
                <a:cs typeface="Roboto"/>
                <a:sym typeface="Roboto"/>
              </a:rPr>
              <a:t> </a:t>
            </a:r>
            <a:r>
              <a:rPr lang="en-GB" dirty="0">
                <a:latin typeface="Roboto"/>
                <a:ea typeface="Roboto"/>
                <a:cs typeface="Roboto"/>
                <a:sym typeface="Roboto"/>
              </a:rPr>
              <a:t>double</a:t>
            </a:r>
            <a:r>
              <a:rPr lang="en-GB" i="0" u="none" strike="noStrike" cap="none" dirty="0">
                <a:solidFill>
                  <a:srgbClr val="000000"/>
                </a:solidFill>
                <a:latin typeface="Roboto"/>
                <a:ea typeface="Roboto"/>
                <a:cs typeface="Roboto"/>
                <a:sym typeface="Roboto"/>
              </a:rPr>
              <a:t> </a:t>
            </a:r>
            <a:r>
              <a:rPr lang="en-GB" dirty="0">
                <a:latin typeface="Roboto"/>
                <a:ea typeface="Roboto"/>
                <a:cs typeface="Roboto"/>
                <a:sym typeface="Roboto"/>
              </a:rPr>
              <a:t>for </a:t>
            </a:r>
            <a:r>
              <a:rPr lang="en-GB" i="0" u="none" strike="noStrike" cap="none" dirty="0">
                <a:solidFill>
                  <a:srgbClr val="000000"/>
                </a:solidFill>
                <a:latin typeface="Roboto"/>
                <a:ea typeface="Roboto"/>
                <a:cs typeface="Roboto"/>
                <a:sym typeface="Roboto"/>
              </a:rPr>
              <a:t>City hotel </a:t>
            </a:r>
            <a:r>
              <a:rPr lang="en-GB" dirty="0">
                <a:latin typeface="Roboto"/>
                <a:ea typeface="Roboto"/>
                <a:cs typeface="Roboto"/>
                <a:sym typeface="Roboto"/>
              </a:rPr>
              <a:t>but the revenue difference is not much in between them.</a:t>
            </a:r>
            <a:endParaRPr i="0" u="none" strike="noStrike" cap="none" dirty="0">
              <a:solidFill>
                <a:srgbClr val="000000"/>
              </a:solidFill>
              <a:latin typeface="Roboto"/>
              <a:ea typeface="Roboto"/>
              <a:cs typeface="Roboto"/>
              <a:sym typeface="Roboto"/>
            </a:endParaRPr>
          </a:p>
          <a:p>
            <a:pPr marL="457200" marR="0" lvl="0" indent="-317500" algn="l" rtl="0">
              <a:lnSpc>
                <a:spcPct val="100000"/>
              </a:lnSpc>
              <a:spcBef>
                <a:spcPts val="0"/>
              </a:spcBef>
              <a:spcAft>
                <a:spcPts val="0"/>
              </a:spcAft>
              <a:buClr>
                <a:srgbClr val="000000"/>
              </a:buClr>
              <a:buSzPts val="1400"/>
              <a:buFont typeface="Roboto"/>
              <a:buChar char="●"/>
            </a:pPr>
            <a:r>
              <a:rPr lang="en-GB" i="0" u="none" strike="noStrike" cap="none" dirty="0">
                <a:solidFill>
                  <a:srgbClr val="000000"/>
                </a:solidFill>
                <a:latin typeface="Roboto"/>
                <a:ea typeface="Roboto"/>
                <a:cs typeface="Roboto"/>
                <a:sym typeface="Roboto"/>
              </a:rPr>
              <a:t>This shows that Resort hotels are bit expensive </a:t>
            </a:r>
            <a:r>
              <a:rPr lang="en-GB" dirty="0">
                <a:latin typeface="Roboto"/>
                <a:ea typeface="Roboto"/>
                <a:cs typeface="Roboto"/>
                <a:sym typeface="Roboto"/>
              </a:rPr>
              <a:t>as compared to City hotels.</a:t>
            </a:r>
            <a:endParaRPr sz="1800" i="0" u="none" strike="noStrike" cap="none" dirty="0">
              <a:solidFill>
                <a:srgbClr val="000000"/>
              </a:solidFill>
              <a:latin typeface="Roboto"/>
              <a:ea typeface="Roboto"/>
              <a:cs typeface="Roboto"/>
              <a:sym typeface="Roboto"/>
            </a:endParaRPr>
          </a:p>
        </p:txBody>
      </p:sp>
      <p:pic>
        <p:nvPicPr>
          <p:cNvPr id="123" name="Google Shape;123;p2"/>
          <p:cNvPicPr preferRelativeResize="0"/>
          <p:nvPr/>
        </p:nvPicPr>
        <p:blipFill rotWithShape="1">
          <a:blip r:embed="rId3">
            <a:alphaModFix/>
          </a:blip>
          <a:srcRect r="51569"/>
          <a:stretch/>
        </p:blipFill>
        <p:spPr>
          <a:xfrm>
            <a:off x="2672200" y="1129325"/>
            <a:ext cx="3174527" cy="2798475"/>
          </a:xfrm>
          <a:prstGeom prst="rect">
            <a:avLst/>
          </a:prstGeom>
          <a:noFill/>
          <a:ln>
            <a:noFill/>
          </a:ln>
        </p:spPr>
      </p:pic>
      <p:pic>
        <p:nvPicPr>
          <p:cNvPr id="124" name="Google Shape;124;p2"/>
          <p:cNvPicPr preferRelativeResize="0"/>
          <p:nvPr/>
        </p:nvPicPr>
        <p:blipFill rotWithShape="1">
          <a:blip r:embed="rId4">
            <a:alphaModFix/>
          </a:blip>
          <a:srcRect/>
          <a:stretch/>
        </p:blipFill>
        <p:spPr>
          <a:xfrm>
            <a:off x="-150700" y="1129325"/>
            <a:ext cx="2883175" cy="2798475"/>
          </a:xfrm>
          <a:prstGeom prst="rect">
            <a:avLst/>
          </a:prstGeom>
          <a:noFill/>
          <a:ln>
            <a:noFill/>
          </a:ln>
        </p:spPr>
      </p:pic>
      <p:pic>
        <p:nvPicPr>
          <p:cNvPr id="125" name="Google Shape;125;p2"/>
          <p:cNvPicPr preferRelativeResize="0"/>
          <p:nvPr/>
        </p:nvPicPr>
        <p:blipFill rotWithShape="1">
          <a:blip r:embed="rId3">
            <a:alphaModFix/>
          </a:blip>
          <a:srcRect l="53397"/>
          <a:stretch/>
        </p:blipFill>
        <p:spPr>
          <a:xfrm>
            <a:off x="5846725" y="1129325"/>
            <a:ext cx="3297276" cy="2798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47b8b89aa1_0_47"/>
          <p:cNvSpPr txBox="1"/>
          <p:nvPr/>
        </p:nvSpPr>
        <p:spPr>
          <a:xfrm>
            <a:off x="0" y="0"/>
            <a:ext cx="9144000" cy="453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900"/>
              </a:spcBef>
              <a:spcAft>
                <a:spcPts val="900"/>
              </a:spcAft>
              <a:buNone/>
            </a:pPr>
            <a:r>
              <a:rPr lang="en-GB" sz="1750" b="1">
                <a:solidFill>
                  <a:schemeClr val="dk1"/>
                </a:solidFill>
                <a:highlight>
                  <a:srgbClr val="FFFFFF"/>
                </a:highlight>
                <a:latin typeface="Roboto"/>
                <a:ea typeface="Roboto"/>
                <a:cs typeface="Roboto"/>
                <a:sym typeface="Roboto"/>
              </a:rPr>
              <a:t>Analysis based on reservation status</a:t>
            </a:r>
            <a:endParaRPr sz="1750" b="1">
              <a:solidFill>
                <a:schemeClr val="dk1"/>
              </a:solidFill>
              <a:highlight>
                <a:srgbClr val="FFFFFF"/>
              </a:highlight>
              <a:latin typeface="Roboto"/>
              <a:ea typeface="Roboto"/>
              <a:cs typeface="Roboto"/>
              <a:sym typeface="Roboto"/>
            </a:endParaRPr>
          </a:p>
        </p:txBody>
      </p:sp>
      <p:pic>
        <p:nvPicPr>
          <p:cNvPr id="131" name="Google Shape;131;g147b8b89aa1_0_47"/>
          <p:cNvPicPr preferRelativeResize="0"/>
          <p:nvPr/>
        </p:nvPicPr>
        <p:blipFill>
          <a:blip r:embed="rId3">
            <a:alphaModFix/>
          </a:blip>
          <a:stretch>
            <a:fillRect/>
          </a:stretch>
        </p:blipFill>
        <p:spPr>
          <a:xfrm>
            <a:off x="2277975" y="591700"/>
            <a:ext cx="4815049" cy="3603350"/>
          </a:xfrm>
          <a:prstGeom prst="rect">
            <a:avLst/>
          </a:prstGeom>
          <a:noFill/>
          <a:ln>
            <a:noFill/>
          </a:ln>
        </p:spPr>
      </p:pic>
      <p:sp>
        <p:nvSpPr>
          <p:cNvPr id="132" name="Google Shape;132;g147b8b89aa1_0_47"/>
          <p:cNvSpPr txBox="1"/>
          <p:nvPr/>
        </p:nvSpPr>
        <p:spPr>
          <a:xfrm>
            <a:off x="744975" y="4332850"/>
            <a:ext cx="8194800" cy="681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700"/>
              </a:spcBef>
              <a:spcAft>
                <a:spcPts val="700"/>
              </a:spcAft>
              <a:buNone/>
            </a:pPr>
            <a:r>
              <a:rPr lang="en-GB" sz="1500">
                <a:solidFill>
                  <a:schemeClr val="accent2"/>
                </a:solidFill>
                <a:highlight>
                  <a:srgbClr val="FFFFFF"/>
                </a:highlight>
                <a:latin typeface="Roboto"/>
                <a:ea typeface="Roboto"/>
                <a:cs typeface="Roboto"/>
                <a:sym typeface="Roboto"/>
              </a:rPr>
              <a:t>Out of total no of reservations 63% actually show up, 36% got canceled, and only 1% reservation got No-show.</a:t>
            </a:r>
            <a:endParaRPr sz="1500">
              <a:solidFill>
                <a:schemeClr val="accent2"/>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142f375e2cc_2_10"/>
          <p:cNvSpPr txBox="1">
            <a:spLocks noGrp="1"/>
          </p:cNvSpPr>
          <p:nvPr>
            <p:ph type="ctrTitle"/>
          </p:nvPr>
        </p:nvSpPr>
        <p:spPr>
          <a:xfrm>
            <a:off x="1715700" y="0"/>
            <a:ext cx="5712600" cy="470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GB" sz="1700" b="1"/>
              <a:t>Yearly bookings &amp; cancellations</a:t>
            </a:r>
            <a:endParaRPr sz="1700" b="1"/>
          </a:p>
        </p:txBody>
      </p:sp>
      <p:sp>
        <p:nvSpPr>
          <p:cNvPr id="138" name="Google Shape;138;g142f375e2cc_2_1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a:p>
        </p:txBody>
      </p:sp>
      <p:sp>
        <p:nvSpPr>
          <p:cNvPr id="139" name="Google Shape;139;g142f375e2cc_2_10"/>
          <p:cNvSpPr txBox="1"/>
          <p:nvPr/>
        </p:nvSpPr>
        <p:spPr>
          <a:xfrm>
            <a:off x="247350" y="4056425"/>
            <a:ext cx="8849700" cy="681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700"/>
              </a:spcBef>
              <a:spcAft>
                <a:spcPts val="700"/>
              </a:spcAft>
              <a:buClr>
                <a:srgbClr val="000000"/>
              </a:buClr>
              <a:buSzPts val="1300"/>
              <a:buFont typeface="Arial"/>
              <a:buNone/>
            </a:pPr>
            <a:r>
              <a:rPr lang="en-GB" sz="1500" b="0" i="0" u="none" strike="noStrike" cap="none">
                <a:solidFill>
                  <a:schemeClr val="accent2"/>
                </a:solidFill>
                <a:highlight>
                  <a:srgbClr val="FFFFFF"/>
                </a:highlight>
                <a:latin typeface="Roboto"/>
                <a:ea typeface="Roboto"/>
                <a:cs typeface="Roboto"/>
                <a:sym typeface="Roboto"/>
              </a:rPr>
              <a:t>It seems that 2016 to be </a:t>
            </a:r>
            <a:r>
              <a:rPr lang="en-GB" sz="1500">
                <a:solidFill>
                  <a:schemeClr val="accent2"/>
                </a:solidFill>
                <a:highlight>
                  <a:srgbClr val="FFFFFF"/>
                </a:highlight>
                <a:latin typeface="Roboto"/>
                <a:ea typeface="Roboto"/>
                <a:cs typeface="Roboto"/>
                <a:sym typeface="Roboto"/>
              </a:rPr>
              <a:t>the </a:t>
            </a:r>
            <a:r>
              <a:rPr lang="en-GB" sz="1500" b="0" i="0" u="none" strike="noStrike" cap="none">
                <a:solidFill>
                  <a:schemeClr val="accent2"/>
                </a:solidFill>
                <a:highlight>
                  <a:srgbClr val="FFFFFF"/>
                </a:highlight>
                <a:latin typeface="Roboto"/>
                <a:ea typeface="Roboto"/>
                <a:cs typeface="Roboto"/>
                <a:sym typeface="Roboto"/>
              </a:rPr>
              <a:t>year where the hotel bookings are highest. </a:t>
            </a:r>
            <a:r>
              <a:rPr lang="en-GB" sz="1500">
                <a:solidFill>
                  <a:schemeClr val="accent2"/>
                </a:solidFill>
                <a:highlight>
                  <a:srgbClr val="FFFFFF"/>
                </a:highlight>
                <a:latin typeface="Roboto"/>
                <a:ea typeface="Roboto"/>
                <a:cs typeface="Roboto"/>
                <a:sym typeface="Roboto"/>
              </a:rPr>
              <a:t>Every year 25-30% cancellations are received for resort hotels and 40-45% cancellations are received for city hotels.</a:t>
            </a:r>
            <a:endParaRPr sz="1500" b="0" i="0" u="none" strike="noStrike" cap="none">
              <a:solidFill>
                <a:schemeClr val="accent2"/>
              </a:solidFill>
              <a:highlight>
                <a:srgbClr val="FFFFFF"/>
              </a:highlight>
              <a:latin typeface="Roboto"/>
              <a:ea typeface="Roboto"/>
              <a:cs typeface="Roboto"/>
              <a:sym typeface="Roboto"/>
            </a:endParaRPr>
          </a:p>
        </p:txBody>
      </p:sp>
      <p:pic>
        <p:nvPicPr>
          <p:cNvPr id="140" name="Google Shape;140;g142f375e2cc_2_10"/>
          <p:cNvPicPr preferRelativeResize="0"/>
          <p:nvPr/>
        </p:nvPicPr>
        <p:blipFill>
          <a:blip r:embed="rId3">
            <a:alphaModFix/>
          </a:blip>
          <a:stretch>
            <a:fillRect/>
          </a:stretch>
        </p:blipFill>
        <p:spPr>
          <a:xfrm>
            <a:off x="46950" y="631350"/>
            <a:ext cx="4525049" cy="3271850"/>
          </a:xfrm>
          <a:prstGeom prst="rect">
            <a:avLst/>
          </a:prstGeom>
          <a:noFill/>
          <a:ln>
            <a:noFill/>
          </a:ln>
        </p:spPr>
      </p:pic>
      <p:pic>
        <p:nvPicPr>
          <p:cNvPr id="141" name="Google Shape;141;g142f375e2cc_2_10"/>
          <p:cNvPicPr preferRelativeResize="0"/>
          <p:nvPr/>
        </p:nvPicPr>
        <p:blipFill>
          <a:blip r:embed="rId4">
            <a:alphaModFix/>
          </a:blip>
          <a:stretch>
            <a:fillRect/>
          </a:stretch>
        </p:blipFill>
        <p:spPr>
          <a:xfrm>
            <a:off x="4572000" y="631350"/>
            <a:ext cx="4525049" cy="32718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1666</Words>
  <Application>Microsoft Office PowerPoint</Application>
  <PresentationFormat>On-screen Show (16:9)</PresentationFormat>
  <Paragraphs>152</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Montserrat</vt:lpstr>
      <vt:lpstr>Arial</vt:lpstr>
      <vt:lpstr>Roboto</vt:lpstr>
      <vt:lpstr>Roboto Medium</vt:lpstr>
      <vt:lpstr>Calibri</vt:lpstr>
      <vt:lpstr>Courier New</vt:lpstr>
      <vt:lpstr>Simple Light</vt:lpstr>
      <vt:lpstr> Project Capstone:1     Team Members Abhishek Kumar Mohita Rathour Mukesh Kumar Sablani Sanjay Paul</vt:lpstr>
      <vt:lpstr>Introduction  A few decades ago, traveling was not a part of everyday life. But today travel is an enormous budding industry of 8.8 trillion economies. This directly affects the highly competitive hotel industry.  We are here with compact data to study the hotel industry, mainly booking. We are focussing on two types of hotels in this study. This data set contains different hotel types, countries located, and guest stays. Also, the study has some factors that affect booking like wait time, lead time, months, average daily rate, etc.  By the end we will conclude the study with the following insights:-  Best time for booking Optimal duration to travel Distribution Segment and market segments to be focused to increase revenue Factors leading to cancellation which affect the revenue. Factors like meals and special requests might affect the increase of ADR.   </vt:lpstr>
      <vt:lpstr>Workflow</vt:lpstr>
      <vt:lpstr>Attributes in the study</vt:lpstr>
      <vt:lpstr>Data Wrangling</vt:lpstr>
      <vt:lpstr>Handling Outliers</vt:lpstr>
      <vt:lpstr>PowerPoint Presentation</vt:lpstr>
      <vt:lpstr>PowerPoint Presentation</vt:lpstr>
      <vt:lpstr>Yearly bookings &amp; cancellations</vt:lpstr>
      <vt:lpstr>PowerPoint Presentation</vt:lpstr>
      <vt:lpstr>Analysis of ADR &amp; Revenue for each month</vt:lpstr>
      <vt:lpstr>Preferred stay period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Capstone:1     Team Members Abhishek Kumar Mohita Rathour Mukesh Kumar Sablani Sanjay Paul</dc:title>
  <cp:lastModifiedBy>mukesh sablani</cp:lastModifiedBy>
  <cp:revision>1</cp:revision>
  <dcterms:modified xsi:type="dcterms:W3CDTF">2022-08-21T15:12:24Z</dcterms:modified>
</cp:coreProperties>
</file>