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Medium"/>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pCeCgjRPoDFmvxmX6Iirzw3qR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7b8b89aa1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7b8b89a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e02121618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e021216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2f375e2cc_5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42f375e2cc_5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2f375e2cc_5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42f375e2cc_5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2f375e2cc_5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42f375e2cc_5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7b8b89aa1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7b8b89a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3c6180da3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43c6180da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7b8b89aa1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7b8b89a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2f375e2cc_5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42f375e2cc_5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4eca29ee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4eca29e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f375e2cc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42f375e2c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3c6180da3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43c6180da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2f375e2cc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42f375e2c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7db7363fa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7db7363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5f9cbddf0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5f9cbddf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5f9cbddf0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5f9cbdd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e193fd101_1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e193fd10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26320498_0_6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526320498_0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52632030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5263203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526320498_0_6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4526320498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26320498_0_7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526320498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Graph 3? Title need to change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7b8b89aa1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7b8b89a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2f375e2cc_2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42f375e2cc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9" name="Google Shape;49;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3" name="Google Shape;23;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4" name="Google Shape;2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3" name="Google Shape;33;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7" name="Google Shape;3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1" name="Google Shape;41;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145800"/>
            <a:ext cx="8512500" cy="4851900"/>
          </a:xfrm>
          <a:prstGeom prst="rect">
            <a:avLst/>
          </a:prstGeom>
          <a:noFill/>
          <a:ln>
            <a:noFill/>
          </a:ln>
        </p:spPr>
        <p:txBody>
          <a:bodyPr anchorCtr="0" anchor="b" bIns="91425" lIns="91425" spcFirstLastPara="1" rIns="91425" wrap="square" tIns="91425">
            <a:noAutofit/>
          </a:bodyPr>
          <a:lstStyle/>
          <a:p>
            <a:pPr indent="0" lvl="0" marL="13716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Project </a:t>
            </a:r>
            <a:r>
              <a:rPr b="1" lang="en-GB" sz="4200">
                <a:latin typeface="Montserrat"/>
                <a:ea typeface="Montserrat"/>
                <a:cs typeface="Montserrat"/>
                <a:sym typeface="Montserrat"/>
              </a:rPr>
              <a:t>Capstone:1</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u="sng">
                <a:solidFill>
                  <a:srgbClr val="0B5394"/>
                </a:solidFill>
                <a:latin typeface="Montserrat"/>
                <a:ea typeface="Montserrat"/>
                <a:cs typeface="Montserrat"/>
                <a:sym typeface="Montserrat"/>
              </a:rPr>
              <a:t>Team Members</a:t>
            </a:r>
            <a:endParaRPr b="1" sz="2400" u="sng">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Abhishek Kumar</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Mohita Rathour</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Mukesh Kumar Sablani</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Sanjay Paul</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2589903" y="1321452"/>
            <a:ext cx="4061900" cy="2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7b8b89aa1_0_14"/>
          <p:cNvSpPr txBox="1"/>
          <p:nvPr/>
        </p:nvSpPr>
        <p:spPr>
          <a:xfrm>
            <a:off x="0" y="80250"/>
            <a:ext cx="9144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500">
                <a:solidFill>
                  <a:schemeClr val="dk1"/>
                </a:solidFill>
                <a:highlight>
                  <a:srgbClr val="FFFFFF"/>
                </a:highlight>
                <a:latin typeface="Roboto"/>
                <a:ea typeface="Roboto"/>
                <a:cs typeface="Roboto"/>
                <a:sym typeface="Roboto"/>
              </a:rPr>
              <a:t>Comparative study of reservation based on lead time and price of hotel in each month</a:t>
            </a:r>
            <a:endParaRPr b="1" sz="1500">
              <a:solidFill>
                <a:schemeClr val="dk1"/>
              </a:solidFill>
              <a:highlight>
                <a:srgbClr val="FFFFFF"/>
              </a:highlight>
              <a:latin typeface="Roboto"/>
              <a:ea typeface="Roboto"/>
              <a:cs typeface="Roboto"/>
              <a:sym typeface="Roboto"/>
            </a:endParaRPr>
          </a:p>
        </p:txBody>
      </p:sp>
      <p:sp>
        <p:nvSpPr>
          <p:cNvPr id="147" name="Google Shape;147;g147b8b89aa1_0_14"/>
          <p:cNvSpPr txBox="1"/>
          <p:nvPr/>
        </p:nvSpPr>
        <p:spPr>
          <a:xfrm>
            <a:off x="116725" y="4085625"/>
            <a:ext cx="9144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a:solidFill>
                  <a:schemeClr val="accent2"/>
                </a:solidFill>
                <a:highlight>
                  <a:srgbClr val="FFFFFF"/>
                </a:highlight>
                <a:latin typeface="Roboto"/>
                <a:ea typeface="Roboto"/>
                <a:cs typeface="Roboto"/>
                <a:sym typeface="Roboto"/>
              </a:rPr>
              <a:t>From the above graph it can be concluded that majority of people prefer to travel from April to September and maximum avg. lead time is also seen between April to September hence trends shows that people usually book hotel 30-60 days in advance.</a:t>
            </a:r>
            <a:endParaRPr>
              <a:solidFill>
                <a:schemeClr val="accent2"/>
              </a:solidFill>
              <a:highlight>
                <a:srgbClr val="FFFFFF"/>
              </a:highlight>
              <a:latin typeface="Roboto"/>
              <a:ea typeface="Roboto"/>
              <a:cs typeface="Roboto"/>
              <a:sym typeface="Roboto"/>
            </a:endParaRPr>
          </a:p>
        </p:txBody>
      </p:sp>
      <p:pic>
        <p:nvPicPr>
          <p:cNvPr id="148" name="Google Shape;148;g147b8b89aa1_0_14"/>
          <p:cNvPicPr preferRelativeResize="0"/>
          <p:nvPr/>
        </p:nvPicPr>
        <p:blipFill rotWithShape="1">
          <a:blip r:embed="rId3">
            <a:alphaModFix/>
          </a:blip>
          <a:srcRect b="0" l="0" r="51707" t="0"/>
          <a:stretch/>
        </p:blipFill>
        <p:spPr>
          <a:xfrm>
            <a:off x="0" y="648150"/>
            <a:ext cx="4571998" cy="3283001"/>
          </a:xfrm>
          <a:prstGeom prst="rect">
            <a:avLst/>
          </a:prstGeom>
          <a:noFill/>
          <a:ln>
            <a:noFill/>
          </a:ln>
        </p:spPr>
      </p:pic>
      <p:pic>
        <p:nvPicPr>
          <p:cNvPr id="149" name="Google Shape;149;g147b8b89aa1_0_14"/>
          <p:cNvPicPr preferRelativeResize="0"/>
          <p:nvPr/>
        </p:nvPicPr>
        <p:blipFill rotWithShape="1">
          <a:blip r:embed="rId3">
            <a:alphaModFix/>
          </a:blip>
          <a:srcRect b="0" l="51978" r="0" t="0"/>
          <a:stretch/>
        </p:blipFill>
        <p:spPr>
          <a:xfrm>
            <a:off x="4508500" y="648150"/>
            <a:ext cx="4635499" cy="3283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e02121618_0_6"/>
          <p:cNvSpPr txBox="1"/>
          <p:nvPr>
            <p:ph type="ctrTitle"/>
          </p:nvPr>
        </p:nvSpPr>
        <p:spPr>
          <a:xfrm>
            <a:off x="663025" y="0"/>
            <a:ext cx="79563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500"/>
              <a:t>Analysis of </a:t>
            </a:r>
            <a:r>
              <a:rPr b="1" lang="en-GB" sz="1500"/>
              <a:t>ADR &amp; Revenue for each month</a:t>
            </a:r>
            <a:endParaRPr b="1" sz="1500"/>
          </a:p>
        </p:txBody>
      </p:sp>
      <p:sp>
        <p:nvSpPr>
          <p:cNvPr id="155" name="Google Shape;155;gfe02121618_0_6"/>
          <p:cNvSpPr txBox="1"/>
          <p:nvPr/>
        </p:nvSpPr>
        <p:spPr>
          <a:xfrm>
            <a:off x="0" y="3932250"/>
            <a:ext cx="9144000" cy="11337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rgbClr val="212121"/>
              </a:buClr>
              <a:buSzPts val="1100"/>
              <a:buFont typeface="Roboto"/>
              <a:buChar char="●"/>
            </a:pPr>
            <a:r>
              <a:rPr i="0" lang="en-GB" sz="1100" u="none" cap="none" strike="noStrike">
                <a:solidFill>
                  <a:srgbClr val="212121"/>
                </a:solidFill>
                <a:latin typeface="Roboto"/>
                <a:ea typeface="Roboto"/>
                <a:cs typeface="Roboto"/>
                <a:sym typeface="Roboto"/>
              </a:rPr>
              <a:t>For Resort hotel-- ADR is increasing between </a:t>
            </a:r>
            <a:r>
              <a:rPr lang="en-GB" sz="1100">
                <a:solidFill>
                  <a:srgbClr val="212121"/>
                </a:solidFill>
                <a:latin typeface="Roboto"/>
                <a:ea typeface="Roboto"/>
                <a:cs typeface="Roboto"/>
                <a:sym typeface="Roboto"/>
              </a:rPr>
              <a:t>May </a:t>
            </a:r>
            <a:r>
              <a:rPr i="0" lang="en-GB" sz="1100" u="none" cap="none" strike="noStrike">
                <a:solidFill>
                  <a:srgbClr val="212121"/>
                </a:solidFill>
                <a:latin typeface="Roboto"/>
                <a:ea typeface="Roboto"/>
                <a:cs typeface="Roboto"/>
                <a:sym typeface="Roboto"/>
              </a:rPr>
              <a:t>to September and then started falling down, so best time to book a resort hotel is from October to </a:t>
            </a:r>
            <a:r>
              <a:rPr lang="en-GB" sz="1100">
                <a:solidFill>
                  <a:srgbClr val="212121"/>
                </a:solidFill>
                <a:latin typeface="Roboto"/>
                <a:ea typeface="Roboto"/>
                <a:cs typeface="Roboto"/>
                <a:sym typeface="Roboto"/>
              </a:rPr>
              <a:t>April</a:t>
            </a:r>
            <a:r>
              <a:rPr i="0" lang="en-GB" sz="1100" u="none" cap="none" strike="noStrike">
                <a:solidFill>
                  <a:srgbClr val="212121"/>
                </a:solidFill>
                <a:latin typeface="Roboto"/>
                <a:ea typeface="Roboto"/>
                <a:cs typeface="Roboto"/>
                <a:sym typeface="Roboto"/>
              </a:rPr>
              <a:t> as we are getting lower ADR.</a:t>
            </a:r>
            <a:endParaRPr i="0" sz="1100" u="none" cap="none" strike="noStrike">
              <a:solidFill>
                <a:srgbClr val="000000"/>
              </a:solidFill>
              <a:latin typeface="Roboto"/>
              <a:ea typeface="Roboto"/>
              <a:cs typeface="Roboto"/>
              <a:sym typeface="Roboto"/>
            </a:endParaRPr>
          </a:p>
          <a:p>
            <a:pPr indent="-298450" lvl="0" marL="457200" marR="0" rtl="0" algn="l">
              <a:lnSpc>
                <a:spcPct val="100000"/>
              </a:lnSpc>
              <a:spcBef>
                <a:spcPts val="0"/>
              </a:spcBef>
              <a:spcAft>
                <a:spcPts val="0"/>
              </a:spcAft>
              <a:buClr>
                <a:srgbClr val="212121"/>
              </a:buClr>
              <a:buSzPts val="1100"/>
              <a:buFont typeface="Roboto"/>
              <a:buChar char="●"/>
            </a:pPr>
            <a:r>
              <a:rPr i="0" lang="en-GB" sz="1100" u="none" cap="none" strike="noStrike">
                <a:solidFill>
                  <a:srgbClr val="212121"/>
                </a:solidFill>
                <a:latin typeface="Roboto"/>
                <a:ea typeface="Roboto"/>
                <a:cs typeface="Roboto"/>
                <a:sym typeface="Roboto"/>
              </a:rPr>
              <a:t>For City hotel--City hotels have nearly constant ADR from April to October and after that ADR start decreasing, so the best time to book a City hotel is from November to March.</a:t>
            </a:r>
            <a:endParaRPr i="0" sz="1100" u="none" cap="none" strike="noStrike">
              <a:solidFill>
                <a:srgbClr val="212121"/>
              </a:solidFill>
              <a:latin typeface="Roboto"/>
              <a:ea typeface="Roboto"/>
              <a:cs typeface="Roboto"/>
              <a:sym typeface="Roboto"/>
            </a:endParaRPr>
          </a:p>
          <a:p>
            <a:pPr indent="-298450" lvl="0" marL="457200" rtl="0" algn="l">
              <a:lnSpc>
                <a:spcPct val="115000"/>
              </a:lnSpc>
              <a:spcBef>
                <a:spcPts val="0"/>
              </a:spcBef>
              <a:spcAft>
                <a:spcPts val="0"/>
              </a:spcAft>
              <a:buClr>
                <a:srgbClr val="212121"/>
              </a:buClr>
              <a:buSzPts val="1100"/>
              <a:buFont typeface="Roboto"/>
              <a:buChar char="●"/>
            </a:pPr>
            <a:r>
              <a:rPr lang="en-GB" sz="1100">
                <a:solidFill>
                  <a:srgbClr val="383838"/>
                </a:solidFill>
                <a:latin typeface="Roboto"/>
                <a:ea typeface="Roboto"/>
                <a:cs typeface="Roboto"/>
                <a:sym typeface="Roboto"/>
              </a:rPr>
              <a:t>Resort hotels and City hotels both are getting higher revenue between June to September. This is also because at same time ADR is also high for both type of hotel as shown in previous slide. Hence this period is best for hotel to generate more revenue.</a:t>
            </a:r>
            <a:endParaRPr sz="1100">
              <a:solidFill>
                <a:srgbClr val="212121"/>
              </a:solidFill>
              <a:latin typeface="Roboto"/>
              <a:ea typeface="Roboto"/>
              <a:cs typeface="Roboto"/>
              <a:sym typeface="Roboto"/>
            </a:endParaRPr>
          </a:p>
        </p:txBody>
      </p:sp>
      <p:pic>
        <p:nvPicPr>
          <p:cNvPr id="156" name="Google Shape;156;gfe02121618_0_6"/>
          <p:cNvPicPr preferRelativeResize="0"/>
          <p:nvPr/>
        </p:nvPicPr>
        <p:blipFill>
          <a:blip r:embed="rId3">
            <a:alphaModFix/>
          </a:blip>
          <a:stretch>
            <a:fillRect/>
          </a:stretch>
        </p:blipFill>
        <p:spPr>
          <a:xfrm>
            <a:off x="0" y="450450"/>
            <a:ext cx="4502774" cy="3481800"/>
          </a:xfrm>
          <a:prstGeom prst="rect">
            <a:avLst/>
          </a:prstGeom>
          <a:noFill/>
          <a:ln>
            <a:noFill/>
          </a:ln>
        </p:spPr>
      </p:pic>
      <p:pic>
        <p:nvPicPr>
          <p:cNvPr id="157" name="Google Shape;157;gfe02121618_0_6"/>
          <p:cNvPicPr preferRelativeResize="0"/>
          <p:nvPr/>
        </p:nvPicPr>
        <p:blipFill>
          <a:blip r:embed="rId4">
            <a:alphaModFix/>
          </a:blip>
          <a:stretch>
            <a:fillRect/>
          </a:stretch>
        </p:blipFill>
        <p:spPr>
          <a:xfrm>
            <a:off x="4502775" y="496100"/>
            <a:ext cx="4641226" cy="339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42f375e2cc_5_4"/>
          <p:cNvSpPr txBox="1"/>
          <p:nvPr>
            <p:ph type="ctrTitle"/>
          </p:nvPr>
        </p:nvSpPr>
        <p:spPr>
          <a:xfrm>
            <a:off x="1089100" y="65650"/>
            <a:ext cx="7393800" cy="409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700"/>
              </a:spcBef>
              <a:spcAft>
                <a:spcPts val="700"/>
              </a:spcAft>
              <a:buSzPts val="5200"/>
              <a:buNone/>
            </a:pPr>
            <a:r>
              <a:rPr b="1" lang="en-GB" sz="1600">
                <a:highlight>
                  <a:srgbClr val="FFFFFF"/>
                </a:highlight>
              </a:rPr>
              <a:t>Preferred stay period</a:t>
            </a:r>
            <a:endParaRPr sz="1600"/>
          </a:p>
        </p:txBody>
      </p:sp>
      <p:sp>
        <p:nvSpPr>
          <p:cNvPr id="163" name="Google Shape;163;g142f375e2cc_5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64" name="Google Shape;164;g142f375e2cc_5_4"/>
          <p:cNvSpPr txBox="1"/>
          <p:nvPr/>
        </p:nvSpPr>
        <p:spPr>
          <a:xfrm>
            <a:off x="773350" y="4189150"/>
            <a:ext cx="8025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500"/>
              <a:buFont typeface="Arial"/>
              <a:buNone/>
            </a:pPr>
            <a:r>
              <a:rPr b="0" i="0" lang="en-GB" u="none" cap="none" strike="noStrike">
                <a:solidFill>
                  <a:schemeClr val="accent2"/>
                </a:solidFill>
                <a:highlight>
                  <a:srgbClr val="FFFFFF"/>
                </a:highlight>
                <a:latin typeface="Roboto"/>
                <a:ea typeface="Roboto"/>
                <a:cs typeface="Roboto"/>
                <a:sym typeface="Roboto"/>
              </a:rPr>
              <a:t>It can be stated that generally people prefer </a:t>
            </a:r>
            <a:r>
              <a:rPr lang="en-GB">
                <a:solidFill>
                  <a:schemeClr val="accent2"/>
                </a:solidFill>
                <a:highlight>
                  <a:srgbClr val="FFFFFF"/>
                </a:highlight>
                <a:latin typeface="Roboto"/>
                <a:ea typeface="Roboto"/>
                <a:cs typeface="Roboto"/>
                <a:sym typeface="Roboto"/>
              </a:rPr>
              <a:t>c</a:t>
            </a:r>
            <a:r>
              <a:rPr b="0" i="0" lang="en-GB" u="none" cap="none" strike="noStrike">
                <a:solidFill>
                  <a:schemeClr val="accent2"/>
                </a:solidFill>
                <a:highlight>
                  <a:srgbClr val="FFFFFF"/>
                </a:highlight>
                <a:latin typeface="Roboto"/>
                <a:ea typeface="Roboto"/>
                <a:cs typeface="Roboto"/>
                <a:sym typeface="Roboto"/>
              </a:rPr>
              <a:t>ity hotels for shorter stay and </a:t>
            </a:r>
            <a:r>
              <a:rPr lang="en-GB">
                <a:solidFill>
                  <a:schemeClr val="accent2"/>
                </a:solidFill>
                <a:highlight>
                  <a:srgbClr val="FFFFFF"/>
                </a:highlight>
                <a:latin typeface="Roboto"/>
                <a:ea typeface="Roboto"/>
                <a:cs typeface="Roboto"/>
                <a:sym typeface="Roboto"/>
              </a:rPr>
              <a:t>r</a:t>
            </a:r>
            <a:r>
              <a:rPr b="0" i="0" lang="en-GB" u="none" cap="none" strike="noStrike">
                <a:solidFill>
                  <a:schemeClr val="accent2"/>
                </a:solidFill>
                <a:highlight>
                  <a:srgbClr val="FFFFFF"/>
                </a:highlight>
                <a:latin typeface="Roboto"/>
                <a:ea typeface="Roboto"/>
                <a:cs typeface="Roboto"/>
                <a:sym typeface="Roboto"/>
              </a:rPr>
              <a:t>esort hotels for longer stay. </a:t>
            </a:r>
            <a:r>
              <a:rPr lang="en-GB">
                <a:solidFill>
                  <a:schemeClr val="accent2"/>
                </a:solidFill>
                <a:highlight>
                  <a:srgbClr val="FFFFFF"/>
                </a:highlight>
                <a:latin typeface="Roboto"/>
                <a:ea typeface="Roboto"/>
                <a:cs typeface="Roboto"/>
                <a:sym typeface="Roboto"/>
              </a:rPr>
              <a:t>Prefered</a:t>
            </a:r>
            <a:r>
              <a:rPr b="0" i="0" lang="en-GB" u="none" cap="none" strike="noStrike">
                <a:solidFill>
                  <a:schemeClr val="accent2"/>
                </a:solidFill>
                <a:highlight>
                  <a:srgbClr val="FFFFFF"/>
                </a:highlight>
                <a:latin typeface="Roboto"/>
                <a:ea typeface="Roboto"/>
                <a:cs typeface="Roboto"/>
                <a:sym typeface="Roboto"/>
              </a:rPr>
              <a:t> stay in city hotel is</a:t>
            </a:r>
            <a:r>
              <a:rPr lang="en-GB">
                <a:solidFill>
                  <a:schemeClr val="accent2"/>
                </a:solidFill>
                <a:highlight>
                  <a:srgbClr val="FFFFFF"/>
                </a:highlight>
                <a:latin typeface="Roboto"/>
                <a:ea typeface="Roboto"/>
                <a:cs typeface="Roboto"/>
                <a:sym typeface="Roboto"/>
              </a:rPr>
              <a:t> between</a:t>
            </a:r>
            <a:r>
              <a:rPr b="0" i="0" lang="en-GB" u="none" cap="none" strike="noStrike">
                <a:solidFill>
                  <a:schemeClr val="accent2"/>
                </a:solidFill>
                <a:highlight>
                  <a:srgbClr val="FFFFFF"/>
                </a:highlight>
                <a:latin typeface="Roboto"/>
                <a:ea typeface="Roboto"/>
                <a:cs typeface="Roboto"/>
                <a:sym typeface="Roboto"/>
              </a:rPr>
              <a:t> 1 to 4 days</a:t>
            </a:r>
            <a:r>
              <a:rPr lang="en-GB">
                <a:solidFill>
                  <a:schemeClr val="accent2"/>
                </a:solidFill>
                <a:highlight>
                  <a:srgbClr val="FFFFFF"/>
                </a:highlight>
                <a:latin typeface="Roboto"/>
                <a:ea typeface="Roboto"/>
                <a:cs typeface="Roboto"/>
                <a:sym typeface="Roboto"/>
              </a:rPr>
              <a:t> and 1 to 7 days i</a:t>
            </a:r>
            <a:r>
              <a:rPr lang="en-GB">
                <a:solidFill>
                  <a:schemeClr val="accent2"/>
                </a:solidFill>
                <a:highlight>
                  <a:srgbClr val="FFFFFF"/>
                </a:highlight>
                <a:latin typeface="Roboto"/>
                <a:ea typeface="Roboto"/>
                <a:cs typeface="Roboto"/>
                <a:sym typeface="Roboto"/>
              </a:rPr>
              <a:t>n resort hotel</a:t>
            </a:r>
            <a:r>
              <a:rPr lang="en-GB">
                <a:solidFill>
                  <a:schemeClr val="accent2"/>
                </a:solidFill>
                <a:highlight>
                  <a:srgbClr val="FFFFFF"/>
                </a:highlight>
                <a:latin typeface="Roboto"/>
                <a:ea typeface="Roboto"/>
                <a:cs typeface="Roboto"/>
                <a:sym typeface="Roboto"/>
              </a:rPr>
              <a:t>.</a:t>
            </a:r>
            <a:endParaRPr b="0" i="0" u="none" cap="none" strike="noStrike">
              <a:solidFill>
                <a:schemeClr val="accent2"/>
              </a:solidFill>
              <a:highlight>
                <a:srgbClr val="FFFFFF"/>
              </a:highlight>
              <a:latin typeface="Roboto"/>
              <a:ea typeface="Roboto"/>
              <a:cs typeface="Roboto"/>
              <a:sym typeface="Roboto"/>
            </a:endParaRPr>
          </a:p>
        </p:txBody>
      </p:sp>
      <p:pic>
        <p:nvPicPr>
          <p:cNvPr id="165" name="Google Shape;165;g142f375e2cc_5_4"/>
          <p:cNvPicPr preferRelativeResize="0"/>
          <p:nvPr/>
        </p:nvPicPr>
        <p:blipFill>
          <a:blip r:embed="rId3">
            <a:alphaModFix/>
          </a:blip>
          <a:stretch>
            <a:fillRect/>
          </a:stretch>
        </p:blipFill>
        <p:spPr>
          <a:xfrm>
            <a:off x="1175825" y="532275"/>
            <a:ext cx="6792351" cy="348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42f375e2cc_5_52"/>
          <p:cNvSpPr txBox="1"/>
          <p:nvPr/>
        </p:nvSpPr>
        <p:spPr>
          <a:xfrm>
            <a:off x="182375" y="67850"/>
            <a:ext cx="84996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700"/>
              </a:spcBef>
              <a:spcAft>
                <a:spcPts val="700"/>
              </a:spcAft>
              <a:buClr>
                <a:srgbClr val="000000"/>
              </a:buClr>
              <a:buSzPts val="1500"/>
              <a:buFont typeface="Arial"/>
              <a:buNone/>
            </a:pPr>
            <a:r>
              <a:rPr b="1" i="0" lang="en-GB" sz="1500" u="none" cap="none" strike="noStrike">
                <a:solidFill>
                  <a:schemeClr val="accent2"/>
                </a:solidFill>
                <a:highlight>
                  <a:srgbClr val="FFFFFF"/>
                </a:highlight>
                <a:latin typeface="Roboto"/>
                <a:ea typeface="Roboto"/>
                <a:cs typeface="Roboto"/>
                <a:sym typeface="Roboto"/>
              </a:rPr>
              <a:t>        </a:t>
            </a:r>
            <a:r>
              <a:rPr b="1" i="0" lang="en-GB" sz="1600" u="none" cap="none" strike="noStrike">
                <a:solidFill>
                  <a:schemeClr val="dk1"/>
                </a:solidFill>
                <a:highlight>
                  <a:srgbClr val="FFFFFF"/>
                </a:highlight>
                <a:latin typeface="Arial"/>
                <a:ea typeface="Arial"/>
                <a:cs typeface="Arial"/>
                <a:sym typeface="Arial"/>
              </a:rPr>
              <a:t>  </a:t>
            </a:r>
            <a:r>
              <a:rPr b="1" lang="en-GB" sz="1600">
                <a:solidFill>
                  <a:schemeClr val="dk1"/>
                </a:solidFill>
                <a:highlight>
                  <a:srgbClr val="FFFFFF"/>
                </a:highlight>
              </a:rPr>
              <a:t>Analysis based on ADR</a:t>
            </a:r>
            <a:endParaRPr b="1" i="0" sz="1600" u="none" cap="none" strike="noStrike">
              <a:solidFill>
                <a:schemeClr val="dk1"/>
              </a:solidFill>
              <a:highlight>
                <a:srgbClr val="FFFFFF"/>
              </a:highlight>
              <a:latin typeface="Arial"/>
              <a:ea typeface="Arial"/>
              <a:cs typeface="Arial"/>
              <a:sym typeface="Arial"/>
            </a:endParaRPr>
          </a:p>
        </p:txBody>
      </p:sp>
      <p:sp>
        <p:nvSpPr>
          <p:cNvPr id="171" name="Google Shape;171;g142f375e2cc_5_52"/>
          <p:cNvSpPr txBox="1"/>
          <p:nvPr/>
        </p:nvSpPr>
        <p:spPr>
          <a:xfrm>
            <a:off x="342300" y="4117350"/>
            <a:ext cx="43272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500"/>
              <a:buFont typeface="Arial"/>
              <a:buNone/>
            </a:pPr>
            <a:r>
              <a:rPr lang="en-GB">
                <a:solidFill>
                  <a:schemeClr val="accent2"/>
                </a:solidFill>
                <a:highlight>
                  <a:srgbClr val="FFFFFF"/>
                </a:highlight>
                <a:latin typeface="Roboto"/>
                <a:ea typeface="Roboto"/>
                <a:cs typeface="Roboto"/>
                <a:sym typeface="Roboto"/>
              </a:rPr>
              <a:t>Here </a:t>
            </a:r>
            <a:r>
              <a:rPr b="0" i="0" lang="en-GB" u="none" cap="none" strike="noStrike">
                <a:solidFill>
                  <a:schemeClr val="accent2"/>
                </a:solidFill>
                <a:highlight>
                  <a:srgbClr val="FFFFFF"/>
                </a:highlight>
                <a:latin typeface="Roboto"/>
                <a:ea typeface="Roboto"/>
                <a:cs typeface="Roboto"/>
                <a:sym typeface="Roboto"/>
              </a:rPr>
              <a:t>we can see that </a:t>
            </a:r>
            <a:r>
              <a:rPr lang="en-GB">
                <a:solidFill>
                  <a:schemeClr val="accent2"/>
                </a:solidFill>
                <a:highlight>
                  <a:srgbClr val="FFFFFF"/>
                </a:highlight>
                <a:latin typeface="Roboto"/>
                <a:ea typeface="Roboto"/>
                <a:cs typeface="Roboto"/>
                <a:sym typeface="Roboto"/>
              </a:rPr>
              <a:t>as l</a:t>
            </a:r>
            <a:r>
              <a:rPr b="0" i="0" lang="en-GB" u="none" cap="none" strike="noStrike">
                <a:solidFill>
                  <a:schemeClr val="accent2"/>
                </a:solidFill>
                <a:highlight>
                  <a:srgbClr val="FFFFFF"/>
                </a:highlight>
                <a:latin typeface="Roboto"/>
                <a:ea typeface="Roboto"/>
                <a:cs typeface="Roboto"/>
                <a:sym typeface="Roboto"/>
              </a:rPr>
              <a:t>ead time increases the </a:t>
            </a:r>
            <a:r>
              <a:rPr lang="en-GB">
                <a:solidFill>
                  <a:schemeClr val="accent2"/>
                </a:solidFill>
                <a:highlight>
                  <a:srgbClr val="FFFFFF"/>
                </a:highlight>
                <a:latin typeface="Roboto"/>
                <a:ea typeface="Roboto"/>
                <a:cs typeface="Roboto"/>
                <a:sym typeface="Roboto"/>
              </a:rPr>
              <a:t>ADR </a:t>
            </a:r>
            <a:r>
              <a:rPr b="0" i="0" lang="en-GB" u="none" cap="none" strike="noStrike">
                <a:solidFill>
                  <a:schemeClr val="accent2"/>
                </a:solidFill>
                <a:highlight>
                  <a:srgbClr val="FFFFFF"/>
                </a:highlight>
                <a:latin typeface="Roboto"/>
                <a:ea typeface="Roboto"/>
                <a:cs typeface="Roboto"/>
                <a:sym typeface="Roboto"/>
              </a:rPr>
              <a:t>decreases</a:t>
            </a:r>
            <a:r>
              <a:rPr lang="en-GB">
                <a:solidFill>
                  <a:schemeClr val="accent2"/>
                </a:solidFill>
                <a:highlight>
                  <a:srgbClr val="FFFFFF"/>
                </a:highlight>
                <a:latin typeface="Roboto"/>
                <a:ea typeface="Roboto"/>
                <a:cs typeface="Roboto"/>
                <a:sym typeface="Roboto"/>
              </a:rPr>
              <a:t>. </a:t>
            </a:r>
            <a:r>
              <a:rPr b="0" i="0" lang="en-GB" u="none" cap="none" strike="noStrike">
                <a:solidFill>
                  <a:schemeClr val="accent2"/>
                </a:solidFill>
                <a:highlight>
                  <a:srgbClr val="FFFFFF"/>
                </a:highlight>
                <a:latin typeface="Roboto"/>
                <a:ea typeface="Roboto"/>
                <a:cs typeface="Roboto"/>
                <a:sym typeface="Roboto"/>
              </a:rPr>
              <a:t>This means if a customer  book a hotel in advance</a:t>
            </a:r>
            <a:r>
              <a:rPr lang="en-GB">
                <a:solidFill>
                  <a:schemeClr val="accent2"/>
                </a:solidFill>
                <a:highlight>
                  <a:srgbClr val="FFFFFF"/>
                </a:highlight>
                <a:latin typeface="Roboto"/>
                <a:ea typeface="Roboto"/>
                <a:cs typeface="Roboto"/>
                <a:sym typeface="Roboto"/>
              </a:rPr>
              <a:t>, he can get a better deal.</a:t>
            </a:r>
            <a:endParaRPr b="0" i="0" u="none" cap="none" strike="noStrike">
              <a:solidFill>
                <a:schemeClr val="accent2"/>
              </a:solidFill>
              <a:highlight>
                <a:srgbClr val="FFFFFF"/>
              </a:highlight>
              <a:latin typeface="Roboto"/>
              <a:ea typeface="Roboto"/>
              <a:cs typeface="Roboto"/>
              <a:sym typeface="Roboto"/>
            </a:endParaRPr>
          </a:p>
        </p:txBody>
      </p:sp>
      <p:pic>
        <p:nvPicPr>
          <p:cNvPr id="172" name="Google Shape;172;g142f375e2cc_5_52"/>
          <p:cNvPicPr preferRelativeResize="0"/>
          <p:nvPr/>
        </p:nvPicPr>
        <p:blipFill>
          <a:blip r:embed="rId3">
            <a:alphaModFix/>
          </a:blip>
          <a:stretch>
            <a:fillRect/>
          </a:stretch>
        </p:blipFill>
        <p:spPr>
          <a:xfrm>
            <a:off x="0" y="498950"/>
            <a:ext cx="4451206" cy="3618400"/>
          </a:xfrm>
          <a:prstGeom prst="rect">
            <a:avLst/>
          </a:prstGeom>
          <a:noFill/>
          <a:ln>
            <a:noFill/>
          </a:ln>
        </p:spPr>
      </p:pic>
      <p:pic>
        <p:nvPicPr>
          <p:cNvPr id="173" name="Google Shape;173;g142f375e2cc_5_52"/>
          <p:cNvPicPr preferRelativeResize="0"/>
          <p:nvPr/>
        </p:nvPicPr>
        <p:blipFill>
          <a:blip r:embed="rId4">
            <a:alphaModFix/>
          </a:blip>
          <a:stretch>
            <a:fillRect/>
          </a:stretch>
        </p:blipFill>
        <p:spPr>
          <a:xfrm>
            <a:off x="4412700" y="589375"/>
            <a:ext cx="4731301" cy="3655100"/>
          </a:xfrm>
          <a:prstGeom prst="rect">
            <a:avLst/>
          </a:prstGeom>
          <a:noFill/>
          <a:ln>
            <a:noFill/>
          </a:ln>
        </p:spPr>
      </p:pic>
      <p:sp>
        <p:nvSpPr>
          <p:cNvPr id="174" name="Google Shape;174;g142f375e2cc_5_52"/>
          <p:cNvSpPr txBox="1"/>
          <p:nvPr/>
        </p:nvSpPr>
        <p:spPr>
          <a:xfrm>
            <a:off x="4412700" y="4117350"/>
            <a:ext cx="4731300" cy="895800"/>
          </a:xfrm>
          <a:prstGeom prst="rect">
            <a:avLst/>
          </a:prstGeom>
          <a:noFill/>
          <a:ln>
            <a:noFill/>
          </a:ln>
        </p:spPr>
        <p:txBody>
          <a:bodyPr anchorCtr="0" anchor="t" bIns="91425" lIns="91425" spcFirstLastPara="1" rIns="91425" wrap="square" tIns="91425">
            <a:spAutoFit/>
          </a:bodyPr>
          <a:lstStyle/>
          <a:p>
            <a:pPr indent="0" lvl="0" marL="76200" marR="38100" rtl="0" algn="just">
              <a:lnSpc>
                <a:spcPct val="115000"/>
              </a:lnSpc>
              <a:spcBef>
                <a:spcPts val="700"/>
              </a:spcBef>
              <a:spcAft>
                <a:spcPts val="700"/>
              </a:spcAft>
              <a:buNone/>
            </a:pPr>
            <a:r>
              <a:rPr lang="en-GB">
                <a:latin typeface="Roboto"/>
                <a:ea typeface="Roboto"/>
                <a:cs typeface="Roboto"/>
                <a:sym typeface="Roboto"/>
              </a:rPr>
              <a:t>From the scatter plot we can see that as length of total stay increases the adr decreases. This means for longer stay, the better deal for customer can be finalised.</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2f375e2cc_5_27"/>
          <p:cNvSpPr txBox="1"/>
          <p:nvPr/>
        </p:nvSpPr>
        <p:spPr>
          <a:xfrm>
            <a:off x="511950" y="72950"/>
            <a:ext cx="8120100" cy="4233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GB" sz="1550">
                <a:solidFill>
                  <a:schemeClr val="dk1"/>
                </a:solidFill>
                <a:highlight>
                  <a:srgbClr val="FFFFFE"/>
                </a:highlight>
              </a:rPr>
              <a:t>Analysis of Distribution channel</a:t>
            </a:r>
            <a:endParaRPr b="1" sz="1600">
              <a:solidFill>
                <a:schemeClr val="dk1"/>
              </a:solidFill>
              <a:highlight>
                <a:srgbClr val="FFFFFF"/>
              </a:highlight>
            </a:endParaRPr>
          </a:p>
        </p:txBody>
      </p:sp>
      <p:sp>
        <p:nvSpPr>
          <p:cNvPr id="180" name="Google Shape;180;g142f375e2cc_5_27"/>
          <p:cNvSpPr txBox="1"/>
          <p:nvPr/>
        </p:nvSpPr>
        <p:spPr>
          <a:xfrm>
            <a:off x="146425" y="4209650"/>
            <a:ext cx="86706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300"/>
              <a:buFont typeface="Arial"/>
              <a:buNone/>
            </a:pPr>
            <a:r>
              <a:rPr b="0" i="0" lang="en-GB" sz="1500" u="none" cap="none" strike="noStrike">
                <a:solidFill>
                  <a:schemeClr val="accent2"/>
                </a:solidFill>
                <a:highlight>
                  <a:srgbClr val="FFFFFF"/>
                </a:highlight>
                <a:latin typeface="Roboto"/>
                <a:ea typeface="Roboto"/>
                <a:cs typeface="Roboto"/>
                <a:sym typeface="Roboto"/>
              </a:rPr>
              <a:t>Majority of the bookings and cancellations are </a:t>
            </a:r>
            <a:r>
              <a:rPr lang="en-GB" sz="1500">
                <a:solidFill>
                  <a:schemeClr val="accent2"/>
                </a:solidFill>
                <a:highlight>
                  <a:srgbClr val="FFFFFF"/>
                </a:highlight>
                <a:latin typeface="Roboto"/>
                <a:ea typeface="Roboto"/>
                <a:cs typeface="Roboto"/>
                <a:sym typeface="Roboto"/>
              </a:rPr>
              <a:t>made</a:t>
            </a:r>
            <a:r>
              <a:rPr b="0" i="0" lang="en-GB" sz="1500" u="none" cap="none" strike="noStrike">
                <a:solidFill>
                  <a:schemeClr val="accent2"/>
                </a:solidFill>
                <a:highlight>
                  <a:srgbClr val="FFFFFF"/>
                </a:highlight>
                <a:latin typeface="Roboto"/>
                <a:ea typeface="Roboto"/>
                <a:cs typeface="Roboto"/>
                <a:sym typeface="Roboto"/>
              </a:rPr>
              <a:t> </a:t>
            </a:r>
            <a:r>
              <a:rPr lang="en-GB" sz="1500">
                <a:solidFill>
                  <a:schemeClr val="accent2"/>
                </a:solidFill>
                <a:highlight>
                  <a:srgbClr val="FFFFFF"/>
                </a:highlight>
                <a:latin typeface="Roboto"/>
                <a:ea typeface="Roboto"/>
                <a:cs typeface="Roboto"/>
                <a:sym typeface="Roboto"/>
              </a:rPr>
              <a:t>through </a:t>
            </a:r>
            <a:r>
              <a:rPr b="0" i="0" lang="en-GB" sz="1500" u="none" cap="none" strike="noStrike">
                <a:solidFill>
                  <a:schemeClr val="accent2"/>
                </a:solidFill>
                <a:highlight>
                  <a:srgbClr val="FFFFFF"/>
                </a:highlight>
                <a:latin typeface="Roboto"/>
                <a:ea typeface="Roboto"/>
                <a:cs typeface="Roboto"/>
                <a:sym typeface="Roboto"/>
              </a:rPr>
              <a:t>Travel agencies(Online/Offline) and Tour Operators </a:t>
            </a:r>
            <a:endParaRPr b="0" i="0" sz="1500" u="none" cap="none" strike="noStrike">
              <a:solidFill>
                <a:schemeClr val="accent2"/>
              </a:solidFill>
              <a:highlight>
                <a:srgbClr val="FFFFFF"/>
              </a:highlight>
              <a:latin typeface="Roboto"/>
              <a:ea typeface="Roboto"/>
              <a:cs typeface="Roboto"/>
              <a:sym typeface="Roboto"/>
            </a:endParaRPr>
          </a:p>
        </p:txBody>
      </p:sp>
      <p:pic>
        <p:nvPicPr>
          <p:cNvPr id="181" name="Google Shape;181;g142f375e2cc_5_27"/>
          <p:cNvPicPr preferRelativeResize="0"/>
          <p:nvPr/>
        </p:nvPicPr>
        <p:blipFill>
          <a:blip r:embed="rId3">
            <a:alphaModFix/>
          </a:blip>
          <a:stretch>
            <a:fillRect/>
          </a:stretch>
        </p:blipFill>
        <p:spPr>
          <a:xfrm>
            <a:off x="4508775" y="714300"/>
            <a:ext cx="4581726" cy="3415100"/>
          </a:xfrm>
          <a:prstGeom prst="rect">
            <a:avLst/>
          </a:prstGeom>
          <a:noFill/>
          <a:ln>
            <a:noFill/>
          </a:ln>
        </p:spPr>
      </p:pic>
      <p:pic>
        <p:nvPicPr>
          <p:cNvPr id="182" name="Google Shape;182;g142f375e2cc_5_27"/>
          <p:cNvPicPr preferRelativeResize="0"/>
          <p:nvPr/>
        </p:nvPicPr>
        <p:blipFill>
          <a:blip r:embed="rId4">
            <a:alphaModFix/>
          </a:blip>
          <a:stretch>
            <a:fillRect/>
          </a:stretch>
        </p:blipFill>
        <p:spPr>
          <a:xfrm>
            <a:off x="0" y="714300"/>
            <a:ext cx="4508775" cy="341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47b8b89aa1_0_4"/>
          <p:cNvSpPr txBox="1"/>
          <p:nvPr/>
        </p:nvSpPr>
        <p:spPr>
          <a:xfrm>
            <a:off x="1154450" y="4321850"/>
            <a:ext cx="7364400" cy="77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GB" sz="1500">
                <a:solidFill>
                  <a:schemeClr val="accent2"/>
                </a:solidFill>
                <a:highlight>
                  <a:srgbClr val="FFFFFF"/>
                </a:highlight>
                <a:latin typeface="Roboto"/>
                <a:ea typeface="Roboto"/>
                <a:cs typeface="Roboto"/>
                <a:sym typeface="Roboto"/>
              </a:rPr>
              <a:t>Cancellation is more in City hotels as compared to Resort hotels.</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Cancellation rate is 75% in City hotels as compared to 25% in Resort hotels. </a:t>
            </a:r>
            <a:endParaRPr sz="1500">
              <a:solidFill>
                <a:schemeClr val="accent2"/>
              </a:solidFill>
              <a:highlight>
                <a:srgbClr val="FFFFFF"/>
              </a:highlight>
              <a:latin typeface="Roboto"/>
              <a:ea typeface="Roboto"/>
              <a:cs typeface="Roboto"/>
              <a:sym typeface="Roboto"/>
            </a:endParaRPr>
          </a:p>
        </p:txBody>
      </p:sp>
      <p:sp>
        <p:nvSpPr>
          <p:cNvPr id="188" name="Google Shape;188;g147b8b89aa1_0_4"/>
          <p:cNvSpPr txBox="1"/>
          <p:nvPr/>
        </p:nvSpPr>
        <p:spPr>
          <a:xfrm>
            <a:off x="509750" y="62725"/>
            <a:ext cx="7792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Cancellation made in each hotel type</a:t>
            </a:r>
            <a:endParaRPr b="1" sz="1600">
              <a:solidFill>
                <a:schemeClr val="dk1"/>
              </a:solidFill>
              <a:highlight>
                <a:srgbClr val="FFFFFF"/>
              </a:highlight>
              <a:latin typeface="Roboto"/>
              <a:ea typeface="Roboto"/>
              <a:cs typeface="Roboto"/>
              <a:sym typeface="Roboto"/>
            </a:endParaRPr>
          </a:p>
        </p:txBody>
      </p:sp>
      <p:pic>
        <p:nvPicPr>
          <p:cNvPr id="189" name="Google Shape;189;g147b8b89aa1_0_4"/>
          <p:cNvPicPr preferRelativeResize="0"/>
          <p:nvPr/>
        </p:nvPicPr>
        <p:blipFill>
          <a:blip r:embed="rId3">
            <a:alphaModFix/>
          </a:blip>
          <a:stretch>
            <a:fillRect/>
          </a:stretch>
        </p:blipFill>
        <p:spPr>
          <a:xfrm>
            <a:off x="1034938" y="646225"/>
            <a:ext cx="7074120" cy="367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43c6180da3_0_75"/>
          <p:cNvSpPr txBox="1"/>
          <p:nvPr/>
        </p:nvSpPr>
        <p:spPr>
          <a:xfrm>
            <a:off x="0" y="61850"/>
            <a:ext cx="9144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Cancellations made due to deposits.</a:t>
            </a:r>
            <a:endParaRPr b="1" sz="1600">
              <a:solidFill>
                <a:schemeClr val="dk1"/>
              </a:solidFill>
              <a:highlight>
                <a:srgbClr val="FFFFFF"/>
              </a:highlight>
              <a:latin typeface="Roboto"/>
              <a:ea typeface="Roboto"/>
              <a:cs typeface="Roboto"/>
              <a:sym typeface="Roboto"/>
            </a:endParaRPr>
          </a:p>
        </p:txBody>
      </p:sp>
      <p:sp>
        <p:nvSpPr>
          <p:cNvPr id="195" name="Google Shape;195;g143c6180da3_0_75"/>
          <p:cNvSpPr txBox="1"/>
          <p:nvPr/>
        </p:nvSpPr>
        <p:spPr>
          <a:xfrm>
            <a:off x="226775" y="4209650"/>
            <a:ext cx="8411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a:t>
            </a:r>
            <a:r>
              <a:rPr lang="en-GB" sz="1500">
                <a:solidFill>
                  <a:schemeClr val="accent2"/>
                </a:solidFill>
                <a:highlight>
                  <a:srgbClr val="FFFFFF"/>
                </a:highlight>
                <a:latin typeface="Roboto"/>
                <a:ea typeface="Roboto"/>
                <a:cs typeface="Roboto"/>
                <a:sym typeface="Roboto"/>
              </a:rPr>
              <a:t>hances of cancellation is high w</a:t>
            </a:r>
            <a:r>
              <a:rPr lang="en-GB" sz="1500">
                <a:solidFill>
                  <a:schemeClr val="accent2"/>
                </a:solidFill>
                <a:highlight>
                  <a:srgbClr val="FFFFFF"/>
                </a:highlight>
                <a:latin typeface="Roboto"/>
                <a:ea typeface="Roboto"/>
                <a:cs typeface="Roboto"/>
                <a:sym typeface="Roboto"/>
              </a:rPr>
              <a:t>hen there is no deposits taken by hotels. S</a:t>
            </a:r>
            <a:r>
              <a:rPr lang="en-GB" sz="1500">
                <a:solidFill>
                  <a:schemeClr val="accent2"/>
                </a:solidFill>
                <a:highlight>
                  <a:srgbClr val="FFFFFF"/>
                </a:highlight>
                <a:latin typeface="Roboto"/>
                <a:ea typeface="Roboto"/>
                <a:cs typeface="Roboto"/>
                <a:sym typeface="Roboto"/>
              </a:rPr>
              <a:t>o minimum deposits should be taken by hotels to decrease the rate of cancellation.</a:t>
            </a:r>
            <a:endParaRPr sz="1500">
              <a:solidFill>
                <a:schemeClr val="accent2"/>
              </a:solidFill>
              <a:highlight>
                <a:srgbClr val="FFFFFF"/>
              </a:highlight>
              <a:latin typeface="Roboto"/>
              <a:ea typeface="Roboto"/>
              <a:cs typeface="Roboto"/>
              <a:sym typeface="Roboto"/>
            </a:endParaRPr>
          </a:p>
        </p:txBody>
      </p:sp>
      <p:pic>
        <p:nvPicPr>
          <p:cNvPr id="196" name="Google Shape;196;g143c6180da3_0_75"/>
          <p:cNvPicPr preferRelativeResize="0"/>
          <p:nvPr/>
        </p:nvPicPr>
        <p:blipFill>
          <a:blip r:embed="rId3">
            <a:alphaModFix/>
          </a:blip>
          <a:stretch>
            <a:fillRect/>
          </a:stretch>
        </p:blipFill>
        <p:spPr>
          <a:xfrm>
            <a:off x="1425638" y="583500"/>
            <a:ext cx="6292725" cy="3473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47b8b89aa1_0_40"/>
          <p:cNvSpPr txBox="1"/>
          <p:nvPr/>
        </p:nvSpPr>
        <p:spPr>
          <a:xfrm>
            <a:off x="255725" y="66350"/>
            <a:ext cx="9144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Preference of different room type</a:t>
            </a:r>
            <a:endParaRPr b="1" sz="1600">
              <a:solidFill>
                <a:schemeClr val="dk1"/>
              </a:solidFill>
              <a:highlight>
                <a:srgbClr val="FFFFFF"/>
              </a:highlight>
              <a:latin typeface="Roboto"/>
              <a:ea typeface="Roboto"/>
              <a:cs typeface="Roboto"/>
              <a:sym typeface="Roboto"/>
            </a:endParaRPr>
          </a:p>
        </p:txBody>
      </p:sp>
      <p:sp>
        <p:nvSpPr>
          <p:cNvPr id="202" name="Google Shape;202;g147b8b89aa1_0_40"/>
          <p:cNvSpPr txBox="1"/>
          <p:nvPr/>
        </p:nvSpPr>
        <p:spPr>
          <a:xfrm>
            <a:off x="792950" y="4465625"/>
            <a:ext cx="7332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Majority of people prefers room type-A seems to be more economical for booking.</a:t>
            </a:r>
            <a:endParaRPr sz="1500">
              <a:solidFill>
                <a:schemeClr val="accent2"/>
              </a:solidFill>
              <a:highlight>
                <a:srgbClr val="FFFFFF"/>
              </a:highlight>
              <a:latin typeface="Roboto"/>
              <a:ea typeface="Roboto"/>
              <a:cs typeface="Roboto"/>
              <a:sym typeface="Roboto"/>
            </a:endParaRPr>
          </a:p>
        </p:txBody>
      </p:sp>
      <p:pic>
        <p:nvPicPr>
          <p:cNvPr id="203" name="Google Shape;203;g147b8b89aa1_0_40"/>
          <p:cNvPicPr preferRelativeResize="0"/>
          <p:nvPr/>
        </p:nvPicPr>
        <p:blipFill>
          <a:blip r:embed="rId3">
            <a:alphaModFix/>
          </a:blip>
          <a:stretch>
            <a:fillRect/>
          </a:stretch>
        </p:blipFill>
        <p:spPr>
          <a:xfrm>
            <a:off x="0" y="577675"/>
            <a:ext cx="4669350" cy="3658350"/>
          </a:xfrm>
          <a:prstGeom prst="rect">
            <a:avLst/>
          </a:prstGeom>
          <a:noFill/>
          <a:ln>
            <a:noFill/>
          </a:ln>
        </p:spPr>
      </p:pic>
      <p:pic>
        <p:nvPicPr>
          <p:cNvPr id="204" name="Google Shape;204;g147b8b89aa1_0_40"/>
          <p:cNvPicPr preferRelativeResize="0"/>
          <p:nvPr/>
        </p:nvPicPr>
        <p:blipFill>
          <a:blip r:embed="rId4">
            <a:alphaModFix/>
          </a:blip>
          <a:stretch>
            <a:fillRect/>
          </a:stretch>
        </p:blipFill>
        <p:spPr>
          <a:xfrm>
            <a:off x="4772425" y="701025"/>
            <a:ext cx="4371575" cy="352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42f375e2cc_5_84"/>
          <p:cNvSpPr txBox="1"/>
          <p:nvPr/>
        </p:nvSpPr>
        <p:spPr>
          <a:xfrm>
            <a:off x="0" y="43750"/>
            <a:ext cx="91440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700"/>
              </a:spcBef>
              <a:spcAft>
                <a:spcPts val="700"/>
              </a:spcAft>
              <a:buClr>
                <a:srgbClr val="000000"/>
              </a:buClr>
              <a:buSzPts val="1600"/>
              <a:buFont typeface="Arial"/>
              <a:buNone/>
            </a:pPr>
            <a:r>
              <a:rPr b="1" i="0" lang="en-GB" sz="1600" u="none" cap="none" strike="noStrike">
                <a:solidFill>
                  <a:schemeClr val="dk1"/>
                </a:solidFill>
                <a:highlight>
                  <a:srgbClr val="FFFFFF"/>
                </a:highlight>
                <a:latin typeface="Arial"/>
                <a:ea typeface="Arial"/>
                <a:cs typeface="Arial"/>
                <a:sym typeface="Arial"/>
              </a:rPr>
              <a:t>Hotel preference by different customer type</a:t>
            </a:r>
            <a:endParaRPr b="1" i="0" sz="1600" u="none" cap="none" strike="noStrike">
              <a:solidFill>
                <a:schemeClr val="dk1"/>
              </a:solidFill>
              <a:highlight>
                <a:srgbClr val="FFFFFF"/>
              </a:highlight>
              <a:latin typeface="Arial"/>
              <a:ea typeface="Arial"/>
              <a:cs typeface="Arial"/>
              <a:sym typeface="Arial"/>
            </a:endParaRPr>
          </a:p>
        </p:txBody>
      </p:sp>
      <p:sp>
        <p:nvSpPr>
          <p:cNvPr id="210" name="Google Shape;210;g142f375e2cc_5_84"/>
          <p:cNvSpPr txBox="1"/>
          <p:nvPr/>
        </p:nvSpPr>
        <p:spPr>
          <a:xfrm>
            <a:off x="2702350" y="1788175"/>
            <a:ext cx="41691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t/>
            </a:r>
            <a:endParaRPr b="1" i="0" sz="5700" u="none" cap="none" strike="noStrike">
              <a:solidFill>
                <a:srgbClr val="0000FF"/>
              </a:solidFill>
              <a:latin typeface="Arial"/>
              <a:ea typeface="Arial"/>
              <a:cs typeface="Arial"/>
              <a:sym typeface="Arial"/>
            </a:endParaRPr>
          </a:p>
        </p:txBody>
      </p:sp>
      <p:sp>
        <p:nvSpPr>
          <p:cNvPr id="211" name="Google Shape;211;g142f375e2cc_5_84"/>
          <p:cNvSpPr txBox="1"/>
          <p:nvPr/>
        </p:nvSpPr>
        <p:spPr>
          <a:xfrm>
            <a:off x="1149125" y="4506775"/>
            <a:ext cx="6206700" cy="415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0" i="0" lang="en-GB" sz="1500" u="none" cap="none" strike="noStrike">
                <a:solidFill>
                  <a:srgbClr val="000000"/>
                </a:solidFill>
                <a:latin typeface="Arial"/>
                <a:ea typeface="Arial"/>
                <a:cs typeface="Arial"/>
                <a:sym typeface="Arial"/>
              </a:rPr>
              <a:t>Most of bookings are done by </a:t>
            </a:r>
            <a:r>
              <a:rPr lang="en-GB" sz="1500"/>
              <a:t>T</a:t>
            </a:r>
            <a:r>
              <a:rPr b="0" i="0" lang="en-GB" sz="1500" u="none" cap="none" strike="noStrike">
                <a:solidFill>
                  <a:srgbClr val="000000"/>
                </a:solidFill>
                <a:latin typeface="Arial"/>
                <a:ea typeface="Arial"/>
                <a:cs typeface="Arial"/>
                <a:sym typeface="Arial"/>
              </a:rPr>
              <a:t>ransient customer type</a:t>
            </a:r>
            <a:endParaRPr b="0" i="0" sz="1500" u="none" cap="none" strike="noStrike">
              <a:solidFill>
                <a:srgbClr val="000000"/>
              </a:solidFill>
              <a:latin typeface="Arial"/>
              <a:ea typeface="Arial"/>
              <a:cs typeface="Arial"/>
              <a:sym typeface="Arial"/>
            </a:endParaRPr>
          </a:p>
        </p:txBody>
      </p:sp>
      <p:pic>
        <p:nvPicPr>
          <p:cNvPr id="212" name="Google Shape;212;g142f375e2cc_5_84"/>
          <p:cNvPicPr preferRelativeResize="0"/>
          <p:nvPr/>
        </p:nvPicPr>
        <p:blipFill>
          <a:blip r:embed="rId3">
            <a:alphaModFix/>
          </a:blip>
          <a:stretch>
            <a:fillRect/>
          </a:stretch>
        </p:blipFill>
        <p:spPr>
          <a:xfrm>
            <a:off x="857250" y="669075"/>
            <a:ext cx="7334249" cy="375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144eca29ee2_0_5"/>
          <p:cNvPicPr preferRelativeResize="0"/>
          <p:nvPr/>
        </p:nvPicPr>
        <p:blipFill>
          <a:blip r:embed="rId3">
            <a:alphaModFix/>
          </a:blip>
          <a:stretch>
            <a:fillRect/>
          </a:stretch>
        </p:blipFill>
        <p:spPr>
          <a:xfrm>
            <a:off x="1354425" y="547175"/>
            <a:ext cx="6459324" cy="3606875"/>
          </a:xfrm>
          <a:prstGeom prst="rect">
            <a:avLst/>
          </a:prstGeom>
          <a:noFill/>
          <a:ln>
            <a:noFill/>
          </a:ln>
        </p:spPr>
      </p:pic>
      <p:sp>
        <p:nvSpPr>
          <p:cNvPr id="218" name="Google Shape;218;g144eca29ee2_0_5"/>
          <p:cNvSpPr txBox="1"/>
          <p:nvPr/>
        </p:nvSpPr>
        <p:spPr>
          <a:xfrm>
            <a:off x="3072000" y="44725"/>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ADR based on deposit type</a:t>
            </a:r>
            <a:endParaRPr b="1" sz="1600">
              <a:solidFill>
                <a:schemeClr val="dk1"/>
              </a:solidFill>
              <a:highlight>
                <a:srgbClr val="FFFFFF"/>
              </a:highlight>
              <a:latin typeface="Roboto"/>
              <a:ea typeface="Roboto"/>
              <a:cs typeface="Roboto"/>
              <a:sym typeface="Roboto"/>
            </a:endParaRPr>
          </a:p>
        </p:txBody>
      </p:sp>
      <p:sp>
        <p:nvSpPr>
          <p:cNvPr id="219" name="Google Shape;219;g144eca29ee2_0_5"/>
          <p:cNvSpPr txBox="1"/>
          <p:nvPr/>
        </p:nvSpPr>
        <p:spPr>
          <a:xfrm>
            <a:off x="109275" y="4241000"/>
            <a:ext cx="9144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City hotels having refundable policy are expensive and Resort hotels having no deposit are having higher ADR.</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42f375e2cc_2_0"/>
          <p:cNvSpPr txBox="1"/>
          <p:nvPr>
            <p:ph idx="4294967295" type="ctrTitle"/>
          </p:nvPr>
        </p:nvSpPr>
        <p:spPr>
          <a:xfrm>
            <a:off x="362750" y="438825"/>
            <a:ext cx="8520600" cy="44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GB" sz="3200" u="none" cap="none" strike="noStrike">
                <a:solidFill>
                  <a:schemeClr val="dk1"/>
                </a:solidFill>
                <a:latin typeface="Arial"/>
                <a:ea typeface="Arial"/>
                <a:cs typeface="Arial"/>
                <a:sym typeface="Arial"/>
              </a:rPr>
              <a:t>Introduction</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23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A few decades ago, traveling was not a part of everyday life. But today travel is an enormous budding industry of 8.8 trillion economy. This directly affects the hotel industry which is highly competitive.</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We are here with a compact data to study about the hotel industry, mainly the booking. We are focussing on two types of hotels in this study. This data set contains different hotel types, countries located, guest, stays. Also the study have some factors that affect booking like wait time, lead time , months, average daily rate etc.</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By the end we will conclude the study with following insights:-</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Best time for booking</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Optimal duration to travel</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Distribution Segment and market segments to be focused to increase revenue</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Factors leading to cancellation which affects the revenue.</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Factors like meals , special requests which might affect in the increase of ADR.</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3c6180da3_0_67"/>
          <p:cNvSpPr txBox="1"/>
          <p:nvPr/>
        </p:nvSpPr>
        <p:spPr>
          <a:xfrm>
            <a:off x="414925" y="148300"/>
            <a:ext cx="8143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900"/>
              </a:spcBef>
              <a:spcAft>
                <a:spcPts val="900"/>
              </a:spcAft>
              <a:buClr>
                <a:srgbClr val="000000"/>
              </a:buClr>
              <a:buSzPts val="1750"/>
              <a:buFont typeface="Arial"/>
              <a:buNone/>
            </a:pPr>
            <a:r>
              <a:rPr b="1" i="0" lang="en-GB" sz="1700" u="none" cap="none" strike="noStrike">
                <a:solidFill>
                  <a:schemeClr val="dk1"/>
                </a:solidFill>
                <a:highlight>
                  <a:srgbClr val="FFFFFF"/>
                </a:highlight>
                <a:latin typeface="Roboto"/>
                <a:ea typeface="Roboto"/>
                <a:cs typeface="Roboto"/>
                <a:sym typeface="Roboto"/>
              </a:rPr>
              <a:t>Analysis based on Meal</a:t>
            </a:r>
            <a:endParaRPr b="1" i="0" sz="1700" u="none" cap="none" strike="noStrike">
              <a:solidFill>
                <a:schemeClr val="dk1"/>
              </a:solidFill>
              <a:highlight>
                <a:srgbClr val="FFFFFF"/>
              </a:highlight>
              <a:latin typeface="Roboto"/>
              <a:ea typeface="Roboto"/>
              <a:cs typeface="Roboto"/>
              <a:sym typeface="Roboto"/>
            </a:endParaRPr>
          </a:p>
        </p:txBody>
      </p:sp>
      <p:sp>
        <p:nvSpPr>
          <p:cNvPr id="225" name="Google Shape;225;g143c6180da3_0_67"/>
          <p:cNvSpPr txBox="1"/>
          <p:nvPr/>
        </p:nvSpPr>
        <p:spPr>
          <a:xfrm>
            <a:off x="772200" y="4427100"/>
            <a:ext cx="7599600" cy="415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en-GB" sz="1500">
                <a:latin typeface="Roboto"/>
                <a:ea typeface="Roboto"/>
                <a:cs typeface="Roboto"/>
                <a:sym typeface="Roboto"/>
              </a:rPr>
              <a:t>77% of the people prefer BB (bed &amp; breakfast) meal type in both the hotel type. </a:t>
            </a:r>
            <a:endParaRPr i="0" sz="1500" u="none" cap="none" strike="noStrike">
              <a:solidFill>
                <a:srgbClr val="000000"/>
              </a:solidFill>
              <a:latin typeface="Roboto"/>
              <a:ea typeface="Roboto"/>
              <a:cs typeface="Roboto"/>
              <a:sym typeface="Roboto"/>
            </a:endParaRPr>
          </a:p>
        </p:txBody>
      </p:sp>
      <p:pic>
        <p:nvPicPr>
          <p:cNvPr id="226" name="Google Shape;226;g143c6180da3_0_67"/>
          <p:cNvPicPr preferRelativeResize="0"/>
          <p:nvPr/>
        </p:nvPicPr>
        <p:blipFill>
          <a:blip r:embed="rId3">
            <a:alphaModFix/>
          </a:blip>
          <a:stretch>
            <a:fillRect/>
          </a:stretch>
        </p:blipFill>
        <p:spPr>
          <a:xfrm>
            <a:off x="1006825" y="608950"/>
            <a:ext cx="7017494" cy="3691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42f375e2cc_0_13"/>
          <p:cNvSpPr txBox="1"/>
          <p:nvPr/>
        </p:nvSpPr>
        <p:spPr>
          <a:xfrm>
            <a:off x="296700" y="75900"/>
            <a:ext cx="8069100" cy="377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None/>
            </a:pPr>
            <a:r>
              <a:rPr b="1" lang="en-GB" sz="1850">
                <a:solidFill>
                  <a:schemeClr val="dk1"/>
                </a:solidFill>
                <a:highlight>
                  <a:srgbClr val="FFFFFF"/>
                </a:highlight>
                <a:latin typeface="Roboto"/>
                <a:ea typeface="Roboto"/>
                <a:cs typeface="Roboto"/>
                <a:sym typeface="Roboto"/>
              </a:rPr>
              <a:t>Analysis based on Country</a:t>
            </a:r>
            <a:endParaRPr b="1" sz="1500">
              <a:solidFill>
                <a:schemeClr val="dk1"/>
              </a:solidFill>
              <a:highlight>
                <a:srgbClr val="FFFFFF"/>
              </a:highlight>
              <a:latin typeface="Roboto"/>
              <a:ea typeface="Roboto"/>
              <a:cs typeface="Roboto"/>
              <a:sym typeface="Roboto"/>
            </a:endParaRPr>
          </a:p>
        </p:txBody>
      </p:sp>
      <p:sp>
        <p:nvSpPr>
          <p:cNvPr id="232" name="Google Shape;232;g142f375e2cc_0_13"/>
          <p:cNvSpPr txBox="1"/>
          <p:nvPr/>
        </p:nvSpPr>
        <p:spPr>
          <a:xfrm>
            <a:off x="-60950" y="3055625"/>
            <a:ext cx="4221600" cy="15354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70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We have a huge number of visitors from  western Europe namely Portugal, France, UK and same countries generate highest revenue. </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European and south east asian countries have the highest ADR and african countries have lowest ADR..</a:t>
            </a:r>
            <a:endParaRPr sz="1500">
              <a:solidFill>
                <a:srgbClr val="212121"/>
              </a:solidFill>
              <a:highlight>
                <a:srgbClr val="FFFFFF"/>
              </a:highlight>
              <a:latin typeface="Roboto"/>
              <a:ea typeface="Roboto"/>
              <a:cs typeface="Roboto"/>
              <a:sym typeface="Roboto"/>
            </a:endParaRPr>
          </a:p>
        </p:txBody>
      </p:sp>
      <p:pic>
        <p:nvPicPr>
          <p:cNvPr id="233" name="Google Shape;233;g142f375e2cc_0_13"/>
          <p:cNvPicPr preferRelativeResize="0"/>
          <p:nvPr/>
        </p:nvPicPr>
        <p:blipFill>
          <a:blip r:embed="rId3">
            <a:alphaModFix/>
          </a:blip>
          <a:stretch>
            <a:fillRect/>
          </a:stretch>
        </p:blipFill>
        <p:spPr>
          <a:xfrm>
            <a:off x="38088" y="486925"/>
            <a:ext cx="8976374" cy="2325775"/>
          </a:xfrm>
          <a:prstGeom prst="rect">
            <a:avLst/>
          </a:prstGeom>
          <a:noFill/>
          <a:ln>
            <a:noFill/>
          </a:ln>
        </p:spPr>
      </p:pic>
      <p:pic>
        <p:nvPicPr>
          <p:cNvPr id="234" name="Google Shape;234;g142f375e2cc_0_13"/>
          <p:cNvPicPr preferRelativeResize="0"/>
          <p:nvPr/>
        </p:nvPicPr>
        <p:blipFill>
          <a:blip r:embed="rId4">
            <a:alphaModFix/>
          </a:blip>
          <a:stretch>
            <a:fillRect/>
          </a:stretch>
        </p:blipFill>
        <p:spPr>
          <a:xfrm>
            <a:off x="4099225" y="2846625"/>
            <a:ext cx="4415624" cy="2174900"/>
          </a:xfrm>
          <a:prstGeom prst="rect">
            <a:avLst/>
          </a:prstGeom>
          <a:noFill/>
          <a:ln>
            <a:noFill/>
          </a:ln>
        </p:spPr>
      </p:pic>
      <p:pic>
        <p:nvPicPr>
          <p:cNvPr id="235" name="Google Shape;235;g142f375e2cc_0_13"/>
          <p:cNvPicPr preferRelativeResize="0"/>
          <p:nvPr/>
        </p:nvPicPr>
        <p:blipFill>
          <a:blip r:embed="rId5">
            <a:alphaModFix/>
          </a:blip>
          <a:stretch>
            <a:fillRect/>
          </a:stretch>
        </p:blipFill>
        <p:spPr>
          <a:xfrm>
            <a:off x="8407125" y="2846625"/>
            <a:ext cx="736875" cy="217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47db7363fa_1_0"/>
          <p:cNvPicPr preferRelativeResize="0"/>
          <p:nvPr/>
        </p:nvPicPr>
        <p:blipFill>
          <a:blip r:embed="rId3">
            <a:alphaModFix/>
          </a:blip>
          <a:stretch>
            <a:fillRect/>
          </a:stretch>
        </p:blipFill>
        <p:spPr>
          <a:xfrm>
            <a:off x="196300" y="648300"/>
            <a:ext cx="4287975" cy="3769450"/>
          </a:xfrm>
          <a:prstGeom prst="rect">
            <a:avLst/>
          </a:prstGeom>
          <a:noFill/>
          <a:ln>
            <a:noFill/>
          </a:ln>
        </p:spPr>
      </p:pic>
      <p:sp>
        <p:nvSpPr>
          <p:cNvPr id="241" name="Google Shape;241;g147db7363fa_1_0"/>
          <p:cNvSpPr txBox="1"/>
          <p:nvPr/>
        </p:nvSpPr>
        <p:spPr>
          <a:xfrm>
            <a:off x="518150" y="130475"/>
            <a:ext cx="81078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700">
                <a:solidFill>
                  <a:schemeClr val="dk1"/>
                </a:solidFill>
                <a:highlight>
                  <a:srgbClr val="FFFFFF"/>
                </a:highlight>
                <a:latin typeface="Roboto"/>
                <a:ea typeface="Roboto"/>
                <a:cs typeface="Roboto"/>
                <a:sym typeface="Roboto"/>
              </a:rPr>
              <a:t>Car parking and repeated customers insights</a:t>
            </a:r>
            <a:endParaRPr b="1" sz="1700">
              <a:solidFill>
                <a:schemeClr val="dk1"/>
              </a:solidFill>
              <a:highlight>
                <a:srgbClr val="FFFFFF"/>
              </a:highlight>
              <a:latin typeface="Roboto"/>
              <a:ea typeface="Roboto"/>
              <a:cs typeface="Roboto"/>
              <a:sym typeface="Roboto"/>
            </a:endParaRPr>
          </a:p>
        </p:txBody>
      </p:sp>
      <p:sp>
        <p:nvSpPr>
          <p:cNvPr id="242" name="Google Shape;242;g147db7363fa_1_0"/>
          <p:cNvSpPr txBox="1"/>
          <p:nvPr/>
        </p:nvSpPr>
        <p:spPr>
          <a:xfrm>
            <a:off x="2571750" y="441775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pic>
        <p:nvPicPr>
          <p:cNvPr id="243" name="Google Shape;243;g147db7363fa_1_0"/>
          <p:cNvPicPr preferRelativeResize="0"/>
          <p:nvPr/>
        </p:nvPicPr>
        <p:blipFill>
          <a:blip r:embed="rId4">
            <a:alphaModFix/>
          </a:blip>
          <a:stretch>
            <a:fillRect/>
          </a:stretch>
        </p:blipFill>
        <p:spPr>
          <a:xfrm>
            <a:off x="5025200" y="676975"/>
            <a:ext cx="3781425" cy="3667063"/>
          </a:xfrm>
          <a:prstGeom prst="rect">
            <a:avLst/>
          </a:prstGeom>
          <a:noFill/>
          <a:ln>
            <a:noFill/>
          </a:ln>
        </p:spPr>
      </p:pic>
      <p:sp>
        <p:nvSpPr>
          <p:cNvPr id="244" name="Google Shape;244;g147db7363fa_1_0"/>
          <p:cNvSpPr txBox="1"/>
          <p:nvPr/>
        </p:nvSpPr>
        <p:spPr>
          <a:xfrm>
            <a:off x="412300" y="4197000"/>
            <a:ext cx="3824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About 94% of people don't require the car parking spaces while booking hotel.</a:t>
            </a:r>
            <a:endParaRPr/>
          </a:p>
        </p:txBody>
      </p:sp>
      <p:sp>
        <p:nvSpPr>
          <p:cNvPr id="245" name="Google Shape;245;g147db7363fa_1_0"/>
          <p:cNvSpPr txBox="1"/>
          <p:nvPr/>
        </p:nvSpPr>
        <p:spPr>
          <a:xfrm>
            <a:off x="5025200" y="4296450"/>
            <a:ext cx="41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Major share i.e Approx 97% are new customers.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45f9cbddf0_1_12"/>
          <p:cNvSpPr txBox="1"/>
          <p:nvPr/>
        </p:nvSpPr>
        <p:spPr>
          <a:xfrm>
            <a:off x="652250" y="33250"/>
            <a:ext cx="361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Roboto"/>
                <a:ea typeface="Roboto"/>
                <a:cs typeface="Roboto"/>
                <a:sym typeface="Roboto"/>
              </a:rPr>
              <a:t>Conclusions</a:t>
            </a:r>
            <a:endParaRPr b="1" sz="1900">
              <a:solidFill>
                <a:schemeClr val="dk1"/>
              </a:solidFill>
              <a:latin typeface="Roboto"/>
              <a:ea typeface="Roboto"/>
              <a:cs typeface="Roboto"/>
              <a:sym typeface="Roboto"/>
            </a:endParaRPr>
          </a:p>
        </p:txBody>
      </p:sp>
      <p:sp>
        <p:nvSpPr>
          <p:cNvPr id="251" name="Google Shape;251;g145f9cbddf0_1_12"/>
          <p:cNvSpPr txBox="1"/>
          <p:nvPr/>
        </p:nvSpPr>
        <p:spPr>
          <a:xfrm>
            <a:off x="452750" y="604400"/>
            <a:ext cx="7875000" cy="4463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latin typeface="Roboto"/>
                <a:ea typeface="Roboto"/>
                <a:cs typeface="Roboto"/>
                <a:sym typeface="Roboto"/>
              </a:rPr>
              <a:t>City Hotels are the most preferred hotel type generating the maximum revenue. </a:t>
            </a:r>
            <a:endParaRPr>
              <a:solidFill>
                <a:schemeClr val="accent2"/>
              </a:solidFill>
              <a:latin typeface="Roboto"/>
              <a:ea typeface="Roboto"/>
              <a:cs typeface="Roboto"/>
              <a:sym typeface="Roboto"/>
            </a:endParaRPr>
          </a:p>
          <a:p>
            <a:pPr indent="-317500" lvl="0" marL="457200" rtl="0" algn="just">
              <a:spcBef>
                <a:spcPts val="0"/>
              </a:spcBef>
              <a:spcAft>
                <a:spcPts val="0"/>
              </a:spcAft>
              <a:buSzPts val="1400"/>
              <a:buFont typeface="Roboto"/>
              <a:buAutoNum type="arabicPeriod"/>
            </a:pPr>
            <a:r>
              <a:rPr lang="en-GB">
                <a:latin typeface="Roboto"/>
                <a:ea typeface="Roboto"/>
                <a:cs typeface="Roboto"/>
                <a:sym typeface="Roboto"/>
              </a:rPr>
              <a:t>Resort hotels are more expensive and receive less cancellation compared to City hotels.</a:t>
            </a:r>
            <a:endParaRPr>
              <a:latin typeface="Roboto"/>
              <a:ea typeface="Roboto"/>
              <a:cs typeface="Roboto"/>
              <a:sym typeface="Roboto"/>
            </a:endParaRPr>
          </a:p>
          <a:p>
            <a:pPr indent="-317500" lvl="0" marL="457200" rtl="0" algn="just">
              <a:spcBef>
                <a:spcPts val="0"/>
              </a:spcBef>
              <a:spcAft>
                <a:spcPts val="0"/>
              </a:spcAft>
              <a:buSzPts val="1400"/>
              <a:buFont typeface="Roboto"/>
              <a:buAutoNum type="arabicPeriod"/>
            </a:pPr>
            <a:r>
              <a:rPr lang="en-GB">
                <a:solidFill>
                  <a:schemeClr val="accent2"/>
                </a:solidFill>
                <a:highlight>
                  <a:srgbClr val="FFFFFF"/>
                </a:highlight>
                <a:latin typeface="Roboto"/>
                <a:ea typeface="Roboto"/>
                <a:cs typeface="Roboto"/>
                <a:sym typeface="Roboto"/>
              </a:rPr>
              <a:t>Out of total reservations ⅔ of people actually show up and ⅓ people cancel their booking and 1% don’t show up.</a:t>
            </a:r>
            <a:endParaRPr>
              <a:solidFill>
                <a:schemeClr val="accent2"/>
              </a:solidFill>
              <a:highlight>
                <a:srgbClr val="FFFFFF"/>
              </a:highlight>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In the year 2016 the hotel bookings are highest, in which 25-30% cancellations are for Resort hotels and 40-45% cancellations are for City hotels.</a:t>
            </a:r>
            <a:r>
              <a:rPr lang="en-GB">
                <a:solidFill>
                  <a:schemeClr val="accent2"/>
                </a:solidFill>
                <a:highlight>
                  <a:srgbClr val="FFFFFF"/>
                </a:highlight>
                <a:latin typeface="Roboto"/>
                <a:ea typeface="Roboto"/>
                <a:cs typeface="Roboto"/>
                <a:sym typeface="Roboto"/>
              </a:rPr>
              <a:t>a</a:t>
            </a:r>
            <a:endParaRPr>
              <a:solidFill>
                <a:schemeClr val="accent2"/>
              </a:solidFill>
              <a:highlight>
                <a:srgbClr val="FFFFFF"/>
              </a:highlight>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As lead time increases the ADR decreases, so m</a:t>
            </a:r>
            <a:r>
              <a:rPr lang="en-GB">
                <a:solidFill>
                  <a:schemeClr val="accent2"/>
                </a:solidFill>
                <a:highlight>
                  <a:srgbClr val="FFFFFF"/>
                </a:highlight>
                <a:latin typeface="Roboto"/>
                <a:ea typeface="Roboto"/>
                <a:cs typeface="Roboto"/>
                <a:sym typeface="Roboto"/>
              </a:rPr>
              <a:t>ajority of people prefer to </a:t>
            </a:r>
            <a:r>
              <a:rPr lang="en-GB">
                <a:solidFill>
                  <a:schemeClr val="accent2"/>
                </a:solidFill>
                <a:highlight>
                  <a:srgbClr val="FFFFFF"/>
                </a:highlight>
                <a:latin typeface="Roboto"/>
                <a:ea typeface="Roboto"/>
                <a:cs typeface="Roboto"/>
                <a:sym typeface="Roboto"/>
              </a:rPr>
              <a:t>book hotel  before 30-60 days</a:t>
            </a:r>
            <a:r>
              <a:rPr lang="en-GB">
                <a:solidFill>
                  <a:schemeClr val="accent2"/>
                </a:solidFill>
                <a:highlight>
                  <a:srgbClr val="FFFFFF"/>
                </a:highlight>
                <a:latin typeface="Roboto"/>
                <a:ea typeface="Roboto"/>
                <a:cs typeface="Roboto"/>
                <a:sym typeface="Roboto"/>
              </a:rPr>
              <a:t> </a:t>
            </a:r>
            <a:r>
              <a:rPr lang="en-GB">
                <a:solidFill>
                  <a:schemeClr val="accent2"/>
                </a:solidFill>
                <a:highlight>
                  <a:srgbClr val="FFFFFF"/>
                </a:highlight>
                <a:latin typeface="Roboto"/>
                <a:ea typeface="Roboto"/>
                <a:cs typeface="Roboto"/>
                <a:sym typeface="Roboto"/>
              </a:rPr>
              <a:t>usually in between April to September</a:t>
            </a:r>
            <a:r>
              <a:rPr lang="en-GB">
                <a:solidFill>
                  <a:schemeClr val="accent2"/>
                </a:solidFill>
                <a:highlight>
                  <a:srgbClr val="FFFFFF"/>
                </a:highlight>
                <a:latin typeface="Roboto"/>
                <a:ea typeface="Roboto"/>
                <a:cs typeface="Roboto"/>
                <a:sym typeface="Roboto"/>
              </a:rPr>
              <a:t>.</a:t>
            </a:r>
            <a:endParaRPr>
              <a:solidFill>
                <a:schemeClr val="accent2"/>
              </a:solidFill>
              <a:highlight>
                <a:srgbClr val="FFFFFF"/>
              </a:highlight>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Best time to book a hotel is in between October to March when price of hotels is less, so hotels should provide exciting offers for customers.</a:t>
            </a:r>
            <a:endParaRPr>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Most of bookings are done by transient type of customers.So hotels should focus on attracting other type of customer also, to increase their revenue.</a:t>
            </a:r>
            <a:endParaRPr>
              <a:solidFill>
                <a:schemeClr val="accent2"/>
              </a:solidFill>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latin typeface="Roboto"/>
                <a:ea typeface="Roboto"/>
                <a:cs typeface="Roboto"/>
                <a:sym typeface="Roboto"/>
              </a:rPr>
              <a:t>Majority of people prefers room type-A as it seems to be more economical for booking.So hotels should increase the no. of rooms in this segment.</a:t>
            </a:r>
            <a:endParaRPr>
              <a:solidFill>
                <a:schemeClr val="accent2"/>
              </a:solidFill>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Majority of the bookings and cancellations are made through Travel agencies(Online/Offline) and Tour Operators—-marketing team</a:t>
            </a:r>
            <a:endParaRPr>
              <a:solidFill>
                <a:schemeClr val="accent2"/>
              </a:solidFill>
              <a:highlight>
                <a:srgbClr val="FFFFFF"/>
              </a:highlight>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highlight>
                  <a:srgbClr val="FFFFFE"/>
                </a:highlight>
                <a:latin typeface="Roboto"/>
                <a:ea typeface="Roboto"/>
                <a:cs typeface="Roboto"/>
                <a:sym typeface="Roboto"/>
              </a:rPr>
              <a:t>TA/TO  shows highest distribution among all channels in both the hotel type so we  can target our marketing area to be on these travel agencies website and work with them since majority of the visitors tend to reach out to them for booking.</a:t>
            </a:r>
            <a:endParaRPr>
              <a:highlight>
                <a:srgbClr val="FFFFFE"/>
              </a:highlight>
              <a:latin typeface="Roboto"/>
              <a:ea typeface="Roboto"/>
              <a:cs typeface="Roboto"/>
              <a:sym typeface="Roboto"/>
            </a:endParaRPr>
          </a:p>
          <a:p>
            <a:pPr indent="0" lvl="0" marL="0" rtl="0" algn="just">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5f9cbddf0_1_15"/>
          <p:cNvSpPr txBox="1"/>
          <p:nvPr/>
        </p:nvSpPr>
        <p:spPr>
          <a:xfrm>
            <a:off x="505075" y="247400"/>
            <a:ext cx="243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Roboto"/>
                <a:ea typeface="Roboto"/>
                <a:cs typeface="Roboto"/>
                <a:sym typeface="Roboto"/>
              </a:rPr>
              <a:t>Conclusions</a:t>
            </a:r>
            <a:endParaRPr b="1" sz="1900">
              <a:solidFill>
                <a:schemeClr val="dk1"/>
              </a:solidFill>
              <a:latin typeface="Roboto"/>
              <a:ea typeface="Roboto"/>
              <a:cs typeface="Roboto"/>
              <a:sym typeface="Roboto"/>
            </a:endParaRPr>
          </a:p>
        </p:txBody>
      </p:sp>
      <p:sp>
        <p:nvSpPr>
          <p:cNvPr id="257" name="Google Shape;257;g145f9cbddf0_1_15"/>
          <p:cNvSpPr txBox="1"/>
          <p:nvPr/>
        </p:nvSpPr>
        <p:spPr>
          <a:xfrm>
            <a:off x="680300" y="840450"/>
            <a:ext cx="8015400" cy="2986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AutoNum type="arabicPeriod"/>
            </a:pPr>
            <a:r>
              <a:rPr lang="en-GB">
                <a:solidFill>
                  <a:schemeClr val="accent2"/>
                </a:solidFill>
                <a:highlight>
                  <a:srgbClr val="FFFFFF"/>
                </a:highlight>
                <a:latin typeface="Roboto"/>
                <a:ea typeface="Roboto"/>
                <a:cs typeface="Roboto"/>
                <a:sym typeface="Roboto"/>
              </a:rPr>
              <a:t>Chances of cancellation is high when there is no deposits taken by hotels. So minimum deposits should be taken by hotels to decrease the rate of cancellation.</a:t>
            </a:r>
            <a:endParaRPr>
              <a:latin typeface="Roboto"/>
              <a:ea typeface="Roboto"/>
              <a:cs typeface="Roboto"/>
              <a:sym typeface="Roboto"/>
            </a:endParaRPr>
          </a:p>
          <a:p>
            <a:pPr indent="-317500" lvl="0" marL="457200" rtl="0" algn="just">
              <a:spcBef>
                <a:spcPts val="0"/>
              </a:spcBef>
              <a:spcAft>
                <a:spcPts val="0"/>
              </a:spcAft>
              <a:buSzPts val="1400"/>
              <a:buFont typeface="Roboto"/>
              <a:buAutoNum type="arabicPeriod"/>
            </a:pPr>
            <a:r>
              <a:rPr lang="en-GB">
                <a:latin typeface="Roboto"/>
                <a:ea typeface="Roboto"/>
                <a:cs typeface="Roboto"/>
                <a:sym typeface="Roboto"/>
              </a:rPr>
              <a:t>As length of total stay increases the adr decreases. This means for longer stay, customer can get a better deal.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77% of the people prefer BB (bed &amp; breakfast) meal type in both the hotel type.</a:t>
            </a:r>
            <a:endParaRPr>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Maximum bookings and revenues are generated from  western European countries like Portugal,France, UK.so hotels should target these countries  for their promotional activities.</a:t>
            </a:r>
            <a:endParaRPr>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About 94% of people don't require the car parking spaces while booking hotel.hotels should not Invest more on car parking space.</a:t>
            </a:r>
            <a:endParaRPr>
              <a:solidFill>
                <a:schemeClr val="accent2"/>
              </a:solidFill>
              <a:highlight>
                <a:srgbClr val="FFFFFF"/>
              </a:highlight>
              <a:latin typeface="Roboto"/>
              <a:ea typeface="Roboto"/>
              <a:cs typeface="Roboto"/>
              <a:sym typeface="Roboto"/>
            </a:endParaRPr>
          </a:p>
          <a:p>
            <a:pPr indent="-317500" lvl="0" marL="457200" rtl="0" algn="just">
              <a:spcBef>
                <a:spcPts val="0"/>
              </a:spcBef>
              <a:spcAft>
                <a:spcPts val="0"/>
              </a:spcAft>
              <a:buClr>
                <a:schemeClr val="accent2"/>
              </a:buClr>
              <a:buSzPts val="1400"/>
              <a:buFont typeface="Roboto"/>
              <a:buAutoNum type="arabicPeriod"/>
            </a:pPr>
            <a:r>
              <a:rPr lang="en-GB">
                <a:solidFill>
                  <a:schemeClr val="accent2"/>
                </a:solidFill>
                <a:highlight>
                  <a:srgbClr val="FFFFFF"/>
                </a:highlight>
                <a:latin typeface="Roboto"/>
                <a:ea typeface="Roboto"/>
                <a:cs typeface="Roboto"/>
                <a:sym typeface="Roboto"/>
              </a:rPr>
              <a:t>Mostly the guests are new customers and very small share for repeated customers.In order to retain the guests, hotels should take feedbacks from guests and try to improve the services to increase customer retention.</a:t>
            </a:r>
            <a:endParaRPr>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fe193fd101_1_4"/>
          <p:cNvPicPr preferRelativeResize="0"/>
          <p:nvPr/>
        </p:nvPicPr>
        <p:blipFill>
          <a:blip r:embed="rId3">
            <a:alphaModFix/>
          </a:blip>
          <a:stretch>
            <a:fillRect/>
          </a:stretch>
        </p:blipFill>
        <p:spPr>
          <a:xfrm>
            <a:off x="1863088" y="1054763"/>
            <a:ext cx="5417825" cy="30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526320498_0_653"/>
          <p:cNvSpPr txBox="1"/>
          <p:nvPr>
            <p:ph type="title"/>
          </p:nvPr>
        </p:nvSpPr>
        <p:spPr>
          <a:xfrm>
            <a:off x="189225" y="128675"/>
            <a:ext cx="8520600" cy="565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None/>
            </a:pPr>
            <a:r>
              <a:rPr lang="en-GB" sz="3500" u="sng">
                <a:latin typeface="Roboto Medium"/>
                <a:ea typeface="Roboto Medium"/>
                <a:cs typeface="Roboto Medium"/>
                <a:sym typeface="Roboto Medium"/>
              </a:rPr>
              <a:t>Workflow</a:t>
            </a:r>
            <a:endParaRPr/>
          </a:p>
        </p:txBody>
      </p:sp>
      <p:sp>
        <p:nvSpPr>
          <p:cNvPr id="67" name="Google Shape;67;g14526320498_0_653"/>
          <p:cNvSpPr txBox="1"/>
          <p:nvPr>
            <p:ph idx="1" type="body"/>
          </p:nvPr>
        </p:nvSpPr>
        <p:spPr>
          <a:xfrm>
            <a:off x="311700" y="863550"/>
            <a:ext cx="8520600" cy="30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grpSp>
        <p:nvGrpSpPr>
          <p:cNvPr id="68" name="Google Shape;68;g14526320498_0_653"/>
          <p:cNvGrpSpPr/>
          <p:nvPr/>
        </p:nvGrpSpPr>
        <p:grpSpPr>
          <a:xfrm>
            <a:off x="6254516" y="1318142"/>
            <a:ext cx="2604522" cy="2460300"/>
            <a:chOff x="6254516" y="1318142"/>
            <a:chExt cx="2604522" cy="2460300"/>
          </a:xfrm>
        </p:grpSpPr>
        <p:sp>
          <p:nvSpPr>
            <p:cNvPr id="69" name="Google Shape;69;g14526320498_0_653"/>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4526320498_0_653"/>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307BF3"/>
                  </a:solidFill>
                  <a:latin typeface="Roboto"/>
                  <a:ea typeface="Roboto"/>
                  <a:cs typeface="Roboto"/>
                  <a:sym typeface="Roboto"/>
                </a:rPr>
                <a:t>5</a:t>
              </a:r>
              <a:endParaRPr b="1" i="0" sz="900" u="none" cap="none" strike="noStrike">
                <a:solidFill>
                  <a:srgbClr val="307BF3"/>
                </a:solidFill>
                <a:latin typeface="Roboto"/>
                <a:ea typeface="Roboto"/>
                <a:cs typeface="Roboto"/>
                <a:sym typeface="Roboto"/>
              </a:endParaRPr>
            </a:p>
          </p:txBody>
        </p:sp>
        <p:sp>
          <p:nvSpPr>
            <p:cNvPr id="71" name="Google Shape;71;g14526320498_0_653"/>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Analyzing the result</a:t>
              </a:r>
              <a:endParaRPr b="1" i="0" sz="1100" u="none" cap="none" strike="noStrike">
                <a:solidFill>
                  <a:srgbClr val="FFFFFF"/>
                </a:solidFill>
                <a:latin typeface="Roboto"/>
                <a:ea typeface="Roboto"/>
                <a:cs typeface="Roboto"/>
                <a:sym typeface="Roboto"/>
              </a:endParaRPr>
            </a:p>
          </p:txBody>
        </p:sp>
        <p:sp>
          <p:nvSpPr>
            <p:cNvPr id="72" name="Google Shape;72;g14526320498_0_653"/>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With the results from the EDA and the visualization we can conclude analysis</a:t>
              </a:r>
              <a:endParaRPr b="1" i="0" sz="800" u="none" cap="none" strike="noStrike">
                <a:solidFill>
                  <a:srgbClr val="000000"/>
                </a:solidFill>
                <a:latin typeface="Roboto"/>
                <a:ea typeface="Roboto"/>
                <a:cs typeface="Roboto"/>
                <a:sym typeface="Roboto"/>
              </a:endParaRPr>
            </a:p>
          </p:txBody>
        </p:sp>
      </p:grpSp>
      <p:grpSp>
        <p:nvGrpSpPr>
          <p:cNvPr id="73" name="Google Shape;73;g14526320498_0_653"/>
          <p:cNvGrpSpPr/>
          <p:nvPr/>
        </p:nvGrpSpPr>
        <p:grpSpPr>
          <a:xfrm>
            <a:off x="4761417" y="1318142"/>
            <a:ext cx="2604523" cy="2460300"/>
            <a:chOff x="4761417" y="1318142"/>
            <a:chExt cx="2604523" cy="2460300"/>
          </a:xfrm>
        </p:grpSpPr>
        <p:sp>
          <p:nvSpPr>
            <p:cNvPr id="74" name="Google Shape;74;g14526320498_0_653"/>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4526320498_0_653"/>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E65F0"/>
                  </a:solidFill>
                  <a:latin typeface="Roboto"/>
                  <a:ea typeface="Roboto"/>
                  <a:cs typeface="Roboto"/>
                  <a:sym typeface="Roboto"/>
                </a:rPr>
                <a:t>4</a:t>
              </a:r>
              <a:endParaRPr b="1" i="0" sz="900" u="none" cap="none" strike="noStrike">
                <a:solidFill>
                  <a:srgbClr val="0E65F0"/>
                </a:solidFill>
                <a:latin typeface="Roboto"/>
                <a:ea typeface="Roboto"/>
                <a:cs typeface="Roboto"/>
                <a:sym typeface="Roboto"/>
              </a:endParaRPr>
            </a:p>
          </p:txBody>
        </p:sp>
        <p:sp>
          <p:nvSpPr>
            <p:cNvPr id="76" name="Google Shape;76;g14526320498_0_653"/>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Data visualization</a:t>
              </a:r>
              <a:endParaRPr b="1" i="0" sz="1100" u="none" cap="none" strike="noStrike">
                <a:solidFill>
                  <a:srgbClr val="FFFFFF"/>
                </a:solidFill>
                <a:latin typeface="Roboto"/>
                <a:ea typeface="Roboto"/>
                <a:cs typeface="Roboto"/>
                <a:sym typeface="Roboto"/>
              </a:endParaRPr>
            </a:p>
          </p:txBody>
        </p:sp>
        <p:sp>
          <p:nvSpPr>
            <p:cNvPr id="77" name="Google Shape;77;g14526320498_0_653"/>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The result will then be displayed in a visualization manner as in graphs for a better understanding..</a:t>
              </a:r>
              <a:endParaRPr b="1" i="0" sz="800" u="none" cap="none" strike="noStrike">
                <a:solidFill>
                  <a:srgbClr val="000000"/>
                </a:solidFill>
                <a:latin typeface="Roboto"/>
                <a:ea typeface="Roboto"/>
                <a:cs typeface="Roboto"/>
                <a:sym typeface="Roboto"/>
              </a:endParaRPr>
            </a:p>
          </p:txBody>
        </p:sp>
      </p:grpSp>
      <p:grpSp>
        <p:nvGrpSpPr>
          <p:cNvPr id="78" name="Google Shape;78;g14526320498_0_653"/>
          <p:cNvGrpSpPr/>
          <p:nvPr/>
        </p:nvGrpSpPr>
        <p:grpSpPr>
          <a:xfrm>
            <a:off x="3269737" y="1318142"/>
            <a:ext cx="2604523" cy="2460300"/>
            <a:chOff x="3269750" y="1318142"/>
            <a:chExt cx="2604523" cy="2460300"/>
          </a:xfrm>
        </p:grpSpPr>
        <p:sp>
          <p:nvSpPr>
            <p:cNvPr id="79" name="Google Shape;79;g14526320498_0_653"/>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4526320498_0_653"/>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D5DDF"/>
                  </a:solidFill>
                  <a:latin typeface="Roboto"/>
                  <a:ea typeface="Roboto"/>
                  <a:cs typeface="Roboto"/>
                  <a:sym typeface="Roboto"/>
                </a:rPr>
                <a:t>3</a:t>
              </a:r>
              <a:endParaRPr b="1" i="0" sz="900" u="none" cap="none" strike="noStrike">
                <a:solidFill>
                  <a:srgbClr val="0D5DDF"/>
                </a:solidFill>
                <a:latin typeface="Roboto"/>
                <a:ea typeface="Roboto"/>
                <a:cs typeface="Roboto"/>
                <a:sym typeface="Roboto"/>
              </a:endParaRPr>
            </a:p>
          </p:txBody>
        </p:sp>
        <p:sp>
          <p:nvSpPr>
            <p:cNvPr id="81" name="Google Shape;81;g14526320498_0_653"/>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Exploratory Data Analysis</a:t>
              </a:r>
              <a:endParaRPr b="1" i="0" sz="1100" u="none" cap="none" strike="noStrike">
                <a:solidFill>
                  <a:srgbClr val="FFFFFF"/>
                </a:solidFill>
                <a:latin typeface="Roboto"/>
                <a:ea typeface="Roboto"/>
                <a:cs typeface="Roboto"/>
                <a:sym typeface="Roboto"/>
              </a:endParaRPr>
            </a:p>
          </p:txBody>
        </p:sp>
        <p:sp>
          <p:nvSpPr>
            <p:cNvPr id="82" name="Google Shape;82;g14526320498_0_653"/>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Using the technical skills(python) we need to code to study and extract results.</a:t>
              </a:r>
              <a:endParaRPr b="0" i="0" sz="800" u="none" cap="none" strike="noStrike">
                <a:solidFill>
                  <a:srgbClr val="000000"/>
                </a:solidFill>
                <a:latin typeface="Roboto"/>
                <a:ea typeface="Roboto"/>
                <a:cs typeface="Roboto"/>
                <a:sym typeface="Roboto"/>
              </a:endParaRPr>
            </a:p>
          </p:txBody>
        </p:sp>
      </p:grpSp>
      <p:grpSp>
        <p:nvGrpSpPr>
          <p:cNvPr id="83" name="Google Shape;83;g14526320498_0_653"/>
          <p:cNvGrpSpPr/>
          <p:nvPr/>
        </p:nvGrpSpPr>
        <p:grpSpPr>
          <a:xfrm>
            <a:off x="1776625" y="1318142"/>
            <a:ext cx="2604523" cy="2460300"/>
            <a:chOff x="1776625" y="1318142"/>
            <a:chExt cx="2604523" cy="2460300"/>
          </a:xfrm>
        </p:grpSpPr>
        <p:grpSp>
          <p:nvGrpSpPr>
            <p:cNvPr id="84" name="Google Shape;84;g14526320498_0_653"/>
            <p:cNvGrpSpPr/>
            <p:nvPr/>
          </p:nvGrpSpPr>
          <p:grpSpPr>
            <a:xfrm>
              <a:off x="1776625" y="1318142"/>
              <a:ext cx="2604523" cy="2460300"/>
              <a:chOff x="1776625" y="1318142"/>
              <a:chExt cx="2604523" cy="2460300"/>
            </a:xfrm>
          </p:grpSpPr>
          <p:sp>
            <p:nvSpPr>
              <p:cNvPr id="85" name="Google Shape;85;g14526320498_0_653"/>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4526320498_0_653"/>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Data cleaning and Data Manipulation</a:t>
                </a:r>
                <a:endParaRPr b="1" i="0" sz="1100" u="none" cap="none" strike="noStrike">
                  <a:solidFill>
                    <a:srgbClr val="FFFFFF"/>
                  </a:solidFill>
                  <a:latin typeface="Roboto"/>
                  <a:ea typeface="Roboto"/>
                  <a:cs typeface="Roboto"/>
                  <a:sym typeface="Roboto"/>
                </a:endParaRPr>
              </a:p>
            </p:txBody>
          </p:sp>
          <p:sp>
            <p:nvSpPr>
              <p:cNvPr id="87" name="Google Shape;87;g14526320498_0_653"/>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Raw data will be having a lot of null values, outliers and out of format data. So it needs to be cleaned before working on it.</a:t>
                </a:r>
                <a:endParaRPr b="1" i="0" sz="800" u="none" cap="none" strike="noStrike">
                  <a:solidFill>
                    <a:srgbClr val="000000"/>
                  </a:solidFill>
                  <a:latin typeface="Roboto"/>
                  <a:ea typeface="Roboto"/>
                  <a:cs typeface="Roboto"/>
                  <a:sym typeface="Roboto"/>
                </a:endParaRPr>
              </a:p>
            </p:txBody>
          </p:sp>
        </p:grpSp>
        <p:sp>
          <p:nvSpPr>
            <p:cNvPr id="88" name="Google Shape;88;g14526320498_0_653"/>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C58D3"/>
                  </a:solidFill>
                  <a:latin typeface="Roboto"/>
                  <a:ea typeface="Roboto"/>
                  <a:cs typeface="Roboto"/>
                  <a:sym typeface="Roboto"/>
                </a:rPr>
                <a:t>2</a:t>
              </a:r>
              <a:endParaRPr b="1" i="0" sz="900" u="none" cap="none" strike="noStrike">
                <a:solidFill>
                  <a:srgbClr val="0C58D3"/>
                </a:solidFill>
                <a:latin typeface="Roboto"/>
                <a:ea typeface="Roboto"/>
                <a:cs typeface="Roboto"/>
                <a:sym typeface="Roboto"/>
              </a:endParaRPr>
            </a:p>
          </p:txBody>
        </p:sp>
      </p:grpSp>
      <p:grpSp>
        <p:nvGrpSpPr>
          <p:cNvPr id="89" name="Google Shape;89;g14526320498_0_653"/>
          <p:cNvGrpSpPr/>
          <p:nvPr/>
        </p:nvGrpSpPr>
        <p:grpSpPr>
          <a:xfrm>
            <a:off x="284959" y="1318142"/>
            <a:ext cx="2604522" cy="2460300"/>
            <a:chOff x="284959" y="1318142"/>
            <a:chExt cx="2604522" cy="2460300"/>
          </a:xfrm>
        </p:grpSpPr>
        <p:sp>
          <p:nvSpPr>
            <p:cNvPr id="90" name="Google Shape;90;g14526320498_0_653"/>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526320498_0_653"/>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944A1"/>
                  </a:solidFill>
                  <a:latin typeface="Roboto"/>
                  <a:ea typeface="Roboto"/>
                  <a:cs typeface="Roboto"/>
                  <a:sym typeface="Roboto"/>
                </a:rPr>
                <a:t>1</a:t>
              </a:r>
              <a:endParaRPr b="1" i="0" sz="900" u="none" cap="none" strike="noStrike">
                <a:solidFill>
                  <a:srgbClr val="0944A1"/>
                </a:solidFill>
                <a:latin typeface="Roboto"/>
                <a:ea typeface="Roboto"/>
                <a:cs typeface="Roboto"/>
                <a:sym typeface="Roboto"/>
              </a:endParaRPr>
            </a:p>
          </p:txBody>
        </p:sp>
        <p:sp>
          <p:nvSpPr>
            <p:cNvPr id="92" name="Google Shape;92;g14526320498_0_653"/>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rgbClr val="FFFFFF"/>
                  </a:solidFill>
                  <a:latin typeface="Roboto"/>
                  <a:ea typeface="Roboto"/>
                  <a:cs typeface="Roboto"/>
                  <a:sym typeface="Roboto"/>
                </a:rPr>
                <a:t>Problem Statement and Collection of raw data</a:t>
              </a:r>
              <a:endParaRPr b="0" i="0" sz="1100" u="none" cap="none" strike="noStrike">
                <a:solidFill>
                  <a:srgbClr val="FFFFFF"/>
                </a:solidFill>
                <a:latin typeface="Roboto"/>
                <a:ea typeface="Roboto"/>
                <a:cs typeface="Roboto"/>
                <a:sym typeface="Roboto"/>
              </a:endParaRPr>
            </a:p>
          </p:txBody>
        </p:sp>
        <p:sp>
          <p:nvSpPr>
            <p:cNvPr id="93" name="Google Shape;93;g14526320498_0_653"/>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Firstly identify the problem or the analysis to be done and then collect the data regarding it</a:t>
              </a:r>
              <a:endParaRPr b="0" i="0" sz="800" u="none" cap="none" strike="noStrike">
                <a:solidFill>
                  <a:srgbClr val="000000"/>
                </a:solidFill>
                <a:latin typeface="Roboto"/>
                <a:ea typeface="Roboto"/>
                <a:cs typeface="Roboto"/>
                <a:sym typeface="Roboto"/>
              </a:endParaRPr>
            </a:p>
          </p:txBody>
        </p:sp>
      </p:grpSp>
      <p:sp>
        <p:nvSpPr>
          <p:cNvPr id="94" name="Google Shape;94;g14526320498_0_653"/>
          <p:cNvSpPr txBox="1"/>
          <p:nvPr/>
        </p:nvSpPr>
        <p:spPr>
          <a:xfrm>
            <a:off x="459250" y="4204600"/>
            <a:ext cx="842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For this project we have used this workflow to analyse the hotel booking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52632030b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700" u="sng"/>
              <a:t>Attributes in the study</a:t>
            </a:r>
            <a:endParaRPr sz="2700" u="sng"/>
          </a:p>
        </p:txBody>
      </p:sp>
      <p:sp>
        <p:nvSpPr>
          <p:cNvPr id="100" name="Google Shape;100;g1452632030b_0_0"/>
          <p:cNvSpPr txBox="1"/>
          <p:nvPr>
            <p:ph idx="1" type="body"/>
          </p:nvPr>
        </p:nvSpPr>
        <p:spPr>
          <a:xfrm>
            <a:off x="250475" y="1581100"/>
            <a:ext cx="3999900" cy="34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Hotel</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Is_cancelled</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Arrival_date_year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Arrival_date_month</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Arrival_date_week_number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Day_of_the_month</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Stays_in_weekend_nights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Stays_in_week_nights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Adults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Children</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Babies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Meals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Country</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Market_segment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Distribution Channel</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Is_repeated_guest</a:t>
            </a:r>
            <a:endParaRPr sz="1100">
              <a:solidFill>
                <a:srgbClr val="000000"/>
              </a:solidFill>
              <a:latin typeface="Calibri"/>
              <a:ea typeface="Calibri"/>
              <a:cs typeface="Calibri"/>
              <a:sym typeface="Calibri"/>
            </a:endParaRPr>
          </a:p>
        </p:txBody>
      </p:sp>
      <p:sp>
        <p:nvSpPr>
          <p:cNvPr id="101" name="Google Shape;101;g1452632030b_0_0"/>
          <p:cNvSpPr txBox="1"/>
          <p:nvPr>
            <p:ph idx="2" type="body"/>
          </p:nvPr>
        </p:nvSpPr>
        <p:spPr>
          <a:xfrm>
            <a:off x="4832400" y="1581100"/>
            <a:ext cx="3999900" cy="34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Previous_cancellations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Previous_bookings_not_canceled</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Reserved_room_type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Assigned_room_type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Booking_changes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Deposit_type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Agent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Lead_time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Days_in_waiting_list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Customer_type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Adr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Required_car_parking_spaces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Booking changes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Reservation_status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reservation_status_date</a:t>
            </a:r>
            <a:endParaRPr sz="1100">
              <a:solidFill>
                <a:srgbClr val="000000"/>
              </a:solidFill>
              <a:latin typeface="Calibri"/>
              <a:ea typeface="Calibri"/>
              <a:cs typeface="Calibri"/>
              <a:sym typeface="Calibri"/>
            </a:endParaRPr>
          </a:p>
        </p:txBody>
      </p:sp>
      <p:sp>
        <p:nvSpPr>
          <p:cNvPr id="102" name="Google Shape;102;g1452632030b_0_0"/>
          <p:cNvSpPr txBox="1"/>
          <p:nvPr/>
        </p:nvSpPr>
        <p:spPr>
          <a:xfrm>
            <a:off x="367425" y="1114762"/>
            <a:ext cx="62049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This data has 119390 rows and 32 columns. Here are the columns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526320498_0_6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Data Wrangling</a:t>
            </a:r>
            <a:endParaRPr/>
          </a:p>
        </p:txBody>
      </p:sp>
      <p:sp>
        <p:nvSpPr>
          <p:cNvPr id="108" name="Google Shape;108;g14526320498_0_6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u="sng">
                <a:solidFill>
                  <a:srgbClr val="212121"/>
                </a:solidFill>
              </a:rPr>
              <a:t>Data Cleaning:-</a:t>
            </a:r>
            <a:endParaRPr u="sng">
              <a:solidFill>
                <a:srgbClr val="212121"/>
              </a:solidFill>
            </a:endParaRPr>
          </a:p>
          <a:p>
            <a:pPr indent="-304800" lvl="0" marL="457200" rtl="0" algn="l">
              <a:lnSpc>
                <a:spcPct val="115000"/>
              </a:lnSpc>
              <a:spcBef>
                <a:spcPts val="0"/>
              </a:spcBef>
              <a:spcAft>
                <a:spcPts val="0"/>
              </a:spcAft>
              <a:buClr>
                <a:srgbClr val="212121"/>
              </a:buClr>
              <a:buSzPts val="1200"/>
              <a:buChar char="●"/>
            </a:pPr>
            <a:r>
              <a:rPr lang="en-GB" sz="1200">
                <a:solidFill>
                  <a:srgbClr val="212121"/>
                </a:solidFill>
              </a:rPr>
              <a:t>Dropping Columns with Maximum Null values– agent and company</a:t>
            </a:r>
            <a:endParaRPr sz="1200">
              <a:solidFill>
                <a:srgbClr val="212121"/>
              </a:solidFill>
            </a:endParaRPr>
          </a:p>
          <a:p>
            <a:pPr indent="-304800" lvl="0" marL="457200" rtl="0" algn="l">
              <a:lnSpc>
                <a:spcPct val="115000"/>
              </a:lnSpc>
              <a:spcBef>
                <a:spcPts val="0"/>
              </a:spcBef>
              <a:spcAft>
                <a:spcPts val="0"/>
              </a:spcAft>
              <a:buSzPts val="1200"/>
              <a:buChar char="●"/>
            </a:pPr>
            <a:r>
              <a:rPr lang="en-GB" sz="1200">
                <a:solidFill>
                  <a:srgbClr val="212121"/>
                </a:solidFill>
              </a:rPr>
              <a:t>Dropping columns which had redundant values– </a:t>
            </a:r>
            <a:r>
              <a:rPr lang="en-GB" sz="1200">
                <a:solidFill>
                  <a:srgbClr val="000000"/>
                </a:solidFill>
              </a:rPr>
              <a:t>Arrival_date_week_number</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Columns with nominal null values have been manipulated by filling them with </a:t>
            </a:r>
            <a:endParaRPr sz="1200">
              <a:solidFill>
                <a:srgbClr val="000000"/>
              </a:solidFill>
            </a:endParaRPr>
          </a:p>
          <a:p>
            <a:pPr indent="-304800" lvl="0" marL="2286000" rtl="0" algn="l">
              <a:lnSpc>
                <a:spcPct val="115000"/>
              </a:lnSpc>
              <a:spcBef>
                <a:spcPts val="0"/>
              </a:spcBef>
              <a:spcAft>
                <a:spcPts val="0"/>
              </a:spcAft>
              <a:buClr>
                <a:srgbClr val="000000"/>
              </a:buClr>
              <a:buSzPts val="1200"/>
              <a:buChar char="➔"/>
            </a:pPr>
            <a:r>
              <a:rPr lang="en-GB" sz="1200">
                <a:solidFill>
                  <a:srgbClr val="000000"/>
                </a:solidFill>
              </a:rPr>
              <a:t>Numerical column:- Median (Number of children)</a:t>
            </a:r>
            <a:endParaRPr sz="1200">
              <a:solidFill>
                <a:srgbClr val="000000"/>
              </a:solidFill>
            </a:endParaRPr>
          </a:p>
          <a:p>
            <a:pPr indent="-304800" lvl="0" marL="2286000" rtl="0" algn="l">
              <a:lnSpc>
                <a:spcPct val="115000"/>
              </a:lnSpc>
              <a:spcBef>
                <a:spcPts val="0"/>
              </a:spcBef>
              <a:spcAft>
                <a:spcPts val="0"/>
              </a:spcAft>
              <a:buClr>
                <a:srgbClr val="000000"/>
              </a:buClr>
              <a:buSzPts val="1200"/>
              <a:buChar char="➔"/>
            </a:pPr>
            <a:r>
              <a:rPr lang="en-GB" sz="1200">
                <a:solidFill>
                  <a:srgbClr val="000000"/>
                </a:solidFill>
              </a:rPr>
              <a:t>String column:- Mode (Country)</a:t>
            </a:r>
            <a:endParaRPr sz="1200">
              <a:solidFill>
                <a:srgbClr val="000000"/>
              </a:solidFill>
            </a:endParaRPr>
          </a:p>
          <a:p>
            <a:pPr indent="0" lvl="0" marL="0" rtl="0" algn="l">
              <a:lnSpc>
                <a:spcPct val="115000"/>
              </a:lnSpc>
              <a:spcBef>
                <a:spcPts val="0"/>
              </a:spcBef>
              <a:spcAft>
                <a:spcPts val="0"/>
              </a:spcAft>
              <a:buSzPts val="1800"/>
              <a:buNone/>
            </a:pPr>
            <a:r>
              <a:t/>
            </a:r>
            <a:endParaRPr>
              <a:solidFill>
                <a:srgbClr val="212121"/>
              </a:solidFill>
            </a:endParaRPr>
          </a:p>
          <a:p>
            <a:pPr indent="0" lvl="0" marL="0" rtl="0" algn="l">
              <a:lnSpc>
                <a:spcPct val="115000"/>
              </a:lnSpc>
              <a:spcBef>
                <a:spcPts val="0"/>
              </a:spcBef>
              <a:spcAft>
                <a:spcPts val="0"/>
              </a:spcAft>
              <a:buSzPts val="1800"/>
              <a:buNone/>
            </a:pPr>
            <a:r>
              <a:rPr lang="en-GB" u="sng">
                <a:solidFill>
                  <a:srgbClr val="212121"/>
                </a:solidFill>
              </a:rPr>
              <a:t>Data Manipulation:-</a:t>
            </a:r>
            <a:endParaRPr sz="1200" u="sng">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	</a:t>
            </a:r>
            <a:r>
              <a:rPr lang="en-GB" sz="1200">
                <a:solidFill>
                  <a:srgbClr val="212121"/>
                </a:solidFill>
              </a:rPr>
              <a:t>Combining columns for an effective study</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kids=babies+children</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total_stays= Stays_in_weekend_nights+Stays_in_week_nights</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Revenue=total_stays(Non_cancelled guests)*ADR</a:t>
            </a:r>
            <a:endParaRPr sz="1100">
              <a:solidFill>
                <a:srgbClr val="000000"/>
              </a:solidFill>
              <a:latin typeface="Calibri"/>
              <a:ea typeface="Calibri"/>
              <a:cs typeface="Calibri"/>
              <a:sym typeface="Calibri"/>
            </a:endParaRPr>
          </a:p>
          <a:p>
            <a:pPr indent="0" lvl="0" marL="0" rtl="0" algn="l">
              <a:lnSpc>
                <a:spcPct val="115000"/>
              </a:lnSpc>
              <a:spcBef>
                <a:spcPts val="0"/>
              </a:spcBef>
              <a:spcAft>
                <a:spcPts val="0"/>
              </a:spcAft>
              <a:buSzPts val="1800"/>
              <a:buNone/>
            </a:pPr>
            <a:r>
              <a:t/>
            </a:r>
            <a:endParaRPr sz="11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526320498_0_7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u="sng"/>
              <a:t>Handling Outliers</a:t>
            </a:r>
            <a:endParaRPr u="sng"/>
          </a:p>
        </p:txBody>
      </p:sp>
      <p:sp>
        <p:nvSpPr>
          <p:cNvPr id="114" name="Google Shape;114;g14526320498_0_702"/>
          <p:cNvSpPr txBox="1"/>
          <p:nvPr>
            <p:ph idx="1" type="body"/>
          </p:nvPr>
        </p:nvSpPr>
        <p:spPr>
          <a:xfrm>
            <a:off x="311700" y="1152475"/>
            <a:ext cx="5281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u="sng">
                <a:solidFill>
                  <a:srgbClr val="212121"/>
                </a:solidFill>
              </a:rPr>
              <a:t>Interquartile range:-</a:t>
            </a:r>
            <a:endParaRPr u="sng">
              <a:solidFill>
                <a:srgbClr val="212121"/>
              </a:solidFill>
            </a:endParaRPr>
          </a:p>
          <a:p>
            <a:pPr indent="457200" lvl="0" marL="914400" rtl="0" algn="l">
              <a:lnSpc>
                <a:spcPct val="115000"/>
              </a:lnSpc>
              <a:spcBef>
                <a:spcPts val="0"/>
              </a:spcBef>
              <a:spcAft>
                <a:spcPts val="0"/>
              </a:spcAft>
              <a:buSzPts val="1800"/>
              <a:buNone/>
            </a:pPr>
            <a:r>
              <a:t/>
            </a:r>
            <a:endParaRPr u="sng">
              <a:solidFill>
                <a:srgbClr val="212121"/>
              </a:solidFill>
            </a:endParaRPr>
          </a:p>
        </p:txBody>
      </p:sp>
      <p:pic>
        <p:nvPicPr>
          <p:cNvPr id="115" name="Google Shape;115;g14526320498_0_702"/>
          <p:cNvPicPr preferRelativeResize="0"/>
          <p:nvPr/>
        </p:nvPicPr>
        <p:blipFill rotWithShape="1">
          <a:blip r:embed="rId3">
            <a:alphaModFix/>
          </a:blip>
          <a:srcRect b="0" l="0" r="0" t="0"/>
          <a:stretch/>
        </p:blipFill>
        <p:spPr>
          <a:xfrm>
            <a:off x="5848550" y="648674"/>
            <a:ext cx="3295450" cy="3295450"/>
          </a:xfrm>
          <a:prstGeom prst="rect">
            <a:avLst/>
          </a:prstGeom>
          <a:noFill/>
          <a:ln>
            <a:noFill/>
          </a:ln>
        </p:spPr>
      </p:pic>
      <p:pic>
        <p:nvPicPr>
          <p:cNvPr id="116" name="Google Shape;116;g14526320498_0_702"/>
          <p:cNvPicPr preferRelativeResize="0"/>
          <p:nvPr/>
        </p:nvPicPr>
        <p:blipFill rotWithShape="1">
          <a:blip r:embed="rId4">
            <a:alphaModFix/>
          </a:blip>
          <a:srcRect b="0" l="0" r="0" t="0"/>
          <a:stretch/>
        </p:blipFill>
        <p:spPr>
          <a:xfrm>
            <a:off x="514050" y="2087363"/>
            <a:ext cx="4876800"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p:nvPr/>
        </p:nvSpPr>
        <p:spPr>
          <a:xfrm>
            <a:off x="637000" y="220925"/>
            <a:ext cx="7722300" cy="589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Calibri"/>
              <a:buNone/>
            </a:pPr>
            <a:r>
              <a:rPr b="1" i="0" lang="en-GB" sz="1800" u="none" cap="none" strike="noStrike">
                <a:solidFill>
                  <a:schemeClr val="dk1"/>
                </a:solidFill>
                <a:latin typeface="Arial"/>
                <a:ea typeface="Arial"/>
                <a:cs typeface="Arial"/>
                <a:sym typeface="Arial"/>
              </a:rPr>
              <a:t>Percentage share of different hotel type and their booking and revenue for different hotel type</a:t>
            </a:r>
            <a:endParaRPr b="1"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2" name="Google Shape;122;p2"/>
          <p:cNvSpPr/>
          <p:nvPr/>
        </p:nvSpPr>
        <p:spPr>
          <a:xfrm>
            <a:off x="0" y="4138600"/>
            <a:ext cx="9144000" cy="8706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00000"/>
              </a:lnSpc>
              <a:spcBef>
                <a:spcPts val="0"/>
              </a:spcBef>
              <a:spcAft>
                <a:spcPts val="0"/>
              </a:spcAft>
              <a:buClr>
                <a:srgbClr val="212121"/>
              </a:buClr>
              <a:buSzPts val="1400"/>
              <a:buFont typeface="Roboto"/>
              <a:buChar char="●"/>
            </a:pPr>
            <a:r>
              <a:rPr i="0" lang="en-GB" u="none" cap="none" strike="noStrike">
                <a:solidFill>
                  <a:srgbClr val="212121"/>
                </a:solidFill>
                <a:latin typeface="Roboto"/>
                <a:ea typeface="Roboto"/>
                <a:cs typeface="Roboto"/>
                <a:sym typeface="Roboto"/>
              </a:rPr>
              <a:t>City Hotels are most preferred hotel by guests. </a:t>
            </a:r>
            <a:endParaRPr i="0" sz="8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GB">
                <a:latin typeface="Roboto"/>
                <a:ea typeface="Roboto"/>
                <a:cs typeface="Roboto"/>
                <a:sym typeface="Roboto"/>
              </a:rPr>
              <a:t>Since the </a:t>
            </a:r>
            <a:r>
              <a:rPr i="0" lang="en-GB" u="none" cap="none" strike="noStrike">
                <a:solidFill>
                  <a:srgbClr val="000000"/>
                </a:solidFill>
                <a:latin typeface="Roboto"/>
                <a:ea typeface="Roboto"/>
                <a:cs typeface="Roboto"/>
                <a:sym typeface="Roboto"/>
              </a:rPr>
              <a:t>bookings </a:t>
            </a:r>
            <a:r>
              <a:rPr lang="en-GB">
                <a:latin typeface="Roboto"/>
                <a:ea typeface="Roboto"/>
                <a:cs typeface="Roboto"/>
                <a:sym typeface="Roboto"/>
              </a:rPr>
              <a:t>are</a:t>
            </a:r>
            <a:r>
              <a:rPr i="0" lang="en-GB" u="none" cap="none" strike="noStrike">
                <a:solidFill>
                  <a:srgbClr val="000000"/>
                </a:solidFill>
                <a:latin typeface="Roboto"/>
                <a:ea typeface="Roboto"/>
                <a:cs typeface="Roboto"/>
                <a:sym typeface="Roboto"/>
              </a:rPr>
              <a:t> </a:t>
            </a:r>
            <a:r>
              <a:rPr lang="en-GB">
                <a:latin typeface="Roboto"/>
                <a:ea typeface="Roboto"/>
                <a:cs typeface="Roboto"/>
                <a:sym typeface="Roboto"/>
              </a:rPr>
              <a:t>double</a:t>
            </a:r>
            <a:r>
              <a:rPr i="0" lang="en-GB" u="none" cap="none" strike="noStrike">
                <a:solidFill>
                  <a:srgbClr val="000000"/>
                </a:solidFill>
                <a:latin typeface="Roboto"/>
                <a:ea typeface="Roboto"/>
                <a:cs typeface="Roboto"/>
                <a:sym typeface="Roboto"/>
              </a:rPr>
              <a:t> </a:t>
            </a:r>
            <a:r>
              <a:rPr lang="en-GB">
                <a:latin typeface="Roboto"/>
                <a:ea typeface="Roboto"/>
                <a:cs typeface="Roboto"/>
                <a:sym typeface="Roboto"/>
              </a:rPr>
              <a:t>for </a:t>
            </a:r>
            <a:r>
              <a:rPr i="0" lang="en-GB" u="none" cap="none" strike="noStrike">
                <a:solidFill>
                  <a:srgbClr val="000000"/>
                </a:solidFill>
                <a:latin typeface="Roboto"/>
                <a:ea typeface="Roboto"/>
                <a:cs typeface="Roboto"/>
                <a:sym typeface="Roboto"/>
              </a:rPr>
              <a:t>City hotel </a:t>
            </a:r>
            <a:r>
              <a:rPr lang="en-GB">
                <a:latin typeface="Roboto"/>
                <a:ea typeface="Roboto"/>
                <a:cs typeface="Roboto"/>
                <a:sym typeface="Roboto"/>
              </a:rPr>
              <a:t>but the revenue difference is not much in between them.</a:t>
            </a:r>
            <a:endParaRPr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This shows that Resort hotels are bit expensive </a:t>
            </a:r>
            <a:r>
              <a:rPr lang="en-GB">
                <a:latin typeface="Roboto"/>
                <a:ea typeface="Roboto"/>
                <a:cs typeface="Roboto"/>
                <a:sym typeface="Roboto"/>
              </a:rPr>
              <a:t>as compared to </a:t>
            </a:r>
            <a:r>
              <a:rPr lang="en-GB">
                <a:latin typeface="Roboto"/>
                <a:ea typeface="Roboto"/>
                <a:cs typeface="Roboto"/>
                <a:sym typeface="Roboto"/>
              </a:rPr>
              <a:t>City hotels.</a:t>
            </a:r>
            <a:endParaRPr i="0" sz="1800" u="none" cap="none" strike="noStrike">
              <a:solidFill>
                <a:srgbClr val="000000"/>
              </a:solidFill>
              <a:latin typeface="Roboto"/>
              <a:ea typeface="Roboto"/>
              <a:cs typeface="Roboto"/>
              <a:sym typeface="Roboto"/>
            </a:endParaRPr>
          </a:p>
        </p:txBody>
      </p:sp>
      <p:pic>
        <p:nvPicPr>
          <p:cNvPr id="123" name="Google Shape;123;p2"/>
          <p:cNvPicPr preferRelativeResize="0"/>
          <p:nvPr/>
        </p:nvPicPr>
        <p:blipFill rotWithShape="1">
          <a:blip r:embed="rId3">
            <a:alphaModFix/>
          </a:blip>
          <a:srcRect b="0" l="0" r="51569" t="0"/>
          <a:stretch/>
        </p:blipFill>
        <p:spPr>
          <a:xfrm>
            <a:off x="2672200" y="1129325"/>
            <a:ext cx="3174527" cy="2798475"/>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a:off x="-150700" y="1129325"/>
            <a:ext cx="2883175" cy="2798475"/>
          </a:xfrm>
          <a:prstGeom prst="rect">
            <a:avLst/>
          </a:prstGeom>
          <a:noFill/>
          <a:ln>
            <a:noFill/>
          </a:ln>
        </p:spPr>
      </p:pic>
      <p:pic>
        <p:nvPicPr>
          <p:cNvPr id="125" name="Google Shape;125;p2"/>
          <p:cNvPicPr preferRelativeResize="0"/>
          <p:nvPr/>
        </p:nvPicPr>
        <p:blipFill rotWithShape="1">
          <a:blip r:embed="rId3">
            <a:alphaModFix/>
          </a:blip>
          <a:srcRect b="0" l="53397" r="0" t="0"/>
          <a:stretch/>
        </p:blipFill>
        <p:spPr>
          <a:xfrm>
            <a:off x="5846725" y="1129325"/>
            <a:ext cx="3297276" cy="279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7b8b89aa1_0_47"/>
          <p:cNvSpPr txBox="1"/>
          <p:nvPr/>
        </p:nvSpPr>
        <p:spPr>
          <a:xfrm>
            <a:off x="0" y="0"/>
            <a:ext cx="91440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n-GB" sz="1750">
                <a:solidFill>
                  <a:schemeClr val="dk1"/>
                </a:solidFill>
                <a:highlight>
                  <a:srgbClr val="FFFFFF"/>
                </a:highlight>
                <a:latin typeface="Roboto"/>
                <a:ea typeface="Roboto"/>
                <a:cs typeface="Roboto"/>
                <a:sym typeface="Roboto"/>
              </a:rPr>
              <a:t>Analysis based on reservation status</a:t>
            </a:r>
            <a:endParaRPr b="1" sz="1750">
              <a:solidFill>
                <a:schemeClr val="dk1"/>
              </a:solidFill>
              <a:highlight>
                <a:srgbClr val="FFFFFF"/>
              </a:highlight>
              <a:latin typeface="Roboto"/>
              <a:ea typeface="Roboto"/>
              <a:cs typeface="Roboto"/>
              <a:sym typeface="Roboto"/>
            </a:endParaRPr>
          </a:p>
        </p:txBody>
      </p:sp>
      <p:pic>
        <p:nvPicPr>
          <p:cNvPr id="131" name="Google Shape;131;g147b8b89aa1_0_47"/>
          <p:cNvPicPr preferRelativeResize="0"/>
          <p:nvPr/>
        </p:nvPicPr>
        <p:blipFill>
          <a:blip r:embed="rId3">
            <a:alphaModFix/>
          </a:blip>
          <a:stretch>
            <a:fillRect/>
          </a:stretch>
        </p:blipFill>
        <p:spPr>
          <a:xfrm>
            <a:off x="2277975" y="591700"/>
            <a:ext cx="4815049" cy="3603350"/>
          </a:xfrm>
          <a:prstGeom prst="rect">
            <a:avLst/>
          </a:prstGeom>
          <a:noFill/>
          <a:ln>
            <a:noFill/>
          </a:ln>
        </p:spPr>
      </p:pic>
      <p:sp>
        <p:nvSpPr>
          <p:cNvPr id="132" name="Google Shape;132;g147b8b89aa1_0_47"/>
          <p:cNvSpPr txBox="1"/>
          <p:nvPr/>
        </p:nvSpPr>
        <p:spPr>
          <a:xfrm>
            <a:off x="744975" y="4332850"/>
            <a:ext cx="8194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Out of total no of </a:t>
            </a:r>
            <a:r>
              <a:rPr lang="en-GB" sz="1500">
                <a:solidFill>
                  <a:schemeClr val="accent2"/>
                </a:solidFill>
                <a:highlight>
                  <a:srgbClr val="FFFFFF"/>
                </a:highlight>
                <a:latin typeface="Roboto"/>
                <a:ea typeface="Roboto"/>
                <a:cs typeface="Roboto"/>
                <a:sym typeface="Roboto"/>
              </a:rPr>
              <a:t>reservations 63% actually show up, 36% got canceled, and only 1% reservation got No-show.</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42f375e2cc_2_10"/>
          <p:cNvSpPr txBox="1"/>
          <p:nvPr>
            <p:ph type="ctrTitle"/>
          </p:nvPr>
        </p:nvSpPr>
        <p:spPr>
          <a:xfrm>
            <a:off x="1715700" y="0"/>
            <a:ext cx="5712600" cy="470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1700"/>
              <a:t>Yearly bookings &amp; cancellations</a:t>
            </a:r>
            <a:endParaRPr b="1" sz="1700"/>
          </a:p>
        </p:txBody>
      </p:sp>
      <p:sp>
        <p:nvSpPr>
          <p:cNvPr id="138" name="Google Shape;138;g142f375e2cc_2_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39" name="Google Shape;139;g142f375e2cc_2_10"/>
          <p:cNvSpPr txBox="1"/>
          <p:nvPr/>
        </p:nvSpPr>
        <p:spPr>
          <a:xfrm>
            <a:off x="247350" y="4056425"/>
            <a:ext cx="88497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300"/>
              <a:buFont typeface="Arial"/>
              <a:buNone/>
            </a:pPr>
            <a:r>
              <a:rPr b="0" i="0" lang="en-GB" sz="1500" u="none" cap="none" strike="noStrike">
                <a:solidFill>
                  <a:schemeClr val="accent2"/>
                </a:solidFill>
                <a:highlight>
                  <a:srgbClr val="FFFFFF"/>
                </a:highlight>
                <a:latin typeface="Roboto"/>
                <a:ea typeface="Roboto"/>
                <a:cs typeface="Roboto"/>
                <a:sym typeface="Roboto"/>
              </a:rPr>
              <a:t>It seems that 2016 to be </a:t>
            </a:r>
            <a:r>
              <a:rPr lang="en-GB" sz="1500">
                <a:solidFill>
                  <a:schemeClr val="accent2"/>
                </a:solidFill>
                <a:highlight>
                  <a:srgbClr val="FFFFFF"/>
                </a:highlight>
                <a:latin typeface="Roboto"/>
                <a:ea typeface="Roboto"/>
                <a:cs typeface="Roboto"/>
                <a:sym typeface="Roboto"/>
              </a:rPr>
              <a:t>the </a:t>
            </a:r>
            <a:r>
              <a:rPr b="0" i="0" lang="en-GB" sz="1500" u="none" cap="none" strike="noStrike">
                <a:solidFill>
                  <a:schemeClr val="accent2"/>
                </a:solidFill>
                <a:highlight>
                  <a:srgbClr val="FFFFFF"/>
                </a:highlight>
                <a:latin typeface="Roboto"/>
                <a:ea typeface="Roboto"/>
                <a:cs typeface="Roboto"/>
                <a:sym typeface="Roboto"/>
              </a:rPr>
              <a:t>year where the hotel bookings are highest. </a:t>
            </a:r>
            <a:r>
              <a:rPr lang="en-GB" sz="1500">
                <a:solidFill>
                  <a:schemeClr val="accent2"/>
                </a:solidFill>
                <a:highlight>
                  <a:srgbClr val="FFFFFF"/>
                </a:highlight>
                <a:latin typeface="Roboto"/>
                <a:ea typeface="Roboto"/>
                <a:cs typeface="Roboto"/>
                <a:sym typeface="Roboto"/>
              </a:rPr>
              <a:t>Every year 25-30% cancellations are received for resort </a:t>
            </a:r>
            <a:r>
              <a:rPr lang="en-GB" sz="1500">
                <a:solidFill>
                  <a:schemeClr val="accent2"/>
                </a:solidFill>
                <a:highlight>
                  <a:srgbClr val="FFFFFF"/>
                </a:highlight>
                <a:latin typeface="Roboto"/>
                <a:ea typeface="Roboto"/>
                <a:cs typeface="Roboto"/>
                <a:sym typeface="Roboto"/>
              </a:rPr>
              <a:t>hotels</a:t>
            </a:r>
            <a:r>
              <a:rPr lang="en-GB" sz="1500">
                <a:solidFill>
                  <a:schemeClr val="accent2"/>
                </a:solidFill>
                <a:highlight>
                  <a:srgbClr val="FFFFFF"/>
                </a:highlight>
                <a:latin typeface="Roboto"/>
                <a:ea typeface="Roboto"/>
                <a:cs typeface="Roboto"/>
                <a:sym typeface="Roboto"/>
              </a:rPr>
              <a:t> and 40-45% cancellations are received for city hotels.</a:t>
            </a:r>
            <a:endParaRPr b="0" i="0" sz="1500" u="none" cap="none" strike="noStrike">
              <a:solidFill>
                <a:schemeClr val="accent2"/>
              </a:solidFill>
              <a:highlight>
                <a:srgbClr val="FFFFFF"/>
              </a:highlight>
              <a:latin typeface="Roboto"/>
              <a:ea typeface="Roboto"/>
              <a:cs typeface="Roboto"/>
              <a:sym typeface="Roboto"/>
            </a:endParaRPr>
          </a:p>
        </p:txBody>
      </p:sp>
      <p:pic>
        <p:nvPicPr>
          <p:cNvPr id="140" name="Google Shape;140;g142f375e2cc_2_10"/>
          <p:cNvPicPr preferRelativeResize="0"/>
          <p:nvPr/>
        </p:nvPicPr>
        <p:blipFill>
          <a:blip r:embed="rId3">
            <a:alphaModFix/>
          </a:blip>
          <a:stretch>
            <a:fillRect/>
          </a:stretch>
        </p:blipFill>
        <p:spPr>
          <a:xfrm>
            <a:off x="46950" y="631350"/>
            <a:ext cx="4525049" cy="3271850"/>
          </a:xfrm>
          <a:prstGeom prst="rect">
            <a:avLst/>
          </a:prstGeom>
          <a:noFill/>
          <a:ln>
            <a:noFill/>
          </a:ln>
        </p:spPr>
      </p:pic>
      <p:pic>
        <p:nvPicPr>
          <p:cNvPr id="141" name="Google Shape;141;g142f375e2cc_2_10"/>
          <p:cNvPicPr preferRelativeResize="0"/>
          <p:nvPr/>
        </p:nvPicPr>
        <p:blipFill>
          <a:blip r:embed="rId4">
            <a:alphaModFix/>
          </a:blip>
          <a:stretch>
            <a:fillRect/>
          </a:stretch>
        </p:blipFill>
        <p:spPr>
          <a:xfrm>
            <a:off x="4572000" y="631350"/>
            <a:ext cx="4525049" cy="327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