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sldIdLst>
    <p:sldId id="256" r:id="rId2"/>
    <p:sldId id="257" r:id="rId3"/>
    <p:sldId id="258" r:id="rId4"/>
    <p:sldId id="259" r:id="rId5"/>
    <p:sldId id="261" r:id="rId6"/>
    <p:sldId id="263" r:id="rId7"/>
    <p:sldId id="265" r:id="rId8"/>
    <p:sldId id="266" r:id="rId9"/>
    <p:sldId id="267" r:id="rId10"/>
    <p:sldId id="268" r:id="rId11"/>
    <p:sldId id="269" r:id="rId12"/>
    <p:sldId id="270" r:id="rId13"/>
    <p:sldId id="271" r:id="rId14"/>
    <p:sldId id="272" r:id="rId15"/>
    <p:sldId id="273" r:id="rId16"/>
    <p:sldId id="274" r:id="rId17"/>
    <p:sldId id="275"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132" autoAdjust="0"/>
  </p:normalViewPr>
  <p:slideViewPr>
    <p:cSldViewPr>
      <p:cViewPr>
        <p:scale>
          <a:sx n="125" d="100"/>
          <a:sy n="125" d="100"/>
        </p:scale>
        <p:origin x="432"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16C2C8-7265-47D5-BCD9-F00EC7A820D7}" type="datetimeFigureOut">
              <a:rPr lang="en-US" smtClean="0"/>
              <a:t>5/29/2019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F08A26-5DB9-4588-84F3-EDD368ED59D9}" type="slidenum">
              <a:rPr lang="en-US" smtClean="0"/>
              <a:t>‹#›</a:t>
            </a:fld>
            <a:endParaRPr lang="en-US"/>
          </a:p>
        </p:txBody>
      </p:sp>
    </p:spTree>
    <p:extLst>
      <p:ext uri="{BB962C8B-B14F-4D97-AF65-F5344CB8AC3E}">
        <p14:creationId xmlns:p14="http://schemas.microsoft.com/office/powerpoint/2010/main" val="971242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F08A26-5DB9-4588-84F3-EDD368ED59D9}" type="slidenum">
              <a:rPr lang="en-US" smtClean="0"/>
              <a:t>2</a:t>
            </a:fld>
            <a:endParaRPr lang="en-US"/>
          </a:p>
        </p:txBody>
      </p:sp>
    </p:spTree>
    <p:extLst>
      <p:ext uri="{BB962C8B-B14F-4D97-AF65-F5344CB8AC3E}">
        <p14:creationId xmlns:p14="http://schemas.microsoft.com/office/powerpoint/2010/main" val="2633557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F08A26-5DB9-4588-84F3-EDD368ED59D9}" type="slidenum">
              <a:rPr lang="en-US" smtClean="0"/>
              <a:t>11</a:t>
            </a:fld>
            <a:endParaRPr lang="en-US"/>
          </a:p>
        </p:txBody>
      </p:sp>
    </p:spTree>
    <p:extLst>
      <p:ext uri="{BB962C8B-B14F-4D97-AF65-F5344CB8AC3E}">
        <p14:creationId xmlns:p14="http://schemas.microsoft.com/office/powerpoint/2010/main" val="26335575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F08A26-5DB9-4588-84F3-EDD368ED59D9}" type="slidenum">
              <a:rPr lang="en-US" smtClean="0"/>
              <a:t>12</a:t>
            </a:fld>
            <a:endParaRPr lang="en-US"/>
          </a:p>
        </p:txBody>
      </p:sp>
    </p:spTree>
    <p:extLst>
      <p:ext uri="{BB962C8B-B14F-4D97-AF65-F5344CB8AC3E}">
        <p14:creationId xmlns:p14="http://schemas.microsoft.com/office/powerpoint/2010/main" val="26335575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F08A26-5DB9-4588-84F3-EDD368ED59D9}" type="slidenum">
              <a:rPr lang="en-US" smtClean="0"/>
              <a:t>13</a:t>
            </a:fld>
            <a:endParaRPr lang="en-US"/>
          </a:p>
        </p:txBody>
      </p:sp>
    </p:spTree>
    <p:extLst>
      <p:ext uri="{BB962C8B-B14F-4D97-AF65-F5344CB8AC3E}">
        <p14:creationId xmlns:p14="http://schemas.microsoft.com/office/powerpoint/2010/main" val="26335575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F08A26-5DB9-4588-84F3-EDD368ED59D9}" type="slidenum">
              <a:rPr lang="en-US" smtClean="0"/>
              <a:t>14</a:t>
            </a:fld>
            <a:endParaRPr lang="en-US"/>
          </a:p>
        </p:txBody>
      </p:sp>
    </p:spTree>
    <p:extLst>
      <p:ext uri="{BB962C8B-B14F-4D97-AF65-F5344CB8AC3E}">
        <p14:creationId xmlns:p14="http://schemas.microsoft.com/office/powerpoint/2010/main" val="26335575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F08A26-5DB9-4588-84F3-EDD368ED59D9}" type="slidenum">
              <a:rPr lang="en-US" smtClean="0"/>
              <a:t>15</a:t>
            </a:fld>
            <a:endParaRPr lang="en-US"/>
          </a:p>
        </p:txBody>
      </p:sp>
    </p:spTree>
    <p:extLst>
      <p:ext uri="{BB962C8B-B14F-4D97-AF65-F5344CB8AC3E}">
        <p14:creationId xmlns:p14="http://schemas.microsoft.com/office/powerpoint/2010/main" val="26335575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F08A26-5DB9-4588-84F3-EDD368ED59D9}" type="slidenum">
              <a:rPr lang="en-US" smtClean="0"/>
              <a:t>16</a:t>
            </a:fld>
            <a:endParaRPr lang="en-US"/>
          </a:p>
        </p:txBody>
      </p:sp>
    </p:spTree>
    <p:extLst>
      <p:ext uri="{BB962C8B-B14F-4D97-AF65-F5344CB8AC3E}">
        <p14:creationId xmlns:p14="http://schemas.microsoft.com/office/powerpoint/2010/main" val="26335575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F08A26-5DB9-4588-84F3-EDD368ED59D9}" type="slidenum">
              <a:rPr lang="en-US" smtClean="0"/>
              <a:t>17</a:t>
            </a:fld>
            <a:endParaRPr lang="en-US"/>
          </a:p>
        </p:txBody>
      </p:sp>
    </p:spTree>
    <p:extLst>
      <p:ext uri="{BB962C8B-B14F-4D97-AF65-F5344CB8AC3E}">
        <p14:creationId xmlns:p14="http://schemas.microsoft.com/office/powerpoint/2010/main" val="2633557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F08A26-5DB9-4588-84F3-EDD368ED59D9}" type="slidenum">
              <a:rPr lang="en-US" smtClean="0"/>
              <a:t>3</a:t>
            </a:fld>
            <a:endParaRPr lang="en-US"/>
          </a:p>
        </p:txBody>
      </p:sp>
    </p:spTree>
    <p:extLst>
      <p:ext uri="{BB962C8B-B14F-4D97-AF65-F5344CB8AC3E}">
        <p14:creationId xmlns:p14="http://schemas.microsoft.com/office/powerpoint/2010/main" val="2633557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F08A26-5DB9-4588-84F3-EDD368ED59D9}" type="slidenum">
              <a:rPr lang="en-US" smtClean="0"/>
              <a:t>4</a:t>
            </a:fld>
            <a:endParaRPr lang="en-US"/>
          </a:p>
        </p:txBody>
      </p:sp>
    </p:spTree>
    <p:extLst>
      <p:ext uri="{BB962C8B-B14F-4D97-AF65-F5344CB8AC3E}">
        <p14:creationId xmlns:p14="http://schemas.microsoft.com/office/powerpoint/2010/main" val="2633557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F08A26-5DB9-4588-84F3-EDD368ED59D9}" type="slidenum">
              <a:rPr lang="en-US" smtClean="0"/>
              <a:t>5</a:t>
            </a:fld>
            <a:endParaRPr lang="en-US"/>
          </a:p>
        </p:txBody>
      </p:sp>
    </p:spTree>
    <p:extLst>
      <p:ext uri="{BB962C8B-B14F-4D97-AF65-F5344CB8AC3E}">
        <p14:creationId xmlns:p14="http://schemas.microsoft.com/office/powerpoint/2010/main" val="2633557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F08A26-5DB9-4588-84F3-EDD368ED59D9}" type="slidenum">
              <a:rPr lang="en-US" smtClean="0"/>
              <a:t>6</a:t>
            </a:fld>
            <a:endParaRPr lang="en-US"/>
          </a:p>
        </p:txBody>
      </p:sp>
    </p:spTree>
    <p:extLst>
      <p:ext uri="{BB962C8B-B14F-4D97-AF65-F5344CB8AC3E}">
        <p14:creationId xmlns:p14="http://schemas.microsoft.com/office/powerpoint/2010/main" val="2633557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F08A26-5DB9-4588-84F3-EDD368ED59D9}" type="slidenum">
              <a:rPr lang="en-US" smtClean="0"/>
              <a:t>7</a:t>
            </a:fld>
            <a:endParaRPr lang="en-US"/>
          </a:p>
        </p:txBody>
      </p:sp>
    </p:spTree>
    <p:extLst>
      <p:ext uri="{BB962C8B-B14F-4D97-AF65-F5344CB8AC3E}">
        <p14:creationId xmlns:p14="http://schemas.microsoft.com/office/powerpoint/2010/main" val="2633557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F08A26-5DB9-4588-84F3-EDD368ED59D9}" type="slidenum">
              <a:rPr lang="en-US" smtClean="0"/>
              <a:t>8</a:t>
            </a:fld>
            <a:endParaRPr lang="en-US"/>
          </a:p>
        </p:txBody>
      </p:sp>
    </p:spTree>
    <p:extLst>
      <p:ext uri="{BB962C8B-B14F-4D97-AF65-F5344CB8AC3E}">
        <p14:creationId xmlns:p14="http://schemas.microsoft.com/office/powerpoint/2010/main" val="2633557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F08A26-5DB9-4588-84F3-EDD368ED59D9}" type="slidenum">
              <a:rPr lang="en-US" smtClean="0"/>
              <a:t>9</a:t>
            </a:fld>
            <a:endParaRPr lang="en-US"/>
          </a:p>
        </p:txBody>
      </p:sp>
    </p:spTree>
    <p:extLst>
      <p:ext uri="{BB962C8B-B14F-4D97-AF65-F5344CB8AC3E}">
        <p14:creationId xmlns:p14="http://schemas.microsoft.com/office/powerpoint/2010/main" val="26335575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F08A26-5DB9-4588-84F3-EDD368ED59D9}" type="slidenum">
              <a:rPr lang="en-US" smtClean="0"/>
              <a:t>10</a:t>
            </a:fld>
            <a:endParaRPr lang="en-US"/>
          </a:p>
        </p:txBody>
      </p:sp>
    </p:spTree>
    <p:extLst>
      <p:ext uri="{BB962C8B-B14F-4D97-AF65-F5344CB8AC3E}">
        <p14:creationId xmlns:p14="http://schemas.microsoft.com/office/powerpoint/2010/main" val="2633557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529E5A-4B37-4CB9-8CB3-4EAF8A1882CA}" type="datetimeFigureOut">
              <a:rPr lang="en-US" smtClean="0"/>
              <a:t>5/29/2019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5618B6-2E73-4443-B5D8-4607118661D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529E5A-4B37-4CB9-8CB3-4EAF8A1882CA}" type="datetimeFigureOut">
              <a:rPr lang="en-US" smtClean="0"/>
              <a:t>5/29/2019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5618B6-2E73-4443-B5D8-4607118661D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8F529E5A-4B37-4CB9-8CB3-4EAF8A1882CA}" type="datetimeFigureOut">
              <a:rPr lang="en-US" smtClean="0"/>
              <a:t>5/29/2019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5618B6-2E73-4443-B5D8-4607118661D7}" type="slidenum">
              <a:rPr lang="en-US" smtClean="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529E5A-4B37-4CB9-8CB3-4EAF8A1882CA}" type="datetimeFigureOut">
              <a:rPr lang="en-US" smtClean="0"/>
              <a:t>5/29/2019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5618B6-2E73-4443-B5D8-4607118661D7}"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529E5A-4B37-4CB9-8CB3-4EAF8A1882CA}" type="datetimeFigureOut">
              <a:rPr lang="en-US" smtClean="0"/>
              <a:t>5/29/2019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5618B6-2E73-4443-B5D8-4607118661D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8F529E5A-4B37-4CB9-8CB3-4EAF8A1882CA}" type="datetimeFigureOut">
              <a:rPr lang="en-US" smtClean="0"/>
              <a:t>5/29/2019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5618B6-2E73-4443-B5D8-4607118661D7}" type="slidenum">
              <a:rPr lang="en-US" smtClean="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529E5A-4B37-4CB9-8CB3-4EAF8A1882CA}" type="datetimeFigureOut">
              <a:rPr lang="en-US" smtClean="0"/>
              <a:t>5/29/2019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5618B6-2E73-4443-B5D8-4607118661D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529E5A-4B37-4CB9-8CB3-4EAF8A1882CA}" type="datetimeFigureOut">
              <a:rPr lang="en-US" smtClean="0"/>
              <a:t>5/29/2019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5618B6-2E73-4443-B5D8-4607118661D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8F529E5A-4B37-4CB9-8CB3-4EAF8A1882CA}" type="datetimeFigureOut">
              <a:rPr lang="en-US" smtClean="0"/>
              <a:t>5/29/2019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5618B6-2E73-4443-B5D8-4607118661D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8F529E5A-4B37-4CB9-8CB3-4EAF8A1882CA}" type="datetimeFigureOut">
              <a:rPr lang="en-US" smtClean="0"/>
              <a:t>5/29/2019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5618B6-2E73-4443-B5D8-4607118661D7}" type="slidenum">
              <a:rPr lang="en-US" smtClean="0"/>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529E5A-4B37-4CB9-8CB3-4EAF8A1882CA}" type="datetimeFigureOut">
              <a:rPr lang="en-US" smtClean="0"/>
              <a:t>5/29/2019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5618B6-2E73-4443-B5D8-4607118661D7}" type="slidenum">
              <a:rPr lang="en-US" smtClean="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8F529E5A-4B37-4CB9-8CB3-4EAF8A1882CA}" type="datetimeFigureOut">
              <a:rPr lang="en-US" smtClean="0"/>
              <a:t>5/29/2019</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A55618B6-2E73-4443-B5D8-4607118661D7}" type="slidenum">
              <a:rPr lang="en-US" smtClean="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reactjs.org/docs/components-and-props.html"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mukeshsah08/drupal8-simple-react-crud/tree/master"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hyperlink" Target="http://yourdomain.com/react/product-list"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reactjs.org/"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hyperlink" Target="https://www.drupal.org/"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React </a:t>
            </a:r>
            <a:br>
              <a:rPr lang="en-US" dirty="0" smtClean="0"/>
            </a:br>
            <a:r>
              <a:rPr lang="en-US" dirty="0"/>
              <a:t>&amp;</a:t>
            </a:r>
            <a:r>
              <a:rPr lang="en-US" dirty="0" smtClean="0"/>
              <a:t/>
            </a:r>
            <a:br>
              <a:rPr lang="en-US" dirty="0" smtClean="0"/>
            </a:br>
            <a:r>
              <a:rPr lang="en-US" dirty="0" smtClean="0"/>
              <a:t>Integration </a:t>
            </a:r>
            <a:r>
              <a:rPr lang="en-US" dirty="0"/>
              <a:t>of React with Drupal8</a:t>
            </a:r>
          </a:p>
        </p:txBody>
      </p:sp>
      <p:sp>
        <p:nvSpPr>
          <p:cNvPr id="3" name="Subtitle 2"/>
          <p:cNvSpPr>
            <a:spLocks noGrp="1"/>
          </p:cNvSpPr>
          <p:nvPr>
            <p:ph type="subTitle" idx="1"/>
          </p:nvPr>
        </p:nvSpPr>
        <p:spPr/>
        <p:txBody>
          <a:bodyPr/>
          <a:lstStyle/>
          <a:p>
            <a:r>
              <a:rPr lang="en-US" dirty="0"/>
              <a:t>By Mukesh Kumar Sah</a:t>
            </a:r>
          </a:p>
          <a:p>
            <a:r>
              <a:rPr lang="en-US" dirty="0" smtClean="0"/>
              <a:t>29-May-2019</a:t>
            </a:r>
            <a:endParaRPr lang="en-US" dirty="0"/>
          </a:p>
          <a:p>
            <a:endParaRPr lang="en-US" dirty="0"/>
          </a:p>
        </p:txBody>
      </p:sp>
    </p:spTree>
    <p:extLst>
      <p:ext uri="{BB962C8B-B14F-4D97-AF65-F5344CB8AC3E}">
        <p14:creationId xmlns:p14="http://schemas.microsoft.com/office/powerpoint/2010/main" val="15786059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533400" y="1371600"/>
            <a:ext cx="7086600" cy="5486400"/>
          </a:xfrm>
          <a:prstGeom prst="rect">
            <a:avLst/>
          </a:prstGeom>
        </p:spPr>
        <p:txBody>
          <a:bodyPr>
            <a:normAutofit fontScale="25000" lnSpcReduction="20000"/>
          </a:bodyPr>
          <a:lstStyle/>
          <a:p>
            <a:pPr marL="0" indent="0">
              <a:buNone/>
            </a:pPr>
            <a:r>
              <a:rPr lang="en-US" sz="4200" dirty="0" smtClean="0">
                <a:solidFill>
                  <a:srgbClr val="7030A0"/>
                </a:solidFill>
                <a:latin typeface="Garamond" panose="02020404030301010803" pitchFamily="18" charset="0"/>
              </a:rPr>
              <a:t>class Clock extends </a:t>
            </a:r>
            <a:r>
              <a:rPr lang="en-US" sz="4200" dirty="0" err="1" smtClean="0">
                <a:solidFill>
                  <a:srgbClr val="7030A0"/>
                </a:solidFill>
                <a:latin typeface="Garamond" panose="02020404030301010803" pitchFamily="18" charset="0"/>
              </a:rPr>
              <a:t>React.Component</a:t>
            </a:r>
            <a:r>
              <a:rPr lang="en-US" sz="4200" dirty="0" smtClean="0">
                <a:solidFill>
                  <a:srgbClr val="7030A0"/>
                </a:solidFill>
                <a:latin typeface="Garamond" panose="02020404030301010803" pitchFamily="18" charset="0"/>
              </a:rPr>
              <a:t> {</a:t>
            </a:r>
          </a:p>
          <a:p>
            <a:pPr marL="0" indent="0">
              <a:buNone/>
            </a:pPr>
            <a:r>
              <a:rPr lang="en-US" sz="4200" dirty="0" smtClean="0">
                <a:solidFill>
                  <a:srgbClr val="7030A0"/>
                </a:solidFill>
                <a:latin typeface="Garamond" panose="02020404030301010803" pitchFamily="18" charset="0"/>
              </a:rPr>
              <a:t>  constructor(props) {</a:t>
            </a:r>
          </a:p>
          <a:p>
            <a:pPr marL="0" indent="0">
              <a:buNone/>
            </a:pPr>
            <a:r>
              <a:rPr lang="en-US" sz="4200" dirty="0" smtClean="0">
                <a:solidFill>
                  <a:srgbClr val="7030A0"/>
                </a:solidFill>
                <a:latin typeface="Garamond" panose="02020404030301010803" pitchFamily="18" charset="0"/>
              </a:rPr>
              <a:t>    super(props);</a:t>
            </a:r>
          </a:p>
          <a:p>
            <a:pPr marL="0" indent="0">
              <a:buNone/>
            </a:pPr>
            <a:r>
              <a:rPr lang="en-US" sz="4200" dirty="0" smtClean="0">
                <a:solidFill>
                  <a:srgbClr val="7030A0"/>
                </a:solidFill>
                <a:latin typeface="Garamond" panose="02020404030301010803" pitchFamily="18" charset="0"/>
              </a:rPr>
              <a:t>    </a:t>
            </a:r>
            <a:r>
              <a:rPr lang="en-US" sz="4200" dirty="0" err="1" smtClean="0">
                <a:solidFill>
                  <a:srgbClr val="7030A0"/>
                </a:solidFill>
                <a:latin typeface="Garamond" panose="02020404030301010803" pitchFamily="18" charset="0"/>
              </a:rPr>
              <a:t>this.state</a:t>
            </a:r>
            <a:r>
              <a:rPr lang="en-US" sz="4200" dirty="0" smtClean="0">
                <a:solidFill>
                  <a:srgbClr val="7030A0"/>
                </a:solidFill>
                <a:latin typeface="Garamond" panose="02020404030301010803" pitchFamily="18" charset="0"/>
              </a:rPr>
              <a:t> = {date: new Date()};</a:t>
            </a:r>
          </a:p>
          <a:p>
            <a:pPr marL="0" indent="0">
              <a:buNone/>
            </a:pPr>
            <a:r>
              <a:rPr lang="en-US" sz="4200" dirty="0" smtClean="0">
                <a:solidFill>
                  <a:srgbClr val="7030A0"/>
                </a:solidFill>
                <a:latin typeface="Garamond" panose="02020404030301010803" pitchFamily="18" charset="0"/>
              </a:rPr>
              <a:t>  }</a:t>
            </a:r>
          </a:p>
          <a:p>
            <a:pPr marL="0" indent="0">
              <a:buNone/>
            </a:pPr>
            <a:r>
              <a:rPr lang="en-US" sz="4200" dirty="0" smtClean="0">
                <a:solidFill>
                  <a:srgbClr val="7030A0"/>
                </a:solidFill>
                <a:latin typeface="Garamond" panose="02020404030301010803" pitchFamily="18" charset="0"/>
              </a:rPr>
              <a:t> </a:t>
            </a:r>
          </a:p>
          <a:p>
            <a:pPr marL="0" indent="0">
              <a:buNone/>
            </a:pPr>
            <a:r>
              <a:rPr lang="en-US" sz="4200" dirty="0" smtClean="0">
                <a:solidFill>
                  <a:srgbClr val="7030A0"/>
                </a:solidFill>
                <a:latin typeface="Garamond" panose="02020404030301010803" pitchFamily="18" charset="0"/>
              </a:rPr>
              <a:t>  </a:t>
            </a:r>
            <a:r>
              <a:rPr lang="en-US" sz="4200" dirty="0" err="1" smtClean="0">
                <a:solidFill>
                  <a:srgbClr val="7030A0"/>
                </a:solidFill>
                <a:latin typeface="Garamond" panose="02020404030301010803" pitchFamily="18" charset="0"/>
              </a:rPr>
              <a:t>componentDidMount</a:t>
            </a:r>
            <a:r>
              <a:rPr lang="en-US" sz="4200" dirty="0" smtClean="0">
                <a:solidFill>
                  <a:srgbClr val="7030A0"/>
                </a:solidFill>
                <a:latin typeface="Garamond" panose="02020404030301010803" pitchFamily="18" charset="0"/>
              </a:rPr>
              <a:t>() {</a:t>
            </a:r>
          </a:p>
          <a:p>
            <a:pPr marL="0" indent="0">
              <a:buNone/>
            </a:pPr>
            <a:r>
              <a:rPr lang="en-US" sz="4200" dirty="0" smtClean="0">
                <a:solidFill>
                  <a:srgbClr val="7030A0"/>
                </a:solidFill>
                <a:latin typeface="Garamond" panose="02020404030301010803" pitchFamily="18" charset="0"/>
              </a:rPr>
              <a:t>    </a:t>
            </a:r>
            <a:r>
              <a:rPr lang="en-US" sz="4200" dirty="0" err="1" smtClean="0">
                <a:solidFill>
                  <a:srgbClr val="7030A0"/>
                </a:solidFill>
                <a:latin typeface="Garamond" panose="02020404030301010803" pitchFamily="18" charset="0"/>
              </a:rPr>
              <a:t>this.timerID</a:t>
            </a:r>
            <a:r>
              <a:rPr lang="en-US" sz="4200" dirty="0" smtClean="0">
                <a:solidFill>
                  <a:srgbClr val="7030A0"/>
                </a:solidFill>
                <a:latin typeface="Garamond" panose="02020404030301010803" pitchFamily="18" charset="0"/>
              </a:rPr>
              <a:t> = </a:t>
            </a:r>
            <a:r>
              <a:rPr lang="en-US" sz="4200" dirty="0" err="1" smtClean="0">
                <a:solidFill>
                  <a:srgbClr val="7030A0"/>
                </a:solidFill>
                <a:latin typeface="Garamond" panose="02020404030301010803" pitchFamily="18" charset="0"/>
              </a:rPr>
              <a:t>setInterval</a:t>
            </a:r>
            <a:r>
              <a:rPr lang="en-US" sz="4200" dirty="0" smtClean="0">
                <a:solidFill>
                  <a:srgbClr val="7030A0"/>
                </a:solidFill>
                <a:latin typeface="Garamond" panose="02020404030301010803" pitchFamily="18" charset="0"/>
              </a:rPr>
              <a:t>(</a:t>
            </a:r>
          </a:p>
          <a:p>
            <a:pPr marL="0" indent="0">
              <a:buNone/>
            </a:pPr>
            <a:r>
              <a:rPr lang="en-US" sz="4200" dirty="0" smtClean="0">
                <a:solidFill>
                  <a:srgbClr val="7030A0"/>
                </a:solidFill>
                <a:latin typeface="Garamond" panose="02020404030301010803" pitchFamily="18" charset="0"/>
              </a:rPr>
              <a:t>      () =&gt; </a:t>
            </a:r>
            <a:r>
              <a:rPr lang="en-US" sz="4200" dirty="0" err="1" smtClean="0">
                <a:solidFill>
                  <a:srgbClr val="7030A0"/>
                </a:solidFill>
                <a:latin typeface="Garamond" panose="02020404030301010803" pitchFamily="18" charset="0"/>
              </a:rPr>
              <a:t>this.tick</a:t>
            </a:r>
            <a:r>
              <a:rPr lang="en-US" sz="4200" dirty="0" smtClean="0">
                <a:solidFill>
                  <a:srgbClr val="7030A0"/>
                </a:solidFill>
                <a:latin typeface="Garamond" panose="02020404030301010803" pitchFamily="18" charset="0"/>
              </a:rPr>
              <a:t>(),</a:t>
            </a:r>
          </a:p>
          <a:p>
            <a:pPr marL="0" indent="0">
              <a:buNone/>
            </a:pPr>
            <a:r>
              <a:rPr lang="en-US" sz="4200" dirty="0" smtClean="0">
                <a:solidFill>
                  <a:srgbClr val="7030A0"/>
                </a:solidFill>
                <a:latin typeface="Garamond" panose="02020404030301010803" pitchFamily="18" charset="0"/>
              </a:rPr>
              <a:t>      1000</a:t>
            </a:r>
          </a:p>
          <a:p>
            <a:pPr marL="0" indent="0">
              <a:buNone/>
            </a:pPr>
            <a:r>
              <a:rPr lang="en-US" sz="4200" dirty="0" smtClean="0">
                <a:solidFill>
                  <a:srgbClr val="7030A0"/>
                </a:solidFill>
                <a:latin typeface="Garamond" panose="02020404030301010803" pitchFamily="18" charset="0"/>
              </a:rPr>
              <a:t>    );</a:t>
            </a:r>
          </a:p>
          <a:p>
            <a:pPr marL="0" indent="0">
              <a:buNone/>
            </a:pPr>
            <a:r>
              <a:rPr lang="en-US" sz="4200" dirty="0" smtClean="0">
                <a:solidFill>
                  <a:srgbClr val="7030A0"/>
                </a:solidFill>
                <a:latin typeface="Garamond" panose="02020404030301010803" pitchFamily="18" charset="0"/>
              </a:rPr>
              <a:t>  }</a:t>
            </a:r>
          </a:p>
          <a:p>
            <a:pPr marL="0" indent="0">
              <a:buNone/>
            </a:pPr>
            <a:r>
              <a:rPr lang="en-US" sz="4200" dirty="0" smtClean="0">
                <a:solidFill>
                  <a:srgbClr val="7030A0"/>
                </a:solidFill>
                <a:latin typeface="Garamond" panose="02020404030301010803" pitchFamily="18" charset="0"/>
              </a:rPr>
              <a:t> </a:t>
            </a:r>
          </a:p>
          <a:p>
            <a:pPr marL="0" indent="0">
              <a:buNone/>
            </a:pPr>
            <a:r>
              <a:rPr lang="en-US" sz="4200" dirty="0" smtClean="0">
                <a:solidFill>
                  <a:srgbClr val="7030A0"/>
                </a:solidFill>
                <a:latin typeface="Garamond" panose="02020404030301010803" pitchFamily="18" charset="0"/>
              </a:rPr>
              <a:t>  </a:t>
            </a:r>
            <a:r>
              <a:rPr lang="en-US" sz="4200" dirty="0" err="1" smtClean="0">
                <a:solidFill>
                  <a:srgbClr val="7030A0"/>
                </a:solidFill>
                <a:latin typeface="Garamond" panose="02020404030301010803" pitchFamily="18" charset="0"/>
              </a:rPr>
              <a:t>componentWillUnmount</a:t>
            </a:r>
            <a:r>
              <a:rPr lang="en-US" sz="4200" dirty="0" smtClean="0">
                <a:solidFill>
                  <a:srgbClr val="7030A0"/>
                </a:solidFill>
                <a:latin typeface="Garamond" panose="02020404030301010803" pitchFamily="18" charset="0"/>
              </a:rPr>
              <a:t>() {</a:t>
            </a:r>
          </a:p>
          <a:p>
            <a:pPr marL="0" indent="0">
              <a:buNone/>
            </a:pPr>
            <a:r>
              <a:rPr lang="en-US" sz="4200" dirty="0" smtClean="0">
                <a:solidFill>
                  <a:srgbClr val="7030A0"/>
                </a:solidFill>
                <a:latin typeface="Garamond" panose="02020404030301010803" pitchFamily="18" charset="0"/>
              </a:rPr>
              <a:t>    </a:t>
            </a:r>
            <a:r>
              <a:rPr lang="en-US" sz="4200" dirty="0" err="1" smtClean="0">
                <a:solidFill>
                  <a:srgbClr val="7030A0"/>
                </a:solidFill>
                <a:latin typeface="Garamond" panose="02020404030301010803" pitchFamily="18" charset="0"/>
              </a:rPr>
              <a:t>clearInterval</a:t>
            </a:r>
            <a:r>
              <a:rPr lang="en-US" sz="4200" dirty="0" smtClean="0">
                <a:solidFill>
                  <a:srgbClr val="7030A0"/>
                </a:solidFill>
                <a:latin typeface="Garamond" panose="02020404030301010803" pitchFamily="18" charset="0"/>
              </a:rPr>
              <a:t>(</a:t>
            </a:r>
            <a:r>
              <a:rPr lang="en-US" sz="4200" dirty="0" err="1" smtClean="0">
                <a:solidFill>
                  <a:srgbClr val="7030A0"/>
                </a:solidFill>
                <a:latin typeface="Garamond" panose="02020404030301010803" pitchFamily="18" charset="0"/>
              </a:rPr>
              <a:t>this.timerID</a:t>
            </a:r>
            <a:r>
              <a:rPr lang="en-US" sz="4200" dirty="0" smtClean="0">
                <a:solidFill>
                  <a:srgbClr val="7030A0"/>
                </a:solidFill>
                <a:latin typeface="Garamond" panose="02020404030301010803" pitchFamily="18" charset="0"/>
              </a:rPr>
              <a:t>);</a:t>
            </a:r>
          </a:p>
          <a:p>
            <a:pPr marL="0" indent="0">
              <a:buNone/>
            </a:pPr>
            <a:r>
              <a:rPr lang="en-US" sz="4200" dirty="0" smtClean="0">
                <a:solidFill>
                  <a:srgbClr val="7030A0"/>
                </a:solidFill>
                <a:latin typeface="Garamond" panose="02020404030301010803" pitchFamily="18" charset="0"/>
              </a:rPr>
              <a:t>  }</a:t>
            </a:r>
          </a:p>
          <a:p>
            <a:pPr marL="0" indent="0">
              <a:buNone/>
            </a:pPr>
            <a:r>
              <a:rPr lang="en-US" sz="4200" dirty="0" smtClean="0">
                <a:solidFill>
                  <a:srgbClr val="7030A0"/>
                </a:solidFill>
                <a:latin typeface="Garamond" panose="02020404030301010803" pitchFamily="18" charset="0"/>
              </a:rPr>
              <a:t> </a:t>
            </a:r>
          </a:p>
          <a:p>
            <a:pPr marL="0" indent="0">
              <a:buNone/>
            </a:pPr>
            <a:r>
              <a:rPr lang="en-US" sz="4200" dirty="0" smtClean="0">
                <a:solidFill>
                  <a:srgbClr val="7030A0"/>
                </a:solidFill>
                <a:latin typeface="Garamond" panose="02020404030301010803" pitchFamily="18" charset="0"/>
              </a:rPr>
              <a:t>  tick() {</a:t>
            </a:r>
          </a:p>
          <a:p>
            <a:pPr marL="0" indent="0">
              <a:buNone/>
            </a:pPr>
            <a:r>
              <a:rPr lang="en-US" sz="4200" dirty="0" smtClean="0">
                <a:solidFill>
                  <a:srgbClr val="7030A0"/>
                </a:solidFill>
                <a:latin typeface="Garamond" panose="02020404030301010803" pitchFamily="18" charset="0"/>
              </a:rPr>
              <a:t>    </a:t>
            </a:r>
            <a:r>
              <a:rPr lang="en-US" sz="4200" dirty="0" err="1" smtClean="0">
                <a:solidFill>
                  <a:srgbClr val="7030A0"/>
                </a:solidFill>
                <a:latin typeface="Garamond" panose="02020404030301010803" pitchFamily="18" charset="0"/>
              </a:rPr>
              <a:t>this.setState</a:t>
            </a:r>
            <a:r>
              <a:rPr lang="en-US" sz="4200" dirty="0" smtClean="0">
                <a:solidFill>
                  <a:srgbClr val="7030A0"/>
                </a:solidFill>
                <a:latin typeface="Garamond" panose="02020404030301010803" pitchFamily="18" charset="0"/>
              </a:rPr>
              <a:t>({</a:t>
            </a:r>
          </a:p>
          <a:p>
            <a:pPr marL="0" indent="0">
              <a:buNone/>
            </a:pPr>
            <a:r>
              <a:rPr lang="en-US" sz="4200" dirty="0" smtClean="0">
                <a:solidFill>
                  <a:srgbClr val="7030A0"/>
                </a:solidFill>
                <a:latin typeface="Garamond" panose="02020404030301010803" pitchFamily="18" charset="0"/>
              </a:rPr>
              <a:t>      date: new Date()</a:t>
            </a:r>
          </a:p>
          <a:p>
            <a:pPr marL="0" indent="0">
              <a:buNone/>
            </a:pPr>
            <a:r>
              <a:rPr lang="en-US" sz="4200" dirty="0" smtClean="0">
                <a:solidFill>
                  <a:srgbClr val="7030A0"/>
                </a:solidFill>
                <a:latin typeface="Garamond" panose="02020404030301010803" pitchFamily="18" charset="0"/>
              </a:rPr>
              <a:t>    });</a:t>
            </a:r>
          </a:p>
          <a:p>
            <a:pPr marL="0" indent="0">
              <a:buNone/>
            </a:pPr>
            <a:r>
              <a:rPr lang="en-US" sz="4200" dirty="0" smtClean="0">
                <a:solidFill>
                  <a:srgbClr val="7030A0"/>
                </a:solidFill>
                <a:latin typeface="Garamond" panose="02020404030301010803" pitchFamily="18" charset="0"/>
              </a:rPr>
              <a:t>  }</a:t>
            </a:r>
          </a:p>
          <a:p>
            <a:pPr marL="0" indent="0">
              <a:buNone/>
            </a:pPr>
            <a:r>
              <a:rPr lang="en-US" sz="4200" dirty="0" smtClean="0">
                <a:solidFill>
                  <a:srgbClr val="7030A0"/>
                </a:solidFill>
                <a:latin typeface="Garamond" panose="02020404030301010803" pitchFamily="18" charset="0"/>
              </a:rPr>
              <a:t> </a:t>
            </a:r>
          </a:p>
          <a:p>
            <a:pPr marL="0" indent="0">
              <a:buNone/>
            </a:pPr>
            <a:r>
              <a:rPr lang="en-US" sz="4200" dirty="0" smtClean="0">
                <a:solidFill>
                  <a:srgbClr val="7030A0"/>
                </a:solidFill>
                <a:latin typeface="Garamond" panose="02020404030301010803" pitchFamily="18" charset="0"/>
              </a:rPr>
              <a:t>  render() {</a:t>
            </a:r>
          </a:p>
          <a:p>
            <a:pPr marL="0" indent="0">
              <a:buNone/>
            </a:pPr>
            <a:r>
              <a:rPr lang="en-US" sz="4200" dirty="0" smtClean="0">
                <a:solidFill>
                  <a:srgbClr val="7030A0"/>
                </a:solidFill>
                <a:latin typeface="Garamond" panose="02020404030301010803" pitchFamily="18" charset="0"/>
              </a:rPr>
              <a:t>    return (</a:t>
            </a:r>
          </a:p>
          <a:p>
            <a:pPr marL="0" indent="0">
              <a:buNone/>
            </a:pPr>
            <a:r>
              <a:rPr lang="en-US" sz="4200" dirty="0" smtClean="0">
                <a:solidFill>
                  <a:srgbClr val="7030A0"/>
                </a:solidFill>
                <a:latin typeface="Garamond" panose="02020404030301010803" pitchFamily="18" charset="0"/>
              </a:rPr>
              <a:t>      &lt;div&gt;</a:t>
            </a:r>
          </a:p>
          <a:p>
            <a:pPr marL="0" indent="0">
              <a:buNone/>
            </a:pPr>
            <a:r>
              <a:rPr lang="en-US" sz="4200" dirty="0" smtClean="0">
                <a:solidFill>
                  <a:srgbClr val="7030A0"/>
                </a:solidFill>
                <a:latin typeface="Garamond" panose="02020404030301010803" pitchFamily="18" charset="0"/>
              </a:rPr>
              <a:t>        &lt;h1&gt;Hello, world!&lt;/h1&gt;</a:t>
            </a:r>
          </a:p>
          <a:p>
            <a:pPr marL="0" indent="0">
              <a:buNone/>
            </a:pPr>
            <a:r>
              <a:rPr lang="en-US" sz="4200" dirty="0" smtClean="0">
                <a:solidFill>
                  <a:srgbClr val="7030A0"/>
                </a:solidFill>
                <a:latin typeface="Garamond" panose="02020404030301010803" pitchFamily="18" charset="0"/>
              </a:rPr>
              <a:t>        &lt;h2&gt;It is {</a:t>
            </a:r>
            <a:r>
              <a:rPr lang="en-US" sz="4200" dirty="0" err="1" smtClean="0">
                <a:solidFill>
                  <a:srgbClr val="7030A0"/>
                </a:solidFill>
                <a:latin typeface="Garamond" panose="02020404030301010803" pitchFamily="18" charset="0"/>
              </a:rPr>
              <a:t>this.state.date.toLocaleTimeString</a:t>
            </a:r>
            <a:r>
              <a:rPr lang="en-US" sz="4200" dirty="0" smtClean="0">
                <a:solidFill>
                  <a:srgbClr val="7030A0"/>
                </a:solidFill>
                <a:latin typeface="Garamond" panose="02020404030301010803" pitchFamily="18" charset="0"/>
              </a:rPr>
              <a:t>()}.&lt;/h2&gt;</a:t>
            </a:r>
          </a:p>
          <a:p>
            <a:pPr marL="0" indent="0">
              <a:buNone/>
            </a:pPr>
            <a:r>
              <a:rPr lang="en-US" sz="4200" dirty="0" smtClean="0">
                <a:solidFill>
                  <a:srgbClr val="7030A0"/>
                </a:solidFill>
                <a:latin typeface="Garamond" panose="02020404030301010803" pitchFamily="18" charset="0"/>
              </a:rPr>
              <a:t>      &lt;/div&gt;</a:t>
            </a:r>
          </a:p>
          <a:p>
            <a:pPr marL="0" indent="0">
              <a:buNone/>
            </a:pPr>
            <a:r>
              <a:rPr lang="en-US" sz="4200" dirty="0" smtClean="0">
                <a:solidFill>
                  <a:srgbClr val="7030A0"/>
                </a:solidFill>
                <a:latin typeface="Garamond" panose="02020404030301010803" pitchFamily="18" charset="0"/>
              </a:rPr>
              <a:t>    );</a:t>
            </a:r>
          </a:p>
          <a:p>
            <a:pPr marL="0" indent="0">
              <a:buNone/>
            </a:pPr>
            <a:r>
              <a:rPr lang="en-US" sz="4200" dirty="0" smtClean="0">
                <a:solidFill>
                  <a:srgbClr val="7030A0"/>
                </a:solidFill>
                <a:latin typeface="Garamond" panose="02020404030301010803" pitchFamily="18" charset="0"/>
              </a:rPr>
              <a:t>  }</a:t>
            </a:r>
          </a:p>
          <a:p>
            <a:pPr marL="0" lvl="1" indent="0">
              <a:buNone/>
            </a:pPr>
            <a:r>
              <a:rPr lang="en-US" sz="4200" dirty="0" smtClean="0">
                <a:solidFill>
                  <a:srgbClr val="7030A0"/>
                </a:solidFill>
                <a:latin typeface="Garamond" panose="02020404030301010803" pitchFamily="18" charset="0"/>
              </a:rPr>
              <a:t>}                </a:t>
            </a:r>
            <a:r>
              <a:rPr lang="en-US" sz="4800" b="1" dirty="0" err="1" smtClean="0">
                <a:solidFill>
                  <a:srgbClr val="7030A0"/>
                </a:solidFill>
                <a:latin typeface="Garamond" panose="02020404030301010803" pitchFamily="18" charset="0"/>
              </a:rPr>
              <a:t>ReactDOM.render</a:t>
            </a:r>
            <a:r>
              <a:rPr lang="en-US" sz="4800" b="1" dirty="0" smtClean="0">
                <a:solidFill>
                  <a:srgbClr val="7030A0"/>
                </a:solidFill>
                <a:latin typeface="Garamond" panose="02020404030301010803" pitchFamily="18" charset="0"/>
              </a:rPr>
              <a:t>(  &lt;Clock /&gt;,  </a:t>
            </a:r>
            <a:r>
              <a:rPr lang="en-US" sz="4800" b="1" dirty="0" err="1">
                <a:solidFill>
                  <a:srgbClr val="7030A0"/>
                </a:solidFill>
                <a:latin typeface="Garamond" panose="02020404030301010803" pitchFamily="18" charset="0"/>
              </a:rPr>
              <a:t>document.getElementById</a:t>
            </a:r>
            <a:r>
              <a:rPr lang="en-US" sz="4800" b="1" dirty="0">
                <a:solidFill>
                  <a:srgbClr val="7030A0"/>
                </a:solidFill>
                <a:latin typeface="Garamond" panose="02020404030301010803" pitchFamily="18" charset="0"/>
              </a:rPr>
              <a:t>('root'));</a:t>
            </a:r>
          </a:p>
          <a:p>
            <a:pPr marL="0" indent="0">
              <a:buNone/>
            </a:pPr>
            <a:endParaRPr lang="en-US" sz="4200" dirty="0" smtClean="0">
              <a:solidFill>
                <a:srgbClr val="7030A0"/>
              </a:solidFill>
              <a:latin typeface="Garamond" panose="02020404030301010803" pitchFamily="18" charset="0"/>
            </a:endParaRPr>
          </a:p>
          <a:p>
            <a:pPr marL="868680" lvl="3" indent="0">
              <a:buNone/>
            </a:pPr>
            <a:endParaRPr lang="en-US" sz="3400" dirty="0" smtClean="0">
              <a:solidFill>
                <a:srgbClr val="7030A0"/>
              </a:solidFill>
              <a:latin typeface="Gill Sans MT" panose="020B0502020104020203" pitchFamily="34" charset="0"/>
            </a:endParaRPr>
          </a:p>
          <a:p>
            <a:endParaRPr lang="en-US" sz="3400" dirty="0" smtClean="0"/>
          </a:p>
          <a:p>
            <a:endParaRPr lang="en-US" dirty="0"/>
          </a:p>
        </p:txBody>
      </p:sp>
      <p:sp>
        <p:nvSpPr>
          <p:cNvPr id="3" name="Title 2"/>
          <p:cNvSpPr>
            <a:spLocks noGrp="1"/>
          </p:cNvSpPr>
          <p:nvPr>
            <p:ph type="title" idx="4294967295"/>
          </p:nvPr>
        </p:nvSpPr>
        <p:spPr>
          <a:xfrm>
            <a:off x="457200" y="338328"/>
            <a:ext cx="8153400" cy="1109472"/>
          </a:xfrm>
          <a:prstGeom prst="rect">
            <a:avLst/>
          </a:prstGeom>
        </p:spPr>
        <p:txBody>
          <a:bodyPr/>
          <a:lstStyle/>
          <a:p>
            <a:r>
              <a:rPr lang="en-US" dirty="0" smtClean="0">
                <a:solidFill>
                  <a:srgbClr val="002060"/>
                </a:solidFill>
              </a:rPr>
              <a:t>Basics of React</a:t>
            </a:r>
            <a:endParaRPr lang="en-US" dirty="0">
              <a:solidFill>
                <a:srgbClr val="002060"/>
              </a:solidFill>
            </a:endParaRPr>
          </a:p>
        </p:txBody>
      </p:sp>
    </p:spTree>
    <p:extLst>
      <p:ext uri="{BB962C8B-B14F-4D97-AF65-F5344CB8AC3E}">
        <p14:creationId xmlns:p14="http://schemas.microsoft.com/office/powerpoint/2010/main" val="13579595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533400" y="1524000"/>
            <a:ext cx="8382000" cy="4953000"/>
          </a:xfrm>
          <a:prstGeom prst="rect">
            <a:avLst/>
          </a:prstGeom>
        </p:spPr>
        <p:txBody>
          <a:bodyPr>
            <a:normAutofit fontScale="62500" lnSpcReduction="20000"/>
          </a:bodyPr>
          <a:lstStyle/>
          <a:p>
            <a:pPr marL="868680" lvl="3" indent="0">
              <a:buNone/>
            </a:pPr>
            <a:endParaRPr lang="en-US" sz="2000" dirty="0" smtClean="0">
              <a:solidFill>
                <a:schemeClr val="bg2">
                  <a:lumMod val="75000"/>
                </a:schemeClr>
              </a:solidFill>
            </a:endParaRPr>
          </a:p>
          <a:p>
            <a:pPr marL="0" indent="0">
              <a:buNone/>
            </a:pPr>
            <a:r>
              <a:rPr lang="en-US" sz="3500" b="1" dirty="0" err="1" smtClean="0"/>
              <a:t>LifeCycle</a:t>
            </a:r>
            <a:r>
              <a:rPr lang="en-US" sz="3500" b="1" dirty="0" smtClean="0"/>
              <a:t>:</a:t>
            </a:r>
          </a:p>
          <a:p>
            <a:pPr marL="0" indent="0">
              <a:buNone/>
            </a:pPr>
            <a:endParaRPr lang="en-US" sz="3500" b="1" dirty="0"/>
          </a:p>
          <a:p>
            <a:pPr marL="0" indent="0">
              <a:buNone/>
            </a:pPr>
            <a:r>
              <a:rPr lang="en-US" sz="2900" b="1" dirty="0">
                <a:latin typeface="Gill Sans MT" panose="020B0502020104020203" pitchFamily="34" charset="0"/>
              </a:rPr>
              <a:t>constructor:</a:t>
            </a:r>
            <a:r>
              <a:rPr lang="en-US" sz="2900" dirty="0">
                <a:latin typeface="Gill Sans MT" panose="020B0502020104020203" pitchFamily="34" charset="0"/>
              </a:rPr>
              <a:t> </a:t>
            </a:r>
            <a:r>
              <a:rPr lang="en-US" dirty="0">
                <a:latin typeface="Gill Sans MT" panose="020B0502020104020203" pitchFamily="34" charset="0"/>
              </a:rPr>
              <a:t>The </a:t>
            </a:r>
            <a:r>
              <a:rPr lang="en-US" b="1" dirty="0">
                <a:latin typeface="Gill Sans MT" panose="020B0502020104020203" pitchFamily="34" charset="0"/>
              </a:rPr>
              <a:t>constructor</a:t>
            </a:r>
            <a:r>
              <a:rPr lang="en-US" dirty="0">
                <a:latin typeface="Gill Sans MT" panose="020B0502020104020203" pitchFamily="34" charset="0"/>
              </a:rPr>
              <a:t>(props) method is used to initialize </a:t>
            </a:r>
            <a:r>
              <a:rPr lang="en-US" dirty="0" smtClean="0">
                <a:latin typeface="Gill Sans MT" panose="020B0502020104020203" pitchFamily="34" charset="0"/>
              </a:rPr>
              <a:t>state.</a:t>
            </a:r>
            <a:r>
              <a:rPr lang="en-US" dirty="0">
                <a:latin typeface="Gill Sans MT" panose="020B0502020104020203" pitchFamily="34" charset="0"/>
              </a:rPr>
              <a:t> </a:t>
            </a:r>
            <a:endParaRPr lang="en-US" dirty="0" smtClean="0">
              <a:latin typeface="Gill Sans MT" panose="020B0502020104020203" pitchFamily="34" charset="0"/>
            </a:endParaRPr>
          </a:p>
          <a:p>
            <a:pPr marL="0" indent="0">
              <a:buNone/>
            </a:pPr>
            <a:endParaRPr lang="en-US" dirty="0">
              <a:latin typeface="Gill Sans MT" panose="020B0502020104020203" pitchFamily="34" charset="0"/>
            </a:endParaRPr>
          </a:p>
          <a:p>
            <a:pPr marL="0" indent="0">
              <a:buNone/>
            </a:pPr>
            <a:r>
              <a:rPr lang="en-US" b="1" i="1" dirty="0">
                <a:latin typeface="Gill Sans MT" panose="020B0502020104020203" pitchFamily="34" charset="0"/>
              </a:rPr>
              <a:t>If you don’t initialize state and you don’t bind methods, you don’t need to implement a constructor for your React component.</a:t>
            </a:r>
            <a:endParaRPr lang="en-US" dirty="0">
              <a:latin typeface="Gill Sans MT" panose="020B0502020104020203" pitchFamily="34" charset="0"/>
            </a:endParaRPr>
          </a:p>
          <a:p>
            <a:pPr marL="0" indent="0">
              <a:buNone/>
            </a:pPr>
            <a:r>
              <a:rPr lang="en-US" b="1" dirty="0">
                <a:latin typeface="Gill Sans MT" panose="020B0502020104020203" pitchFamily="34" charset="0"/>
              </a:rPr>
              <a:t> </a:t>
            </a:r>
            <a:endParaRPr lang="en-US" dirty="0">
              <a:latin typeface="Gill Sans MT" panose="020B0502020104020203" pitchFamily="34" charset="0"/>
            </a:endParaRPr>
          </a:p>
          <a:p>
            <a:pPr marL="0" indent="0">
              <a:buNone/>
            </a:pPr>
            <a:r>
              <a:rPr lang="en-US" b="1" dirty="0" err="1" smtClean="0">
                <a:latin typeface="Gill Sans MT" panose="020B0502020104020203" pitchFamily="34" charset="0"/>
              </a:rPr>
              <a:t>componentDidMount</a:t>
            </a:r>
            <a:r>
              <a:rPr lang="en-US" b="1" dirty="0">
                <a:latin typeface="Gill Sans MT" panose="020B0502020104020203" pitchFamily="34" charset="0"/>
              </a:rPr>
              <a:t>:</a:t>
            </a:r>
            <a:r>
              <a:rPr lang="en-US" dirty="0">
                <a:latin typeface="Gill Sans MT" panose="020B0502020104020203" pitchFamily="34" charset="0"/>
              </a:rPr>
              <a:t> The </a:t>
            </a:r>
            <a:r>
              <a:rPr lang="en-US" dirty="0" err="1">
                <a:latin typeface="Gill Sans MT" panose="020B0502020104020203" pitchFamily="34" charset="0"/>
              </a:rPr>
              <a:t>componentDidMount</a:t>
            </a:r>
            <a:r>
              <a:rPr lang="en-US" dirty="0">
                <a:latin typeface="Gill Sans MT" panose="020B0502020104020203" pitchFamily="34" charset="0"/>
              </a:rPr>
              <a:t>() method runs after the component output has been rendered to the DOM.</a:t>
            </a:r>
          </a:p>
          <a:p>
            <a:pPr marL="0" indent="0">
              <a:buNone/>
            </a:pPr>
            <a:r>
              <a:rPr lang="en-US" dirty="0">
                <a:latin typeface="Gill Sans MT" panose="020B0502020104020203" pitchFamily="34" charset="0"/>
              </a:rPr>
              <a:t> </a:t>
            </a:r>
            <a:r>
              <a:rPr lang="en-US" b="1" dirty="0">
                <a:latin typeface="Gill Sans MT" panose="020B0502020104020203" pitchFamily="34" charset="0"/>
              </a:rPr>
              <a:t> </a:t>
            </a:r>
            <a:endParaRPr lang="en-US" dirty="0">
              <a:latin typeface="Gill Sans MT" panose="020B0502020104020203" pitchFamily="34" charset="0"/>
            </a:endParaRPr>
          </a:p>
          <a:p>
            <a:pPr marL="0" indent="0">
              <a:buNone/>
            </a:pPr>
            <a:r>
              <a:rPr lang="en-US" b="1" dirty="0" err="1">
                <a:latin typeface="Gill Sans MT" panose="020B0502020104020203" pitchFamily="34" charset="0"/>
              </a:rPr>
              <a:t>componentWillUnmount</a:t>
            </a:r>
            <a:r>
              <a:rPr lang="en-US" b="1" dirty="0">
                <a:latin typeface="Gill Sans MT" panose="020B0502020104020203" pitchFamily="34" charset="0"/>
              </a:rPr>
              <a:t>: </a:t>
            </a:r>
            <a:r>
              <a:rPr lang="en-US" dirty="0">
                <a:latin typeface="Gill Sans MT" panose="020B0502020104020203" pitchFamily="34" charset="0"/>
              </a:rPr>
              <a:t>The </a:t>
            </a:r>
            <a:r>
              <a:rPr lang="en-US" dirty="0" err="1">
                <a:latin typeface="Gill Sans MT" panose="020B0502020104020203" pitchFamily="34" charset="0"/>
              </a:rPr>
              <a:t>componentWillUnmount</a:t>
            </a:r>
            <a:r>
              <a:rPr lang="en-US" dirty="0">
                <a:latin typeface="Gill Sans MT" panose="020B0502020104020203" pitchFamily="34" charset="0"/>
              </a:rPr>
              <a:t>() is invoked immediately before a component is unmounted and destroyed.</a:t>
            </a:r>
          </a:p>
          <a:p>
            <a:pPr marL="0" indent="0">
              <a:buNone/>
            </a:pPr>
            <a:r>
              <a:rPr lang="en-US" dirty="0">
                <a:latin typeface="Gill Sans MT" panose="020B0502020104020203" pitchFamily="34" charset="0"/>
              </a:rPr>
              <a:t> </a:t>
            </a:r>
          </a:p>
          <a:p>
            <a:pPr marL="0" indent="0">
              <a:buNone/>
            </a:pPr>
            <a:r>
              <a:rPr lang="en-US" b="1" dirty="0" err="1">
                <a:latin typeface="Gill Sans MT" panose="020B0502020104020203" pitchFamily="34" charset="0"/>
              </a:rPr>
              <a:t>componentDidUpdate</a:t>
            </a:r>
            <a:r>
              <a:rPr lang="en-US" dirty="0">
                <a:latin typeface="Gill Sans MT" panose="020B0502020104020203" pitchFamily="34" charset="0"/>
              </a:rPr>
              <a:t>: The </a:t>
            </a:r>
            <a:r>
              <a:rPr lang="en-US" dirty="0" err="1">
                <a:latin typeface="Gill Sans MT" panose="020B0502020104020203" pitchFamily="34" charset="0"/>
              </a:rPr>
              <a:t>componentDidUpdate</a:t>
            </a:r>
            <a:r>
              <a:rPr lang="en-US" dirty="0">
                <a:latin typeface="Gill Sans MT" panose="020B0502020104020203" pitchFamily="34" charset="0"/>
              </a:rPr>
              <a:t>() is invoked immediately after updating occurs. This method is not called for the initial render.</a:t>
            </a:r>
          </a:p>
          <a:p>
            <a:pPr marL="0" indent="0">
              <a:buNone/>
            </a:pPr>
            <a:r>
              <a:rPr lang="en-US" dirty="0">
                <a:latin typeface="Gill Sans MT" panose="020B0502020104020203" pitchFamily="34" charset="0"/>
              </a:rPr>
              <a:t>Use this as an opportunity to operate on the DOM when the component has been updated. This is also a good place to do network requests as long as you compare the current props to previous props (e.g. a network request may not be necessary if the props have not changed).</a:t>
            </a:r>
          </a:p>
          <a:p>
            <a:pPr marL="0" indent="0">
              <a:buNone/>
            </a:pPr>
            <a:endParaRPr lang="en-US" dirty="0" smtClean="0"/>
          </a:p>
          <a:p>
            <a:endParaRPr lang="en-US" dirty="0"/>
          </a:p>
        </p:txBody>
      </p:sp>
      <p:sp>
        <p:nvSpPr>
          <p:cNvPr id="3" name="Title 2"/>
          <p:cNvSpPr>
            <a:spLocks noGrp="1"/>
          </p:cNvSpPr>
          <p:nvPr>
            <p:ph type="title" idx="4294967295"/>
          </p:nvPr>
        </p:nvSpPr>
        <p:spPr>
          <a:xfrm>
            <a:off x="457200" y="338328"/>
            <a:ext cx="8229600" cy="1252728"/>
          </a:xfrm>
          <a:prstGeom prst="rect">
            <a:avLst/>
          </a:prstGeom>
        </p:spPr>
        <p:txBody>
          <a:bodyPr/>
          <a:lstStyle/>
          <a:p>
            <a:r>
              <a:rPr lang="en-US" dirty="0" smtClean="0">
                <a:solidFill>
                  <a:srgbClr val="002060"/>
                </a:solidFill>
              </a:rPr>
              <a:t>Basics of React</a:t>
            </a:r>
            <a:endParaRPr lang="en-US" dirty="0">
              <a:solidFill>
                <a:srgbClr val="002060"/>
              </a:solidFill>
            </a:endParaRPr>
          </a:p>
        </p:txBody>
      </p:sp>
    </p:spTree>
    <p:extLst>
      <p:ext uri="{BB962C8B-B14F-4D97-AF65-F5344CB8AC3E}">
        <p14:creationId xmlns:p14="http://schemas.microsoft.com/office/powerpoint/2010/main" val="35454815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533400" y="1524000"/>
            <a:ext cx="8382000" cy="4953000"/>
          </a:xfrm>
          <a:prstGeom prst="rect">
            <a:avLst/>
          </a:prstGeom>
        </p:spPr>
        <p:txBody>
          <a:bodyPr>
            <a:normAutofit fontScale="77500" lnSpcReduction="20000"/>
          </a:bodyPr>
          <a:lstStyle/>
          <a:p>
            <a:pPr marL="868680" lvl="3" indent="0">
              <a:buNone/>
            </a:pPr>
            <a:endParaRPr lang="en-US" sz="2000" dirty="0" smtClean="0">
              <a:solidFill>
                <a:schemeClr val="bg2">
                  <a:lumMod val="75000"/>
                </a:schemeClr>
              </a:solidFill>
            </a:endParaRPr>
          </a:p>
          <a:p>
            <a:pPr lvl="0"/>
            <a:r>
              <a:rPr lang="en-US" sz="2000" dirty="0" smtClean="0">
                <a:latin typeface="Gill Sans MT" panose="020B0502020104020203" pitchFamily="34" charset="0"/>
              </a:rPr>
              <a:t>When</a:t>
            </a:r>
            <a:r>
              <a:rPr lang="en-US" sz="2000" dirty="0">
                <a:latin typeface="Gill Sans MT" panose="020B0502020104020203" pitchFamily="34" charset="0"/>
              </a:rPr>
              <a:t> &lt;Clock /&gt; is passed to </a:t>
            </a:r>
            <a:r>
              <a:rPr lang="en-US" sz="2000" dirty="0" err="1">
                <a:latin typeface="Gill Sans MT" panose="020B0502020104020203" pitchFamily="34" charset="0"/>
              </a:rPr>
              <a:t>ReactDOM.render</a:t>
            </a:r>
            <a:r>
              <a:rPr lang="en-US" sz="2000" dirty="0">
                <a:latin typeface="Gill Sans MT" panose="020B0502020104020203" pitchFamily="34" charset="0"/>
              </a:rPr>
              <a:t>(), React calls the constructor of the </a:t>
            </a:r>
            <a:r>
              <a:rPr lang="en-US" sz="2000" dirty="0" smtClean="0">
                <a:latin typeface="Gill Sans MT" panose="020B0502020104020203" pitchFamily="34" charset="0"/>
              </a:rPr>
              <a:t>Clock component</a:t>
            </a:r>
            <a:r>
              <a:rPr lang="en-US" sz="2000" dirty="0">
                <a:latin typeface="Gill Sans MT" panose="020B0502020104020203" pitchFamily="34" charset="0"/>
              </a:rPr>
              <a:t>. Since Clock needs to display the current time, it initializes </a:t>
            </a:r>
            <a:r>
              <a:rPr lang="en-US" sz="2000" dirty="0" err="1">
                <a:latin typeface="Gill Sans MT" panose="020B0502020104020203" pitchFamily="34" charset="0"/>
              </a:rPr>
              <a:t>this.state</a:t>
            </a:r>
            <a:r>
              <a:rPr lang="en-US" sz="2000" dirty="0">
                <a:latin typeface="Gill Sans MT" panose="020B0502020104020203" pitchFamily="34" charset="0"/>
              </a:rPr>
              <a:t> with an object including the current time. We will later update this state</a:t>
            </a:r>
            <a:r>
              <a:rPr lang="en-US" sz="2000" dirty="0" smtClean="0">
                <a:latin typeface="Gill Sans MT" panose="020B0502020104020203" pitchFamily="34" charset="0"/>
              </a:rPr>
              <a:t>.</a:t>
            </a:r>
          </a:p>
          <a:p>
            <a:pPr lvl="0"/>
            <a:endParaRPr lang="en-US" sz="2000" dirty="0">
              <a:latin typeface="Gill Sans MT" panose="020B0502020104020203" pitchFamily="34" charset="0"/>
            </a:endParaRPr>
          </a:p>
          <a:p>
            <a:pPr lvl="0"/>
            <a:r>
              <a:rPr lang="en-US" sz="2000" dirty="0">
                <a:latin typeface="Gill Sans MT" panose="020B0502020104020203" pitchFamily="34" charset="0"/>
              </a:rPr>
              <a:t>React then calls the Clock component’s render() method. This is how React learns what should be displayed on the screen. React then updates the DOM to match the Clock’s render output</a:t>
            </a:r>
            <a:r>
              <a:rPr lang="en-US" sz="2000" dirty="0" smtClean="0">
                <a:latin typeface="Gill Sans MT" panose="020B0502020104020203" pitchFamily="34" charset="0"/>
              </a:rPr>
              <a:t>.</a:t>
            </a:r>
          </a:p>
          <a:p>
            <a:pPr lvl="0"/>
            <a:endParaRPr lang="en-US" sz="2000" dirty="0">
              <a:latin typeface="Gill Sans MT" panose="020B0502020104020203" pitchFamily="34" charset="0"/>
            </a:endParaRPr>
          </a:p>
          <a:p>
            <a:pPr lvl="0"/>
            <a:r>
              <a:rPr lang="en-US" sz="2000" dirty="0">
                <a:latin typeface="Gill Sans MT" panose="020B0502020104020203" pitchFamily="34" charset="0"/>
              </a:rPr>
              <a:t>When the Clock output is inserted in the DOM, React calls the </a:t>
            </a:r>
            <a:r>
              <a:rPr lang="en-US" sz="2000" dirty="0" err="1">
                <a:latin typeface="Gill Sans MT" panose="020B0502020104020203" pitchFamily="34" charset="0"/>
              </a:rPr>
              <a:t>componentDidMount</a:t>
            </a:r>
            <a:r>
              <a:rPr lang="en-US" sz="2000" dirty="0">
                <a:latin typeface="Gill Sans MT" panose="020B0502020104020203" pitchFamily="34" charset="0"/>
              </a:rPr>
              <a:t>() lifecycle method. Inside it, the Clock component asks the browser to set up a timer to call the component’s tick() method once a second</a:t>
            </a:r>
            <a:r>
              <a:rPr lang="en-US" sz="2000" dirty="0" smtClean="0">
                <a:latin typeface="Gill Sans MT" panose="020B0502020104020203" pitchFamily="34" charset="0"/>
              </a:rPr>
              <a:t>.</a:t>
            </a:r>
          </a:p>
          <a:p>
            <a:pPr lvl="0"/>
            <a:endParaRPr lang="en-US" sz="2000" dirty="0">
              <a:latin typeface="Gill Sans MT" panose="020B0502020104020203" pitchFamily="34" charset="0"/>
            </a:endParaRPr>
          </a:p>
          <a:p>
            <a:pPr lvl="0"/>
            <a:r>
              <a:rPr lang="en-US" sz="2000" dirty="0">
                <a:latin typeface="Gill Sans MT" panose="020B0502020104020203" pitchFamily="34" charset="0"/>
              </a:rPr>
              <a:t>Every second the browser calls the tick() method. Inside it, the Clock component schedules a UI update by calling </a:t>
            </a:r>
            <a:r>
              <a:rPr lang="en-US" sz="2000" dirty="0" err="1">
                <a:latin typeface="Gill Sans MT" panose="020B0502020104020203" pitchFamily="34" charset="0"/>
              </a:rPr>
              <a:t>setState</a:t>
            </a:r>
            <a:r>
              <a:rPr lang="en-US" sz="2000" dirty="0">
                <a:latin typeface="Gill Sans MT" panose="020B0502020104020203" pitchFamily="34" charset="0"/>
              </a:rPr>
              <a:t>() with an object containing the current time. Thanks to the </a:t>
            </a:r>
            <a:r>
              <a:rPr lang="en-US" sz="2000" dirty="0" err="1">
                <a:latin typeface="Gill Sans MT" panose="020B0502020104020203" pitchFamily="34" charset="0"/>
              </a:rPr>
              <a:t>setState</a:t>
            </a:r>
            <a:r>
              <a:rPr lang="en-US" sz="2000" dirty="0">
                <a:latin typeface="Gill Sans MT" panose="020B0502020104020203" pitchFamily="34" charset="0"/>
              </a:rPr>
              <a:t>() call, React knows the state has changed, and calls the render() method again to learn what should be on the screen. This time, </a:t>
            </a:r>
            <a:r>
              <a:rPr lang="en-US" sz="2000" dirty="0" err="1">
                <a:latin typeface="Gill Sans MT" panose="020B0502020104020203" pitchFamily="34" charset="0"/>
              </a:rPr>
              <a:t>this.state.date</a:t>
            </a:r>
            <a:r>
              <a:rPr lang="en-US" sz="2000" dirty="0">
                <a:latin typeface="Gill Sans MT" panose="020B0502020104020203" pitchFamily="34" charset="0"/>
              </a:rPr>
              <a:t> in the render() method will be different, and so the render output will include the updated time. React updates the DOM accordingly</a:t>
            </a:r>
            <a:r>
              <a:rPr lang="en-US" sz="2000" dirty="0" smtClean="0">
                <a:latin typeface="Gill Sans MT" panose="020B0502020104020203" pitchFamily="34" charset="0"/>
              </a:rPr>
              <a:t>.</a:t>
            </a:r>
          </a:p>
          <a:p>
            <a:pPr lvl="0"/>
            <a:endParaRPr lang="en-US" sz="2000" dirty="0">
              <a:latin typeface="Gill Sans MT" panose="020B0502020104020203" pitchFamily="34" charset="0"/>
            </a:endParaRPr>
          </a:p>
          <a:p>
            <a:pPr lvl="0"/>
            <a:r>
              <a:rPr lang="en-US" sz="2000" dirty="0">
                <a:latin typeface="Gill Sans MT" panose="020B0502020104020203" pitchFamily="34" charset="0"/>
              </a:rPr>
              <a:t>If the Clock component is ever removed from the DOM, React calls the </a:t>
            </a:r>
            <a:r>
              <a:rPr lang="en-US" sz="2000" dirty="0" err="1">
                <a:latin typeface="Gill Sans MT" panose="020B0502020104020203" pitchFamily="34" charset="0"/>
              </a:rPr>
              <a:t>componentWillUnmount</a:t>
            </a:r>
            <a:r>
              <a:rPr lang="en-US" sz="2000" dirty="0">
                <a:latin typeface="Gill Sans MT" panose="020B0502020104020203" pitchFamily="34" charset="0"/>
              </a:rPr>
              <a:t>() lifecycle method so the timer is stopped.</a:t>
            </a:r>
          </a:p>
          <a:p>
            <a:pPr marL="0" indent="0">
              <a:buNone/>
            </a:pPr>
            <a:endParaRPr lang="en-US" dirty="0" smtClean="0"/>
          </a:p>
          <a:p>
            <a:endParaRPr lang="en-US" dirty="0"/>
          </a:p>
        </p:txBody>
      </p:sp>
      <p:sp>
        <p:nvSpPr>
          <p:cNvPr id="3" name="Title 2"/>
          <p:cNvSpPr>
            <a:spLocks noGrp="1"/>
          </p:cNvSpPr>
          <p:nvPr>
            <p:ph type="title" idx="4294967295"/>
          </p:nvPr>
        </p:nvSpPr>
        <p:spPr>
          <a:xfrm>
            <a:off x="457200" y="338328"/>
            <a:ext cx="8229600" cy="1252728"/>
          </a:xfrm>
          <a:prstGeom prst="rect">
            <a:avLst/>
          </a:prstGeom>
        </p:spPr>
        <p:txBody>
          <a:bodyPr/>
          <a:lstStyle/>
          <a:p>
            <a:r>
              <a:rPr lang="en-US" dirty="0" smtClean="0">
                <a:solidFill>
                  <a:srgbClr val="002060"/>
                </a:solidFill>
              </a:rPr>
              <a:t>Basics of React</a:t>
            </a:r>
            <a:endParaRPr lang="en-US" dirty="0">
              <a:solidFill>
                <a:srgbClr val="002060"/>
              </a:solidFill>
            </a:endParaRPr>
          </a:p>
        </p:txBody>
      </p:sp>
    </p:spTree>
    <p:extLst>
      <p:ext uri="{BB962C8B-B14F-4D97-AF65-F5344CB8AC3E}">
        <p14:creationId xmlns:p14="http://schemas.microsoft.com/office/powerpoint/2010/main" val="18350673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533400" y="1524000"/>
            <a:ext cx="8382000" cy="4953000"/>
          </a:xfrm>
          <a:prstGeom prst="rect">
            <a:avLst/>
          </a:prstGeom>
        </p:spPr>
        <p:txBody>
          <a:bodyPr>
            <a:normAutofit/>
          </a:bodyPr>
          <a:lstStyle/>
          <a:p>
            <a:pPr marL="0" indent="0">
              <a:buNone/>
            </a:pPr>
            <a:r>
              <a:rPr lang="en-US" b="1" dirty="0"/>
              <a:t>Handling Events:  </a:t>
            </a:r>
            <a:endParaRPr lang="en-US" dirty="0"/>
          </a:p>
          <a:p>
            <a:pPr marL="0" lvl="0" indent="0">
              <a:buNone/>
            </a:pPr>
            <a:r>
              <a:rPr lang="en-US" sz="1500" dirty="0">
                <a:latin typeface="Gill Sans MT" panose="020B0502020104020203" pitchFamily="34" charset="0"/>
              </a:rPr>
              <a:t>React events are named using </a:t>
            </a:r>
            <a:r>
              <a:rPr lang="en-US" sz="1500" dirty="0" err="1">
                <a:latin typeface="Gill Sans MT" panose="020B0502020104020203" pitchFamily="34" charset="0"/>
              </a:rPr>
              <a:t>camelCase</a:t>
            </a:r>
            <a:r>
              <a:rPr lang="en-US" sz="1500" dirty="0">
                <a:latin typeface="Gill Sans MT" panose="020B0502020104020203" pitchFamily="34" charset="0"/>
              </a:rPr>
              <a:t>, rather than lowercase.</a:t>
            </a:r>
          </a:p>
          <a:p>
            <a:pPr marL="0" lvl="0" indent="0">
              <a:buNone/>
            </a:pPr>
            <a:r>
              <a:rPr lang="en-US" sz="1500" dirty="0">
                <a:latin typeface="Gill Sans MT" panose="020B0502020104020203" pitchFamily="34" charset="0"/>
              </a:rPr>
              <a:t>With JSX you pass a function as the event handler, rather than a string.</a:t>
            </a:r>
          </a:p>
          <a:p>
            <a:pPr marL="0" indent="0">
              <a:buNone/>
            </a:pPr>
            <a:r>
              <a:rPr lang="en-US" sz="1500" dirty="0">
                <a:latin typeface="Gill Sans MT" panose="020B0502020104020203" pitchFamily="34" charset="0"/>
              </a:rPr>
              <a:t>For example, the HTML:</a:t>
            </a:r>
          </a:p>
          <a:p>
            <a:pPr marL="0" indent="0">
              <a:buNone/>
            </a:pPr>
            <a:r>
              <a:rPr lang="en-US" sz="1500" dirty="0">
                <a:latin typeface="Gill Sans MT" panose="020B0502020104020203" pitchFamily="34" charset="0"/>
              </a:rPr>
              <a:t> </a:t>
            </a:r>
          </a:p>
          <a:p>
            <a:pPr marL="0" indent="0">
              <a:buNone/>
            </a:pPr>
            <a:r>
              <a:rPr lang="en-US" sz="1500" dirty="0">
                <a:solidFill>
                  <a:srgbClr val="7030A0"/>
                </a:solidFill>
                <a:latin typeface="Gill Sans MT" panose="020B0502020104020203" pitchFamily="34" charset="0"/>
              </a:rPr>
              <a:t>&lt;button </a:t>
            </a:r>
            <a:r>
              <a:rPr lang="en-US" sz="1500" dirty="0" err="1">
                <a:solidFill>
                  <a:srgbClr val="7030A0"/>
                </a:solidFill>
                <a:latin typeface="Gill Sans MT" panose="020B0502020104020203" pitchFamily="34" charset="0"/>
              </a:rPr>
              <a:t>onclick</a:t>
            </a:r>
            <a:r>
              <a:rPr lang="en-US" sz="1500" dirty="0">
                <a:solidFill>
                  <a:srgbClr val="7030A0"/>
                </a:solidFill>
                <a:latin typeface="Gill Sans MT" panose="020B0502020104020203" pitchFamily="34" charset="0"/>
              </a:rPr>
              <a:t>="</a:t>
            </a:r>
            <a:r>
              <a:rPr lang="en-US" sz="1500" dirty="0" err="1">
                <a:solidFill>
                  <a:srgbClr val="7030A0"/>
                </a:solidFill>
                <a:latin typeface="Gill Sans MT" panose="020B0502020104020203" pitchFamily="34" charset="0"/>
              </a:rPr>
              <a:t>addData</a:t>
            </a:r>
            <a:r>
              <a:rPr lang="en-US" sz="1500" dirty="0">
                <a:solidFill>
                  <a:srgbClr val="7030A0"/>
                </a:solidFill>
                <a:latin typeface="Gill Sans MT" panose="020B0502020104020203" pitchFamily="34" charset="0"/>
              </a:rPr>
              <a:t>()"&gt;</a:t>
            </a:r>
          </a:p>
          <a:p>
            <a:pPr marL="0" indent="0">
              <a:buNone/>
            </a:pPr>
            <a:r>
              <a:rPr lang="en-US" sz="1500" dirty="0">
                <a:solidFill>
                  <a:srgbClr val="7030A0"/>
                </a:solidFill>
                <a:latin typeface="Gill Sans MT" panose="020B0502020104020203" pitchFamily="34" charset="0"/>
              </a:rPr>
              <a:t>  Add</a:t>
            </a:r>
          </a:p>
          <a:p>
            <a:pPr marL="0" indent="0">
              <a:buNone/>
            </a:pPr>
            <a:r>
              <a:rPr lang="en-US" sz="1500" dirty="0">
                <a:solidFill>
                  <a:srgbClr val="7030A0"/>
                </a:solidFill>
                <a:latin typeface="Gill Sans MT" panose="020B0502020104020203" pitchFamily="34" charset="0"/>
              </a:rPr>
              <a:t>&lt;/button&gt;</a:t>
            </a:r>
          </a:p>
          <a:p>
            <a:pPr marL="0" indent="0">
              <a:buNone/>
            </a:pPr>
            <a:r>
              <a:rPr lang="en-US" sz="1500" dirty="0">
                <a:latin typeface="Gill Sans MT" panose="020B0502020104020203" pitchFamily="34" charset="0"/>
              </a:rPr>
              <a:t>is slightly different in React:</a:t>
            </a:r>
          </a:p>
          <a:p>
            <a:pPr marL="0" indent="0">
              <a:buNone/>
            </a:pPr>
            <a:r>
              <a:rPr lang="en-US" sz="1500" dirty="0">
                <a:latin typeface="Gill Sans MT" panose="020B0502020104020203" pitchFamily="34" charset="0"/>
              </a:rPr>
              <a:t> </a:t>
            </a:r>
          </a:p>
          <a:p>
            <a:pPr marL="0" indent="0">
              <a:buNone/>
            </a:pPr>
            <a:r>
              <a:rPr lang="en-US" sz="1500" dirty="0">
                <a:solidFill>
                  <a:srgbClr val="7030A0"/>
                </a:solidFill>
                <a:latin typeface="Gill Sans MT" panose="020B0502020104020203" pitchFamily="34" charset="0"/>
              </a:rPr>
              <a:t>&lt;button </a:t>
            </a:r>
            <a:r>
              <a:rPr lang="en-US" sz="1500" dirty="0" err="1">
                <a:solidFill>
                  <a:srgbClr val="7030A0"/>
                </a:solidFill>
                <a:latin typeface="Gill Sans MT" panose="020B0502020104020203" pitchFamily="34" charset="0"/>
              </a:rPr>
              <a:t>onClick</a:t>
            </a:r>
            <a:r>
              <a:rPr lang="en-US" sz="1500" dirty="0">
                <a:solidFill>
                  <a:srgbClr val="7030A0"/>
                </a:solidFill>
                <a:latin typeface="Gill Sans MT" panose="020B0502020104020203" pitchFamily="34" charset="0"/>
              </a:rPr>
              <a:t>={ </a:t>
            </a:r>
            <a:r>
              <a:rPr lang="en-US" sz="1500" dirty="0" err="1">
                <a:solidFill>
                  <a:srgbClr val="7030A0"/>
                </a:solidFill>
                <a:latin typeface="Gill Sans MT" panose="020B0502020104020203" pitchFamily="34" charset="0"/>
              </a:rPr>
              <a:t>addData</a:t>
            </a:r>
            <a:r>
              <a:rPr lang="en-US" sz="1500" dirty="0">
                <a:solidFill>
                  <a:srgbClr val="7030A0"/>
                </a:solidFill>
                <a:latin typeface="Gill Sans MT" panose="020B0502020104020203" pitchFamily="34" charset="0"/>
              </a:rPr>
              <a:t> }&gt;</a:t>
            </a:r>
          </a:p>
          <a:p>
            <a:pPr marL="0" indent="0">
              <a:buNone/>
            </a:pPr>
            <a:r>
              <a:rPr lang="en-US" sz="1500" dirty="0">
                <a:solidFill>
                  <a:srgbClr val="7030A0"/>
                </a:solidFill>
                <a:latin typeface="Gill Sans MT" panose="020B0502020104020203" pitchFamily="34" charset="0"/>
              </a:rPr>
              <a:t>  Add</a:t>
            </a:r>
          </a:p>
          <a:p>
            <a:pPr marL="0" indent="0">
              <a:buNone/>
            </a:pPr>
            <a:r>
              <a:rPr lang="en-US" sz="1500" dirty="0">
                <a:solidFill>
                  <a:srgbClr val="7030A0"/>
                </a:solidFill>
                <a:latin typeface="Gill Sans MT" panose="020B0502020104020203" pitchFamily="34" charset="0"/>
              </a:rPr>
              <a:t>&lt;/button&gt;</a:t>
            </a:r>
          </a:p>
          <a:p>
            <a:pPr marL="0" indent="0">
              <a:buNone/>
            </a:pPr>
            <a:endParaRPr lang="en-US" dirty="0" smtClean="0"/>
          </a:p>
          <a:p>
            <a:endParaRPr lang="en-US" dirty="0"/>
          </a:p>
        </p:txBody>
      </p:sp>
      <p:sp>
        <p:nvSpPr>
          <p:cNvPr id="3" name="Title 2"/>
          <p:cNvSpPr>
            <a:spLocks noGrp="1"/>
          </p:cNvSpPr>
          <p:nvPr>
            <p:ph type="title" idx="4294967295"/>
          </p:nvPr>
        </p:nvSpPr>
        <p:spPr>
          <a:xfrm>
            <a:off x="457200" y="338328"/>
            <a:ext cx="8229600" cy="1252728"/>
          </a:xfrm>
          <a:prstGeom prst="rect">
            <a:avLst/>
          </a:prstGeom>
        </p:spPr>
        <p:txBody>
          <a:bodyPr/>
          <a:lstStyle/>
          <a:p>
            <a:r>
              <a:rPr lang="en-US" dirty="0" smtClean="0">
                <a:solidFill>
                  <a:srgbClr val="002060"/>
                </a:solidFill>
              </a:rPr>
              <a:t>Basics of React</a:t>
            </a:r>
            <a:endParaRPr lang="en-US" dirty="0">
              <a:solidFill>
                <a:srgbClr val="002060"/>
              </a:solidFill>
            </a:endParaRPr>
          </a:p>
        </p:txBody>
      </p:sp>
    </p:spTree>
    <p:extLst>
      <p:ext uri="{BB962C8B-B14F-4D97-AF65-F5344CB8AC3E}">
        <p14:creationId xmlns:p14="http://schemas.microsoft.com/office/powerpoint/2010/main" val="36340461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533400" y="1524000"/>
            <a:ext cx="8382000" cy="4953000"/>
          </a:xfrm>
          <a:prstGeom prst="rect">
            <a:avLst/>
          </a:prstGeom>
        </p:spPr>
        <p:txBody>
          <a:bodyPr>
            <a:normAutofit fontScale="92500"/>
          </a:bodyPr>
          <a:lstStyle/>
          <a:p>
            <a:pPr marL="0" indent="0">
              <a:buNone/>
            </a:pPr>
            <a:r>
              <a:rPr lang="en-US" sz="3200" b="1" dirty="0"/>
              <a:t>List and </a:t>
            </a:r>
            <a:r>
              <a:rPr lang="en-US" sz="3200" b="1" dirty="0" smtClean="0"/>
              <a:t>Keys</a:t>
            </a:r>
          </a:p>
          <a:p>
            <a:pPr marL="0" indent="0">
              <a:buNone/>
            </a:pPr>
            <a:r>
              <a:rPr lang="en-US" b="1" dirty="0"/>
              <a:t> </a:t>
            </a:r>
            <a:endParaRPr lang="en-US" dirty="0"/>
          </a:p>
          <a:p>
            <a:pPr marL="0" indent="0">
              <a:buNone/>
            </a:pPr>
            <a:r>
              <a:rPr lang="en-US" sz="1500" dirty="0">
                <a:solidFill>
                  <a:srgbClr val="7030A0"/>
                </a:solidFill>
              </a:rPr>
              <a:t>class App extends </a:t>
            </a:r>
            <a:r>
              <a:rPr lang="en-US" sz="1500" dirty="0" err="1">
                <a:solidFill>
                  <a:srgbClr val="7030A0"/>
                </a:solidFill>
              </a:rPr>
              <a:t>React.Component</a:t>
            </a:r>
            <a:r>
              <a:rPr lang="en-US" sz="1500" dirty="0">
                <a:solidFill>
                  <a:srgbClr val="7030A0"/>
                </a:solidFill>
              </a:rPr>
              <a:t> {</a:t>
            </a:r>
          </a:p>
          <a:p>
            <a:pPr marL="0" indent="0">
              <a:buNone/>
            </a:pPr>
            <a:r>
              <a:rPr lang="en-US" sz="1500" dirty="0">
                <a:solidFill>
                  <a:srgbClr val="7030A0"/>
                </a:solidFill>
              </a:rPr>
              <a:t>render() {	</a:t>
            </a:r>
          </a:p>
          <a:p>
            <a:pPr marL="0" indent="0">
              <a:buNone/>
            </a:pPr>
            <a:r>
              <a:rPr lang="en-US" sz="1500" dirty="0">
                <a:solidFill>
                  <a:srgbClr val="7030A0"/>
                </a:solidFill>
              </a:rPr>
              <a:t> </a:t>
            </a:r>
            <a:r>
              <a:rPr lang="en-US" sz="1500" dirty="0" smtClean="0">
                <a:solidFill>
                  <a:srgbClr val="7030A0"/>
                </a:solidFill>
              </a:rPr>
              <a:t>  </a:t>
            </a:r>
            <a:r>
              <a:rPr lang="en-US" sz="1500" dirty="0" err="1" smtClean="0">
                <a:solidFill>
                  <a:srgbClr val="7030A0"/>
                </a:solidFill>
              </a:rPr>
              <a:t>const</a:t>
            </a:r>
            <a:r>
              <a:rPr lang="en-US" sz="1500" dirty="0" smtClean="0">
                <a:solidFill>
                  <a:srgbClr val="7030A0"/>
                </a:solidFill>
              </a:rPr>
              <a:t> </a:t>
            </a:r>
            <a:r>
              <a:rPr lang="en-US" sz="1500" dirty="0">
                <a:solidFill>
                  <a:srgbClr val="7030A0"/>
                </a:solidFill>
              </a:rPr>
              <a:t>numbers = [1,2,3,4,5];</a:t>
            </a:r>
          </a:p>
          <a:p>
            <a:pPr marL="0" indent="0">
              <a:buNone/>
            </a:pPr>
            <a:r>
              <a:rPr lang="en-US" sz="1500" dirty="0" smtClean="0">
                <a:solidFill>
                  <a:srgbClr val="7030A0"/>
                </a:solidFill>
              </a:rPr>
              <a:t>   </a:t>
            </a:r>
            <a:r>
              <a:rPr lang="en-US" sz="1500" dirty="0" err="1" smtClean="0">
                <a:solidFill>
                  <a:srgbClr val="7030A0"/>
                </a:solidFill>
              </a:rPr>
              <a:t>const</a:t>
            </a:r>
            <a:r>
              <a:rPr lang="en-US" sz="1500" dirty="0" smtClean="0">
                <a:solidFill>
                  <a:srgbClr val="7030A0"/>
                </a:solidFill>
              </a:rPr>
              <a:t> </a:t>
            </a:r>
            <a:r>
              <a:rPr lang="en-US" sz="1500" dirty="0" err="1">
                <a:solidFill>
                  <a:srgbClr val="7030A0"/>
                </a:solidFill>
              </a:rPr>
              <a:t>listItems</a:t>
            </a:r>
            <a:r>
              <a:rPr lang="en-US" sz="1500" dirty="0">
                <a:solidFill>
                  <a:srgbClr val="7030A0"/>
                </a:solidFill>
              </a:rPr>
              <a:t> = </a:t>
            </a:r>
            <a:r>
              <a:rPr lang="en-US" sz="1500" dirty="0" err="1">
                <a:solidFill>
                  <a:srgbClr val="7030A0"/>
                </a:solidFill>
              </a:rPr>
              <a:t>numbers.map</a:t>
            </a:r>
            <a:r>
              <a:rPr lang="en-US" sz="1500" dirty="0">
                <a:solidFill>
                  <a:srgbClr val="7030A0"/>
                </a:solidFill>
              </a:rPr>
              <a:t>((number)=&gt; &lt;li key={</a:t>
            </a:r>
            <a:r>
              <a:rPr lang="en-US" sz="1500" dirty="0" err="1">
                <a:solidFill>
                  <a:srgbClr val="7030A0"/>
                </a:solidFill>
              </a:rPr>
              <a:t>number.toString</a:t>
            </a:r>
            <a:r>
              <a:rPr lang="en-US" sz="1500" dirty="0">
                <a:solidFill>
                  <a:srgbClr val="7030A0"/>
                </a:solidFill>
              </a:rPr>
              <a:t>()}&gt; {number} &lt;/li&gt;);</a:t>
            </a:r>
          </a:p>
          <a:p>
            <a:pPr marL="0" indent="0">
              <a:buNone/>
            </a:pPr>
            <a:r>
              <a:rPr lang="en-US" sz="1500" dirty="0" smtClean="0">
                <a:solidFill>
                  <a:srgbClr val="7030A0"/>
                </a:solidFill>
              </a:rPr>
              <a:t>    return </a:t>
            </a:r>
            <a:r>
              <a:rPr lang="en-US" sz="1500" dirty="0">
                <a:solidFill>
                  <a:srgbClr val="7030A0"/>
                </a:solidFill>
              </a:rPr>
              <a:t>(&lt;</a:t>
            </a:r>
            <a:r>
              <a:rPr lang="en-US" sz="1500" dirty="0" err="1">
                <a:solidFill>
                  <a:srgbClr val="7030A0"/>
                </a:solidFill>
              </a:rPr>
              <a:t>ul</a:t>
            </a:r>
            <a:r>
              <a:rPr lang="en-US" sz="1500" dirty="0">
                <a:solidFill>
                  <a:srgbClr val="7030A0"/>
                </a:solidFill>
              </a:rPr>
              <a:t>&gt;{</a:t>
            </a:r>
            <a:r>
              <a:rPr lang="en-US" sz="1500" dirty="0" err="1">
                <a:solidFill>
                  <a:srgbClr val="7030A0"/>
                </a:solidFill>
              </a:rPr>
              <a:t>listItems</a:t>
            </a:r>
            <a:r>
              <a:rPr lang="en-US" sz="1500" dirty="0">
                <a:solidFill>
                  <a:srgbClr val="7030A0"/>
                </a:solidFill>
              </a:rPr>
              <a:t>}&lt;/</a:t>
            </a:r>
            <a:r>
              <a:rPr lang="en-US" sz="1500" dirty="0" err="1">
                <a:solidFill>
                  <a:srgbClr val="7030A0"/>
                </a:solidFill>
              </a:rPr>
              <a:t>ul</a:t>
            </a:r>
            <a:r>
              <a:rPr lang="en-US" sz="1500" dirty="0">
                <a:solidFill>
                  <a:srgbClr val="7030A0"/>
                </a:solidFill>
              </a:rPr>
              <a:t>&gt;);</a:t>
            </a:r>
          </a:p>
          <a:p>
            <a:pPr marL="0" indent="0">
              <a:buNone/>
            </a:pPr>
            <a:r>
              <a:rPr lang="en-US" sz="1500" dirty="0" smtClean="0">
                <a:solidFill>
                  <a:srgbClr val="7030A0"/>
                </a:solidFill>
              </a:rPr>
              <a:t>   }</a:t>
            </a:r>
            <a:endParaRPr lang="en-US" sz="1500" dirty="0">
              <a:solidFill>
                <a:srgbClr val="7030A0"/>
              </a:solidFill>
            </a:endParaRPr>
          </a:p>
          <a:p>
            <a:pPr marL="0" indent="0">
              <a:buNone/>
            </a:pPr>
            <a:r>
              <a:rPr lang="en-US" sz="1500" dirty="0">
                <a:solidFill>
                  <a:srgbClr val="7030A0"/>
                </a:solidFill>
              </a:rPr>
              <a:t>}</a:t>
            </a:r>
          </a:p>
          <a:p>
            <a:pPr marL="0" indent="0">
              <a:buNone/>
            </a:pPr>
            <a:r>
              <a:rPr lang="en-US" b="1" dirty="0" smtClean="0"/>
              <a:t>List </a:t>
            </a:r>
          </a:p>
          <a:p>
            <a:pPr marL="0" indent="0">
              <a:buNone/>
            </a:pPr>
            <a:r>
              <a:rPr lang="en-US" sz="1700" dirty="0" smtClean="0">
                <a:latin typeface="Gill Sans MT" panose="020B0502020104020203" pitchFamily="34" charset="0"/>
              </a:rPr>
              <a:t>Usually </a:t>
            </a:r>
            <a:r>
              <a:rPr lang="en-US" sz="1700" dirty="0">
                <a:latin typeface="Gill Sans MT" panose="020B0502020104020203" pitchFamily="34" charset="0"/>
              </a:rPr>
              <a:t>you would render lists inside a </a:t>
            </a:r>
            <a:r>
              <a:rPr lang="en-US" sz="1700" u="sng" dirty="0">
                <a:latin typeface="Gill Sans MT" panose="020B0502020104020203" pitchFamily="34" charset="0"/>
                <a:hlinkClick r:id="rId3"/>
              </a:rPr>
              <a:t>component</a:t>
            </a:r>
            <a:r>
              <a:rPr lang="en-US" sz="1700" dirty="0">
                <a:latin typeface="Gill Sans MT" panose="020B0502020104020203" pitchFamily="34" charset="0"/>
              </a:rPr>
              <a:t>.</a:t>
            </a:r>
          </a:p>
          <a:p>
            <a:pPr marL="0" indent="0">
              <a:buNone/>
            </a:pPr>
            <a:r>
              <a:rPr lang="en-US" dirty="0"/>
              <a:t> </a:t>
            </a:r>
            <a:endParaRPr lang="en-US" dirty="0" smtClean="0"/>
          </a:p>
          <a:p>
            <a:pPr marL="0" indent="0">
              <a:buNone/>
            </a:pPr>
            <a:r>
              <a:rPr lang="en-US" b="1" dirty="0" smtClean="0"/>
              <a:t>Keys</a:t>
            </a:r>
          </a:p>
          <a:p>
            <a:pPr marL="0" indent="0">
              <a:buNone/>
            </a:pPr>
            <a:r>
              <a:rPr lang="en-US" sz="1900" dirty="0" smtClean="0">
                <a:latin typeface="Gill Sans MT" panose="020B0502020104020203" pitchFamily="34" charset="0"/>
              </a:rPr>
              <a:t>Keys </a:t>
            </a:r>
            <a:r>
              <a:rPr lang="en-US" sz="1900" dirty="0">
                <a:latin typeface="Gill Sans MT" panose="020B0502020104020203" pitchFamily="34" charset="0"/>
              </a:rPr>
              <a:t>help React identify which items have changed, are added, or are removed. Keys should be given to the elements inside the array to give the elements a stable identity:</a:t>
            </a:r>
          </a:p>
          <a:p>
            <a:pPr marL="0" indent="0">
              <a:buNone/>
            </a:pPr>
            <a:endParaRPr lang="en-US" dirty="0" smtClean="0"/>
          </a:p>
          <a:p>
            <a:endParaRPr lang="en-US" dirty="0"/>
          </a:p>
        </p:txBody>
      </p:sp>
      <p:sp>
        <p:nvSpPr>
          <p:cNvPr id="3" name="Title 2"/>
          <p:cNvSpPr>
            <a:spLocks noGrp="1"/>
          </p:cNvSpPr>
          <p:nvPr>
            <p:ph type="title" idx="4294967295"/>
          </p:nvPr>
        </p:nvSpPr>
        <p:spPr>
          <a:xfrm>
            <a:off x="457200" y="338328"/>
            <a:ext cx="8229600" cy="1252728"/>
          </a:xfrm>
          <a:prstGeom prst="rect">
            <a:avLst/>
          </a:prstGeom>
        </p:spPr>
        <p:txBody>
          <a:bodyPr/>
          <a:lstStyle/>
          <a:p>
            <a:r>
              <a:rPr lang="en-US" dirty="0" smtClean="0">
                <a:solidFill>
                  <a:srgbClr val="002060"/>
                </a:solidFill>
              </a:rPr>
              <a:t>Basics of React</a:t>
            </a:r>
            <a:endParaRPr lang="en-US" dirty="0">
              <a:solidFill>
                <a:srgbClr val="002060"/>
              </a:solidFill>
            </a:endParaRPr>
          </a:p>
        </p:txBody>
      </p:sp>
    </p:spTree>
    <p:extLst>
      <p:ext uri="{BB962C8B-B14F-4D97-AF65-F5344CB8AC3E}">
        <p14:creationId xmlns:p14="http://schemas.microsoft.com/office/powerpoint/2010/main" val="8154583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533400" y="1524000"/>
            <a:ext cx="8382000" cy="4953000"/>
          </a:xfrm>
          <a:prstGeom prst="rect">
            <a:avLst/>
          </a:prstGeom>
          <a:ln>
            <a:solidFill>
              <a:schemeClr val="accent1"/>
            </a:solidFill>
          </a:ln>
        </p:spPr>
        <p:txBody>
          <a:bodyPr>
            <a:normAutofit lnSpcReduction="10000"/>
          </a:bodyPr>
          <a:lstStyle/>
          <a:p>
            <a:pPr marL="0" indent="0">
              <a:buNone/>
            </a:pPr>
            <a:endParaRPr lang="en-US" sz="1800" b="1" dirty="0" smtClean="0"/>
          </a:p>
          <a:p>
            <a:pPr marL="0" indent="0">
              <a:buNone/>
            </a:pPr>
            <a:r>
              <a:rPr lang="en-US" sz="1800" b="1" dirty="0" smtClean="0"/>
              <a:t>Download </a:t>
            </a:r>
            <a:r>
              <a:rPr lang="en-US" sz="1800" b="1" dirty="0" err="1" smtClean="0"/>
              <a:t>simple_react_crud</a:t>
            </a:r>
            <a:r>
              <a:rPr lang="en-US" sz="1800" b="1" dirty="0" smtClean="0"/>
              <a:t> Module of Drupal8 from GitHub:</a:t>
            </a:r>
          </a:p>
          <a:p>
            <a:pPr marL="0" indent="0">
              <a:buNone/>
            </a:pPr>
            <a:r>
              <a:rPr lang="en-US" sz="1200" dirty="0">
                <a:solidFill>
                  <a:srgbClr val="7030A0"/>
                </a:solidFill>
                <a:hlinkClick r:id="rId3"/>
              </a:rPr>
              <a:t>https://</a:t>
            </a:r>
            <a:r>
              <a:rPr lang="en-US" sz="1200" dirty="0" smtClean="0">
                <a:solidFill>
                  <a:srgbClr val="7030A0"/>
                </a:solidFill>
                <a:hlinkClick r:id="rId3"/>
              </a:rPr>
              <a:t>github.com/mukeshsah08/drupal8-simple-react-crud/tree/master</a:t>
            </a:r>
            <a:endParaRPr lang="en-US" sz="1200" dirty="0" smtClean="0">
              <a:solidFill>
                <a:srgbClr val="7030A0"/>
              </a:solidFill>
            </a:endParaRPr>
          </a:p>
          <a:p>
            <a:pPr marL="0" indent="0">
              <a:buNone/>
            </a:pPr>
            <a:endParaRPr lang="en-US" sz="1200" b="1" dirty="0" smtClean="0">
              <a:solidFill>
                <a:srgbClr val="7030A0"/>
              </a:solidFill>
            </a:endParaRPr>
          </a:p>
          <a:p>
            <a:pPr marL="0" indent="0">
              <a:buNone/>
            </a:pPr>
            <a:r>
              <a:rPr lang="en-US" sz="1800" b="1" dirty="0" smtClean="0"/>
              <a:t>Steps of Installation &amp; Configuration:</a:t>
            </a:r>
          </a:p>
          <a:p>
            <a:pPr marL="0" indent="0">
              <a:buNone/>
            </a:pPr>
            <a:endParaRPr lang="en-US" sz="1800" b="1" dirty="0"/>
          </a:p>
          <a:p>
            <a:pPr marL="0" indent="0">
              <a:buNone/>
            </a:pPr>
            <a:r>
              <a:rPr lang="en-US" sz="1200" b="1" dirty="0" smtClean="0">
                <a:latin typeface="Gill Sans MT" panose="020B0502020104020203" pitchFamily="34" charset="0"/>
              </a:rPr>
              <a:t>Module </a:t>
            </a:r>
            <a:r>
              <a:rPr lang="en-US" sz="1200" b="1" dirty="0">
                <a:latin typeface="Gill Sans MT" panose="020B0502020104020203" pitchFamily="34" charset="0"/>
              </a:rPr>
              <a:t>installation</a:t>
            </a:r>
          </a:p>
          <a:p>
            <a:pPr marL="0" indent="0">
              <a:buNone/>
            </a:pPr>
            <a:r>
              <a:rPr lang="en-US" sz="1200" dirty="0" smtClean="0">
                <a:latin typeface="Gill Sans MT" panose="020B0502020104020203" pitchFamily="34" charset="0"/>
              </a:rPr>
              <a:t>  1. Install </a:t>
            </a:r>
            <a:r>
              <a:rPr lang="en-US" sz="1200" dirty="0">
                <a:latin typeface="Gill Sans MT" panose="020B0502020104020203" pitchFamily="34" charset="0"/>
              </a:rPr>
              <a:t>and enable </a:t>
            </a:r>
            <a:r>
              <a:rPr lang="en-US" sz="1200" dirty="0" err="1">
                <a:latin typeface="Gill Sans MT" panose="020B0502020104020203" pitchFamily="34" charset="0"/>
              </a:rPr>
              <a:t>drupal</a:t>
            </a:r>
            <a:r>
              <a:rPr lang="en-US" sz="1200" dirty="0">
                <a:latin typeface="Gill Sans MT" panose="020B0502020104020203" pitchFamily="34" charset="0"/>
              </a:rPr>
              <a:t> module</a:t>
            </a:r>
          </a:p>
          <a:p>
            <a:pPr marL="0" indent="0">
              <a:buNone/>
            </a:pPr>
            <a:endParaRPr lang="en-US" sz="1200" b="1" dirty="0" smtClean="0">
              <a:latin typeface="Gill Sans MT" panose="020B0502020104020203" pitchFamily="34" charset="0"/>
            </a:endParaRPr>
          </a:p>
          <a:p>
            <a:pPr marL="0" indent="0">
              <a:buNone/>
            </a:pPr>
            <a:r>
              <a:rPr lang="en-US" sz="1200" b="1" dirty="0" smtClean="0">
                <a:latin typeface="Gill Sans MT" panose="020B0502020104020203" pitchFamily="34" charset="0"/>
              </a:rPr>
              <a:t>Run </a:t>
            </a:r>
            <a:r>
              <a:rPr lang="en-US" sz="1200" b="1" dirty="0">
                <a:latin typeface="Gill Sans MT" panose="020B0502020104020203" pitchFamily="34" charset="0"/>
              </a:rPr>
              <a:t>React App</a:t>
            </a:r>
          </a:p>
          <a:p>
            <a:pPr marL="0" indent="0">
              <a:buNone/>
            </a:pPr>
            <a:r>
              <a:rPr lang="en-US" sz="1200" dirty="0" smtClean="0">
                <a:latin typeface="Gill Sans MT" panose="020B0502020104020203" pitchFamily="34" charset="0"/>
              </a:rPr>
              <a:t>   2. Got </a:t>
            </a:r>
            <a:r>
              <a:rPr lang="en-US" sz="1200" dirty="0">
                <a:latin typeface="Gill Sans MT" panose="020B0502020104020203" pitchFamily="34" charset="0"/>
              </a:rPr>
              <a:t>to </a:t>
            </a:r>
            <a:r>
              <a:rPr lang="en-US" sz="1200" dirty="0" err="1">
                <a:latin typeface="Gill Sans MT" panose="020B0502020104020203" pitchFamily="34" charset="0"/>
              </a:rPr>
              <a:t>react_code</a:t>
            </a:r>
            <a:endParaRPr lang="en-US" sz="1200" dirty="0">
              <a:latin typeface="Gill Sans MT" panose="020B0502020104020203" pitchFamily="34" charset="0"/>
            </a:endParaRPr>
          </a:p>
          <a:p>
            <a:pPr marL="0" indent="0">
              <a:buNone/>
            </a:pPr>
            <a:r>
              <a:rPr lang="en-US" sz="1200" dirty="0">
                <a:latin typeface="Gill Sans MT" panose="020B0502020104020203" pitchFamily="34" charset="0"/>
              </a:rPr>
              <a:t>Install all dependency libraries from </a:t>
            </a:r>
            <a:r>
              <a:rPr lang="en-US" sz="1200" dirty="0" err="1">
                <a:latin typeface="Gill Sans MT" panose="020B0502020104020203" pitchFamily="34" charset="0"/>
              </a:rPr>
              <a:t>npm</a:t>
            </a:r>
            <a:endParaRPr lang="en-US" sz="1200" dirty="0">
              <a:latin typeface="Gill Sans MT" panose="020B0502020104020203" pitchFamily="34" charset="0"/>
            </a:endParaRPr>
          </a:p>
          <a:p>
            <a:pPr marL="0" indent="0">
              <a:buNone/>
            </a:pPr>
            <a:r>
              <a:rPr lang="en-US" sz="1200" dirty="0" smtClean="0">
                <a:latin typeface="Gill Sans MT" panose="020B0502020104020203" pitchFamily="34" charset="0"/>
              </a:rPr>
              <a:t>   3. </a:t>
            </a:r>
            <a:r>
              <a:rPr lang="en-US" sz="1200" dirty="0" err="1" smtClean="0">
                <a:latin typeface="Gill Sans MT" panose="020B0502020104020203" pitchFamily="34" charset="0"/>
              </a:rPr>
              <a:t>npm</a:t>
            </a:r>
            <a:r>
              <a:rPr lang="en-US" sz="1200" dirty="0" smtClean="0">
                <a:latin typeface="Gill Sans MT" panose="020B0502020104020203" pitchFamily="34" charset="0"/>
              </a:rPr>
              <a:t> </a:t>
            </a:r>
            <a:r>
              <a:rPr lang="en-US" sz="1200" dirty="0">
                <a:latin typeface="Gill Sans MT" panose="020B0502020104020203" pitchFamily="34" charset="0"/>
              </a:rPr>
              <a:t>install</a:t>
            </a:r>
          </a:p>
          <a:p>
            <a:pPr marL="0" indent="0">
              <a:buNone/>
            </a:pPr>
            <a:r>
              <a:rPr lang="en-US" sz="1200" dirty="0">
                <a:latin typeface="Gill Sans MT" panose="020B0502020104020203" pitchFamily="34" charset="0"/>
              </a:rPr>
              <a:t>Set </a:t>
            </a:r>
            <a:r>
              <a:rPr lang="en-US" sz="1200" dirty="0" err="1">
                <a:latin typeface="Gill Sans MT" panose="020B0502020104020203" pitchFamily="34" charset="0"/>
              </a:rPr>
              <a:t>Api</a:t>
            </a:r>
            <a:r>
              <a:rPr lang="en-US" sz="1200" dirty="0">
                <a:latin typeface="Gill Sans MT" panose="020B0502020104020203" pitchFamily="34" charset="0"/>
              </a:rPr>
              <a:t> path for React</a:t>
            </a:r>
          </a:p>
          <a:p>
            <a:pPr marL="0" indent="0">
              <a:buNone/>
            </a:pPr>
            <a:r>
              <a:rPr lang="en-US" sz="1200" dirty="0">
                <a:latin typeface="Gill Sans MT" panose="020B0502020104020203" pitchFamily="34" charset="0"/>
              </a:rPr>
              <a:t> </a:t>
            </a:r>
            <a:r>
              <a:rPr lang="en-US" sz="1200" dirty="0" smtClean="0">
                <a:latin typeface="Gill Sans MT" panose="020B0502020104020203" pitchFamily="34" charset="0"/>
              </a:rPr>
              <a:t>  4. Go </a:t>
            </a:r>
            <a:r>
              <a:rPr lang="en-US" sz="1200" dirty="0">
                <a:latin typeface="Gill Sans MT" panose="020B0502020104020203" pitchFamily="34" charset="0"/>
              </a:rPr>
              <a:t>to </a:t>
            </a:r>
            <a:r>
              <a:rPr lang="en-US" sz="1200" dirty="0" err="1">
                <a:latin typeface="Gill Sans MT" panose="020B0502020104020203" pitchFamily="34" charset="0"/>
              </a:rPr>
              <a:t>react_code</a:t>
            </a:r>
            <a:r>
              <a:rPr lang="en-US" sz="1200" dirty="0">
                <a:latin typeface="Gill Sans MT" panose="020B0502020104020203" pitchFamily="34" charset="0"/>
              </a:rPr>
              <a:t>\</a:t>
            </a:r>
            <a:r>
              <a:rPr lang="en-US" sz="1200" dirty="0" err="1">
                <a:latin typeface="Gill Sans MT" panose="020B0502020104020203" pitchFamily="34" charset="0"/>
              </a:rPr>
              <a:t>src</a:t>
            </a:r>
            <a:r>
              <a:rPr lang="en-US" sz="1200" dirty="0">
                <a:latin typeface="Gill Sans MT" panose="020B0502020104020203" pitchFamily="34" charset="0"/>
              </a:rPr>
              <a:t> and change the </a:t>
            </a:r>
            <a:r>
              <a:rPr lang="en-US" sz="1200" dirty="0" err="1">
                <a:latin typeface="Gill Sans MT" panose="020B0502020104020203" pitchFamily="34" charset="0"/>
              </a:rPr>
              <a:t>apiUrl</a:t>
            </a:r>
            <a:r>
              <a:rPr lang="en-US" sz="1200" dirty="0">
                <a:latin typeface="Gill Sans MT" panose="020B0502020104020203" pitchFamily="34" charset="0"/>
              </a:rPr>
              <a:t> inside config.js as per your current </a:t>
            </a:r>
            <a:r>
              <a:rPr lang="en-US" sz="1200" dirty="0" err="1">
                <a:latin typeface="Gill Sans MT" panose="020B0502020104020203" pitchFamily="34" charset="0"/>
              </a:rPr>
              <a:t>url</a:t>
            </a:r>
            <a:r>
              <a:rPr lang="en-US" sz="1200" dirty="0">
                <a:latin typeface="Gill Sans MT" panose="020B0502020104020203" pitchFamily="34" charset="0"/>
              </a:rPr>
              <a:t> of Drupal</a:t>
            </a:r>
          </a:p>
          <a:p>
            <a:pPr marL="0" indent="0">
              <a:buNone/>
            </a:pPr>
            <a:r>
              <a:rPr lang="en-US" sz="1200" dirty="0">
                <a:latin typeface="Gill Sans MT" panose="020B0502020104020203" pitchFamily="34" charset="0"/>
              </a:rPr>
              <a:t>To start the app server it will display live changes (optional)</a:t>
            </a:r>
          </a:p>
          <a:p>
            <a:pPr marL="0" indent="0">
              <a:buNone/>
            </a:pPr>
            <a:r>
              <a:rPr lang="en-US" sz="1200" dirty="0" smtClean="0">
                <a:latin typeface="Gill Sans MT" panose="020B0502020104020203" pitchFamily="34" charset="0"/>
              </a:rPr>
              <a:t>   5. </a:t>
            </a:r>
            <a:r>
              <a:rPr lang="en-US" sz="1200" dirty="0" err="1" smtClean="0">
                <a:latin typeface="Gill Sans MT" panose="020B0502020104020203" pitchFamily="34" charset="0"/>
              </a:rPr>
              <a:t>npm</a:t>
            </a:r>
            <a:r>
              <a:rPr lang="en-US" sz="1200" dirty="0" smtClean="0">
                <a:latin typeface="Gill Sans MT" panose="020B0502020104020203" pitchFamily="34" charset="0"/>
              </a:rPr>
              <a:t> </a:t>
            </a:r>
            <a:r>
              <a:rPr lang="en-US" sz="1200" dirty="0">
                <a:latin typeface="Gill Sans MT" panose="020B0502020104020203" pitchFamily="34" charset="0"/>
              </a:rPr>
              <a:t>start</a:t>
            </a:r>
          </a:p>
          <a:p>
            <a:pPr marL="0" indent="0">
              <a:buNone/>
            </a:pPr>
            <a:r>
              <a:rPr lang="en-US" sz="1200" dirty="0">
                <a:latin typeface="Gill Sans MT" panose="020B0502020104020203" pitchFamily="34" charset="0"/>
              </a:rPr>
              <a:t>To create a new build inside </a:t>
            </a:r>
            <a:r>
              <a:rPr lang="en-US" sz="1200" dirty="0" err="1">
                <a:latin typeface="Gill Sans MT" panose="020B0502020104020203" pitchFamily="34" charset="0"/>
              </a:rPr>
              <a:t>dist</a:t>
            </a:r>
            <a:r>
              <a:rPr lang="en-US" sz="1200" dirty="0">
                <a:latin typeface="Gill Sans MT" panose="020B0502020104020203" pitchFamily="34" charset="0"/>
              </a:rPr>
              <a:t> directory</a:t>
            </a:r>
          </a:p>
          <a:p>
            <a:pPr marL="0" indent="0">
              <a:buNone/>
            </a:pPr>
            <a:r>
              <a:rPr lang="en-US" sz="1200" dirty="0" smtClean="0">
                <a:latin typeface="Gill Sans MT" panose="020B0502020104020203" pitchFamily="34" charset="0"/>
              </a:rPr>
              <a:t>   6. </a:t>
            </a:r>
            <a:r>
              <a:rPr lang="en-US" sz="1200" dirty="0" err="1" smtClean="0">
                <a:latin typeface="Gill Sans MT" panose="020B0502020104020203" pitchFamily="34" charset="0"/>
              </a:rPr>
              <a:t>npm</a:t>
            </a:r>
            <a:r>
              <a:rPr lang="en-US" sz="1200" dirty="0" smtClean="0">
                <a:latin typeface="Gill Sans MT" panose="020B0502020104020203" pitchFamily="34" charset="0"/>
              </a:rPr>
              <a:t> </a:t>
            </a:r>
            <a:r>
              <a:rPr lang="en-US" sz="1200" dirty="0">
                <a:latin typeface="Gill Sans MT" panose="020B0502020104020203" pitchFamily="34" charset="0"/>
              </a:rPr>
              <a:t>run </a:t>
            </a:r>
            <a:r>
              <a:rPr lang="en-US" sz="1200" dirty="0" smtClean="0">
                <a:latin typeface="Gill Sans MT" panose="020B0502020104020203" pitchFamily="34" charset="0"/>
              </a:rPr>
              <a:t>build</a:t>
            </a:r>
          </a:p>
          <a:p>
            <a:pPr marL="0" indent="0">
              <a:buNone/>
            </a:pPr>
            <a:endParaRPr lang="en-US" sz="1200" dirty="0">
              <a:latin typeface="Gill Sans MT" panose="020B0502020104020203" pitchFamily="34" charset="0"/>
            </a:endParaRPr>
          </a:p>
          <a:p>
            <a:pPr marL="0" indent="0">
              <a:buNone/>
            </a:pPr>
            <a:r>
              <a:rPr lang="en-US" sz="1200" b="1" dirty="0">
                <a:latin typeface="Gill Sans MT" panose="020B0502020104020203" pitchFamily="34" charset="0"/>
              </a:rPr>
              <a:t>Run the Drupal Page having React</a:t>
            </a:r>
          </a:p>
          <a:p>
            <a:pPr marL="0" indent="0">
              <a:buNone/>
            </a:pPr>
            <a:r>
              <a:rPr lang="en-US" sz="1200" dirty="0" smtClean="0">
                <a:latin typeface="Gill Sans MT" panose="020B0502020104020203" pitchFamily="34" charset="0"/>
              </a:rPr>
              <a:t>   7. </a:t>
            </a:r>
            <a:r>
              <a:rPr lang="en-US" sz="1200" dirty="0" smtClean="0">
                <a:latin typeface="Gill Sans MT" panose="020B0502020104020203" pitchFamily="34" charset="0"/>
                <a:hlinkClick r:id="rId4"/>
              </a:rPr>
              <a:t>http</a:t>
            </a:r>
            <a:r>
              <a:rPr lang="en-US" sz="1200" dirty="0">
                <a:latin typeface="Gill Sans MT" panose="020B0502020104020203" pitchFamily="34" charset="0"/>
                <a:hlinkClick r:id="rId4"/>
              </a:rPr>
              <a:t>://yourdomain.com/react/product-list</a:t>
            </a:r>
            <a:endParaRPr lang="en-US" sz="1200" dirty="0">
              <a:latin typeface="Gill Sans MT" panose="020B0502020104020203" pitchFamily="34" charset="0"/>
            </a:endParaRPr>
          </a:p>
          <a:p>
            <a:pPr marL="0" indent="0">
              <a:buNone/>
            </a:pPr>
            <a:endParaRPr lang="en-US" sz="1800" dirty="0"/>
          </a:p>
          <a:p>
            <a:pPr marL="0" indent="0">
              <a:buNone/>
            </a:pPr>
            <a:endParaRPr lang="en-US" sz="1800" dirty="0" smtClean="0"/>
          </a:p>
          <a:p>
            <a:endParaRPr lang="en-US" dirty="0"/>
          </a:p>
        </p:txBody>
      </p:sp>
      <p:sp>
        <p:nvSpPr>
          <p:cNvPr id="3" name="Title 2"/>
          <p:cNvSpPr>
            <a:spLocks noGrp="1"/>
          </p:cNvSpPr>
          <p:nvPr>
            <p:ph type="title" idx="4294967295"/>
          </p:nvPr>
        </p:nvSpPr>
        <p:spPr>
          <a:xfrm>
            <a:off x="457200" y="338328"/>
            <a:ext cx="8229600" cy="1252728"/>
          </a:xfrm>
          <a:prstGeom prst="rect">
            <a:avLst/>
          </a:prstGeom>
        </p:spPr>
        <p:txBody>
          <a:bodyPr>
            <a:normAutofit/>
          </a:bodyPr>
          <a:lstStyle/>
          <a:p>
            <a:r>
              <a:rPr lang="en-US" dirty="0" smtClean="0">
                <a:solidFill>
                  <a:srgbClr val="002060"/>
                </a:solidFill>
              </a:rPr>
              <a:t>Installation of D8 Module</a:t>
            </a:r>
            <a:endParaRPr lang="en-US" dirty="0">
              <a:solidFill>
                <a:srgbClr val="002060"/>
              </a:solidFill>
            </a:endParaRPr>
          </a:p>
        </p:txBody>
      </p:sp>
    </p:spTree>
    <p:extLst>
      <p:ext uri="{BB962C8B-B14F-4D97-AF65-F5344CB8AC3E}">
        <p14:creationId xmlns:p14="http://schemas.microsoft.com/office/powerpoint/2010/main" val="24321600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533400" y="1524000"/>
            <a:ext cx="8382000" cy="4953000"/>
          </a:xfrm>
          <a:prstGeom prst="rect">
            <a:avLst/>
          </a:prstGeom>
          <a:ln>
            <a:solidFill>
              <a:schemeClr val="accent1"/>
            </a:solidFill>
          </a:ln>
        </p:spPr>
        <p:txBody>
          <a:bodyPr>
            <a:normAutofit/>
          </a:bodyPr>
          <a:lstStyle/>
          <a:p>
            <a:pPr marL="0" indent="0">
              <a:buNone/>
            </a:pPr>
            <a:endParaRPr lang="en-US" sz="1800" b="1" dirty="0" smtClean="0"/>
          </a:p>
          <a:p>
            <a:pPr marL="0" indent="0">
              <a:buNone/>
            </a:pPr>
            <a:r>
              <a:rPr lang="en-US" sz="1800" b="1" dirty="0" smtClean="0">
                <a:latin typeface="+mj-lt"/>
              </a:rPr>
              <a:t>Get References from following sites</a:t>
            </a:r>
          </a:p>
          <a:p>
            <a:pPr marL="0" indent="0">
              <a:buNone/>
            </a:pPr>
            <a:endParaRPr lang="en-US" sz="1800" dirty="0" smtClean="0"/>
          </a:p>
          <a:p>
            <a:pPr marL="0" indent="0">
              <a:buNone/>
            </a:pPr>
            <a:r>
              <a:rPr lang="en-US" sz="1800" dirty="0"/>
              <a:t> </a:t>
            </a:r>
            <a:r>
              <a:rPr lang="en-US" sz="1800" dirty="0" smtClean="0"/>
              <a:t>For React:</a:t>
            </a:r>
          </a:p>
          <a:p>
            <a:pPr marL="0" indent="0">
              <a:buNone/>
            </a:pPr>
            <a:r>
              <a:rPr lang="en-US" sz="1800" dirty="0" smtClean="0"/>
              <a:t>	</a:t>
            </a:r>
            <a:r>
              <a:rPr lang="en-US" sz="1400" dirty="0" smtClean="0">
                <a:hlinkClick r:id="rId3"/>
              </a:rPr>
              <a:t>https</a:t>
            </a:r>
            <a:r>
              <a:rPr lang="en-US" sz="1400" dirty="0">
                <a:hlinkClick r:id="rId3"/>
              </a:rPr>
              <a:t>://</a:t>
            </a:r>
            <a:r>
              <a:rPr lang="en-US" sz="1400" dirty="0" smtClean="0">
                <a:hlinkClick r:id="rId3"/>
              </a:rPr>
              <a:t>reactjs.org</a:t>
            </a:r>
            <a:endParaRPr lang="en-US" sz="1400" dirty="0" smtClean="0"/>
          </a:p>
          <a:p>
            <a:pPr marL="0" indent="0">
              <a:buNone/>
            </a:pPr>
            <a:endParaRPr lang="en-US" sz="1800" dirty="0" smtClean="0"/>
          </a:p>
          <a:p>
            <a:pPr marL="0" indent="0">
              <a:buNone/>
            </a:pPr>
            <a:r>
              <a:rPr lang="en-US" sz="1800" dirty="0"/>
              <a:t> </a:t>
            </a:r>
            <a:r>
              <a:rPr lang="en-US" sz="1800" dirty="0" smtClean="0"/>
              <a:t>For Drupal8: </a:t>
            </a:r>
          </a:p>
          <a:p>
            <a:pPr marL="0" indent="0">
              <a:buNone/>
            </a:pPr>
            <a:r>
              <a:rPr lang="en-US" sz="1800" dirty="0"/>
              <a:t>	</a:t>
            </a:r>
            <a:r>
              <a:rPr lang="en-US" sz="1400" dirty="0">
                <a:hlinkClick r:id="rId4"/>
              </a:rPr>
              <a:t>https://www.drupal.org/</a:t>
            </a:r>
            <a:endParaRPr lang="en-US" sz="1400" dirty="0" smtClean="0"/>
          </a:p>
          <a:p>
            <a:endParaRPr lang="en-US" dirty="0"/>
          </a:p>
        </p:txBody>
      </p:sp>
      <p:sp>
        <p:nvSpPr>
          <p:cNvPr id="3" name="Title 2"/>
          <p:cNvSpPr>
            <a:spLocks noGrp="1"/>
          </p:cNvSpPr>
          <p:nvPr>
            <p:ph type="title" idx="4294967295"/>
          </p:nvPr>
        </p:nvSpPr>
        <p:spPr>
          <a:xfrm>
            <a:off x="457200" y="338328"/>
            <a:ext cx="8229600" cy="1252728"/>
          </a:xfrm>
          <a:prstGeom prst="rect">
            <a:avLst/>
          </a:prstGeom>
        </p:spPr>
        <p:txBody>
          <a:bodyPr>
            <a:normAutofit/>
          </a:bodyPr>
          <a:lstStyle/>
          <a:p>
            <a:r>
              <a:rPr lang="en-US" dirty="0" smtClean="0">
                <a:solidFill>
                  <a:srgbClr val="002060"/>
                </a:solidFill>
              </a:rPr>
              <a:t>Reference</a:t>
            </a:r>
            <a:endParaRPr lang="en-US" dirty="0">
              <a:solidFill>
                <a:srgbClr val="002060"/>
              </a:solidFill>
            </a:endParaRPr>
          </a:p>
        </p:txBody>
      </p:sp>
    </p:spTree>
    <p:extLst>
      <p:ext uri="{BB962C8B-B14F-4D97-AF65-F5344CB8AC3E}">
        <p14:creationId xmlns:p14="http://schemas.microsoft.com/office/powerpoint/2010/main" val="12590837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prstGeom prst="rect">
            <a:avLst/>
          </a:prstGeom>
        </p:spPr>
        <p:txBody>
          <a:bodyPr>
            <a:normAutofit/>
          </a:bodyPr>
          <a:lstStyle/>
          <a:p>
            <a:r>
              <a:rPr lang="en-US" dirty="0" smtClean="0">
                <a:solidFill>
                  <a:schemeClr val="bg1"/>
                </a:solidFill>
              </a:rPr>
              <a:t>Thank You</a:t>
            </a:r>
            <a:endParaRPr lang="en-US" dirty="0">
              <a:solidFill>
                <a:schemeClr val="bg1"/>
              </a:solidFill>
            </a:endParaRPr>
          </a:p>
        </p:txBody>
      </p:sp>
      <p:sp>
        <p:nvSpPr>
          <p:cNvPr id="2" name="Content Placeholder 1"/>
          <p:cNvSpPr>
            <a:spLocks noGrp="1"/>
          </p:cNvSpPr>
          <p:nvPr>
            <p:ph type="subTitle" idx="1"/>
          </p:nvPr>
        </p:nvSpPr>
        <p:spPr>
          <a:xfrm>
            <a:off x="5867400" y="3124200"/>
            <a:ext cx="76200" cy="45719"/>
          </a:xfrm>
          <a:prstGeom prst="rect">
            <a:avLst/>
          </a:prstGeom>
          <a:ln>
            <a:solidFill>
              <a:schemeClr val="accent1"/>
            </a:solidFill>
          </a:ln>
        </p:spPr>
        <p:txBody>
          <a:bodyPr>
            <a:normAutofit fontScale="25000" lnSpcReduction="20000"/>
          </a:bodyPr>
          <a:lstStyle/>
          <a:p>
            <a:endParaRPr lang="en-US" dirty="0"/>
          </a:p>
        </p:txBody>
      </p:sp>
    </p:spTree>
    <p:extLst>
      <p:ext uri="{BB962C8B-B14F-4D97-AF65-F5344CB8AC3E}">
        <p14:creationId xmlns:p14="http://schemas.microsoft.com/office/powerpoint/2010/main" val="1747406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About React</a:t>
            </a:r>
          </a:p>
          <a:p>
            <a:r>
              <a:rPr lang="en-US" dirty="0" smtClean="0"/>
              <a:t>Installation of React App</a:t>
            </a:r>
          </a:p>
          <a:p>
            <a:r>
              <a:rPr lang="en-US" dirty="0" smtClean="0"/>
              <a:t>Basics of React</a:t>
            </a:r>
          </a:p>
          <a:p>
            <a:r>
              <a:rPr lang="en-US" dirty="0" smtClean="0"/>
              <a:t>CRUD functionalities in React using API</a:t>
            </a:r>
          </a:p>
          <a:p>
            <a:r>
              <a:rPr lang="en-US" dirty="0" smtClean="0"/>
              <a:t>Integration of Drupal8 module with React</a:t>
            </a:r>
          </a:p>
          <a:p>
            <a:r>
              <a:rPr lang="en-US" dirty="0" smtClean="0"/>
              <a:t>Shared Codebase</a:t>
            </a:r>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Topics</a:t>
            </a:r>
            <a:endParaRPr lang="en-US" dirty="0"/>
          </a:p>
        </p:txBody>
      </p:sp>
    </p:spTree>
    <p:extLst>
      <p:ext uri="{BB962C8B-B14F-4D97-AF65-F5344CB8AC3E}">
        <p14:creationId xmlns:p14="http://schemas.microsoft.com/office/powerpoint/2010/main" val="1429402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0" indent="0">
              <a:buNone/>
            </a:pPr>
            <a:r>
              <a:rPr lang="en-US" sz="2000" dirty="0" smtClean="0">
                <a:latin typeface="Gill Sans MT" panose="020B0502020104020203" pitchFamily="34" charset="0"/>
                <a:ea typeface="Gungsuh" panose="02030600000101010101" pitchFamily="18" charset="-127"/>
              </a:rPr>
              <a:t>React is a JavaScript library used for building user interface. </a:t>
            </a:r>
          </a:p>
          <a:p>
            <a:pPr marL="0" indent="0">
              <a:buNone/>
            </a:pPr>
            <a:endParaRPr lang="en-US" sz="2000" dirty="0" smtClean="0"/>
          </a:p>
          <a:p>
            <a:pPr marL="0" indent="0">
              <a:buNone/>
            </a:pPr>
            <a:r>
              <a:rPr lang="en-US" sz="2000" dirty="0" smtClean="0">
                <a:latin typeface="Gill Sans MT" panose="020B0502020104020203" pitchFamily="34" charset="0"/>
              </a:rPr>
              <a:t>React </a:t>
            </a:r>
            <a:r>
              <a:rPr lang="en-US" sz="2000" dirty="0">
                <a:latin typeface="Gill Sans MT" panose="020B0502020104020203" pitchFamily="34" charset="0"/>
              </a:rPr>
              <a:t>allows developers to create large web applications that use data which can change over time, without reloading the page</a:t>
            </a:r>
            <a:r>
              <a:rPr lang="en-US" sz="2000" dirty="0" smtClean="0">
                <a:latin typeface="Gill Sans MT" panose="020B0502020104020203" pitchFamily="34" charset="0"/>
              </a:rPr>
              <a:t>.</a:t>
            </a:r>
          </a:p>
          <a:p>
            <a:pPr marL="0" indent="0">
              <a:buNone/>
            </a:pPr>
            <a:endParaRPr lang="en-US" sz="2000" dirty="0" smtClean="0"/>
          </a:p>
          <a:p>
            <a:r>
              <a:rPr lang="en-US" sz="2000" b="1" dirty="0" smtClean="0"/>
              <a:t>Why React ?</a:t>
            </a:r>
          </a:p>
          <a:p>
            <a:pPr marL="0" indent="0">
              <a:buNone/>
            </a:pPr>
            <a:endParaRPr lang="en-US" sz="2000" b="1" dirty="0" smtClean="0"/>
          </a:p>
          <a:p>
            <a:pPr marL="0" indent="0">
              <a:buNone/>
            </a:pPr>
            <a:r>
              <a:rPr lang="en-US" sz="2000" dirty="0" smtClean="0">
                <a:latin typeface="Gill Sans MT" panose="020B0502020104020203" pitchFamily="34" charset="0"/>
              </a:rPr>
              <a:t>It is used for building fast, lightweight and scalable single page web-applications. </a:t>
            </a:r>
            <a:endParaRPr lang="en-US" sz="2000" dirty="0">
              <a:latin typeface="Gill Sans MT" panose="020B0502020104020203" pitchFamily="34" charset="0"/>
            </a:endParaRPr>
          </a:p>
          <a:p>
            <a:pPr marL="0" indent="0">
              <a:buNone/>
            </a:pPr>
            <a:r>
              <a:rPr lang="en-US" sz="2000" dirty="0" smtClean="0">
                <a:latin typeface="Gill Sans MT" panose="020B0502020104020203" pitchFamily="34" charset="0"/>
              </a:rPr>
              <a:t>We can create reusable components in React for building a complex applications.</a:t>
            </a:r>
          </a:p>
          <a:p>
            <a:pPr marL="0" indent="0">
              <a:buNone/>
            </a:pPr>
            <a:endParaRPr lang="en-US" sz="2000" dirty="0"/>
          </a:p>
          <a:p>
            <a:pPr marL="0" indent="0">
              <a:buNone/>
            </a:pPr>
            <a:endParaRPr lang="en-US" sz="2000" dirty="0" smtClean="0"/>
          </a:p>
          <a:p>
            <a:endParaRPr lang="en-US" dirty="0" smtClean="0"/>
          </a:p>
          <a:p>
            <a:endParaRPr lang="en-US" dirty="0"/>
          </a:p>
        </p:txBody>
      </p:sp>
      <p:sp>
        <p:nvSpPr>
          <p:cNvPr id="3" name="Title 2"/>
          <p:cNvSpPr>
            <a:spLocks noGrp="1"/>
          </p:cNvSpPr>
          <p:nvPr>
            <p:ph type="title"/>
          </p:nvPr>
        </p:nvSpPr>
        <p:spPr/>
        <p:txBody>
          <a:bodyPr/>
          <a:lstStyle/>
          <a:p>
            <a:r>
              <a:rPr lang="en-US" dirty="0"/>
              <a:t>About React</a:t>
            </a:r>
          </a:p>
        </p:txBody>
      </p:sp>
    </p:spTree>
    <p:extLst>
      <p:ext uri="{BB962C8B-B14F-4D97-AF65-F5344CB8AC3E}">
        <p14:creationId xmlns:p14="http://schemas.microsoft.com/office/powerpoint/2010/main" val="13078970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b="1" dirty="0" smtClean="0"/>
              <a:t>Who are using React?</a:t>
            </a:r>
          </a:p>
          <a:p>
            <a:pPr marL="0" indent="0">
              <a:buNone/>
            </a:pPr>
            <a:endParaRPr lang="en-US" sz="2000" b="1" dirty="0" smtClean="0"/>
          </a:p>
          <a:p>
            <a:pPr marL="301943" lvl="1" indent="0">
              <a:buNone/>
            </a:pPr>
            <a:r>
              <a:rPr lang="en-US" sz="1800" dirty="0" smtClean="0">
                <a:latin typeface="Gill Sans MT" panose="020B0502020104020203" pitchFamily="34" charset="0"/>
              </a:rPr>
              <a:t>Facebook</a:t>
            </a:r>
          </a:p>
          <a:p>
            <a:pPr marL="301943" lvl="1" indent="0">
              <a:buNone/>
            </a:pPr>
            <a:r>
              <a:rPr lang="en-US" sz="1800" dirty="0" smtClean="0">
                <a:latin typeface="Gill Sans MT" panose="020B0502020104020203" pitchFamily="34" charset="0"/>
              </a:rPr>
              <a:t>Instagram</a:t>
            </a:r>
          </a:p>
          <a:p>
            <a:pPr marL="301943" lvl="1" indent="0">
              <a:buNone/>
            </a:pPr>
            <a:r>
              <a:rPr lang="en-US" sz="1800" dirty="0">
                <a:latin typeface="Gill Sans MT" panose="020B0502020104020203" pitchFamily="34" charset="0"/>
              </a:rPr>
              <a:t>Netflix </a:t>
            </a:r>
            <a:endParaRPr lang="en-US" sz="1800" dirty="0" smtClean="0">
              <a:latin typeface="Gill Sans MT" panose="020B0502020104020203" pitchFamily="34" charset="0"/>
            </a:endParaRPr>
          </a:p>
          <a:p>
            <a:pPr marL="301943" lvl="1" indent="0">
              <a:buNone/>
            </a:pPr>
            <a:r>
              <a:rPr lang="en-US" sz="1800" dirty="0">
                <a:latin typeface="Gill Sans MT" panose="020B0502020104020203" pitchFamily="34" charset="0"/>
              </a:rPr>
              <a:t>New York Times</a:t>
            </a:r>
          </a:p>
          <a:p>
            <a:pPr marL="301943" lvl="1" indent="0">
              <a:buNone/>
            </a:pPr>
            <a:r>
              <a:rPr lang="en-US" sz="1800" dirty="0">
                <a:latin typeface="Gill Sans MT" panose="020B0502020104020203" pitchFamily="34" charset="0"/>
              </a:rPr>
              <a:t>Yahoo! Mail</a:t>
            </a:r>
          </a:p>
          <a:p>
            <a:pPr marL="0" indent="0">
              <a:buNone/>
            </a:pPr>
            <a:endParaRPr lang="en-US" sz="2000" dirty="0"/>
          </a:p>
          <a:p>
            <a:pPr marL="0" indent="0">
              <a:buNone/>
            </a:pPr>
            <a:endParaRPr lang="en-US" sz="2000" dirty="0" smtClean="0"/>
          </a:p>
          <a:p>
            <a:endParaRPr lang="en-US" dirty="0" smtClean="0"/>
          </a:p>
          <a:p>
            <a:endParaRPr lang="en-US" dirty="0"/>
          </a:p>
        </p:txBody>
      </p:sp>
      <p:sp>
        <p:nvSpPr>
          <p:cNvPr id="3" name="Title 2"/>
          <p:cNvSpPr>
            <a:spLocks noGrp="1"/>
          </p:cNvSpPr>
          <p:nvPr>
            <p:ph type="title"/>
          </p:nvPr>
        </p:nvSpPr>
        <p:spPr/>
        <p:txBody>
          <a:bodyPr/>
          <a:lstStyle/>
          <a:p>
            <a:r>
              <a:rPr lang="en-US" dirty="0"/>
              <a:t>About React</a:t>
            </a:r>
          </a:p>
        </p:txBody>
      </p:sp>
    </p:spTree>
    <p:extLst>
      <p:ext uri="{BB962C8B-B14F-4D97-AF65-F5344CB8AC3E}">
        <p14:creationId xmlns:p14="http://schemas.microsoft.com/office/powerpoint/2010/main" val="30695589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304800" y="1524000"/>
            <a:ext cx="8610600" cy="4953000"/>
          </a:xfrm>
          <a:prstGeom prst="rect">
            <a:avLst/>
          </a:prstGeom>
        </p:spPr>
        <p:txBody>
          <a:bodyPr>
            <a:normAutofit/>
          </a:bodyPr>
          <a:lstStyle/>
          <a:p>
            <a:pPr marL="301943" lvl="1" indent="0">
              <a:buNone/>
            </a:pPr>
            <a:r>
              <a:rPr lang="en-US" sz="1800" b="1" i="1" dirty="0"/>
              <a:t>JSX </a:t>
            </a:r>
            <a:r>
              <a:rPr lang="en-US" sz="1800" b="1" i="1" dirty="0" smtClean="0"/>
              <a:t>:  </a:t>
            </a:r>
          </a:p>
          <a:p>
            <a:pPr marL="868680" lvl="3" indent="0">
              <a:buNone/>
            </a:pPr>
            <a:r>
              <a:rPr lang="en-US" sz="1400" dirty="0">
                <a:latin typeface="Gill Sans MT" panose="020B0502020104020203" pitchFamily="34" charset="0"/>
              </a:rPr>
              <a:t>JSX stands for </a:t>
            </a:r>
            <a:r>
              <a:rPr lang="en-US" sz="1400" b="1" dirty="0">
                <a:latin typeface="Gill Sans MT" panose="020B0502020104020203" pitchFamily="34" charset="0"/>
              </a:rPr>
              <a:t>J</a:t>
            </a:r>
            <a:r>
              <a:rPr lang="en-US" sz="1400" dirty="0">
                <a:latin typeface="Gill Sans MT" panose="020B0502020104020203" pitchFamily="34" charset="0"/>
              </a:rPr>
              <a:t>ava</a:t>
            </a:r>
            <a:r>
              <a:rPr lang="en-US" sz="1400" b="1" dirty="0">
                <a:latin typeface="Gill Sans MT" panose="020B0502020104020203" pitchFamily="34" charset="0"/>
              </a:rPr>
              <a:t>S</a:t>
            </a:r>
            <a:r>
              <a:rPr lang="en-US" sz="1400" dirty="0">
                <a:latin typeface="Gill Sans MT" panose="020B0502020104020203" pitchFamily="34" charset="0"/>
              </a:rPr>
              <a:t>cript </a:t>
            </a:r>
            <a:r>
              <a:rPr lang="en-US" sz="1400" b="1" dirty="0">
                <a:latin typeface="Gill Sans MT" panose="020B0502020104020203" pitchFamily="34" charset="0"/>
              </a:rPr>
              <a:t>X</a:t>
            </a:r>
            <a:r>
              <a:rPr lang="en-US" sz="1400" dirty="0">
                <a:latin typeface="Gill Sans MT" panose="020B0502020104020203" pitchFamily="34" charset="0"/>
              </a:rPr>
              <a:t>ML.</a:t>
            </a:r>
          </a:p>
          <a:p>
            <a:pPr marL="868680" lvl="3" indent="0">
              <a:buNone/>
            </a:pPr>
            <a:r>
              <a:rPr lang="en-US" sz="1400" dirty="0">
                <a:latin typeface="Gill Sans MT" panose="020B0502020104020203" pitchFamily="34" charset="0"/>
              </a:rPr>
              <a:t>JSX is a XML syntax extension to JavaScript that also comes with the full power of ES6 (ECMAScript 2015).  It is used for </a:t>
            </a:r>
            <a:r>
              <a:rPr lang="en-US" sz="1400" dirty="0" smtClean="0">
                <a:latin typeface="Gill Sans MT" panose="020B0502020104020203" pitchFamily="34" charset="0"/>
              </a:rPr>
              <a:t>building simple </a:t>
            </a:r>
            <a:r>
              <a:rPr lang="en-US" sz="1400" dirty="0">
                <a:latin typeface="Gill Sans MT" panose="020B0502020104020203" pitchFamily="34" charset="0"/>
              </a:rPr>
              <a:t>and secure </a:t>
            </a:r>
            <a:r>
              <a:rPr lang="en-US" sz="1400" dirty="0" smtClean="0">
                <a:latin typeface="Gill Sans MT" panose="020B0502020104020203" pitchFamily="34" charset="0"/>
              </a:rPr>
              <a:t>templates </a:t>
            </a:r>
            <a:r>
              <a:rPr lang="en-US" sz="1400" dirty="0">
                <a:latin typeface="Gill Sans MT" panose="020B0502020104020203" pitchFamily="34" charset="0"/>
              </a:rPr>
              <a:t>in JavaScript</a:t>
            </a:r>
            <a:r>
              <a:rPr lang="en-US" sz="1400" dirty="0" smtClean="0">
                <a:latin typeface="Gill Sans MT" panose="020B0502020104020203" pitchFamily="34" charset="0"/>
              </a:rPr>
              <a:t>.</a:t>
            </a:r>
          </a:p>
          <a:p>
            <a:pPr marL="868680" lvl="3" indent="0">
              <a:buNone/>
            </a:pPr>
            <a:endParaRPr lang="en-US" sz="1400" dirty="0">
              <a:latin typeface="Gill Sans MT" panose="020B0502020104020203" pitchFamily="34" charset="0"/>
            </a:endParaRPr>
          </a:p>
          <a:p>
            <a:pPr marL="868680" lvl="3" indent="0">
              <a:buNone/>
            </a:pPr>
            <a:r>
              <a:rPr lang="en-US" sz="1400" dirty="0">
                <a:latin typeface="Gill Sans MT" panose="020B0502020104020203" pitchFamily="34" charset="0"/>
              </a:rPr>
              <a:t>React uses JSX instead of using regular JavaScript for templating. </a:t>
            </a:r>
            <a:r>
              <a:rPr lang="en-US" sz="1400" dirty="0" smtClean="0">
                <a:latin typeface="Gill Sans MT" panose="020B0502020104020203" pitchFamily="34" charset="0"/>
              </a:rPr>
              <a:t>But </a:t>
            </a:r>
            <a:r>
              <a:rPr lang="en-US" sz="1400" dirty="0">
                <a:latin typeface="Gill Sans MT" panose="020B0502020104020203" pitchFamily="34" charset="0"/>
              </a:rPr>
              <a:t>it’s not compulsory. We can also use regular JavaScript instead of </a:t>
            </a:r>
            <a:r>
              <a:rPr lang="en-US" sz="1400" dirty="0" smtClean="0">
                <a:latin typeface="Gill Sans MT" panose="020B0502020104020203" pitchFamily="34" charset="0"/>
              </a:rPr>
              <a:t>JSX.</a:t>
            </a:r>
          </a:p>
          <a:p>
            <a:pPr marL="868680" lvl="3" indent="0">
              <a:buNone/>
            </a:pPr>
            <a:r>
              <a:rPr lang="en-US" sz="1400" dirty="0">
                <a:latin typeface="Gill Sans MT" panose="020B0502020104020203" pitchFamily="34" charset="0"/>
              </a:rPr>
              <a:t>	</a:t>
            </a:r>
            <a:r>
              <a:rPr lang="en-US" sz="1400" dirty="0" smtClean="0">
                <a:latin typeface="Gill Sans MT" panose="020B0502020104020203" pitchFamily="34" charset="0"/>
              </a:rPr>
              <a:t>	</a:t>
            </a:r>
            <a:r>
              <a:rPr lang="en-US" sz="1400" dirty="0">
                <a:latin typeface="Gill Sans MT" panose="020B0502020104020203" pitchFamily="34" charset="0"/>
              </a:rPr>
              <a:t>Example :  </a:t>
            </a:r>
            <a:r>
              <a:rPr lang="en-US" sz="1400" dirty="0" err="1">
                <a:solidFill>
                  <a:srgbClr val="7030A0"/>
                </a:solidFill>
                <a:latin typeface="Garamond" panose="02020404030301010803" pitchFamily="18" charset="0"/>
              </a:rPr>
              <a:t>const</a:t>
            </a:r>
            <a:r>
              <a:rPr lang="en-US" sz="1400" dirty="0">
                <a:solidFill>
                  <a:srgbClr val="7030A0"/>
                </a:solidFill>
                <a:latin typeface="Garamond" panose="02020404030301010803" pitchFamily="18" charset="0"/>
              </a:rPr>
              <a:t> element = &lt;h1&gt;Hello World!&lt;/h1</a:t>
            </a:r>
            <a:r>
              <a:rPr lang="en-US" sz="1400" dirty="0" smtClean="0">
                <a:solidFill>
                  <a:srgbClr val="7030A0"/>
                </a:solidFill>
                <a:latin typeface="Garamond" panose="02020404030301010803" pitchFamily="18" charset="0"/>
              </a:rPr>
              <a:t>&gt;</a:t>
            </a:r>
          </a:p>
          <a:p>
            <a:pPr marL="301943" lvl="1" indent="0">
              <a:buNone/>
            </a:pPr>
            <a:r>
              <a:rPr lang="en-US" sz="1800" b="1" i="1" dirty="0" smtClean="0"/>
              <a:t>React </a:t>
            </a:r>
            <a:r>
              <a:rPr lang="en-US" sz="1800" b="1" i="1" dirty="0"/>
              <a:t>Native:  </a:t>
            </a:r>
          </a:p>
          <a:p>
            <a:pPr marL="868680" lvl="3" indent="0">
              <a:buNone/>
            </a:pPr>
            <a:r>
              <a:rPr lang="en-US" sz="1400" dirty="0">
                <a:latin typeface="Gill Sans MT" panose="020B0502020104020203" pitchFamily="34" charset="0"/>
              </a:rPr>
              <a:t>React has native libraries which were announced by Facebook in 2015, which provides the react architecture to native applications like IOS and Android</a:t>
            </a:r>
            <a:r>
              <a:rPr lang="en-US" sz="1400" dirty="0" smtClean="0">
                <a:latin typeface="Gill Sans MT" panose="020B0502020104020203" pitchFamily="34" charset="0"/>
              </a:rPr>
              <a:t>.</a:t>
            </a:r>
          </a:p>
          <a:p>
            <a:pPr marL="868680" lvl="3" indent="0">
              <a:buNone/>
            </a:pPr>
            <a:endParaRPr lang="en-US" sz="1400" dirty="0">
              <a:latin typeface="Gill Sans MT" panose="020B0502020104020203" pitchFamily="34" charset="0"/>
            </a:endParaRPr>
          </a:p>
          <a:p>
            <a:pPr marL="301943" lvl="1" indent="0">
              <a:buNone/>
            </a:pPr>
            <a:r>
              <a:rPr lang="en-US" sz="1800" b="1" i="1" dirty="0" smtClean="0"/>
              <a:t>Single Way Data Flow:  </a:t>
            </a:r>
            <a:endParaRPr lang="en-US" sz="1800" b="1" i="1" dirty="0"/>
          </a:p>
          <a:p>
            <a:pPr marL="868680" lvl="3" indent="0">
              <a:buNone/>
            </a:pPr>
            <a:r>
              <a:rPr lang="en-US" sz="1400" dirty="0">
                <a:latin typeface="Gill Sans MT" panose="020B0502020104020203" pitchFamily="34" charset="0"/>
              </a:rPr>
              <a:t>In React, a set of immutable values are passed to the components renderer as properties in its HTML tags. Component cannot directly modify any properties but can pass a call back function with help of which we can do modifications. This complete process is known as “properties flow down; actions flow up”.</a:t>
            </a:r>
            <a:endParaRPr lang="en-US" sz="1400" dirty="0">
              <a:latin typeface="Gill Sans MT" panose="020B0502020104020203" pitchFamily="34" charset="0"/>
            </a:endParaRPr>
          </a:p>
          <a:p>
            <a:pPr marL="868680" lvl="3" indent="0">
              <a:buNone/>
            </a:pPr>
            <a:endParaRPr lang="en-US" sz="1400" dirty="0">
              <a:latin typeface="Gill Sans MT" panose="020B0502020104020203" pitchFamily="34" charset="0"/>
            </a:endParaRPr>
          </a:p>
          <a:p>
            <a:endParaRPr lang="en-US" dirty="0" smtClean="0"/>
          </a:p>
          <a:p>
            <a:endParaRPr lang="en-US" dirty="0"/>
          </a:p>
        </p:txBody>
      </p:sp>
      <p:sp>
        <p:nvSpPr>
          <p:cNvPr id="3" name="Title 2"/>
          <p:cNvSpPr>
            <a:spLocks noGrp="1"/>
          </p:cNvSpPr>
          <p:nvPr>
            <p:ph type="title" idx="4294967295"/>
          </p:nvPr>
        </p:nvSpPr>
        <p:spPr>
          <a:xfrm>
            <a:off x="457200" y="338328"/>
            <a:ext cx="8229600" cy="1252728"/>
          </a:xfrm>
          <a:prstGeom prst="rect">
            <a:avLst/>
          </a:prstGeom>
        </p:spPr>
        <p:txBody>
          <a:bodyPr/>
          <a:lstStyle/>
          <a:p>
            <a:r>
              <a:rPr lang="en-US" dirty="0" smtClean="0">
                <a:solidFill>
                  <a:srgbClr val="002060"/>
                </a:solidFill>
              </a:rPr>
              <a:t>Features of React</a:t>
            </a:r>
            <a:endParaRPr lang="en-US" dirty="0">
              <a:solidFill>
                <a:srgbClr val="002060"/>
              </a:solidFill>
            </a:endParaRPr>
          </a:p>
        </p:txBody>
      </p:sp>
    </p:spTree>
    <p:extLst>
      <p:ext uri="{BB962C8B-B14F-4D97-AF65-F5344CB8AC3E}">
        <p14:creationId xmlns:p14="http://schemas.microsoft.com/office/powerpoint/2010/main" val="31746227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304800" y="1524000"/>
            <a:ext cx="8610600" cy="4953000"/>
          </a:xfrm>
          <a:prstGeom prst="rect">
            <a:avLst/>
          </a:prstGeom>
        </p:spPr>
        <p:txBody>
          <a:bodyPr>
            <a:normAutofit/>
          </a:bodyPr>
          <a:lstStyle/>
          <a:p>
            <a:pPr marL="868680" lvl="3" indent="0">
              <a:buNone/>
            </a:pPr>
            <a:endParaRPr lang="en-US" sz="2000" dirty="0" smtClean="0">
              <a:solidFill>
                <a:schemeClr val="bg2">
                  <a:lumMod val="75000"/>
                </a:schemeClr>
              </a:solidFill>
            </a:endParaRPr>
          </a:p>
          <a:p>
            <a:pPr marL="301943" lvl="1" indent="0">
              <a:buNone/>
            </a:pPr>
            <a:r>
              <a:rPr lang="en-US" sz="1800" i="1" dirty="0" smtClean="0">
                <a:latin typeface="Gill Sans MT" panose="020B0502020104020203" pitchFamily="34" charset="0"/>
              </a:rPr>
              <a:t>Virtual React DOM</a:t>
            </a:r>
            <a:r>
              <a:rPr lang="en-US" sz="1800" b="1" i="1" dirty="0" smtClean="0"/>
              <a:t>:  </a:t>
            </a:r>
            <a:endParaRPr lang="en-US" sz="1800" b="1" i="1" dirty="0"/>
          </a:p>
          <a:p>
            <a:pPr marL="868680" lvl="3" indent="0">
              <a:buNone/>
            </a:pPr>
            <a:r>
              <a:rPr lang="en-US" sz="1400" dirty="0">
                <a:latin typeface="Gill Sans MT" panose="020B0502020104020203" pitchFamily="34" charset="0"/>
              </a:rPr>
              <a:t>React creates an in-memory data structure cache which computes the changes made and then updates the browser</a:t>
            </a:r>
            <a:r>
              <a:rPr lang="en-US" sz="1400" dirty="0" smtClean="0">
                <a:latin typeface="Gill Sans MT" panose="020B0502020104020203" pitchFamily="34" charset="0"/>
              </a:rPr>
              <a:t>. </a:t>
            </a:r>
            <a:endParaRPr lang="en-US" sz="1400" dirty="0">
              <a:latin typeface="Gill Sans MT" panose="020B0502020104020203" pitchFamily="34" charset="0"/>
            </a:endParaRPr>
          </a:p>
          <a:p>
            <a:pPr marL="868680" lvl="3" indent="0">
              <a:buNone/>
            </a:pPr>
            <a:r>
              <a:rPr lang="en-US" sz="1400" dirty="0" smtClean="0">
                <a:latin typeface="Gill Sans MT" panose="020B0502020104020203" pitchFamily="34" charset="0"/>
              </a:rPr>
              <a:t>It improves the performance of application.</a:t>
            </a:r>
          </a:p>
          <a:p>
            <a:pPr marL="868680" lvl="3" indent="0">
              <a:buNone/>
            </a:pPr>
            <a:endParaRPr lang="en-US" sz="1400" dirty="0">
              <a:latin typeface="Gill Sans MT" panose="020B0502020104020203" pitchFamily="34" charset="0"/>
            </a:endParaRPr>
          </a:p>
          <a:p>
            <a:pPr marL="868680" lvl="3" indent="0">
              <a:buNone/>
            </a:pPr>
            <a:endParaRPr lang="en-US" sz="1400" dirty="0">
              <a:latin typeface="Gill Sans MT" panose="020B0502020104020203" pitchFamily="34" charset="0"/>
            </a:endParaRPr>
          </a:p>
          <a:p>
            <a:pPr marL="868680" lvl="3" indent="0">
              <a:buNone/>
            </a:pPr>
            <a:endParaRPr lang="en-US" sz="1400" dirty="0">
              <a:latin typeface="Gill Sans MT" panose="020B0502020104020203" pitchFamily="34" charset="0"/>
            </a:endParaRPr>
          </a:p>
          <a:p>
            <a:pPr marL="868680" lvl="3" indent="0">
              <a:buNone/>
            </a:pPr>
            <a:endParaRPr lang="en-US" sz="1400" dirty="0">
              <a:latin typeface="Gill Sans MT" panose="020B0502020104020203" pitchFamily="34" charset="0"/>
            </a:endParaRPr>
          </a:p>
          <a:p>
            <a:endParaRPr lang="en-US" dirty="0" smtClean="0"/>
          </a:p>
          <a:p>
            <a:endParaRPr lang="en-US" dirty="0"/>
          </a:p>
        </p:txBody>
      </p:sp>
      <p:sp>
        <p:nvSpPr>
          <p:cNvPr id="3" name="Title 2"/>
          <p:cNvSpPr>
            <a:spLocks noGrp="1"/>
          </p:cNvSpPr>
          <p:nvPr>
            <p:ph type="title" idx="4294967295"/>
          </p:nvPr>
        </p:nvSpPr>
        <p:spPr>
          <a:xfrm>
            <a:off x="457200" y="338328"/>
            <a:ext cx="8229600" cy="1252728"/>
          </a:xfrm>
          <a:prstGeom prst="rect">
            <a:avLst/>
          </a:prstGeom>
        </p:spPr>
        <p:txBody>
          <a:bodyPr/>
          <a:lstStyle/>
          <a:p>
            <a:r>
              <a:rPr lang="en-US" dirty="0" smtClean="0">
                <a:solidFill>
                  <a:srgbClr val="002060"/>
                </a:solidFill>
              </a:rPr>
              <a:t>Features of React</a:t>
            </a:r>
            <a:endParaRPr lang="en-US" dirty="0">
              <a:solidFill>
                <a:srgbClr val="002060"/>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3352800"/>
            <a:ext cx="5963259" cy="3429000"/>
          </a:xfrm>
          <a:prstGeom prst="rect">
            <a:avLst/>
          </a:prstGeom>
        </p:spPr>
      </p:pic>
    </p:spTree>
    <p:extLst>
      <p:ext uri="{BB962C8B-B14F-4D97-AF65-F5344CB8AC3E}">
        <p14:creationId xmlns:p14="http://schemas.microsoft.com/office/powerpoint/2010/main" val="18325402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457200" y="1600200"/>
            <a:ext cx="8458200" cy="4876800"/>
          </a:xfrm>
          <a:prstGeom prst="rect">
            <a:avLst/>
          </a:prstGeom>
        </p:spPr>
        <p:txBody>
          <a:bodyPr>
            <a:normAutofit fontScale="92500" lnSpcReduction="20000"/>
          </a:bodyPr>
          <a:lstStyle/>
          <a:p>
            <a:pPr marL="868680" lvl="3" indent="0">
              <a:buNone/>
            </a:pPr>
            <a:endParaRPr lang="en-US" sz="1400" dirty="0">
              <a:latin typeface="Gill Sans MT" panose="020B0502020104020203" pitchFamily="34" charset="0"/>
            </a:endParaRPr>
          </a:p>
          <a:p>
            <a:pPr marL="0" indent="0">
              <a:buNone/>
            </a:pPr>
            <a:r>
              <a:rPr lang="en-US" sz="2000" b="1" u="sng" dirty="0"/>
              <a:t>Add React to a </a:t>
            </a:r>
            <a:r>
              <a:rPr lang="en-US" sz="2000" b="1" u="sng" dirty="0" smtClean="0"/>
              <a:t>Website</a:t>
            </a:r>
            <a:endParaRPr lang="en-US" sz="2000" b="1" dirty="0" smtClean="0"/>
          </a:p>
          <a:p>
            <a:pPr marL="0" indent="0">
              <a:buNone/>
            </a:pPr>
            <a:endParaRPr lang="en-US" sz="2000" b="1" dirty="0" smtClean="0"/>
          </a:p>
          <a:p>
            <a:pPr marL="0" indent="0">
              <a:buNone/>
            </a:pPr>
            <a:r>
              <a:rPr lang="en-US" sz="1800" dirty="0" smtClean="0">
                <a:latin typeface="Gill Sans MT" panose="020B0502020104020203" pitchFamily="34" charset="0"/>
              </a:rPr>
              <a:t>      We can add react in html page by including CDN </a:t>
            </a:r>
            <a:r>
              <a:rPr lang="en-US" sz="1800" dirty="0" err="1" smtClean="0">
                <a:latin typeface="Gill Sans MT" panose="020B0502020104020203" pitchFamily="34" charset="0"/>
              </a:rPr>
              <a:t>js</a:t>
            </a:r>
            <a:r>
              <a:rPr lang="en-US" sz="1800" dirty="0" smtClean="0">
                <a:latin typeface="Gill Sans MT" panose="020B0502020104020203" pitchFamily="34" charset="0"/>
              </a:rPr>
              <a:t> library files.</a:t>
            </a:r>
          </a:p>
          <a:p>
            <a:pPr marL="0" indent="0">
              <a:buNone/>
            </a:pPr>
            <a:r>
              <a:rPr lang="en-US" sz="1800" dirty="0">
                <a:latin typeface="Gill Sans MT" panose="020B0502020104020203" pitchFamily="34" charset="0"/>
              </a:rPr>
              <a:t>	</a:t>
            </a:r>
            <a:endParaRPr lang="en-US" sz="1800" dirty="0" smtClean="0">
              <a:latin typeface="Gill Sans MT" panose="020B0502020104020203" pitchFamily="34" charset="0"/>
            </a:endParaRPr>
          </a:p>
          <a:p>
            <a:pPr marL="0" indent="0">
              <a:buNone/>
            </a:pPr>
            <a:r>
              <a:rPr lang="en-US" sz="1600" dirty="0" smtClean="0">
                <a:solidFill>
                  <a:srgbClr val="7030A0"/>
                </a:solidFill>
              </a:rPr>
              <a:t>        </a:t>
            </a:r>
            <a:r>
              <a:rPr lang="en-US" sz="1400" dirty="0" smtClean="0">
                <a:solidFill>
                  <a:srgbClr val="7030A0"/>
                </a:solidFill>
              </a:rPr>
              <a:t>&lt;</a:t>
            </a:r>
            <a:r>
              <a:rPr lang="en-US" sz="1400" dirty="0">
                <a:solidFill>
                  <a:srgbClr val="7030A0"/>
                </a:solidFill>
              </a:rPr>
              <a:t>script </a:t>
            </a:r>
            <a:r>
              <a:rPr lang="en-US" sz="1400" dirty="0" err="1">
                <a:solidFill>
                  <a:srgbClr val="7030A0"/>
                </a:solidFill>
              </a:rPr>
              <a:t>src</a:t>
            </a:r>
            <a:r>
              <a:rPr lang="en-US" sz="1400" dirty="0">
                <a:solidFill>
                  <a:srgbClr val="7030A0"/>
                </a:solidFill>
              </a:rPr>
              <a:t>="https://unpkg.com/react@16/</a:t>
            </a:r>
            <a:r>
              <a:rPr lang="en-US" sz="1400" dirty="0" err="1">
                <a:solidFill>
                  <a:srgbClr val="7030A0"/>
                </a:solidFill>
              </a:rPr>
              <a:t>umd</a:t>
            </a:r>
            <a:r>
              <a:rPr lang="en-US" sz="1400" dirty="0">
                <a:solidFill>
                  <a:srgbClr val="7030A0"/>
                </a:solidFill>
              </a:rPr>
              <a:t>/react.development.js" </a:t>
            </a:r>
            <a:r>
              <a:rPr lang="en-US" sz="1400" dirty="0" err="1">
                <a:solidFill>
                  <a:srgbClr val="7030A0"/>
                </a:solidFill>
              </a:rPr>
              <a:t>crossorigin</a:t>
            </a:r>
            <a:r>
              <a:rPr lang="en-US" sz="1400" dirty="0">
                <a:solidFill>
                  <a:srgbClr val="7030A0"/>
                </a:solidFill>
              </a:rPr>
              <a:t>&gt;&lt;/script&gt;</a:t>
            </a:r>
            <a:r>
              <a:rPr lang="en-US" sz="1400" dirty="0">
                <a:solidFill>
                  <a:srgbClr val="7030A0"/>
                </a:solidFill>
              </a:rPr>
              <a:t> </a:t>
            </a:r>
            <a:endParaRPr lang="en-US" sz="1400" dirty="0" smtClean="0">
              <a:solidFill>
                <a:srgbClr val="7030A0"/>
              </a:solidFill>
            </a:endParaRPr>
          </a:p>
          <a:p>
            <a:pPr marL="0" indent="0">
              <a:buNone/>
            </a:pPr>
            <a:r>
              <a:rPr lang="en-US" sz="1400" dirty="0" smtClean="0">
                <a:solidFill>
                  <a:srgbClr val="7030A0"/>
                </a:solidFill>
              </a:rPr>
              <a:t>         &lt;</a:t>
            </a:r>
            <a:r>
              <a:rPr lang="en-US" sz="1400" dirty="0">
                <a:solidFill>
                  <a:srgbClr val="7030A0"/>
                </a:solidFill>
              </a:rPr>
              <a:t>script </a:t>
            </a:r>
            <a:r>
              <a:rPr lang="en-US" sz="1400" dirty="0" err="1">
                <a:solidFill>
                  <a:srgbClr val="7030A0"/>
                </a:solidFill>
              </a:rPr>
              <a:t>src</a:t>
            </a:r>
            <a:r>
              <a:rPr lang="en-US" sz="1400" dirty="0">
                <a:solidFill>
                  <a:srgbClr val="7030A0"/>
                </a:solidFill>
              </a:rPr>
              <a:t>="https://unpkg.com/react-dom@16/</a:t>
            </a:r>
            <a:r>
              <a:rPr lang="en-US" sz="1400" dirty="0" err="1">
                <a:solidFill>
                  <a:srgbClr val="7030A0"/>
                </a:solidFill>
              </a:rPr>
              <a:t>umd</a:t>
            </a:r>
            <a:r>
              <a:rPr lang="en-US" sz="1400" dirty="0">
                <a:solidFill>
                  <a:srgbClr val="7030A0"/>
                </a:solidFill>
              </a:rPr>
              <a:t>/react-dom.development.js" </a:t>
            </a:r>
            <a:r>
              <a:rPr lang="en-US" sz="1400" dirty="0" err="1" smtClean="0">
                <a:solidFill>
                  <a:srgbClr val="7030A0"/>
                </a:solidFill>
              </a:rPr>
              <a:t>crossorigin</a:t>
            </a:r>
            <a:r>
              <a:rPr lang="en-US" sz="1400" dirty="0">
                <a:solidFill>
                  <a:srgbClr val="7030A0"/>
                </a:solidFill>
              </a:rPr>
              <a:t>&gt;&lt;/script&gt;</a:t>
            </a:r>
            <a:r>
              <a:rPr lang="en-US" sz="1400" dirty="0">
                <a:solidFill>
                  <a:srgbClr val="7030A0"/>
                </a:solidFill>
              </a:rPr>
              <a:t> </a:t>
            </a:r>
            <a:endParaRPr lang="en-US" sz="1400" dirty="0" smtClean="0">
              <a:solidFill>
                <a:srgbClr val="7030A0"/>
              </a:solidFill>
            </a:endParaRPr>
          </a:p>
          <a:p>
            <a:pPr marL="0" indent="0">
              <a:buNone/>
            </a:pPr>
            <a:endParaRPr lang="en-US" sz="1400" dirty="0">
              <a:solidFill>
                <a:srgbClr val="7030A0"/>
              </a:solidFill>
            </a:endParaRPr>
          </a:p>
          <a:p>
            <a:pPr marL="0" indent="0">
              <a:buNone/>
            </a:pPr>
            <a:r>
              <a:rPr lang="en-US" sz="1400" dirty="0" smtClean="0">
                <a:solidFill>
                  <a:srgbClr val="7030A0"/>
                </a:solidFill>
              </a:rPr>
              <a:t>        &lt;</a:t>
            </a:r>
            <a:r>
              <a:rPr lang="en-US" sz="1400" dirty="0">
                <a:solidFill>
                  <a:srgbClr val="7030A0"/>
                </a:solidFill>
              </a:rPr>
              <a:t>script </a:t>
            </a:r>
            <a:r>
              <a:rPr lang="en-US" sz="1400" dirty="0" err="1">
                <a:solidFill>
                  <a:srgbClr val="7030A0"/>
                </a:solidFill>
              </a:rPr>
              <a:t>src</a:t>
            </a:r>
            <a:r>
              <a:rPr lang="en-US" sz="1400" dirty="0">
                <a:solidFill>
                  <a:srgbClr val="7030A0"/>
                </a:solidFill>
              </a:rPr>
              <a:t>="like_button.js"&gt;&lt;/script</a:t>
            </a:r>
            <a:r>
              <a:rPr lang="en-US" sz="1400" dirty="0" smtClean="0">
                <a:solidFill>
                  <a:srgbClr val="7030A0"/>
                </a:solidFill>
              </a:rPr>
              <a:t>&gt;</a:t>
            </a:r>
          </a:p>
          <a:p>
            <a:pPr marL="0" indent="0">
              <a:buNone/>
            </a:pPr>
            <a:endParaRPr lang="en-US" sz="1400" dirty="0" smtClean="0"/>
          </a:p>
          <a:p>
            <a:pPr marL="0" indent="0">
              <a:buNone/>
            </a:pPr>
            <a:r>
              <a:rPr lang="en-US" sz="2000" b="1" u="sng" dirty="0" smtClean="0"/>
              <a:t>Create </a:t>
            </a:r>
            <a:r>
              <a:rPr lang="en-US" sz="2000" b="1" u="sng" dirty="0"/>
              <a:t>a New React </a:t>
            </a:r>
            <a:r>
              <a:rPr lang="en-US" sz="2000" b="1" u="sng" dirty="0" smtClean="0"/>
              <a:t>App</a:t>
            </a:r>
          </a:p>
          <a:p>
            <a:pPr marL="0" indent="0">
              <a:buNone/>
            </a:pPr>
            <a:r>
              <a:rPr lang="en-US" sz="2000" dirty="0" smtClean="0">
                <a:latin typeface="Gill Sans MT" panose="020B0502020104020203" pitchFamily="34" charset="0"/>
              </a:rPr>
              <a:t>     </a:t>
            </a:r>
            <a:r>
              <a:rPr lang="en-US" sz="1900" dirty="0" smtClean="0">
                <a:latin typeface="Gill Sans MT" panose="020B0502020104020203" pitchFamily="34" charset="0"/>
              </a:rPr>
              <a:t>We can create a rich and single page application independently by using </a:t>
            </a:r>
            <a:r>
              <a:rPr lang="en-US" sz="1900" dirty="0">
                <a:latin typeface="Gill Sans MT" panose="020B0502020104020203" pitchFamily="34" charset="0"/>
              </a:rPr>
              <a:t>React App</a:t>
            </a:r>
            <a:r>
              <a:rPr lang="en-US" sz="1900" dirty="0" smtClean="0">
                <a:latin typeface="Gill Sans MT" panose="020B0502020104020203" pitchFamily="34" charset="0"/>
              </a:rPr>
              <a:t>.</a:t>
            </a:r>
          </a:p>
          <a:p>
            <a:pPr marL="0" indent="0">
              <a:buNone/>
            </a:pPr>
            <a:r>
              <a:rPr lang="en-US" sz="1900" dirty="0">
                <a:latin typeface="Gill Sans MT" panose="020B0502020104020203" pitchFamily="34" charset="0"/>
              </a:rPr>
              <a:t> </a:t>
            </a:r>
            <a:r>
              <a:rPr lang="en-US" sz="1900" dirty="0" smtClean="0">
                <a:latin typeface="Gill Sans MT" panose="020B0502020104020203" pitchFamily="34" charset="0"/>
              </a:rPr>
              <a:t>     To build React App, we need following things.  </a:t>
            </a:r>
          </a:p>
          <a:p>
            <a:pPr marL="0" indent="0">
              <a:buNone/>
            </a:pPr>
            <a:endParaRPr lang="en-US" sz="2000" dirty="0" smtClean="0">
              <a:latin typeface="Gill Sans MT" panose="020B0502020104020203" pitchFamily="34" charset="0"/>
            </a:endParaRPr>
          </a:p>
          <a:p>
            <a:pPr marL="0" indent="0">
              <a:buNone/>
            </a:pPr>
            <a:r>
              <a:rPr lang="en-US" sz="1700" dirty="0">
                <a:latin typeface="Gill Sans MT" panose="020B0502020104020203" pitchFamily="34" charset="0"/>
              </a:rPr>
              <a:t>	</a:t>
            </a:r>
            <a:r>
              <a:rPr lang="en-US" sz="1700" dirty="0" smtClean="0">
                <a:solidFill>
                  <a:srgbClr val="7030A0"/>
                </a:solidFill>
                <a:latin typeface="Gill Sans MT" panose="020B0502020104020203" pitchFamily="34" charset="0"/>
              </a:rPr>
              <a:t>Node.js,  </a:t>
            </a:r>
          </a:p>
          <a:p>
            <a:pPr marL="0" indent="0">
              <a:buNone/>
            </a:pPr>
            <a:r>
              <a:rPr lang="en-US" sz="1700" dirty="0">
                <a:solidFill>
                  <a:srgbClr val="7030A0"/>
                </a:solidFill>
                <a:latin typeface="Gill Sans MT" panose="020B0502020104020203" pitchFamily="34" charset="0"/>
              </a:rPr>
              <a:t>	</a:t>
            </a:r>
            <a:r>
              <a:rPr lang="en-US" sz="1700" dirty="0" smtClean="0">
                <a:solidFill>
                  <a:srgbClr val="7030A0"/>
                </a:solidFill>
                <a:latin typeface="Gill Sans MT" panose="020B0502020104020203" pitchFamily="34" charset="0"/>
              </a:rPr>
              <a:t>React and React DOM libraries, </a:t>
            </a:r>
          </a:p>
          <a:p>
            <a:pPr marL="0" indent="0">
              <a:buNone/>
            </a:pPr>
            <a:r>
              <a:rPr lang="en-US" sz="1700" dirty="0">
                <a:solidFill>
                  <a:srgbClr val="7030A0"/>
                </a:solidFill>
                <a:latin typeface="Gill Sans MT" panose="020B0502020104020203" pitchFamily="34" charset="0"/>
              </a:rPr>
              <a:t>	</a:t>
            </a:r>
            <a:r>
              <a:rPr lang="en-US" sz="1700" dirty="0" err="1" smtClean="0">
                <a:solidFill>
                  <a:srgbClr val="7030A0"/>
                </a:solidFill>
                <a:latin typeface="Gill Sans MT" panose="020B0502020104020203" pitchFamily="34" charset="0"/>
              </a:rPr>
              <a:t>Webpack</a:t>
            </a:r>
            <a:r>
              <a:rPr lang="en-US" sz="1700" dirty="0" smtClean="0">
                <a:solidFill>
                  <a:srgbClr val="7030A0"/>
                </a:solidFill>
                <a:latin typeface="Gill Sans MT" panose="020B0502020104020203" pitchFamily="34" charset="0"/>
              </a:rPr>
              <a:t>, </a:t>
            </a:r>
          </a:p>
          <a:p>
            <a:pPr marL="0" indent="0">
              <a:buNone/>
            </a:pPr>
            <a:r>
              <a:rPr lang="en-US" sz="1700" dirty="0" smtClean="0">
                <a:solidFill>
                  <a:srgbClr val="7030A0"/>
                </a:solidFill>
                <a:latin typeface="Gill Sans MT" panose="020B0502020104020203" pitchFamily="34" charset="0"/>
              </a:rPr>
              <a:t>                Babel loader  etc. </a:t>
            </a:r>
            <a:r>
              <a:rPr lang="en-US" sz="2000" b="1" dirty="0" smtClean="0"/>
              <a:t>	</a:t>
            </a:r>
            <a:endParaRPr lang="en-US" sz="2000" b="1" dirty="0"/>
          </a:p>
          <a:p>
            <a:pPr marL="0" indent="0">
              <a:buNone/>
            </a:pPr>
            <a:r>
              <a:rPr lang="en-US" sz="2000" b="1" dirty="0" smtClean="0"/>
              <a:t>  </a:t>
            </a:r>
            <a:endParaRPr lang="en-US" sz="2000" b="1" dirty="0"/>
          </a:p>
          <a:p>
            <a:pPr marL="868680" lvl="3" indent="0">
              <a:buNone/>
            </a:pPr>
            <a:endParaRPr lang="en-US" sz="1400" dirty="0">
              <a:latin typeface="Gill Sans MT" panose="020B0502020104020203" pitchFamily="34" charset="0"/>
            </a:endParaRPr>
          </a:p>
          <a:p>
            <a:pPr marL="868680" lvl="3" indent="0">
              <a:buNone/>
            </a:pPr>
            <a:endParaRPr lang="en-US" sz="1400" dirty="0">
              <a:latin typeface="Gill Sans MT" panose="020B0502020104020203" pitchFamily="34" charset="0"/>
            </a:endParaRPr>
          </a:p>
          <a:p>
            <a:pPr marL="868680" lvl="3" indent="0">
              <a:buNone/>
            </a:pPr>
            <a:endParaRPr lang="en-US" sz="1400" dirty="0">
              <a:latin typeface="Gill Sans MT" panose="020B0502020104020203" pitchFamily="34" charset="0"/>
            </a:endParaRPr>
          </a:p>
          <a:p>
            <a:endParaRPr lang="en-US" dirty="0" smtClean="0"/>
          </a:p>
          <a:p>
            <a:endParaRPr lang="en-US" dirty="0"/>
          </a:p>
        </p:txBody>
      </p:sp>
      <p:sp>
        <p:nvSpPr>
          <p:cNvPr id="3" name="Title 2"/>
          <p:cNvSpPr>
            <a:spLocks noGrp="1"/>
          </p:cNvSpPr>
          <p:nvPr>
            <p:ph type="title" idx="4294967295"/>
          </p:nvPr>
        </p:nvSpPr>
        <p:spPr>
          <a:xfrm>
            <a:off x="457200" y="338328"/>
            <a:ext cx="8229600" cy="1252728"/>
          </a:xfrm>
          <a:prstGeom prst="rect">
            <a:avLst/>
          </a:prstGeom>
        </p:spPr>
        <p:txBody>
          <a:bodyPr/>
          <a:lstStyle/>
          <a:p>
            <a:r>
              <a:rPr lang="en-US" dirty="0" smtClean="0">
                <a:solidFill>
                  <a:srgbClr val="002060"/>
                </a:solidFill>
              </a:rPr>
              <a:t>Installation of React</a:t>
            </a:r>
            <a:endParaRPr lang="en-US" dirty="0">
              <a:solidFill>
                <a:srgbClr val="002060"/>
              </a:solidFill>
            </a:endParaRPr>
          </a:p>
        </p:txBody>
      </p:sp>
    </p:spTree>
    <p:extLst>
      <p:ext uri="{BB962C8B-B14F-4D97-AF65-F5344CB8AC3E}">
        <p14:creationId xmlns:p14="http://schemas.microsoft.com/office/powerpoint/2010/main" val="4539690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457200" y="1600200"/>
            <a:ext cx="8458200" cy="4876800"/>
          </a:xfrm>
          <a:prstGeom prst="rect">
            <a:avLst/>
          </a:prstGeom>
        </p:spPr>
        <p:txBody>
          <a:bodyPr>
            <a:normAutofit lnSpcReduction="10000"/>
          </a:bodyPr>
          <a:lstStyle/>
          <a:p>
            <a:pPr marL="0" indent="0">
              <a:buNone/>
            </a:pPr>
            <a:r>
              <a:rPr lang="en-US" sz="4000" b="1" dirty="0" smtClean="0"/>
              <a:t>Components </a:t>
            </a:r>
            <a:endParaRPr lang="en-US" sz="4000" b="1" dirty="0"/>
          </a:p>
          <a:p>
            <a:pPr marL="301943" lvl="1" indent="0">
              <a:buNone/>
            </a:pPr>
            <a:r>
              <a:rPr lang="en-US" sz="1800" dirty="0" smtClean="0">
                <a:latin typeface="Gill Sans MT" panose="020B0502020104020203" pitchFamily="34" charset="0"/>
              </a:rPr>
              <a:t>Components </a:t>
            </a:r>
            <a:r>
              <a:rPr lang="en-US" sz="1800" dirty="0">
                <a:latin typeface="Gill Sans MT" panose="020B0502020104020203" pitchFamily="34" charset="0"/>
              </a:rPr>
              <a:t>let you split the UI into independent, reusable </a:t>
            </a:r>
            <a:r>
              <a:rPr lang="en-US" sz="1800" dirty="0" smtClean="0">
                <a:latin typeface="Gill Sans MT" panose="020B0502020104020203" pitchFamily="34" charset="0"/>
              </a:rPr>
              <a:t>pieces</a:t>
            </a:r>
            <a:r>
              <a:rPr lang="en-US" sz="1800" dirty="0">
                <a:latin typeface="Gill Sans MT" panose="020B0502020104020203" pitchFamily="34" charset="0"/>
              </a:rPr>
              <a:t>, and think about each piece in isolation</a:t>
            </a:r>
            <a:r>
              <a:rPr lang="en-US" sz="1800" dirty="0" smtClean="0">
                <a:latin typeface="Gill Sans MT" panose="020B0502020104020203" pitchFamily="34" charset="0"/>
              </a:rPr>
              <a:t>.</a:t>
            </a:r>
          </a:p>
          <a:p>
            <a:pPr marL="301943" lvl="1" indent="0">
              <a:buNone/>
            </a:pPr>
            <a:endParaRPr lang="en-US" sz="1800" dirty="0">
              <a:latin typeface="Gill Sans MT" panose="020B0502020104020203" pitchFamily="34" charset="0"/>
            </a:endParaRPr>
          </a:p>
          <a:p>
            <a:pPr marL="301943" lvl="1" indent="0">
              <a:buNone/>
            </a:pPr>
            <a:r>
              <a:rPr lang="en-US" sz="1800" dirty="0" smtClean="0">
                <a:latin typeface="Gill Sans MT" panose="020B0502020104020203" pitchFamily="34" charset="0"/>
              </a:rPr>
              <a:t>There </a:t>
            </a:r>
            <a:r>
              <a:rPr lang="en-US" sz="1800" dirty="0">
                <a:latin typeface="Gill Sans MT" panose="020B0502020104020203" pitchFamily="34" charset="0"/>
              </a:rPr>
              <a:t>are two types of components in React.</a:t>
            </a:r>
          </a:p>
          <a:p>
            <a:pPr marL="0" indent="0">
              <a:buNone/>
            </a:pPr>
            <a:r>
              <a:rPr lang="en-US" b="1" dirty="0"/>
              <a:t> </a:t>
            </a:r>
            <a:r>
              <a:rPr lang="en-US" b="1" dirty="0" smtClean="0"/>
              <a:t>    Function </a:t>
            </a:r>
            <a:r>
              <a:rPr lang="en-US" b="1" dirty="0"/>
              <a:t>Component:</a:t>
            </a:r>
            <a:endParaRPr lang="en-US" sz="1800" dirty="0"/>
          </a:p>
          <a:p>
            <a:pPr marL="0" indent="0">
              <a:buNone/>
            </a:pPr>
            <a:r>
              <a:rPr lang="en-US" sz="1600" dirty="0" smtClean="0">
                <a:solidFill>
                  <a:srgbClr val="7030A0"/>
                </a:solidFill>
                <a:latin typeface="Garamond" panose="02020404030301010803" pitchFamily="18" charset="0"/>
              </a:rPr>
              <a:t>	function </a:t>
            </a:r>
            <a:r>
              <a:rPr lang="en-US" sz="1600" dirty="0">
                <a:solidFill>
                  <a:srgbClr val="7030A0"/>
                </a:solidFill>
                <a:latin typeface="Garamond" panose="02020404030301010803" pitchFamily="18" charset="0"/>
              </a:rPr>
              <a:t>Welcome(props) </a:t>
            </a:r>
            <a:r>
              <a:rPr lang="en-US" sz="1600" dirty="0" smtClean="0">
                <a:solidFill>
                  <a:srgbClr val="7030A0"/>
                </a:solidFill>
                <a:latin typeface="Garamond" panose="02020404030301010803" pitchFamily="18" charset="0"/>
              </a:rPr>
              <a:t>{</a:t>
            </a:r>
          </a:p>
          <a:p>
            <a:pPr marL="0" indent="0">
              <a:buNone/>
            </a:pPr>
            <a:r>
              <a:rPr lang="en-US" sz="1600" dirty="0">
                <a:solidFill>
                  <a:srgbClr val="7030A0"/>
                </a:solidFill>
                <a:latin typeface="Garamond" panose="02020404030301010803" pitchFamily="18" charset="0"/>
              </a:rPr>
              <a:t>	</a:t>
            </a:r>
            <a:r>
              <a:rPr lang="en-US" sz="1600" dirty="0" smtClean="0">
                <a:solidFill>
                  <a:srgbClr val="7030A0"/>
                </a:solidFill>
                <a:latin typeface="Garamond" panose="02020404030301010803" pitchFamily="18" charset="0"/>
              </a:rPr>
              <a:t>  </a:t>
            </a:r>
            <a:r>
              <a:rPr lang="en-US" sz="1600" dirty="0">
                <a:solidFill>
                  <a:srgbClr val="7030A0"/>
                </a:solidFill>
                <a:latin typeface="Garamond" panose="02020404030301010803" pitchFamily="18" charset="0"/>
              </a:rPr>
              <a:t>return &lt;h1&gt;Hello, {props.name}&lt;/h1</a:t>
            </a:r>
            <a:r>
              <a:rPr lang="en-US" sz="1600" dirty="0" smtClean="0">
                <a:solidFill>
                  <a:srgbClr val="7030A0"/>
                </a:solidFill>
                <a:latin typeface="Garamond" panose="02020404030301010803" pitchFamily="18" charset="0"/>
              </a:rPr>
              <a:t>&gt;;</a:t>
            </a:r>
          </a:p>
          <a:p>
            <a:pPr marL="0" indent="0">
              <a:buNone/>
            </a:pPr>
            <a:r>
              <a:rPr lang="en-US" sz="1600" dirty="0">
                <a:solidFill>
                  <a:srgbClr val="7030A0"/>
                </a:solidFill>
                <a:latin typeface="Garamond" panose="02020404030301010803" pitchFamily="18" charset="0"/>
              </a:rPr>
              <a:t>	</a:t>
            </a:r>
            <a:r>
              <a:rPr lang="en-US" sz="1600" dirty="0" smtClean="0">
                <a:solidFill>
                  <a:srgbClr val="7030A0"/>
                </a:solidFill>
                <a:latin typeface="Garamond" panose="02020404030301010803" pitchFamily="18" charset="0"/>
              </a:rPr>
              <a:t>} </a:t>
            </a:r>
            <a:r>
              <a:rPr lang="en-US" sz="1600" dirty="0">
                <a:solidFill>
                  <a:srgbClr val="7030A0"/>
                </a:solidFill>
                <a:latin typeface="Garamond" panose="02020404030301010803" pitchFamily="18" charset="0"/>
              </a:rPr>
              <a:t> </a:t>
            </a:r>
          </a:p>
          <a:p>
            <a:pPr marL="0" indent="0">
              <a:buNone/>
            </a:pPr>
            <a:r>
              <a:rPr lang="en-US" b="1" dirty="0" smtClean="0"/>
              <a:t>     Class </a:t>
            </a:r>
            <a:r>
              <a:rPr lang="en-US" b="1" dirty="0"/>
              <a:t>Component:</a:t>
            </a:r>
            <a:endParaRPr lang="en-US" sz="1800" dirty="0"/>
          </a:p>
          <a:p>
            <a:pPr marL="0" indent="0">
              <a:buNone/>
            </a:pPr>
            <a:r>
              <a:rPr lang="en-US" sz="1400" dirty="0" smtClean="0">
                <a:solidFill>
                  <a:srgbClr val="7030A0"/>
                </a:solidFill>
              </a:rPr>
              <a:t>    	</a:t>
            </a:r>
            <a:r>
              <a:rPr lang="en-US" sz="1500" dirty="0" smtClean="0">
                <a:solidFill>
                  <a:srgbClr val="7030A0"/>
                </a:solidFill>
                <a:latin typeface="Garamond" panose="02020404030301010803" pitchFamily="18" charset="0"/>
              </a:rPr>
              <a:t>class </a:t>
            </a:r>
            <a:r>
              <a:rPr lang="en-US" sz="1500" dirty="0">
                <a:solidFill>
                  <a:srgbClr val="7030A0"/>
                </a:solidFill>
                <a:latin typeface="Garamond" panose="02020404030301010803" pitchFamily="18" charset="0"/>
              </a:rPr>
              <a:t>Welcome extends </a:t>
            </a:r>
            <a:r>
              <a:rPr lang="en-US" sz="1500" dirty="0" err="1">
                <a:solidFill>
                  <a:srgbClr val="7030A0"/>
                </a:solidFill>
                <a:latin typeface="Garamond" panose="02020404030301010803" pitchFamily="18" charset="0"/>
              </a:rPr>
              <a:t>React.Component</a:t>
            </a:r>
            <a:r>
              <a:rPr lang="en-US" sz="1500" dirty="0">
                <a:solidFill>
                  <a:srgbClr val="7030A0"/>
                </a:solidFill>
                <a:latin typeface="Garamond" panose="02020404030301010803" pitchFamily="18" charset="0"/>
              </a:rPr>
              <a:t> {  </a:t>
            </a:r>
            <a:endParaRPr lang="en-US" sz="1500" dirty="0" smtClean="0">
              <a:solidFill>
                <a:srgbClr val="7030A0"/>
              </a:solidFill>
              <a:latin typeface="Garamond" panose="02020404030301010803" pitchFamily="18" charset="0"/>
            </a:endParaRPr>
          </a:p>
          <a:p>
            <a:pPr marL="0" indent="0">
              <a:buNone/>
            </a:pPr>
            <a:r>
              <a:rPr lang="en-US" sz="1500" dirty="0">
                <a:solidFill>
                  <a:srgbClr val="7030A0"/>
                </a:solidFill>
                <a:latin typeface="Garamond" panose="02020404030301010803" pitchFamily="18" charset="0"/>
              </a:rPr>
              <a:t>	 </a:t>
            </a:r>
            <a:r>
              <a:rPr lang="en-US" sz="1500" dirty="0" smtClean="0">
                <a:solidFill>
                  <a:srgbClr val="7030A0"/>
                </a:solidFill>
                <a:latin typeface="Garamond" panose="02020404030301010803" pitchFamily="18" charset="0"/>
              </a:rPr>
              <a:t>        render</a:t>
            </a:r>
            <a:r>
              <a:rPr lang="en-US" sz="1500" dirty="0">
                <a:solidFill>
                  <a:srgbClr val="7030A0"/>
                </a:solidFill>
                <a:latin typeface="Garamond" panose="02020404030301010803" pitchFamily="18" charset="0"/>
              </a:rPr>
              <a:t>() {   </a:t>
            </a:r>
            <a:endParaRPr lang="en-US" sz="1500" dirty="0" smtClean="0">
              <a:solidFill>
                <a:srgbClr val="7030A0"/>
              </a:solidFill>
              <a:latin typeface="Garamond" panose="02020404030301010803" pitchFamily="18" charset="0"/>
            </a:endParaRPr>
          </a:p>
          <a:p>
            <a:pPr marL="0" indent="0">
              <a:buNone/>
            </a:pPr>
            <a:r>
              <a:rPr lang="en-US" sz="1500" dirty="0">
                <a:solidFill>
                  <a:srgbClr val="7030A0"/>
                </a:solidFill>
                <a:latin typeface="Garamond" panose="02020404030301010803" pitchFamily="18" charset="0"/>
              </a:rPr>
              <a:t>	 </a:t>
            </a:r>
            <a:r>
              <a:rPr lang="en-US" sz="1500" dirty="0" smtClean="0">
                <a:solidFill>
                  <a:srgbClr val="7030A0"/>
                </a:solidFill>
                <a:latin typeface="Garamond" panose="02020404030301010803" pitchFamily="18" charset="0"/>
              </a:rPr>
              <a:t>            return </a:t>
            </a:r>
            <a:r>
              <a:rPr lang="en-US" sz="1500" dirty="0">
                <a:solidFill>
                  <a:srgbClr val="7030A0"/>
                </a:solidFill>
                <a:latin typeface="Garamond" panose="02020404030301010803" pitchFamily="18" charset="0"/>
              </a:rPr>
              <a:t>&lt;h1&gt;Hello, {this.props.name}&lt;/h1&gt;; </a:t>
            </a:r>
            <a:endParaRPr lang="en-US" sz="1500" dirty="0" smtClean="0">
              <a:solidFill>
                <a:srgbClr val="7030A0"/>
              </a:solidFill>
              <a:latin typeface="Garamond" panose="02020404030301010803" pitchFamily="18" charset="0"/>
            </a:endParaRPr>
          </a:p>
          <a:p>
            <a:pPr marL="0" indent="0">
              <a:buNone/>
            </a:pPr>
            <a:r>
              <a:rPr lang="en-US" sz="1500" dirty="0">
                <a:solidFill>
                  <a:srgbClr val="7030A0"/>
                </a:solidFill>
                <a:latin typeface="Garamond" panose="02020404030301010803" pitchFamily="18" charset="0"/>
              </a:rPr>
              <a:t>	</a:t>
            </a:r>
            <a:r>
              <a:rPr lang="en-US" sz="1500" dirty="0" smtClean="0">
                <a:solidFill>
                  <a:srgbClr val="7030A0"/>
                </a:solidFill>
                <a:latin typeface="Garamond" panose="02020404030301010803" pitchFamily="18" charset="0"/>
              </a:rPr>
              <a:t>         }</a:t>
            </a:r>
          </a:p>
          <a:p>
            <a:pPr marL="0" indent="0">
              <a:buNone/>
            </a:pPr>
            <a:r>
              <a:rPr lang="en-US" sz="1500" dirty="0">
                <a:solidFill>
                  <a:srgbClr val="7030A0"/>
                </a:solidFill>
                <a:latin typeface="Garamond" panose="02020404030301010803" pitchFamily="18" charset="0"/>
              </a:rPr>
              <a:t>	</a:t>
            </a:r>
            <a:r>
              <a:rPr lang="en-US" sz="1500" dirty="0" smtClean="0">
                <a:solidFill>
                  <a:srgbClr val="7030A0"/>
                </a:solidFill>
                <a:latin typeface="Garamond" panose="02020404030301010803" pitchFamily="18" charset="0"/>
              </a:rPr>
              <a:t>}</a:t>
            </a:r>
            <a:endParaRPr lang="en-US" sz="1500" dirty="0">
              <a:solidFill>
                <a:srgbClr val="7030A0"/>
              </a:solidFill>
              <a:latin typeface="Garamond" panose="02020404030301010803" pitchFamily="18" charset="0"/>
            </a:endParaRPr>
          </a:p>
          <a:p>
            <a:pPr marL="868680" lvl="3" indent="0">
              <a:buNone/>
            </a:pPr>
            <a:endParaRPr lang="en-US" sz="1400" dirty="0">
              <a:latin typeface="Gill Sans MT" panose="020B0502020104020203" pitchFamily="34" charset="0"/>
            </a:endParaRPr>
          </a:p>
          <a:p>
            <a:pPr marL="868680" lvl="3" indent="0">
              <a:buNone/>
            </a:pPr>
            <a:endParaRPr lang="en-US" sz="1400" dirty="0">
              <a:latin typeface="Gill Sans MT" panose="020B0502020104020203" pitchFamily="34" charset="0"/>
            </a:endParaRPr>
          </a:p>
          <a:p>
            <a:endParaRPr lang="en-US" dirty="0" smtClean="0"/>
          </a:p>
          <a:p>
            <a:endParaRPr lang="en-US" dirty="0"/>
          </a:p>
        </p:txBody>
      </p:sp>
      <p:sp>
        <p:nvSpPr>
          <p:cNvPr id="3" name="Title 2"/>
          <p:cNvSpPr>
            <a:spLocks noGrp="1"/>
          </p:cNvSpPr>
          <p:nvPr>
            <p:ph type="title" idx="4294967295"/>
          </p:nvPr>
        </p:nvSpPr>
        <p:spPr>
          <a:xfrm>
            <a:off x="457200" y="338328"/>
            <a:ext cx="8229600" cy="1252728"/>
          </a:xfrm>
          <a:prstGeom prst="rect">
            <a:avLst/>
          </a:prstGeom>
        </p:spPr>
        <p:txBody>
          <a:bodyPr/>
          <a:lstStyle/>
          <a:p>
            <a:r>
              <a:rPr lang="en-US" dirty="0" smtClean="0">
                <a:solidFill>
                  <a:srgbClr val="002060"/>
                </a:solidFill>
              </a:rPr>
              <a:t>Basics of React</a:t>
            </a:r>
            <a:endParaRPr lang="en-US" dirty="0">
              <a:solidFill>
                <a:srgbClr val="002060"/>
              </a:solidFill>
            </a:endParaRPr>
          </a:p>
        </p:txBody>
      </p:sp>
    </p:spTree>
    <p:extLst>
      <p:ext uri="{BB962C8B-B14F-4D97-AF65-F5344CB8AC3E}">
        <p14:creationId xmlns:p14="http://schemas.microsoft.com/office/powerpoint/2010/main" val="39571101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533400" y="1676400"/>
            <a:ext cx="8382000" cy="4800600"/>
          </a:xfrm>
          <a:prstGeom prst="rect">
            <a:avLst/>
          </a:prstGeom>
        </p:spPr>
        <p:txBody>
          <a:bodyPr>
            <a:normAutofit fontScale="92500" lnSpcReduction="10000"/>
          </a:bodyPr>
          <a:lstStyle/>
          <a:p>
            <a:pPr marL="0" indent="0">
              <a:buNone/>
            </a:pPr>
            <a:r>
              <a:rPr lang="en-US" sz="3500" b="1" dirty="0" smtClean="0"/>
              <a:t>Props</a:t>
            </a:r>
            <a:endParaRPr lang="en-US" sz="3500" b="1" dirty="0"/>
          </a:p>
          <a:p>
            <a:pPr marL="0" indent="0">
              <a:buNone/>
            </a:pPr>
            <a:r>
              <a:rPr lang="en-US" sz="1900" dirty="0" smtClean="0">
                <a:latin typeface="Gill Sans MT" panose="020B0502020104020203" pitchFamily="34" charset="0"/>
              </a:rPr>
              <a:t>React </a:t>
            </a:r>
            <a:r>
              <a:rPr lang="en-US" sz="1900" dirty="0">
                <a:latin typeface="Gill Sans MT" panose="020B0502020104020203" pitchFamily="34" charset="0"/>
              </a:rPr>
              <a:t>allows us to pass information to a Component using something </a:t>
            </a:r>
            <a:r>
              <a:rPr lang="en-US" sz="1900" dirty="0" smtClean="0">
                <a:latin typeface="Gill Sans MT" panose="020B0502020104020203" pitchFamily="34" charset="0"/>
              </a:rPr>
              <a:t>   called</a:t>
            </a:r>
            <a:r>
              <a:rPr lang="en-US" sz="1900" dirty="0">
                <a:latin typeface="Gill Sans MT" panose="020B0502020104020203" pitchFamily="34" charset="0"/>
              </a:rPr>
              <a:t> </a:t>
            </a:r>
            <a:r>
              <a:rPr lang="en-US" sz="1900" b="1" dirty="0">
                <a:latin typeface="Gill Sans MT" panose="020B0502020104020203" pitchFamily="34" charset="0"/>
              </a:rPr>
              <a:t>props</a:t>
            </a:r>
            <a:r>
              <a:rPr lang="en-US" sz="1900" dirty="0">
                <a:latin typeface="Gill Sans MT" panose="020B0502020104020203" pitchFamily="34" charset="0"/>
              </a:rPr>
              <a:t>(stands for properties). These are Read-Only. We cannot change the value.</a:t>
            </a:r>
          </a:p>
          <a:p>
            <a:pPr marL="301943" lvl="1" indent="0">
              <a:buNone/>
            </a:pPr>
            <a:endParaRPr lang="en-US" sz="1800" dirty="0">
              <a:latin typeface="Gill Sans MT" panose="020B0502020104020203" pitchFamily="34" charset="0"/>
            </a:endParaRPr>
          </a:p>
          <a:p>
            <a:pPr marL="301943" lvl="1" indent="0">
              <a:buNone/>
            </a:pPr>
            <a:r>
              <a:rPr lang="en-US" sz="1600" dirty="0">
                <a:solidFill>
                  <a:srgbClr val="7030A0"/>
                </a:solidFill>
                <a:latin typeface="Garamond" panose="02020404030301010803" pitchFamily="18" charset="0"/>
              </a:rPr>
              <a:t>function Welcome(props) {  </a:t>
            </a:r>
            <a:endParaRPr lang="en-US" sz="1600" dirty="0" smtClean="0">
              <a:solidFill>
                <a:srgbClr val="7030A0"/>
              </a:solidFill>
              <a:latin typeface="Garamond" panose="02020404030301010803" pitchFamily="18" charset="0"/>
            </a:endParaRPr>
          </a:p>
          <a:p>
            <a:pPr marL="301943" lvl="1" indent="0">
              <a:buNone/>
            </a:pPr>
            <a:r>
              <a:rPr lang="en-US" sz="1600" dirty="0">
                <a:solidFill>
                  <a:srgbClr val="7030A0"/>
                </a:solidFill>
                <a:latin typeface="Garamond" panose="02020404030301010803" pitchFamily="18" charset="0"/>
              </a:rPr>
              <a:t> </a:t>
            </a:r>
            <a:r>
              <a:rPr lang="en-US" sz="1600" dirty="0" smtClean="0">
                <a:solidFill>
                  <a:srgbClr val="7030A0"/>
                </a:solidFill>
                <a:latin typeface="Garamond" panose="02020404030301010803" pitchFamily="18" charset="0"/>
              </a:rPr>
              <a:t>      return </a:t>
            </a:r>
            <a:r>
              <a:rPr lang="en-US" sz="1600" dirty="0">
                <a:solidFill>
                  <a:srgbClr val="7030A0"/>
                </a:solidFill>
                <a:latin typeface="Garamond" panose="02020404030301010803" pitchFamily="18" charset="0"/>
              </a:rPr>
              <a:t>&lt;h1&gt;Hello, {props.name}&lt;/h1</a:t>
            </a:r>
            <a:r>
              <a:rPr lang="en-US" sz="1600" dirty="0" smtClean="0">
                <a:solidFill>
                  <a:srgbClr val="7030A0"/>
                </a:solidFill>
                <a:latin typeface="Garamond" panose="02020404030301010803" pitchFamily="18" charset="0"/>
              </a:rPr>
              <a:t>&gt;;</a:t>
            </a:r>
          </a:p>
          <a:p>
            <a:pPr marL="301943" lvl="1" indent="0">
              <a:buNone/>
            </a:pPr>
            <a:r>
              <a:rPr lang="en-US" sz="1600" dirty="0" smtClean="0">
                <a:solidFill>
                  <a:srgbClr val="7030A0"/>
                </a:solidFill>
                <a:latin typeface="Garamond" panose="02020404030301010803" pitchFamily="18" charset="0"/>
              </a:rPr>
              <a:t>}</a:t>
            </a:r>
            <a:r>
              <a:rPr lang="en-US" sz="1600" dirty="0">
                <a:solidFill>
                  <a:srgbClr val="7030A0"/>
                </a:solidFill>
                <a:latin typeface="Garamond" panose="02020404030301010803" pitchFamily="18" charset="0"/>
              </a:rPr>
              <a:t> </a:t>
            </a:r>
            <a:endParaRPr lang="en-US" sz="1600" dirty="0" smtClean="0">
              <a:solidFill>
                <a:srgbClr val="7030A0"/>
              </a:solidFill>
              <a:latin typeface="Garamond" panose="02020404030301010803" pitchFamily="18" charset="0"/>
            </a:endParaRPr>
          </a:p>
          <a:p>
            <a:pPr marL="301943" lvl="1" indent="0">
              <a:buNone/>
            </a:pPr>
            <a:r>
              <a:rPr lang="en-US" sz="1600" dirty="0" err="1" smtClean="0">
                <a:solidFill>
                  <a:srgbClr val="7030A0"/>
                </a:solidFill>
                <a:latin typeface="Garamond" panose="02020404030301010803" pitchFamily="18" charset="0"/>
              </a:rPr>
              <a:t>const</a:t>
            </a:r>
            <a:r>
              <a:rPr lang="en-US" sz="1600" dirty="0" smtClean="0">
                <a:solidFill>
                  <a:srgbClr val="7030A0"/>
                </a:solidFill>
                <a:latin typeface="Garamond" panose="02020404030301010803" pitchFamily="18" charset="0"/>
              </a:rPr>
              <a:t> </a:t>
            </a:r>
            <a:r>
              <a:rPr lang="en-US" sz="1600" dirty="0">
                <a:solidFill>
                  <a:srgbClr val="7030A0"/>
                </a:solidFill>
                <a:latin typeface="Garamond" panose="02020404030301010803" pitchFamily="18" charset="0"/>
              </a:rPr>
              <a:t>element = &lt;Welcome name="Hello World!" </a:t>
            </a:r>
            <a:r>
              <a:rPr lang="en-US" sz="1600" dirty="0" smtClean="0">
                <a:solidFill>
                  <a:srgbClr val="7030A0"/>
                </a:solidFill>
                <a:latin typeface="Garamond" panose="02020404030301010803" pitchFamily="18" charset="0"/>
              </a:rPr>
              <a:t>/&gt;;</a:t>
            </a:r>
          </a:p>
          <a:p>
            <a:pPr marL="301943" lvl="1" indent="0">
              <a:buNone/>
            </a:pPr>
            <a:r>
              <a:rPr lang="en-US" sz="1600" dirty="0" err="1" smtClean="0">
                <a:solidFill>
                  <a:srgbClr val="7030A0"/>
                </a:solidFill>
                <a:latin typeface="Garamond" panose="02020404030301010803" pitchFamily="18" charset="0"/>
              </a:rPr>
              <a:t>ReactDOM.render</a:t>
            </a:r>
            <a:r>
              <a:rPr lang="en-US" sz="1600" dirty="0">
                <a:solidFill>
                  <a:srgbClr val="7030A0"/>
                </a:solidFill>
                <a:latin typeface="Garamond" panose="02020404030301010803" pitchFamily="18" charset="0"/>
              </a:rPr>
              <a:t>(  element,  </a:t>
            </a:r>
            <a:r>
              <a:rPr lang="en-US" sz="1600" dirty="0" err="1">
                <a:solidFill>
                  <a:srgbClr val="7030A0"/>
                </a:solidFill>
                <a:latin typeface="Garamond" panose="02020404030301010803" pitchFamily="18" charset="0"/>
              </a:rPr>
              <a:t>document.getElementById</a:t>
            </a:r>
            <a:r>
              <a:rPr lang="en-US" sz="1600" dirty="0">
                <a:solidFill>
                  <a:srgbClr val="7030A0"/>
                </a:solidFill>
                <a:latin typeface="Garamond" panose="02020404030301010803" pitchFamily="18" charset="0"/>
              </a:rPr>
              <a:t>('root'));</a:t>
            </a:r>
            <a:endParaRPr lang="en-US" sz="1400" dirty="0" smtClean="0">
              <a:solidFill>
                <a:srgbClr val="7030A0"/>
              </a:solidFill>
              <a:latin typeface="Garamond" panose="02020404030301010803" pitchFamily="18" charset="0"/>
            </a:endParaRPr>
          </a:p>
          <a:p>
            <a:pPr marL="868680" lvl="3" indent="0">
              <a:buNone/>
            </a:pPr>
            <a:endParaRPr lang="en-US" sz="1400" dirty="0">
              <a:latin typeface="Gill Sans MT" panose="020B0502020104020203" pitchFamily="34" charset="0"/>
            </a:endParaRPr>
          </a:p>
          <a:p>
            <a:pPr marL="0" indent="0">
              <a:buNone/>
            </a:pPr>
            <a:r>
              <a:rPr lang="en-US" sz="3500" b="1" dirty="0" smtClean="0"/>
              <a:t>State </a:t>
            </a:r>
            <a:endParaRPr lang="en-US" sz="3500" dirty="0"/>
          </a:p>
          <a:p>
            <a:pPr marL="0" indent="0">
              <a:buNone/>
            </a:pPr>
            <a:r>
              <a:rPr lang="en-US" sz="1900" dirty="0">
                <a:latin typeface="Gill Sans MT" panose="020B0502020104020203" pitchFamily="34" charset="0"/>
              </a:rPr>
              <a:t>State allows React components to change their output over time in response to user actions, network responses, and anything else, without violating this rule.</a:t>
            </a:r>
          </a:p>
          <a:p>
            <a:pPr marL="0" indent="0">
              <a:buNone/>
            </a:pPr>
            <a:r>
              <a:rPr lang="en-US" sz="1900" dirty="0">
                <a:latin typeface="Gill Sans MT" panose="020B0502020104020203" pitchFamily="34" charset="0"/>
              </a:rPr>
              <a:t>This is a private property which cannot be accessible outside of the class. It is used to store data and  can be modified within the class.</a:t>
            </a:r>
          </a:p>
          <a:p>
            <a:pPr marL="0" indent="0">
              <a:buNone/>
            </a:pPr>
            <a:endParaRPr lang="en-US" dirty="0" smtClean="0"/>
          </a:p>
          <a:p>
            <a:endParaRPr lang="en-US" dirty="0"/>
          </a:p>
        </p:txBody>
      </p:sp>
      <p:sp>
        <p:nvSpPr>
          <p:cNvPr id="3" name="Title 2"/>
          <p:cNvSpPr>
            <a:spLocks noGrp="1"/>
          </p:cNvSpPr>
          <p:nvPr>
            <p:ph type="title" idx="4294967295"/>
          </p:nvPr>
        </p:nvSpPr>
        <p:spPr>
          <a:xfrm>
            <a:off x="457200" y="338328"/>
            <a:ext cx="8229600" cy="1252728"/>
          </a:xfrm>
          <a:prstGeom prst="rect">
            <a:avLst/>
          </a:prstGeom>
        </p:spPr>
        <p:txBody>
          <a:bodyPr/>
          <a:lstStyle/>
          <a:p>
            <a:r>
              <a:rPr lang="en-US" dirty="0" smtClean="0">
                <a:solidFill>
                  <a:srgbClr val="002060"/>
                </a:solidFill>
              </a:rPr>
              <a:t>Basics of React</a:t>
            </a:r>
            <a:endParaRPr lang="en-US" dirty="0">
              <a:solidFill>
                <a:srgbClr val="002060"/>
              </a:solidFill>
            </a:endParaRPr>
          </a:p>
        </p:txBody>
      </p:sp>
    </p:spTree>
    <p:extLst>
      <p:ext uri="{BB962C8B-B14F-4D97-AF65-F5344CB8AC3E}">
        <p14:creationId xmlns:p14="http://schemas.microsoft.com/office/powerpoint/2010/main" val="292782032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341</TotalTime>
  <Words>451</Words>
  <Application>Microsoft Office PowerPoint</Application>
  <PresentationFormat>On-screen Show (4:3)</PresentationFormat>
  <Paragraphs>246</Paragraphs>
  <Slides>17</Slides>
  <Notes>16</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Waveform</vt:lpstr>
      <vt:lpstr>React  &amp; Integration of React with Drupal8</vt:lpstr>
      <vt:lpstr>Topics</vt:lpstr>
      <vt:lpstr>About React</vt:lpstr>
      <vt:lpstr>About React</vt:lpstr>
      <vt:lpstr>Features of React</vt:lpstr>
      <vt:lpstr>Features of React</vt:lpstr>
      <vt:lpstr>Installation of React</vt:lpstr>
      <vt:lpstr>Basics of React</vt:lpstr>
      <vt:lpstr>Basics of React</vt:lpstr>
      <vt:lpstr>Basics of React</vt:lpstr>
      <vt:lpstr>Basics of React</vt:lpstr>
      <vt:lpstr>Basics of React</vt:lpstr>
      <vt:lpstr>Basics of React</vt:lpstr>
      <vt:lpstr>Basics of React</vt:lpstr>
      <vt:lpstr>Installation of D8 Module</vt:lpstr>
      <vt:lpstr>Reference</vt:lpstr>
      <vt:lpstr>Thank You</vt:lpstr>
    </vt:vector>
  </TitlesOfParts>
  <Company>Cybage Software Pvt.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Integration of React with Drupal8</dc:title>
  <dc:creator>Mukesh Kumar Sah</dc:creator>
  <cp:lastModifiedBy>Mukesh Kumar Sah</cp:lastModifiedBy>
  <cp:revision>73</cp:revision>
  <dcterms:created xsi:type="dcterms:W3CDTF">2019-05-29T08:33:25Z</dcterms:created>
  <dcterms:modified xsi:type="dcterms:W3CDTF">2019-05-29T14:14:48Z</dcterms:modified>
</cp:coreProperties>
</file>