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714" y="72"/>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267" y="421952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8704286" y="127841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914399" y="5410259"/>
            <a:ext cx="1123951" cy="909261"/>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277904" y="1447896"/>
            <a:ext cx="9982200" cy="1493520"/>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r>
              <a:rPr lang="en-US" b="1" dirty="0">
                <a:solidFill>
                  <a:srgbClr val="0F0F0F"/>
                </a:solidFill>
                <a:latin typeface="Arial Black" panose="020B0A04020102020204" pitchFamily="34" charset="0"/>
              </a:rPr>
              <a:t>S</a:t>
            </a:r>
            <a:r>
              <a:rPr lang="en-US" b="1" dirty="0" smtClean="0">
                <a:solidFill>
                  <a:srgbClr val="0F0F0F"/>
                </a:solidFill>
                <a:effectLst/>
                <a:latin typeface="Arial Black" panose="020B0A04020102020204" pitchFamily="34" charset="0"/>
              </a:rPr>
              <a:t>upply </a:t>
            </a:r>
            <a:r>
              <a:rPr lang="en-US" b="1" dirty="0">
                <a:solidFill>
                  <a:srgbClr val="0F0F0F"/>
                </a:solidFill>
                <a:latin typeface="Arial Black" panose="020B0A04020102020204" pitchFamily="34" charset="0"/>
              </a:rPr>
              <a:t>C</a:t>
            </a:r>
            <a:r>
              <a:rPr lang="en-US" b="1" dirty="0" smtClean="0">
                <a:solidFill>
                  <a:srgbClr val="0F0F0F"/>
                </a:solidFill>
                <a:effectLst/>
                <a:latin typeface="Arial Black" panose="020B0A04020102020204" pitchFamily="34" charset="0"/>
              </a:rPr>
              <a:t>hain </a:t>
            </a:r>
            <a:r>
              <a:rPr lang="en-US" b="1" dirty="0">
                <a:solidFill>
                  <a:srgbClr val="0F0F0F"/>
                </a:solidFill>
                <a:latin typeface="Arial Black" panose="020B0A04020102020204" pitchFamily="34" charset="0"/>
              </a:rPr>
              <a:t>O</a:t>
            </a:r>
            <a:r>
              <a:rPr lang="en-US" b="1" dirty="0" smtClean="0">
                <a:solidFill>
                  <a:srgbClr val="0F0F0F"/>
                </a:solidFill>
                <a:effectLst/>
                <a:latin typeface="Arial Black" panose="020B0A04020102020204" pitchFamily="34" charset="0"/>
              </a:rPr>
              <a:t>peration Data Analysis Using Excel </a:t>
            </a:r>
            <a:endParaRPr b="1" spc="15" dirty="0">
              <a:latin typeface="Arial Black" panose="020B0A04020102020204" pitchFamily="34" charset="0"/>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752600" y="3314700"/>
            <a:ext cx="5233035" cy="1343660"/>
          </a:xfrm>
          <a:prstGeom prst="rect">
            <a:avLst/>
          </a:prstGeom>
          <a:noFill/>
        </p:spPr>
        <p:txBody>
          <a:bodyPr wrap="square" rtlCol="0">
            <a:noAutofit/>
          </a:bodyPr>
          <a:lstStyle/>
          <a:p>
            <a:r>
              <a:rPr lang="en-US" sz="2400" dirty="0"/>
              <a:t>STUDENT </a:t>
            </a:r>
            <a:r>
              <a:rPr lang="en-US" sz="2400" dirty="0" smtClean="0"/>
              <a:t>NAME  :  MUKESH.S </a:t>
            </a:r>
            <a:endParaRPr lang="en-US" sz="2400" dirty="0"/>
          </a:p>
          <a:p>
            <a:r>
              <a:rPr lang="en-US" sz="2400" dirty="0"/>
              <a:t>REGISTER NO       </a:t>
            </a:r>
            <a:r>
              <a:rPr lang="en-US" sz="2400" dirty="0" smtClean="0"/>
              <a:t>:  422200017</a:t>
            </a:r>
            <a:endParaRPr lang="en-US" sz="2400" dirty="0"/>
          </a:p>
          <a:p>
            <a:r>
              <a:rPr lang="en-US" sz="2400" dirty="0"/>
              <a:t>DEPARTMENT      </a:t>
            </a:r>
            <a:r>
              <a:rPr lang="en-US" sz="2400" dirty="0" smtClean="0"/>
              <a:t>:  B.COM[ISM]</a:t>
            </a:r>
            <a:endParaRPr lang="en-US" sz="2400" dirty="0"/>
          </a:p>
          <a:p>
            <a:r>
              <a:rPr lang="en-US" sz="2400" dirty="0" smtClean="0"/>
              <a:t>COLLEGE               :  S.I.V.E.T COLLEGE           </a:t>
            </a:r>
            <a:endParaRPr lang="en-IN" sz="2400" dirty="0"/>
          </a:p>
        </p:txBody>
      </p:sp>
      <p:pic>
        <p:nvPicPr>
          <p:cNvPr id="8" name="Picture 7"/>
          <p:cNvPicPr>
            <a:picLocks noChangeAspect="1"/>
          </p:cNvPicPr>
          <p:nvPr/>
        </p:nvPicPr>
        <p:blipFill>
          <a:blip r:embed="rId2"/>
          <a:stretch>
            <a:fillRect/>
          </a:stretch>
        </p:blipFill>
        <p:spPr>
          <a:xfrm>
            <a:off x="545520" y="286595"/>
            <a:ext cx="1652159" cy="1219306"/>
          </a:xfrm>
          <a:prstGeom prst="rect">
            <a:avLst/>
          </a:prstGeom>
        </p:spPr>
      </p:pic>
      <p:pic>
        <p:nvPicPr>
          <p:cNvPr id="12" name="Google Shape;139;p1"/>
          <p:cNvPicPr preferRelativeResize="0"/>
          <p:nvPr/>
        </p:nvPicPr>
        <p:blipFill>
          <a:blip r:embed="rId3"/>
          <a:stretch>
            <a:fillRect/>
          </a:stretch>
        </p:blipFill>
        <p:spPr>
          <a:xfrm>
            <a:off x="2509987" y="356885"/>
            <a:ext cx="1290488" cy="1149016"/>
          </a:xfrm>
          <a:prstGeom prst="rect">
            <a:avLst/>
          </a:prstGeom>
          <a:noFill/>
          <a:ln>
            <a:noFill/>
          </a:ln>
        </p:spPr>
      </p:pic>
      <p:pic>
        <p:nvPicPr>
          <p:cNvPr id="13" name="Google Shape;140;p1"/>
          <p:cNvPicPr preferRelativeResize="0"/>
          <p:nvPr/>
        </p:nvPicPr>
        <p:blipFill>
          <a:blip r:embed="rId4"/>
          <a:stretch>
            <a:fillRect/>
          </a:stretch>
        </p:blipFill>
        <p:spPr>
          <a:xfrm>
            <a:off x="4134930" y="392029"/>
            <a:ext cx="1307309" cy="1078727"/>
          </a:xfrm>
          <a:prstGeom prst="rect">
            <a:avLst/>
          </a:prstGeom>
          <a:noFill/>
          <a:ln>
            <a:noFill/>
          </a:ln>
        </p:spPr>
      </p:pic>
      <p:pic>
        <p:nvPicPr>
          <p:cNvPr id="10" name="Picture 9"/>
          <p:cNvPicPr>
            <a:picLocks noChangeAspect="1"/>
          </p:cNvPicPr>
          <p:nvPr/>
        </p:nvPicPr>
        <p:blipFill>
          <a:blip r:embed="rId5"/>
          <a:stretch>
            <a:fillRect/>
          </a:stretch>
        </p:blipFill>
        <p:spPr>
          <a:xfrm>
            <a:off x="5734813" y="286595"/>
            <a:ext cx="2676899" cy="1184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763000" y="5410200"/>
            <a:ext cx="690245" cy="62611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219200" y="1219200"/>
            <a:ext cx="7477125" cy="5348605"/>
          </a:xfrm>
          <a:prstGeom prst="rect">
            <a:avLst/>
          </a:prstGeom>
        </p:spPr>
        <p:txBody>
          <a:bodyPr>
            <a:noAutofit/>
          </a:bodyPr>
          <a:p>
            <a:pPr marL="342900" indent="-342900" algn="l">
              <a:buFont typeface="Wingdings" panose="05000000000000000000" charset="0"/>
              <a:buChar char="§"/>
            </a:pPr>
            <a:r>
              <a:rPr sz="2400"/>
              <a:t>Modeling in supply chain operations involves creating structured representations of the supply chain to analyze and optimize its performance. This includes various types of models, such as descriptive models that outline current processes, predictive models that forecast demand and supply trends, and prescriptive models that provide actionable recommendations for improving efficiency. Key components of modeling include network design, inventory management, and transportation logistics, often utilizing techniques like discrete event simulation and linear programming.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76570" y="5667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585912" y="5962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p:cNvPicPr>
            <a:picLocks noChangeAspect="1"/>
          </p:cNvPicPr>
          <p:nvPr/>
        </p:nvPicPr>
        <p:blipFill>
          <a:blip r:embed="rId2"/>
          <a:stretch>
            <a:fillRect/>
          </a:stretch>
        </p:blipFill>
        <p:spPr>
          <a:xfrm>
            <a:off x="609300" y="1371909"/>
            <a:ext cx="9038060" cy="3939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conclusion</a:t>
            </a:r>
            <a:endParaRPr lang="en-IN" dirty="0">
              <a:latin typeface="Times New Roman" panose="02020603050405020304" charset="0"/>
              <a:cs typeface="Times New Roman" panose="02020603050405020304" charset="0"/>
            </a:endParaRPr>
          </a:p>
        </p:txBody>
      </p:sp>
      <p:sp>
        <p:nvSpPr>
          <p:cNvPr id="3" name="Rectangle 2"/>
          <p:cNvSpPr/>
          <p:nvPr/>
        </p:nvSpPr>
        <p:spPr>
          <a:xfrm>
            <a:off x="990600" y="1371600"/>
            <a:ext cx="6096000" cy="4154984"/>
          </a:xfrm>
          <a:prstGeom prst="rect">
            <a:avLst/>
          </a:prstGeom>
        </p:spPr>
        <p:txBody>
          <a:bodyPr>
            <a:spAutoFit/>
          </a:bodyPr>
          <a:lstStyle/>
          <a:p>
            <a:r>
              <a:rPr lang="en-US" sz="2400" dirty="0" smtClean="0">
                <a:latin typeface="Arial" panose="020B0604020202020204" pitchFamily="34" charset="0"/>
                <a:cs typeface="Arial" panose="020B0604020202020204" pitchFamily="34" charset="0"/>
              </a:rPr>
              <a:t>Effective supply chain operations are critical to an organization's success, driving business growth, customer satisfaction, and competitive advantage. By </a:t>
            </a:r>
            <a:r>
              <a:rPr lang="en-US" sz="2400" dirty="0" smtClean="0">
                <a:solidFill>
                  <a:srgbClr val="0D0D0D"/>
                </a:solidFill>
                <a:latin typeface="Arial" panose="020B0604020202020204" pitchFamily="34" charset="0"/>
                <a:cs typeface="Arial" panose="020B0604020202020204" pitchFamily="34" charset="0"/>
              </a:rPr>
              <a:t>Problem</a:t>
            </a:r>
            <a:endParaRPr lang="en-US" sz="2400" dirty="0" smtClean="0">
              <a:solidFill>
                <a:srgbClr val="0D0D0D"/>
              </a:solidFill>
              <a:latin typeface="Arial" panose="020B0604020202020204" pitchFamily="34" charset="0"/>
              <a:cs typeface="Arial" panose="020B0604020202020204" pitchFamily="34" charset="0"/>
            </a:endParaRPr>
          </a:p>
          <a:p>
            <a:r>
              <a:rPr lang="en-US" sz="2400" dirty="0" smtClean="0">
                <a:solidFill>
                  <a:srgbClr val="0D0D0D"/>
                </a:solidFill>
                <a:latin typeface="Arial" panose="020B0604020202020204" pitchFamily="34" charset="0"/>
                <a:cs typeface="Arial" panose="020B0604020202020204" pitchFamily="34" charset="0"/>
              </a:rPr>
              <a:t>Statement Project Overview </a:t>
            </a:r>
            <a:r>
              <a:rPr lang="en-US" sz="2400" dirty="0">
                <a:solidFill>
                  <a:srgbClr val="0D0D0D"/>
                </a:solidFill>
                <a:latin typeface="Arial" panose="020B0604020202020204" pitchFamily="34" charset="0"/>
                <a:cs typeface="Arial" panose="020B0604020202020204" pitchFamily="34" charset="0"/>
              </a:rPr>
              <a:t>End </a:t>
            </a:r>
            <a:r>
              <a:rPr lang="en-US" sz="2400" dirty="0" smtClean="0">
                <a:solidFill>
                  <a:srgbClr val="0D0D0D"/>
                </a:solidFill>
                <a:latin typeface="Arial" panose="020B0604020202020204" pitchFamily="34" charset="0"/>
                <a:cs typeface="Arial" panose="020B0604020202020204" pitchFamily="34" charset="0"/>
              </a:rPr>
              <a:t>Users </a:t>
            </a:r>
            <a:r>
              <a:rPr lang="en-US" sz="2400" dirty="0">
                <a:solidFill>
                  <a:srgbClr val="0D0D0D"/>
                </a:solidFill>
                <a:latin typeface="Arial" panose="020B0604020202020204" pitchFamily="34" charset="0"/>
                <a:cs typeface="Arial" panose="020B0604020202020204" pitchFamily="34" charset="0"/>
              </a:rPr>
              <a:t>Our Solution and </a:t>
            </a:r>
            <a:r>
              <a:rPr lang="en-US" sz="2400" dirty="0" smtClean="0">
                <a:solidFill>
                  <a:srgbClr val="0D0D0D"/>
                </a:solidFill>
                <a:latin typeface="Arial" panose="020B0604020202020204" pitchFamily="34" charset="0"/>
                <a:cs typeface="Arial" panose="020B0604020202020204" pitchFamily="34" charset="0"/>
              </a:rPr>
              <a:t>Proposition </a:t>
            </a:r>
            <a:r>
              <a:rPr lang="en-US" sz="2400" dirty="0">
                <a:solidFill>
                  <a:srgbClr val="0D0D0D"/>
                </a:solidFill>
                <a:latin typeface="Arial" panose="020B0604020202020204" pitchFamily="34" charset="0"/>
                <a:cs typeface="Arial" panose="020B0604020202020204" pitchFamily="34" charset="0"/>
              </a:rPr>
              <a:t>Dataset </a:t>
            </a:r>
            <a:r>
              <a:rPr lang="en-US" sz="2400" dirty="0" smtClean="0">
                <a:solidFill>
                  <a:srgbClr val="0D0D0D"/>
                </a:solidFill>
                <a:latin typeface="Arial" panose="020B0604020202020204" pitchFamily="34" charset="0"/>
                <a:cs typeface="Arial" panose="020B0604020202020204" pitchFamily="34" charset="0"/>
              </a:rPr>
              <a:t>Description Modelling Approach Results and Discussion </a:t>
            </a:r>
            <a:endParaRPr lang="en-US" sz="2400" dirty="0">
              <a:solidFill>
                <a:srgbClr val="0D0D0D"/>
              </a:solidFill>
              <a:latin typeface="Arial" panose="020B0604020202020204" pitchFamily="34" charset="0"/>
              <a:cs typeface="Arial" panose="020B0604020202020204" pitchFamily="34" charset="0"/>
            </a:endParaRPr>
          </a:p>
          <a:p>
            <a:pPr algn="just"/>
            <a:endParaRPr lang="en-US" dirty="0">
              <a:solidFill>
                <a:srgbClr val="0D0D0D"/>
              </a:solidFill>
              <a:latin typeface="Times New Roman" panose="02020603050405020304" charset="0"/>
              <a:cs typeface="Times New Roman" panose="02020603050405020304" charset="0"/>
            </a:endParaRPr>
          </a:p>
          <a:p>
            <a:pPr algn="just"/>
            <a:endParaRPr lang="en-US" dirty="0">
              <a:solidFill>
                <a:srgbClr val="0D0D0D"/>
              </a:solidFill>
              <a:latin typeface="Times New Roman" panose="02020603050405020304" charset="0"/>
              <a:cs typeface="Times New Roman" panose="02020603050405020304" charset="0"/>
            </a:endParaRPr>
          </a:p>
          <a:p>
            <a:endParaRPr lang="en-US" dirty="0">
              <a:solidFill>
                <a:srgbClr val="0D0D0D"/>
              </a:solidFill>
              <a:latin typeface="Times New Roman" panose="02020603050405020304" charset="0"/>
              <a:cs typeface="Times New Roman" panose="0202060305040502030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304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charset="0"/>
              <a:cs typeface="Times New Roman" panose="020206030504050203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447676" y="2348578"/>
            <a:ext cx="559594" cy="47082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3489305" y="76200"/>
            <a:ext cx="326390" cy="182245"/>
          </a:xfrm>
          <a:prstGeom prst="rect">
            <a:avLst/>
          </a:prstGeom>
        </p:spPr>
        <p:txBody>
          <a:bodyPr vert="horz" wrap="square" lIns="0" tIns="16510" rIns="0" bIns="0" rtlCol="0">
            <a:noAutofit/>
          </a:bodyPr>
          <a:lstStyle/>
          <a:p>
            <a:pPr marL="12700">
              <a:lnSpc>
                <a:spcPct val="100000"/>
              </a:lnSpc>
              <a:spcBef>
                <a:spcPts val="130"/>
              </a:spcBef>
            </a:pPr>
            <a:endParaRPr sz="1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28600" y="381000"/>
            <a:ext cx="8593455" cy="793115"/>
          </a:xfrm>
          <a:prstGeom prst="rect">
            <a:avLst/>
          </a:prstGeom>
          <a:noFill/>
        </p:spPr>
        <p:txBody>
          <a:bodyPr wrap="square" rtlCol="0">
            <a:noAutofit/>
          </a:bodyPr>
          <a:lstStyle/>
          <a:p>
            <a:r>
              <a:rPr lang="en-US" sz="2800" b="1" dirty="0" smtClean="0">
                <a:solidFill>
                  <a:srgbClr val="0F0F0F"/>
                </a:solidFill>
                <a:latin typeface="Ebrima" panose="02000000000000000000" charset="0"/>
                <a:cs typeface="Ebrima" panose="02000000000000000000" charset="0"/>
                <a:sym typeface="+mn-ea"/>
              </a:rPr>
              <a:t>SUPPLY CHAIN OPERATION</a:t>
            </a:r>
            <a:endParaRPr lang="en-US" sz="2800" b="1" dirty="0" smtClean="0">
              <a:solidFill>
                <a:srgbClr val="0F0F0F"/>
              </a:solidFill>
              <a:latin typeface="Ebrima" panose="02000000000000000000" charset="0"/>
              <a:cs typeface="Ebrima" panose="02000000000000000000" charset="0"/>
              <a:sym typeface="+mn-ea"/>
            </a:endParaRPr>
          </a:p>
        </p:txBody>
      </p:sp>
      <p:pic>
        <p:nvPicPr>
          <p:cNvPr id="21" name="Picture 20"/>
          <p:cNvPicPr>
            <a:picLocks noChangeAspect="1"/>
          </p:cNvPicPr>
          <p:nvPr/>
        </p:nvPicPr>
        <p:blipFill>
          <a:blip r:embed="rId3"/>
          <a:stretch>
            <a:fillRect/>
          </a:stretch>
        </p:blipFill>
        <p:spPr>
          <a:xfrm>
            <a:off x="1569244" y="1218883"/>
            <a:ext cx="6803231" cy="48658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10318" y="3426725"/>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Problem Statement</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Project Overview</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End Users</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Our Solution and Proposition</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dirty="0">
                <a:solidFill>
                  <a:srgbClr val="0D0D0D"/>
                </a:solidFill>
                <a:latin typeface="Times New Roman" panose="02020603050405020304" charset="0"/>
                <a:cs typeface="Times New Roman" panose="02020603050405020304" charset="0"/>
              </a:rPr>
              <a:t>Dataset Description</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Modelling Approach</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Results and </a:t>
            </a:r>
            <a:r>
              <a:rPr lang="en-US" sz="2800" dirty="0">
                <a:solidFill>
                  <a:srgbClr val="0D0D0D"/>
                </a:solidFill>
                <a:latin typeface="Times New Roman" panose="02020603050405020304" charset="0"/>
                <a:cs typeface="Times New Roman" panose="02020603050405020304" charset="0"/>
              </a:rPr>
              <a:t>Discussion</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Conclusion</a:t>
            </a:r>
            <a:endParaRPr lang="en-US" sz="2800" b="0" i="0" dirty="0">
              <a:solidFill>
                <a:srgbClr val="0D0D0D"/>
              </a:solidFill>
              <a:effectLst/>
              <a:latin typeface="Times New Roman" panose="02020603050405020304" charset="0"/>
              <a:cs typeface="Times New Roman" panose="02020603050405020304" charset="0"/>
            </a:endParaRPr>
          </a:p>
          <a:p>
            <a:endParaRPr lang="en-IN"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8229600" y="5750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1143000" y="55981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1371600" y="1676430"/>
            <a:ext cx="6096000" cy="1569660"/>
          </a:xfrm>
          <a:prstGeom prst="rect">
            <a:avLst/>
          </a:prstGeom>
        </p:spPr>
        <p:txBody>
          <a:bodyPr>
            <a:spAutoFit/>
          </a:bodyP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Certainly! A problem statement in supply chain operations outlines a specific issue that affects efficiency, cost, or service levels.</a:t>
            </a:r>
            <a:endParaRPr lang="en-US" sz="2400" dirty="0">
              <a:latin typeface="Arial" panose="020B0604020202020204" pitchFamily="34" charset="0"/>
              <a:cs typeface="Arial" panose="020B0604020202020204" pitchFamily="34" charset="0"/>
            </a:endParaRPr>
          </a:p>
        </p:txBody>
      </p:sp>
      <p:sp>
        <p:nvSpPr>
          <p:cNvPr id="11" name="Text Box 10"/>
          <p:cNvSpPr txBox="1"/>
          <p:nvPr/>
        </p:nvSpPr>
        <p:spPr>
          <a:xfrm>
            <a:off x="1371600" y="3505200"/>
            <a:ext cx="6096000" cy="1938020"/>
          </a:xfrm>
          <a:prstGeom prst="rect">
            <a:avLst/>
          </a:prstGeom>
          <a:noFill/>
        </p:spPr>
        <p:txBody>
          <a:bodyPr wrap="square" rtlCol="0" anchor="t">
            <a:spAutoFit/>
          </a:bodyPr>
          <a:p>
            <a:pPr marL="285750" indent="-285750">
              <a:buFont typeface="Wingdings" panose="05000000000000000000" charset="0"/>
              <a:buChar char="§"/>
            </a:pPr>
            <a:r>
              <a:rPr lang="en-US"/>
              <a:t>"</a:t>
            </a:r>
            <a:r>
              <a:rPr lang="en-US" sz="2400">
                <a:latin typeface="Arial" panose="020B0604020202020204" pitchFamily="34" charset="0"/>
                <a:cs typeface="Arial" panose="020B0604020202020204" pitchFamily="34" charset="0"/>
              </a:rPr>
              <a:t>Effective supply chain management is hindered by numerous inefficiencies, including inaccurate demand forecasting, inadequate inventory management, and unreliable supplier networks. </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9577246" y="8607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457200" y="152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85800" y="1447542"/>
            <a:ext cx="7924800" cy="3046095"/>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charset="0"/>
                <a:cs typeface="Times New Roman" panose="02020603050405020304" charset="0"/>
              </a:rPr>
              <a:t>This supply chain optimization project aims to streamline [Company Name]'s supply chain operations to reduce costs, </a:t>
            </a:r>
            <a:r>
              <a:rPr lang="en-US" sz="2400" dirty="0">
                <a:solidFill>
                  <a:srgbClr val="0D0D0D"/>
                </a:solidFill>
                <a:latin typeface="Arial" panose="020B0604020202020204" pitchFamily="34" charset="0"/>
                <a:cs typeface="Arial" panose="020B0604020202020204" pitchFamily="34" charset="0"/>
              </a:rPr>
              <a:t>enhance</a:t>
            </a:r>
            <a:r>
              <a:rPr lang="en-US" sz="2400" dirty="0">
                <a:solidFill>
                  <a:srgbClr val="0D0D0D"/>
                </a:solidFill>
                <a:latin typeface="Times New Roman" panose="02020603050405020304" charset="0"/>
                <a:cs typeface="Times New Roman" panose="02020603050405020304" charset="0"/>
              </a:rPr>
              <a:t> efficiency, and improve customer satisfaction. The project scope includes analyzing and optimizing supply chain network design, inventory management, logistics, procurement, and warehouse operations. Key objectives include reducing operational costs by 10-15%, improving delivery times by 20-25%, and increasing supply chain visibility. </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935355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397827"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Rectangle 6"/>
          <p:cNvSpPr/>
          <p:nvPr/>
        </p:nvSpPr>
        <p:spPr>
          <a:xfrm>
            <a:off x="740312" y="1468521"/>
            <a:ext cx="6096000" cy="1200329"/>
          </a:xfrm>
          <a:prstGeom prst="rect">
            <a:avLst/>
          </a:prstGeom>
        </p:spPr>
        <p:txBody>
          <a:bodyPr>
            <a:spAutoFit/>
          </a:bodyPr>
          <a:lstStyle/>
          <a:p>
            <a:pPr marL="342900" indent="-342900">
              <a:buFont typeface="Wingdings" panose="05000000000000000000" pitchFamily="2" charset="2"/>
              <a:buChar char="§"/>
            </a:pPr>
            <a:r>
              <a:rPr lang="en-US" sz="2400" dirty="0"/>
              <a:t>I</a:t>
            </a:r>
            <a:r>
              <a:rPr lang="en-US" sz="2400" dirty="0" smtClean="0"/>
              <a:t>n </a:t>
            </a:r>
            <a:r>
              <a:rPr lang="en-US" sz="2400" dirty="0"/>
              <a:t>supply chain operations, the end users can vary based on </a:t>
            </a:r>
            <a:r>
              <a:rPr lang="en-US" sz="2400" dirty="0">
                <a:latin typeface="Arial" panose="020B0604020202020204" pitchFamily="34" charset="0"/>
                <a:cs typeface="Arial" panose="020B0604020202020204" pitchFamily="34" charset="0"/>
              </a:rPr>
              <a:t>the</a:t>
            </a:r>
            <a:r>
              <a:rPr lang="en-US" sz="2400" dirty="0"/>
              <a:t> specific context, but generally include the following:</a:t>
            </a:r>
            <a:endParaRPr lang="en-US" sz="2400" dirty="0"/>
          </a:p>
        </p:txBody>
      </p:sp>
      <p:sp>
        <p:nvSpPr>
          <p:cNvPr id="9" name="Rectangle 8"/>
          <p:cNvSpPr/>
          <p:nvPr/>
        </p:nvSpPr>
        <p:spPr>
          <a:xfrm>
            <a:off x="740312" y="3235821"/>
            <a:ext cx="10210800" cy="1938992"/>
          </a:xfrm>
          <a:prstGeom prst="rect">
            <a:avLst/>
          </a:prstGeom>
        </p:spPr>
        <p:txBody>
          <a:bodyPr wrap="square">
            <a:spAutoFit/>
          </a:bodyPr>
          <a:lstStyle/>
          <a:p>
            <a:pPr marL="342900" indent="-342900">
              <a:buFont typeface="Wingdings" panose="05000000000000000000" pitchFamily="2" charset="2"/>
              <a:buChar char="§"/>
            </a:pPr>
            <a:r>
              <a:rPr lang="en-US" sz="2400" dirty="0" err="1" smtClean="0">
                <a:latin typeface="Arial" panose="020B0604020202020204" pitchFamily="34" charset="0"/>
                <a:cs typeface="Arial" panose="020B0604020202020204" pitchFamily="34" charset="0"/>
              </a:rPr>
              <a:t>CustomersSales</a:t>
            </a:r>
            <a:r>
              <a:rPr lang="en-US" sz="2400" dirty="0" smtClean="0"/>
              <a:t> and Marketing </a:t>
            </a:r>
            <a:r>
              <a:rPr lang="en-US" sz="2400" dirty="0" err="1" smtClean="0"/>
              <a:t>TeamsWarehouse</a:t>
            </a:r>
            <a:r>
              <a:rPr lang="en-US" sz="2400" dirty="0" smtClean="0"/>
              <a:t> and Fulfillment </a:t>
            </a:r>
            <a:r>
              <a:rPr lang="en-US" sz="2400" dirty="0" err="1" smtClean="0"/>
              <a:t>StaffLogistics</a:t>
            </a:r>
            <a:r>
              <a:rPr lang="en-US" sz="2400" dirty="0" smtClean="0"/>
              <a:t> and Distribution </a:t>
            </a:r>
            <a:r>
              <a:rPr lang="en-US" sz="2400" dirty="0" err="1" smtClean="0"/>
              <a:t>PersonnelSuppliers</a:t>
            </a:r>
            <a:r>
              <a:rPr lang="en-US" sz="2400" dirty="0"/>
              <a:t> and Vendors Inventory Managers Finance Teams IT </a:t>
            </a:r>
            <a:r>
              <a:rPr lang="en-US" sz="2400" dirty="0" smtClean="0"/>
              <a:t>Departments</a:t>
            </a:r>
            <a:endParaRPr lang="en-US" sz="2400" dirty="0" smtClean="0"/>
          </a:p>
          <a:p>
            <a:r>
              <a:rPr lang="en-US" sz="2400" dirty="0"/>
              <a:t>Executives and Decision Makers</a:t>
            </a:r>
            <a:endParaRPr lang="en-US" sz="2400" dirty="0"/>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88019" y="604396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2870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80632" y="604396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77959" y="2286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 name="Text Box 1"/>
          <p:cNvSpPr txBox="1"/>
          <p:nvPr/>
        </p:nvSpPr>
        <p:spPr>
          <a:xfrm>
            <a:off x="762000" y="990600"/>
            <a:ext cx="8926195" cy="5170805"/>
          </a:xfrm>
          <a:prstGeom prst="rect">
            <a:avLst/>
          </a:prstGeom>
        </p:spPr>
        <p:txBody>
          <a:bodyPr>
            <a:noAutofit/>
          </a:bodyPr>
          <a:p>
            <a:pPr marL="457200" indent="-457200" algn="l">
              <a:buFont typeface="Wingdings" panose="05000000000000000000" charset="0"/>
              <a:buChar char="§"/>
            </a:pPr>
            <a:r>
              <a:rPr sz="2800">
                <a:latin typeface="Arial" panose="020B0604020202020204" pitchFamily="34" charset="0"/>
                <a:cs typeface="Arial" panose="020B0604020202020204" pitchFamily="34" charset="0"/>
              </a:rPr>
              <a:t>Our solution for optimizing supply chain operations centers on integrating advanced technology, enhancing sustainability, and improving visibility and agility. By implementing real-time inventory management systems and leveraging data analytics, we enable businesses to forecast demand accurately and minimize waste. Our approach prioritizes eco-friendly practices, such as green logistics and sustainable sourcing, to align with modern environmental standards. We emphasize end-to-end supply chain visibility through collaboration tools, ensuring proactive management of disruptions. </a:t>
            </a:r>
            <a:endParaRPr sz="28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5" name="Rectangle 4"/>
          <p:cNvSpPr/>
          <p:nvPr/>
        </p:nvSpPr>
        <p:spPr>
          <a:xfrm>
            <a:off x="914400" y="1447800"/>
            <a:ext cx="8763000" cy="3416320"/>
          </a:xfrm>
          <a:prstGeom prst="rect">
            <a:avLst/>
          </a:prstGeom>
        </p:spPr>
        <p:txBody>
          <a:bodyPr wrap="square">
            <a:spAutoFit/>
          </a:bodyPr>
          <a:lstStyle/>
          <a:p>
            <a:pPr marL="285750" indent="-285750">
              <a:buFont typeface="Wingdings" panose="05000000000000000000" pitchFamily="2" charset="2"/>
              <a:buChar char="§"/>
            </a:pPr>
            <a:r>
              <a:rPr lang="en-US" sz="2400" dirty="0">
                <a:latin typeface="Arial" panose="020B0604020202020204" pitchFamily="34" charset="0"/>
                <a:cs typeface="Arial" panose="020B0604020202020204" pitchFamily="34" charset="0"/>
              </a:rPr>
              <a:t>The dataset for our supply chain operation analysis includes comprehensive information on various aspects of the supply chain process, encompassing inventory levels, order history, supplier performance, and logistics metrics. Specifically, it consists of transaction records detailing order quantities, delivery times, and fulfillment accuracy, alongside inventory turnover rates and </a:t>
            </a:r>
            <a:r>
              <a:rPr lang="en-US" sz="2400" dirty="0" err="1">
                <a:latin typeface="Arial" panose="020B0604020202020204" pitchFamily="34" charset="0"/>
                <a:cs typeface="Arial" panose="020B0604020202020204" pitchFamily="34" charset="0"/>
              </a:rPr>
              <a:t>stockout</a:t>
            </a:r>
            <a:r>
              <a:rPr lang="en-US" sz="2400" dirty="0">
                <a:latin typeface="Arial" panose="020B0604020202020204" pitchFamily="34" charset="0"/>
                <a:cs typeface="Arial" panose="020B0604020202020204" pitchFamily="34" charset="0"/>
              </a:rPr>
              <a:t> occurrences. Additionally, supplier data, such as lead times, pricing, and reliability ratings, provides insights into procurement efficiency.</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774510" y="534372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686800" y="16896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1303184" y="555377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8668523" y="3276600"/>
            <a:ext cx="2123516" cy="30186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362200" y="405049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charset="0"/>
              <a:cs typeface="Times New Roman" panose="02020603050405020304" charset="0"/>
            </a:endParaRPr>
          </a:p>
          <a:p>
            <a:endParaRPr lang="en-IN" sz="2800" dirty="0">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2"/>
          <a:stretch>
            <a:fillRect/>
          </a:stretch>
        </p:blipFill>
        <p:spPr>
          <a:xfrm>
            <a:off x="2150384" y="1644807"/>
            <a:ext cx="5347016" cy="4248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3655</Words>
  <Application>WPS Presentation</Application>
  <PresentationFormat>Widescreen</PresentationFormat>
  <Paragraphs>90</Paragraphs>
  <Slides>12</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SimSun</vt:lpstr>
      <vt:lpstr>Wingdings</vt:lpstr>
      <vt:lpstr>Trebuchet MS</vt:lpstr>
      <vt:lpstr>Roboto</vt:lpstr>
      <vt:lpstr>Times New Roman</vt:lpstr>
      <vt:lpstr>Arial Black</vt:lpstr>
      <vt:lpstr>Garamond</vt:lpstr>
      <vt:lpstr>Calibri</vt:lpstr>
      <vt:lpstr>Microsoft YaHei</vt:lpstr>
      <vt:lpstr>Arial Unicode MS</vt:lpstr>
      <vt:lpstr>Aharoni</vt:lpstr>
      <vt:lpstr>Andalus</vt:lpstr>
      <vt:lpstr>Angsana New</vt:lpstr>
      <vt:lpstr>Wingdings</vt:lpstr>
      <vt:lpstr>Ebrima</vt:lpstr>
      <vt:lpstr>DotumChe</vt:lpstr>
      <vt:lpstr>Estrangelo Edessa</vt:lpstr>
      <vt:lpstr>Office Theme</vt:lpstr>
      <vt:lpstr> Supply Chain Operation</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cp:lastModifiedBy>
  <cp:revision>24</cp:revision>
  <dcterms:created xsi:type="dcterms:W3CDTF">2024-03-29T15:07:00Z</dcterms:created>
  <dcterms:modified xsi:type="dcterms:W3CDTF">2024-09-19T07:34:25Z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8264629FF4774C208755B26F3CDEA8C1_12</vt:lpwstr>
  </property>
  <property fmtid="{D5CDD505-2E9C-101B-9397-08002B2CF9AE}" pid="5" name="KSOProductBuildVer">
    <vt:lpwstr>1033-12.2.0.17562</vt:lpwstr>
  </property>
</Properties>
</file>