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257" r:id="rId6"/>
    <p:sldId id="284" r:id="rId7"/>
    <p:sldId id="350" r:id="rId8"/>
    <p:sldId id="283" r:id="rId9"/>
    <p:sldId id="285" r:id="rId10"/>
    <p:sldId id="259" r:id="rId11"/>
    <p:sldId id="351" r:id="rId12"/>
    <p:sldId id="352" r:id="rId13"/>
    <p:sldId id="353" r:id="rId14"/>
    <p:sldId id="35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FF"/>
    <a:srgbClr val="EDEFF7"/>
    <a:srgbClr val="D0D1D9"/>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4" autoAdjust="0"/>
  </p:normalViewPr>
  <p:slideViewPr>
    <p:cSldViewPr snapToGrid="0">
      <p:cViewPr>
        <p:scale>
          <a:sx n="100" d="100"/>
          <a:sy n="100" d="100"/>
        </p:scale>
        <p:origin x="58"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4/21/2020</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4/21/2020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4/21/2020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4/21/2020</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4/21/2020</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4/21/2020</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4/21/2020</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4/21/2020</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4/21/2020</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4/21/2020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4/21/2020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4/21/2020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4/21/2020</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normAutofit/>
          </a:bodyPr>
          <a:lstStyle/>
          <a:p>
            <a:r>
              <a:rPr lang="en-GB" sz="3200" dirty="0">
                <a:latin typeface="Aparajita" panose="02020603050405020304" pitchFamily="18" charset="0"/>
                <a:cs typeface="Aparajita" panose="02020603050405020304" pitchFamily="18" charset="0"/>
              </a:rPr>
              <a:t>Predicting sales revenue of ecommerce sales data using </a:t>
            </a:r>
            <a:r>
              <a:rPr lang="en-GB" sz="3200" dirty="0">
                <a:highlight>
                  <a:srgbClr val="F6F9FF"/>
                </a:highlight>
                <a:latin typeface="Aparajita" panose="02020603050405020304" pitchFamily="18" charset="0"/>
                <a:cs typeface="Aparajita" panose="02020603050405020304" pitchFamily="18" charset="0"/>
              </a:rPr>
              <a:t>machine learning algorithms</a:t>
            </a:r>
            <a:r>
              <a:rPr lang="en-GB" sz="3200" dirty="0">
                <a:latin typeface="Aparajita" panose="02020603050405020304" pitchFamily="18" charset="0"/>
                <a:cs typeface="Aparajita" panose="02020603050405020304" pitchFamily="18" charset="0"/>
              </a:rPr>
              <a:t>.</a:t>
            </a:r>
            <a:endParaRPr lang="en-US" sz="3200" dirty="0">
              <a:latin typeface="Aparajita" panose="02020603050405020304" pitchFamily="18" charset="0"/>
              <a:cs typeface="Aparajita" panose="02020603050405020304" pitchFamily="18" charset="0"/>
            </a:endParaRP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a:t>Arima </a:t>
            </a:r>
            <a:r>
              <a:rPr lang="en-US" dirty="0"/>
              <a:t>and regression algorithms</a:t>
            </a:r>
          </a:p>
        </p:txBody>
      </p:sp>
      <p:sp>
        <p:nvSpPr>
          <p:cNvPr id="2" name="TextBox 1">
            <a:extLst>
              <a:ext uri="{FF2B5EF4-FFF2-40B4-BE49-F238E27FC236}">
                <a16:creationId xmlns:a16="http://schemas.microsoft.com/office/drawing/2014/main" id="{9D670A51-0D2D-4001-901A-9448E6EEF4AE}"/>
              </a:ext>
            </a:extLst>
          </p:cNvPr>
          <p:cNvSpPr txBox="1"/>
          <p:nvPr/>
        </p:nvSpPr>
        <p:spPr>
          <a:xfrm>
            <a:off x="8168640" y="1120140"/>
            <a:ext cx="3078480" cy="1477328"/>
          </a:xfrm>
          <a:prstGeom prst="rect">
            <a:avLst/>
          </a:prstGeom>
          <a:noFill/>
        </p:spPr>
        <p:txBody>
          <a:bodyPr wrap="square" rtlCol="0">
            <a:spAutoFit/>
          </a:bodyPr>
          <a:lstStyle/>
          <a:p>
            <a:r>
              <a:rPr lang="en-GB" dirty="0"/>
              <a:t>Mukesh M </a:t>
            </a:r>
            <a:r>
              <a:rPr lang="en-GB" dirty="0" err="1"/>
              <a:t>Vadapalli</a:t>
            </a:r>
            <a:endParaRPr lang="en-GB" dirty="0"/>
          </a:p>
          <a:p>
            <a:r>
              <a:rPr lang="en-GB" dirty="0"/>
              <a:t>C00246445</a:t>
            </a:r>
          </a:p>
          <a:p>
            <a:r>
              <a:rPr lang="en-GB" dirty="0"/>
              <a:t>MSc </a:t>
            </a:r>
            <a:r>
              <a:rPr lang="en-GB" dirty="0" err="1"/>
              <a:t>DataScience</a:t>
            </a:r>
            <a:endParaRPr lang="en-GB" dirty="0"/>
          </a:p>
          <a:p>
            <a:r>
              <a:rPr lang="en-GB" dirty="0"/>
              <a:t>Prof- Dr Greg Doyle</a:t>
            </a:r>
          </a:p>
          <a:p>
            <a:endParaRPr lang="en-GB" dirty="0"/>
          </a:p>
        </p:txBody>
      </p:sp>
      <p:pic>
        <p:nvPicPr>
          <p:cNvPr id="6" name="Picture 5" descr="A picture containing laptop&#10;&#10;Description automatically generated">
            <a:extLst>
              <a:ext uri="{FF2B5EF4-FFF2-40B4-BE49-F238E27FC236}">
                <a16:creationId xmlns:a16="http://schemas.microsoft.com/office/drawing/2014/main" id="{C007FAF0-8532-4982-8031-D8F772D4A132}"/>
              </a:ext>
            </a:extLst>
          </p:cNvPr>
          <p:cNvPicPr>
            <a:picLocks noChangeAspect="1"/>
          </p:cNvPicPr>
          <p:nvPr/>
        </p:nvPicPr>
        <p:blipFill>
          <a:blip r:embed="rId2"/>
          <a:stretch>
            <a:fillRect/>
          </a:stretch>
        </p:blipFill>
        <p:spPr>
          <a:xfrm>
            <a:off x="832485" y="1069848"/>
            <a:ext cx="2533650" cy="1371600"/>
          </a:xfrm>
          <a:prstGeom prst="rect">
            <a:avLst/>
          </a:prstGeom>
        </p:spPr>
      </p:pic>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normAutofit/>
          </a:bodyPr>
          <a:lstStyle/>
          <a:p>
            <a:r>
              <a:rPr lang="en-US" sz="1800" b="1" dirty="0"/>
              <a:t>Conclusion:</a:t>
            </a:r>
          </a:p>
        </p:txBody>
      </p:sp>
      <p:sp>
        <p:nvSpPr>
          <p:cNvPr id="5" name="TextBox 4">
            <a:extLst>
              <a:ext uri="{FF2B5EF4-FFF2-40B4-BE49-F238E27FC236}">
                <a16:creationId xmlns:a16="http://schemas.microsoft.com/office/drawing/2014/main" id="{B50746FE-DFDA-4B73-A110-2871DFE4CD6C}"/>
              </a:ext>
            </a:extLst>
          </p:cNvPr>
          <p:cNvSpPr txBox="1"/>
          <p:nvPr/>
        </p:nvSpPr>
        <p:spPr>
          <a:xfrm>
            <a:off x="1234440" y="1668780"/>
            <a:ext cx="8511540" cy="4247317"/>
          </a:xfrm>
          <a:prstGeom prst="rect">
            <a:avLst/>
          </a:prstGeom>
          <a:noFill/>
        </p:spPr>
        <p:txBody>
          <a:bodyPr wrap="square" rtlCol="0">
            <a:spAutoFit/>
          </a:bodyPr>
          <a:lstStyle/>
          <a:p>
            <a:pPr marL="285750" indent="-285750">
              <a:buFont typeface="Arial" panose="020B0604020202020204" pitchFamily="34" charset="0"/>
              <a:buChar char="•"/>
            </a:pPr>
            <a:r>
              <a:rPr lang="en-GB" dirty="0"/>
              <a:t>To predict/forecast sales revenue of ecommerce data, time-series and regression models has been applied.</a:t>
            </a:r>
          </a:p>
          <a:p>
            <a:pPr marL="285750" indent="-285750">
              <a:buFont typeface="Arial" panose="020B0604020202020204" pitchFamily="34" charset="0"/>
              <a:buChar char="•"/>
            </a:pPr>
            <a:r>
              <a:rPr lang="en-GB" dirty="0"/>
              <a:t>Larger data set gave good accuracy as compared to smaller dataset in time-series analysis.</a:t>
            </a:r>
          </a:p>
          <a:p>
            <a:pPr marL="285750" indent="-285750">
              <a:buFont typeface="Arial" panose="020B0604020202020204" pitchFamily="34" charset="0"/>
              <a:buChar char="•"/>
            </a:pPr>
            <a:r>
              <a:rPr lang="en-GB" dirty="0"/>
              <a:t>Time-series approaches for sales forecasting has limitations, such as it needs to have historical data for a long time period to capture seasonality.</a:t>
            </a:r>
          </a:p>
          <a:p>
            <a:pPr marL="285750" indent="-285750">
              <a:buFont typeface="Arial" panose="020B0604020202020204" pitchFamily="34" charset="0"/>
              <a:buChar char="•"/>
            </a:pPr>
            <a:r>
              <a:rPr lang="en-GB" dirty="0"/>
              <a:t>Regression algorithms captures the patterns which exist in the whole set of stores or products to predict future sales.</a:t>
            </a:r>
          </a:p>
          <a:p>
            <a:pPr marL="285750" indent="-285750">
              <a:buFont typeface="Arial" panose="020B0604020202020204" pitchFamily="34" charset="0"/>
              <a:buChar char="•"/>
            </a:pPr>
            <a:r>
              <a:rPr lang="en-GB" dirty="0"/>
              <a:t>Hence, sales prediction is rather a regression problem than a time series problem as we can find complicated patterns in sales dynamics and it is independent of size and shape of the dataset.</a:t>
            </a:r>
          </a:p>
          <a:p>
            <a:pPr marL="285750" indent="-285750">
              <a:buFont typeface="Arial" panose="020B0604020202020204" pitchFamily="34" charset="0"/>
              <a:buChar char="•"/>
            </a:pPr>
            <a:r>
              <a:rPr lang="en-GB" dirty="0"/>
              <a:t>Whereas to forecast future sales, it is simple using time-series ARIMA model as it requires only two column price and </a:t>
            </a:r>
            <a:r>
              <a:rPr lang="en-GB" dirty="0" err="1"/>
              <a:t>daterange</a:t>
            </a:r>
            <a:r>
              <a:rPr lang="en-GB" dirty="0"/>
              <a:t>.</a:t>
            </a:r>
          </a:p>
          <a:p>
            <a:endParaRPr lang="en-GB" dirty="0"/>
          </a:p>
        </p:txBody>
      </p:sp>
    </p:spTree>
    <p:extLst>
      <p:ext uri="{BB962C8B-B14F-4D97-AF65-F5344CB8AC3E}">
        <p14:creationId xmlns:p14="http://schemas.microsoft.com/office/powerpoint/2010/main" val="2992934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C03F00-72C4-44B1-B394-F273645CDAB2}"/>
              </a:ext>
            </a:extLst>
          </p:cNvPr>
          <p:cNvSpPr txBox="1"/>
          <p:nvPr/>
        </p:nvSpPr>
        <p:spPr>
          <a:xfrm>
            <a:off x="4297680" y="2659559"/>
            <a:ext cx="5897880" cy="769441"/>
          </a:xfrm>
          <a:prstGeom prst="rect">
            <a:avLst/>
          </a:prstGeom>
          <a:noFill/>
        </p:spPr>
        <p:txBody>
          <a:bodyPr wrap="square" rtlCol="0">
            <a:spAutoFit/>
          </a:bodyPr>
          <a:lstStyle/>
          <a:p>
            <a:r>
              <a:rPr lang="en-GB" sz="4400" b="1" dirty="0"/>
              <a:t>Thank you</a:t>
            </a:r>
          </a:p>
        </p:txBody>
      </p:sp>
    </p:spTree>
    <p:extLst>
      <p:ext uri="{BB962C8B-B14F-4D97-AF65-F5344CB8AC3E}">
        <p14:creationId xmlns:p14="http://schemas.microsoft.com/office/powerpoint/2010/main" val="2569530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Research question</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GB" dirty="0"/>
              <a:t>Is the performance of the time series machine learning ARIMA model depends on the size(date range) of the sales dataset to predict future revenue?</a:t>
            </a:r>
            <a:endParaRPr lang="en-US" dirty="0"/>
          </a:p>
          <a:p>
            <a:r>
              <a:rPr lang="en-GB" dirty="0"/>
              <a:t>Can we create a machine learning model framework that can predict future sales revenue? If yes what is the best model, ARIMA or regression to use for prediction?</a:t>
            </a:r>
            <a:endParaRPr lang="en-US" dirty="0"/>
          </a:p>
        </p:txBody>
      </p:sp>
    </p:spTree>
    <p:extLst>
      <p:ext uri="{BB962C8B-B14F-4D97-AF65-F5344CB8AC3E}">
        <p14:creationId xmlns:p14="http://schemas.microsoft.com/office/powerpoint/2010/main" val="227689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a:extLst>
              <a:ext uri="{FF2B5EF4-FFF2-40B4-BE49-F238E27FC236}">
                <a16:creationId xmlns:a16="http://schemas.microsoft.com/office/drawing/2014/main" id="{E622AA01-B05E-409E-9919-CD994F8C2252}"/>
              </a:ext>
            </a:extLst>
          </p:cNvPr>
          <p:cNvSpPr>
            <a:spLocks noGrp="1"/>
          </p:cNvSpPr>
          <p:nvPr>
            <p:ph type="body" idx="1"/>
          </p:nvPr>
        </p:nvSpPr>
        <p:spPr>
          <a:xfrm>
            <a:off x="1097280" y="1697903"/>
            <a:ext cx="4998720" cy="1263227"/>
          </a:xfrm>
        </p:spPr>
        <p:txBody>
          <a:bodyPr>
            <a:normAutofit fontScale="55000" lnSpcReduction="20000"/>
          </a:bodyPr>
          <a:lstStyle/>
          <a:p>
            <a:r>
              <a:rPr lang="en-US" dirty="0"/>
              <a:t>1- </a:t>
            </a:r>
            <a:r>
              <a:rPr lang="en-US" b="1" dirty="0"/>
              <a:t>Smaller dataset(11 Months)</a:t>
            </a:r>
          </a:p>
          <a:p>
            <a:r>
              <a:rPr lang="en-GB" dirty="0"/>
              <a:t>Smaller dataset is the eCommerce sales data collected from my previous company. Data includes the sales from march 2018 to </a:t>
            </a:r>
            <a:r>
              <a:rPr lang="en-GB" dirty="0" err="1"/>
              <a:t>january</a:t>
            </a:r>
            <a:r>
              <a:rPr lang="en-GB" dirty="0"/>
              <a:t> 2019.</a:t>
            </a:r>
          </a:p>
          <a:p>
            <a:pPr marL="171450" indent="-171450">
              <a:buFont typeface="Arial" panose="020B0604020202020204" pitchFamily="34" charset="0"/>
              <a:buChar char="•"/>
            </a:pPr>
            <a:r>
              <a:rPr lang="en-GB" dirty="0"/>
              <a:t>152656 rows and 14 columns.</a:t>
            </a:r>
            <a:endParaRPr lang="en-US" dirty="0"/>
          </a:p>
          <a:p>
            <a:endParaRPr lang="en-US" dirty="0"/>
          </a:p>
        </p:txBody>
      </p:sp>
      <p:pic>
        <p:nvPicPr>
          <p:cNvPr id="13" name="Content Placeholder 12" descr="A screenshot of a social media post&#10;&#10;Description automatically generated">
            <a:extLst>
              <a:ext uri="{FF2B5EF4-FFF2-40B4-BE49-F238E27FC236}">
                <a16:creationId xmlns:a16="http://schemas.microsoft.com/office/drawing/2014/main" id="{21CF12D9-EB9A-4209-AAC1-9CC6BBFFFFEB}"/>
              </a:ext>
            </a:extLst>
          </p:cNvPr>
          <p:cNvPicPr>
            <a:picLocks noGrp="1" noChangeAspect="1"/>
          </p:cNvPicPr>
          <p:nvPr>
            <p:ph sz="half" idx="2"/>
          </p:nvPr>
        </p:nvPicPr>
        <p:blipFill>
          <a:blip r:embed="rId2"/>
          <a:stretch>
            <a:fillRect/>
          </a:stretch>
        </p:blipFill>
        <p:spPr>
          <a:xfrm>
            <a:off x="1096963" y="3488231"/>
            <a:ext cx="4640262" cy="1850039"/>
          </a:xfrm>
        </p:spPr>
      </p:pic>
      <p:sp>
        <p:nvSpPr>
          <p:cNvPr id="19" name="Text Placeholder 3">
            <a:extLst>
              <a:ext uri="{FF2B5EF4-FFF2-40B4-BE49-F238E27FC236}">
                <a16:creationId xmlns:a16="http://schemas.microsoft.com/office/drawing/2014/main" id="{F128A84F-90A9-4F2E-86DA-67E46E7E4A69}"/>
              </a:ext>
            </a:extLst>
          </p:cNvPr>
          <p:cNvSpPr>
            <a:spLocks noGrp="1"/>
          </p:cNvSpPr>
          <p:nvPr>
            <p:ph type="body" sz="quarter" idx="3"/>
          </p:nvPr>
        </p:nvSpPr>
        <p:spPr>
          <a:xfrm>
            <a:off x="6515944" y="1876223"/>
            <a:ext cx="4639736" cy="736282"/>
          </a:xfrm>
        </p:spPr>
        <p:txBody>
          <a:bodyPr>
            <a:normAutofit fontScale="25000" lnSpcReduction="20000"/>
          </a:bodyPr>
          <a:lstStyle/>
          <a:p>
            <a:r>
              <a:rPr lang="en-US" sz="4400" dirty="0"/>
              <a:t>2- </a:t>
            </a:r>
            <a:r>
              <a:rPr lang="en-US" sz="4400" b="1" dirty="0"/>
              <a:t>Larger dataset(21 Months)</a:t>
            </a:r>
          </a:p>
          <a:p>
            <a:r>
              <a:rPr lang="en-GB" sz="4400" dirty="0"/>
              <a:t>Larger dataset is the eCommerce sales data of Brazilian company (</a:t>
            </a:r>
            <a:r>
              <a:rPr lang="en-GB" sz="4400" dirty="0" err="1"/>
              <a:t>Olist</a:t>
            </a:r>
            <a:r>
              <a:rPr lang="en-GB" sz="4400" dirty="0"/>
              <a:t>) collected from GitHub datasets. Data includes the sales from October 2016 to august 2018.</a:t>
            </a:r>
          </a:p>
          <a:p>
            <a:r>
              <a:rPr lang="en-GB" sz="4400" dirty="0"/>
              <a:t>190634 rows and 11 columns.</a:t>
            </a:r>
            <a:endParaRPr lang="en-US" sz="4400" dirty="0"/>
          </a:p>
          <a:p>
            <a:endParaRPr lang="en-US" dirty="0"/>
          </a:p>
        </p:txBody>
      </p:sp>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1097280" y="942871"/>
            <a:ext cx="10058400" cy="587584"/>
          </a:xfrm>
        </p:spPr>
        <p:txBody>
          <a:bodyPr anchor="ctr">
            <a:normAutofit/>
          </a:bodyPr>
          <a:lstStyle/>
          <a:p>
            <a:r>
              <a:rPr lang="en-US" dirty="0"/>
              <a:t>Dataset</a:t>
            </a:r>
          </a:p>
        </p:txBody>
      </p:sp>
      <p:pic>
        <p:nvPicPr>
          <p:cNvPr id="15" name="Content Placeholder 14" descr="A screenshot of a social media post&#10;&#10;Description automatically generated">
            <a:extLst>
              <a:ext uri="{FF2B5EF4-FFF2-40B4-BE49-F238E27FC236}">
                <a16:creationId xmlns:a16="http://schemas.microsoft.com/office/drawing/2014/main" id="{20E499E3-881E-4054-8D14-98309AA9AD1D}"/>
              </a:ext>
            </a:extLst>
          </p:cNvPr>
          <p:cNvPicPr>
            <a:picLocks noGrp="1" noChangeAspect="1"/>
          </p:cNvPicPr>
          <p:nvPr>
            <p:ph sz="quarter" idx="4"/>
          </p:nvPr>
        </p:nvPicPr>
        <p:blipFill>
          <a:blip r:embed="rId3"/>
          <a:stretch>
            <a:fillRect/>
          </a:stretch>
        </p:blipFill>
        <p:spPr>
          <a:xfrm>
            <a:off x="6516688" y="3473816"/>
            <a:ext cx="4638675" cy="1821718"/>
          </a:xfrm>
        </p:spPr>
      </p:pic>
    </p:spTree>
    <p:extLst>
      <p:ext uri="{BB962C8B-B14F-4D97-AF65-F5344CB8AC3E}">
        <p14:creationId xmlns:p14="http://schemas.microsoft.com/office/powerpoint/2010/main" val="1255359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a:xfrm>
            <a:off x="1097280" y="1210218"/>
            <a:ext cx="10058400" cy="587584"/>
          </a:xfrm>
        </p:spPr>
        <p:txBody>
          <a:bodyPr>
            <a:normAutofit fontScale="90000"/>
          </a:bodyPr>
          <a:lstStyle/>
          <a:p>
            <a:r>
              <a:rPr lang="en-US" sz="1800" b="1" dirty="0"/>
              <a:t>Time series (</a:t>
            </a:r>
            <a:r>
              <a:rPr lang="en-US" sz="1800" b="1" dirty="0" err="1"/>
              <a:t>ARIMa</a:t>
            </a:r>
            <a:r>
              <a:rPr lang="en-US" sz="1800" b="1" dirty="0"/>
              <a:t>) analysis </a:t>
            </a:r>
            <a:br>
              <a:rPr lang="en-US" dirty="0"/>
            </a:br>
            <a:br>
              <a:rPr lang="en-US" dirty="0"/>
            </a:br>
            <a:r>
              <a:rPr lang="en-US" sz="1400" cap="none" dirty="0">
                <a:latin typeface="Times New Roman" panose="02020603050405020304" pitchFamily="18" charset="0"/>
                <a:cs typeface="Times New Roman" panose="02020603050405020304" pitchFamily="18" charset="0"/>
              </a:rPr>
              <a:t>To check the stationarity of timeseries data, ADF(Augmented Dicky Fuller) test is performed.</a:t>
            </a:r>
            <a:br>
              <a:rPr lang="en-US" sz="1400" cap="none" dirty="0">
                <a:latin typeface="Times New Roman" panose="02020603050405020304" pitchFamily="18" charset="0"/>
                <a:cs typeface="Times New Roman" panose="02020603050405020304" pitchFamily="18" charset="0"/>
              </a:rPr>
            </a:br>
            <a:r>
              <a:rPr lang="en-US" sz="1400" cap="none" dirty="0">
                <a:latin typeface="Times New Roman" panose="02020603050405020304" pitchFamily="18" charset="0"/>
                <a:cs typeface="Times New Roman" panose="02020603050405020304" pitchFamily="18" charset="0"/>
              </a:rPr>
              <a:t>The ADF test comprises of a test statistics, probability value and 3 critical values for difference confidence levels.</a:t>
            </a:r>
            <a:r>
              <a:rPr lang="en-US" sz="1400" cap="none" dirty="0"/>
              <a:t> </a:t>
            </a:r>
            <a:br>
              <a:rPr lang="en-GB" dirty="0"/>
            </a:br>
            <a:endParaRPr lang="en-US" dirty="0"/>
          </a:p>
        </p:txBody>
      </p:sp>
      <p:sp>
        <p:nvSpPr>
          <p:cNvPr id="8" name="TextBox 7">
            <a:extLst>
              <a:ext uri="{FF2B5EF4-FFF2-40B4-BE49-F238E27FC236}">
                <a16:creationId xmlns:a16="http://schemas.microsoft.com/office/drawing/2014/main" id="{36A9228D-3163-4048-91FA-8C015C01A9E1}"/>
              </a:ext>
            </a:extLst>
          </p:cNvPr>
          <p:cNvSpPr txBox="1"/>
          <p:nvPr/>
        </p:nvSpPr>
        <p:spPr>
          <a:xfrm>
            <a:off x="1198485" y="2050742"/>
            <a:ext cx="5681709" cy="984885"/>
          </a:xfrm>
          <a:prstGeom prst="rect">
            <a:avLst/>
          </a:prstGeom>
          <a:noFill/>
        </p:spPr>
        <p:txBody>
          <a:bodyPr wrap="square" rtlCol="0">
            <a:spAutoFit/>
          </a:bodyPr>
          <a:lstStyle/>
          <a:p>
            <a:r>
              <a:rPr lang="en-GB" sz="1000" b="1" dirty="0"/>
              <a:t>Data is said to be stationary if:-</a:t>
            </a:r>
          </a:p>
          <a:p>
            <a:r>
              <a:rPr lang="en-GB" sz="1000" dirty="0"/>
              <a:t>P-value should be less than alpha value 0.05 (to reject the null hypothesis(H0), i.e. the data does not have a unit root and is stationary.</a:t>
            </a:r>
          </a:p>
          <a:p>
            <a:r>
              <a:rPr lang="en-GB" sz="1000" dirty="0"/>
              <a:t>If t-statistic is less than the critical value, we can say that time series is stationary.</a:t>
            </a:r>
          </a:p>
          <a:p>
            <a:endParaRPr lang="en-GB" dirty="0"/>
          </a:p>
        </p:txBody>
      </p:sp>
      <p:sp>
        <p:nvSpPr>
          <p:cNvPr id="9" name="TextBox 8">
            <a:extLst>
              <a:ext uri="{FF2B5EF4-FFF2-40B4-BE49-F238E27FC236}">
                <a16:creationId xmlns:a16="http://schemas.microsoft.com/office/drawing/2014/main" id="{0F763DB6-55DC-4287-AE5B-5FDF5A550138}"/>
              </a:ext>
            </a:extLst>
          </p:cNvPr>
          <p:cNvSpPr txBox="1"/>
          <p:nvPr/>
        </p:nvSpPr>
        <p:spPr>
          <a:xfrm>
            <a:off x="1097280" y="5390330"/>
            <a:ext cx="4238200" cy="584775"/>
          </a:xfrm>
          <a:prstGeom prst="rect">
            <a:avLst/>
          </a:prstGeom>
          <a:noFill/>
        </p:spPr>
        <p:txBody>
          <a:bodyPr wrap="square" rtlCol="0">
            <a:spAutoFit/>
          </a:bodyPr>
          <a:lstStyle/>
          <a:p>
            <a:r>
              <a:rPr lang="en-GB" sz="800" dirty="0"/>
              <a:t>Mean is not constant as it is changing with the time</a:t>
            </a:r>
          </a:p>
          <a:p>
            <a:r>
              <a:rPr lang="en-GB" sz="800" dirty="0"/>
              <a:t>p-value(0.87) is &gt; 0.05: Fail to reject the null hypothesis and data is not stationary.</a:t>
            </a:r>
          </a:p>
          <a:p>
            <a:r>
              <a:rPr lang="en-GB" sz="800" dirty="0"/>
              <a:t>T-statistic(-0.5747) is bigger than the critical values(-5.3542,-3.6462,-2.9011) so no stationary.</a:t>
            </a:r>
          </a:p>
        </p:txBody>
      </p:sp>
      <p:sp>
        <p:nvSpPr>
          <p:cNvPr id="11" name="TextBox 10">
            <a:extLst>
              <a:ext uri="{FF2B5EF4-FFF2-40B4-BE49-F238E27FC236}">
                <a16:creationId xmlns:a16="http://schemas.microsoft.com/office/drawing/2014/main" id="{C5EB3162-8834-440F-AFD6-FCAD0107226D}"/>
              </a:ext>
            </a:extLst>
          </p:cNvPr>
          <p:cNvSpPr txBox="1"/>
          <p:nvPr/>
        </p:nvSpPr>
        <p:spPr>
          <a:xfrm>
            <a:off x="7271384" y="5390329"/>
            <a:ext cx="3975736" cy="584775"/>
          </a:xfrm>
          <a:prstGeom prst="rect">
            <a:avLst/>
          </a:prstGeom>
          <a:noFill/>
        </p:spPr>
        <p:txBody>
          <a:bodyPr wrap="square" rtlCol="0">
            <a:spAutoFit/>
          </a:bodyPr>
          <a:lstStyle/>
          <a:p>
            <a:r>
              <a:rPr lang="en-GB" sz="800" dirty="0"/>
              <a:t>p-value is &gt; 0.05: Fail to reject the null hypothesis and data is not stationary.</a:t>
            </a:r>
          </a:p>
          <a:p>
            <a:r>
              <a:rPr lang="en-GB" sz="800" dirty="0"/>
              <a:t>T-statistic(1.6505) is bigger than the critical values(-4.223238,-3.1893,-2.7298) so no stationary.</a:t>
            </a:r>
          </a:p>
          <a:p>
            <a:endParaRPr lang="en-GB" sz="800" dirty="0"/>
          </a:p>
        </p:txBody>
      </p:sp>
      <p:pic>
        <p:nvPicPr>
          <p:cNvPr id="6" name="Content Placeholder 5" descr="A screenshot of a social media post&#10;&#10;Description automatically generated">
            <a:extLst>
              <a:ext uri="{FF2B5EF4-FFF2-40B4-BE49-F238E27FC236}">
                <a16:creationId xmlns:a16="http://schemas.microsoft.com/office/drawing/2014/main" id="{41ED538D-73CA-4F26-B585-2F478EDEB8C1}"/>
              </a:ext>
            </a:extLst>
          </p:cNvPr>
          <p:cNvPicPr>
            <a:picLocks noGrp="1" noChangeAspect="1"/>
          </p:cNvPicPr>
          <p:nvPr>
            <p:ph idx="1"/>
          </p:nvPr>
        </p:nvPicPr>
        <p:blipFill rotWithShape="1">
          <a:blip r:embed="rId2"/>
          <a:srcRect l="21443" t="55834" r="41447" b="5452"/>
          <a:stretch/>
        </p:blipFill>
        <p:spPr>
          <a:xfrm>
            <a:off x="1296138" y="3035627"/>
            <a:ext cx="3116534" cy="1828799"/>
          </a:xfrm>
        </p:spPr>
      </p:pic>
      <p:pic>
        <p:nvPicPr>
          <p:cNvPr id="10" name="Content Placeholder 4" descr="A screenshot of a social media post&#10;&#10;Description automatically generated">
            <a:extLst>
              <a:ext uri="{FF2B5EF4-FFF2-40B4-BE49-F238E27FC236}">
                <a16:creationId xmlns:a16="http://schemas.microsoft.com/office/drawing/2014/main" id="{3FCEFD33-ABD9-43B2-B742-2032DC7B87FD}"/>
              </a:ext>
            </a:extLst>
          </p:cNvPr>
          <p:cNvPicPr>
            <a:picLocks noChangeAspect="1"/>
          </p:cNvPicPr>
          <p:nvPr/>
        </p:nvPicPr>
        <p:blipFill rotWithShape="1">
          <a:blip r:embed="rId3"/>
          <a:srcRect l="21625" t="21949" r="22955" b="5362"/>
          <a:stretch/>
        </p:blipFill>
        <p:spPr>
          <a:xfrm>
            <a:off x="7406639" y="2776550"/>
            <a:ext cx="3705225" cy="2346952"/>
          </a:xfrm>
          <a:prstGeom prst="rect">
            <a:avLst/>
          </a:prstGeom>
        </p:spPr>
      </p:pic>
    </p:spTree>
    <p:extLst>
      <p:ext uri="{BB962C8B-B14F-4D97-AF65-F5344CB8AC3E}">
        <p14:creationId xmlns:p14="http://schemas.microsoft.com/office/powerpoint/2010/main" val="172689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a:xfrm>
            <a:off x="1097280" y="972014"/>
            <a:ext cx="10058400" cy="587584"/>
          </a:xfrm>
        </p:spPr>
        <p:txBody>
          <a:bodyPr>
            <a:normAutofit/>
          </a:bodyPr>
          <a:lstStyle/>
          <a:p>
            <a:r>
              <a:rPr lang="en-US" sz="1800" b="1" dirty="0"/>
              <a:t>Time series (</a:t>
            </a:r>
            <a:r>
              <a:rPr lang="en-US" sz="1800" b="1" dirty="0" err="1"/>
              <a:t>ARIMa</a:t>
            </a:r>
            <a:r>
              <a:rPr lang="en-US" sz="1800" b="1" dirty="0"/>
              <a:t>) analysis- </a:t>
            </a:r>
            <a:endParaRPr lang="en-US" dirty="0"/>
          </a:p>
        </p:txBody>
      </p:sp>
      <p:pic>
        <p:nvPicPr>
          <p:cNvPr id="7" name="Picture 6" descr="A screenshot of a social media post&#10;&#10;Description automatically generated">
            <a:extLst>
              <a:ext uri="{FF2B5EF4-FFF2-40B4-BE49-F238E27FC236}">
                <a16:creationId xmlns:a16="http://schemas.microsoft.com/office/drawing/2014/main" id="{D0FAE853-89F3-46F1-B214-860229C0069B}"/>
              </a:ext>
            </a:extLst>
          </p:cNvPr>
          <p:cNvPicPr>
            <a:picLocks noChangeAspect="1"/>
          </p:cNvPicPr>
          <p:nvPr/>
        </p:nvPicPr>
        <p:blipFill rotWithShape="1">
          <a:blip r:embed="rId2"/>
          <a:srcRect l="21953" t="21363" r="45938" b="26819"/>
          <a:stretch/>
        </p:blipFill>
        <p:spPr>
          <a:xfrm>
            <a:off x="7118984" y="1873745"/>
            <a:ext cx="3914776" cy="2733675"/>
          </a:xfrm>
          <a:prstGeom prst="rect">
            <a:avLst/>
          </a:prstGeom>
        </p:spPr>
      </p:pic>
      <p:sp>
        <p:nvSpPr>
          <p:cNvPr id="11" name="TextBox 10">
            <a:extLst>
              <a:ext uri="{FF2B5EF4-FFF2-40B4-BE49-F238E27FC236}">
                <a16:creationId xmlns:a16="http://schemas.microsoft.com/office/drawing/2014/main" id="{C5EB3162-8834-440F-AFD6-FCAD0107226D}"/>
              </a:ext>
            </a:extLst>
          </p:cNvPr>
          <p:cNvSpPr txBox="1"/>
          <p:nvPr/>
        </p:nvSpPr>
        <p:spPr>
          <a:xfrm>
            <a:off x="7118984" y="4798456"/>
            <a:ext cx="3975736" cy="707886"/>
          </a:xfrm>
          <a:prstGeom prst="rect">
            <a:avLst/>
          </a:prstGeom>
          <a:noFill/>
        </p:spPr>
        <p:txBody>
          <a:bodyPr wrap="square" rtlCol="0">
            <a:spAutoFit/>
          </a:bodyPr>
          <a:lstStyle/>
          <a:p>
            <a:r>
              <a:rPr lang="en-GB" sz="800" dirty="0"/>
              <a:t>P-value = 0.00184 is smaller than 0.05(alpha value) (stationary)</a:t>
            </a:r>
          </a:p>
          <a:p>
            <a:r>
              <a:rPr lang="en-GB" sz="800" dirty="0"/>
              <a:t>* T-statistic value(-3.93212) and is smaller than critical value(-4.231573,-3.182950,-2.728700) (stationary)</a:t>
            </a:r>
          </a:p>
          <a:p>
            <a:r>
              <a:rPr lang="en-GB" sz="800" dirty="0"/>
              <a:t>* As the test statistic is smaller than the 5% critical values so we can say with 95% confidence that this is a stationary series</a:t>
            </a:r>
          </a:p>
        </p:txBody>
      </p:sp>
      <p:sp>
        <p:nvSpPr>
          <p:cNvPr id="12" name="TextBox 11">
            <a:extLst>
              <a:ext uri="{FF2B5EF4-FFF2-40B4-BE49-F238E27FC236}">
                <a16:creationId xmlns:a16="http://schemas.microsoft.com/office/drawing/2014/main" id="{705AA3C7-D099-49A8-ABAD-4CFA1085001D}"/>
              </a:ext>
            </a:extLst>
          </p:cNvPr>
          <p:cNvSpPr txBox="1"/>
          <p:nvPr/>
        </p:nvSpPr>
        <p:spPr>
          <a:xfrm>
            <a:off x="5305433" y="1421098"/>
            <a:ext cx="1581133" cy="276999"/>
          </a:xfrm>
          <a:prstGeom prst="rect">
            <a:avLst/>
          </a:prstGeom>
          <a:noFill/>
        </p:spPr>
        <p:txBody>
          <a:bodyPr wrap="square" rtlCol="0">
            <a:spAutoFit/>
          </a:bodyPr>
          <a:lstStyle/>
          <a:p>
            <a:r>
              <a:rPr lang="en-GB" sz="1200" dirty="0"/>
              <a:t>After Transforming</a:t>
            </a:r>
          </a:p>
        </p:txBody>
      </p:sp>
      <p:pic>
        <p:nvPicPr>
          <p:cNvPr id="10" name="Content Placeholder 9" descr="A screenshot of a computer&#10;&#10;Description automatically generated">
            <a:extLst>
              <a:ext uri="{FF2B5EF4-FFF2-40B4-BE49-F238E27FC236}">
                <a16:creationId xmlns:a16="http://schemas.microsoft.com/office/drawing/2014/main" id="{EB9A3FE4-2923-4368-95CB-3F6AE5F3990B}"/>
              </a:ext>
            </a:extLst>
          </p:cNvPr>
          <p:cNvPicPr>
            <a:picLocks noGrp="1" noChangeAspect="1"/>
          </p:cNvPicPr>
          <p:nvPr>
            <p:ph idx="1"/>
          </p:nvPr>
        </p:nvPicPr>
        <p:blipFill rotWithShape="1">
          <a:blip r:embed="rId3"/>
          <a:srcRect l="21845" t="21747" r="50631" b="26215"/>
          <a:stretch/>
        </p:blipFill>
        <p:spPr>
          <a:xfrm>
            <a:off x="1008029" y="1978848"/>
            <a:ext cx="3536285" cy="2900304"/>
          </a:xfrm>
          <a:prstGeom prst="rect">
            <a:avLst/>
          </a:prstGeom>
        </p:spPr>
      </p:pic>
      <p:sp>
        <p:nvSpPr>
          <p:cNvPr id="4" name="TextBox 3">
            <a:extLst>
              <a:ext uri="{FF2B5EF4-FFF2-40B4-BE49-F238E27FC236}">
                <a16:creationId xmlns:a16="http://schemas.microsoft.com/office/drawing/2014/main" id="{49152C9C-8D67-4934-9EAD-02A60DFADF48}"/>
              </a:ext>
            </a:extLst>
          </p:cNvPr>
          <p:cNvSpPr txBox="1"/>
          <p:nvPr/>
        </p:nvSpPr>
        <p:spPr>
          <a:xfrm>
            <a:off x="939450" y="4879152"/>
            <a:ext cx="4188810" cy="707886"/>
          </a:xfrm>
          <a:prstGeom prst="rect">
            <a:avLst/>
          </a:prstGeom>
          <a:noFill/>
        </p:spPr>
        <p:txBody>
          <a:bodyPr wrap="square" rtlCol="0">
            <a:spAutoFit/>
          </a:bodyPr>
          <a:lstStyle/>
          <a:p>
            <a:r>
              <a:rPr lang="en-GB" sz="800" dirty="0"/>
              <a:t>Mean is still changing with the time.</a:t>
            </a:r>
          </a:p>
          <a:p>
            <a:r>
              <a:rPr lang="en-GB" sz="800" dirty="0"/>
              <a:t>P-value = 0.99 still it is greater than 0.05(alpha value) (no stationary)</a:t>
            </a:r>
          </a:p>
          <a:p>
            <a:r>
              <a:rPr lang="en-GB" sz="800" dirty="0"/>
              <a:t>T-statistic value(1.6912) is still greater than critical value(-5.3542,-3.6462,-2.9011) (no stationary)</a:t>
            </a:r>
          </a:p>
          <a:p>
            <a:endParaRPr lang="en-GB" sz="800" dirty="0"/>
          </a:p>
        </p:txBody>
      </p:sp>
    </p:spTree>
    <p:extLst>
      <p:ext uri="{BB962C8B-B14F-4D97-AF65-F5344CB8AC3E}">
        <p14:creationId xmlns:p14="http://schemas.microsoft.com/office/powerpoint/2010/main" val="70740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1">
            <a:extLst>
              <a:ext uri="{FF2B5EF4-FFF2-40B4-BE49-F238E27FC236}">
                <a16:creationId xmlns:a16="http://schemas.microsoft.com/office/drawing/2014/main" id="{918687B5-5416-4E2B-9019-0D3DB0EB7B4A}"/>
              </a:ext>
            </a:extLst>
          </p:cNvPr>
          <p:cNvSpPr>
            <a:spLocks noGrp="1"/>
          </p:cNvSpPr>
          <p:nvPr>
            <p:ph type="body" idx="1"/>
          </p:nvPr>
        </p:nvSpPr>
        <p:spPr>
          <a:xfrm>
            <a:off x="1097280" y="2057400"/>
            <a:ext cx="4639736" cy="350520"/>
          </a:xfrm>
        </p:spPr>
        <p:txBody>
          <a:bodyPr>
            <a:normAutofit/>
          </a:bodyPr>
          <a:lstStyle/>
          <a:p>
            <a:r>
              <a:rPr lang="en-GB" sz="1000" dirty="0"/>
              <a:t>model2 = ARIMA(</a:t>
            </a:r>
            <a:r>
              <a:rPr lang="en-GB" sz="1000" dirty="0" err="1"/>
              <a:t>ts</a:t>
            </a:r>
            <a:r>
              <a:rPr lang="en-GB" sz="1000" dirty="0"/>
              <a:t>, order=(0,0,1))</a:t>
            </a:r>
            <a:endParaRPr lang="en-US" sz="1000" dirty="0"/>
          </a:p>
        </p:txBody>
      </p:sp>
      <p:sp>
        <p:nvSpPr>
          <p:cNvPr id="25" name="Text Placeholder 3">
            <a:extLst>
              <a:ext uri="{FF2B5EF4-FFF2-40B4-BE49-F238E27FC236}">
                <a16:creationId xmlns:a16="http://schemas.microsoft.com/office/drawing/2014/main" id="{6E6E3320-F96E-4109-B234-64BF590413F5}"/>
              </a:ext>
            </a:extLst>
          </p:cNvPr>
          <p:cNvSpPr>
            <a:spLocks noGrp="1"/>
          </p:cNvSpPr>
          <p:nvPr>
            <p:ph type="body" sz="quarter" idx="3"/>
          </p:nvPr>
        </p:nvSpPr>
        <p:spPr>
          <a:xfrm>
            <a:off x="6515944" y="2057400"/>
            <a:ext cx="4639736" cy="350520"/>
          </a:xfrm>
        </p:spPr>
        <p:txBody>
          <a:bodyPr>
            <a:normAutofit/>
          </a:bodyPr>
          <a:lstStyle/>
          <a:p>
            <a:r>
              <a:rPr lang="en-GB" sz="1000" dirty="0"/>
              <a:t>model2 = ARIMA(</a:t>
            </a:r>
            <a:r>
              <a:rPr lang="en-GB" sz="1000" dirty="0" err="1"/>
              <a:t>ts</a:t>
            </a:r>
            <a:r>
              <a:rPr lang="en-GB" sz="1000" dirty="0"/>
              <a:t>, order=(1,0,0)) </a:t>
            </a:r>
            <a:endParaRPr lang="en-US" sz="1000" dirty="0"/>
          </a:p>
        </p:txBody>
      </p:sp>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97280" y="942871"/>
            <a:ext cx="10058400" cy="587584"/>
          </a:xfrm>
        </p:spPr>
        <p:txBody>
          <a:bodyPr anchor="ctr">
            <a:normAutofit/>
          </a:bodyPr>
          <a:lstStyle/>
          <a:p>
            <a:r>
              <a:rPr lang="en-US" sz="1800"/>
              <a:t>Applying time series </a:t>
            </a:r>
            <a:r>
              <a:rPr lang="en-US" sz="1800" b="1" err="1"/>
              <a:t>arima</a:t>
            </a:r>
            <a:r>
              <a:rPr lang="en-US" sz="1800"/>
              <a:t> (</a:t>
            </a:r>
            <a:r>
              <a:rPr lang="en-GB" sz="1800" err="1"/>
              <a:t>AutoRegressive</a:t>
            </a:r>
            <a:r>
              <a:rPr lang="en-GB" sz="1800"/>
              <a:t> Integrated Moving Average) </a:t>
            </a:r>
            <a:r>
              <a:rPr lang="en-US" sz="1800"/>
              <a:t>model</a:t>
            </a:r>
          </a:p>
        </p:txBody>
      </p:sp>
      <p:pic>
        <p:nvPicPr>
          <p:cNvPr id="21" name="Picture 20" descr="A close up of a map&#10;&#10;Description automatically generated">
            <a:extLst>
              <a:ext uri="{FF2B5EF4-FFF2-40B4-BE49-F238E27FC236}">
                <a16:creationId xmlns:a16="http://schemas.microsoft.com/office/drawing/2014/main" id="{24017031-BDBF-409C-A173-CFE1AAF89B67}"/>
              </a:ext>
            </a:extLst>
          </p:cNvPr>
          <p:cNvPicPr>
            <a:picLocks noChangeAspect="1"/>
          </p:cNvPicPr>
          <p:nvPr/>
        </p:nvPicPr>
        <p:blipFill>
          <a:blip r:embed="rId2"/>
          <a:stretch>
            <a:fillRect/>
          </a:stretch>
        </p:blipFill>
        <p:spPr>
          <a:xfrm>
            <a:off x="659102" y="3004308"/>
            <a:ext cx="5353078" cy="2634492"/>
          </a:xfrm>
          <a:prstGeom prst="rect">
            <a:avLst/>
          </a:prstGeom>
        </p:spPr>
      </p:pic>
      <p:pic>
        <p:nvPicPr>
          <p:cNvPr id="26" name="Picture 25" descr="A close up of a map&#10;&#10;Description automatically generated">
            <a:extLst>
              <a:ext uri="{FF2B5EF4-FFF2-40B4-BE49-F238E27FC236}">
                <a16:creationId xmlns:a16="http://schemas.microsoft.com/office/drawing/2014/main" id="{4E52954B-95E9-4A4B-BEFB-8462F0A8F5D9}"/>
              </a:ext>
            </a:extLst>
          </p:cNvPr>
          <p:cNvPicPr>
            <a:picLocks noChangeAspect="1"/>
          </p:cNvPicPr>
          <p:nvPr/>
        </p:nvPicPr>
        <p:blipFill>
          <a:blip r:embed="rId3"/>
          <a:stretch>
            <a:fillRect/>
          </a:stretch>
        </p:blipFill>
        <p:spPr>
          <a:xfrm>
            <a:off x="5737016" y="3004308"/>
            <a:ext cx="5795882" cy="2634492"/>
          </a:xfrm>
          <a:prstGeom prst="rect">
            <a:avLst/>
          </a:prstGeom>
        </p:spPr>
      </p:pic>
      <p:sp>
        <p:nvSpPr>
          <p:cNvPr id="27" name="TextBox 26">
            <a:extLst>
              <a:ext uri="{FF2B5EF4-FFF2-40B4-BE49-F238E27FC236}">
                <a16:creationId xmlns:a16="http://schemas.microsoft.com/office/drawing/2014/main" id="{7B27E942-90EA-4754-BE8E-7EA423071D3E}"/>
              </a:ext>
            </a:extLst>
          </p:cNvPr>
          <p:cNvSpPr txBox="1"/>
          <p:nvPr/>
        </p:nvSpPr>
        <p:spPr>
          <a:xfrm>
            <a:off x="1097280" y="1530455"/>
            <a:ext cx="4808220" cy="738664"/>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AIC(The Akaike Information </a:t>
            </a:r>
            <a:r>
              <a:rPr lang="en-GB" sz="1200" dirty="0" err="1">
                <a:latin typeface="Times New Roman" panose="02020603050405020304" pitchFamily="18" charset="0"/>
                <a:cs typeface="Times New Roman" panose="02020603050405020304" pitchFamily="18" charset="0"/>
              </a:rPr>
              <a:t>Critera</a:t>
            </a:r>
            <a:r>
              <a:rPr lang="en-GB" sz="1200" dirty="0"/>
              <a:t>) is used to select p(AR) and q(MA) values.</a:t>
            </a:r>
          </a:p>
          <a:p>
            <a:endParaRPr lang="en-GB" dirty="0"/>
          </a:p>
        </p:txBody>
      </p:sp>
      <p:sp>
        <p:nvSpPr>
          <p:cNvPr id="28" name="TextBox 27">
            <a:extLst>
              <a:ext uri="{FF2B5EF4-FFF2-40B4-BE49-F238E27FC236}">
                <a16:creationId xmlns:a16="http://schemas.microsoft.com/office/drawing/2014/main" id="{B6C76D04-4E47-4A77-B350-7220751D7E18}"/>
              </a:ext>
            </a:extLst>
          </p:cNvPr>
          <p:cNvSpPr txBox="1"/>
          <p:nvPr/>
        </p:nvSpPr>
        <p:spPr>
          <a:xfrm>
            <a:off x="4680587" y="5638800"/>
            <a:ext cx="2998470" cy="415498"/>
          </a:xfrm>
          <a:prstGeom prst="rect">
            <a:avLst/>
          </a:prstGeom>
          <a:noFill/>
        </p:spPr>
        <p:txBody>
          <a:bodyPr wrap="square" rtlCol="0">
            <a:spAutoFit/>
          </a:bodyPr>
          <a:lstStyle/>
          <a:p>
            <a:r>
              <a:rPr lang="en-GB" sz="1050" dirty="0"/>
              <a:t>Forecast=model_fit2.forecast(steps=*)[0]</a:t>
            </a:r>
          </a:p>
          <a:p>
            <a:r>
              <a:rPr lang="en-GB" sz="1050" dirty="0">
                <a:latin typeface="Times New Roman" panose="02020603050405020304" pitchFamily="18" charset="0"/>
                <a:cs typeface="Times New Roman" panose="02020603050405020304" pitchFamily="18" charset="0"/>
              </a:rPr>
              <a:t>To forecast the future values.</a:t>
            </a:r>
          </a:p>
        </p:txBody>
      </p:sp>
    </p:spTree>
    <p:extLst>
      <p:ext uri="{BB962C8B-B14F-4D97-AF65-F5344CB8AC3E}">
        <p14:creationId xmlns:p14="http://schemas.microsoft.com/office/powerpoint/2010/main" val="164038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ell phone&#10;&#10;Description automatically generated">
            <a:extLst>
              <a:ext uri="{FF2B5EF4-FFF2-40B4-BE49-F238E27FC236}">
                <a16:creationId xmlns:a16="http://schemas.microsoft.com/office/drawing/2014/main" id="{7785F319-60C7-41C3-992C-E83D517B2ECF}"/>
              </a:ext>
            </a:extLst>
          </p:cNvPr>
          <p:cNvPicPr>
            <a:picLocks noGrp="1" noChangeAspect="1"/>
          </p:cNvPicPr>
          <p:nvPr>
            <p:ph sz="half" idx="2"/>
          </p:nvPr>
        </p:nvPicPr>
        <p:blipFill>
          <a:blip r:embed="rId2"/>
          <a:stretch>
            <a:fillRect/>
          </a:stretch>
        </p:blipFill>
        <p:spPr>
          <a:xfrm>
            <a:off x="1097280" y="2292191"/>
            <a:ext cx="4318528" cy="2273618"/>
          </a:xfrm>
        </p:spPr>
      </p:pic>
      <p:sp>
        <p:nvSpPr>
          <p:cNvPr id="6" name="Content Placeholder 5">
            <a:extLst>
              <a:ext uri="{FF2B5EF4-FFF2-40B4-BE49-F238E27FC236}">
                <a16:creationId xmlns:a16="http://schemas.microsoft.com/office/drawing/2014/main" id="{1163EFDC-D9E5-4185-9B8F-C3C93FF516E1}"/>
              </a:ext>
            </a:extLst>
          </p:cNvPr>
          <p:cNvSpPr>
            <a:spLocks noGrp="1"/>
          </p:cNvSpPr>
          <p:nvPr>
            <p:ph sz="quarter" idx="4"/>
          </p:nvPr>
        </p:nvSpPr>
        <p:spPr>
          <a:xfrm>
            <a:off x="6515944" y="2215991"/>
            <a:ext cx="4639736" cy="2910821"/>
          </a:xfrm>
        </p:spPr>
        <p:txBody>
          <a:bodyPr>
            <a:normAutofit/>
          </a:bodyPr>
          <a:lstStyle/>
          <a:p>
            <a:pPr marL="0" indent="0">
              <a:buNone/>
            </a:pPr>
            <a:r>
              <a:rPr lang="en-GB" sz="1400" dirty="0">
                <a:latin typeface="Times New Roman" panose="02020603050405020304" pitchFamily="18" charset="0"/>
                <a:cs typeface="Times New Roman" panose="02020603050405020304" pitchFamily="18" charset="0"/>
              </a:rPr>
              <a:t>Time-series machine learning ARIMA model is performed on both the dataset(smaller and larger).</a:t>
            </a:r>
          </a:p>
          <a:p>
            <a:pPr marL="0" indent="0">
              <a:buNone/>
            </a:pPr>
            <a:r>
              <a:rPr lang="en-GB" sz="1000" dirty="0"/>
              <a:t>- </a:t>
            </a:r>
            <a:r>
              <a:rPr lang="en-GB" sz="1000" dirty="0">
                <a:latin typeface="Times New Roman" panose="02020603050405020304" pitchFamily="18" charset="0"/>
                <a:cs typeface="Times New Roman" panose="02020603050405020304" pitchFamily="18" charset="0"/>
              </a:rPr>
              <a:t>P-value for the smaller dataset is high as compared to alpha value and it failed to reject the null hypothesis i.e. data is not stationary, whereas p-value for the larger dataset is low compared to alpha value and it rejected the null hypothesis.</a:t>
            </a:r>
          </a:p>
          <a:p>
            <a:pPr marL="0" indent="0">
              <a:buNone/>
            </a:pPr>
            <a:r>
              <a:rPr lang="en-GB" sz="1000" dirty="0">
                <a:latin typeface="Times New Roman" panose="02020603050405020304" pitchFamily="18" charset="0"/>
                <a:cs typeface="Times New Roman" panose="02020603050405020304" pitchFamily="18" charset="0"/>
              </a:rPr>
              <a:t>-Sample size and degree of impact, influences a P-value and test value. Larger sample sizes reduces the impact of random error also the overall variability is decreased and measures become more precise.</a:t>
            </a:r>
          </a:p>
          <a:p>
            <a:pPr marL="0" indent="0">
              <a:buNone/>
            </a:pPr>
            <a:r>
              <a:rPr lang="en-GB" sz="1000" dirty="0">
                <a:latin typeface="Times New Roman" panose="02020603050405020304" pitchFamily="18" charset="0"/>
                <a:cs typeface="Times New Roman" panose="02020603050405020304" pitchFamily="18" charset="0"/>
              </a:rPr>
              <a:t>-Test value for smaller dataset is large as compared to all the critical value while test value for larger dataset is approximately equal to 1% critical value and less than 5% and 10% critical values so we can say with 99% confidence interval that the data is stationary.</a:t>
            </a:r>
          </a:p>
          <a:p>
            <a:pPr marL="0" indent="0">
              <a:buNone/>
            </a:pPr>
            <a:r>
              <a:rPr lang="en-GB" sz="1000" dirty="0">
                <a:latin typeface="Times New Roman" panose="02020603050405020304" pitchFamily="18" charset="0"/>
                <a:cs typeface="Times New Roman" panose="02020603050405020304" pitchFamily="18" charset="0"/>
              </a:rPr>
              <a:t>-Accuracy for larger dataset is 74.71% and smaller dataset is 43.73%</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normAutofit/>
          </a:bodyPr>
          <a:lstStyle/>
          <a:p>
            <a:r>
              <a:rPr lang="en-US" sz="1800" b="1" dirty="0"/>
              <a:t>Results</a:t>
            </a:r>
          </a:p>
        </p:txBody>
      </p:sp>
    </p:spTree>
    <p:extLst>
      <p:ext uri="{BB962C8B-B14F-4D97-AF65-F5344CB8AC3E}">
        <p14:creationId xmlns:p14="http://schemas.microsoft.com/office/powerpoint/2010/main" val="2682059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normAutofit/>
          </a:bodyPr>
          <a:lstStyle/>
          <a:p>
            <a:r>
              <a:rPr lang="en-GB" sz="1800" b="1" dirty="0"/>
              <a:t>Predicting revenue using regression models.</a:t>
            </a:r>
            <a:endParaRPr lang="en-US" sz="1800" b="1" dirty="0"/>
          </a:p>
        </p:txBody>
      </p:sp>
      <p:sp>
        <p:nvSpPr>
          <p:cNvPr id="5" name="TextBox 4">
            <a:extLst>
              <a:ext uri="{FF2B5EF4-FFF2-40B4-BE49-F238E27FC236}">
                <a16:creationId xmlns:a16="http://schemas.microsoft.com/office/drawing/2014/main" id="{C21216D5-3E79-436B-917F-E6D4868EA395}"/>
              </a:ext>
            </a:extLst>
          </p:cNvPr>
          <p:cNvSpPr txBox="1"/>
          <p:nvPr/>
        </p:nvSpPr>
        <p:spPr>
          <a:xfrm>
            <a:off x="1097280" y="1584960"/>
            <a:ext cx="4549140" cy="553998"/>
          </a:xfrm>
          <a:prstGeom prst="rect">
            <a:avLst/>
          </a:prstGeom>
          <a:noFill/>
        </p:spPr>
        <p:txBody>
          <a:bodyPr wrap="square" rtlCol="0">
            <a:spAutoFit/>
          </a:bodyPr>
          <a:lstStyle/>
          <a:p>
            <a:r>
              <a:rPr lang="en-GB" sz="1000" dirty="0"/>
              <a:t>For predicting sales revenue, five regression algorithms are applied on both smaller and larger dataset. Ensemble machine learning model is used as it enhances the performance and accuracy of the model.</a:t>
            </a:r>
          </a:p>
        </p:txBody>
      </p:sp>
      <p:sp>
        <p:nvSpPr>
          <p:cNvPr id="7" name="TextBox 6">
            <a:extLst>
              <a:ext uri="{FF2B5EF4-FFF2-40B4-BE49-F238E27FC236}">
                <a16:creationId xmlns:a16="http://schemas.microsoft.com/office/drawing/2014/main" id="{0B71EFD0-CDDB-413A-8470-F60A87D6425F}"/>
              </a:ext>
            </a:extLst>
          </p:cNvPr>
          <p:cNvSpPr txBox="1"/>
          <p:nvPr/>
        </p:nvSpPr>
        <p:spPr>
          <a:xfrm>
            <a:off x="1203960" y="2301240"/>
            <a:ext cx="3627120" cy="2031325"/>
          </a:xfrm>
          <a:prstGeom prst="rect">
            <a:avLst/>
          </a:prstGeom>
          <a:noFill/>
        </p:spPr>
        <p:txBody>
          <a:bodyPr wrap="square" rtlCol="0">
            <a:spAutoFit/>
          </a:bodyPr>
          <a:lstStyle/>
          <a:p>
            <a:r>
              <a:rPr lang="en-GB" sz="1600" dirty="0"/>
              <a:t>Five ML regression models used are:</a:t>
            </a:r>
          </a:p>
          <a:p>
            <a:pPr marL="285750" indent="-285750">
              <a:buFontTx/>
              <a:buChar char="-"/>
            </a:pPr>
            <a:r>
              <a:rPr lang="en-GB" sz="1400" dirty="0"/>
              <a:t>Lasso</a:t>
            </a:r>
          </a:p>
          <a:p>
            <a:pPr marL="285750" indent="-285750">
              <a:buFontTx/>
              <a:buChar char="-"/>
            </a:pPr>
            <a:r>
              <a:rPr lang="en-GB" sz="1400" dirty="0"/>
              <a:t>Ridge</a:t>
            </a:r>
          </a:p>
          <a:p>
            <a:pPr marL="285750" indent="-285750">
              <a:buFontTx/>
              <a:buChar char="-"/>
            </a:pPr>
            <a:r>
              <a:rPr lang="en-GB" sz="1400" dirty="0" err="1"/>
              <a:t>XGBoost</a:t>
            </a:r>
            <a:endParaRPr lang="en-GB" sz="1400" dirty="0"/>
          </a:p>
          <a:p>
            <a:pPr marL="285750" indent="-285750">
              <a:buFontTx/>
              <a:buChar char="-"/>
            </a:pPr>
            <a:r>
              <a:rPr lang="en-GB" sz="1400" dirty="0" err="1"/>
              <a:t>Lightgbm</a:t>
            </a:r>
            <a:endParaRPr lang="en-GB" sz="1400" dirty="0"/>
          </a:p>
          <a:p>
            <a:pPr marL="285750" indent="-285750">
              <a:buFontTx/>
              <a:buChar char="-"/>
            </a:pPr>
            <a:r>
              <a:rPr lang="en-GB" sz="1400" dirty="0" err="1"/>
              <a:t>Elasticnet</a:t>
            </a:r>
            <a:endParaRPr lang="en-GB" sz="1400" dirty="0"/>
          </a:p>
          <a:p>
            <a:r>
              <a:rPr lang="en-GB" sz="1400" dirty="0" err="1"/>
              <a:t>Stackgen</a:t>
            </a:r>
            <a:r>
              <a:rPr lang="en-GB" sz="1400" dirty="0"/>
              <a:t>-</a:t>
            </a:r>
            <a:r>
              <a:rPr lang="en-GB" sz="1000" dirty="0"/>
              <a:t> It is used to combine multiple regression models with a meta-regressor.</a:t>
            </a:r>
          </a:p>
        </p:txBody>
      </p:sp>
      <p:pic>
        <p:nvPicPr>
          <p:cNvPr id="10" name="Picture 9" descr="A screenshot of a cell phone&#10;&#10;Description automatically generated">
            <a:extLst>
              <a:ext uri="{FF2B5EF4-FFF2-40B4-BE49-F238E27FC236}">
                <a16:creationId xmlns:a16="http://schemas.microsoft.com/office/drawing/2014/main" id="{167ADADE-286A-4A88-9AF2-483EACA1B97B}"/>
              </a:ext>
            </a:extLst>
          </p:cNvPr>
          <p:cNvPicPr>
            <a:picLocks noChangeAspect="1"/>
          </p:cNvPicPr>
          <p:nvPr/>
        </p:nvPicPr>
        <p:blipFill>
          <a:blip r:embed="rId2"/>
          <a:stretch>
            <a:fillRect/>
          </a:stretch>
        </p:blipFill>
        <p:spPr>
          <a:xfrm>
            <a:off x="6225416" y="1584960"/>
            <a:ext cx="4343524" cy="1966130"/>
          </a:xfrm>
          <a:prstGeom prst="rect">
            <a:avLst/>
          </a:prstGeom>
        </p:spPr>
      </p:pic>
      <p:sp>
        <p:nvSpPr>
          <p:cNvPr id="11" name="TextBox 10">
            <a:extLst>
              <a:ext uri="{FF2B5EF4-FFF2-40B4-BE49-F238E27FC236}">
                <a16:creationId xmlns:a16="http://schemas.microsoft.com/office/drawing/2014/main" id="{29153C9C-48DE-4185-8627-2EC5F1F6EFB1}"/>
              </a:ext>
            </a:extLst>
          </p:cNvPr>
          <p:cNvSpPr txBox="1"/>
          <p:nvPr/>
        </p:nvSpPr>
        <p:spPr>
          <a:xfrm>
            <a:off x="7040756" y="1251931"/>
            <a:ext cx="2933700" cy="415498"/>
          </a:xfrm>
          <a:prstGeom prst="rect">
            <a:avLst/>
          </a:prstGeom>
          <a:noFill/>
        </p:spPr>
        <p:txBody>
          <a:bodyPr wrap="square" rtlCol="0">
            <a:spAutoFit/>
          </a:bodyPr>
          <a:lstStyle/>
          <a:p>
            <a:r>
              <a:rPr lang="en-GB" sz="1050" b="1" dirty="0"/>
              <a:t>Prediction for my previous company data</a:t>
            </a:r>
          </a:p>
          <a:p>
            <a:r>
              <a:rPr lang="en-GB" sz="1050" b="1" dirty="0"/>
              <a:t>R-squared value-0.849</a:t>
            </a:r>
          </a:p>
        </p:txBody>
      </p:sp>
      <p:pic>
        <p:nvPicPr>
          <p:cNvPr id="13" name="Picture 12" descr="A close up of a map&#10;&#10;Description automatically generated">
            <a:extLst>
              <a:ext uri="{FF2B5EF4-FFF2-40B4-BE49-F238E27FC236}">
                <a16:creationId xmlns:a16="http://schemas.microsoft.com/office/drawing/2014/main" id="{82702044-0A31-48EC-AA01-65288ABC12E9}"/>
              </a:ext>
            </a:extLst>
          </p:cNvPr>
          <p:cNvPicPr>
            <a:picLocks noChangeAspect="1"/>
          </p:cNvPicPr>
          <p:nvPr/>
        </p:nvPicPr>
        <p:blipFill>
          <a:blip r:embed="rId3"/>
          <a:stretch>
            <a:fillRect/>
          </a:stretch>
        </p:blipFill>
        <p:spPr>
          <a:xfrm>
            <a:off x="6225416" y="4123492"/>
            <a:ext cx="4343524" cy="1928027"/>
          </a:xfrm>
          <a:prstGeom prst="rect">
            <a:avLst/>
          </a:prstGeom>
        </p:spPr>
      </p:pic>
      <p:sp>
        <p:nvSpPr>
          <p:cNvPr id="14" name="TextBox 13">
            <a:extLst>
              <a:ext uri="{FF2B5EF4-FFF2-40B4-BE49-F238E27FC236}">
                <a16:creationId xmlns:a16="http://schemas.microsoft.com/office/drawing/2014/main" id="{7D1ABA2F-D20C-4971-BA70-4061DA824275}"/>
              </a:ext>
            </a:extLst>
          </p:cNvPr>
          <p:cNvSpPr txBox="1"/>
          <p:nvPr/>
        </p:nvSpPr>
        <p:spPr>
          <a:xfrm>
            <a:off x="7040756" y="3694971"/>
            <a:ext cx="3070860" cy="600164"/>
          </a:xfrm>
          <a:prstGeom prst="rect">
            <a:avLst/>
          </a:prstGeom>
          <a:noFill/>
        </p:spPr>
        <p:txBody>
          <a:bodyPr wrap="square" rtlCol="0">
            <a:spAutoFit/>
          </a:bodyPr>
          <a:lstStyle/>
          <a:p>
            <a:r>
              <a:rPr lang="en-GB" sz="1100" b="1" dirty="0"/>
              <a:t>Prediction for Brazilian ecommerce data</a:t>
            </a:r>
          </a:p>
          <a:p>
            <a:r>
              <a:rPr lang="en-GB" sz="1100" b="1" dirty="0"/>
              <a:t>R-squared value-0.774</a:t>
            </a:r>
          </a:p>
          <a:p>
            <a:endParaRPr lang="en-GB" sz="1100" b="1" dirty="0"/>
          </a:p>
        </p:txBody>
      </p:sp>
    </p:spTree>
    <p:extLst>
      <p:ext uri="{BB962C8B-B14F-4D97-AF65-F5344CB8AC3E}">
        <p14:creationId xmlns:p14="http://schemas.microsoft.com/office/powerpoint/2010/main" val="1759600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normAutofit/>
          </a:bodyPr>
          <a:lstStyle/>
          <a:p>
            <a:r>
              <a:rPr lang="en-US" sz="1800" b="1" dirty="0"/>
              <a:t>Result for regression model</a:t>
            </a:r>
          </a:p>
        </p:txBody>
      </p:sp>
      <p:pic>
        <p:nvPicPr>
          <p:cNvPr id="24" name="Content Placeholder 23" descr="A screenshot of a cell phone&#10;&#10;Description automatically generated">
            <a:extLst>
              <a:ext uri="{FF2B5EF4-FFF2-40B4-BE49-F238E27FC236}">
                <a16:creationId xmlns:a16="http://schemas.microsoft.com/office/drawing/2014/main" id="{DC99A666-D0C9-48D5-9B55-AD768007267F}"/>
              </a:ext>
            </a:extLst>
          </p:cNvPr>
          <p:cNvPicPr>
            <a:picLocks noGrp="1" noChangeAspect="1"/>
          </p:cNvPicPr>
          <p:nvPr>
            <p:ph sz="half" idx="2"/>
          </p:nvPr>
        </p:nvPicPr>
        <p:blipFill>
          <a:blip r:embed="rId2"/>
          <a:stretch>
            <a:fillRect/>
          </a:stretch>
        </p:blipFill>
        <p:spPr>
          <a:xfrm>
            <a:off x="1066800" y="2481683"/>
            <a:ext cx="3985260" cy="1894633"/>
          </a:xfrm>
        </p:spPr>
      </p:pic>
      <p:sp>
        <p:nvSpPr>
          <p:cNvPr id="25" name="TextBox 24">
            <a:extLst>
              <a:ext uri="{FF2B5EF4-FFF2-40B4-BE49-F238E27FC236}">
                <a16:creationId xmlns:a16="http://schemas.microsoft.com/office/drawing/2014/main" id="{405A5B0C-9B2A-40F2-AA5A-4293533211BF}"/>
              </a:ext>
            </a:extLst>
          </p:cNvPr>
          <p:cNvSpPr txBox="1"/>
          <p:nvPr/>
        </p:nvSpPr>
        <p:spPr>
          <a:xfrm>
            <a:off x="6377940" y="2415540"/>
            <a:ext cx="4747260" cy="2308324"/>
          </a:xfrm>
          <a:prstGeom prst="rect">
            <a:avLst/>
          </a:prstGeom>
          <a:noFill/>
        </p:spPr>
        <p:txBody>
          <a:bodyPr wrap="square" rtlCol="0">
            <a:spAutoFit/>
          </a:bodyPr>
          <a:lstStyle/>
          <a:p>
            <a:pPr marL="171450" indent="-171450">
              <a:buFont typeface="Arial" panose="020B0604020202020204" pitchFamily="34" charset="0"/>
              <a:buChar char="•"/>
            </a:pPr>
            <a:r>
              <a:rPr lang="en-GB" sz="1200" dirty="0"/>
              <a:t>Accuracy of smaller dataset is 90%.</a:t>
            </a:r>
          </a:p>
          <a:p>
            <a:pPr marL="171450" indent="-171450">
              <a:buFont typeface="Arial" panose="020B0604020202020204" pitchFamily="34" charset="0"/>
              <a:buChar char="•"/>
            </a:pPr>
            <a:r>
              <a:rPr lang="en-GB" sz="1200" dirty="0"/>
              <a:t>Accuracy of larger dataset is 32.52%.</a:t>
            </a:r>
          </a:p>
          <a:p>
            <a:pPr marL="171450" indent="-171450">
              <a:buFont typeface="Arial" panose="020B0604020202020204" pitchFamily="34" charset="0"/>
              <a:buChar char="•"/>
            </a:pPr>
            <a:r>
              <a:rPr lang="en-GB" sz="1200" dirty="0"/>
              <a:t>Larger data has few repetitive values in large numbers in dependent variable(</a:t>
            </a:r>
            <a:r>
              <a:rPr lang="en-GB" sz="1200" dirty="0" err="1"/>
              <a:t>Y_train</a:t>
            </a:r>
            <a:r>
              <a:rPr lang="en-GB" sz="1200" dirty="0"/>
              <a:t>) and this values cannot be dropped as it will reduce the size of the dataset and such cases happens in real business scenario.</a:t>
            </a:r>
          </a:p>
          <a:p>
            <a:pPr marL="171450" indent="-171450">
              <a:buFont typeface="Arial" panose="020B0604020202020204" pitchFamily="34" charset="0"/>
              <a:buChar char="•"/>
            </a:pPr>
            <a:r>
              <a:rPr lang="en-GB" sz="1200" dirty="0"/>
              <a:t>Even After applying box cox and log transformation to normalize the revenue column, values get converted to nan, infinite which was not in an appropriate format to apply ml algorithms.</a:t>
            </a:r>
          </a:p>
          <a:p>
            <a:endParaRPr lang="en-GB" sz="1200" dirty="0"/>
          </a:p>
          <a:p>
            <a:endParaRPr lang="en-GB" sz="1200" dirty="0"/>
          </a:p>
        </p:txBody>
      </p:sp>
    </p:spTree>
    <p:extLst>
      <p:ext uri="{BB962C8B-B14F-4D97-AF65-F5344CB8AC3E}">
        <p14:creationId xmlns:p14="http://schemas.microsoft.com/office/powerpoint/2010/main" val="265237597"/>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FAF7B5-E40C-46BE-9C83-DA251FCAE61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29FA76-0C86-4BF1-99F1-A3115FBFFA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993</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Aparajita</vt:lpstr>
      <vt:lpstr>Arial</vt:lpstr>
      <vt:lpstr>Calibri</vt:lpstr>
      <vt:lpstr>Century Gothic</vt:lpstr>
      <vt:lpstr>Times New Roman</vt:lpstr>
      <vt:lpstr>RetrospectVTI</vt:lpstr>
      <vt:lpstr>Predicting sales revenue of ecommerce sales data using machine learning algorithms.</vt:lpstr>
      <vt:lpstr>Research question</vt:lpstr>
      <vt:lpstr>Dataset</vt:lpstr>
      <vt:lpstr>Time series (ARIMa) analysis   To check the stationarity of timeseries data, ADF(Augmented Dicky Fuller) test is performed. The ADF test comprises of a test statistics, probability value and 3 critical values for difference confidence levels.  </vt:lpstr>
      <vt:lpstr>Time series (ARIMa) analysis- </vt:lpstr>
      <vt:lpstr>Applying time series arima (AutoRegressive Integrated Moving Average) model</vt:lpstr>
      <vt:lpstr>Results</vt:lpstr>
      <vt:lpstr>Predicting revenue using regression models.</vt:lpstr>
      <vt:lpstr>Result for regression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2020-04-20T12:44:37Z</dcterms:created>
  <dcterms:modified xsi:type="dcterms:W3CDTF">2020-04-21T16:16:33Z</dcterms:modified>
</cp:coreProperties>
</file>