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5" d="100"/>
          <a:sy n="85"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2320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0502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21062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t>10/3/2024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6542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8116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7600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8709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2074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50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786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t>10/3/2024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69626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10/3/2024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528472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2759" y="2508789"/>
            <a:ext cx="7565472" cy="830998"/>
          </a:xfrm>
        </p:spPr>
        <p:txBody>
          <a:bodyPr>
            <a:noAutofit/>
          </a:bodyPr>
          <a:lstStyle/>
          <a:p>
            <a:pPr algn="ctr"/>
            <a:br>
              <a:rPr lang="en-IN" sz="3200" b="1" dirty="0"/>
            </a:br>
            <a:r>
              <a:rPr lang="en-US" sz="3200" b="1" dirty="0">
                <a:latin typeface="Calibri" panose="020F0502020204030204" pitchFamily="34" charset="0"/>
                <a:ea typeface="Calibri" panose="020F0502020204030204" pitchFamily="34" charset="0"/>
                <a:cs typeface="Calibri" panose="020F0502020204030204" pitchFamily="34" charset="0"/>
              </a:rPr>
              <a:t>Google Stock Time Series Forecasting </a:t>
            </a:r>
            <a:br>
              <a:rPr lang="en-US" sz="3200" b="1" dirty="0">
                <a:latin typeface="Calibri" panose="020F0502020204030204" pitchFamily="34" charset="0"/>
                <a:ea typeface="Calibri" panose="020F0502020204030204" pitchFamily="34" charset="0"/>
                <a:cs typeface="Calibri" panose="020F0502020204030204" pitchFamily="34" charset="0"/>
              </a:rPr>
            </a:br>
            <a:r>
              <a:rPr lang="en-US" sz="3200" b="1" dirty="0">
                <a:latin typeface="Calibri" panose="020F0502020204030204" pitchFamily="34" charset="0"/>
                <a:ea typeface="Calibri" panose="020F0502020204030204" pitchFamily="34" charset="0"/>
                <a:cs typeface="Calibri" panose="020F0502020204030204" pitchFamily="34" charset="0"/>
              </a:rPr>
              <a:t>Using Machine Learning</a:t>
            </a:r>
            <a:br>
              <a:rPr lang="en-US" sz="3200" b="1" dirty="0"/>
            </a:b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574833" y="3518214"/>
            <a:ext cx="2566796" cy="2453951"/>
          </a:xfrm>
        </p:spPr>
        <p:txBody>
          <a:bodyPr>
            <a:noAutofit/>
          </a:bodyPr>
          <a:lstStyle/>
          <a:p>
            <a:r>
              <a:rPr lang="en-IN"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Presented By:</a:t>
            </a:r>
          </a:p>
          <a:p>
            <a:r>
              <a:rPr lang="en-IN" sz="16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K.Praveen</a:t>
            </a:r>
            <a:r>
              <a:rPr lang="en-IN" sz="16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Vardhan Raju</a:t>
            </a:r>
          </a:p>
          <a:p>
            <a:r>
              <a:rPr lang="en-IN" sz="16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K.Anish</a:t>
            </a:r>
            <a:r>
              <a:rPr lang="en-IN" sz="16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Reddy</a:t>
            </a:r>
          </a:p>
          <a:p>
            <a:r>
              <a:rPr lang="en-IN" sz="1600" b="1" cap="none" dirty="0" err="1">
                <a:latin typeface="Calibri" panose="020F0502020204030204" pitchFamily="34" charset="0"/>
                <a:ea typeface="Calibri" panose="020F0502020204030204" pitchFamily="34" charset="0"/>
                <a:cs typeface="Calibri" panose="020F0502020204030204" pitchFamily="34" charset="0"/>
              </a:rPr>
              <a:t>Y.Mukesh</a:t>
            </a:r>
            <a:endParaRPr lang="en-IN" sz="1600" b="1" cap="none" dirty="0">
              <a:latin typeface="Calibri" panose="020F0502020204030204" pitchFamily="34" charset="0"/>
              <a:ea typeface="Calibri" panose="020F0502020204030204" pitchFamily="34" charset="0"/>
              <a:cs typeface="Calibri" panose="020F0502020204030204" pitchFamily="34" charset="0"/>
            </a:endParaRPr>
          </a:p>
          <a:p>
            <a:r>
              <a:rPr lang="en-IN" sz="16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J. </a:t>
            </a:r>
            <a:r>
              <a:rPr lang="en-IN" sz="1600" b="1" cap="none" dirty="0">
                <a:latin typeface="Calibri" panose="020F0502020204030204" pitchFamily="34" charset="0"/>
                <a:ea typeface="Calibri" panose="020F0502020204030204" pitchFamily="34" charset="0"/>
                <a:cs typeface="Calibri" panose="020F0502020204030204" pitchFamily="34" charset="0"/>
              </a:rPr>
              <a:t>Sai Kumar</a:t>
            </a:r>
          </a:p>
          <a:p>
            <a:r>
              <a:rPr lang="en-IN" sz="16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M.Alekhya</a:t>
            </a:r>
            <a:endParaRPr lang="en-IN" sz="1600" b="1"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1175877" y="5091429"/>
            <a:ext cx="3009900" cy="830997"/>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Guided By:-</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b="1" dirty="0" err="1">
                <a:latin typeface="Calibri" panose="020F0502020204030204" pitchFamily="34" charset="0"/>
                <a:ea typeface="Calibri" panose="020F0502020204030204" pitchFamily="34" charset="0"/>
                <a:cs typeface="Calibri" panose="020F0502020204030204" pitchFamily="34" charset="0"/>
              </a:rPr>
              <a:t>G.Aravind</a:t>
            </a:r>
            <a:r>
              <a:rPr lang="en-IN" sz="1600" b="1" dirty="0">
                <a:latin typeface="Calibri" panose="020F0502020204030204" pitchFamily="34" charset="0"/>
                <a:ea typeface="Calibri" panose="020F0502020204030204" pitchFamily="34" charset="0"/>
                <a:cs typeface="Calibri" panose="020F0502020204030204" pitchFamily="34" charset="0"/>
              </a:rPr>
              <a:t> Reddy </a:t>
            </a:r>
          </a:p>
        </p:txBody>
      </p:sp>
    </p:spTree>
    <p:extLst>
      <p:ext uri="{BB962C8B-B14F-4D97-AF65-F5344CB8AC3E}">
        <p14:creationId xmlns:p14="http://schemas.microsoft.com/office/powerpoint/2010/main" val="3865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7891" y="1263535"/>
            <a:ext cx="5818909" cy="3631763"/>
          </a:xfrm>
          <a:prstGeom prst="rect">
            <a:avLst/>
          </a:prstGeom>
          <a:noFill/>
        </p:spPr>
        <p:txBody>
          <a:bodyPr wrap="square" rtlCol="0">
            <a:spAutoFit/>
          </a:bodyPr>
          <a:lstStyle/>
          <a:p>
            <a:pPr algn="ctr"/>
            <a:r>
              <a:rPr lang="en-IN" sz="11500" b="1" dirty="0">
                <a:latin typeface="Algerian" panose="04020705040A02060702" pitchFamily="82" charset="0"/>
              </a:rPr>
              <a:t>Thank     you </a:t>
            </a:r>
          </a:p>
        </p:txBody>
      </p:sp>
    </p:spTree>
    <p:extLst>
      <p:ext uri="{BB962C8B-B14F-4D97-AF65-F5344CB8AC3E}">
        <p14:creationId xmlns:p14="http://schemas.microsoft.com/office/powerpoint/2010/main" val="226694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110" y="1646626"/>
            <a:ext cx="9520158" cy="395107"/>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Abstract</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1738" y="2517411"/>
            <a:ext cx="9520158" cy="4837077"/>
          </a:xfrm>
        </p:spPr>
        <p:txBody>
          <a:bodyPr>
            <a:noAutofit/>
          </a:bodyPr>
          <a:lstStyle/>
          <a:p>
            <a:pPr marL="0" indent="0" algn="just">
              <a:buNone/>
            </a:pPr>
            <a:r>
              <a:rPr lang="en-US" sz="1600" dirty="0">
                <a:latin typeface="Calibri" panose="020F0502020204030204" pitchFamily="34" charset="0"/>
                <a:ea typeface="Calibri" panose="020F0502020204030204" pitchFamily="34" charset="0"/>
                <a:cs typeface="Calibri" panose="020F0502020204030204" pitchFamily="34" charset="0"/>
              </a:rPr>
              <a:t>The project focuses on forecasting Google stock prices using time series analysis and machine learning techniques. It utilizes historical stock data (open, high, low, close, adjusted close, and trading volume) to predict future prices. Data preprocessing, including handling missing values, feature scaling, and time-based splitting, ensures a clean dataset. Exploratory Data Analysis (EDA) identifies trends, patterns, and outliers. Feature engineering creates new time-based variables like lag features and moving averages. The project evaluates models such as ARIMA, SARIMA, and LSTM, tuning them with performance metrics like MSE and RMSE. Strengths and limitations of these models are analyzed for stock market forecasting. Practical applications for investors and traders are discussed.</a:t>
            </a:r>
          </a:p>
        </p:txBody>
      </p:sp>
    </p:spTree>
    <p:extLst>
      <p:ext uri="{BB962C8B-B14F-4D97-AF65-F5344CB8AC3E}">
        <p14:creationId xmlns:p14="http://schemas.microsoft.com/office/powerpoint/2010/main" val="390331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53" y="1851663"/>
            <a:ext cx="9520158" cy="344773"/>
          </a:xfrm>
        </p:spPr>
        <p:txBody>
          <a:bodyPr>
            <a:normAutofit fontScale="90000"/>
          </a:bodyPr>
          <a:lstStyle/>
          <a:p>
            <a:r>
              <a:rPr lang="en-US" sz="2200" b="1" dirty="0">
                <a:latin typeface="Calibri" panose="020F0502020204030204" pitchFamily="34" charset="0"/>
                <a:ea typeface="Calibri" panose="020F0502020204030204" pitchFamily="34" charset="0"/>
                <a:cs typeface="Calibri" panose="020F0502020204030204" pitchFamily="34" charset="0"/>
              </a:rPr>
              <a:t>Introduction</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7253" y="2434406"/>
            <a:ext cx="9905999" cy="1819593"/>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Stock Price Forecasting</a:t>
            </a:r>
            <a:r>
              <a:rPr lang="en-US" sz="1800" dirty="0">
                <a:latin typeface="Calibri" panose="020F0502020204030204" pitchFamily="34" charset="0"/>
                <a:ea typeface="Calibri" panose="020F0502020204030204" pitchFamily="34" charset="0"/>
                <a:cs typeface="Calibri" panose="020F0502020204030204" pitchFamily="34" charset="0"/>
              </a:rPr>
              <a:t>: Predicting future stock prices is a crucial task in finance and investments.</a:t>
            </a:r>
          </a:p>
          <a:p>
            <a:r>
              <a:rPr lang="en-US" sz="1800" b="1" dirty="0">
                <a:latin typeface="Calibri" panose="020F0502020204030204" pitchFamily="34" charset="0"/>
                <a:ea typeface="Calibri" panose="020F0502020204030204" pitchFamily="34" charset="0"/>
                <a:cs typeface="Calibri" panose="020F0502020204030204" pitchFamily="34" charset="0"/>
              </a:rPr>
              <a:t>Objective</a:t>
            </a:r>
            <a:r>
              <a:rPr lang="en-US" sz="1800" dirty="0">
                <a:latin typeface="Calibri" panose="020F0502020204030204" pitchFamily="34" charset="0"/>
                <a:ea typeface="Calibri" panose="020F0502020204030204" pitchFamily="34" charset="0"/>
                <a:cs typeface="Calibri" panose="020F0502020204030204" pitchFamily="34" charset="0"/>
              </a:rPr>
              <a:t>: Use machine learning techniques to forecast Google's stock prices.</a:t>
            </a:r>
          </a:p>
          <a:p>
            <a:r>
              <a:rPr lang="en-US" sz="1800" b="1" dirty="0">
                <a:latin typeface="Calibri" panose="020F0502020204030204" pitchFamily="34" charset="0"/>
                <a:ea typeface="Calibri" panose="020F0502020204030204" pitchFamily="34" charset="0"/>
                <a:cs typeface="Calibri" panose="020F0502020204030204" pitchFamily="34" charset="0"/>
              </a:rPr>
              <a:t>Data</a:t>
            </a:r>
            <a:r>
              <a:rPr lang="en-US" sz="1800" dirty="0">
                <a:latin typeface="Calibri" panose="020F0502020204030204" pitchFamily="34" charset="0"/>
                <a:ea typeface="Calibri" panose="020F0502020204030204" pitchFamily="34" charset="0"/>
                <a:cs typeface="Calibri" panose="020F0502020204030204" pitchFamily="34" charset="0"/>
              </a:rPr>
              <a:t>: Historical stock data of Google, including various market features (open, high, low, close, adjusted close, and volume) over a period.</a:t>
            </a:r>
          </a:p>
        </p:txBody>
      </p:sp>
    </p:spTree>
    <p:extLst>
      <p:ext uri="{BB962C8B-B14F-4D97-AF65-F5344CB8AC3E}">
        <p14:creationId xmlns:p14="http://schemas.microsoft.com/office/powerpoint/2010/main" val="156004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16" y="899412"/>
            <a:ext cx="9795765" cy="844429"/>
          </a:xfrm>
        </p:spPr>
        <p:txBody>
          <a:bodyPr>
            <a:norm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4" name="Rectangle 1"/>
          <p:cNvSpPr>
            <a:spLocks noGrp="1" noChangeArrowheads="1"/>
          </p:cNvSpPr>
          <p:nvPr>
            <p:ph idx="1"/>
          </p:nvPr>
        </p:nvSpPr>
        <p:spPr bwMode="auto">
          <a:xfrm>
            <a:off x="1364932" y="1107347"/>
            <a:ext cx="9138980" cy="171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 Data Overview</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Summary of data (dates, features like Open, Close, Volume, etc.).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Mention of data types and range of dates covered.</a:t>
            </a:r>
          </a:p>
          <a:p>
            <a:pPr marL="0" marR="0" lvl="0" indent="0" algn="just" defTabSz="914400" rtl="0" eaLnBrk="0" fontAlgn="base" latinLnBrk="0" hangingPunct="0">
              <a:lnSpc>
                <a:spcPct val="150000"/>
              </a:lnSpc>
              <a:spcBef>
                <a:spcPct val="0"/>
              </a:spcBef>
              <a:spcAft>
                <a:spcPct val="0"/>
              </a:spcAft>
              <a:buClrTx/>
              <a:buSzTx/>
              <a:buNone/>
              <a:tabLst/>
            </a:pP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288" t="33670" r="46667" b="15959"/>
          <a:stretch/>
        </p:blipFill>
        <p:spPr>
          <a:xfrm>
            <a:off x="2567146" y="2596346"/>
            <a:ext cx="7057707" cy="3561080"/>
          </a:xfrm>
          <a:prstGeom prst="rect">
            <a:avLst/>
          </a:prstGeom>
        </p:spPr>
      </p:pic>
    </p:spTree>
    <p:extLst>
      <p:ext uri="{BB962C8B-B14F-4D97-AF65-F5344CB8AC3E}">
        <p14:creationId xmlns:p14="http://schemas.microsoft.com/office/powerpoint/2010/main" val="262489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107" y="1024197"/>
            <a:ext cx="9700325" cy="2080470"/>
          </a:xfrm>
        </p:spPr>
        <p:txBody>
          <a:bodyPr>
            <a:normAutofit/>
          </a:bodyPr>
          <a:lstStyle/>
          <a:p>
            <a:pPr marL="0" lvl="0" indent="0" algn="just" eaLnBrk="0" fontAlgn="base" hangingPunct="0">
              <a:lnSpc>
                <a:spcPct val="150000"/>
              </a:lnSpc>
              <a:spcBef>
                <a:spcPct val="0"/>
              </a:spcBef>
              <a:spcAft>
                <a:spcPct val="0"/>
              </a:spcAft>
              <a:buSzTx/>
              <a:buNone/>
            </a:pPr>
            <a:r>
              <a:rPr lang="en-US" altLang="en-US" b="1" dirty="0">
                <a:latin typeface="Calibri" panose="020F0502020204030204" pitchFamily="34" charset="0"/>
                <a:ea typeface="Calibri" panose="020F0502020204030204" pitchFamily="34" charset="0"/>
                <a:cs typeface="Calibri" panose="020F0502020204030204" pitchFamily="34" charset="0"/>
              </a:rPr>
              <a:t>2: Data Visualizations</a:t>
            </a:r>
            <a:r>
              <a:rPr lang="en-US" altLang="en-US" dirty="0">
                <a:latin typeface="Calibri" panose="020F0502020204030204" pitchFamily="34" charset="0"/>
                <a:ea typeface="Calibri" panose="020F0502020204030204" pitchFamily="34" charset="0"/>
                <a:cs typeface="Calibri" panose="020F0502020204030204" pitchFamily="34" charset="0"/>
              </a:rPr>
              <a:t>:</a:t>
            </a:r>
          </a:p>
          <a:p>
            <a:pPr lvl="0" algn="just" eaLnBrk="0" fontAlgn="base" hangingPunct="0">
              <a:lnSpc>
                <a:spcPct val="150000"/>
              </a:lnSpc>
              <a:spcBef>
                <a:spcPct val="0"/>
              </a:spcBef>
              <a:spcAft>
                <a:spcPct val="0"/>
              </a:spcAft>
              <a:buSzTx/>
              <a:buFont typeface="Wingdings" panose="05000000000000000000" pitchFamily="2" charset="2"/>
              <a:buChar char="Ø"/>
            </a:pPr>
            <a:r>
              <a:rPr lang="en-US" altLang="en-US" sz="1800" dirty="0">
                <a:latin typeface="Calibri" panose="020F0502020204030204" pitchFamily="34" charset="0"/>
                <a:ea typeface="Calibri" panose="020F0502020204030204" pitchFamily="34" charset="0"/>
                <a:cs typeface="Calibri" panose="020F0502020204030204" pitchFamily="34" charset="0"/>
              </a:rPr>
              <a:t>Time series plot of 'Close' prices.</a:t>
            </a:r>
          </a:p>
          <a:p>
            <a:pPr lvl="0" algn="just" eaLnBrk="0" fontAlgn="base" hangingPunct="0">
              <a:lnSpc>
                <a:spcPct val="150000"/>
              </a:lnSpc>
              <a:spcBef>
                <a:spcPct val="0"/>
              </a:spcBef>
              <a:spcAft>
                <a:spcPct val="0"/>
              </a:spcAft>
              <a:buSzTx/>
              <a:buFont typeface="Wingdings" panose="05000000000000000000" pitchFamily="2" charset="2"/>
              <a:buChar char="Ø"/>
            </a:pPr>
            <a:r>
              <a:rPr lang="en-US" altLang="en-US" sz="1800" dirty="0">
                <a:latin typeface="Calibri" panose="020F0502020204030204" pitchFamily="34" charset="0"/>
                <a:ea typeface="Calibri" panose="020F0502020204030204" pitchFamily="34" charset="0"/>
                <a:cs typeface="Calibri" panose="020F0502020204030204" pitchFamily="34" charset="0"/>
              </a:rPr>
              <a:t>Volume trends over time.</a:t>
            </a:r>
          </a:p>
          <a:p>
            <a:pPr lvl="0" algn="just" eaLnBrk="0" fontAlgn="base" hangingPunct="0">
              <a:lnSpc>
                <a:spcPct val="150000"/>
              </a:lnSpc>
              <a:spcBef>
                <a:spcPct val="0"/>
              </a:spcBef>
              <a:spcAft>
                <a:spcPct val="0"/>
              </a:spcAft>
              <a:buSzTx/>
              <a:buFont typeface="Wingdings" panose="05000000000000000000" pitchFamily="2" charset="2"/>
              <a:buChar char="Ø"/>
            </a:pPr>
            <a:r>
              <a:rPr lang="en-US" altLang="en-US" sz="1800" dirty="0">
                <a:latin typeface="Calibri" panose="020F0502020204030204" pitchFamily="34" charset="0"/>
                <a:ea typeface="Calibri" panose="020F0502020204030204" pitchFamily="34" charset="0"/>
                <a:cs typeface="Calibri" panose="020F0502020204030204" pitchFamily="34" charset="0"/>
              </a:rPr>
              <a:t>Highlight of any observable trends, seasonality, or anomalies</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23" t="44812" r="48183"/>
          <a:stretch/>
        </p:blipFill>
        <p:spPr>
          <a:xfrm>
            <a:off x="873502" y="2903163"/>
            <a:ext cx="4947458" cy="325639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777" t="24977" r="16198"/>
          <a:stretch/>
        </p:blipFill>
        <p:spPr>
          <a:xfrm>
            <a:off x="6114731" y="2903163"/>
            <a:ext cx="5203767" cy="3256395"/>
          </a:xfrm>
          <a:prstGeom prst="rect">
            <a:avLst/>
          </a:prstGeom>
        </p:spPr>
      </p:pic>
    </p:spTree>
    <p:extLst>
      <p:ext uri="{BB962C8B-B14F-4D97-AF65-F5344CB8AC3E}">
        <p14:creationId xmlns:p14="http://schemas.microsoft.com/office/powerpoint/2010/main" val="262410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62" y="1209387"/>
            <a:ext cx="9520158" cy="336384"/>
          </a:xfrm>
        </p:spPr>
        <p:txBody>
          <a:bodyPr>
            <a:no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Machine Learning Approaches</a:t>
            </a:r>
          </a:p>
        </p:txBody>
      </p:sp>
      <p:sp>
        <p:nvSpPr>
          <p:cNvPr id="4" name="Rectangle 1"/>
          <p:cNvSpPr>
            <a:spLocks noGrp="1" noChangeArrowheads="1"/>
          </p:cNvSpPr>
          <p:nvPr>
            <p:ph idx="1"/>
          </p:nvPr>
        </p:nvSpPr>
        <p:spPr bwMode="auto">
          <a:xfrm>
            <a:off x="1484362" y="1955294"/>
            <a:ext cx="92328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Choices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 Series forecasting models used (e.g., ARIMA, SARIMA, Prophet).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Other models like LSTM, GRU, or traditional regression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Feature Engineering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Creation of lag features.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Rolling statistics (moving averages).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Train-test split and any cross-validation techniques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Performance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Comparison of models based on evaluation metrics like RMSE, MSE.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Plot of actual vs predicted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9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018590"/>
            <a:ext cx="9520158" cy="336384"/>
          </a:xfrm>
        </p:spPr>
        <p:txBody>
          <a:bodyPr>
            <a:normAutofit fontScale="90000"/>
          </a:bodyPr>
          <a:lstStyle/>
          <a:p>
            <a:r>
              <a:rPr lang="en-IN" sz="2200" b="1" dirty="0">
                <a:latin typeface="Calibri" panose="020F0502020204030204" pitchFamily="34" charset="0"/>
                <a:ea typeface="Calibri" panose="020F0502020204030204" pitchFamily="34" charset="0"/>
                <a:cs typeface="Calibri" panose="020F0502020204030204" pitchFamily="34" charset="0"/>
              </a:rPr>
              <a:t>Result</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770" t="22742" r="45192" b="8634"/>
          <a:stretch/>
        </p:blipFill>
        <p:spPr>
          <a:xfrm>
            <a:off x="1534696" y="1354974"/>
            <a:ext cx="8902932" cy="4148051"/>
          </a:xfrm>
        </p:spPr>
      </p:pic>
    </p:spTree>
    <p:extLst>
      <p:ext uri="{BB962C8B-B14F-4D97-AF65-F5344CB8AC3E}">
        <p14:creationId xmlns:p14="http://schemas.microsoft.com/office/powerpoint/2010/main" val="239252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978854"/>
            <a:ext cx="9905998" cy="420573"/>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Conclusion</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34696" y="2541524"/>
            <a:ext cx="9520158" cy="3450613"/>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Best Model</a:t>
            </a:r>
            <a:r>
              <a:rPr lang="en-US" sz="1800" dirty="0">
                <a:latin typeface="Calibri" panose="020F0502020204030204" pitchFamily="34" charset="0"/>
                <a:ea typeface="Calibri" panose="020F0502020204030204" pitchFamily="34" charset="0"/>
                <a:cs typeface="Calibri" panose="020F0502020204030204" pitchFamily="34" charset="0"/>
              </a:rPr>
              <a:t>: Highlight the most effective model.</a:t>
            </a:r>
          </a:p>
          <a:p>
            <a:r>
              <a:rPr lang="en-US" sz="1800" b="1" dirty="0">
                <a:latin typeface="Calibri" panose="020F0502020204030204" pitchFamily="34" charset="0"/>
                <a:ea typeface="Calibri" panose="020F0502020204030204" pitchFamily="34" charset="0"/>
                <a:cs typeface="Calibri" panose="020F0502020204030204" pitchFamily="34" charset="0"/>
              </a:rPr>
              <a:t>Limitations</a:t>
            </a:r>
            <a:r>
              <a:rPr lang="en-US" sz="1800" dirty="0">
                <a:latin typeface="Calibri" panose="020F0502020204030204" pitchFamily="34" charset="0"/>
                <a:ea typeface="Calibri" panose="020F0502020204030204" pitchFamily="34" charset="0"/>
                <a:cs typeface="Calibri" panose="020F0502020204030204" pitchFamily="34" charset="0"/>
              </a:rPr>
              <a:t>: Challenges faced in the project (e.g., volatility, data limitations).</a:t>
            </a:r>
          </a:p>
          <a:p>
            <a:r>
              <a:rPr lang="en-US" sz="1800" b="1" dirty="0">
                <a:latin typeface="Calibri" panose="020F0502020204030204" pitchFamily="34" charset="0"/>
                <a:ea typeface="Calibri" panose="020F0502020204030204" pitchFamily="34" charset="0"/>
                <a:cs typeface="Calibri" panose="020F0502020204030204" pitchFamily="34" charset="0"/>
              </a:rPr>
              <a:t>Future Work</a:t>
            </a:r>
            <a:r>
              <a:rPr lang="en-US" sz="1800" dirty="0">
                <a:latin typeface="Calibri" panose="020F0502020204030204" pitchFamily="34" charset="0"/>
                <a:ea typeface="Calibri" panose="020F0502020204030204" pitchFamily="34" charset="0"/>
                <a:cs typeface="Calibri" panose="020F0502020204030204" pitchFamily="34" charset="0"/>
              </a:rPr>
              <a:t>: Potential improvements (more data, refined models).</a:t>
            </a:r>
          </a:p>
        </p:txBody>
      </p:sp>
    </p:spTree>
    <p:extLst>
      <p:ext uri="{BB962C8B-B14F-4D97-AF65-F5344CB8AC3E}">
        <p14:creationId xmlns:p14="http://schemas.microsoft.com/office/powerpoint/2010/main" val="384585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346" y="1105700"/>
            <a:ext cx="9905998" cy="404196"/>
          </a:xfrm>
        </p:spPr>
        <p:txBody>
          <a:bodyPr>
            <a:normAutofit/>
          </a:bodyPr>
          <a:lstStyle/>
          <a:p>
            <a:pPr algn="just"/>
            <a:r>
              <a:rPr lang="en-IN" sz="2000" b="1" dirty="0">
                <a:latin typeface="Calibri" panose="020F0502020204030204" pitchFamily="34" charset="0"/>
                <a:ea typeface="Calibri" panose="020F0502020204030204" pitchFamily="34" charset="0"/>
                <a:cs typeface="Calibri" panose="020F0502020204030204" pitchFamily="34" charset="0"/>
              </a:rPr>
              <a:t>Usages</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p:cNvSpPr>
            <a:spLocks noGrp="1" noChangeArrowheads="1"/>
          </p:cNvSpPr>
          <p:nvPr>
            <p:ph idx="1"/>
          </p:nvPr>
        </p:nvSpPr>
        <p:spPr bwMode="auto">
          <a:xfrm>
            <a:off x="1500346" y="1509896"/>
            <a:ext cx="919130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SzTx/>
              <a:buNone/>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1.Stock Price Prediction: Accurate forecasting of Google's stock price can help investors make informed decisions about buying or selling shares, thus maximizing returns and minimizing risks.</a:t>
            </a:r>
          </a:p>
          <a:p>
            <a:pPr marL="0" lvl="0" indent="0" algn="just" eaLnBrk="0" fontAlgn="base" hangingPunct="0">
              <a:lnSpc>
                <a:spcPct val="100000"/>
              </a:lnSpc>
              <a:spcBef>
                <a:spcPct val="0"/>
              </a:spcBef>
              <a:spcAft>
                <a:spcPct val="0"/>
              </a:spcAft>
              <a:buSzTx/>
              <a:buFontTx/>
              <a:buChar char="•"/>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2.Portfolio Management: Predicting stock trends over time allows fund managers to optimize their portfolios by adjusting asset allocations based on expected stock movements, improving overall performance.</a:t>
            </a:r>
          </a:p>
          <a:p>
            <a:pPr marL="0" lvl="0" indent="0" algn="just" eaLnBrk="0" fontAlgn="base" hangingPunct="0">
              <a:lnSpc>
                <a:spcPct val="100000"/>
              </a:lnSpc>
              <a:spcBef>
                <a:spcPct val="0"/>
              </a:spcBef>
              <a:spcAft>
                <a:spcPct val="0"/>
              </a:spcAft>
              <a:buSzTx/>
              <a:buFontTx/>
              <a:buChar char="•"/>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3.Risk Management: Machine learning models can detect early signals of volatility in Google's stock, helping businesses and investors to hedge against potential losses and plan for risk mitigation.</a:t>
            </a:r>
          </a:p>
          <a:p>
            <a:pPr marL="0" lvl="0" indent="0" algn="just" eaLnBrk="0" fontAlgn="base" hangingPunct="0">
              <a:lnSpc>
                <a:spcPct val="100000"/>
              </a:lnSpc>
              <a:spcBef>
                <a:spcPct val="0"/>
              </a:spcBef>
              <a:spcAft>
                <a:spcPct val="0"/>
              </a:spcAft>
              <a:buSzTx/>
              <a:buFontTx/>
              <a:buChar char="•"/>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4.Algorithmic Trading: The model can be integrated into automated trading systems, where buy or sell orders are executed based on forecasted stock movements, leading to faster and more efficient trading strategies.</a:t>
            </a:r>
          </a:p>
          <a:p>
            <a:pPr marL="0" lvl="0" indent="0" algn="just" eaLnBrk="0" fontAlgn="base" hangingPunct="0">
              <a:lnSpc>
                <a:spcPct val="100000"/>
              </a:lnSpc>
              <a:spcBef>
                <a:spcPct val="0"/>
              </a:spcBef>
              <a:spcAft>
                <a:spcPct val="0"/>
              </a:spcAft>
              <a:buSzTx/>
              <a:buFontTx/>
              <a:buChar char="•"/>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5.Market Sentiment Analysis: By correlating the stock forecast with external data such as news or social media sentiment, companies can enhance predictive accuracy and better understand market psychology.</a:t>
            </a:r>
          </a:p>
          <a:p>
            <a:pPr marL="0" lvl="0" indent="0" algn="just" eaLnBrk="0" fontAlgn="base" hangingPunct="0">
              <a:lnSpc>
                <a:spcPct val="100000"/>
              </a:lnSpc>
              <a:spcBef>
                <a:spcPct val="0"/>
              </a:spcBef>
              <a:spcAft>
                <a:spcPct val="0"/>
              </a:spcAft>
              <a:buSzTx/>
              <a:buFontTx/>
              <a:buChar char="•"/>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lvl="0" indent="0" algn="just" eaLnBrk="0" fontAlgn="base" hangingPunct="0">
              <a:lnSpc>
                <a:spcPct val="100000"/>
              </a:lnSpc>
              <a:spcBef>
                <a:spcPct val="0"/>
              </a:spcBef>
              <a:spcAft>
                <a:spcPct val="0"/>
              </a:spcAft>
              <a:buSzTx/>
              <a:buNone/>
            </a:pPr>
            <a:r>
              <a:rPr lang="en-US" altLang="en-US" sz="1600" dirty="0">
                <a:latin typeface="Calibri" panose="020F0502020204030204" pitchFamily="34" charset="0"/>
                <a:ea typeface="Calibri" panose="020F0502020204030204" pitchFamily="34" charset="0"/>
                <a:cs typeface="Calibri" panose="020F0502020204030204" pitchFamily="34" charset="0"/>
              </a:rPr>
              <a:t>6.Financial Planning: Businesses using Google as a key technology partner or competitor can use stock forecasting to make informed decisions regarding investments, partnerships, or future financial strategies.</a:t>
            </a:r>
          </a:p>
          <a:p>
            <a:pPr marL="0" lvl="0" indent="0" eaLnBrk="0" fontAlgn="base" hangingPunct="0">
              <a:lnSpc>
                <a:spcPct val="100000"/>
              </a:lnSpc>
              <a:spcBef>
                <a:spcPct val="0"/>
              </a:spcBef>
              <a:spcAft>
                <a:spcPct val="0"/>
              </a:spcAft>
              <a:buSzTx/>
              <a:buNone/>
            </a:pPr>
            <a:endParaRPr lang="en-US" alt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63676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197</TotalTime>
  <Words>623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Century Gothic</vt:lpstr>
      <vt:lpstr>Wingdings</vt:lpstr>
      <vt:lpstr>Gallery</vt:lpstr>
      <vt:lpstr> Google Stock Time Series Forecasting  Using Machine Learning </vt:lpstr>
      <vt:lpstr>Abstract</vt:lpstr>
      <vt:lpstr>Introduction</vt:lpstr>
      <vt:lpstr>Exploratory Data Analysis (EDA)</vt:lpstr>
      <vt:lpstr>PowerPoint Presentation</vt:lpstr>
      <vt:lpstr>Machine Learning Approaches</vt:lpstr>
      <vt:lpstr>Result</vt:lpstr>
      <vt:lpstr>Conclusion</vt:lpstr>
      <vt:lpstr>Usages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Google Stock Price Forecast Using Time Series Analysis</dc:title>
  <dc:creator>mvssrsreeramakrishna333@gmail.com</dc:creator>
  <cp:lastModifiedBy>Praveen Nanda</cp:lastModifiedBy>
  <cp:revision>14</cp:revision>
  <dcterms:created xsi:type="dcterms:W3CDTF">2024-10-02T09:22:57Z</dcterms:created>
  <dcterms:modified xsi:type="dcterms:W3CDTF">2024-10-03T07:32:02Z</dcterms:modified>
</cp:coreProperties>
</file>