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58" r:id="rId4"/>
    <p:sldId id="276" r:id="rId5"/>
    <p:sldId id="259" r:id="rId6"/>
    <p:sldId id="260" r:id="rId7"/>
    <p:sldId id="262" r:id="rId8"/>
    <p:sldId id="266" r:id="rId9"/>
    <p:sldId id="277" r:id="rId10"/>
    <p:sldId id="263" r:id="rId11"/>
    <p:sldId id="264" r:id="rId12"/>
    <p:sldId id="278" r:id="rId13"/>
    <p:sldId id="267" r:id="rId14"/>
    <p:sldId id="265" r:id="rId15"/>
    <p:sldId id="268" r:id="rId16"/>
    <p:sldId id="273" r:id="rId17"/>
    <p:sldId id="269" r:id="rId18"/>
    <p:sldId id="270" r:id="rId19"/>
    <p:sldId id="271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64B35-19C9-4261-888C-13D4E027A212}" v="321" dt="2021-04-09T06:42:19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run_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spreadsheets\inerti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run_pl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run_pl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run_pl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run_pl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spreadsheets\run_pla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run_pla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spreadsheets\run_pla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kes\Dissertation\Parallel-PSO-OPF-Scalability\spreadsheets\a1_vs_a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baseline="0">
                <a:effectLst/>
              </a:rPr>
              <a:t>Average Power Loss after 50 iterations vs Number of Particles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14-bus-system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fitness!$A$2:$A$8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36</c:v>
                </c:pt>
                <c:pt idx="3">
                  <c:v>72</c:v>
                </c:pt>
                <c:pt idx="4">
                  <c:v>144</c:v>
                </c:pt>
                <c:pt idx="5">
                  <c:v>288</c:v>
                </c:pt>
                <c:pt idx="6">
                  <c:v>384</c:v>
                </c:pt>
              </c:numCache>
            </c:numRef>
          </c:cat>
          <c:val>
            <c:numRef>
              <c:f>fitness!$B$2:$B$8</c:f>
              <c:numCache>
                <c:formatCode>0.0</c:formatCode>
                <c:ptCount val="7"/>
                <c:pt idx="0">
                  <c:v>1.6308</c:v>
                </c:pt>
                <c:pt idx="1">
                  <c:v>1.2867799999999998</c:v>
                </c:pt>
                <c:pt idx="2">
                  <c:v>0.95776000000000006</c:v>
                </c:pt>
                <c:pt idx="3">
                  <c:v>0.87073999999999996</c:v>
                </c:pt>
                <c:pt idx="4">
                  <c:v>0.75473999999999997</c:v>
                </c:pt>
                <c:pt idx="5">
                  <c:v>0.71301999999999999</c:v>
                </c:pt>
                <c:pt idx="6">
                  <c:v>0.64498000000000011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A6-4CE6-9D3C-D157EB98A1CF}"/>
            </c:ext>
          </c:extLst>
        </c:ser>
        <c:ser>
          <c:idx val="1"/>
          <c:order val="1"/>
          <c:tx>
            <c:v>30-bus-system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fitness!$B$11:$B$17</c:f>
              <c:numCache>
                <c:formatCode>0.0</c:formatCode>
                <c:ptCount val="7"/>
                <c:pt idx="0">
                  <c:v>3.2825200000000003</c:v>
                </c:pt>
                <c:pt idx="1">
                  <c:v>3.2276600000000002</c:v>
                </c:pt>
                <c:pt idx="2">
                  <c:v>2.4554</c:v>
                </c:pt>
                <c:pt idx="3">
                  <c:v>2.1260000000000003</c:v>
                </c:pt>
                <c:pt idx="4">
                  <c:v>1.8787200000000002</c:v>
                </c:pt>
                <c:pt idx="5">
                  <c:v>1.8597600000000001</c:v>
                </c:pt>
                <c:pt idx="6">
                  <c:v>1.7406399999999997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A6-4CE6-9D3C-D157EB98A1CF}"/>
            </c:ext>
          </c:extLst>
        </c:ser>
        <c:ser>
          <c:idx val="2"/>
          <c:order val="2"/>
          <c:tx>
            <c:strRef>
              <c:f>fitness!$H$1</c:f>
              <c:strCache>
                <c:ptCount val="1"/>
                <c:pt idx="0">
                  <c:v>Threshold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fitness!$H$2:$H$8</c:f>
              <c:numCache>
                <c:formatCode>0.000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A6-4CE6-9D3C-D157EB98A1CF}"/>
            </c:ext>
          </c:extLst>
        </c:ser>
        <c:ser>
          <c:idx val="3"/>
          <c:order val="3"/>
          <c:tx>
            <c:strRef>
              <c:f>fitness!$H$10</c:f>
              <c:strCache>
                <c:ptCount val="1"/>
                <c:pt idx="0">
                  <c:v>Threshold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fitness!$H$11:$H$17</c:f>
              <c:numCache>
                <c:formatCode>0.000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A6-4CE6-9D3C-D157EB98A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084447"/>
        <c:axId val="2053084863"/>
      </c:lineChart>
      <c:catAx>
        <c:axId val="2053084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 Particles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084863"/>
        <c:crosses val="autoZero"/>
        <c:auto val="1"/>
        <c:lblAlgn val="ctr"/>
        <c:lblOffset val="100"/>
        <c:noMultiLvlLbl val="0"/>
      </c:catAx>
      <c:valAx>
        <c:axId val="205308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Power Loss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08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51537247456798"/>
          <c:y val="0.85354385166995295"/>
          <c:w val="0.62435398368383044"/>
          <c:h val="0.120336737670918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Power Loss vs Number of Particles</a:t>
            </a:r>
          </a:p>
          <a:p>
            <a:pPr>
              <a:defRPr/>
            </a:pPr>
            <a:r>
              <a:rPr lang="en-US"/>
              <a:t>(alpha1</a:t>
            </a:r>
            <a:r>
              <a:rPr lang="en-US" baseline="0"/>
              <a:t> = alpha2 = 0.2)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omega = 0.8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Sheet1!$B$2:$B$51</c:f>
              <c:numCache>
                <c:formatCode>0.0</c:formatCode>
                <c:ptCount val="50"/>
                <c:pt idx="0">
                  <c:v>2.2548334441444622</c:v>
                </c:pt>
                <c:pt idx="1">
                  <c:v>2.2548334441444622</c:v>
                </c:pt>
                <c:pt idx="2">
                  <c:v>2.151652330786451</c:v>
                </c:pt>
                <c:pt idx="3">
                  <c:v>1.9539020998829171</c:v>
                </c:pt>
                <c:pt idx="4">
                  <c:v>1.903987073425031</c:v>
                </c:pt>
                <c:pt idx="5">
                  <c:v>1.575023783613787</c:v>
                </c:pt>
                <c:pt idx="6">
                  <c:v>1.393339139022703</c:v>
                </c:pt>
                <c:pt idx="7">
                  <c:v>1.3406050085819541</c:v>
                </c:pt>
                <c:pt idx="8">
                  <c:v>1.321329390138323</c:v>
                </c:pt>
                <c:pt idx="9">
                  <c:v>1.2921469345407659</c:v>
                </c:pt>
                <c:pt idx="10">
                  <c:v>1.2304643454026589</c:v>
                </c:pt>
                <c:pt idx="11">
                  <c:v>1.201875986376062</c:v>
                </c:pt>
                <c:pt idx="12">
                  <c:v>1.1712390916899631</c:v>
                </c:pt>
                <c:pt idx="13">
                  <c:v>1.143736500484839</c:v>
                </c:pt>
                <c:pt idx="14">
                  <c:v>1.0957653111484611</c:v>
                </c:pt>
                <c:pt idx="15">
                  <c:v>1.0524357884129121</c:v>
                </c:pt>
                <c:pt idx="16">
                  <c:v>1.021362527392409</c:v>
                </c:pt>
                <c:pt idx="17">
                  <c:v>1.00313266040576</c:v>
                </c:pt>
                <c:pt idx="18">
                  <c:v>0.98732496226572086</c:v>
                </c:pt>
                <c:pt idx="19">
                  <c:v>0.96677917919198519</c:v>
                </c:pt>
                <c:pt idx="20">
                  <c:v>0.9250668643894393</c:v>
                </c:pt>
                <c:pt idx="21">
                  <c:v>0.91041046368322576</c:v>
                </c:pt>
                <c:pt idx="22">
                  <c:v>0.89127351665062005</c:v>
                </c:pt>
                <c:pt idx="23">
                  <c:v>0.87620352230255294</c:v>
                </c:pt>
                <c:pt idx="24">
                  <c:v>0.86453683124017289</c:v>
                </c:pt>
                <c:pt idx="25">
                  <c:v>0.85429249460133394</c:v>
                </c:pt>
                <c:pt idx="26">
                  <c:v>0.83099617498386102</c:v>
                </c:pt>
                <c:pt idx="27">
                  <c:v>0.82135630052527697</c:v>
                </c:pt>
                <c:pt idx="28">
                  <c:v>0.81618780873606123</c:v>
                </c:pt>
                <c:pt idx="29">
                  <c:v>0.81118590402621926</c:v>
                </c:pt>
                <c:pt idx="30">
                  <c:v>0.80697509885046448</c:v>
                </c:pt>
                <c:pt idx="31">
                  <c:v>0.80311518834477158</c:v>
                </c:pt>
                <c:pt idx="32">
                  <c:v>0.79954209466097137</c:v>
                </c:pt>
                <c:pt idx="33">
                  <c:v>0.79693857163979231</c:v>
                </c:pt>
                <c:pt idx="34">
                  <c:v>0.79490128517059377</c:v>
                </c:pt>
                <c:pt idx="35">
                  <c:v>0.79275455022919772</c:v>
                </c:pt>
                <c:pt idx="36">
                  <c:v>0.78992786107970447</c:v>
                </c:pt>
                <c:pt idx="37">
                  <c:v>0.78826564701778956</c:v>
                </c:pt>
                <c:pt idx="38">
                  <c:v>0.78689720434400889</c:v>
                </c:pt>
                <c:pt idx="39">
                  <c:v>0.78507373383230472</c:v>
                </c:pt>
                <c:pt idx="40">
                  <c:v>0.78361837221412467</c:v>
                </c:pt>
                <c:pt idx="41">
                  <c:v>0.76759561966839873</c:v>
                </c:pt>
                <c:pt idx="42">
                  <c:v>0.76688581577145531</c:v>
                </c:pt>
                <c:pt idx="43">
                  <c:v>0.76632412328776311</c:v>
                </c:pt>
                <c:pt idx="44">
                  <c:v>0.76583602040818488</c:v>
                </c:pt>
                <c:pt idx="45">
                  <c:v>0.76546725809921434</c:v>
                </c:pt>
                <c:pt idx="46">
                  <c:v>0.76484427937802069</c:v>
                </c:pt>
                <c:pt idx="47">
                  <c:v>0.76408366521361737</c:v>
                </c:pt>
                <c:pt idx="48">
                  <c:v>0.76347145552636486</c:v>
                </c:pt>
                <c:pt idx="49">
                  <c:v>0.76292372028973143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B5-4EB4-AD4D-9CB929D93B0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omega =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Sheet1!$C$2:$C$51</c:f>
              <c:numCache>
                <c:formatCode>0.0</c:formatCode>
                <c:ptCount val="50"/>
                <c:pt idx="0">
                  <c:v>2.3837989003206448</c:v>
                </c:pt>
                <c:pt idx="1">
                  <c:v>2.3837989003206448</c:v>
                </c:pt>
                <c:pt idx="2">
                  <c:v>2.35082453052053</c:v>
                </c:pt>
                <c:pt idx="3">
                  <c:v>2.264006379755453</c:v>
                </c:pt>
                <c:pt idx="4">
                  <c:v>2.1416945567198109</c:v>
                </c:pt>
                <c:pt idx="5">
                  <c:v>2.0767248818073498</c:v>
                </c:pt>
                <c:pt idx="6">
                  <c:v>1.9750300887030861</c:v>
                </c:pt>
                <c:pt idx="7">
                  <c:v>1.950134251377599</c:v>
                </c:pt>
                <c:pt idx="8">
                  <c:v>1.923541439597263</c:v>
                </c:pt>
                <c:pt idx="9">
                  <c:v>1.874090152859069</c:v>
                </c:pt>
                <c:pt idx="10">
                  <c:v>1.8468334674394029</c:v>
                </c:pt>
                <c:pt idx="11">
                  <c:v>1.79250160878849</c:v>
                </c:pt>
                <c:pt idx="12">
                  <c:v>1.7875146780795439</c:v>
                </c:pt>
                <c:pt idx="13">
                  <c:v>1.7855168648011011</c:v>
                </c:pt>
                <c:pt idx="14">
                  <c:v>1.7783172880389291</c:v>
                </c:pt>
                <c:pt idx="15">
                  <c:v>1.772656835570555</c:v>
                </c:pt>
                <c:pt idx="16">
                  <c:v>1.7697493407825899</c:v>
                </c:pt>
                <c:pt idx="17">
                  <c:v>1.7677462497820571</c:v>
                </c:pt>
                <c:pt idx="18">
                  <c:v>1.766299832503146</c:v>
                </c:pt>
                <c:pt idx="19">
                  <c:v>1.7646028389727779</c:v>
                </c:pt>
                <c:pt idx="20">
                  <c:v>1.7617199163958439</c:v>
                </c:pt>
                <c:pt idx="21">
                  <c:v>1.759778797812664</c:v>
                </c:pt>
                <c:pt idx="22">
                  <c:v>1.758811536550609</c:v>
                </c:pt>
                <c:pt idx="23">
                  <c:v>1.758328730403655</c:v>
                </c:pt>
                <c:pt idx="24">
                  <c:v>1.7580875334483279</c:v>
                </c:pt>
                <c:pt idx="25">
                  <c:v>1.757962259040537</c:v>
                </c:pt>
                <c:pt idx="26">
                  <c:v>1.757892763365889</c:v>
                </c:pt>
                <c:pt idx="27">
                  <c:v>1.7578580252551541</c:v>
                </c:pt>
                <c:pt idx="28">
                  <c:v>1.757840658631443</c:v>
                </c:pt>
                <c:pt idx="29">
                  <c:v>1.757831975927419</c:v>
                </c:pt>
                <c:pt idx="30">
                  <c:v>1.7578276347274659</c:v>
                </c:pt>
                <c:pt idx="31">
                  <c:v>1.757825464165446</c:v>
                </c:pt>
                <c:pt idx="32">
                  <c:v>1.75782437889396</c:v>
                </c:pt>
                <c:pt idx="33">
                  <c:v>1.7578238362605449</c:v>
                </c:pt>
                <c:pt idx="34">
                  <c:v>1.7578235649444851</c:v>
                </c:pt>
                <c:pt idx="35">
                  <c:v>1.757823429286552</c:v>
                </c:pt>
                <c:pt idx="36">
                  <c:v>1.7578233614576111</c:v>
                </c:pt>
                <c:pt idx="37">
                  <c:v>1.757823327543232</c:v>
                </c:pt>
                <c:pt idx="38">
                  <c:v>1.757823310585988</c:v>
                </c:pt>
                <c:pt idx="39">
                  <c:v>1.7578233021073799</c:v>
                </c:pt>
                <c:pt idx="40">
                  <c:v>1.757823297868109</c:v>
                </c:pt>
                <c:pt idx="41">
                  <c:v>1.757823295748439</c:v>
                </c:pt>
                <c:pt idx="42">
                  <c:v>1.757823290406292</c:v>
                </c:pt>
                <c:pt idx="43">
                  <c:v>1.757823267253281</c:v>
                </c:pt>
                <c:pt idx="44">
                  <c:v>1.7578232556768041</c:v>
                </c:pt>
                <c:pt idx="45">
                  <c:v>1.7578232498886119</c:v>
                </c:pt>
                <c:pt idx="46">
                  <c:v>1.757823246994519</c:v>
                </c:pt>
                <c:pt idx="47">
                  <c:v>1.7578232455474461</c:v>
                </c:pt>
                <c:pt idx="48">
                  <c:v>1.757823244823923</c:v>
                </c:pt>
                <c:pt idx="49">
                  <c:v>1.757823244462227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B5-4EB4-AD4D-9CB929D93B0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omega = o.3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Sheet1!$D$2:$D$51</c:f>
              <c:numCache>
                <c:formatCode>0.0</c:formatCode>
                <c:ptCount val="50"/>
                <c:pt idx="0">
                  <c:v>2.4776249151561278</c:v>
                </c:pt>
                <c:pt idx="1">
                  <c:v>2.4749207487572118</c:v>
                </c:pt>
                <c:pt idx="2">
                  <c:v>2.3665294417445271</c:v>
                </c:pt>
                <c:pt idx="3">
                  <c:v>2.2570194040985512</c:v>
                </c:pt>
                <c:pt idx="4">
                  <c:v>2.1676208875819931</c:v>
                </c:pt>
                <c:pt idx="5">
                  <c:v>2.1021806785308481</c:v>
                </c:pt>
                <c:pt idx="6">
                  <c:v>2.061164622432079</c:v>
                </c:pt>
                <c:pt idx="7">
                  <c:v>2.003130582875186</c:v>
                </c:pt>
                <c:pt idx="8">
                  <c:v>1.983340583777357</c:v>
                </c:pt>
                <c:pt idx="9">
                  <c:v>1.970364485242563</c:v>
                </c:pt>
                <c:pt idx="10">
                  <c:v>1.925470639708116</c:v>
                </c:pt>
                <c:pt idx="11">
                  <c:v>1.917370093573296</c:v>
                </c:pt>
                <c:pt idx="12">
                  <c:v>1.9112099235196121</c:v>
                </c:pt>
                <c:pt idx="13">
                  <c:v>1.888061405161664</c:v>
                </c:pt>
                <c:pt idx="14">
                  <c:v>1.8868672369679931</c:v>
                </c:pt>
                <c:pt idx="15">
                  <c:v>1.8865237482973121</c:v>
                </c:pt>
                <c:pt idx="16">
                  <c:v>1.8835039526138111</c:v>
                </c:pt>
                <c:pt idx="17">
                  <c:v>1.882637416079826</c:v>
                </c:pt>
                <c:pt idx="18">
                  <c:v>1.8744028526880361</c:v>
                </c:pt>
                <c:pt idx="19">
                  <c:v>1.873629119134486</c:v>
                </c:pt>
                <c:pt idx="20">
                  <c:v>1.87338648993037</c:v>
                </c:pt>
                <c:pt idx="21">
                  <c:v>1.873314929553719</c:v>
                </c:pt>
                <c:pt idx="22">
                  <c:v>1.873293571996282</c:v>
                </c:pt>
                <c:pt idx="23">
                  <c:v>1.87328717467905</c:v>
                </c:pt>
                <c:pt idx="24">
                  <c:v>1.873285256379394</c:v>
                </c:pt>
                <c:pt idx="25">
                  <c:v>1.8732846809701029</c:v>
                </c:pt>
                <c:pt idx="26">
                  <c:v>1.873284508354593</c:v>
                </c:pt>
                <c:pt idx="27">
                  <c:v>1.873284456570518</c:v>
                </c:pt>
                <c:pt idx="28">
                  <c:v>1.873284441035429</c:v>
                </c:pt>
                <c:pt idx="29">
                  <c:v>1.8703380580587921</c:v>
                </c:pt>
                <c:pt idx="30">
                  <c:v>1.870068305090389</c:v>
                </c:pt>
                <c:pt idx="31">
                  <c:v>1.8699879518340889</c:v>
                </c:pt>
                <c:pt idx="32">
                  <c:v>1.869963897391798</c:v>
                </c:pt>
                <c:pt idx="33">
                  <c:v>1.8699566856971119</c:v>
                </c:pt>
                <c:pt idx="34">
                  <c:v>1.869954522606156</c:v>
                </c:pt>
                <c:pt idx="35">
                  <c:v>1.8699538737164489</c:v>
                </c:pt>
                <c:pt idx="36">
                  <c:v>1.8699536790529221</c:v>
                </c:pt>
                <c:pt idx="37">
                  <c:v>1.869941694601045</c:v>
                </c:pt>
                <c:pt idx="38">
                  <c:v>1.869921538585859</c:v>
                </c:pt>
                <c:pt idx="39">
                  <c:v>1.869915492693083</c:v>
                </c:pt>
                <c:pt idx="40">
                  <c:v>1.8699136790073181</c:v>
                </c:pt>
                <c:pt idx="41">
                  <c:v>1.869913134908995</c:v>
                </c:pt>
                <c:pt idx="42">
                  <c:v>1.869912971680163</c:v>
                </c:pt>
                <c:pt idx="43">
                  <c:v>1.869912922711547</c:v>
                </c:pt>
                <c:pt idx="44">
                  <c:v>1.8699129080209691</c:v>
                </c:pt>
                <c:pt idx="45">
                  <c:v>1.869912903613824</c:v>
                </c:pt>
                <c:pt idx="46">
                  <c:v>1.8699129022916949</c:v>
                </c:pt>
                <c:pt idx="47">
                  <c:v>1.8699129016283489</c:v>
                </c:pt>
                <c:pt idx="48">
                  <c:v>1.86991290120306</c:v>
                </c:pt>
                <c:pt idx="49">
                  <c:v>1.8699129010755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B5-4EB4-AD4D-9CB929D93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3465616"/>
        <c:axId val="1183463536"/>
      </c:lineChart>
      <c:catAx>
        <c:axId val="118346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63536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18346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Power Loss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6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Number of Iterations Required for</a:t>
            </a:r>
            <a:r>
              <a:rPr lang="en-US" sz="1400" baseline="0" dirty="0"/>
              <a:t> an Acceptable Solution (14-bus network)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number of iterations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36</c:v>
                </c:pt>
                <c:pt idx="1">
                  <c:v>72</c:v>
                </c:pt>
                <c:pt idx="2">
                  <c:v>144</c:v>
                </c:pt>
                <c:pt idx="3">
                  <c:v>288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13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8C-4F8C-9F55-5951F5DB8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0871231"/>
        <c:axId val="1925390767"/>
      </c:lineChart>
      <c:catAx>
        <c:axId val="1780871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 Particles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90767"/>
        <c:crosses val="autoZero"/>
        <c:auto val="1"/>
        <c:lblAlgn val="ctr"/>
        <c:lblOffset val="100"/>
        <c:noMultiLvlLbl val="0"/>
      </c:catAx>
      <c:valAx>
        <c:axId val="192539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 Iterations</a:t>
                </a:r>
              </a:p>
            </c:rich>
          </c:tx>
          <c:layout>
            <c:manualLayout>
              <c:xMode val="edge"/>
              <c:yMode val="edge"/>
              <c:x val="1.8651745270450305E-2"/>
              <c:y val="0.27116886657283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871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iteration speed</a:t>
            </a:r>
            <a:r>
              <a:rPr lang="en-US" baseline="0" dirty="0"/>
              <a:t> vs number of particles</a:t>
            </a:r>
          </a:p>
          <a:p>
            <a:pPr>
              <a:defRPr/>
            </a:pPr>
            <a:r>
              <a:rPr lang="en-US" baseline="0" dirty="0"/>
              <a:t>(14-bus network)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iteration_rate!$H$2</c:f>
              <c:strCache>
                <c:ptCount val="1"/>
                <c:pt idx="0">
                  <c:v>iteration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iteration_rate!$A$3:$A$7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iteration_rate!$H$3:$H$7</c:f>
              <c:numCache>
                <c:formatCode>0.0</c:formatCode>
                <c:ptCount val="5"/>
                <c:pt idx="0">
                  <c:v>5.6145709344891861</c:v>
                </c:pt>
                <c:pt idx="1">
                  <c:v>4.0983606557377055</c:v>
                </c:pt>
                <c:pt idx="2">
                  <c:v>3.2052925791066209</c:v>
                </c:pt>
                <c:pt idx="3">
                  <c:v>2.6435863950469769</c:v>
                </c:pt>
                <c:pt idx="4">
                  <c:v>2.2538360289212238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F8-4AF9-9AF2-12293A7C0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503663"/>
        <c:axId val="312500335"/>
      </c:lineChart>
      <c:catAx>
        <c:axId val="31250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Particles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010301837270345"/>
              <c:y val="0.87405074365704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00335"/>
        <c:crosses val="autoZero"/>
        <c:auto val="1"/>
        <c:lblAlgn val="ctr"/>
        <c:lblOffset val="100"/>
        <c:noMultiLvlLbl val="0"/>
      </c:catAx>
      <c:valAx>
        <c:axId val="31250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iterations per second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0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Iteration Speed vs Number</a:t>
            </a:r>
            <a:r>
              <a:rPr lang="en-US" baseline="0" dirty="0"/>
              <a:t> of Particles</a:t>
            </a:r>
          </a:p>
          <a:p>
            <a:pPr>
              <a:defRPr/>
            </a:pPr>
            <a:r>
              <a:rPr lang="en-US" baseline="0" dirty="0"/>
              <a:t>(30-bus network)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Sheet1!$D$15</c:f>
              <c:strCache>
                <c:ptCount val="1"/>
                <c:pt idx="0">
                  <c:v>iteration speed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Sheet1!$A$16:$A$20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Sheet1!$D$16:$D$20</c:f>
              <c:numCache>
                <c:formatCode>0.0</c:formatCode>
                <c:ptCount val="5"/>
                <c:pt idx="0">
                  <c:v>4.4467369844008466</c:v>
                </c:pt>
                <c:pt idx="1">
                  <c:v>3.2487995685594173</c:v>
                </c:pt>
                <c:pt idx="2">
                  <c:v>2.5341990157171024</c:v>
                </c:pt>
                <c:pt idx="3">
                  <c:v>2.0956276824034332</c:v>
                </c:pt>
                <c:pt idx="4">
                  <c:v>1.7480072717102504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E-45BD-8D33-01B9A7296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0871231"/>
        <c:axId val="1925390767"/>
      </c:lineChart>
      <c:catAx>
        <c:axId val="1780871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 Particles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90767"/>
        <c:crosses val="autoZero"/>
        <c:auto val="1"/>
        <c:lblAlgn val="ctr"/>
        <c:lblOffset val="100"/>
        <c:noMultiLvlLbl val="0"/>
      </c:catAx>
      <c:valAx>
        <c:axId val="192539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</a:t>
                </a:r>
                <a:r>
                  <a:rPr lang="en-CA" baseline="0"/>
                  <a:t> iterations per second</a:t>
                </a:r>
                <a:endParaRPr lang="en-CA"/>
              </a:p>
            </c:rich>
          </c:tx>
          <c:layout>
            <c:manualLayout>
              <c:xMode val="edge"/>
              <c:yMode val="edge"/>
              <c:x val="1.8651825446719401E-2"/>
              <c:y val="0.174521959026255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871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Parallel Speed Up </a:t>
            </a:r>
          </a:p>
          <a:p>
            <a:pPr>
              <a:defRPr sz="1200"/>
            </a:pPr>
            <a:r>
              <a:rPr lang="en-US" sz="1200" dirty="0"/>
              <a:t>(96 particles, 14-bus network)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'speedup-14bus'!$D$1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'speedup-14bus'!$B$2:$B$5</c:f>
              <c:numCache>
                <c:formatCode>General</c:formatCode>
                <c:ptCount val="4"/>
                <c:pt idx="0">
                  <c:v>1</c:v>
                </c:pt>
                <c:pt idx="1">
                  <c:v>24</c:v>
                </c:pt>
                <c:pt idx="2">
                  <c:v>48</c:v>
                </c:pt>
                <c:pt idx="3">
                  <c:v>96</c:v>
                </c:pt>
              </c:numCache>
            </c:numRef>
          </c:cat>
          <c:val>
            <c:numRef>
              <c:f>'speedup-14bus'!$D$2:$D$5</c:f>
              <c:numCache>
                <c:formatCode>0.0</c:formatCode>
                <c:ptCount val="4"/>
                <c:pt idx="0">
                  <c:v>1</c:v>
                </c:pt>
                <c:pt idx="1">
                  <c:v>17.680156160731286</c:v>
                </c:pt>
                <c:pt idx="2">
                  <c:v>26.944855608765053</c:v>
                </c:pt>
                <c:pt idx="3">
                  <c:v>35.013577220441256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8-4C30-97E6-124AEBA1506D}"/>
            </c:ext>
          </c:extLst>
        </c:ser>
        <c:ser>
          <c:idx val="1"/>
          <c:order val="1"/>
          <c:tx>
            <c:strRef>
              <c:f>'speedup-14bus'!$E$1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'speedup-14bus'!$E$2:$E$5</c:f>
              <c:numCache>
                <c:formatCode>General</c:formatCode>
                <c:ptCount val="4"/>
                <c:pt idx="0">
                  <c:v>1</c:v>
                </c:pt>
                <c:pt idx="1">
                  <c:v>24</c:v>
                </c:pt>
                <c:pt idx="2">
                  <c:v>48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58-4C30-97E6-124AEBA15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9089872"/>
        <c:axId val="1644965264"/>
      </c:lineChart>
      <c:catAx>
        <c:axId val="148908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965264"/>
        <c:crosses val="autoZero"/>
        <c:auto val="1"/>
        <c:lblAlgn val="ctr"/>
        <c:lblOffset val="100"/>
        <c:noMultiLvlLbl val="0"/>
      </c:catAx>
      <c:valAx>
        <c:axId val="164496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up</a:t>
                </a:r>
              </a:p>
            </c:rich>
          </c:tx>
          <c:layout>
            <c:manualLayout>
              <c:xMode val="edge"/>
              <c:yMode val="edge"/>
              <c:x val="2.3323615160349854E-2"/>
              <c:y val="0.291963361722641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8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Parallel Speed Up </a:t>
            </a:r>
          </a:p>
          <a:p>
            <a:pPr>
              <a:defRPr sz="1100"/>
            </a:pPr>
            <a:r>
              <a:rPr lang="en-US" sz="1100" dirty="0"/>
              <a:t>(96 particles, 30-bus</a:t>
            </a:r>
            <a:r>
              <a:rPr lang="en-US" sz="1100" baseline="0" dirty="0"/>
              <a:t> network</a:t>
            </a:r>
            <a:r>
              <a:rPr lang="en-US" sz="1100" dirty="0"/>
              <a:t>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'speedup-30bus'!$D$1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'speedup-30bus'!$B$2:$B$6</c:f>
              <c:numCache>
                <c:formatCode>General</c:formatCode>
                <c:ptCount val="5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</c:numCache>
            </c:numRef>
          </c:cat>
          <c:val>
            <c:numRef>
              <c:f>'speedup-30bus'!$D$2:$D$6</c:f>
              <c:numCache>
                <c:formatCode>0.0</c:formatCode>
                <c:ptCount val="5"/>
                <c:pt idx="0" formatCode="General">
                  <c:v>1</c:v>
                </c:pt>
                <c:pt idx="1">
                  <c:v>10.66942084678146</c:v>
                </c:pt>
                <c:pt idx="2">
                  <c:v>17.873895648431162</c:v>
                </c:pt>
                <c:pt idx="3">
                  <c:v>27.316297128874549</c:v>
                </c:pt>
                <c:pt idx="4">
                  <c:v>32.885579366826072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8A-4184-B259-02AD1B516447}"/>
            </c:ext>
          </c:extLst>
        </c:ser>
        <c:ser>
          <c:idx val="1"/>
          <c:order val="1"/>
          <c:tx>
            <c:strRef>
              <c:f>'speedup-30bus'!$E$1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'speedup-30bus'!$B$2:$B$6</c:f>
              <c:numCache>
                <c:formatCode>General</c:formatCode>
                <c:ptCount val="5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</c:numCache>
            </c:numRef>
          </c:cat>
          <c:val>
            <c:numRef>
              <c:f>'speedup-30bus'!$E$2:$E$6</c:f>
              <c:numCache>
                <c:formatCode>General</c:formatCode>
                <c:ptCount val="5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8A-4184-B259-02AD1B516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9089872"/>
        <c:axId val="1644965264"/>
      </c:lineChart>
      <c:catAx>
        <c:axId val="148908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965264"/>
        <c:crosses val="autoZero"/>
        <c:auto val="1"/>
        <c:lblAlgn val="ctr"/>
        <c:lblOffset val="100"/>
        <c:noMultiLvlLbl val="0"/>
      </c:catAx>
      <c:valAx>
        <c:axId val="164496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8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Parallel Speed Up </a:t>
            </a:r>
          </a:p>
          <a:p>
            <a:pPr>
              <a:defRPr sz="1200"/>
            </a:pPr>
            <a:r>
              <a:rPr lang="en-US" sz="1200" dirty="0"/>
              <a:t>(48 particles, 14-bus network)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7938743425422"/>
          <c:y val="0.20785123966942148"/>
          <c:w val="0.80106531718310547"/>
          <c:h val="0.51827097026094882"/>
        </c:manualLayout>
      </c:layout>
      <c:lineChart>
        <c:grouping val="standard"/>
        <c:varyColors val="0"/>
        <c:ser>
          <c:idx val="0"/>
          <c:order val="0"/>
          <c:tx>
            <c:strRef>
              <c:f>'speedup-14bus'!$D$17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'speedup-14bus'!$B$18:$B$21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</c:numCache>
            </c:numRef>
          </c:cat>
          <c:val>
            <c:numRef>
              <c:f>'speedup-14bus'!$D$18:$D$21</c:f>
              <c:numCache>
                <c:formatCode>0.0</c:formatCode>
                <c:ptCount val="4"/>
                <c:pt idx="0">
                  <c:v>1</c:v>
                </c:pt>
                <c:pt idx="1">
                  <c:v>9.099738051697722</c:v>
                </c:pt>
                <c:pt idx="2">
                  <c:v>13.312725958062185</c:v>
                </c:pt>
                <c:pt idx="3">
                  <c:v>18.205774745377237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F7-4F47-90FD-8CC98532C6DC}"/>
            </c:ext>
          </c:extLst>
        </c:ser>
        <c:ser>
          <c:idx val="1"/>
          <c:order val="1"/>
          <c:tx>
            <c:strRef>
              <c:f>'speedup-14bus'!$E$17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'speedup-14bus'!$E$18:$E$21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F7-4F47-90FD-8CC98532C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9089872"/>
        <c:axId val="1644965264"/>
      </c:lineChart>
      <c:catAx>
        <c:axId val="148908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965264"/>
        <c:crosses val="autoZero"/>
        <c:auto val="1"/>
        <c:lblAlgn val="ctr"/>
        <c:lblOffset val="100"/>
        <c:noMultiLvlLbl val="0"/>
      </c:catAx>
      <c:valAx>
        <c:axId val="164496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8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Parallel Speed Up </a:t>
            </a:r>
          </a:p>
          <a:p>
            <a:pPr>
              <a:defRPr sz="1100"/>
            </a:pPr>
            <a:r>
              <a:rPr lang="en-US" sz="1100" dirty="0"/>
              <a:t>(48 particles, 30-bus network)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'speedup-30bus'!$D$17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'speedup-30bus'!$B$18:$B$21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</c:numCache>
            </c:numRef>
          </c:cat>
          <c:val>
            <c:numRef>
              <c:f>'speedup-30bus'!$D$18:$D$21</c:f>
              <c:numCache>
                <c:formatCode>0.0</c:formatCode>
                <c:ptCount val="4"/>
                <c:pt idx="0" formatCode="General">
                  <c:v>1</c:v>
                </c:pt>
                <c:pt idx="1">
                  <c:v>8.5517713343751627</c:v>
                </c:pt>
                <c:pt idx="2">
                  <c:v>12.640457085830894</c:v>
                </c:pt>
                <c:pt idx="3">
                  <c:v>18.250377419781756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5F-4CC8-AC05-512D0E8DC7A7}"/>
            </c:ext>
          </c:extLst>
        </c:ser>
        <c:ser>
          <c:idx val="1"/>
          <c:order val="1"/>
          <c:tx>
            <c:strRef>
              <c:f>'speedup-30bus'!$E$17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'speedup-30bus'!$B$18:$B$21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</c:numCache>
            </c:numRef>
          </c:cat>
          <c:val>
            <c:numRef>
              <c:f>'speedup-30bus'!$E$18:$E$21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5F-4CC8-AC05-512D0E8DC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9089872"/>
        <c:axId val="1644965264"/>
      </c:lineChart>
      <c:catAx>
        <c:axId val="148908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965264"/>
        <c:crosses val="autoZero"/>
        <c:auto val="1"/>
        <c:lblAlgn val="ctr"/>
        <c:lblOffset val="100"/>
        <c:noMultiLvlLbl val="0"/>
      </c:catAx>
      <c:valAx>
        <c:axId val="164496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8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Average</a:t>
            </a:r>
            <a:r>
              <a:rPr lang="en-US" b="0" baseline="0"/>
              <a:t> Power Loss vs Number of Iterations (omega = 0.5) 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02066874626237"/>
          <c:y val="0.13158469945355192"/>
          <c:w val="0.58495561841177623"/>
          <c:h val="0.737915606703008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alpha1 : alpha2 = 1.5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0.0</c:formatCode>
                <c:ptCount val="25"/>
                <c:pt idx="0">
                  <c:v>2.4195912379599882</c:v>
                </c:pt>
                <c:pt idx="1">
                  <c:v>2.4195912379599882</c:v>
                </c:pt>
                <c:pt idx="2">
                  <c:v>2.4166242042075501</c:v>
                </c:pt>
                <c:pt idx="3">
                  <c:v>2.290121404184688</c:v>
                </c:pt>
                <c:pt idx="4">
                  <c:v>2.127294074930882</c:v>
                </c:pt>
                <c:pt idx="5">
                  <c:v>2.014387388824801</c:v>
                </c:pt>
                <c:pt idx="6">
                  <c:v>1.971390678384642</c:v>
                </c:pt>
                <c:pt idx="7">
                  <c:v>1.9056745256616059</c:v>
                </c:pt>
                <c:pt idx="8">
                  <c:v>1.8571141991889271</c:v>
                </c:pt>
                <c:pt idx="9">
                  <c:v>1.8072570697753401</c:v>
                </c:pt>
                <c:pt idx="10">
                  <c:v>1.765466975179155</c:v>
                </c:pt>
                <c:pt idx="11">
                  <c:v>1.7553863961324669</c:v>
                </c:pt>
                <c:pt idx="12">
                  <c:v>1.747686444922113</c:v>
                </c:pt>
                <c:pt idx="13">
                  <c:v>1.7437871545047421</c:v>
                </c:pt>
                <c:pt idx="14">
                  <c:v>1.740641214775529</c:v>
                </c:pt>
                <c:pt idx="15">
                  <c:v>1.739164363434164</c:v>
                </c:pt>
                <c:pt idx="16">
                  <c:v>1.738142853979989</c:v>
                </c:pt>
                <c:pt idx="17">
                  <c:v>1.7375643945335579</c:v>
                </c:pt>
                <c:pt idx="18">
                  <c:v>1.736801793724835</c:v>
                </c:pt>
                <c:pt idx="19">
                  <c:v>1.73655573848881</c:v>
                </c:pt>
                <c:pt idx="20">
                  <c:v>1.7363650784378719</c:v>
                </c:pt>
                <c:pt idx="21">
                  <c:v>1.732301198625775</c:v>
                </c:pt>
                <c:pt idx="22">
                  <c:v>1.7314612390516511</c:v>
                </c:pt>
                <c:pt idx="23">
                  <c:v>1.731044861248868</c:v>
                </c:pt>
                <c:pt idx="24">
                  <c:v>1.73013088738348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B0-4F1E-8CCA-DA14F9C1495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alpha1 : alpha2 = 1.25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0.0</c:formatCode>
                <c:ptCount val="25"/>
                <c:pt idx="0">
                  <c:v>2.4010565242046331</c:v>
                </c:pt>
                <c:pt idx="1">
                  <c:v>2.4010565242046331</c:v>
                </c:pt>
                <c:pt idx="2">
                  <c:v>2.2474684326469152</c:v>
                </c:pt>
                <c:pt idx="3">
                  <c:v>2.0940012519923141</c:v>
                </c:pt>
                <c:pt idx="4">
                  <c:v>1.980916007084115</c:v>
                </c:pt>
                <c:pt idx="5">
                  <c:v>1.8281813929418489</c:v>
                </c:pt>
                <c:pt idx="6">
                  <c:v>1.7028463879100131</c:v>
                </c:pt>
                <c:pt idx="7">
                  <c:v>1.487876747274643</c:v>
                </c:pt>
                <c:pt idx="8">
                  <c:v>1.337304788155131</c:v>
                </c:pt>
                <c:pt idx="9">
                  <c:v>1.2524882276985061</c:v>
                </c:pt>
                <c:pt idx="10">
                  <c:v>1.206792004370054</c:v>
                </c:pt>
                <c:pt idx="11">
                  <c:v>1.1698429227650771</c:v>
                </c:pt>
                <c:pt idx="12">
                  <c:v>1.138485865720213</c:v>
                </c:pt>
                <c:pt idx="13">
                  <c:v>1.1148228321361811</c:v>
                </c:pt>
                <c:pt idx="14">
                  <c:v>1.0894608606960821</c:v>
                </c:pt>
                <c:pt idx="15">
                  <c:v>1.062857295127158</c:v>
                </c:pt>
                <c:pt idx="16">
                  <c:v>1.0421213398611739</c:v>
                </c:pt>
                <c:pt idx="17">
                  <c:v>1.026170429582653</c:v>
                </c:pt>
                <c:pt idx="18">
                  <c:v>1.012700429879442</c:v>
                </c:pt>
                <c:pt idx="19">
                  <c:v>1.003882432722039</c:v>
                </c:pt>
                <c:pt idx="20">
                  <c:v>0.99726408005097134</c:v>
                </c:pt>
                <c:pt idx="21">
                  <c:v>0.99199337750507688</c:v>
                </c:pt>
                <c:pt idx="22">
                  <c:v>0.98773817814109566</c:v>
                </c:pt>
                <c:pt idx="23">
                  <c:v>0.98368687946832867</c:v>
                </c:pt>
                <c:pt idx="24">
                  <c:v>0.97990502680332026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B0-4F1E-8CCA-DA14F9C1495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alpha1 : alpha2 = 0.67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0.0</c:formatCode>
                <c:ptCount val="25"/>
                <c:pt idx="0">
                  <c:v>2.356098528908467</c:v>
                </c:pt>
                <c:pt idx="1">
                  <c:v>2.3559844123214391</c:v>
                </c:pt>
                <c:pt idx="2">
                  <c:v>2.2260814258158468</c:v>
                </c:pt>
                <c:pt idx="3">
                  <c:v>2.0396147050096518</c:v>
                </c:pt>
                <c:pt idx="4">
                  <c:v>1.9508272163489471</c:v>
                </c:pt>
                <c:pt idx="5">
                  <c:v>1.8444880910196819</c:v>
                </c:pt>
                <c:pt idx="6">
                  <c:v>1.741247284265284</c:v>
                </c:pt>
                <c:pt idx="7">
                  <c:v>1.694199221351196</c:v>
                </c:pt>
                <c:pt idx="8">
                  <c:v>1.6806948767628711</c:v>
                </c:pt>
                <c:pt idx="9">
                  <c:v>1.655183032969112</c:v>
                </c:pt>
                <c:pt idx="10">
                  <c:v>1.6257395446831959</c:v>
                </c:pt>
                <c:pt idx="11">
                  <c:v>1.611377288673473</c:v>
                </c:pt>
                <c:pt idx="12">
                  <c:v>1.6040377388581579</c:v>
                </c:pt>
                <c:pt idx="13">
                  <c:v>1.5988255251992729</c:v>
                </c:pt>
                <c:pt idx="14">
                  <c:v>1.5945536832844081</c:v>
                </c:pt>
                <c:pt idx="15">
                  <c:v>1.5917633827762809</c:v>
                </c:pt>
                <c:pt idx="16">
                  <c:v>1.588055448212579</c:v>
                </c:pt>
                <c:pt idx="17">
                  <c:v>1.5863603516907949</c:v>
                </c:pt>
                <c:pt idx="18">
                  <c:v>1.5853408660178301</c:v>
                </c:pt>
                <c:pt idx="19">
                  <c:v>1.584425888719089</c:v>
                </c:pt>
                <c:pt idx="20">
                  <c:v>1.583694675515551</c:v>
                </c:pt>
                <c:pt idx="21">
                  <c:v>1.5833300860368691</c:v>
                </c:pt>
                <c:pt idx="22">
                  <c:v>1.5831480455644951</c:v>
                </c:pt>
                <c:pt idx="23">
                  <c:v>1.5830570888933519</c:v>
                </c:pt>
                <c:pt idx="24">
                  <c:v>1.583011626448843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B0-4F1E-8CCA-DA14F9C14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050384"/>
        <c:axId val="378050800"/>
      </c:lineChart>
      <c:catAx>
        <c:axId val="37805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0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50800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37805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0"/>
                  <a:t>Power Loss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05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4/10/2021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oaling_and_school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ra_(supercomputer)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empire.gamepedia.com/Electrical_gri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sz="1800" b="1" i="0" u="none" strike="noStrike" cap="all" dirty="0">
                <a:effectLst/>
                <a:latin typeface="Calibri" panose="020F0502020204030204" pitchFamily="34" charset="0"/>
              </a:rPr>
              <a:t>SCALABILITY ANALYSIS OF A PARALLELIZED PARTICLE SWARM OPTIMIZATION ALGORITHM FOR CALCULATING OPTIMAL POWER FLOW</a:t>
            </a:r>
            <a:endParaRPr lang="en-US" alt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600" dirty="0"/>
              <a:t>BRIAN MUKESWE, MSC CANDIDATE​</a:t>
            </a:r>
          </a:p>
          <a:p>
            <a:pPr>
              <a:buFont typeface="Arial" charset="0"/>
              <a:buNone/>
              <a:defRPr/>
            </a:pPr>
            <a:endParaRPr lang="en-US" sz="1600" dirty="0"/>
          </a:p>
          <a:p>
            <a:pPr>
              <a:buFont typeface="Arial" charset="0"/>
              <a:buNone/>
              <a:defRPr/>
            </a:pPr>
            <a:r>
              <a:rPr lang="en-US" sz="1600" dirty="0"/>
              <a:t>DATA SCIENCE, TECHNOLOGY AND  INNOVATION​</a:t>
            </a:r>
          </a:p>
          <a:p>
            <a:pPr>
              <a:buFont typeface="Arial" charset="0"/>
              <a:buNone/>
              <a:defRPr/>
            </a:pPr>
            <a:endParaRPr lang="en-US" sz="1600" dirty="0"/>
          </a:p>
          <a:p>
            <a:pPr>
              <a:buFont typeface="Arial" charset="0"/>
              <a:buNone/>
              <a:defRPr/>
            </a:pPr>
            <a:r>
              <a:rPr lang="en-US" sz="1600" dirty="0"/>
              <a:t>SCHOOL OF INFORMATICS</a:t>
            </a:r>
          </a:p>
          <a:p>
            <a:pPr>
              <a:buFont typeface="Arial" charset="0"/>
              <a:buNone/>
              <a:defRPr/>
            </a:pPr>
            <a:r>
              <a:rPr lang="en-US" sz="1600" dirty="0"/>
              <a:t>March 29,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068-C20A-4828-A813-824C0D3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&amp; Analysis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765672-1A3E-4686-9C85-58D62D591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754067"/>
              </p:ext>
            </p:extLst>
          </p:nvPr>
        </p:nvGraphicFramePr>
        <p:xfrm>
          <a:off x="1202267" y="2476500"/>
          <a:ext cx="4044209" cy="340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E59C8E-4A0B-4CEA-ACBD-D00305A16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059385"/>
              </p:ext>
            </p:extLst>
          </p:nvPr>
        </p:nvGraphicFramePr>
        <p:xfrm>
          <a:off x="5322676" y="2743202"/>
          <a:ext cx="3643524" cy="2768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57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068-C20A-4828-A813-824C0D3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&amp; Analysis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EC26C7-4E24-4155-9240-95E935B59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526417"/>
              </p:ext>
            </p:extLst>
          </p:nvPr>
        </p:nvGraphicFramePr>
        <p:xfrm>
          <a:off x="1133688" y="2402946"/>
          <a:ext cx="3616113" cy="322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EDBF5C-E042-4AE9-A3D2-BAA493A3F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546435"/>
              </p:ext>
            </p:extLst>
          </p:nvPr>
        </p:nvGraphicFramePr>
        <p:xfrm>
          <a:off x="5122334" y="2280972"/>
          <a:ext cx="36830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829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593A-A9DB-4125-9C8B-97D499A0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C0DC-2DBA-4218-BF49-1BABE023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sz="2800" dirty="0"/>
              <a:t>Improve optimality by using more particles</a:t>
            </a:r>
          </a:p>
          <a:p>
            <a:pPr>
              <a:lnSpc>
                <a:spcPct val="200000"/>
              </a:lnSpc>
            </a:pPr>
            <a:r>
              <a:rPr lang="en-CA" sz="2800" dirty="0"/>
              <a:t>Reduce iteration time by parallelization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050C7-BEA1-4FE6-B18E-F6081817B004}"/>
              </a:ext>
            </a:extLst>
          </p:cNvPr>
          <p:cNvSpPr/>
          <p:nvPr/>
        </p:nvSpPr>
        <p:spPr>
          <a:xfrm>
            <a:off x="1417638" y="3386667"/>
            <a:ext cx="6845829" cy="605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EE34-4CD3-48AE-8B82-7C8B23D7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&amp; Analysis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425622-C93C-4BE7-90F4-B98C9DAA9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302298"/>
              </p:ext>
            </p:extLst>
          </p:nvPr>
        </p:nvGraphicFramePr>
        <p:xfrm>
          <a:off x="1270000" y="2490257"/>
          <a:ext cx="3750733" cy="309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0F7992-70AC-4D1D-952A-202BC11FA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614468"/>
              </p:ext>
            </p:extLst>
          </p:nvPr>
        </p:nvGraphicFramePr>
        <p:xfrm>
          <a:off x="5145352" y="2588683"/>
          <a:ext cx="3541448" cy="2923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498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068-C20A-4828-A813-824C0D3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3572-54BD-4F3A-98A3-DF4C7178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641695" cy="45217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Optimality improves with more particles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Parallelization yields significant Speed Up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Results suggest that parallelization can make PSO practical </a:t>
            </a:r>
            <a:r>
              <a:rPr lang="en-CA" sz="2000"/>
              <a:t>for optimization </a:t>
            </a:r>
            <a:r>
              <a:rPr lang="en-CA" sz="2000" dirty="0"/>
              <a:t>in real-time or hour-ahead electricity markets.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Future research: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Experiment with real-world power system model, instead of benchmark models.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Apply techniques to the multi-objective OPF problem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08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8008DA-E895-447F-846E-E24FE9192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17" y="2693987"/>
            <a:ext cx="7013448" cy="1470025"/>
          </a:xfrm>
        </p:spPr>
        <p:txBody>
          <a:bodyPr/>
          <a:lstStyle/>
          <a:p>
            <a:r>
              <a:rPr lang="en-CA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C32F4-22FD-44E2-90BA-339AC696B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1782" y="1191153"/>
            <a:ext cx="7040351" cy="5277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BA04E3-A5C5-4DA3-8628-7FF1A99EB405}"/>
              </a:ext>
            </a:extLst>
          </p:cNvPr>
          <p:cNvSpPr/>
          <p:nvPr/>
        </p:nvSpPr>
        <p:spPr>
          <a:xfrm>
            <a:off x="2198687" y="5183719"/>
            <a:ext cx="6225647" cy="802215"/>
          </a:xfrm>
          <a:prstGeom prst="rect">
            <a:avLst/>
          </a:prstGeom>
          <a:solidFill>
            <a:schemeClr val="accent3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053245-A838-4782-AA6B-8F2A8D04B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691017"/>
              </p:ext>
            </p:extLst>
          </p:nvPr>
        </p:nvGraphicFramePr>
        <p:xfrm>
          <a:off x="1248303" y="1998133"/>
          <a:ext cx="3670829" cy="323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3F8746-9988-4D86-9016-0B6FB1FED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860375"/>
              </p:ext>
            </p:extLst>
          </p:nvPr>
        </p:nvGraphicFramePr>
        <p:xfrm>
          <a:off x="5188479" y="2125133"/>
          <a:ext cx="3586162" cy="323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705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F3FF98-E519-4F91-8160-65DA99F3D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8892" y="1051770"/>
            <a:ext cx="7581108" cy="57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F112A7-7E3A-46D9-AB09-05866C0B0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59748"/>
              </p:ext>
            </p:extLst>
          </p:nvPr>
        </p:nvGraphicFramePr>
        <p:xfrm>
          <a:off x="1388533" y="1219199"/>
          <a:ext cx="7416800" cy="540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B8755B-C105-49F8-B33A-F48FCDB1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Particle Swarm Optimization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FCBAD3-FF29-4861-A307-E395B8526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7320" y="2154014"/>
            <a:ext cx="3528000" cy="3904171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Swarm Intelligence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Heuristic search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Agents called “Particles”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Personal best solution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Global best solution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Exploration vs Exploitation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Evolutionary Algorithm</a:t>
            </a:r>
            <a:endParaRPr lang="en-US" sz="2000" dirty="0"/>
          </a:p>
        </p:txBody>
      </p:sp>
      <p:pic>
        <p:nvPicPr>
          <p:cNvPr id="8" name="Picture 7" descr="A picture containing fish&#10;&#10;Description automatically generated">
            <a:extLst>
              <a:ext uri="{FF2B5EF4-FFF2-40B4-BE49-F238E27FC236}">
                <a16:creationId xmlns:a16="http://schemas.microsoft.com/office/drawing/2014/main" id="{1FD9974A-F3FB-499F-B4A4-2C4C131CE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511" b="-3"/>
          <a:stretch/>
        </p:blipFill>
        <p:spPr>
          <a:xfrm>
            <a:off x="5166360" y="2332101"/>
            <a:ext cx="3417211" cy="354799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CB7FD0-B1D0-4AC1-9A6D-DBD1A3EBAFCD}"/>
              </a:ext>
            </a:extLst>
          </p:cNvPr>
          <p:cNvSpPr txBox="1"/>
          <p:nvPr/>
        </p:nvSpPr>
        <p:spPr>
          <a:xfrm>
            <a:off x="6276529" y="56800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hlinkClick r:id="rId3" tooltip="https://en.wikipedia.org/wiki/Shoaling_and_schoo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69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DD2315-BD14-43FB-9386-C2461BBA8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129842"/>
              </p:ext>
            </p:extLst>
          </p:nvPr>
        </p:nvGraphicFramePr>
        <p:xfrm>
          <a:off x="1388533" y="1151466"/>
          <a:ext cx="7535333" cy="5469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59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B50C4C-8162-4394-AE1A-FF08B394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" y="1217377"/>
            <a:ext cx="9111664" cy="52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2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865DC02-969E-44C1-9C3D-21FBF425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" y="1457232"/>
            <a:ext cx="8968679" cy="47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52AD-C464-4B02-AC7A-9F64216B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Parallel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F6CB-77CC-480E-A73C-A2DFB4CB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2221992"/>
            <a:ext cx="3624520" cy="3904171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Concurrency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Serial vs Parallel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Parallelization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Speed Up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High Performance Computing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Cirrus HPC System</a:t>
            </a:r>
            <a:endParaRPr lang="en-US" sz="2000" dirty="0"/>
          </a:p>
        </p:txBody>
      </p:sp>
      <p:pic>
        <p:nvPicPr>
          <p:cNvPr id="5" name="Picture 4" descr="A picture containing indoor, blue&#10;&#10;Description automatically generated">
            <a:extLst>
              <a:ext uri="{FF2B5EF4-FFF2-40B4-BE49-F238E27FC236}">
                <a16:creationId xmlns:a16="http://schemas.microsoft.com/office/drawing/2014/main" id="{58DDEEDB-D4D4-41C7-93EA-D576E19BB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59" r="19421" b="-2"/>
          <a:stretch/>
        </p:blipFill>
        <p:spPr>
          <a:xfrm>
            <a:off x="5388714" y="2221993"/>
            <a:ext cx="3305645" cy="365810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EE774-E0EC-4067-ABAE-471FDF2C5A97}"/>
              </a:ext>
            </a:extLst>
          </p:cNvPr>
          <p:cNvSpPr txBox="1"/>
          <p:nvPr/>
        </p:nvSpPr>
        <p:spPr>
          <a:xfrm>
            <a:off x="6379758" y="56800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latin typeface="+mn-lt"/>
                <a:ea typeface="+mn-ea"/>
                <a:hlinkClick r:id="rId3" tooltip="https://en.wikipedia.org/wiki/Sierra_(supercomput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  <a:latin typeface="+mn-lt"/>
                <a:ea typeface="+mn-ea"/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latin typeface="+mn-lt"/>
                <a:ea typeface="+mn-ea"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5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52AD-C464-4B02-AC7A-9F64216B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Optimal Power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F6CB-77CC-480E-A73C-A2DFB4CB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219" y="2433659"/>
            <a:ext cx="3528000" cy="3904171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Power Loss Minimization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Control Parameters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Physical Limitations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Time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DEEDB-D4D4-41C7-93EA-D576E19BB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904" r="34914" b="1"/>
          <a:stretch/>
        </p:blipFill>
        <p:spPr>
          <a:xfrm>
            <a:off x="5166360" y="2221992"/>
            <a:ext cx="3528000" cy="390417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EE774-E0EC-4067-ABAE-471FDF2C5A97}"/>
              </a:ext>
            </a:extLst>
          </p:cNvPr>
          <p:cNvSpPr txBox="1"/>
          <p:nvPr/>
        </p:nvSpPr>
        <p:spPr>
          <a:xfrm>
            <a:off x="6254269" y="592610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hlinkClick r:id="rId3" tooltip="https://urbanempire.gamepedia.com/Electrical_gri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3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52AD-C464-4B02-AC7A-9F64216B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 Loss Minimization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B52CE-BB3F-4AB2-8D05-7E597DE073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6431" y="1993900"/>
            <a:ext cx="6243902" cy="4005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940C00-4803-4073-8268-33EF30370845}"/>
              </a:ext>
            </a:extLst>
          </p:cNvPr>
          <p:cNvSpPr/>
          <p:nvPr/>
        </p:nvSpPr>
        <p:spPr>
          <a:xfrm>
            <a:off x="4662619" y="4461933"/>
            <a:ext cx="1069314" cy="275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3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593A-A9DB-4125-9C8B-97D499A0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C0DC-2DBA-4218-BF49-1BABE023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sz="2800" dirty="0"/>
              <a:t>Improve optimality by using more particles</a:t>
            </a:r>
          </a:p>
          <a:p>
            <a:pPr>
              <a:lnSpc>
                <a:spcPct val="200000"/>
              </a:lnSpc>
            </a:pPr>
            <a:r>
              <a:rPr lang="en-CA" sz="2800" dirty="0"/>
              <a:t>Reduce iteration time by parallelization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57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068-C20A-4828-A813-824C0D3B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Work Undertaken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CFAC1-EC55-48A6-B742-22339E723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0815" y="2428809"/>
            <a:ext cx="6703604" cy="35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6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068-C20A-4828-A813-824C0D3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Undertaken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B1008-C1B2-4BCB-BF34-8A2781D5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23" y="1952620"/>
            <a:ext cx="6323076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3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593A-A9DB-4125-9C8B-97D499A0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C0DC-2DBA-4218-BF49-1BABE023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sz="2800" dirty="0"/>
              <a:t>Improve optimality by using more particles</a:t>
            </a:r>
          </a:p>
          <a:p>
            <a:pPr>
              <a:lnSpc>
                <a:spcPct val="200000"/>
              </a:lnSpc>
            </a:pPr>
            <a:r>
              <a:rPr lang="en-CA" sz="2800" dirty="0"/>
              <a:t>Reduce iteration time by parallelization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050C7-BEA1-4FE6-B18E-F6081817B004}"/>
              </a:ext>
            </a:extLst>
          </p:cNvPr>
          <p:cNvSpPr/>
          <p:nvPr/>
        </p:nvSpPr>
        <p:spPr>
          <a:xfrm>
            <a:off x="1417638" y="2423583"/>
            <a:ext cx="6845829" cy="605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90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384</TotalTime>
  <Words>395</Words>
  <Application>Microsoft Office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pres6</vt:lpstr>
      <vt:lpstr>SCALABILITY ANALYSIS OF A PARALLELIZED PARTICLE SWARM OPTIMIZATION ALGORITHM FOR CALCULATING OPTIMAL POWER FLOW</vt:lpstr>
      <vt:lpstr>Particle Swarm Optimization</vt:lpstr>
      <vt:lpstr>Parallel Computing</vt:lpstr>
      <vt:lpstr>Optimal Power Flow</vt:lpstr>
      <vt:lpstr>Power Loss Minimization</vt:lpstr>
      <vt:lpstr>Objectives</vt:lpstr>
      <vt:lpstr>Work Undertaken</vt:lpstr>
      <vt:lpstr>Work Undertaken</vt:lpstr>
      <vt:lpstr>Objectives</vt:lpstr>
      <vt:lpstr>Results &amp; Analysis</vt:lpstr>
      <vt:lpstr>Results &amp; Analysis</vt:lpstr>
      <vt:lpstr>Objectives</vt:lpstr>
      <vt:lpstr>Results &amp; Analysis</vt:lpstr>
      <vt:lpstr>Conclusion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Brian Mukeswe</cp:lastModifiedBy>
  <cp:revision>6</cp:revision>
  <dcterms:created xsi:type="dcterms:W3CDTF">2012-04-25T15:10:26Z</dcterms:created>
  <dcterms:modified xsi:type="dcterms:W3CDTF">2021-04-10T23:56:55Z</dcterms:modified>
</cp:coreProperties>
</file>