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colors2.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3" r:id="rId3"/>
    <p:sldId id="261" r:id="rId4"/>
    <p:sldId id="268" r:id="rId5"/>
    <p:sldId id="269" r:id="rId6"/>
    <p:sldId id="270" r:id="rId7"/>
    <p:sldId id="267" r:id="rId8"/>
    <p:sldId id="262" r:id="rId9"/>
    <p:sldId id="271" r:id="rId10"/>
    <p:sldId id="272" r:id="rId11"/>
    <p:sldId id="274" r:id="rId12"/>
    <p:sldId id="273" r:id="rId13"/>
    <p:sldId id="264" r:id="rId14"/>
    <p:sldId id="265"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2104FE-3873-4C2E-87B3-677693EA5020}"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IN"/>
        </a:p>
      </dgm:t>
    </dgm:pt>
    <dgm:pt modelId="{E6802783-911B-435D-83B4-A31C67B5B480}">
      <dgm:prSet phldrT="[Text]"/>
      <dgm:spPr/>
      <dgm:t>
        <a:bodyPr/>
        <a:lstStyle/>
        <a:p>
          <a:r>
            <a:rPr lang="en-IN" dirty="0" smtClean="0"/>
            <a:t>BACKGROUND</a:t>
          </a:r>
          <a:endParaRPr lang="en-IN" dirty="0"/>
        </a:p>
      </dgm:t>
    </dgm:pt>
    <dgm:pt modelId="{1D4BFC37-F394-4845-9B5B-19D40B9C68CF}" type="parTrans" cxnId="{E2311F09-D1E9-4CE9-B904-6B976B2AE08A}">
      <dgm:prSet/>
      <dgm:spPr/>
      <dgm:t>
        <a:bodyPr/>
        <a:lstStyle/>
        <a:p>
          <a:endParaRPr lang="en-IN"/>
        </a:p>
      </dgm:t>
    </dgm:pt>
    <dgm:pt modelId="{542BBEBE-6BFF-4892-B6CE-BA87E3EC6DF0}" type="sibTrans" cxnId="{E2311F09-D1E9-4CE9-B904-6B976B2AE08A}">
      <dgm:prSet/>
      <dgm:spPr/>
      <dgm:t>
        <a:bodyPr/>
        <a:lstStyle/>
        <a:p>
          <a:endParaRPr lang="en-IN"/>
        </a:p>
      </dgm:t>
    </dgm:pt>
    <dgm:pt modelId="{BA76AA86-0DDA-45F4-927A-EB81D94E921B}">
      <dgm:prSet phldrT="[Text]"/>
      <dgm:spPr/>
      <dgm:t>
        <a:bodyPr/>
        <a:lstStyle/>
        <a:p>
          <a:r>
            <a:rPr lang="en-IN" b="0" dirty="0" smtClean="0"/>
            <a:t>Business - selling  Indian culinary items which ranges from groceries - rice, pulses to spices</a:t>
          </a:r>
          <a:endParaRPr lang="en-IN" b="0" dirty="0"/>
        </a:p>
      </dgm:t>
    </dgm:pt>
    <dgm:pt modelId="{00F1D99A-BDB7-48EA-96D9-FA3FD8ACAF39}" type="parTrans" cxnId="{20B93820-2A45-4890-9BA5-DB5074D80543}">
      <dgm:prSet/>
      <dgm:spPr/>
      <dgm:t>
        <a:bodyPr/>
        <a:lstStyle/>
        <a:p>
          <a:endParaRPr lang="en-IN"/>
        </a:p>
      </dgm:t>
    </dgm:pt>
    <dgm:pt modelId="{6AC34638-B2DD-44E6-98FC-D52CC6B98A88}" type="sibTrans" cxnId="{20B93820-2A45-4890-9BA5-DB5074D80543}">
      <dgm:prSet/>
      <dgm:spPr/>
      <dgm:t>
        <a:bodyPr/>
        <a:lstStyle/>
        <a:p>
          <a:endParaRPr lang="en-IN"/>
        </a:p>
      </dgm:t>
    </dgm:pt>
    <dgm:pt modelId="{CAE33708-82CC-409A-8C11-42BDC3A140C1}">
      <dgm:prSet/>
      <dgm:spPr/>
      <dgm:t>
        <a:bodyPr/>
        <a:lstStyle/>
        <a:p>
          <a:r>
            <a:rPr lang="en-IN" b="0" dirty="0" smtClean="0"/>
            <a:t>Indian neighbourhood store concept but store centred around shopping places</a:t>
          </a:r>
        </a:p>
      </dgm:t>
    </dgm:pt>
    <dgm:pt modelId="{B9C7B539-FCC9-4F9C-B72D-263DE3735960}" type="parTrans" cxnId="{77BC851E-EB12-4219-B7C1-C2A09C24F6AD}">
      <dgm:prSet/>
      <dgm:spPr/>
      <dgm:t>
        <a:bodyPr/>
        <a:lstStyle/>
        <a:p>
          <a:endParaRPr lang="en-IN"/>
        </a:p>
      </dgm:t>
    </dgm:pt>
    <dgm:pt modelId="{B8F37DBE-B908-4999-941F-596603EA94EB}" type="sibTrans" cxnId="{77BC851E-EB12-4219-B7C1-C2A09C24F6AD}">
      <dgm:prSet/>
      <dgm:spPr/>
      <dgm:t>
        <a:bodyPr/>
        <a:lstStyle/>
        <a:p>
          <a:endParaRPr lang="en-IN"/>
        </a:p>
      </dgm:t>
    </dgm:pt>
    <dgm:pt modelId="{E912F23A-3E08-4A6B-8040-035E07F4A036}">
      <dgm:prSet/>
      <dgm:spPr/>
      <dgm:t>
        <a:bodyPr/>
        <a:lstStyle/>
        <a:p>
          <a:r>
            <a:rPr lang="en-IN" b="0" dirty="0" smtClean="0"/>
            <a:t>Distance from any import hub for items or their warehouse  is not a part of their analysis</a:t>
          </a:r>
        </a:p>
      </dgm:t>
    </dgm:pt>
    <dgm:pt modelId="{33705521-9C86-4A01-B9F7-F6F6730541F6}" type="parTrans" cxnId="{D29DA923-97CA-44AA-8EA9-550D8837DD56}">
      <dgm:prSet/>
      <dgm:spPr/>
      <dgm:t>
        <a:bodyPr/>
        <a:lstStyle/>
        <a:p>
          <a:endParaRPr lang="en-IN"/>
        </a:p>
      </dgm:t>
    </dgm:pt>
    <dgm:pt modelId="{0342FFD7-F5BF-441C-BF33-7274E59340C0}" type="sibTrans" cxnId="{D29DA923-97CA-44AA-8EA9-550D8837DD56}">
      <dgm:prSet/>
      <dgm:spPr/>
      <dgm:t>
        <a:bodyPr/>
        <a:lstStyle/>
        <a:p>
          <a:endParaRPr lang="en-IN"/>
        </a:p>
      </dgm:t>
    </dgm:pt>
    <dgm:pt modelId="{CC1A2920-4895-4C61-82DA-BB3DFA18F7C6}">
      <dgm:prSet/>
      <dgm:spPr/>
      <dgm:t>
        <a:bodyPr/>
        <a:lstStyle/>
        <a:p>
          <a:r>
            <a:rPr lang="en-IN" b="0" dirty="0" smtClean="0"/>
            <a:t>This whole exercise will be like their test run. As they have a significant budget to expand store rentals/buy prices are not considered as part of the analysis</a:t>
          </a:r>
        </a:p>
      </dgm:t>
    </dgm:pt>
    <dgm:pt modelId="{D7722380-FE26-4D34-86EC-4C835966C49E}" type="parTrans" cxnId="{F11532B1-9AF3-4D25-A252-6D301C2B1147}">
      <dgm:prSet/>
      <dgm:spPr/>
      <dgm:t>
        <a:bodyPr/>
        <a:lstStyle/>
        <a:p>
          <a:endParaRPr lang="en-IN"/>
        </a:p>
      </dgm:t>
    </dgm:pt>
    <dgm:pt modelId="{82A4D0CA-900C-4661-992A-B1B3601B0689}" type="sibTrans" cxnId="{F11532B1-9AF3-4D25-A252-6D301C2B1147}">
      <dgm:prSet/>
      <dgm:spPr/>
      <dgm:t>
        <a:bodyPr/>
        <a:lstStyle/>
        <a:p>
          <a:endParaRPr lang="en-IN"/>
        </a:p>
      </dgm:t>
    </dgm:pt>
    <dgm:pt modelId="{C1B06939-FC95-4943-A314-60D4382885A7}">
      <dgm:prSet phldrT="[Text]"/>
      <dgm:spPr/>
      <dgm:t>
        <a:bodyPr/>
        <a:lstStyle/>
        <a:p>
          <a:r>
            <a:rPr lang="en-IN" b="0" dirty="0" smtClean="0"/>
            <a:t>Primary business goal of the chain in this year is to enter Toronto with a small size retail outlet</a:t>
          </a:r>
          <a:endParaRPr lang="en-IN" b="0" dirty="0"/>
        </a:p>
      </dgm:t>
    </dgm:pt>
    <dgm:pt modelId="{FABC7855-73F5-4335-BB40-101C9B1E7D62}" type="parTrans" cxnId="{C099F3E2-8E80-43DF-ACAC-DD53CFC9E38E}">
      <dgm:prSet/>
      <dgm:spPr/>
      <dgm:t>
        <a:bodyPr/>
        <a:lstStyle/>
        <a:p>
          <a:endParaRPr lang="en-IN"/>
        </a:p>
      </dgm:t>
    </dgm:pt>
    <dgm:pt modelId="{B2C2DF9F-C99F-4B26-9B7F-4C61359716FE}" type="sibTrans" cxnId="{C099F3E2-8E80-43DF-ACAC-DD53CFC9E38E}">
      <dgm:prSet/>
      <dgm:spPr/>
      <dgm:t>
        <a:bodyPr/>
        <a:lstStyle/>
        <a:p>
          <a:endParaRPr lang="en-IN"/>
        </a:p>
      </dgm:t>
    </dgm:pt>
    <dgm:pt modelId="{8DFDDAEC-0A93-4DBA-8FCE-B30A6C6E5527}" type="pres">
      <dgm:prSet presAssocID="{002104FE-3873-4C2E-87B3-677693EA5020}" presName="Name0" presStyleCnt="0">
        <dgm:presLayoutVars>
          <dgm:dir/>
          <dgm:animLvl val="lvl"/>
          <dgm:resizeHandles val="exact"/>
        </dgm:presLayoutVars>
      </dgm:prSet>
      <dgm:spPr/>
      <dgm:t>
        <a:bodyPr/>
        <a:lstStyle/>
        <a:p>
          <a:endParaRPr lang="en-IN"/>
        </a:p>
      </dgm:t>
    </dgm:pt>
    <dgm:pt modelId="{F1EE7297-8F47-407C-8F56-74A04E3FE6F8}" type="pres">
      <dgm:prSet presAssocID="{E6802783-911B-435D-83B4-A31C67B5B480}" presName="composite" presStyleCnt="0"/>
      <dgm:spPr/>
    </dgm:pt>
    <dgm:pt modelId="{036D6A1F-03DF-476F-9B46-BA9F7A5C1596}" type="pres">
      <dgm:prSet presAssocID="{E6802783-911B-435D-83B4-A31C67B5B480}" presName="parTx" presStyleLbl="alignNode1" presStyleIdx="0" presStyleCnt="1">
        <dgm:presLayoutVars>
          <dgm:chMax val="0"/>
          <dgm:chPref val="0"/>
          <dgm:bulletEnabled val="1"/>
        </dgm:presLayoutVars>
      </dgm:prSet>
      <dgm:spPr/>
      <dgm:t>
        <a:bodyPr/>
        <a:lstStyle/>
        <a:p>
          <a:endParaRPr lang="en-IN"/>
        </a:p>
      </dgm:t>
    </dgm:pt>
    <dgm:pt modelId="{FC3B0B01-37D7-47C5-A323-D1EDEEF1905E}" type="pres">
      <dgm:prSet presAssocID="{E6802783-911B-435D-83B4-A31C67B5B480}" presName="desTx" presStyleLbl="alignAccFollowNode1" presStyleIdx="0" presStyleCnt="1">
        <dgm:presLayoutVars>
          <dgm:bulletEnabled val="1"/>
        </dgm:presLayoutVars>
      </dgm:prSet>
      <dgm:spPr/>
      <dgm:t>
        <a:bodyPr/>
        <a:lstStyle/>
        <a:p>
          <a:endParaRPr lang="en-IN"/>
        </a:p>
      </dgm:t>
    </dgm:pt>
  </dgm:ptLst>
  <dgm:cxnLst>
    <dgm:cxn modelId="{FF800281-AFED-4255-AC1B-85005549CF02}" type="presOf" srcId="{BA76AA86-0DDA-45F4-927A-EB81D94E921B}" destId="{FC3B0B01-37D7-47C5-A323-D1EDEEF1905E}" srcOrd="0" destOrd="0" presId="urn:microsoft.com/office/officeart/2005/8/layout/hList1"/>
    <dgm:cxn modelId="{DF61AC8E-B075-4DE9-AF1C-9FA3D668BD30}" type="presOf" srcId="{CAE33708-82CC-409A-8C11-42BDC3A140C1}" destId="{FC3B0B01-37D7-47C5-A323-D1EDEEF1905E}" srcOrd="0" destOrd="2" presId="urn:microsoft.com/office/officeart/2005/8/layout/hList1"/>
    <dgm:cxn modelId="{F11532B1-9AF3-4D25-A252-6D301C2B1147}" srcId="{E6802783-911B-435D-83B4-A31C67B5B480}" destId="{CC1A2920-4895-4C61-82DA-BB3DFA18F7C6}" srcOrd="4" destOrd="0" parTransId="{D7722380-FE26-4D34-86EC-4C835966C49E}" sibTransId="{82A4D0CA-900C-4661-992A-B1B3601B0689}"/>
    <dgm:cxn modelId="{D29DA923-97CA-44AA-8EA9-550D8837DD56}" srcId="{E6802783-911B-435D-83B4-A31C67B5B480}" destId="{E912F23A-3E08-4A6B-8040-035E07F4A036}" srcOrd="3" destOrd="0" parTransId="{33705521-9C86-4A01-B9F7-F6F6730541F6}" sibTransId="{0342FFD7-F5BF-441C-BF33-7274E59340C0}"/>
    <dgm:cxn modelId="{BD6219FE-CDBF-459B-A720-60C7335A627D}" type="presOf" srcId="{C1B06939-FC95-4943-A314-60D4382885A7}" destId="{FC3B0B01-37D7-47C5-A323-D1EDEEF1905E}" srcOrd="0" destOrd="1" presId="urn:microsoft.com/office/officeart/2005/8/layout/hList1"/>
    <dgm:cxn modelId="{20B93820-2A45-4890-9BA5-DB5074D80543}" srcId="{E6802783-911B-435D-83B4-A31C67B5B480}" destId="{BA76AA86-0DDA-45F4-927A-EB81D94E921B}" srcOrd="0" destOrd="0" parTransId="{00F1D99A-BDB7-48EA-96D9-FA3FD8ACAF39}" sibTransId="{6AC34638-B2DD-44E6-98FC-D52CC6B98A88}"/>
    <dgm:cxn modelId="{1F72885C-7115-4C6E-B19F-A6393344A5FE}" type="presOf" srcId="{CC1A2920-4895-4C61-82DA-BB3DFA18F7C6}" destId="{FC3B0B01-37D7-47C5-A323-D1EDEEF1905E}" srcOrd="0" destOrd="4" presId="urn:microsoft.com/office/officeart/2005/8/layout/hList1"/>
    <dgm:cxn modelId="{C099F3E2-8E80-43DF-ACAC-DD53CFC9E38E}" srcId="{E6802783-911B-435D-83B4-A31C67B5B480}" destId="{C1B06939-FC95-4943-A314-60D4382885A7}" srcOrd="1" destOrd="0" parTransId="{FABC7855-73F5-4335-BB40-101C9B1E7D62}" sibTransId="{B2C2DF9F-C99F-4B26-9B7F-4C61359716FE}"/>
    <dgm:cxn modelId="{76F7BCE9-1E5D-4F16-8658-BD14C7F3F2FC}" type="presOf" srcId="{E6802783-911B-435D-83B4-A31C67B5B480}" destId="{036D6A1F-03DF-476F-9B46-BA9F7A5C1596}" srcOrd="0" destOrd="0" presId="urn:microsoft.com/office/officeart/2005/8/layout/hList1"/>
    <dgm:cxn modelId="{77BC851E-EB12-4219-B7C1-C2A09C24F6AD}" srcId="{E6802783-911B-435D-83B4-A31C67B5B480}" destId="{CAE33708-82CC-409A-8C11-42BDC3A140C1}" srcOrd="2" destOrd="0" parTransId="{B9C7B539-FCC9-4F9C-B72D-263DE3735960}" sibTransId="{B8F37DBE-B908-4999-941F-596603EA94EB}"/>
    <dgm:cxn modelId="{E2311F09-D1E9-4CE9-B904-6B976B2AE08A}" srcId="{002104FE-3873-4C2E-87B3-677693EA5020}" destId="{E6802783-911B-435D-83B4-A31C67B5B480}" srcOrd="0" destOrd="0" parTransId="{1D4BFC37-F394-4845-9B5B-19D40B9C68CF}" sibTransId="{542BBEBE-6BFF-4892-B6CE-BA87E3EC6DF0}"/>
    <dgm:cxn modelId="{6D19B49B-3E31-42E0-8788-3CD850686440}" type="presOf" srcId="{E912F23A-3E08-4A6B-8040-035E07F4A036}" destId="{FC3B0B01-37D7-47C5-A323-D1EDEEF1905E}" srcOrd="0" destOrd="3" presId="urn:microsoft.com/office/officeart/2005/8/layout/hList1"/>
    <dgm:cxn modelId="{9F7FE1EC-5C94-4844-8B1F-2D8AF6BEE3C2}" type="presOf" srcId="{002104FE-3873-4C2E-87B3-677693EA5020}" destId="{8DFDDAEC-0A93-4DBA-8FCE-B30A6C6E5527}" srcOrd="0" destOrd="0" presId="urn:microsoft.com/office/officeart/2005/8/layout/hList1"/>
    <dgm:cxn modelId="{60B1BFCA-545C-473B-90EC-EBF9409E05B0}" type="presParOf" srcId="{8DFDDAEC-0A93-4DBA-8FCE-B30A6C6E5527}" destId="{F1EE7297-8F47-407C-8F56-74A04E3FE6F8}" srcOrd="0" destOrd="0" presId="urn:microsoft.com/office/officeart/2005/8/layout/hList1"/>
    <dgm:cxn modelId="{73C767CD-912A-4AE2-BA5E-03EF970F2368}" type="presParOf" srcId="{F1EE7297-8F47-407C-8F56-74A04E3FE6F8}" destId="{036D6A1F-03DF-476F-9B46-BA9F7A5C1596}" srcOrd="0" destOrd="0" presId="urn:microsoft.com/office/officeart/2005/8/layout/hList1"/>
    <dgm:cxn modelId="{687F5EB9-DFC6-4F48-8CAA-D790943D6A9A}" type="presParOf" srcId="{F1EE7297-8F47-407C-8F56-74A04E3FE6F8}" destId="{FC3B0B01-37D7-47C5-A323-D1EDEEF1905E}"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B6873938-0902-4982-ABB7-68FA7EBF3990}" type="doc">
      <dgm:prSet loTypeId="urn:microsoft.com/office/officeart/2005/8/layout/radial4" loCatId="relationship" qsTypeId="urn:microsoft.com/office/officeart/2005/8/quickstyle/simple1" qsCatId="simple" csTypeId="urn:microsoft.com/office/officeart/2005/8/colors/colorful1" csCatId="colorful" phldr="1"/>
      <dgm:spPr/>
      <dgm:t>
        <a:bodyPr/>
        <a:lstStyle/>
        <a:p>
          <a:endParaRPr lang="en-IN"/>
        </a:p>
      </dgm:t>
    </dgm:pt>
    <dgm:pt modelId="{C10E2398-FD43-4BCD-883D-CB04D9399F97}">
      <dgm:prSet phldrT="[Text]"/>
      <dgm:spPr/>
      <dgm:t>
        <a:bodyPr/>
        <a:lstStyle/>
        <a:p>
          <a:r>
            <a:rPr lang="en-IN" dirty="0" smtClean="0"/>
            <a:t>Data</a:t>
          </a:r>
          <a:endParaRPr lang="en-IN" dirty="0"/>
        </a:p>
      </dgm:t>
    </dgm:pt>
    <dgm:pt modelId="{1C2031FE-60FF-4CDD-B510-B1B71E953CAC}" type="parTrans" cxnId="{3683EC3F-4220-4080-BAD6-E10F65F7DF4F}">
      <dgm:prSet/>
      <dgm:spPr/>
      <dgm:t>
        <a:bodyPr/>
        <a:lstStyle/>
        <a:p>
          <a:endParaRPr lang="en-IN"/>
        </a:p>
      </dgm:t>
    </dgm:pt>
    <dgm:pt modelId="{AA328D9F-C8CE-4AB5-9D81-8529F3FA1360}" type="sibTrans" cxnId="{3683EC3F-4220-4080-BAD6-E10F65F7DF4F}">
      <dgm:prSet/>
      <dgm:spPr/>
      <dgm:t>
        <a:bodyPr/>
        <a:lstStyle/>
        <a:p>
          <a:endParaRPr lang="en-IN"/>
        </a:p>
      </dgm:t>
    </dgm:pt>
    <dgm:pt modelId="{BCE24D4B-B010-4A1B-8547-BBB089F331E5}">
      <dgm:prSet phldrT="[Text]"/>
      <dgm:spPr/>
      <dgm:t>
        <a:bodyPr/>
        <a:lstStyle/>
        <a:p>
          <a:r>
            <a:rPr lang="en-IN" b="1" dirty="0" smtClean="0"/>
            <a:t>Geography and location information – </a:t>
          </a:r>
          <a:r>
            <a:rPr lang="en-IN" b="0" dirty="0" smtClean="0"/>
            <a:t>Neighbourhood Lat/Long, Postal Code and Geospatial Data</a:t>
          </a:r>
          <a:endParaRPr lang="en-IN" b="0" dirty="0"/>
        </a:p>
      </dgm:t>
    </dgm:pt>
    <dgm:pt modelId="{E046D179-47A7-4B61-8836-7A33FEFB19A7}" type="parTrans" cxnId="{EB44B5B1-C2B4-45D5-AC8A-48B232FA29F9}">
      <dgm:prSet/>
      <dgm:spPr/>
      <dgm:t>
        <a:bodyPr/>
        <a:lstStyle/>
        <a:p>
          <a:endParaRPr lang="en-IN"/>
        </a:p>
      </dgm:t>
    </dgm:pt>
    <dgm:pt modelId="{016FBB07-1930-4FCC-A6B6-9EC09F971BA4}" type="sibTrans" cxnId="{EB44B5B1-C2B4-45D5-AC8A-48B232FA29F9}">
      <dgm:prSet/>
      <dgm:spPr/>
      <dgm:t>
        <a:bodyPr/>
        <a:lstStyle/>
        <a:p>
          <a:endParaRPr lang="en-IN"/>
        </a:p>
      </dgm:t>
    </dgm:pt>
    <dgm:pt modelId="{4A192664-A2AF-4980-9913-60D11F9609E0}">
      <dgm:prSet phldrT="[Text]"/>
      <dgm:spPr/>
      <dgm:t>
        <a:bodyPr/>
        <a:lstStyle/>
        <a:p>
          <a:r>
            <a:rPr lang="en-IN" b="1" dirty="0" smtClean="0"/>
            <a:t>Neighbourhood Demographics - </a:t>
          </a:r>
          <a:r>
            <a:rPr lang="en-IN" b="0" dirty="0" smtClean="0"/>
            <a:t>Toronto Open Data </a:t>
          </a:r>
          <a:endParaRPr lang="en-IN" b="0" dirty="0"/>
        </a:p>
      </dgm:t>
    </dgm:pt>
    <dgm:pt modelId="{33C398DA-CE34-4495-924F-9E6A6D58EF3D}" type="parTrans" cxnId="{65DD0DAE-271A-4DA2-93CA-7D64AF627CB8}">
      <dgm:prSet/>
      <dgm:spPr/>
      <dgm:t>
        <a:bodyPr/>
        <a:lstStyle/>
        <a:p>
          <a:endParaRPr lang="en-IN"/>
        </a:p>
      </dgm:t>
    </dgm:pt>
    <dgm:pt modelId="{E20419DE-7B48-4219-83A7-E0DE77E4C7CF}" type="sibTrans" cxnId="{65DD0DAE-271A-4DA2-93CA-7D64AF627CB8}">
      <dgm:prSet/>
      <dgm:spPr/>
      <dgm:t>
        <a:bodyPr/>
        <a:lstStyle/>
        <a:p>
          <a:endParaRPr lang="en-IN"/>
        </a:p>
      </dgm:t>
    </dgm:pt>
    <dgm:pt modelId="{25F061B1-0ACB-466C-8C0E-87CD445ABB9E}">
      <dgm:prSet phldrT="[Text]"/>
      <dgm:spPr/>
      <dgm:t>
        <a:bodyPr/>
        <a:lstStyle/>
        <a:p>
          <a:r>
            <a:rPr lang="en-IN" b="1" dirty="0" smtClean="0"/>
            <a:t>Four Square venues data -  </a:t>
          </a:r>
          <a:r>
            <a:rPr lang="en-IN" b="0" dirty="0" smtClean="0"/>
            <a:t>Shops and Services, Indian Restaurant, Travel and Transport</a:t>
          </a:r>
          <a:endParaRPr lang="en-IN" b="1" dirty="0"/>
        </a:p>
      </dgm:t>
    </dgm:pt>
    <dgm:pt modelId="{EFF3207B-D185-40E0-9410-520AB4B8827F}" type="parTrans" cxnId="{0763D325-A4D8-4DC8-8BFF-9D20FBEDE1F0}">
      <dgm:prSet/>
      <dgm:spPr/>
      <dgm:t>
        <a:bodyPr/>
        <a:lstStyle/>
        <a:p>
          <a:endParaRPr lang="en-IN"/>
        </a:p>
      </dgm:t>
    </dgm:pt>
    <dgm:pt modelId="{C318B00D-EEBE-4AD2-AEC9-113C8FD52F39}" type="sibTrans" cxnId="{0763D325-A4D8-4DC8-8BFF-9D20FBEDE1F0}">
      <dgm:prSet/>
      <dgm:spPr/>
      <dgm:t>
        <a:bodyPr/>
        <a:lstStyle/>
        <a:p>
          <a:endParaRPr lang="en-IN"/>
        </a:p>
      </dgm:t>
    </dgm:pt>
    <dgm:pt modelId="{5FF1C419-714C-47F8-8DD6-3DFA4DE0DD99}" type="pres">
      <dgm:prSet presAssocID="{B6873938-0902-4982-ABB7-68FA7EBF3990}" presName="cycle" presStyleCnt="0">
        <dgm:presLayoutVars>
          <dgm:chMax val="1"/>
          <dgm:dir/>
          <dgm:animLvl val="ctr"/>
          <dgm:resizeHandles val="exact"/>
        </dgm:presLayoutVars>
      </dgm:prSet>
      <dgm:spPr/>
      <dgm:t>
        <a:bodyPr/>
        <a:lstStyle/>
        <a:p>
          <a:endParaRPr lang="en-IN"/>
        </a:p>
      </dgm:t>
    </dgm:pt>
    <dgm:pt modelId="{1D6174AC-665A-4639-84B8-8DE706A20A8E}" type="pres">
      <dgm:prSet presAssocID="{C10E2398-FD43-4BCD-883D-CB04D9399F97}" presName="centerShape" presStyleLbl="node0" presStyleIdx="0" presStyleCnt="1"/>
      <dgm:spPr/>
      <dgm:t>
        <a:bodyPr/>
        <a:lstStyle/>
        <a:p>
          <a:endParaRPr lang="en-IN"/>
        </a:p>
      </dgm:t>
    </dgm:pt>
    <dgm:pt modelId="{892E12E6-95E9-4100-A528-EFD8D12A2693}" type="pres">
      <dgm:prSet presAssocID="{E046D179-47A7-4B61-8836-7A33FEFB19A7}" presName="parTrans" presStyleLbl="bgSibTrans2D1" presStyleIdx="0" presStyleCnt="3"/>
      <dgm:spPr/>
      <dgm:t>
        <a:bodyPr/>
        <a:lstStyle/>
        <a:p>
          <a:endParaRPr lang="en-IN"/>
        </a:p>
      </dgm:t>
    </dgm:pt>
    <dgm:pt modelId="{0B201740-FFF6-45D6-A95F-8E2A7921D001}" type="pres">
      <dgm:prSet presAssocID="{BCE24D4B-B010-4A1B-8547-BBB089F331E5}" presName="node" presStyleLbl="node1" presStyleIdx="0" presStyleCnt="3">
        <dgm:presLayoutVars>
          <dgm:bulletEnabled val="1"/>
        </dgm:presLayoutVars>
      </dgm:prSet>
      <dgm:spPr/>
      <dgm:t>
        <a:bodyPr/>
        <a:lstStyle/>
        <a:p>
          <a:endParaRPr lang="en-IN"/>
        </a:p>
      </dgm:t>
    </dgm:pt>
    <dgm:pt modelId="{B04F4815-CEA8-4FCE-A635-FC14AB0D70FB}" type="pres">
      <dgm:prSet presAssocID="{33C398DA-CE34-4495-924F-9E6A6D58EF3D}" presName="parTrans" presStyleLbl="bgSibTrans2D1" presStyleIdx="1" presStyleCnt="3"/>
      <dgm:spPr/>
      <dgm:t>
        <a:bodyPr/>
        <a:lstStyle/>
        <a:p>
          <a:endParaRPr lang="en-IN"/>
        </a:p>
      </dgm:t>
    </dgm:pt>
    <dgm:pt modelId="{04842C50-1FDE-4C7D-BBB3-F842CDB81A16}" type="pres">
      <dgm:prSet presAssocID="{4A192664-A2AF-4980-9913-60D11F9609E0}" presName="node" presStyleLbl="node1" presStyleIdx="1" presStyleCnt="3">
        <dgm:presLayoutVars>
          <dgm:bulletEnabled val="1"/>
        </dgm:presLayoutVars>
      </dgm:prSet>
      <dgm:spPr/>
      <dgm:t>
        <a:bodyPr/>
        <a:lstStyle/>
        <a:p>
          <a:endParaRPr lang="en-IN"/>
        </a:p>
      </dgm:t>
    </dgm:pt>
    <dgm:pt modelId="{7BE08DDB-6270-4ADE-AEA5-5060B9E934FC}" type="pres">
      <dgm:prSet presAssocID="{EFF3207B-D185-40E0-9410-520AB4B8827F}" presName="parTrans" presStyleLbl="bgSibTrans2D1" presStyleIdx="2" presStyleCnt="3"/>
      <dgm:spPr/>
      <dgm:t>
        <a:bodyPr/>
        <a:lstStyle/>
        <a:p>
          <a:endParaRPr lang="en-IN"/>
        </a:p>
      </dgm:t>
    </dgm:pt>
    <dgm:pt modelId="{C6EA6F65-7D0D-4B5C-B4F6-8A13CFC8DAAB}" type="pres">
      <dgm:prSet presAssocID="{25F061B1-0ACB-466C-8C0E-87CD445ABB9E}" presName="node" presStyleLbl="node1" presStyleIdx="2" presStyleCnt="3">
        <dgm:presLayoutVars>
          <dgm:bulletEnabled val="1"/>
        </dgm:presLayoutVars>
      </dgm:prSet>
      <dgm:spPr/>
      <dgm:t>
        <a:bodyPr/>
        <a:lstStyle/>
        <a:p>
          <a:endParaRPr lang="en-IN"/>
        </a:p>
      </dgm:t>
    </dgm:pt>
  </dgm:ptLst>
  <dgm:cxnLst>
    <dgm:cxn modelId="{1D95B34D-39A3-494F-88E3-E1A6C8DD99B1}" type="presOf" srcId="{B6873938-0902-4982-ABB7-68FA7EBF3990}" destId="{5FF1C419-714C-47F8-8DD6-3DFA4DE0DD99}" srcOrd="0" destOrd="0" presId="urn:microsoft.com/office/officeart/2005/8/layout/radial4"/>
    <dgm:cxn modelId="{0763D325-A4D8-4DC8-8BFF-9D20FBEDE1F0}" srcId="{C10E2398-FD43-4BCD-883D-CB04D9399F97}" destId="{25F061B1-0ACB-466C-8C0E-87CD445ABB9E}" srcOrd="2" destOrd="0" parTransId="{EFF3207B-D185-40E0-9410-520AB4B8827F}" sibTransId="{C318B00D-EEBE-4AD2-AEC9-113C8FD52F39}"/>
    <dgm:cxn modelId="{3683EC3F-4220-4080-BAD6-E10F65F7DF4F}" srcId="{B6873938-0902-4982-ABB7-68FA7EBF3990}" destId="{C10E2398-FD43-4BCD-883D-CB04D9399F97}" srcOrd="0" destOrd="0" parTransId="{1C2031FE-60FF-4CDD-B510-B1B71E953CAC}" sibTransId="{AA328D9F-C8CE-4AB5-9D81-8529F3FA1360}"/>
    <dgm:cxn modelId="{3B6C878C-E0B3-4357-BF29-3E9838684100}" type="presOf" srcId="{E046D179-47A7-4B61-8836-7A33FEFB19A7}" destId="{892E12E6-95E9-4100-A528-EFD8D12A2693}" srcOrd="0" destOrd="0" presId="urn:microsoft.com/office/officeart/2005/8/layout/radial4"/>
    <dgm:cxn modelId="{51A54007-68AE-47BC-A415-8E76C86D5A90}" type="presOf" srcId="{BCE24D4B-B010-4A1B-8547-BBB089F331E5}" destId="{0B201740-FFF6-45D6-A95F-8E2A7921D001}" srcOrd="0" destOrd="0" presId="urn:microsoft.com/office/officeart/2005/8/layout/radial4"/>
    <dgm:cxn modelId="{09F3764B-4747-449D-BDF6-49F425EAA39B}" type="presOf" srcId="{33C398DA-CE34-4495-924F-9E6A6D58EF3D}" destId="{B04F4815-CEA8-4FCE-A635-FC14AB0D70FB}" srcOrd="0" destOrd="0" presId="urn:microsoft.com/office/officeart/2005/8/layout/radial4"/>
    <dgm:cxn modelId="{65DD0DAE-271A-4DA2-93CA-7D64AF627CB8}" srcId="{C10E2398-FD43-4BCD-883D-CB04D9399F97}" destId="{4A192664-A2AF-4980-9913-60D11F9609E0}" srcOrd="1" destOrd="0" parTransId="{33C398DA-CE34-4495-924F-9E6A6D58EF3D}" sibTransId="{E20419DE-7B48-4219-83A7-E0DE77E4C7CF}"/>
    <dgm:cxn modelId="{3235C6A5-91B2-422E-87BC-5D743E4A6408}" type="presOf" srcId="{EFF3207B-D185-40E0-9410-520AB4B8827F}" destId="{7BE08DDB-6270-4ADE-AEA5-5060B9E934FC}" srcOrd="0" destOrd="0" presId="urn:microsoft.com/office/officeart/2005/8/layout/radial4"/>
    <dgm:cxn modelId="{98FE1F56-C51D-4FAF-8C81-C31C110E00B9}" type="presOf" srcId="{25F061B1-0ACB-466C-8C0E-87CD445ABB9E}" destId="{C6EA6F65-7D0D-4B5C-B4F6-8A13CFC8DAAB}" srcOrd="0" destOrd="0" presId="urn:microsoft.com/office/officeart/2005/8/layout/radial4"/>
    <dgm:cxn modelId="{EB44B5B1-C2B4-45D5-AC8A-48B232FA29F9}" srcId="{C10E2398-FD43-4BCD-883D-CB04D9399F97}" destId="{BCE24D4B-B010-4A1B-8547-BBB089F331E5}" srcOrd="0" destOrd="0" parTransId="{E046D179-47A7-4B61-8836-7A33FEFB19A7}" sibTransId="{016FBB07-1930-4FCC-A6B6-9EC09F971BA4}"/>
    <dgm:cxn modelId="{C612353A-67D0-47C2-96C3-5E94ED26DC22}" type="presOf" srcId="{4A192664-A2AF-4980-9913-60D11F9609E0}" destId="{04842C50-1FDE-4C7D-BBB3-F842CDB81A16}" srcOrd="0" destOrd="0" presId="urn:microsoft.com/office/officeart/2005/8/layout/radial4"/>
    <dgm:cxn modelId="{4F283F4D-3E28-42B2-AF1F-96FBAEC7CB15}" type="presOf" srcId="{C10E2398-FD43-4BCD-883D-CB04D9399F97}" destId="{1D6174AC-665A-4639-84B8-8DE706A20A8E}" srcOrd="0" destOrd="0" presId="urn:microsoft.com/office/officeart/2005/8/layout/radial4"/>
    <dgm:cxn modelId="{D6994C68-CC52-4B81-B47F-AF585AEDCFFB}" type="presParOf" srcId="{5FF1C419-714C-47F8-8DD6-3DFA4DE0DD99}" destId="{1D6174AC-665A-4639-84B8-8DE706A20A8E}" srcOrd="0" destOrd="0" presId="urn:microsoft.com/office/officeart/2005/8/layout/radial4"/>
    <dgm:cxn modelId="{7E1D7EC3-25AD-499B-A957-FD7B0A3D1FCB}" type="presParOf" srcId="{5FF1C419-714C-47F8-8DD6-3DFA4DE0DD99}" destId="{892E12E6-95E9-4100-A528-EFD8D12A2693}" srcOrd="1" destOrd="0" presId="urn:microsoft.com/office/officeart/2005/8/layout/radial4"/>
    <dgm:cxn modelId="{FA8087B7-7477-479B-B3E5-80A6DB0E380D}" type="presParOf" srcId="{5FF1C419-714C-47F8-8DD6-3DFA4DE0DD99}" destId="{0B201740-FFF6-45D6-A95F-8E2A7921D001}" srcOrd="2" destOrd="0" presId="urn:microsoft.com/office/officeart/2005/8/layout/radial4"/>
    <dgm:cxn modelId="{DA93765A-A83F-4D37-A60B-3310B5BBE958}" type="presParOf" srcId="{5FF1C419-714C-47F8-8DD6-3DFA4DE0DD99}" destId="{B04F4815-CEA8-4FCE-A635-FC14AB0D70FB}" srcOrd="3" destOrd="0" presId="urn:microsoft.com/office/officeart/2005/8/layout/radial4"/>
    <dgm:cxn modelId="{ECECF03B-7DBB-49C9-B8BF-9B9594A73720}" type="presParOf" srcId="{5FF1C419-714C-47F8-8DD6-3DFA4DE0DD99}" destId="{04842C50-1FDE-4C7D-BBB3-F842CDB81A16}" srcOrd="4" destOrd="0" presId="urn:microsoft.com/office/officeart/2005/8/layout/radial4"/>
    <dgm:cxn modelId="{65D55B7E-6DF4-47AB-8B72-BB10A53AA24A}" type="presParOf" srcId="{5FF1C419-714C-47F8-8DD6-3DFA4DE0DD99}" destId="{7BE08DDB-6270-4ADE-AEA5-5060B9E934FC}" srcOrd="5" destOrd="0" presId="urn:microsoft.com/office/officeart/2005/8/layout/radial4"/>
    <dgm:cxn modelId="{ED055C3D-99BC-4A6A-B4BB-20858FB9BEE4}" type="presParOf" srcId="{5FF1C419-714C-47F8-8DD6-3DFA4DE0DD99}" destId="{C6EA6F65-7D0D-4B5C-B4F6-8A13CFC8DAAB}" srcOrd="6" destOrd="0" presId="urn:microsoft.com/office/officeart/2005/8/layout/radial4"/>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11/27/2018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11/27/2018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Capstone Project</a:t>
            </a:r>
            <a:endParaRPr lang="en-IN" b="1" dirty="0"/>
          </a:p>
        </p:txBody>
      </p:sp>
      <p:sp>
        <p:nvSpPr>
          <p:cNvPr id="3" name="Subtitle 2"/>
          <p:cNvSpPr>
            <a:spLocks noGrp="1"/>
          </p:cNvSpPr>
          <p:nvPr>
            <p:ph type="subTitle" idx="1"/>
          </p:nvPr>
        </p:nvSpPr>
        <p:spPr>
          <a:xfrm>
            <a:off x="1828800" y="3886200"/>
            <a:ext cx="5943600" cy="1752600"/>
          </a:xfrm>
        </p:spPr>
        <p:txBody>
          <a:bodyPr>
            <a:normAutofit fontScale="70000" lnSpcReduction="20000"/>
          </a:bodyPr>
          <a:lstStyle/>
          <a:p>
            <a:r>
              <a:rPr lang="en-IN" b="1" dirty="0" smtClean="0"/>
              <a:t>Battle of </a:t>
            </a:r>
            <a:r>
              <a:rPr lang="en-IN" b="1" dirty="0" smtClean="0"/>
              <a:t>Neighbourhoods</a:t>
            </a:r>
          </a:p>
          <a:p>
            <a:endParaRPr lang="en-IN" b="1" dirty="0" smtClean="0"/>
          </a:p>
          <a:p>
            <a:r>
              <a:rPr lang="en-IN" b="1" dirty="0" smtClean="0"/>
              <a:t>Best possible </a:t>
            </a:r>
            <a:r>
              <a:rPr lang="en-IN" b="1" dirty="0" smtClean="0"/>
              <a:t>location to open a new retail store in Toronto for selling Indian culinary items </a:t>
            </a:r>
          </a:p>
          <a:p>
            <a:endParaRPr lang="en-IN"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
            <a:ext cx="8991600" cy="1066799"/>
          </a:xfrm>
        </p:spPr>
        <p:txBody>
          <a:bodyPr>
            <a:normAutofit/>
          </a:bodyPr>
          <a:lstStyle/>
          <a:p>
            <a:pPr algn="l"/>
            <a:r>
              <a:rPr lang="en-IN" dirty="0" smtClean="0"/>
              <a:t>Analysis - Snapshots</a:t>
            </a:r>
            <a:endParaRPr lang="en-IN" dirty="0"/>
          </a:p>
        </p:txBody>
      </p:sp>
      <p:sp>
        <p:nvSpPr>
          <p:cNvPr id="6" name="Rectangle 5"/>
          <p:cNvSpPr/>
          <p:nvPr/>
        </p:nvSpPr>
        <p:spPr>
          <a:xfrm>
            <a:off x="609600" y="914401"/>
            <a:ext cx="3048000" cy="1200329"/>
          </a:xfrm>
          <a:prstGeom prst="rect">
            <a:avLst/>
          </a:prstGeom>
        </p:spPr>
        <p:txBody>
          <a:bodyPr wrap="square">
            <a:spAutoFit/>
          </a:bodyPr>
          <a:lstStyle/>
          <a:p>
            <a:pPr algn="ctr"/>
            <a:r>
              <a:rPr lang="en-IN" b="1" i="1" dirty="0" smtClean="0"/>
              <a:t>Neighbourhood customer preference priority/rating based on population percentages</a:t>
            </a:r>
            <a:endParaRPr lang="en-IN" b="1" i="1" dirty="0"/>
          </a:p>
        </p:txBody>
      </p:sp>
      <p:pic>
        <p:nvPicPr>
          <p:cNvPr id="3074" name="Picture 2"/>
          <p:cNvPicPr>
            <a:picLocks noChangeAspect="1" noChangeArrowheads="1"/>
          </p:cNvPicPr>
          <p:nvPr/>
        </p:nvPicPr>
        <p:blipFill>
          <a:blip r:embed="rId2"/>
          <a:srcRect/>
          <a:stretch>
            <a:fillRect/>
          </a:stretch>
        </p:blipFill>
        <p:spPr bwMode="auto">
          <a:xfrm>
            <a:off x="533400" y="2133600"/>
            <a:ext cx="3048000" cy="4171950"/>
          </a:xfrm>
          <a:prstGeom prst="rect">
            <a:avLst/>
          </a:prstGeom>
          <a:noFill/>
          <a:ln w="9525">
            <a:noFill/>
            <a:miter lim="800000"/>
            <a:headEnd/>
            <a:tailEnd/>
          </a:ln>
          <a:effectLst/>
        </p:spPr>
      </p:pic>
      <p:sp>
        <p:nvSpPr>
          <p:cNvPr id="7" name="Rectangle 6"/>
          <p:cNvSpPr/>
          <p:nvPr/>
        </p:nvSpPr>
        <p:spPr>
          <a:xfrm>
            <a:off x="4114800" y="1030069"/>
            <a:ext cx="4267200" cy="646331"/>
          </a:xfrm>
          <a:prstGeom prst="rect">
            <a:avLst/>
          </a:prstGeom>
        </p:spPr>
        <p:txBody>
          <a:bodyPr wrap="square">
            <a:spAutoFit/>
          </a:bodyPr>
          <a:lstStyle/>
          <a:p>
            <a:pPr algn="ctr"/>
            <a:r>
              <a:rPr lang="en-IN" b="1" i="1" dirty="0" smtClean="0"/>
              <a:t>Normalized venue counts of data fetched from Four Square</a:t>
            </a:r>
            <a:endParaRPr lang="en-IN" b="1" i="1" dirty="0"/>
          </a:p>
        </p:txBody>
      </p:sp>
      <p:pic>
        <p:nvPicPr>
          <p:cNvPr id="3076" name="Picture 4"/>
          <p:cNvPicPr>
            <a:picLocks noChangeAspect="1" noChangeArrowheads="1"/>
          </p:cNvPicPr>
          <p:nvPr/>
        </p:nvPicPr>
        <p:blipFill>
          <a:blip r:embed="rId3"/>
          <a:srcRect/>
          <a:stretch>
            <a:fillRect/>
          </a:stretch>
        </p:blipFill>
        <p:spPr bwMode="auto">
          <a:xfrm>
            <a:off x="3886200" y="1828800"/>
            <a:ext cx="5057775" cy="4457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
            <a:ext cx="8991600" cy="1066799"/>
          </a:xfrm>
        </p:spPr>
        <p:txBody>
          <a:bodyPr>
            <a:normAutofit/>
          </a:bodyPr>
          <a:lstStyle/>
          <a:p>
            <a:pPr algn="l"/>
            <a:r>
              <a:rPr lang="en-IN" dirty="0" smtClean="0"/>
              <a:t>Analysis - Snapshots</a:t>
            </a:r>
            <a:endParaRPr lang="en-IN" dirty="0"/>
          </a:p>
        </p:txBody>
      </p:sp>
      <p:sp>
        <p:nvSpPr>
          <p:cNvPr id="6" name="Rectangle 5"/>
          <p:cNvSpPr/>
          <p:nvPr/>
        </p:nvSpPr>
        <p:spPr>
          <a:xfrm>
            <a:off x="762000" y="914401"/>
            <a:ext cx="7924800" cy="1477328"/>
          </a:xfrm>
          <a:prstGeom prst="rect">
            <a:avLst/>
          </a:prstGeom>
        </p:spPr>
        <p:txBody>
          <a:bodyPr wrap="square">
            <a:spAutoFit/>
          </a:bodyPr>
          <a:lstStyle/>
          <a:p>
            <a:r>
              <a:rPr lang="en-IN" b="1" i="1" dirty="0" smtClean="0"/>
              <a:t>Pearson </a:t>
            </a:r>
            <a:r>
              <a:rPr lang="en-IN" b="1" i="1" dirty="0" smtClean="0"/>
              <a:t>correlation - As </a:t>
            </a:r>
            <a:r>
              <a:rPr lang="en-IN" b="1" i="1" dirty="0" smtClean="0"/>
              <a:t>we can see Bus stop, Indian Restaurant, Shops and service have a high </a:t>
            </a:r>
            <a:r>
              <a:rPr lang="en-IN" b="1" i="1" dirty="0" smtClean="0"/>
              <a:t>Pearson </a:t>
            </a:r>
            <a:r>
              <a:rPr lang="en-IN" b="1" i="1" dirty="0" smtClean="0"/>
              <a:t>coefficient &gt; 75% and a p-value &lt; 0.001.</a:t>
            </a:r>
          </a:p>
          <a:p>
            <a:r>
              <a:rPr lang="en-IN" b="1" i="1" dirty="0" smtClean="0"/>
              <a:t>By standards, p-value &lt; 0.001 shows </a:t>
            </a:r>
            <a:r>
              <a:rPr lang="en-IN" b="1" i="1" dirty="0" smtClean="0"/>
              <a:t>that the </a:t>
            </a:r>
            <a:r>
              <a:rPr lang="en-IN" b="1" i="1" dirty="0" smtClean="0"/>
              <a:t>co-relation among these is highly </a:t>
            </a:r>
            <a:r>
              <a:rPr lang="en-IN" b="1" i="1" dirty="0" smtClean="0"/>
              <a:t>significant. We </a:t>
            </a:r>
            <a:r>
              <a:rPr lang="en-IN" b="1" i="1" dirty="0" smtClean="0"/>
              <a:t>can see that Metro station has a very low Pearson correlation (0.33, -0.14, 0.13)</a:t>
            </a:r>
            <a:endParaRPr lang="en-IN" b="1" i="1" dirty="0"/>
          </a:p>
        </p:txBody>
      </p:sp>
      <p:sp>
        <p:nvSpPr>
          <p:cNvPr id="7" name="Rectangle 6"/>
          <p:cNvSpPr/>
          <p:nvPr/>
        </p:nvSpPr>
        <p:spPr>
          <a:xfrm>
            <a:off x="838200" y="4306669"/>
            <a:ext cx="7772400" cy="646331"/>
          </a:xfrm>
          <a:prstGeom prst="rect">
            <a:avLst/>
          </a:prstGeom>
        </p:spPr>
        <p:txBody>
          <a:bodyPr wrap="square">
            <a:spAutoFit/>
          </a:bodyPr>
          <a:lstStyle/>
          <a:p>
            <a:r>
              <a:rPr lang="en-IN" b="1" i="1" dirty="0" smtClean="0"/>
              <a:t>The p-values also show that Bus stops, Indian Restaurants and Shop &amp; Services are also statistically significant</a:t>
            </a:r>
            <a:endParaRPr lang="en-IN" b="1" i="1" dirty="0"/>
          </a:p>
        </p:txBody>
      </p:sp>
      <p:pic>
        <p:nvPicPr>
          <p:cNvPr id="5122" name="Picture 2"/>
          <p:cNvPicPr>
            <a:picLocks noChangeAspect="1" noChangeArrowheads="1"/>
          </p:cNvPicPr>
          <p:nvPr/>
        </p:nvPicPr>
        <p:blipFill>
          <a:blip r:embed="rId2"/>
          <a:srcRect/>
          <a:stretch>
            <a:fillRect/>
          </a:stretch>
        </p:blipFill>
        <p:spPr bwMode="auto">
          <a:xfrm>
            <a:off x="609600" y="2362200"/>
            <a:ext cx="6858000" cy="19050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381000" y="5267325"/>
            <a:ext cx="8153400" cy="1133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
            <a:ext cx="8991600" cy="1066799"/>
          </a:xfrm>
        </p:spPr>
        <p:txBody>
          <a:bodyPr>
            <a:normAutofit/>
          </a:bodyPr>
          <a:lstStyle/>
          <a:p>
            <a:pPr algn="l"/>
            <a:r>
              <a:rPr lang="en-IN" dirty="0" smtClean="0"/>
              <a:t>Analysis - Snapshots</a:t>
            </a:r>
            <a:endParaRPr lang="en-IN" dirty="0"/>
          </a:p>
        </p:txBody>
      </p:sp>
      <p:sp>
        <p:nvSpPr>
          <p:cNvPr id="6" name="Rectangle 5"/>
          <p:cNvSpPr/>
          <p:nvPr/>
        </p:nvSpPr>
        <p:spPr>
          <a:xfrm>
            <a:off x="838200" y="1143000"/>
            <a:ext cx="2438400" cy="1477328"/>
          </a:xfrm>
          <a:prstGeom prst="rect">
            <a:avLst/>
          </a:prstGeom>
        </p:spPr>
        <p:txBody>
          <a:bodyPr wrap="square">
            <a:spAutoFit/>
          </a:bodyPr>
          <a:lstStyle/>
          <a:p>
            <a:r>
              <a:rPr lang="en-IN" b="1" i="1" dirty="0" smtClean="0"/>
              <a:t>Weighted venue </a:t>
            </a:r>
            <a:r>
              <a:rPr lang="en-IN" b="1" i="1" dirty="0" smtClean="0"/>
              <a:t>matrix </a:t>
            </a:r>
            <a:r>
              <a:rPr lang="en-IN" b="1" i="1" dirty="0" smtClean="0"/>
              <a:t>dot </a:t>
            </a:r>
            <a:r>
              <a:rPr lang="en-IN" b="1" i="1" dirty="0" smtClean="0"/>
              <a:t>product to get weight each venue type category per the reference priorities</a:t>
            </a:r>
          </a:p>
        </p:txBody>
      </p:sp>
      <p:pic>
        <p:nvPicPr>
          <p:cNvPr id="4098" name="Picture 2"/>
          <p:cNvPicPr>
            <a:picLocks noChangeAspect="1" noChangeArrowheads="1"/>
          </p:cNvPicPr>
          <p:nvPr/>
        </p:nvPicPr>
        <p:blipFill>
          <a:blip r:embed="rId2"/>
          <a:srcRect/>
          <a:stretch>
            <a:fillRect/>
          </a:stretch>
        </p:blipFill>
        <p:spPr bwMode="auto">
          <a:xfrm>
            <a:off x="685800" y="3352800"/>
            <a:ext cx="3429000" cy="1828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724400" y="2362200"/>
            <a:ext cx="2743200" cy="4105275"/>
          </a:xfrm>
          <a:prstGeom prst="rect">
            <a:avLst/>
          </a:prstGeom>
          <a:noFill/>
          <a:ln w="9525">
            <a:noFill/>
            <a:miter lim="800000"/>
            <a:headEnd/>
            <a:tailEnd/>
          </a:ln>
          <a:effectLst/>
        </p:spPr>
      </p:pic>
      <p:sp>
        <p:nvSpPr>
          <p:cNvPr id="9" name="Rectangle 8"/>
          <p:cNvSpPr/>
          <p:nvPr/>
        </p:nvSpPr>
        <p:spPr>
          <a:xfrm>
            <a:off x="4038600" y="1066800"/>
            <a:ext cx="4572000" cy="1200329"/>
          </a:xfrm>
          <a:prstGeom prst="rect">
            <a:avLst/>
          </a:prstGeom>
        </p:spPr>
        <p:txBody>
          <a:bodyPr>
            <a:spAutoFit/>
          </a:bodyPr>
          <a:lstStyle/>
          <a:p>
            <a:r>
              <a:rPr lang="en-IN" b="1" i="1" dirty="0" smtClean="0"/>
              <a:t>Using the above priority matrix and weights the final recommendation is calculated by calculating the weighted </a:t>
            </a:r>
            <a:r>
              <a:rPr lang="en-IN" b="1" i="1" dirty="0" smtClean="0"/>
              <a:t>average priority/rating </a:t>
            </a:r>
            <a:r>
              <a:rPr lang="en-IN" b="1" i="1" dirty="0" smtClean="0"/>
              <a:t>for every </a:t>
            </a:r>
            <a:r>
              <a:rPr lang="en-IN" b="1" i="1" dirty="0" smtClean="0"/>
              <a:t>neighbourhood. </a:t>
            </a:r>
            <a:endParaRPr lang="en-IN" b="1" i="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457200"/>
          </a:xfrm>
        </p:spPr>
        <p:txBody>
          <a:bodyPr>
            <a:normAutofit fontScale="90000"/>
          </a:bodyPr>
          <a:lstStyle/>
          <a:p>
            <a:pPr algn="l"/>
            <a:r>
              <a:rPr lang="en-IN" dirty="0" smtClean="0"/>
              <a:t>Conclusion</a:t>
            </a:r>
            <a:endParaRPr lang="en-IN" dirty="0"/>
          </a:p>
        </p:txBody>
      </p:sp>
      <p:sp>
        <p:nvSpPr>
          <p:cNvPr id="6" name="Rectangle 5"/>
          <p:cNvSpPr/>
          <p:nvPr/>
        </p:nvSpPr>
        <p:spPr>
          <a:xfrm>
            <a:off x="838200" y="914400"/>
            <a:ext cx="7924800" cy="5170646"/>
          </a:xfrm>
          <a:prstGeom prst="rect">
            <a:avLst/>
          </a:prstGeom>
        </p:spPr>
        <p:txBody>
          <a:bodyPr wrap="square">
            <a:spAutoFit/>
          </a:bodyPr>
          <a:lstStyle/>
          <a:p>
            <a:pPr>
              <a:buFont typeface="Wingdings" pitchFamily="2" charset="2"/>
              <a:buChar char="q"/>
            </a:pPr>
            <a:r>
              <a:rPr lang="en-IN" sz="2200" dirty="0" smtClean="0"/>
              <a:t>The customer should open the culinary items store in </a:t>
            </a:r>
            <a:r>
              <a:rPr lang="en-IN" sz="2200" b="1" dirty="0" smtClean="0"/>
              <a:t>"Regent Park" </a:t>
            </a:r>
            <a:r>
              <a:rPr lang="en-IN" sz="2200" dirty="0" smtClean="0"/>
              <a:t>neighbourhood in Toronto. </a:t>
            </a:r>
          </a:p>
          <a:p>
            <a:pPr>
              <a:buFont typeface="Wingdings" pitchFamily="2" charset="2"/>
              <a:buChar char="q"/>
            </a:pPr>
            <a:endParaRPr lang="en-IN" sz="2200" dirty="0" smtClean="0"/>
          </a:p>
          <a:p>
            <a:pPr lvl="1">
              <a:buFont typeface="Wingdings" pitchFamily="2" charset="2"/>
              <a:buChar char="q"/>
            </a:pPr>
            <a:r>
              <a:rPr lang="en-IN" sz="2200" dirty="0" smtClean="0"/>
              <a:t>This has been suggested based on the analysis of the key data points of South Asian population concentration and vicinity of various venues like Indian Restaurants, Shops and Bus stops. </a:t>
            </a:r>
          </a:p>
          <a:p>
            <a:pPr lvl="1">
              <a:buFont typeface="Wingdings" pitchFamily="2" charset="2"/>
              <a:buChar char="q"/>
            </a:pPr>
            <a:r>
              <a:rPr lang="en-IN" sz="2200" dirty="0" smtClean="0"/>
              <a:t>Because of proximity to Indian Restaurants, the customer can explore tie-ups or partnerships for the restaurants culinary requirements in bulk. Also availability of Bus stops and Shops and Services provides the customer's store with relevant eyeballs and the customer can look at easier access to delivery.</a:t>
            </a:r>
          </a:p>
          <a:p>
            <a:pPr lvl="1">
              <a:buFont typeface="Wingdings" pitchFamily="2" charset="2"/>
              <a:buChar char="q"/>
            </a:pPr>
            <a:r>
              <a:rPr lang="en-IN" sz="2200" dirty="0" smtClean="0"/>
              <a:t>As expected by the customer on the test run, I suggest a six-month test run with a shop on rental basis to start with and the existing store items catalogue, to gauge the sales and returns on investment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457200"/>
          </a:xfrm>
        </p:spPr>
        <p:txBody>
          <a:bodyPr>
            <a:normAutofit fontScale="90000"/>
          </a:bodyPr>
          <a:lstStyle/>
          <a:p>
            <a:pPr algn="l"/>
            <a:r>
              <a:rPr lang="en-IN" dirty="0" smtClean="0"/>
              <a:t>For Further Discussion</a:t>
            </a:r>
            <a:endParaRPr lang="en-IN" dirty="0"/>
          </a:p>
        </p:txBody>
      </p:sp>
      <p:sp>
        <p:nvSpPr>
          <p:cNvPr id="4" name="Rectangle 3"/>
          <p:cNvSpPr/>
          <p:nvPr/>
        </p:nvSpPr>
        <p:spPr>
          <a:xfrm>
            <a:off x="838200" y="1066800"/>
            <a:ext cx="7772400" cy="4493538"/>
          </a:xfrm>
          <a:prstGeom prst="rect">
            <a:avLst/>
          </a:prstGeom>
        </p:spPr>
        <p:txBody>
          <a:bodyPr wrap="square">
            <a:spAutoFit/>
          </a:bodyPr>
          <a:lstStyle/>
          <a:p>
            <a:pPr>
              <a:buFont typeface="Wingdings" pitchFamily="2" charset="2"/>
              <a:buChar char="q"/>
            </a:pPr>
            <a:r>
              <a:rPr lang="en-IN" sz="2200" dirty="0" smtClean="0"/>
              <a:t>Few more important parameters for consideration and better analysis will be - </a:t>
            </a:r>
          </a:p>
          <a:p>
            <a:pPr lvl="1">
              <a:buFont typeface="Wingdings" pitchFamily="2" charset="2"/>
              <a:buChar char="q"/>
            </a:pPr>
            <a:r>
              <a:rPr lang="en-IN" sz="2200" dirty="0" smtClean="0"/>
              <a:t>In this analysis we have restricted venue data within a 500m radius and 30 venues.  We could increase or tweak this limit</a:t>
            </a:r>
          </a:p>
          <a:p>
            <a:pPr lvl="1">
              <a:buFont typeface="Wingdings" pitchFamily="2" charset="2"/>
              <a:buChar char="q"/>
            </a:pPr>
            <a:r>
              <a:rPr lang="en-IN" sz="2200" dirty="0" smtClean="0"/>
              <a:t> Considering Real estate/store rental or buy prices of the neighbourhoods</a:t>
            </a:r>
          </a:p>
          <a:p>
            <a:pPr lvl="1">
              <a:buFont typeface="Wingdings" pitchFamily="2" charset="2"/>
              <a:buChar char="q"/>
            </a:pPr>
            <a:r>
              <a:rPr lang="en-IN" sz="2200" dirty="0" smtClean="0"/>
              <a:t>Considering proximity or distance from warehouse </a:t>
            </a:r>
          </a:p>
          <a:p>
            <a:pPr lvl="1">
              <a:buFont typeface="Wingdings" pitchFamily="2" charset="2"/>
              <a:buChar char="q"/>
            </a:pPr>
            <a:r>
              <a:rPr lang="en-IN" sz="2200" dirty="0" smtClean="0"/>
              <a:t>Supply chain strategy for delivery from any import unit or warehouse</a:t>
            </a:r>
          </a:p>
          <a:p>
            <a:endParaRPr lang="en-IN" sz="2200" dirty="0" smtClean="0"/>
          </a:p>
          <a:p>
            <a:r>
              <a:rPr lang="en-IN" sz="2200" dirty="0" smtClean="0"/>
              <a:t>While we have excluded these assuming a no-restriction on budget, the above will definitely be significant criterions for the store location prediction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0"/>
            <a:ext cx="7772400" cy="457200"/>
          </a:xfrm>
        </p:spPr>
        <p:txBody>
          <a:bodyPr>
            <a:normAutofit fontScale="90000"/>
          </a:bodyPr>
          <a:lstStyle/>
          <a:p>
            <a:r>
              <a:rPr lang="en-IN" dirty="0" smtClean="0"/>
              <a:t>Thank You</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457200"/>
          </a:xfrm>
        </p:spPr>
        <p:txBody>
          <a:bodyPr>
            <a:normAutofit fontScale="90000"/>
          </a:bodyPr>
          <a:lstStyle/>
          <a:p>
            <a:pPr algn="l"/>
            <a:r>
              <a:rPr lang="en-IN" dirty="0" smtClean="0"/>
              <a:t>Problem &amp; Background</a:t>
            </a:r>
            <a:endParaRPr lang="en-IN" dirty="0"/>
          </a:p>
        </p:txBody>
      </p:sp>
      <p:graphicFrame>
        <p:nvGraphicFramePr>
          <p:cNvPr id="5" name="Diagram 4"/>
          <p:cNvGraphicFramePr/>
          <p:nvPr/>
        </p:nvGraphicFramePr>
        <p:xfrm>
          <a:off x="4114800" y="1016000"/>
          <a:ext cx="4572000" cy="546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685800" y="2209800"/>
            <a:ext cx="3048000" cy="1785104"/>
          </a:xfrm>
          <a:prstGeom prst="rect">
            <a:avLst/>
          </a:prstGeom>
        </p:spPr>
        <p:txBody>
          <a:bodyPr wrap="square">
            <a:spAutoFit/>
          </a:bodyPr>
          <a:lstStyle/>
          <a:p>
            <a:pPr algn="ctr"/>
            <a:r>
              <a:rPr lang="en-IN" sz="2200" b="1" dirty="0" smtClean="0"/>
              <a:t>Suggest the best possible location to open a new retail store in Toronto for selling Indian culinary items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457200"/>
          </a:xfrm>
        </p:spPr>
        <p:txBody>
          <a:bodyPr>
            <a:normAutofit fontScale="90000"/>
          </a:bodyPr>
          <a:lstStyle/>
          <a:p>
            <a:pPr algn="l"/>
            <a:r>
              <a:rPr lang="en-IN" dirty="0" smtClean="0"/>
              <a:t>Data Required</a:t>
            </a:r>
            <a:endParaRPr lang="en-IN" dirty="0"/>
          </a:p>
        </p:txBody>
      </p:sp>
      <p:graphicFrame>
        <p:nvGraphicFramePr>
          <p:cNvPr id="6" name="Diagram 5"/>
          <p:cNvGraphicFramePr/>
          <p:nvPr/>
        </p:nvGraphicFramePr>
        <p:xfrm>
          <a:off x="990600" y="1143000"/>
          <a:ext cx="73914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457200"/>
          </a:xfrm>
        </p:spPr>
        <p:txBody>
          <a:bodyPr>
            <a:normAutofit fontScale="90000"/>
          </a:bodyPr>
          <a:lstStyle/>
          <a:p>
            <a:pPr algn="l"/>
            <a:r>
              <a:rPr lang="en-IN" dirty="0" smtClean="0"/>
              <a:t>Data Required - Snapshots</a:t>
            </a:r>
            <a:endParaRPr lang="en-IN" dirty="0"/>
          </a:p>
        </p:txBody>
      </p:sp>
      <p:pic>
        <p:nvPicPr>
          <p:cNvPr id="1026" name="Picture 2"/>
          <p:cNvPicPr>
            <a:picLocks noChangeAspect="1" noChangeArrowheads="1"/>
          </p:cNvPicPr>
          <p:nvPr/>
        </p:nvPicPr>
        <p:blipFill>
          <a:blip r:embed="rId2"/>
          <a:srcRect/>
          <a:stretch>
            <a:fillRect/>
          </a:stretch>
        </p:blipFill>
        <p:spPr bwMode="auto">
          <a:xfrm>
            <a:off x="533400" y="3124200"/>
            <a:ext cx="8313089" cy="3124200"/>
          </a:xfrm>
          <a:prstGeom prst="rect">
            <a:avLst/>
          </a:prstGeom>
          <a:noFill/>
          <a:ln w="9525">
            <a:noFill/>
            <a:miter lim="800000"/>
            <a:headEnd/>
            <a:tailEnd/>
          </a:ln>
          <a:effectLst/>
        </p:spPr>
      </p:pic>
      <p:sp>
        <p:nvSpPr>
          <p:cNvPr id="7" name="Rectangle 6"/>
          <p:cNvSpPr/>
          <p:nvPr/>
        </p:nvSpPr>
        <p:spPr>
          <a:xfrm>
            <a:off x="838200" y="1143000"/>
            <a:ext cx="7924800" cy="1477328"/>
          </a:xfrm>
          <a:prstGeom prst="rect">
            <a:avLst/>
          </a:prstGeom>
        </p:spPr>
        <p:txBody>
          <a:bodyPr wrap="square">
            <a:spAutoFit/>
          </a:bodyPr>
          <a:lstStyle/>
          <a:p>
            <a:r>
              <a:rPr lang="en-IN" dirty="0" smtClean="0"/>
              <a:t>Geography and location information of the neighbourhoods. E.g. latitude, longitude, postal codes. We will </a:t>
            </a:r>
            <a:r>
              <a:rPr lang="en-IN" dirty="0" smtClean="0"/>
              <a:t>use https</a:t>
            </a:r>
            <a:r>
              <a:rPr lang="en-IN" dirty="0" smtClean="0"/>
              <a:t>://en.wikipedia.org/wiki/List_of_postal_codes_of_Canada:_M, for the postal codes and either </a:t>
            </a:r>
            <a:r>
              <a:rPr lang="en-IN" dirty="0" err="1" smtClean="0"/>
              <a:t>Geocoder</a:t>
            </a:r>
            <a:r>
              <a:rPr lang="en-IN" dirty="0" smtClean="0"/>
              <a:t> or the following </a:t>
            </a:r>
            <a:r>
              <a:rPr lang="en-IN" dirty="0" err="1" smtClean="0"/>
              <a:t>csv</a:t>
            </a:r>
            <a:r>
              <a:rPr lang="en-IN" dirty="0" smtClean="0"/>
              <a:t> file for the postal codes http://cocl.us/Geospatial_data . Read/Queried data would look as below </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457200"/>
          </a:xfrm>
        </p:spPr>
        <p:txBody>
          <a:bodyPr>
            <a:normAutofit fontScale="90000"/>
          </a:bodyPr>
          <a:lstStyle/>
          <a:p>
            <a:pPr algn="l"/>
            <a:r>
              <a:rPr lang="en-IN" dirty="0" smtClean="0"/>
              <a:t>Data Required - Snapshots</a:t>
            </a:r>
            <a:endParaRPr lang="en-IN" dirty="0"/>
          </a:p>
        </p:txBody>
      </p:sp>
      <p:pic>
        <p:nvPicPr>
          <p:cNvPr id="1027" name="Picture 3"/>
          <p:cNvPicPr>
            <a:picLocks noChangeAspect="1" noChangeArrowheads="1"/>
          </p:cNvPicPr>
          <p:nvPr/>
        </p:nvPicPr>
        <p:blipFill>
          <a:blip r:embed="rId2"/>
          <a:srcRect/>
          <a:stretch>
            <a:fillRect/>
          </a:stretch>
        </p:blipFill>
        <p:spPr bwMode="auto">
          <a:xfrm>
            <a:off x="533400" y="3276600"/>
            <a:ext cx="8077200" cy="2667000"/>
          </a:xfrm>
          <a:prstGeom prst="rect">
            <a:avLst/>
          </a:prstGeom>
          <a:noFill/>
          <a:ln w="9525">
            <a:noFill/>
            <a:miter lim="800000"/>
            <a:headEnd/>
            <a:tailEnd/>
          </a:ln>
          <a:effectLst/>
        </p:spPr>
      </p:pic>
      <p:sp>
        <p:nvSpPr>
          <p:cNvPr id="8" name="Rectangle 7"/>
          <p:cNvSpPr/>
          <p:nvPr/>
        </p:nvSpPr>
        <p:spPr>
          <a:xfrm>
            <a:off x="838200" y="914401"/>
            <a:ext cx="7620000" cy="2308324"/>
          </a:xfrm>
          <a:prstGeom prst="rect">
            <a:avLst/>
          </a:prstGeom>
        </p:spPr>
        <p:txBody>
          <a:bodyPr wrap="square">
            <a:spAutoFit/>
          </a:bodyPr>
          <a:lstStyle/>
          <a:p>
            <a:r>
              <a:rPr lang="en-IN" dirty="0" smtClean="0"/>
              <a:t>Demographics of the neighbourhoods - for this analysis we will use the data available in the following Toronto Open Data site https://www.toronto.ca/city-government/data-research-maps/open-data/open-data-catalogue/#8c732154-5012-9afe-d0cd-ba3ffc813d5a CSV file - https://www.toronto.ca/ext/open_data/catalog/data_set_files/2016_neighbourhood_profiles.csv . Note that here we will limit our analysis to the neighbourhoods of the postal codes available. Queried demographic data from the </a:t>
            </a:r>
            <a:r>
              <a:rPr lang="en-IN" dirty="0" err="1" smtClean="0"/>
              <a:t>csv</a:t>
            </a:r>
            <a:r>
              <a:rPr lang="en-IN" dirty="0" smtClean="0"/>
              <a:t> file will look as below</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457200"/>
          </a:xfrm>
        </p:spPr>
        <p:txBody>
          <a:bodyPr>
            <a:normAutofit fontScale="90000"/>
          </a:bodyPr>
          <a:lstStyle/>
          <a:p>
            <a:pPr algn="l"/>
            <a:r>
              <a:rPr lang="en-IN" dirty="0" smtClean="0"/>
              <a:t>Data Required - Snapshots</a:t>
            </a:r>
            <a:endParaRPr lang="en-IN" dirty="0"/>
          </a:p>
        </p:txBody>
      </p:sp>
      <p:pic>
        <p:nvPicPr>
          <p:cNvPr id="1028" name="Picture 4"/>
          <p:cNvPicPr>
            <a:picLocks noChangeAspect="1" noChangeArrowheads="1"/>
          </p:cNvPicPr>
          <p:nvPr/>
        </p:nvPicPr>
        <p:blipFill>
          <a:blip r:embed="rId2"/>
          <a:srcRect/>
          <a:stretch>
            <a:fillRect/>
          </a:stretch>
        </p:blipFill>
        <p:spPr bwMode="auto">
          <a:xfrm>
            <a:off x="533400" y="3352800"/>
            <a:ext cx="8202129" cy="2895600"/>
          </a:xfrm>
          <a:prstGeom prst="rect">
            <a:avLst/>
          </a:prstGeom>
          <a:noFill/>
          <a:ln w="9525">
            <a:noFill/>
            <a:miter lim="800000"/>
            <a:headEnd/>
            <a:tailEnd/>
          </a:ln>
          <a:effectLst/>
        </p:spPr>
      </p:pic>
      <p:sp>
        <p:nvSpPr>
          <p:cNvPr id="8" name="Rectangle 7"/>
          <p:cNvSpPr/>
          <p:nvPr/>
        </p:nvSpPr>
        <p:spPr>
          <a:xfrm>
            <a:off x="762000" y="914401"/>
            <a:ext cx="7543800" cy="2308324"/>
          </a:xfrm>
          <a:prstGeom prst="rect">
            <a:avLst/>
          </a:prstGeom>
        </p:spPr>
        <p:txBody>
          <a:bodyPr wrap="square">
            <a:spAutoFit/>
          </a:bodyPr>
          <a:lstStyle/>
          <a:p>
            <a:r>
              <a:rPr lang="en-IN" dirty="0" smtClean="0"/>
              <a:t>We would need venue information in that neighbourhood which could provide us details like restaurants nearby, shopping areas, distances and popularity. For this we will leverage Foursquare data. The type of venue categories we would look at are Indian/Asian restaurants, Food, Shops and service, Travel and transport. Examples from Foursquare resource categories are Indian Restaurant - 4bf58dd8d48988d10f941735, Shop &amp; Service - 4d4b7105d754a06378d81259. For examples Indian restaurants near Scarborough Village queries for, will look as below</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
            <a:ext cx="8991600" cy="1066799"/>
          </a:xfrm>
        </p:spPr>
        <p:txBody>
          <a:bodyPr>
            <a:normAutofit/>
          </a:bodyPr>
          <a:lstStyle/>
          <a:p>
            <a:pPr algn="l"/>
            <a:r>
              <a:rPr lang="en-IN" dirty="0" smtClean="0"/>
              <a:t>Methodology</a:t>
            </a:r>
            <a:endParaRPr lang="en-IN" dirty="0"/>
          </a:p>
        </p:txBody>
      </p:sp>
      <p:sp>
        <p:nvSpPr>
          <p:cNvPr id="5" name="Rectangle 4"/>
          <p:cNvSpPr/>
          <p:nvPr/>
        </p:nvSpPr>
        <p:spPr>
          <a:xfrm>
            <a:off x="457200" y="990601"/>
            <a:ext cx="8458200" cy="5632311"/>
          </a:xfrm>
          <a:prstGeom prst="rect">
            <a:avLst/>
          </a:prstGeom>
        </p:spPr>
        <p:txBody>
          <a:bodyPr wrap="square">
            <a:spAutoFit/>
          </a:bodyPr>
          <a:lstStyle/>
          <a:p>
            <a:pPr>
              <a:buFont typeface="Wingdings" pitchFamily="2" charset="2"/>
              <a:buChar char="q"/>
            </a:pPr>
            <a:r>
              <a:rPr lang="en-IN" sz="2000" dirty="0" smtClean="0"/>
              <a:t>Content based recommendation - </a:t>
            </a:r>
            <a:r>
              <a:rPr lang="en-IN" sz="2000" dirty="0" smtClean="0"/>
              <a:t>We use </a:t>
            </a:r>
            <a:r>
              <a:rPr lang="en-IN" sz="2000" dirty="0" smtClean="0"/>
              <a:t>a content (venue) based recommendation model as the problem asks us to recommend a particular location. </a:t>
            </a:r>
          </a:p>
          <a:p>
            <a:pPr>
              <a:buFont typeface="Wingdings" pitchFamily="2" charset="2"/>
              <a:buChar char="q"/>
            </a:pPr>
            <a:r>
              <a:rPr lang="en-IN" sz="2000" dirty="0" smtClean="0"/>
              <a:t>To build the same we will use a reference priority rating of </a:t>
            </a:r>
            <a:r>
              <a:rPr lang="en-IN" sz="2000" dirty="0" smtClean="0"/>
              <a:t>neighbourhoods </a:t>
            </a:r>
            <a:r>
              <a:rPr lang="en-IN" sz="2000" dirty="0" smtClean="0"/>
              <a:t>using the population parameter. A</a:t>
            </a:r>
            <a:r>
              <a:rPr lang="en-IN" sz="2000" dirty="0" smtClean="0"/>
              <a:t>s </a:t>
            </a:r>
            <a:r>
              <a:rPr lang="en-IN" sz="2000" dirty="0" smtClean="0"/>
              <a:t>customer wants to open the store in a </a:t>
            </a:r>
            <a:r>
              <a:rPr lang="en-IN" sz="2000" dirty="0" smtClean="0"/>
              <a:t>neighbourhood </a:t>
            </a:r>
            <a:r>
              <a:rPr lang="en-IN" sz="2000" dirty="0" smtClean="0"/>
              <a:t>location with higher </a:t>
            </a:r>
            <a:r>
              <a:rPr lang="en-IN" sz="2000" dirty="0" smtClean="0"/>
              <a:t>Asian population, this </a:t>
            </a:r>
            <a:r>
              <a:rPr lang="en-IN" sz="2000" dirty="0" smtClean="0"/>
              <a:t>reference provides us the priority of neighbourhoods based on </a:t>
            </a:r>
            <a:r>
              <a:rPr lang="en-IN" sz="2000" dirty="0" smtClean="0"/>
              <a:t>South Asian population percentage. </a:t>
            </a:r>
            <a:r>
              <a:rPr lang="en-IN" sz="2000" dirty="0" smtClean="0"/>
              <a:t>We consider South Asian population (</a:t>
            </a:r>
            <a:r>
              <a:rPr lang="en-IN" sz="2000" dirty="0" err="1" smtClean="0"/>
              <a:t>esp</a:t>
            </a:r>
            <a:r>
              <a:rPr lang="en-IN" sz="2000" dirty="0" smtClean="0"/>
              <a:t> Indian population</a:t>
            </a:r>
            <a:r>
              <a:rPr lang="en-IN" sz="2000" dirty="0" smtClean="0"/>
              <a:t>) assign a preference priority of neighbourhoods for those with higher South Asian population.</a:t>
            </a:r>
            <a:endParaRPr lang="en-IN" sz="2000" dirty="0" smtClean="0"/>
          </a:p>
          <a:p>
            <a:pPr>
              <a:buFont typeface="Wingdings" pitchFamily="2" charset="2"/>
              <a:buChar char="q"/>
            </a:pPr>
            <a:r>
              <a:rPr lang="en-IN" sz="2000" dirty="0" smtClean="0"/>
              <a:t>Additionally the Foursquare venue categories i.e. </a:t>
            </a:r>
            <a:r>
              <a:rPr lang="en-IN" sz="2000" dirty="0" smtClean="0"/>
              <a:t>Bus Stop</a:t>
            </a:r>
            <a:r>
              <a:rPr lang="en-IN" sz="2000" dirty="0" smtClean="0"/>
              <a:t>, Shops and services, Metro stations and Indian Restaurants will be used to provide a weighted order of importance of the "venues" metric </a:t>
            </a:r>
            <a:r>
              <a:rPr lang="en-IN" sz="2000" dirty="0" smtClean="0"/>
              <a:t> i.e</a:t>
            </a:r>
            <a:r>
              <a:rPr lang="en-IN" sz="2000" dirty="0" smtClean="0"/>
              <a:t>. which type of venues do we consider as most important - presence of Bus stops or Metro or Shops and service or Indian restaurant - which ones are most co-related</a:t>
            </a:r>
            <a:r>
              <a:rPr lang="en-IN" sz="2000" dirty="0" smtClean="0"/>
              <a:t>.</a:t>
            </a:r>
            <a:endParaRPr lang="en-IN" sz="2000" dirty="0" smtClean="0"/>
          </a:p>
          <a:p>
            <a:pPr>
              <a:buFont typeface="Wingdings" pitchFamily="2" charset="2"/>
              <a:buChar char="q"/>
            </a:pPr>
            <a:r>
              <a:rPr lang="en-IN" sz="2000" dirty="0" smtClean="0"/>
              <a:t>And based on number of such nearby venues available for each of the </a:t>
            </a:r>
            <a:r>
              <a:rPr lang="en-IN" sz="2000" dirty="0" smtClean="0"/>
              <a:t>neighbourhood </a:t>
            </a:r>
            <a:r>
              <a:rPr lang="en-IN" sz="2000" dirty="0" smtClean="0"/>
              <a:t>locations (output of Foursquare API search</a:t>
            </a:r>
            <a:r>
              <a:rPr lang="en-IN" sz="2000" dirty="0" smtClean="0"/>
              <a:t>) and weighted venue metric, </a:t>
            </a:r>
            <a:r>
              <a:rPr lang="en-IN" sz="2000" dirty="0" smtClean="0"/>
              <a:t>we will determine the top preferred location among the available </a:t>
            </a:r>
            <a:r>
              <a:rPr lang="en-IN" sz="2000" dirty="0" smtClean="0"/>
              <a:t>neighborhoods using a weighted average of priorities for the neighborhoods.</a:t>
            </a:r>
            <a:endParaRPr lang="en-IN"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
            <a:ext cx="8991600" cy="1066799"/>
          </a:xfrm>
        </p:spPr>
        <p:txBody>
          <a:bodyPr>
            <a:normAutofit fontScale="90000"/>
          </a:bodyPr>
          <a:lstStyle/>
          <a:p>
            <a:pPr algn="l"/>
            <a:r>
              <a:rPr lang="en-IN" dirty="0" smtClean="0"/>
              <a:t>Methodology - Recommendation Model</a:t>
            </a:r>
            <a:endParaRPr lang="en-IN" dirty="0"/>
          </a:p>
        </p:txBody>
      </p:sp>
      <p:grpSp>
        <p:nvGrpSpPr>
          <p:cNvPr id="53" name="Group 52"/>
          <p:cNvGrpSpPr/>
          <p:nvPr/>
        </p:nvGrpSpPr>
        <p:grpSpPr>
          <a:xfrm>
            <a:off x="609600" y="1219200"/>
            <a:ext cx="8382000" cy="4648200"/>
            <a:chOff x="609600" y="1219200"/>
            <a:chExt cx="8382000" cy="4648200"/>
          </a:xfrm>
        </p:grpSpPr>
        <p:sp>
          <p:nvSpPr>
            <p:cNvPr id="5" name="Rounded Rectangle 4"/>
            <p:cNvSpPr/>
            <p:nvPr/>
          </p:nvSpPr>
          <p:spPr>
            <a:xfrm>
              <a:off x="609600" y="1219200"/>
              <a:ext cx="2209800" cy="2133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lvl="0" algn="ctr"/>
              <a:r>
                <a:rPr lang="en-IN" sz="1500" b="1" dirty="0" smtClean="0"/>
                <a:t>Reference priority for preferred neighborhoods </a:t>
              </a:r>
            </a:p>
            <a:p>
              <a:pPr lvl="0" algn="ctr"/>
              <a:r>
                <a:rPr lang="en-IN" sz="1500" b="1" dirty="0" smtClean="0"/>
                <a:t>- </a:t>
              </a:r>
              <a:r>
                <a:rPr lang="en-IN" sz="1500" dirty="0" smtClean="0"/>
                <a:t>based on South </a:t>
              </a:r>
              <a:r>
                <a:rPr lang="en-IN" sz="1500" dirty="0" smtClean="0"/>
                <a:t>Asian </a:t>
              </a:r>
              <a:r>
                <a:rPr lang="en-IN" sz="1500" dirty="0" smtClean="0"/>
                <a:t>population % (Customers main consideration)</a:t>
              </a:r>
              <a:endParaRPr lang="en-IN" sz="1500" dirty="0" smtClean="0"/>
            </a:p>
            <a:p>
              <a:pPr algn="ctr"/>
              <a:endParaRPr lang="en-IN" sz="1500" dirty="0"/>
            </a:p>
          </p:txBody>
        </p:sp>
        <p:sp>
          <p:nvSpPr>
            <p:cNvPr id="6" name="Rounded Rectangle 5"/>
            <p:cNvSpPr/>
            <p:nvPr/>
          </p:nvSpPr>
          <p:spPr>
            <a:xfrm>
              <a:off x="609600" y="3886200"/>
              <a:ext cx="2209800" cy="19812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lvl="0" algn="ctr"/>
              <a:r>
                <a:rPr lang="en-IN" sz="1500" b="1" dirty="0" smtClean="0"/>
                <a:t>Feature list </a:t>
              </a:r>
              <a:r>
                <a:rPr lang="en-IN" sz="1500" dirty="0" smtClean="0"/>
                <a:t>-</a:t>
              </a:r>
            </a:p>
            <a:p>
              <a:pPr lvl="0" algn="ctr"/>
              <a:r>
                <a:rPr lang="en-IN" sz="1500" dirty="0" smtClean="0"/>
                <a:t>Four </a:t>
              </a:r>
              <a:r>
                <a:rPr lang="en-IN" sz="1500" dirty="0" smtClean="0"/>
                <a:t>Square Venues </a:t>
              </a:r>
              <a:r>
                <a:rPr lang="en-IN" sz="1500" dirty="0" smtClean="0"/>
                <a:t>data Indian Restaurants</a:t>
              </a:r>
            </a:p>
            <a:p>
              <a:pPr lvl="0" algn="ctr"/>
              <a:r>
                <a:rPr lang="en-IN" sz="1500" dirty="0" smtClean="0"/>
                <a:t>Shops </a:t>
              </a:r>
              <a:r>
                <a:rPr lang="en-IN" sz="1500" dirty="0" smtClean="0"/>
                <a:t>and </a:t>
              </a:r>
              <a:r>
                <a:rPr lang="en-IN" sz="1500" dirty="0" smtClean="0"/>
                <a:t>Services</a:t>
              </a:r>
            </a:p>
            <a:p>
              <a:pPr lvl="0" algn="ctr"/>
              <a:r>
                <a:rPr lang="en-IN" sz="1500" dirty="0" smtClean="0"/>
                <a:t>Bus Stop</a:t>
              </a:r>
            </a:p>
            <a:p>
              <a:pPr lvl="0" algn="ctr"/>
              <a:r>
                <a:rPr lang="en-IN" sz="1500" dirty="0" smtClean="0"/>
                <a:t>Metro Stations</a:t>
              </a:r>
              <a:endParaRPr lang="en-IN" sz="1500" dirty="0"/>
            </a:p>
          </p:txBody>
        </p:sp>
        <p:sp>
          <p:nvSpPr>
            <p:cNvPr id="7" name="Rounded Rectangle 6"/>
            <p:cNvSpPr/>
            <p:nvPr/>
          </p:nvSpPr>
          <p:spPr>
            <a:xfrm>
              <a:off x="5257800" y="3048000"/>
              <a:ext cx="1600200" cy="12192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lvl="0" algn="ctr"/>
              <a:r>
                <a:rPr lang="en-IN" sz="1500" b="1" dirty="0" smtClean="0"/>
                <a:t>Venue matrix </a:t>
              </a:r>
              <a:r>
                <a:rPr lang="en-IN" sz="1500" dirty="0" smtClean="0"/>
                <a:t>– weight of each venue category</a:t>
              </a:r>
              <a:endParaRPr lang="en-IN" sz="1500" dirty="0" smtClean="0"/>
            </a:p>
          </p:txBody>
        </p:sp>
        <p:sp>
          <p:nvSpPr>
            <p:cNvPr id="8" name="Rounded Rectangle 7"/>
            <p:cNvSpPr/>
            <p:nvPr/>
          </p:nvSpPr>
          <p:spPr>
            <a:xfrm>
              <a:off x="7162800" y="2209800"/>
              <a:ext cx="1828800" cy="25146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1500" b="1" dirty="0" smtClean="0"/>
                <a:t>Recommendation output –weighted average per neighbourhood – highest amongst them is our recommendation</a:t>
              </a:r>
              <a:endParaRPr lang="en-IN" sz="1500" b="1" dirty="0" smtClean="0"/>
            </a:p>
          </p:txBody>
        </p:sp>
        <p:sp>
          <p:nvSpPr>
            <p:cNvPr id="9" name="Rounded Rectangle 8"/>
            <p:cNvSpPr/>
            <p:nvPr/>
          </p:nvSpPr>
          <p:spPr>
            <a:xfrm>
              <a:off x="3124200" y="2743200"/>
              <a:ext cx="1676400" cy="18288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sz="1500" b="1" dirty="0" smtClean="0"/>
                <a:t>Normalized Venue Counts </a:t>
              </a:r>
              <a:r>
                <a:rPr lang="en-IN" sz="1500" dirty="0" smtClean="0"/>
                <a:t>per neighbourhood – MinMax scaler</a:t>
              </a:r>
              <a:endParaRPr lang="en-IN" sz="1500" dirty="0" smtClean="0"/>
            </a:p>
          </p:txBody>
        </p:sp>
        <p:cxnSp>
          <p:nvCxnSpPr>
            <p:cNvPr id="12" name="Shape 11"/>
            <p:cNvCxnSpPr>
              <a:stCxn id="5" idx="3"/>
              <a:endCxn id="7" idx="0"/>
            </p:cNvCxnSpPr>
            <p:nvPr/>
          </p:nvCxnSpPr>
          <p:spPr>
            <a:xfrm>
              <a:off x="2819400" y="2286000"/>
              <a:ext cx="3238500" cy="7620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6" idx="3"/>
              <a:endCxn id="9" idx="1"/>
            </p:cNvCxnSpPr>
            <p:nvPr/>
          </p:nvCxnSpPr>
          <p:spPr>
            <a:xfrm flipV="1">
              <a:off x="2819400" y="3657600"/>
              <a:ext cx="304800" cy="1219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9" idx="3"/>
              <a:endCxn id="7" idx="1"/>
            </p:cNvCxnSpPr>
            <p:nvPr/>
          </p:nvCxnSpPr>
          <p:spPr>
            <a:xfrm>
              <a:off x="4800600" y="3657600"/>
              <a:ext cx="45720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3"/>
            </p:cNvCxnSpPr>
            <p:nvPr/>
          </p:nvCxnSpPr>
          <p:spPr>
            <a:xfrm>
              <a:off x="6858000" y="36576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838200" y="6248400"/>
            <a:ext cx="7543800" cy="369332"/>
          </a:xfrm>
          <a:prstGeom prst="rect">
            <a:avLst/>
          </a:prstGeom>
        </p:spPr>
        <p:txBody>
          <a:bodyPr wrap="square">
            <a:spAutoFit/>
          </a:bodyPr>
          <a:lstStyle/>
          <a:p>
            <a:r>
              <a:rPr lang="en-IN" b="1" i="1" dirty="0" smtClean="0"/>
              <a:t>Snapshot in the next few slides will show data in each of the following steps</a:t>
            </a:r>
            <a:endParaRPr lang="en-IN" b="1" i="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
            <a:ext cx="8991600" cy="1066799"/>
          </a:xfrm>
        </p:spPr>
        <p:txBody>
          <a:bodyPr>
            <a:normAutofit/>
          </a:bodyPr>
          <a:lstStyle/>
          <a:p>
            <a:pPr algn="l"/>
            <a:r>
              <a:rPr lang="en-IN" dirty="0" smtClean="0"/>
              <a:t>Analysis - Snapshots</a:t>
            </a:r>
            <a:endParaRPr lang="en-IN" dirty="0"/>
          </a:p>
        </p:txBody>
      </p:sp>
      <p:pic>
        <p:nvPicPr>
          <p:cNvPr id="2050" name="Picture 2"/>
          <p:cNvPicPr>
            <a:picLocks noChangeAspect="1" noChangeArrowheads="1"/>
          </p:cNvPicPr>
          <p:nvPr/>
        </p:nvPicPr>
        <p:blipFill>
          <a:blip r:embed="rId2"/>
          <a:srcRect/>
          <a:stretch>
            <a:fillRect/>
          </a:stretch>
        </p:blipFill>
        <p:spPr bwMode="auto">
          <a:xfrm>
            <a:off x="838200" y="2133600"/>
            <a:ext cx="7496175" cy="3895725"/>
          </a:xfrm>
          <a:prstGeom prst="rect">
            <a:avLst/>
          </a:prstGeom>
          <a:noFill/>
          <a:ln w="9525">
            <a:noFill/>
            <a:miter lim="800000"/>
            <a:headEnd/>
            <a:tailEnd/>
          </a:ln>
          <a:effectLst/>
        </p:spPr>
      </p:pic>
      <p:sp>
        <p:nvSpPr>
          <p:cNvPr id="6" name="Rectangle 5"/>
          <p:cNvSpPr/>
          <p:nvPr/>
        </p:nvSpPr>
        <p:spPr>
          <a:xfrm>
            <a:off x="685800" y="1295400"/>
            <a:ext cx="7543800" cy="369332"/>
          </a:xfrm>
          <a:prstGeom prst="rect">
            <a:avLst/>
          </a:prstGeom>
        </p:spPr>
        <p:txBody>
          <a:bodyPr wrap="square">
            <a:spAutoFit/>
          </a:bodyPr>
          <a:lstStyle/>
          <a:p>
            <a:r>
              <a:rPr lang="en-IN" b="1" i="1" dirty="0" smtClean="0"/>
              <a:t>Neighbourhood South Asian Population Percentages</a:t>
            </a:r>
            <a:endParaRPr lang="en-IN" b="1" i="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1640</TotalTime>
  <Words>1065</Words>
  <Application>Microsoft Office PowerPoint</Application>
  <PresentationFormat>On-screen Show (4:3)</PresentationFormat>
  <Paragraphs>67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Capstone Project</vt:lpstr>
      <vt:lpstr>Problem &amp; Background</vt:lpstr>
      <vt:lpstr>Data Required</vt:lpstr>
      <vt:lpstr>Data Required - Snapshots</vt:lpstr>
      <vt:lpstr>Data Required - Snapshots</vt:lpstr>
      <vt:lpstr>Data Required - Snapshots</vt:lpstr>
      <vt:lpstr>Methodology</vt:lpstr>
      <vt:lpstr>Methodology - Recommendation Model</vt:lpstr>
      <vt:lpstr>Analysis - Snapshots</vt:lpstr>
      <vt:lpstr>Analysis - Snapshots</vt:lpstr>
      <vt:lpstr>Analysis - Snapshots</vt:lpstr>
      <vt:lpstr>Analysis - Snapshots</vt:lpstr>
      <vt:lpstr>Conclusion</vt:lpstr>
      <vt:lpstr>For Further Discussion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mukund</dc:creator>
  <cp:lastModifiedBy>mukund</cp:lastModifiedBy>
  <cp:revision>74</cp:revision>
  <dcterms:created xsi:type="dcterms:W3CDTF">2006-08-16T00:00:00Z</dcterms:created>
  <dcterms:modified xsi:type="dcterms:W3CDTF">2018-11-27T11:27:59Z</dcterms:modified>
</cp:coreProperties>
</file>