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61" r:id="rId4"/>
    <p:sldId id="262" r:id="rId5"/>
    <p:sldId id="264"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104FE-3873-4C2E-87B3-677693EA502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E6802783-911B-435D-83B4-A31C67B5B480}">
      <dgm:prSet phldrT="[Text]"/>
      <dgm:spPr/>
      <dgm:t>
        <a:bodyPr/>
        <a:lstStyle/>
        <a:p>
          <a:r>
            <a:rPr lang="en-IN" dirty="0" smtClean="0"/>
            <a:t>BACKGROUND</a:t>
          </a:r>
          <a:endParaRPr lang="en-IN" dirty="0"/>
        </a:p>
      </dgm:t>
    </dgm:pt>
    <dgm:pt modelId="{1D4BFC37-F394-4845-9B5B-19D40B9C68CF}" type="parTrans" cxnId="{E2311F09-D1E9-4CE9-B904-6B976B2AE08A}">
      <dgm:prSet/>
      <dgm:spPr/>
      <dgm:t>
        <a:bodyPr/>
        <a:lstStyle/>
        <a:p>
          <a:endParaRPr lang="en-IN"/>
        </a:p>
      </dgm:t>
    </dgm:pt>
    <dgm:pt modelId="{542BBEBE-6BFF-4892-B6CE-BA87E3EC6DF0}" type="sibTrans" cxnId="{E2311F09-D1E9-4CE9-B904-6B976B2AE08A}">
      <dgm:prSet/>
      <dgm:spPr/>
      <dgm:t>
        <a:bodyPr/>
        <a:lstStyle/>
        <a:p>
          <a:endParaRPr lang="en-IN"/>
        </a:p>
      </dgm:t>
    </dgm:pt>
    <dgm:pt modelId="{BA76AA86-0DDA-45F4-927A-EB81D94E921B}">
      <dgm:prSet phldrT="[Text]"/>
      <dgm:spPr/>
      <dgm:t>
        <a:bodyPr/>
        <a:lstStyle/>
        <a:p>
          <a:r>
            <a:rPr lang="en-IN" b="0" dirty="0" smtClean="0"/>
            <a:t>Business - selling  Indian culinary items which ranges from groceries - rice, pulses to spices</a:t>
          </a:r>
          <a:endParaRPr lang="en-IN" b="0" dirty="0"/>
        </a:p>
      </dgm:t>
    </dgm:pt>
    <dgm:pt modelId="{00F1D99A-BDB7-48EA-96D9-FA3FD8ACAF39}" type="parTrans" cxnId="{20B93820-2A45-4890-9BA5-DB5074D80543}">
      <dgm:prSet/>
      <dgm:spPr/>
      <dgm:t>
        <a:bodyPr/>
        <a:lstStyle/>
        <a:p>
          <a:endParaRPr lang="en-IN"/>
        </a:p>
      </dgm:t>
    </dgm:pt>
    <dgm:pt modelId="{6AC34638-B2DD-44E6-98FC-D52CC6B98A88}" type="sibTrans" cxnId="{20B93820-2A45-4890-9BA5-DB5074D80543}">
      <dgm:prSet/>
      <dgm:spPr/>
      <dgm:t>
        <a:bodyPr/>
        <a:lstStyle/>
        <a:p>
          <a:endParaRPr lang="en-IN"/>
        </a:p>
      </dgm:t>
    </dgm:pt>
    <dgm:pt modelId="{CAE33708-82CC-409A-8C11-42BDC3A140C1}">
      <dgm:prSet/>
      <dgm:spPr/>
      <dgm:t>
        <a:bodyPr/>
        <a:lstStyle/>
        <a:p>
          <a:r>
            <a:rPr lang="en-IN" b="0" dirty="0" smtClean="0"/>
            <a:t>Indian neighbourhood store concept but store centred around shopping places</a:t>
          </a:r>
          <a:endParaRPr lang="en-IN" b="0" dirty="0" smtClean="0"/>
        </a:p>
      </dgm:t>
    </dgm:pt>
    <dgm:pt modelId="{B9C7B539-FCC9-4F9C-B72D-263DE3735960}" type="parTrans" cxnId="{77BC851E-EB12-4219-B7C1-C2A09C24F6AD}">
      <dgm:prSet/>
      <dgm:spPr/>
      <dgm:t>
        <a:bodyPr/>
        <a:lstStyle/>
        <a:p>
          <a:endParaRPr lang="en-IN"/>
        </a:p>
      </dgm:t>
    </dgm:pt>
    <dgm:pt modelId="{B8F37DBE-B908-4999-941F-596603EA94EB}" type="sibTrans" cxnId="{77BC851E-EB12-4219-B7C1-C2A09C24F6AD}">
      <dgm:prSet/>
      <dgm:spPr/>
      <dgm:t>
        <a:bodyPr/>
        <a:lstStyle/>
        <a:p>
          <a:endParaRPr lang="en-IN"/>
        </a:p>
      </dgm:t>
    </dgm:pt>
    <dgm:pt modelId="{E912F23A-3E08-4A6B-8040-035E07F4A036}">
      <dgm:prSet/>
      <dgm:spPr/>
      <dgm:t>
        <a:bodyPr/>
        <a:lstStyle/>
        <a:p>
          <a:r>
            <a:rPr lang="en-IN" b="0" dirty="0" smtClean="0"/>
            <a:t>Distance from any import hub for items or their warehouse  is not a part of their analysis</a:t>
          </a:r>
          <a:endParaRPr lang="en-IN" b="0" dirty="0" smtClean="0"/>
        </a:p>
      </dgm:t>
    </dgm:pt>
    <dgm:pt modelId="{33705521-9C86-4A01-B9F7-F6F6730541F6}" type="parTrans" cxnId="{D29DA923-97CA-44AA-8EA9-550D8837DD56}">
      <dgm:prSet/>
      <dgm:spPr/>
      <dgm:t>
        <a:bodyPr/>
        <a:lstStyle/>
        <a:p>
          <a:endParaRPr lang="en-IN"/>
        </a:p>
      </dgm:t>
    </dgm:pt>
    <dgm:pt modelId="{0342FFD7-F5BF-441C-BF33-7274E59340C0}" type="sibTrans" cxnId="{D29DA923-97CA-44AA-8EA9-550D8837DD56}">
      <dgm:prSet/>
      <dgm:spPr/>
      <dgm:t>
        <a:bodyPr/>
        <a:lstStyle/>
        <a:p>
          <a:endParaRPr lang="en-IN"/>
        </a:p>
      </dgm:t>
    </dgm:pt>
    <dgm:pt modelId="{CC1A2920-4895-4C61-82DA-BB3DFA18F7C6}">
      <dgm:prSet/>
      <dgm:spPr/>
      <dgm:t>
        <a:bodyPr/>
        <a:lstStyle/>
        <a:p>
          <a:r>
            <a:rPr lang="en-IN" b="0" dirty="0" smtClean="0"/>
            <a:t>This whole exercise will be like their test run. As they have a significant budget to expand store rentals/buy prices are not considered as part of the analysis</a:t>
          </a:r>
          <a:endParaRPr lang="en-IN" b="0" dirty="0" smtClean="0"/>
        </a:p>
      </dgm:t>
    </dgm:pt>
    <dgm:pt modelId="{D7722380-FE26-4D34-86EC-4C835966C49E}" type="parTrans" cxnId="{F11532B1-9AF3-4D25-A252-6D301C2B1147}">
      <dgm:prSet/>
      <dgm:spPr/>
      <dgm:t>
        <a:bodyPr/>
        <a:lstStyle/>
        <a:p>
          <a:endParaRPr lang="en-IN"/>
        </a:p>
      </dgm:t>
    </dgm:pt>
    <dgm:pt modelId="{82A4D0CA-900C-4661-992A-B1B3601B0689}" type="sibTrans" cxnId="{F11532B1-9AF3-4D25-A252-6D301C2B1147}">
      <dgm:prSet/>
      <dgm:spPr/>
      <dgm:t>
        <a:bodyPr/>
        <a:lstStyle/>
        <a:p>
          <a:endParaRPr lang="en-IN"/>
        </a:p>
      </dgm:t>
    </dgm:pt>
    <dgm:pt modelId="{C1B06939-FC95-4943-A314-60D4382885A7}">
      <dgm:prSet phldrT="[Text]"/>
      <dgm:spPr/>
      <dgm:t>
        <a:bodyPr/>
        <a:lstStyle/>
        <a:p>
          <a:r>
            <a:rPr lang="en-IN" b="0" dirty="0" smtClean="0"/>
            <a:t>Primary business goal of the chain in this year is to enter Toronto with a small size retail outlet</a:t>
          </a:r>
          <a:endParaRPr lang="en-IN" b="0" dirty="0"/>
        </a:p>
      </dgm:t>
    </dgm:pt>
    <dgm:pt modelId="{FABC7855-73F5-4335-BB40-101C9B1E7D62}" type="parTrans" cxnId="{C099F3E2-8E80-43DF-ACAC-DD53CFC9E38E}">
      <dgm:prSet/>
      <dgm:spPr/>
      <dgm:t>
        <a:bodyPr/>
        <a:lstStyle/>
        <a:p>
          <a:endParaRPr lang="en-IN"/>
        </a:p>
      </dgm:t>
    </dgm:pt>
    <dgm:pt modelId="{B2C2DF9F-C99F-4B26-9B7F-4C61359716FE}" type="sibTrans" cxnId="{C099F3E2-8E80-43DF-ACAC-DD53CFC9E38E}">
      <dgm:prSet/>
      <dgm:spPr/>
      <dgm:t>
        <a:bodyPr/>
        <a:lstStyle/>
        <a:p>
          <a:endParaRPr lang="en-IN"/>
        </a:p>
      </dgm:t>
    </dgm:pt>
    <dgm:pt modelId="{8DFDDAEC-0A93-4DBA-8FCE-B30A6C6E5527}" type="pres">
      <dgm:prSet presAssocID="{002104FE-3873-4C2E-87B3-677693EA5020}" presName="Name0" presStyleCnt="0">
        <dgm:presLayoutVars>
          <dgm:dir/>
          <dgm:animLvl val="lvl"/>
          <dgm:resizeHandles val="exact"/>
        </dgm:presLayoutVars>
      </dgm:prSet>
      <dgm:spPr/>
    </dgm:pt>
    <dgm:pt modelId="{F1EE7297-8F47-407C-8F56-74A04E3FE6F8}" type="pres">
      <dgm:prSet presAssocID="{E6802783-911B-435D-83B4-A31C67B5B480}" presName="composite" presStyleCnt="0"/>
      <dgm:spPr/>
    </dgm:pt>
    <dgm:pt modelId="{036D6A1F-03DF-476F-9B46-BA9F7A5C1596}" type="pres">
      <dgm:prSet presAssocID="{E6802783-911B-435D-83B4-A31C67B5B480}" presName="parTx" presStyleLbl="alignNode1" presStyleIdx="0" presStyleCnt="1">
        <dgm:presLayoutVars>
          <dgm:chMax val="0"/>
          <dgm:chPref val="0"/>
          <dgm:bulletEnabled val="1"/>
        </dgm:presLayoutVars>
      </dgm:prSet>
      <dgm:spPr/>
    </dgm:pt>
    <dgm:pt modelId="{FC3B0B01-37D7-47C5-A323-D1EDEEF1905E}" type="pres">
      <dgm:prSet presAssocID="{E6802783-911B-435D-83B4-A31C67B5B480}" presName="desTx" presStyleLbl="alignAccFollowNode1" presStyleIdx="0" presStyleCnt="1">
        <dgm:presLayoutVars>
          <dgm:bulletEnabled val="1"/>
        </dgm:presLayoutVars>
      </dgm:prSet>
      <dgm:spPr/>
      <dgm:t>
        <a:bodyPr/>
        <a:lstStyle/>
        <a:p>
          <a:endParaRPr lang="en-IN"/>
        </a:p>
      </dgm:t>
    </dgm:pt>
  </dgm:ptLst>
  <dgm:cxnLst>
    <dgm:cxn modelId="{20B93820-2A45-4890-9BA5-DB5074D80543}" srcId="{E6802783-911B-435D-83B4-A31C67B5B480}" destId="{BA76AA86-0DDA-45F4-927A-EB81D94E921B}" srcOrd="0" destOrd="0" parTransId="{00F1D99A-BDB7-48EA-96D9-FA3FD8ACAF39}" sibTransId="{6AC34638-B2DD-44E6-98FC-D52CC6B98A88}"/>
    <dgm:cxn modelId="{6D19B49B-3E31-42E0-8788-3CD850686440}" type="presOf" srcId="{E912F23A-3E08-4A6B-8040-035E07F4A036}" destId="{FC3B0B01-37D7-47C5-A323-D1EDEEF1905E}" srcOrd="0" destOrd="3" presId="urn:microsoft.com/office/officeart/2005/8/layout/hList1"/>
    <dgm:cxn modelId="{E2311F09-D1E9-4CE9-B904-6B976B2AE08A}" srcId="{002104FE-3873-4C2E-87B3-677693EA5020}" destId="{E6802783-911B-435D-83B4-A31C67B5B480}" srcOrd="0" destOrd="0" parTransId="{1D4BFC37-F394-4845-9B5B-19D40B9C68CF}" sibTransId="{542BBEBE-6BFF-4892-B6CE-BA87E3EC6DF0}"/>
    <dgm:cxn modelId="{C099F3E2-8E80-43DF-ACAC-DD53CFC9E38E}" srcId="{E6802783-911B-435D-83B4-A31C67B5B480}" destId="{C1B06939-FC95-4943-A314-60D4382885A7}" srcOrd="1" destOrd="0" parTransId="{FABC7855-73F5-4335-BB40-101C9B1E7D62}" sibTransId="{B2C2DF9F-C99F-4B26-9B7F-4C61359716FE}"/>
    <dgm:cxn modelId="{77BC851E-EB12-4219-B7C1-C2A09C24F6AD}" srcId="{E6802783-911B-435D-83B4-A31C67B5B480}" destId="{CAE33708-82CC-409A-8C11-42BDC3A140C1}" srcOrd="2" destOrd="0" parTransId="{B9C7B539-FCC9-4F9C-B72D-263DE3735960}" sibTransId="{B8F37DBE-B908-4999-941F-596603EA94EB}"/>
    <dgm:cxn modelId="{D29DA923-97CA-44AA-8EA9-550D8837DD56}" srcId="{E6802783-911B-435D-83B4-A31C67B5B480}" destId="{E912F23A-3E08-4A6B-8040-035E07F4A036}" srcOrd="3" destOrd="0" parTransId="{33705521-9C86-4A01-B9F7-F6F6730541F6}" sibTransId="{0342FFD7-F5BF-441C-BF33-7274E59340C0}"/>
    <dgm:cxn modelId="{BD6219FE-CDBF-459B-A720-60C7335A627D}" type="presOf" srcId="{C1B06939-FC95-4943-A314-60D4382885A7}" destId="{FC3B0B01-37D7-47C5-A323-D1EDEEF1905E}" srcOrd="0" destOrd="1" presId="urn:microsoft.com/office/officeart/2005/8/layout/hList1"/>
    <dgm:cxn modelId="{FF800281-AFED-4255-AC1B-85005549CF02}" type="presOf" srcId="{BA76AA86-0DDA-45F4-927A-EB81D94E921B}" destId="{FC3B0B01-37D7-47C5-A323-D1EDEEF1905E}" srcOrd="0" destOrd="0" presId="urn:microsoft.com/office/officeart/2005/8/layout/hList1"/>
    <dgm:cxn modelId="{1F72885C-7115-4C6E-B19F-A6393344A5FE}" type="presOf" srcId="{CC1A2920-4895-4C61-82DA-BB3DFA18F7C6}" destId="{FC3B0B01-37D7-47C5-A323-D1EDEEF1905E}" srcOrd="0" destOrd="4" presId="urn:microsoft.com/office/officeart/2005/8/layout/hList1"/>
    <dgm:cxn modelId="{9F7FE1EC-5C94-4844-8B1F-2D8AF6BEE3C2}" type="presOf" srcId="{002104FE-3873-4C2E-87B3-677693EA5020}" destId="{8DFDDAEC-0A93-4DBA-8FCE-B30A6C6E5527}" srcOrd="0" destOrd="0" presId="urn:microsoft.com/office/officeart/2005/8/layout/hList1"/>
    <dgm:cxn modelId="{DF61AC8E-B075-4DE9-AF1C-9FA3D668BD30}" type="presOf" srcId="{CAE33708-82CC-409A-8C11-42BDC3A140C1}" destId="{FC3B0B01-37D7-47C5-A323-D1EDEEF1905E}" srcOrd="0" destOrd="2" presId="urn:microsoft.com/office/officeart/2005/8/layout/hList1"/>
    <dgm:cxn modelId="{F11532B1-9AF3-4D25-A252-6D301C2B1147}" srcId="{E6802783-911B-435D-83B4-A31C67B5B480}" destId="{CC1A2920-4895-4C61-82DA-BB3DFA18F7C6}" srcOrd="4" destOrd="0" parTransId="{D7722380-FE26-4D34-86EC-4C835966C49E}" sibTransId="{82A4D0CA-900C-4661-992A-B1B3601B0689}"/>
    <dgm:cxn modelId="{76F7BCE9-1E5D-4F16-8658-BD14C7F3F2FC}" type="presOf" srcId="{E6802783-911B-435D-83B4-A31C67B5B480}" destId="{036D6A1F-03DF-476F-9B46-BA9F7A5C1596}" srcOrd="0" destOrd="0" presId="urn:microsoft.com/office/officeart/2005/8/layout/hList1"/>
    <dgm:cxn modelId="{60B1BFCA-545C-473B-90EC-EBF9409E05B0}" type="presParOf" srcId="{8DFDDAEC-0A93-4DBA-8FCE-B30A6C6E5527}" destId="{F1EE7297-8F47-407C-8F56-74A04E3FE6F8}" srcOrd="0" destOrd="0" presId="urn:microsoft.com/office/officeart/2005/8/layout/hList1"/>
    <dgm:cxn modelId="{73C767CD-912A-4AE2-BA5E-03EF970F2368}" type="presParOf" srcId="{F1EE7297-8F47-407C-8F56-74A04E3FE6F8}" destId="{036D6A1F-03DF-476F-9B46-BA9F7A5C1596}" srcOrd="0" destOrd="0" presId="urn:microsoft.com/office/officeart/2005/8/layout/hList1"/>
    <dgm:cxn modelId="{687F5EB9-DFC6-4F48-8CAA-D790943D6A9A}" type="presParOf" srcId="{F1EE7297-8F47-407C-8F56-74A04E3FE6F8}" destId="{FC3B0B01-37D7-47C5-A323-D1EDEEF1905E}"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B6873938-0902-4982-ABB7-68FA7EBF3990}"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IN"/>
        </a:p>
      </dgm:t>
    </dgm:pt>
    <dgm:pt modelId="{C10E2398-FD43-4BCD-883D-CB04D9399F97}">
      <dgm:prSet phldrT="[Text]"/>
      <dgm:spPr/>
      <dgm:t>
        <a:bodyPr/>
        <a:lstStyle/>
        <a:p>
          <a:r>
            <a:rPr lang="en-IN" dirty="0" smtClean="0"/>
            <a:t>Data</a:t>
          </a:r>
          <a:endParaRPr lang="en-IN" dirty="0"/>
        </a:p>
      </dgm:t>
    </dgm:pt>
    <dgm:pt modelId="{1C2031FE-60FF-4CDD-B510-B1B71E953CAC}" type="parTrans" cxnId="{3683EC3F-4220-4080-BAD6-E10F65F7DF4F}">
      <dgm:prSet/>
      <dgm:spPr/>
      <dgm:t>
        <a:bodyPr/>
        <a:lstStyle/>
        <a:p>
          <a:endParaRPr lang="en-IN"/>
        </a:p>
      </dgm:t>
    </dgm:pt>
    <dgm:pt modelId="{AA328D9F-C8CE-4AB5-9D81-8529F3FA1360}" type="sibTrans" cxnId="{3683EC3F-4220-4080-BAD6-E10F65F7DF4F}">
      <dgm:prSet/>
      <dgm:spPr/>
      <dgm:t>
        <a:bodyPr/>
        <a:lstStyle/>
        <a:p>
          <a:endParaRPr lang="en-IN"/>
        </a:p>
      </dgm:t>
    </dgm:pt>
    <dgm:pt modelId="{BCE24D4B-B010-4A1B-8547-BBB089F331E5}">
      <dgm:prSet phldrT="[Text]"/>
      <dgm:spPr/>
      <dgm:t>
        <a:bodyPr/>
        <a:lstStyle/>
        <a:p>
          <a:r>
            <a:rPr lang="en-IN" b="1" dirty="0" smtClean="0"/>
            <a:t>Geography and location information – </a:t>
          </a:r>
          <a:r>
            <a:rPr lang="en-IN" b="0" dirty="0" smtClean="0"/>
            <a:t>Neighbourhood Lat/Long, Postal Code and Geospatial Data</a:t>
          </a:r>
          <a:endParaRPr lang="en-IN" b="0" dirty="0"/>
        </a:p>
      </dgm:t>
    </dgm:pt>
    <dgm:pt modelId="{E046D179-47A7-4B61-8836-7A33FEFB19A7}" type="parTrans" cxnId="{EB44B5B1-C2B4-45D5-AC8A-48B232FA29F9}">
      <dgm:prSet/>
      <dgm:spPr/>
      <dgm:t>
        <a:bodyPr/>
        <a:lstStyle/>
        <a:p>
          <a:endParaRPr lang="en-IN"/>
        </a:p>
      </dgm:t>
    </dgm:pt>
    <dgm:pt modelId="{016FBB07-1930-4FCC-A6B6-9EC09F971BA4}" type="sibTrans" cxnId="{EB44B5B1-C2B4-45D5-AC8A-48B232FA29F9}">
      <dgm:prSet/>
      <dgm:spPr/>
      <dgm:t>
        <a:bodyPr/>
        <a:lstStyle/>
        <a:p>
          <a:endParaRPr lang="en-IN"/>
        </a:p>
      </dgm:t>
    </dgm:pt>
    <dgm:pt modelId="{4A192664-A2AF-4980-9913-60D11F9609E0}">
      <dgm:prSet phldrT="[Text]"/>
      <dgm:spPr/>
      <dgm:t>
        <a:bodyPr/>
        <a:lstStyle/>
        <a:p>
          <a:r>
            <a:rPr lang="en-IN" b="1" dirty="0" smtClean="0"/>
            <a:t>Neighbourhood Demographics - </a:t>
          </a:r>
          <a:r>
            <a:rPr lang="en-IN" b="0" dirty="0" smtClean="0"/>
            <a:t>Toronto Open Data </a:t>
          </a:r>
          <a:endParaRPr lang="en-IN" b="0" dirty="0"/>
        </a:p>
      </dgm:t>
    </dgm:pt>
    <dgm:pt modelId="{33C398DA-CE34-4495-924F-9E6A6D58EF3D}" type="parTrans" cxnId="{65DD0DAE-271A-4DA2-93CA-7D64AF627CB8}">
      <dgm:prSet/>
      <dgm:spPr/>
      <dgm:t>
        <a:bodyPr/>
        <a:lstStyle/>
        <a:p>
          <a:endParaRPr lang="en-IN"/>
        </a:p>
      </dgm:t>
    </dgm:pt>
    <dgm:pt modelId="{E20419DE-7B48-4219-83A7-E0DE77E4C7CF}" type="sibTrans" cxnId="{65DD0DAE-271A-4DA2-93CA-7D64AF627CB8}">
      <dgm:prSet/>
      <dgm:spPr/>
      <dgm:t>
        <a:bodyPr/>
        <a:lstStyle/>
        <a:p>
          <a:endParaRPr lang="en-IN"/>
        </a:p>
      </dgm:t>
    </dgm:pt>
    <dgm:pt modelId="{25F061B1-0ACB-466C-8C0E-87CD445ABB9E}">
      <dgm:prSet phldrT="[Text]"/>
      <dgm:spPr/>
      <dgm:t>
        <a:bodyPr/>
        <a:lstStyle/>
        <a:p>
          <a:r>
            <a:rPr lang="en-IN" b="1" dirty="0" smtClean="0"/>
            <a:t>Four Square venues data -  </a:t>
          </a:r>
          <a:r>
            <a:rPr lang="en-IN" b="0" dirty="0" smtClean="0"/>
            <a:t>Shops and Services, Indian Restaurant, Travel and Transport</a:t>
          </a:r>
          <a:endParaRPr lang="en-IN" b="1" dirty="0"/>
        </a:p>
      </dgm:t>
    </dgm:pt>
    <dgm:pt modelId="{EFF3207B-D185-40E0-9410-520AB4B8827F}" type="parTrans" cxnId="{0763D325-A4D8-4DC8-8BFF-9D20FBEDE1F0}">
      <dgm:prSet/>
      <dgm:spPr/>
      <dgm:t>
        <a:bodyPr/>
        <a:lstStyle/>
        <a:p>
          <a:endParaRPr lang="en-IN"/>
        </a:p>
      </dgm:t>
    </dgm:pt>
    <dgm:pt modelId="{C318B00D-EEBE-4AD2-AEC9-113C8FD52F39}" type="sibTrans" cxnId="{0763D325-A4D8-4DC8-8BFF-9D20FBEDE1F0}">
      <dgm:prSet/>
      <dgm:spPr/>
      <dgm:t>
        <a:bodyPr/>
        <a:lstStyle/>
        <a:p>
          <a:endParaRPr lang="en-IN"/>
        </a:p>
      </dgm:t>
    </dgm:pt>
    <dgm:pt modelId="{5FF1C419-714C-47F8-8DD6-3DFA4DE0DD99}" type="pres">
      <dgm:prSet presAssocID="{B6873938-0902-4982-ABB7-68FA7EBF3990}" presName="cycle" presStyleCnt="0">
        <dgm:presLayoutVars>
          <dgm:chMax val="1"/>
          <dgm:dir/>
          <dgm:animLvl val="ctr"/>
          <dgm:resizeHandles val="exact"/>
        </dgm:presLayoutVars>
      </dgm:prSet>
      <dgm:spPr/>
    </dgm:pt>
    <dgm:pt modelId="{1D6174AC-665A-4639-84B8-8DE706A20A8E}" type="pres">
      <dgm:prSet presAssocID="{C10E2398-FD43-4BCD-883D-CB04D9399F97}" presName="centerShape" presStyleLbl="node0" presStyleIdx="0" presStyleCnt="1"/>
      <dgm:spPr/>
    </dgm:pt>
    <dgm:pt modelId="{892E12E6-95E9-4100-A528-EFD8D12A2693}" type="pres">
      <dgm:prSet presAssocID="{E046D179-47A7-4B61-8836-7A33FEFB19A7}" presName="parTrans" presStyleLbl="bgSibTrans2D1" presStyleIdx="0" presStyleCnt="3"/>
      <dgm:spPr/>
    </dgm:pt>
    <dgm:pt modelId="{0B201740-FFF6-45D6-A95F-8E2A7921D001}" type="pres">
      <dgm:prSet presAssocID="{BCE24D4B-B010-4A1B-8547-BBB089F331E5}" presName="node" presStyleLbl="node1" presStyleIdx="0" presStyleCnt="3">
        <dgm:presLayoutVars>
          <dgm:bulletEnabled val="1"/>
        </dgm:presLayoutVars>
      </dgm:prSet>
      <dgm:spPr/>
    </dgm:pt>
    <dgm:pt modelId="{B04F4815-CEA8-4FCE-A635-FC14AB0D70FB}" type="pres">
      <dgm:prSet presAssocID="{33C398DA-CE34-4495-924F-9E6A6D58EF3D}" presName="parTrans" presStyleLbl="bgSibTrans2D1" presStyleIdx="1" presStyleCnt="3"/>
      <dgm:spPr/>
    </dgm:pt>
    <dgm:pt modelId="{04842C50-1FDE-4C7D-BBB3-F842CDB81A16}" type="pres">
      <dgm:prSet presAssocID="{4A192664-A2AF-4980-9913-60D11F9609E0}" presName="node" presStyleLbl="node1" presStyleIdx="1" presStyleCnt="3">
        <dgm:presLayoutVars>
          <dgm:bulletEnabled val="1"/>
        </dgm:presLayoutVars>
      </dgm:prSet>
      <dgm:spPr/>
    </dgm:pt>
    <dgm:pt modelId="{7BE08DDB-6270-4ADE-AEA5-5060B9E934FC}" type="pres">
      <dgm:prSet presAssocID="{EFF3207B-D185-40E0-9410-520AB4B8827F}" presName="parTrans" presStyleLbl="bgSibTrans2D1" presStyleIdx="2" presStyleCnt="3"/>
      <dgm:spPr/>
    </dgm:pt>
    <dgm:pt modelId="{C6EA6F65-7D0D-4B5C-B4F6-8A13CFC8DAAB}" type="pres">
      <dgm:prSet presAssocID="{25F061B1-0ACB-466C-8C0E-87CD445ABB9E}" presName="node" presStyleLbl="node1" presStyleIdx="2" presStyleCnt="3">
        <dgm:presLayoutVars>
          <dgm:bulletEnabled val="1"/>
        </dgm:presLayoutVars>
      </dgm:prSet>
      <dgm:spPr/>
    </dgm:pt>
  </dgm:ptLst>
  <dgm:cxnLst>
    <dgm:cxn modelId="{1D95B34D-39A3-494F-88E3-E1A6C8DD99B1}" type="presOf" srcId="{B6873938-0902-4982-ABB7-68FA7EBF3990}" destId="{5FF1C419-714C-47F8-8DD6-3DFA4DE0DD99}" srcOrd="0" destOrd="0" presId="urn:microsoft.com/office/officeart/2005/8/layout/radial4"/>
    <dgm:cxn modelId="{0763D325-A4D8-4DC8-8BFF-9D20FBEDE1F0}" srcId="{C10E2398-FD43-4BCD-883D-CB04D9399F97}" destId="{25F061B1-0ACB-466C-8C0E-87CD445ABB9E}" srcOrd="2" destOrd="0" parTransId="{EFF3207B-D185-40E0-9410-520AB4B8827F}" sibTransId="{C318B00D-EEBE-4AD2-AEC9-113C8FD52F39}"/>
    <dgm:cxn modelId="{3683EC3F-4220-4080-BAD6-E10F65F7DF4F}" srcId="{B6873938-0902-4982-ABB7-68FA7EBF3990}" destId="{C10E2398-FD43-4BCD-883D-CB04D9399F97}" srcOrd="0" destOrd="0" parTransId="{1C2031FE-60FF-4CDD-B510-B1B71E953CAC}" sibTransId="{AA328D9F-C8CE-4AB5-9D81-8529F3FA1360}"/>
    <dgm:cxn modelId="{3B6C878C-E0B3-4357-BF29-3E9838684100}" type="presOf" srcId="{E046D179-47A7-4B61-8836-7A33FEFB19A7}" destId="{892E12E6-95E9-4100-A528-EFD8D12A2693}" srcOrd="0" destOrd="0" presId="urn:microsoft.com/office/officeart/2005/8/layout/radial4"/>
    <dgm:cxn modelId="{65DD0DAE-271A-4DA2-93CA-7D64AF627CB8}" srcId="{C10E2398-FD43-4BCD-883D-CB04D9399F97}" destId="{4A192664-A2AF-4980-9913-60D11F9609E0}" srcOrd="1" destOrd="0" parTransId="{33C398DA-CE34-4495-924F-9E6A6D58EF3D}" sibTransId="{E20419DE-7B48-4219-83A7-E0DE77E4C7CF}"/>
    <dgm:cxn modelId="{09F3764B-4747-449D-BDF6-49F425EAA39B}" type="presOf" srcId="{33C398DA-CE34-4495-924F-9E6A6D58EF3D}" destId="{B04F4815-CEA8-4FCE-A635-FC14AB0D70FB}" srcOrd="0" destOrd="0" presId="urn:microsoft.com/office/officeart/2005/8/layout/radial4"/>
    <dgm:cxn modelId="{51A54007-68AE-47BC-A415-8E76C86D5A90}" type="presOf" srcId="{BCE24D4B-B010-4A1B-8547-BBB089F331E5}" destId="{0B201740-FFF6-45D6-A95F-8E2A7921D001}" srcOrd="0" destOrd="0" presId="urn:microsoft.com/office/officeart/2005/8/layout/radial4"/>
    <dgm:cxn modelId="{3235C6A5-91B2-422E-87BC-5D743E4A6408}" type="presOf" srcId="{EFF3207B-D185-40E0-9410-520AB4B8827F}" destId="{7BE08DDB-6270-4ADE-AEA5-5060B9E934FC}" srcOrd="0" destOrd="0" presId="urn:microsoft.com/office/officeart/2005/8/layout/radial4"/>
    <dgm:cxn modelId="{98FE1F56-C51D-4FAF-8C81-C31C110E00B9}" type="presOf" srcId="{25F061B1-0ACB-466C-8C0E-87CD445ABB9E}" destId="{C6EA6F65-7D0D-4B5C-B4F6-8A13CFC8DAAB}" srcOrd="0" destOrd="0" presId="urn:microsoft.com/office/officeart/2005/8/layout/radial4"/>
    <dgm:cxn modelId="{EB44B5B1-C2B4-45D5-AC8A-48B232FA29F9}" srcId="{C10E2398-FD43-4BCD-883D-CB04D9399F97}" destId="{BCE24D4B-B010-4A1B-8547-BBB089F331E5}" srcOrd="0" destOrd="0" parTransId="{E046D179-47A7-4B61-8836-7A33FEFB19A7}" sibTransId="{016FBB07-1930-4FCC-A6B6-9EC09F971BA4}"/>
    <dgm:cxn modelId="{C612353A-67D0-47C2-96C3-5E94ED26DC22}" type="presOf" srcId="{4A192664-A2AF-4980-9913-60D11F9609E0}" destId="{04842C50-1FDE-4C7D-BBB3-F842CDB81A16}" srcOrd="0" destOrd="0" presId="urn:microsoft.com/office/officeart/2005/8/layout/radial4"/>
    <dgm:cxn modelId="{4F283F4D-3E28-42B2-AF1F-96FBAEC7CB15}" type="presOf" srcId="{C10E2398-FD43-4BCD-883D-CB04D9399F97}" destId="{1D6174AC-665A-4639-84B8-8DE706A20A8E}" srcOrd="0" destOrd="0" presId="urn:microsoft.com/office/officeart/2005/8/layout/radial4"/>
    <dgm:cxn modelId="{D6994C68-CC52-4B81-B47F-AF585AEDCFFB}" type="presParOf" srcId="{5FF1C419-714C-47F8-8DD6-3DFA4DE0DD99}" destId="{1D6174AC-665A-4639-84B8-8DE706A20A8E}" srcOrd="0" destOrd="0" presId="urn:microsoft.com/office/officeart/2005/8/layout/radial4"/>
    <dgm:cxn modelId="{7E1D7EC3-25AD-499B-A957-FD7B0A3D1FCB}" type="presParOf" srcId="{5FF1C419-714C-47F8-8DD6-3DFA4DE0DD99}" destId="{892E12E6-95E9-4100-A528-EFD8D12A2693}" srcOrd="1" destOrd="0" presId="urn:microsoft.com/office/officeart/2005/8/layout/radial4"/>
    <dgm:cxn modelId="{FA8087B7-7477-479B-B3E5-80A6DB0E380D}" type="presParOf" srcId="{5FF1C419-714C-47F8-8DD6-3DFA4DE0DD99}" destId="{0B201740-FFF6-45D6-A95F-8E2A7921D001}" srcOrd="2" destOrd="0" presId="urn:microsoft.com/office/officeart/2005/8/layout/radial4"/>
    <dgm:cxn modelId="{DA93765A-A83F-4D37-A60B-3310B5BBE958}" type="presParOf" srcId="{5FF1C419-714C-47F8-8DD6-3DFA4DE0DD99}" destId="{B04F4815-CEA8-4FCE-A635-FC14AB0D70FB}" srcOrd="3" destOrd="0" presId="urn:microsoft.com/office/officeart/2005/8/layout/radial4"/>
    <dgm:cxn modelId="{ECECF03B-7DBB-49C9-B8BF-9B9594A73720}" type="presParOf" srcId="{5FF1C419-714C-47F8-8DD6-3DFA4DE0DD99}" destId="{04842C50-1FDE-4C7D-BBB3-F842CDB81A16}" srcOrd="4" destOrd="0" presId="urn:microsoft.com/office/officeart/2005/8/layout/radial4"/>
    <dgm:cxn modelId="{65D55B7E-6DF4-47AB-8B72-BB10A53AA24A}" type="presParOf" srcId="{5FF1C419-714C-47F8-8DD6-3DFA4DE0DD99}" destId="{7BE08DDB-6270-4ADE-AEA5-5060B9E934FC}" srcOrd="5" destOrd="0" presId="urn:microsoft.com/office/officeart/2005/8/layout/radial4"/>
    <dgm:cxn modelId="{ED055C3D-99BC-4A6A-B4BB-20858FB9BEE4}" type="presParOf" srcId="{5FF1C419-714C-47F8-8DD6-3DFA4DE0DD99}" destId="{C6EA6F65-7D0D-4B5C-B4F6-8A13CFC8DAAB}" srcOrd="6" destOrd="0" presId="urn:microsoft.com/office/officeart/2005/8/layout/radial4"/>
  </dgm:cxnLst>
  <dgm:bg/>
  <dgm:whole/>
</dgm:dataModel>
</file>

<file path=ppt/diagrams/data3.xml><?xml version="1.0" encoding="utf-8"?>
<dgm:dataModel xmlns:dgm="http://schemas.openxmlformats.org/drawingml/2006/diagram" xmlns:a="http://schemas.openxmlformats.org/drawingml/2006/main">
  <dgm:ptLst>
    <dgm:pt modelId="{8FD5D6E5-97D4-4CDF-BB4F-9ADCBB4F4E82}" type="doc">
      <dgm:prSet loTypeId="urn:microsoft.com/office/officeart/2005/8/layout/equation2" loCatId="process" qsTypeId="urn:microsoft.com/office/officeart/2005/8/quickstyle/simple1" qsCatId="simple" csTypeId="urn:microsoft.com/office/officeart/2005/8/colors/colorful1" csCatId="colorful" phldr="1"/>
      <dgm:spPr/>
      <dgm:t>
        <a:bodyPr/>
        <a:lstStyle/>
        <a:p>
          <a:endParaRPr lang="en-IN"/>
        </a:p>
      </dgm:t>
    </dgm:pt>
    <dgm:pt modelId="{FD4DDF1A-7CB1-42B5-B4EE-6C4DED4AA0EA}">
      <dgm:prSet phldrT="[Text]"/>
      <dgm:spPr/>
      <dgm:t>
        <a:bodyPr/>
        <a:lstStyle/>
        <a:p>
          <a:r>
            <a:rPr lang="en-IN" dirty="0" smtClean="0"/>
            <a:t>Neighbourhood Priorities</a:t>
          </a:r>
          <a:endParaRPr lang="en-IN" dirty="0"/>
        </a:p>
      </dgm:t>
    </dgm:pt>
    <dgm:pt modelId="{29E9E2AC-08D0-4B38-B36E-BB9D4F461675}" type="parTrans" cxnId="{DC9615CD-D6FA-4FD1-9272-CE59DEFC093A}">
      <dgm:prSet/>
      <dgm:spPr/>
      <dgm:t>
        <a:bodyPr/>
        <a:lstStyle/>
        <a:p>
          <a:endParaRPr lang="en-IN"/>
        </a:p>
      </dgm:t>
    </dgm:pt>
    <dgm:pt modelId="{F7963AA1-590D-4E4A-9247-13893245211B}" type="sibTrans" cxnId="{DC9615CD-D6FA-4FD1-9272-CE59DEFC093A}">
      <dgm:prSet/>
      <dgm:spPr/>
      <dgm:t>
        <a:bodyPr/>
        <a:lstStyle/>
        <a:p>
          <a:endParaRPr lang="en-IN"/>
        </a:p>
      </dgm:t>
    </dgm:pt>
    <dgm:pt modelId="{9C2163B6-FD82-4F71-99C2-0DFA24FF55FE}">
      <dgm:prSet phldrT="[Text]"/>
      <dgm:spPr/>
      <dgm:t>
        <a:bodyPr/>
        <a:lstStyle/>
        <a:p>
          <a:r>
            <a:rPr lang="en-IN" dirty="0" smtClean="0"/>
            <a:t>South Asian population</a:t>
          </a:r>
          <a:endParaRPr lang="en-IN" dirty="0"/>
        </a:p>
      </dgm:t>
    </dgm:pt>
    <dgm:pt modelId="{95DF29F5-5BD0-4837-B67E-D2C5CB0C3A56}" type="parTrans" cxnId="{23CBE967-03DA-488B-9DBC-3CC53EF3FEE0}">
      <dgm:prSet/>
      <dgm:spPr/>
      <dgm:t>
        <a:bodyPr/>
        <a:lstStyle/>
        <a:p>
          <a:endParaRPr lang="en-IN"/>
        </a:p>
      </dgm:t>
    </dgm:pt>
    <dgm:pt modelId="{E03B4AE4-68D2-403D-8CCD-9E28F6A71C95}" type="sibTrans" cxnId="{23CBE967-03DA-488B-9DBC-3CC53EF3FEE0}">
      <dgm:prSet/>
      <dgm:spPr/>
      <dgm:t>
        <a:bodyPr/>
        <a:lstStyle/>
        <a:p>
          <a:endParaRPr lang="en-IN"/>
        </a:p>
      </dgm:t>
    </dgm:pt>
    <dgm:pt modelId="{ADE6E976-8C59-426A-B112-B1828D83C476}">
      <dgm:prSet phldrT="[Text]"/>
      <dgm:spPr/>
      <dgm:t>
        <a:bodyPr/>
        <a:lstStyle/>
        <a:p>
          <a:r>
            <a:rPr lang="en-IN" dirty="0" smtClean="0"/>
            <a:t>Four Square Venues data</a:t>
          </a:r>
          <a:endParaRPr lang="en-IN" dirty="0"/>
        </a:p>
      </dgm:t>
    </dgm:pt>
    <dgm:pt modelId="{DC4F9106-0697-450A-84BC-E2BD5B8748E7}" type="parTrans" cxnId="{22F5D117-CB51-46EF-BC92-D8C74E63817A}">
      <dgm:prSet/>
      <dgm:spPr/>
      <dgm:t>
        <a:bodyPr/>
        <a:lstStyle/>
        <a:p>
          <a:endParaRPr lang="en-IN"/>
        </a:p>
      </dgm:t>
    </dgm:pt>
    <dgm:pt modelId="{274C3065-5755-4AA2-985C-B567E7DBA9AC}" type="sibTrans" cxnId="{22F5D117-CB51-46EF-BC92-D8C74E63817A}">
      <dgm:prSet/>
      <dgm:spPr/>
      <dgm:t>
        <a:bodyPr/>
        <a:lstStyle/>
        <a:p>
          <a:endParaRPr lang="en-IN"/>
        </a:p>
      </dgm:t>
    </dgm:pt>
    <dgm:pt modelId="{E934386C-E0BD-497D-B86C-E70336203F37}">
      <dgm:prSet phldrT="[Text]"/>
      <dgm:spPr/>
      <dgm:t>
        <a:bodyPr/>
        <a:lstStyle/>
        <a:p>
          <a:r>
            <a:rPr lang="en-IN" dirty="0" smtClean="0"/>
            <a:t>Indian Restaurant</a:t>
          </a:r>
          <a:endParaRPr lang="en-IN" dirty="0"/>
        </a:p>
      </dgm:t>
    </dgm:pt>
    <dgm:pt modelId="{39AC587E-6A89-44F1-B6EC-3A6FD3BC4A84}" type="parTrans" cxnId="{4BB8C03C-50FF-4736-BD5C-070A1A2B128A}">
      <dgm:prSet/>
      <dgm:spPr/>
      <dgm:t>
        <a:bodyPr/>
        <a:lstStyle/>
        <a:p>
          <a:endParaRPr lang="en-IN"/>
        </a:p>
      </dgm:t>
    </dgm:pt>
    <dgm:pt modelId="{40508193-D4FF-4FC4-9A52-DF4631C1B71B}" type="sibTrans" cxnId="{4BB8C03C-50FF-4736-BD5C-070A1A2B128A}">
      <dgm:prSet/>
      <dgm:spPr/>
      <dgm:t>
        <a:bodyPr/>
        <a:lstStyle/>
        <a:p>
          <a:endParaRPr lang="en-IN"/>
        </a:p>
      </dgm:t>
    </dgm:pt>
    <dgm:pt modelId="{AD08F9DB-E666-4BFE-8EE5-7F05F5B3EA92}">
      <dgm:prSet phldrT="[Text]"/>
      <dgm:spPr/>
      <dgm:t>
        <a:bodyPr/>
        <a:lstStyle/>
        <a:p>
          <a:r>
            <a:rPr lang="en-IN" dirty="0" smtClean="0"/>
            <a:t>Shops and Services</a:t>
          </a:r>
          <a:endParaRPr lang="en-IN" dirty="0"/>
        </a:p>
      </dgm:t>
    </dgm:pt>
    <dgm:pt modelId="{32C6F4A4-16AD-470B-9D6D-CCE7B9B0948A}" type="parTrans" cxnId="{4D206B5E-7FC4-464B-805C-5652BCC98FD9}">
      <dgm:prSet/>
      <dgm:spPr/>
      <dgm:t>
        <a:bodyPr/>
        <a:lstStyle/>
        <a:p>
          <a:endParaRPr lang="en-IN"/>
        </a:p>
      </dgm:t>
    </dgm:pt>
    <dgm:pt modelId="{7B30D5A7-4829-47B3-BFBF-3FCE3C7554EE}" type="sibTrans" cxnId="{4D206B5E-7FC4-464B-805C-5652BCC98FD9}">
      <dgm:prSet/>
      <dgm:spPr/>
      <dgm:t>
        <a:bodyPr/>
        <a:lstStyle/>
        <a:p>
          <a:endParaRPr lang="en-IN"/>
        </a:p>
      </dgm:t>
    </dgm:pt>
    <dgm:pt modelId="{BE58B37A-2049-4859-B449-9DAF211C6EEF}">
      <dgm:prSet phldrT="[Text]"/>
      <dgm:spPr/>
      <dgm:t>
        <a:bodyPr/>
        <a:lstStyle/>
        <a:p>
          <a:r>
            <a:rPr lang="en-IN" dirty="0" smtClean="0"/>
            <a:t>Weighted Venue Matrix</a:t>
          </a:r>
        </a:p>
        <a:p>
          <a:r>
            <a:rPr lang="en-IN" dirty="0" smtClean="0"/>
            <a:t>Parameter correlation and significance</a:t>
          </a:r>
          <a:endParaRPr lang="en-IN" dirty="0"/>
        </a:p>
      </dgm:t>
    </dgm:pt>
    <dgm:pt modelId="{1F94B246-D17B-4411-86E9-1F0028AB6699}" type="parTrans" cxnId="{54A84DAB-EE7F-40C4-8144-9C98FF6FC5EB}">
      <dgm:prSet/>
      <dgm:spPr/>
      <dgm:t>
        <a:bodyPr/>
        <a:lstStyle/>
        <a:p>
          <a:endParaRPr lang="en-IN"/>
        </a:p>
      </dgm:t>
    </dgm:pt>
    <dgm:pt modelId="{8BC74E07-280F-4C51-B344-80AAE6C2EA44}" type="sibTrans" cxnId="{54A84DAB-EE7F-40C4-8144-9C98FF6FC5EB}">
      <dgm:prSet/>
      <dgm:spPr/>
      <dgm:t>
        <a:bodyPr/>
        <a:lstStyle/>
        <a:p>
          <a:endParaRPr lang="en-IN"/>
        </a:p>
      </dgm:t>
    </dgm:pt>
    <dgm:pt modelId="{FB399059-FF4E-46E4-9F7B-3065DB51AC86}">
      <dgm:prSet phldrT="[Text]"/>
      <dgm:spPr/>
      <dgm:t>
        <a:bodyPr/>
        <a:lstStyle/>
        <a:p>
          <a:r>
            <a:rPr lang="en-IN" dirty="0" smtClean="0"/>
            <a:t>Transport</a:t>
          </a:r>
          <a:endParaRPr lang="en-IN" dirty="0"/>
        </a:p>
      </dgm:t>
    </dgm:pt>
    <dgm:pt modelId="{5EC77010-4DA8-4EB8-980F-E31B33E3B6CF}" type="parTrans" cxnId="{F612BACD-ABB1-467F-912B-F52733B47A9E}">
      <dgm:prSet/>
      <dgm:spPr/>
      <dgm:t>
        <a:bodyPr/>
        <a:lstStyle/>
        <a:p>
          <a:endParaRPr lang="en-IN"/>
        </a:p>
      </dgm:t>
    </dgm:pt>
    <dgm:pt modelId="{DE3B9C97-AA04-4628-B7EA-B2D999C2233C}" type="sibTrans" cxnId="{F612BACD-ABB1-467F-912B-F52733B47A9E}">
      <dgm:prSet/>
      <dgm:spPr/>
      <dgm:t>
        <a:bodyPr/>
        <a:lstStyle/>
        <a:p>
          <a:endParaRPr lang="en-IN"/>
        </a:p>
      </dgm:t>
    </dgm:pt>
    <dgm:pt modelId="{C42EA63D-AFF6-494B-A108-CBA6F9290A91}" type="pres">
      <dgm:prSet presAssocID="{8FD5D6E5-97D4-4CDF-BB4F-9ADCBB4F4E82}" presName="Name0" presStyleCnt="0">
        <dgm:presLayoutVars>
          <dgm:dir/>
          <dgm:resizeHandles val="exact"/>
        </dgm:presLayoutVars>
      </dgm:prSet>
      <dgm:spPr/>
    </dgm:pt>
    <dgm:pt modelId="{652110AE-0179-44B6-8963-F960321FABA6}" type="pres">
      <dgm:prSet presAssocID="{8FD5D6E5-97D4-4CDF-BB4F-9ADCBB4F4E82}" presName="vNodes" presStyleCnt="0"/>
      <dgm:spPr/>
    </dgm:pt>
    <dgm:pt modelId="{864EC72B-7A54-4168-BC91-BF0AADAB9DED}" type="pres">
      <dgm:prSet presAssocID="{FD4DDF1A-7CB1-42B5-B4EE-6C4DED4AA0EA}" presName="node" presStyleLbl="node1" presStyleIdx="0" presStyleCnt="3">
        <dgm:presLayoutVars>
          <dgm:bulletEnabled val="1"/>
        </dgm:presLayoutVars>
      </dgm:prSet>
      <dgm:spPr/>
    </dgm:pt>
    <dgm:pt modelId="{9B4F38D3-2FCE-43E7-A04E-2B659B01AC53}" type="pres">
      <dgm:prSet presAssocID="{F7963AA1-590D-4E4A-9247-13893245211B}" presName="spacerT" presStyleCnt="0"/>
      <dgm:spPr/>
    </dgm:pt>
    <dgm:pt modelId="{683CCAAE-773F-4E6D-B5EA-B3970468A917}" type="pres">
      <dgm:prSet presAssocID="{F7963AA1-590D-4E4A-9247-13893245211B}" presName="sibTrans" presStyleLbl="sibTrans2D1" presStyleIdx="0" presStyleCnt="2"/>
      <dgm:spPr/>
    </dgm:pt>
    <dgm:pt modelId="{D74BA405-FF7C-4E8C-AE98-FD17FC3CEDC3}" type="pres">
      <dgm:prSet presAssocID="{F7963AA1-590D-4E4A-9247-13893245211B}" presName="spacerB" presStyleCnt="0"/>
      <dgm:spPr/>
    </dgm:pt>
    <dgm:pt modelId="{6FE4ABE3-B34C-4B00-B57B-6E4C2405F7A3}" type="pres">
      <dgm:prSet presAssocID="{ADE6E976-8C59-426A-B112-B1828D83C476}" presName="node" presStyleLbl="node1" presStyleIdx="1" presStyleCnt="3">
        <dgm:presLayoutVars>
          <dgm:bulletEnabled val="1"/>
        </dgm:presLayoutVars>
      </dgm:prSet>
      <dgm:spPr/>
      <dgm:t>
        <a:bodyPr/>
        <a:lstStyle/>
        <a:p>
          <a:endParaRPr lang="en-IN"/>
        </a:p>
      </dgm:t>
    </dgm:pt>
    <dgm:pt modelId="{826B2D13-D1C0-42DB-94A3-381D860C1A11}" type="pres">
      <dgm:prSet presAssocID="{8FD5D6E5-97D4-4CDF-BB4F-9ADCBB4F4E82}" presName="sibTransLast" presStyleLbl="sibTrans2D1" presStyleIdx="1" presStyleCnt="2"/>
      <dgm:spPr/>
    </dgm:pt>
    <dgm:pt modelId="{744F5D15-7942-4938-AAD9-0F72332EA17A}" type="pres">
      <dgm:prSet presAssocID="{8FD5D6E5-97D4-4CDF-BB4F-9ADCBB4F4E82}" presName="connectorText" presStyleLbl="sibTrans2D1" presStyleIdx="1" presStyleCnt="2"/>
      <dgm:spPr/>
    </dgm:pt>
    <dgm:pt modelId="{51B00352-837D-4D79-95CB-37B24D5B0F02}" type="pres">
      <dgm:prSet presAssocID="{8FD5D6E5-97D4-4CDF-BB4F-9ADCBB4F4E82}" presName="lastNode" presStyleLbl="node1" presStyleIdx="2" presStyleCnt="3">
        <dgm:presLayoutVars>
          <dgm:bulletEnabled val="1"/>
        </dgm:presLayoutVars>
      </dgm:prSet>
      <dgm:spPr/>
      <dgm:t>
        <a:bodyPr/>
        <a:lstStyle/>
        <a:p>
          <a:endParaRPr lang="en-IN"/>
        </a:p>
      </dgm:t>
    </dgm:pt>
  </dgm:ptLst>
  <dgm:cxnLst>
    <dgm:cxn modelId="{BBD0B799-A0B5-4364-B950-CF76C2704540}" type="presOf" srcId="{9C2163B6-FD82-4F71-99C2-0DFA24FF55FE}" destId="{864EC72B-7A54-4168-BC91-BF0AADAB9DED}" srcOrd="0" destOrd="1" presId="urn:microsoft.com/office/officeart/2005/8/layout/equation2"/>
    <dgm:cxn modelId="{F612BACD-ABB1-467F-912B-F52733B47A9E}" srcId="{ADE6E976-8C59-426A-B112-B1828D83C476}" destId="{FB399059-FF4E-46E4-9F7B-3065DB51AC86}" srcOrd="2" destOrd="0" parTransId="{5EC77010-4DA8-4EB8-980F-E31B33E3B6CF}" sibTransId="{DE3B9C97-AA04-4628-B7EA-B2D999C2233C}"/>
    <dgm:cxn modelId="{BEA8F754-19B5-4713-A880-D56598F853CE}" type="presOf" srcId="{AD08F9DB-E666-4BFE-8EE5-7F05F5B3EA92}" destId="{6FE4ABE3-B34C-4B00-B57B-6E4C2405F7A3}" srcOrd="0" destOrd="2" presId="urn:microsoft.com/office/officeart/2005/8/layout/equation2"/>
    <dgm:cxn modelId="{AB69FBE8-36D2-4B01-9A3B-74322387AC30}" type="presOf" srcId="{FB399059-FF4E-46E4-9F7B-3065DB51AC86}" destId="{6FE4ABE3-B34C-4B00-B57B-6E4C2405F7A3}" srcOrd="0" destOrd="3" presId="urn:microsoft.com/office/officeart/2005/8/layout/equation2"/>
    <dgm:cxn modelId="{52D9C428-B7D5-4AA7-BB1A-F39101264B4C}" type="presOf" srcId="{274C3065-5755-4AA2-985C-B567E7DBA9AC}" destId="{744F5D15-7942-4938-AAD9-0F72332EA17A}" srcOrd="1" destOrd="0" presId="urn:microsoft.com/office/officeart/2005/8/layout/equation2"/>
    <dgm:cxn modelId="{4BB8C03C-50FF-4736-BD5C-070A1A2B128A}" srcId="{ADE6E976-8C59-426A-B112-B1828D83C476}" destId="{E934386C-E0BD-497D-B86C-E70336203F37}" srcOrd="0" destOrd="0" parTransId="{39AC587E-6A89-44F1-B6EC-3A6FD3BC4A84}" sibTransId="{40508193-D4FF-4FC4-9A52-DF4631C1B71B}"/>
    <dgm:cxn modelId="{54A84DAB-EE7F-40C4-8144-9C98FF6FC5EB}" srcId="{8FD5D6E5-97D4-4CDF-BB4F-9ADCBB4F4E82}" destId="{BE58B37A-2049-4859-B449-9DAF211C6EEF}" srcOrd="2" destOrd="0" parTransId="{1F94B246-D17B-4411-86E9-1F0028AB6699}" sibTransId="{8BC74E07-280F-4C51-B344-80AAE6C2EA44}"/>
    <dgm:cxn modelId="{362406EC-FB8C-48D0-A33B-D463B572780F}" type="presOf" srcId="{E934386C-E0BD-497D-B86C-E70336203F37}" destId="{6FE4ABE3-B34C-4B00-B57B-6E4C2405F7A3}" srcOrd="0" destOrd="1" presId="urn:microsoft.com/office/officeart/2005/8/layout/equation2"/>
    <dgm:cxn modelId="{22F5D117-CB51-46EF-BC92-D8C74E63817A}" srcId="{8FD5D6E5-97D4-4CDF-BB4F-9ADCBB4F4E82}" destId="{ADE6E976-8C59-426A-B112-B1828D83C476}" srcOrd="1" destOrd="0" parTransId="{DC4F9106-0697-450A-84BC-E2BD5B8748E7}" sibTransId="{274C3065-5755-4AA2-985C-B567E7DBA9AC}"/>
    <dgm:cxn modelId="{DC9615CD-D6FA-4FD1-9272-CE59DEFC093A}" srcId="{8FD5D6E5-97D4-4CDF-BB4F-9ADCBB4F4E82}" destId="{FD4DDF1A-7CB1-42B5-B4EE-6C4DED4AA0EA}" srcOrd="0" destOrd="0" parTransId="{29E9E2AC-08D0-4B38-B36E-BB9D4F461675}" sibTransId="{F7963AA1-590D-4E4A-9247-13893245211B}"/>
    <dgm:cxn modelId="{4D206B5E-7FC4-464B-805C-5652BCC98FD9}" srcId="{ADE6E976-8C59-426A-B112-B1828D83C476}" destId="{AD08F9DB-E666-4BFE-8EE5-7F05F5B3EA92}" srcOrd="1" destOrd="0" parTransId="{32C6F4A4-16AD-470B-9D6D-CCE7B9B0948A}" sibTransId="{7B30D5A7-4829-47B3-BFBF-3FCE3C7554EE}"/>
    <dgm:cxn modelId="{23CBE967-03DA-488B-9DBC-3CC53EF3FEE0}" srcId="{FD4DDF1A-7CB1-42B5-B4EE-6C4DED4AA0EA}" destId="{9C2163B6-FD82-4F71-99C2-0DFA24FF55FE}" srcOrd="0" destOrd="0" parTransId="{95DF29F5-5BD0-4837-B67E-D2C5CB0C3A56}" sibTransId="{E03B4AE4-68D2-403D-8CCD-9E28F6A71C95}"/>
    <dgm:cxn modelId="{0901FD03-0883-47C4-8B63-A259D8E8E430}" type="presOf" srcId="{ADE6E976-8C59-426A-B112-B1828D83C476}" destId="{6FE4ABE3-B34C-4B00-B57B-6E4C2405F7A3}" srcOrd="0" destOrd="0" presId="urn:microsoft.com/office/officeart/2005/8/layout/equation2"/>
    <dgm:cxn modelId="{50F133DA-EAD4-4715-BE63-46F6B14DA2D8}" type="presOf" srcId="{BE58B37A-2049-4859-B449-9DAF211C6EEF}" destId="{51B00352-837D-4D79-95CB-37B24D5B0F02}" srcOrd="0" destOrd="0" presId="urn:microsoft.com/office/officeart/2005/8/layout/equation2"/>
    <dgm:cxn modelId="{DBC0A258-ED41-4401-90EB-C804919972D3}" type="presOf" srcId="{FD4DDF1A-7CB1-42B5-B4EE-6C4DED4AA0EA}" destId="{864EC72B-7A54-4168-BC91-BF0AADAB9DED}" srcOrd="0" destOrd="0" presId="urn:microsoft.com/office/officeart/2005/8/layout/equation2"/>
    <dgm:cxn modelId="{9005DFDC-6931-4154-887F-3406EB1C58FA}" type="presOf" srcId="{F7963AA1-590D-4E4A-9247-13893245211B}" destId="{683CCAAE-773F-4E6D-B5EA-B3970468A917}" srcOrd="0" destOrd="0" presId="urn:microsoft.com/office/officeart/2005/8/layout/equation2"/>
    <dgm:cxn modelId="{149F0FBD-E104-43A8-AAAE-6FC97DF2E6EE}" type="presOf" srcId="{8FD5D6E5-97D4-4CDF-BB4F-9ADCBB4F4E82}" destId="{C42EA63D-AFF6-494B-A108-CBA6F9290A91}" srcOrd="0" destOrd="0" presId="urn:microsoft.com/office/officeart/2005/8/layout/equation2"/>
    <dgm:cxn modelId="{8F810B1C-2362-414B-B1C5-757EFFE029E6}" type="presOf" srcId="{274C3065-5755-4AA2-985C-B567E7DBA9AC}" destId="{826B2D13-D1C0-42DB-94A3-381D860C1A11}" srcOrd="0" destOrd="0" presId="urn:microsoft.com/office/officeart/2005/8/layout/equation2"/>
    <dgm:cxn modelId="{69C84E51-972F-4F17-ABA5-DD647CC893BC}" type="presParOf" srcId="{C42EA63D-AFF6-494B-A108-CBA6F9290A91}" destId="{652110AE-0179-44B6-8963-F960321FABA6}" srcOrd="0" destOrd="0" presId="urn:microsoft.com/office/officeart/2005/8/layout/equation2"/>
    <dgm:cxn modelId="{E6EF2244-2B0E-44FB-80C6-8E65A87BF69C}" type="presParOf" srcId="{652110AE-0179-44B6-8963-F960321FABA6}" destId="{864EC72B-7A54-4168-BC91-BF0AADAB9DED}" srcOrd="0" destOrd="0" presId="urn:microsoft.com/office/officeart/2005/8/layout/equation2"/>
    <dgm:cxn modelId="{AD7A78C0-A0E4-49F5-BB65-054F670A28C8}" type="presParOf" srcId="{652110AE-0179-44B6-8963-F960321FABA6}" destId="{9B4F38D3-2FCE-43E7-A04E-2B659B01AC53}" srcOrd="1" destOrd="0" presId="urn:microsoft.com/office/officeart/2005/8/layout/equation2"/>
    <dgm:cxn modelId="{0427DB5C-939F-4442-8952-325C23B3CDDB}" type="presParOf" srcId="{652110AE-0179-44B6-8963-F960321FABA6}" destId="{683CCAAE-773F-4E6D-B5EA-B3970468A917}" srcOrd="2" destOrd="0" presId="urn:microsoft.com/office/officeart/2005/8/layout/equation2"/>
    <dgm:cxn modelId="{4761E9F4-6AE5-409F-968E-D662E44E625E}" type="presParOf" srcId="{652110AE-0179-44B6-8963-F960321FABA6}" destId="{D74BA405-FF7C-4E8C-AE98-FD17FC3CEDC3}" srcOrd="3" destOrd="0" presId="urn:microsoft.com/office/officeart/2005/8/layout/equation2"/>
    <dgm:cxn modelId="{E69DB0D5-010D-44A3-9009-9406489C6034}" type="presParOf" srcId="{652110AE-0179-44B6-8963-F960321FABA6}" destId="{6FE4ABE3-B34C-4B00-B57B-6E4C2405F7A3}" srcOrd="4" destOrd="0" presId="urn:microsoft.com/office/officeart/2005/8/layout/equation2"/>
    <dgm:cxn modelId="{F6592975-20DD-4057-9373-7BBF660E461C}" type="presParOf" srcId="{C42EA63D-AFF6-494B-A108-CBA6F9290A91}" destId="{826B2D13-D1C0-42DB-94A3-381D860C1A11}" srcOrd="1" destOrd="0" presId="urn:microsoft.com/office/officeart/2005/8/layout/equation2"/>
    <dgm:cxn modelId="{6C5322EB-84F6-4549-B784-CF0F375B9AEE}" type="presParOf" srcId="{826B2D13-D1C0-42DB-94A3-381D860C1A11}" destId="{744F5D15-7942-4938-AAD9-0F72332EA17A}" srcOrd="0" destOrd="0" presId="urn:microsoft.com/office/officeart/2005/8/layout/equation2"/>
    <dgm:cxn modelId="{7078DB8C-2863-4159-AC0A-FDEEB64CBCA5}" type="presParOf" srcId="{C42EA63D-AFF6-494B-A108-CBA6F9290A91}" destId="{51B00352-837D-4D79-95CB-37B24D5B0F02}" srcOrd="2" destOrd="0" presId="urn:microsoft.com/office/officeart/2005/8/layout/equation2"/>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Capstone Project</a:t>
            </a:r>
            <a:endParaRPr lang="en-IN" b="1" dirty="0"/>
          </a:p>
        </p:txBody>
      </p:sp>
      <p:sp>
        <p:nvSpPr>
          <p:cNvPr id="3" name="Subtitle 2"/>
          <p:cNvSpPr>
            <a:spLocks noGrp="1"/>
          </p:cNvSpPr>
          <p:nvPr>
            <p:ph type="subTitle" idx="1"/>
          </p:nvPr>
        </p:nvSpPr>
        <p:spPr>
          <a:xfrm>
            <a:off x="1828800" y="3886200"/>
            <a:ext cx="5943600" cy="1752600"/>
          </a:xfrm>
        </p:spPr>
        <p:txBody>
          <a:bodyPr>
            <a:normAutofit/>
          </a:bodyPr>
          <a:lstStyle/>
          <a:p>
            <a:r>
              <a:rPr lang="en-IN" b="1" dirty="0" smtClean="0"/>
              <a:t>Battle of Neighbourhoods</a:t>
            </a:r>
            <a:endParaRPr lang="en-I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Problem &amp; Background</a:t>
            </a:r>
            <a:endParaRPr lang="en-IN" dirty="0"/>
          </a:p>
        </p:txBody>
      </p:sp>
      <p:graphicFrame>
        <p:nvGraphicFramePr>
          <p:cNvPr id="5" name="Diagram 4"/>
          <p:cNvGraphicFramePr/>
          <p:nvPr/>
        </p:nvGraphicFramePr>
        <p:xfrm>
          <a:off x="4114800" y="1016000"/>
          <a:ext cx="4572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33400" y="2209800"/>
            <a:ext cx="3200400" cy="1785104"/>
          </a:xfrm>
          <a:prstGeom prst="rect">
            <a:avLst/>
          </a:prstGeom>
        </p:spPr>
        <p:txBody>
          <a:bodyPr wrap="square">
            <a:spAutoFit/>
          </a:bodyPr>
          <a:lstStyle/>
          <a:p>
            <a:pPr algn="ctr"/>
            <a:r>
              <a:rPr lang="en-IN" sz="2200" b="1" dirty="0" smtClean="0"/>
              <a:t>Suggest </a:t>
            </a:r>
            <a:r>
              <a:rPr lang="en-IN" sz="2200" b="1" dirty="0" smtClean="0"/>
              <a:t>the best possible location to open a new retail store in Toronto for selling Indian culinary items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Data Required</a:t>
            </a:r>
            <a:endParaRPr lang="en-IN" dirty="0"/>
          </a:p>
        </p:txBody>
      </p:sp>
      <p:graphicFrame>
        <p:nvGraphicFramePr>
          <p:cNvPr id="6" name="Diagram 5"/>
          <p:cNvGraphicFramePr/>
          <p:nvPr/>
        </p:nvGraphicFramePr>
        <p:xfrm>
          <a:off x="990600" y="1143000"/>
          <a:ext cx="7391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fontScale="90000"/>
          </a:bodyPr>
          <a:lstStyle/>
          <a:p>
            <a:pPr algn="l"/>
            <a:r>
              <a:rPr lang="en-IN" dirty="0" smtClean="0"/>
              <a:t>Methodology - Recommendation Model</a:t>
            </a:r>
            <a:endParaRPr lang="en-IN" dirty="0"/>
          </a:p>
        </p:txBody>
      </p:sp>
      <p:graphicFrame>
        <p:nvGraphicFramePr>
          <p:cNvPr id="4" name="Diagram 3"/>
          <p:cNvGraphicFramePr/>
          <p:nvPr/>
        </p:nvGraphicFramePr>
        <p:xfrm>
          <a:off x="1524000" y="1397000"/>
          <a:ext cx="54102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Conclusion</a:t>
            </a:r>
            <a:endParaRPr lang="en-IN" dirty="0"/>
          </a:p>
        </p:txBody>
      </p:sp>
      <p:sp>
        <p:nvSpPr>
          <p:cNvPr id="6" name="Rectangle 5"/>
          <p:cNvSpPr/>
          <p:nvPr/>
        </p:nvSpPr>
        <p:spPr>
          <a:xfrm>
            <a:off x="914400" y="914400"/>
            <a:ext cx="7848600" cy="5509200"/>
          </a:xfrm>
          <a:prstGeom prst="rect">
            <a:avLst/>
          </a:prstGeom>
        </p:spPr>
        <p:txBody>
          <a:bodyPr wrap="square">
            <a:spAutoFit/>
          </a:bodyPr>
          <a:lstStyle/>
          <a:p>
            <a:pPr>
              <a:buFont typeface="Wingdings" pitchFamily="2" charset="2"/>
              <a:buChar char="q"/>
            </a:pPr>
            <a:r>
              <a:rPr lang="en-IN" sz="2200" dirty="0" smtClean="0"/>
              <a:t>The customer should open the culinary items store in </a:t>
            </a:r>
            <a:r>
              <a:rPr lang="en-IN" sz="2200" b="1" dirty="0" smtClean="0"/>
              <a:t>"Regent Park" </a:t>
            </a:r>
            <a:r>
              <a:rPr lang="en-IN" sz="2200" dirty="0" smtClean="0"/>
              <a:t>neighbourhood </a:t>
            </a:r>
            <a:r>
              <a:rPr lang="en-IN" sz="2200" dirty="0" smtClean="0"/>
              <a:t>in Toronto. </a:t>
            </a:r>
            <a:endParaRPr lang="en-IN" sz="2200" dirty="0" smtClean="0"/>
          </a:p>
          <a:p>
            <a:pPr>
              <a:buFont typeface="Wingdings" pitchFamily="2" charset="2"/>
              <a:buChar char="q"/>
            </a:pPr>
            <a:endParaRPr lang="en-IN" sz="2200" dirty="0" smtClean="0"/>
          </a:p>
          <a:p>
            <a:pPr lvl="1">
              <a:buFont typeface="Wingdings" pitchFamily="2" charset="2"/>
              <a:buChar char="q"/>
            </a:pPr>
            <a:r>
              <a:rPr lang="en-IN" sz="2200" dirty="0" smtClean="0"/>
              <a:t>This </a:t>
            </a:r>
            <a:r>
              <a:rPr lang="en-IN" sz="2200" dirty="0" smtClean="0"/>
              <a:t>has been suggested based on the analysis of the key data points of South Asian population </a:t>
            </a:r>
            <a:r>
              <a:rPr lang="en-IN" sz="2200" dirty="0" smtClean="0"/>
              <a:t>concentration </a:t>
            </a:r>
            <a:r>
              <a:rPr lang="en-IN" sz="2200" dirty="0" smtClean="0"/>
              <a:t>and vicinity of various venues like Indian Restaurants, Shops and Bus stops</a:t>
            </a:r>
            <a:r>
              <a:rPr lang="en-IN" sz="2200" dirty="0" smtClean="0"/>
              <a:t>. </a:t>
            </a:r>
            <a:endParaRPr lang="en-IN" sz="2200" dirty="0" smtClean="0"/>
          </a:p>
          <a:p>
            <a:pPr lvl="1">
              <a:buFont typeface="Wingdings" pitchFamily="2" charset="2"/>
              <a:buChar char="q"/>
            </a:pPr>
            <a:r>
              <a:rPr lang="en-IN" sz="2200" dirty="0" smtClean="0"/>
              <a:t>Because of proximity to Indian Restaurants, the customer can explore tie-ups or partnerships for the restaurants culinary requirements in bulk. Also availability of Bus stops and Shops and Services provides the customer's store with relevant eyeballs and the customer can look at easier access to delivery.</a:t>
            </a:r>
          </a:p>
          <a:p>
            <a:pPr lvl="1">
              <a:buFont typeface="Wingdings" pitchFamily="2" charset="2"/>
              <a:buChar char="q"/>
            </a:pPr>
            <a:r>
              <a:rPr lang="en-IN" sz="2200" dirty="0" smtClean="0"/>
              <a:t>As expected by the customer on the test run, I suggest a six-month test run with a shop on rental basis to start with and the existing store items catalogue, to gauge the sales and returns </a:t>
            </a:r>
            <a:r>
              <a:rPr lang="en-IN" sz="2200" dirty="0" smtClean="0"/>
              <a:t>on investment</a:t>
            </a:r>
            <a:endParaRPr lang="en-IN" sz="2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For Further Discussion</a:t>
            </a:r>
            <a:endParaRPr lang="en-IN" dirty="0"/>
          </a:p>
        </p:txBody>
      </p:sp>
      <p:sp>
        <p:nvSpPr>
          <p:cNvPr id="4" name="Rectangle 3"/>
          <p:cNvSpPr/>
          <p:nvPr/>
        </p:nvSpPr>
        <p:spPr>
          <a:xfrm>
            <a:off x="838200" y="1066800"/>
            <a:ext cx="7772400" cy="4493538"/>
          </a:xfrm>
          <a:prstGeom prst="rect">
            <a:avLst/>
          </a:prstGeom>
        </p:spPr>
        <p:txBody>
          <a:bodyPr wrap="square">
            <a:spAutoFit/>
          </a:bodyPr>
          <a:lstStyle/>
          <a:p>
            <a:pPr>
              <a:buFont typeface="Wingdings" pitchFamily="2" charset="2"/>
              <a:buChar char="q"/>
            </a:pPr>
            <a:r>
              <a:rPr lang="en-IN" sz="2200" dirty="0" smtClean="0"/>
              <a:t>Few more </a:t>
            </a:r>
            <a:r>
              <a:rPr lang="en-IN" sz="2200" dirty="0" smtClean="0"/>
              <a:t>important parameters for consideration and better analysis will be - </a:t>
            </a:r>
            <a:endParaRPr lang="en-IN" sz="2200" dirty="0" smtClean="0"/>
          </a:p>
          <a:p>
            <a:pPr lvl="1">
              <a:buFont typeface="Wingdings" pitchFamily="2" charset="2"/>
              <a:buChar char="q"/>
            </a:pPr>
            <a:r>
              <a:rPr lang="en-IN" sz="2200" dirty="0" smtClean="0"/>
              <a:t>In </a:t>
            </a:r>
            <a:r>
              <a:rPr lang="en-IN" sz="2200" dirty="0" smtClean="0"/>
              <a:t>this analysis we have restricted venue data within a 500m radius and 30 venues. </a:t>
            </a:r>
            <a:r>
              <a:rPr lang="en-IN" sz="2200" dirty="0" smtClean="0"/>
              <a:t> We could increase or tweak this limit</a:t>
            </a:r>
          </a:p>
          <a:p>
            <a:pPr lvl="1">
              <a:buFont typeface="Wingdings" pitchFamily="2" charset="2"/>
              <a:buChar char="q"/>
            </a:pPr>
            <a:r>
              <a:rPr lang="en-IN" sz="2200" dirty="0" smtClean="0"/>
              <a:t> Considering Real estate/store rental </a:t>
            </a:r>
            <a:r>
              <a:rPr lang="en-IN" sz="2200" dirty="0" smtClean="0"/>
              <a:t>or buy prices of the </a:t>
            </a:r>
            <a:r>
              <a:rPr lang="en-IN" sz="2200" dirty="0" smtClean="0"/>
              <a:t>neighbourhoods</a:t>
            </a:r>
          </a:p>
          <a:p>
            <a:pPr lvl="1">
              <a:buFont typeface="Wingdings" pitchFamily="2" charset="2"/>
              <a:buChar char="q"/>
            </a:pPr>
            <a:r>
              <a:rPr lang="en-IN" sz="2200" dirty="0" smtClean="0"/>
              <a:t>Considering proximity </a:t>
            </a:r>
            <a:r>
              <a:rPr lang="en-IN" sz="2200" dirty="0" smtClean="0"/>
              <a:t>or distance from warehouse </a:t>
            </a:r>
            <a:endParaRPr lang="en-IN" sz="2200" dirty="0" smtClean="0"/>
          </a:p>
          <a:p>
            <a:pPr lvl="1">
              <a:buFont typeface="Wingdings" pitchFamily="2" charset="2"/>
              <a:buChar char="q"/>
            </a:pPr>
            <a:r>
              <a:rPr lang="en-IN" sz="2200" dirty="0" smtClean="0"/>
              <a:t>S</a:t>
            </a:r>
            <a:r>
              <a:rPr lang="en-IN" sz="2200" dirty="0" smtClean="0"/>
              <a:t>upply </a:t>
            </a:r>
            <a:r>
              <a:rPr lang="en-IN" sz="2200" dirty="0" smtClean="0"/>
              <a:t>chain strategy for delivery from any import unit or warehouse</a:t>
            </a:r>
          </a:p>
          <a:p>
            <a:endParaRPr lang="en-IN" sz="2200" dirty="0" smtClean="0"/>
          </a:p>
          <a:p>
            <a:r>
              <a:rPr lang="en-IN" sz="2200" dirty="0" smtClean="0"/>
              <a:t>While we have excluded these assuming a no-restriction on budget, the above will definitely be significant criterions for the store location </a:t>
            </a:r>
            <a:r>
              <a:rPr lang="en-IN" sz="2200" dirty="0" smtClean="0"/>
              <a:t>prediction</a:t>
            </a:r>
            <a:endParaRPr lang="en-IN" sz="2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0"/>
            <a:ext cx="7772400" cy="457200"/>
          </a:xfrm>
        </p:spPr>
        <p:txBody>
          <a:bodyPr>
            <a:normAutofit fontScale="90000"/>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1399</TotalTime>
  <Words>411</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Capstone Project</vt:lpstr>
      <vt:lpstr>Problem &amp; Background</vt:lpstr>
      <vt:lpstr>Data Required</vt:lpstr>
      <vt:lpstr>Methodology - Recommendation Model</vt:lpstr>
      <vt:lpstr>Conclusion</vt:lpstr>
      <vt:lpstr>For Further Discussion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mukund</dc:creator>
  <cp:lastModifiedBy>mukund</cp:lastModifiedBy>
  <cp:revision>58</cp:revision>
  <dcterms:created xsi:type="dcterms:W3CDTF">2006-08-16T00:00:00Z</dcterms:created>
  <dcterms:modified xsi:type="dcterms:W3CDTF">2018-11-26T19:18:42Z</dcterms:modified>
</cp:coreProperties>
</file>