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handoutMasterIdLst>
    <p:handoutMasterId r:id="rId61"/>
  </p:handoutMasterIdLst>
  <p:sldIdLst>
    <p:sldId id="260" r:id="rId2"/>
    <p:sldId id="325" r:id="rId3"/>
    <p:sldId id="283" r:id="rId4"/>
    <p:sldId id="327" r:id="rId5"/>
    <p:sldId id="328" r:id="rId6"/>
    <p:sldId id="297" r:id="rId7"/>
    <p:sldId id="329" r:id="rId8"/>
    <p:sldId id="330" r:id="rId9"/>
    <p:sldId id="331" r:id="rId10"/>
    <p:sldId id="332" r:id="rId11"/>
    <p:sldId id="284" r:id="rId12"/>
    <p:sldId id="334" r:id="rId13"/>
    <p:sldId id="335" r:id="rId14"/>
    <p:sldId id="340" r:id="rId15"/>
    <p:sldId id="336" r:id="rId16"/>
    <p:sldId id="337" r:id="rId17"/>
    <p:sldId id="341" r:id="rId18"/>
    <p:sldId id="342" r:id="rId19"/>
    <p:sldId id="378"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2" r:id="rId38"/>
    <p:sldId id="363" r:id="rId39"/>
    <p:sldId id="364" r:id="rId40"/>
    <p:sldId id="365" r:id="rId41"/>
    <p:sldId id="366" r:id="rId42"/>
    <p:sldId id="370" r:id="rId43"/>
    <p:sldId id="367" r:id="rId44"/>
    <p:sldId id="368" r:id="rId45"/>
    <p:sldId id="369" r:id="rId46"/>
    <p:sldId id="381" r:id="rId47"/>
    <p:sldId id="382" r:id="rId48"/>
    <p:sldId id="360" r:id="rId49"/>
    <p:sldId id="371" r:id="rId50"/>
    <p:sldId id="373" r:id="rId51"/>
    <p:sldId id="374" r:id="rId52"/>
    <p:sldId id="361" r:id="rId53"/>
    <p:sldId id="372" r:id="rId54"/>
    <p:sldId id="376" r:id="rId55"/>
    <p:sldId id="383" r:id="rId56"/>
    <p:sldId id="375" r:id="rId57"/>
    <p:sldId id="379" r:id="rId58"/>
    <p:sldId id="380"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36600"/>
    <a:srgbClr val="5EE889"/>
    <a:srgbClr val="69DDA9"/>
    <a:srgbClr val="47FFCF"/>
    <a:srgbClr val="339933"/>
    <a:srgbClr val="003366"/>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p:cViewPr varScale="1">
        <p:scale>
          <a:sx n="61" d="100"/>
          <a:sy n="61" d="100"/>
        </p:scale>
        <p:origin x="1555" y="48"/>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53" d="100"/>
          <a:sy n="53" d="100"/>
        </p:scale>
        <p:origin x="-10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ja-JP" altLang="ja-JP"/>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ja-JP" altLang="ja-JP"/>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ja-JP" altLang="ja-JP"/>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CAB5FE4-FD2F-4AF8-B634-AB14C4ECD19C}" type="slidenum">
              <a:rPr lang="en-US" altLang="ja-JP"/>
              <a:pPr/>
              <a:t>‹#›</a:t>
            </a:fld>
            <a:endParaRPr lang="en-US" altLang="ja-JP" dirty="0"/>
          </a:p>
        </p:txBody>
      </p:sp>
    </p:spTree>
    <p:extLst>
      <p:ext uri="{BB962C8B-B14F-4D97-AF65-F5344CB8AC3E}">
        <p14:creationId xmlns:p14="http://schemas.microsoft.com/office/powerpoint/2010/main" val="1754412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en-PH"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D3C2B698-8BAD-4BB1-9102-591EA6081517}" type="datetimeFigureOut">
              <a:rPr lang="en-PH"/>
              <a:pPr>
                <a:defRPr/>
              </a:pPr>
              <a:t>10/04/2019</a:t>
            </a:fld>
            <a:endParaRPr lang="en-PH"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PH"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en-PH"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124E947-C64E-4785-83D2-82D8CAEA5191}" type="slidenum">
              <a:rPr lang="en-PH" altLang="en-US"/>
              <a:pPr/>
              <a:t>‹#›</a:t>
            </a:fld>
            <a:endParaRPr lang="en-PH" altLang="en-US" dirty="0"/>
          </a:p>
        </p:txBody>
      </p:sp>
    </p:spTree>
    <p:extLst>
      <p:ext uri="{BB962C8B-B14F-4D97-AF65-F5344CB8AC3E}">
        <p14:creationId xmlns:p14="http://schemas.microsoft.com/office/powerpoint/2010/main" val="27835967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10" descr="front3">
            <a:extLst>
              <a:ext uri="{FF2B5EF4-FFF2-40B4-BE49-F238E27FC236}">
                <a16:creationId xmlns:a16="http://schemas.microsoft.com/office/drawing/2014/main" id="{7CB4F8AD-7940-4B7B-8F9E-CA183E484BF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78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Rectangle 12"/>
          <p:cNvSpPr>
            <a:spLocks noGrp="1" noChangeArrowheads="1"/>
          </p:cNvSpPr>
          <p:nvPr>
            <p:ph type="ctrTitle" sz="quarter"/>
          </p:nvPr>
        </p:nvSpPr>
        <p:spPr>
          <a:xfrm>
            <a:off x="685800" y="2130425"/>
            <a:ext cx="7772400" cy="1470025"/>
          </a:xfrm>
        </p:spPr>
        <p:txBody>
          <a:bodyPr/>
          <a:lstStyle>
            <a:lvl1pPr>
              <a:defRPr>
                <a:solidFill>
                  <a:schemeClr val="tx1"/>
                </a:solidFill>
              </a:defRPr>
            </a:lvl1pPr>
          </a:lstStyle>
          <a:p>
            <a:r>
              <a:rPr lang="en-US"/>
              <a:t>Click to edit Master title style</a:t>
            </a:r>
          </a:p>
        </p:txBody>
      </p:sp>
      <p:sp>
        <p:nvSpPr>
          <p:cNvPr id="9229" name="Rectangle 1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712163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Rectangle 18"/>
          <p:cNvSpPr>
            <a:spLocks noGrp="1" noChangeArrowheads="1"/>
          </p:cNvSpPr>
          <p:nvPr>
            <p:ph type="ftr" sz="quarter" idx="10"/>
          </p:nvPr>
        </p:nvSpPr>
        <p:spPr>
          <a:ln/>
        </p:spPr>
        <p:txBody>
          <a:bodyPr/>
          <a:lstStyle>
            <a:lvl1pPr>
              <a:defRPr/>
            </a:lvl1pPr>
          </a:lstStyle>
          <a:p>
            <a:pPr>
              <a:defRPr/>
            </a:pPr>
            <a:endParaRPr lang="ja-JP" altLang="ja-JP"/>
          </a:p>
        </p:txBody>
      </p:sp>
      <p:sp>
        <p:nvSpPr>
          <p:cNvPr id="5" name="Rectangle 19"/>
          <p:cNvSpPr>
            <a:spLocks noGrp="1" noChangeArrowheads="1"/>
          </p:cNvSpPr>
          <p:nvPr>
            <p:ph type="sldNum" sz="quarter" idx="11"/>
          </p:nvPr>
        </p:nvSpPr>
        <p:spPr>
          <a:ln/>
        </p:spPr>
        <p:txBody>
          <a:bodyPr/>
          <a:lstStyle>
            <a:lvl1pPr>
              <a:defRPr/>
            </a:lvl1pPr>
          </a:lstStyle>
          <a:p>
            <a:fld id="{40502F03-1913-4467-BA71-037A15932D4E}" type="slidenum">
              <a:rPr lang="en-US" altLang="ja-JP"/>
              <a:pPr/>
              <a:t>‹#›</a:t>
            </a:fld>
            <a:endParaRPr lang="en-US" altLang="ja-JP" dirty="0"/>
          </a:p>
        </p:txBody>
      </p:sp>
    </p:spTree>
    <p:extLst>
      <p:ext uri="{BB962C8B-B14F-4D97-AF65-F5344CB8AC3E}">
        <p14:creationId xmlns:p14="http://schemas.microsoft.com/office/powerpoint/2010/main" val="49503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Rectangle 18"/>
          <p:cNvSpPr>
            <a:spLocks noGrp="1" noChangeArrowheads="1"/>
          </p:cNvSpPr>
          <p:nvPr>
            <p:ph type="ftr" sz="quarter" idx="10"/>
          </p:nvPr>
        </p:nvSpPr>
        <p:spPr>
          <a:ln/>
        </p:spPr>
        <p:txBody>
          <a:bodyPr/>
          <a:lstStyle>
            <a:lvl1pPr>
              <a:defRPr/>
            </a:lvl1pPr>
          </a:lstStyle>
          <a:p>
            <a:pPr>
              <a:defRPr/>
            </a:pPr>
            <a:endParaRPr lang="ja-JP" altLang="ja-JP"/>
          </a:p>
        </p:txBody>
      </p:sp>
      <p:sp>
        <p:nvSpPr>
          <p:cNvPr id="5" name="Rectangle 19"/>
          <p:cNvSpPr>
            <a:spLocks noGrp="1" noChangeArrowheads="1"/>
          </p:cNvSpPr>
          <p:nvPr>
            <p:ph type="sldNum" sz="quarter" idx="11"/>
          </p:nvPr>
        </p:nvSpPr>
        <p:spPr>
          <a:ln/>
        </p:spPr>
        <p:txBody>
          <a:bodyPr/>
          <a:lstStyle>
            <a:lvl1pPr>
              <a:defRPr/>
            </a:lvl1pPr>
          </a:lstStyle>
          <a:p>
            <a:fld id="{B65F0224-6268-496A-B95C-8543E9C83BF9}" type="slidenum">
              <a:rPr lang="en-US" altLang="ja-JP"/>
              <a:pPr/>
              <a:t>‹#›</a:t>
            </a:fld>
            <a:endParaRPr lang="en-US" altLang="ja-JP" dirty="0"/>
          </a:p>
        </p:txBody>
      </p:sp>
    </p:spTree>
    <p:extLst>
      <p:ext uri="{BB962C8B-B14F-4D97-AF65-F5344CB8AC3E}">
        <p14:creationId xmlns:p14="http://schemas.microsoft.com/office/powerpoint/2010/main" val="389293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PH"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Rectangle 18"/>
          <p:cNvSpPr>
            <a:spLocks noGrp="1" noChangeArrowheads="1"/>
          </p:cNvSpPr>
          <p:nvPr>
            <p:ph type="ftr" sz="quarter" idx="10"/>
          </p:nvPr>
        </p:nvSpPr>
        <p:spPr>
          <a:xfrm>
            <a:off x="2971800" y="4876800"/>
            <a:ext cx="2895600" cy="476250"/>
          </a:xfrm>
          <a:ln/>
        </p:spPr>
        <p:txBody>
          <a:bodyPr/>
          <a:lstStyle>
            <a:lvl1pPr>
              <a:defRPr/>
            </a:lvl1pPr>
          </a:lstStyle>
          <a:p>
            <a:pPr>
              <a:defRPr/>
            </a:pPr>
            <a:endParaRPr lang="ja-JP" altLang="ja-JP" dirty="0"/>
          </a:p>
        </p:txBody>
      </p:sp>
      <p:sp>
        <p:nvSpPr>
          <p:cNvPr id="5" name="Rectangle 19"/>
          <p:cNvSpPr>
            <a:spLocks noGrp="1" noChangeArrowheads="1"/>
          </p:cNvSpPr>
          <p:nvPr>
            <p:ph type="sldNum" sz="quarter" idx="11"/>
          </p:nvPr>
        </p:nvSpPr>
        <p:spPr>
          <a:ln/>
        </p:spPr>
        <p:txBody>
          <a:bodyPr/>
          <a:lstStyle>
            <a:lvl1pPr>
              <a:defRPr/>
            </a:lvl1pPr>
          </a:lstStyle>
          <a:p>
            <a:fld id="{1FE414C8-E96F-4D1B-8FA9-9C779C7471FC}" type="slidenum">
              <a:rPr lang="en-US" altLang="ja-JP"/>
              <a:pPr/>
              <a:t>‹#›</a:t>
            </a:fld>
            <a:endParaRPr lang="en-US" altLang="ja-JP" dirty="0"/>
          </a:p>
        </p:txBody>
      </p:sp>
    </p:spTree>
    <p:extLst>
      <p:ext uri="{BB962C8B-B14F-4D97-AF65-F5344CB8AC3E}">
        <p14:creationId xmlns:p14="http://schemas.microsoft.com/office/powerpoint/2010/main" val="202262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8"/>
          <p:cNvSpPr>
            <a:spLocks noGrp="1" noChangeArrowheads="1"/>
          </p:cNvSpPr>
          <p:nvPr>
            <p:ph type="ftr" sz="quarter" idx="10"/>
          </p:nvPr>
        </p:nvSpPr>
        <p:spPr>
          <a:ln/>
        </p:spPr>
        <p:txBody>
          <a:bodyPr/>
          <a:lstStyle>
            <a:lvl1pPr>
              <a:defRPr/>
            </a:lvl1pPr>
          </a:lstStyle>
          <a:p>
            <a:pPr>
              <a:defRPr/>
            </a:pPr>
            <a:endParaRPr lang="ja-JP" altLang="ja-JP"/>
          </a:p>
        </p:txBody>
      </p:sp>
      <p:sp>
        <p:nvSpPr>
          <p:cNvPr id="5" name="Rectangle 19"/>
          <p:cNvSpPr>
            <a:spLocks noGrp="1" noChangeArrowheads="1"/>
          </p:cNvSpPr>
          <p:nvPr>
            <p:ph type="sldNum" sz="quarter" idx="11"/>
          </p:nvPr>
        </p:nvSpPr>
        <p:spPr>
          <a:ln/>
        </p:spPr>
        <p:txBody>
          <a:bodyPr/>
          <a:lstStyle>
            <a:lvl1pPr>
              <a:defRPr/>
            </a:lvl1pPr>
          </a:lstStyle>
          <a:p>
            <a:fld id="{9AC23F45-F620-45F5-B0B4-333A2709EC43}" type="slidenum">
              <a:rPr lang="en-US" altLang="ja-JP"/>
              <a:pPr/>
              <a:t>‹#›</a:t>
            </a:fld>
            <a:endParaRPr lang="en-US" altLang="ja-JP" dirty="0"/>
          </a:p>
        </p:txBody>
      </p:sp>
    </p:spTree>
    <p:extLst>
      <p:ext uri="{BB962C8B-B14F-4D97-AF65-F5344CB8AC3E}">
        <p14:creationId xmlns:p14="http://schemas.microsoft.com/office/powerpoint/2010/main" val="82997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Rectangle 18"/>
          <p:cNvSpPr>
            <a:spLocks noGrp="1" noChangeArrowheads="1"/>
          </p:cNvSpPr>
          <p:nvPr>
            <p:ph type="ftr" sz="quarter" idx="10"/>
          </p:nvPr>
        </p:nvSpPr>
        <p:spPr>
          <a:ln/>
        </p:spPr>
        <p:txBody>
          <a:bodyPr/>
          <a:lstStyle>
            <a:lvl1pPr>
              <a:defRPr/>
            </a:lvl1pPr>
          </a:lstStyle>
          <a:p>
            <a:pPr>
              <a:defRPr/>
            </a:pPr>
            <a:endParaRPr lang="ja-JP" altLang="ja-JP"/>
          </a:p>
        </p:txBody>
      </p:sp>
      <p:sp>
        <p:nvSpPr>
          <p:cNvPr id="6" name="Rectangle 19"/>
          <p:cNvSpPr>
            <a:spLocks noGrp="1" noChangeArrowheads="1"/>
          </p:cNvSpPr>
          <p:nvPr>
            <p:ph type="sldNum" sz="quarter" idx="11"/>
          </p:nvPr>
        </p:nvSpPr>
        <p:spPr>
          <a:ln/>
        </p:spPr>
        <p:txBody>
          <a:bodyPr/>
          <a:lstStyle>
            <a:lvl1pPr>
              <a:defRPr/>
            </a:lvl1pPr>
          </a:lstStyle>
          <a:p>
            <a:fld id="{5FF02701-9259-4EB7-95DC-E83F4B040404}" type="slidenum">
              <a:rPr lang="en-US" altLang="ja-JP"/>
              <a:pPr/>
              <a:t>‹#›</a:t>
            </a:fld>
            <a:endParaRPr lang="en-US" altLang="ja-JP" dirty="0"/>
          </a:p>
        </p:txBody>
      </p:sp>
    </p:spTree>
    <p:extLst>
      <p:ext uri="{BB962C8B-B14F-4D97-AF65-F5344CB8AC3E}">
        <p14:creationId xmlns:p14="http://schemas.microsoft.com/office/powerpoint/2010/main" val="52399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Rectangle 18"/>
          <p:cNvSpPr>
            <a:spLocks noGrp="1" noChangeArrowheads="1"/>
          </p:cNvSpPr>
          <p:nvPr>
            <p:ph type="ftr" sz="quarter" idx="10"/>
          </p:nvPr>
        </p:nvSpPr>
        <p:spPr>
          <a:ln/>
        </p:spPr>
        <p:txBody>
          <a:bodyPr/>
          <a:lstStyle>
            <a:lvl1pPr>
              <a:defRPr/>
            </a:lvl1pPr>
          </a:lstStyle>
          <a:p>
            <a:pPr>
              <a:defRPr/>
            </a:pPr>
            <a:endParaRPr lang="ja-JP" altLang="ja-JP"/>
          </a:p>
        </p:txBody>
      </p:sp>
      <p:sp>
        <p:nvSpPr>
          <p:cNvPr id="8" name="Rectangle 19"/>
          <p:cNvSpPr>
            <a:spLocks noGrp="1" noChangeArrowheads="1"/>
          </p:cNvSpPr>
          <p:nvPr>
            <p:ph type="sldNum" sz="quarter" idx="11"/>
          </p:nvPr>
        </p:nvSpPr>
        <p:spPr>
          <a:ln/>
        </p:spPr>
        <p:txBody>
          <a:bodyPr/>
          <a:lstStyle>
            <a:lvl1pPr>
              <a:defRPr/>
            </a:lvl1pPr>
          </a:lstStyle>
          <a:p>
            <a:fld id="{0957FFD5-972C-4799-A575-76F97C53F8AB}" type="slidenum">
              <a:rPr lang="en-US" altLang="ja-JP"/>
              <a:pPr/>
              <a:t>‹#›</a:t>
            </a:fld>
            <a:endParaRPr lang="en-US" altLang="ja-JP" dirty="0"/>
          </a:p>
        </p:txBody>
      </p:sp>
    </p:spTree>
    <p:extLst>
      <p:ext uri="{BB962C8B-B14F-4D97-AF65-F5344CB8AC3E}">
        <p14:creationId xmlns:p14="http://schemas.microsoft.com/office/powerpoint/2010/main" val="344156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Rectangle 18"/>
          <p:cNvSpPr>
            <a:spLocks noGrp="1" noChangeArrowheads="1"/>
          </p:cNvSpPr>
          <p:nvPr>
            <p:ph type="ftr" sz="quarter" idx="10"/>
          </p:nvPr>
        </p:nvSpPr>
        <p:spPr>
          <a:ln/>
        </p:spPr>
        <p:txBody>
          <a:bodyPr/>
          <a:lstStyle>
            <a:lvl1pPr>
              <a:defRPr/>
            </a:lvl1pPr>
          </a:lstStyle>
          <a:p>
            <a:pPr>
              <a:defRPr/>
            </a:pPr>
            <a:endParaRPr lang="ja-JP" altLang="ja-JP"/>
          </a:p>
        </p:txBody>
      </p:sp>
      <p:sp>
        <p:nvSpPr>
          <p:cNvPr id="4" name="Rectangle 19"/>
          <p:cNvSpPr>
            <a:spLocks noGrp="1" noChangeArrowheads="1"/>
          </p:cNvSpPr>
          <p:nvPr>
            <p:ph type="sldNum" sz="quarter" idx="11"/>
          </p:nvPr>
        </p:nvSpPr>
        <p:spPr>
          <a:ln/>
        </p:spPr>
        <p:txBody>
          <a:bodyPr/>
          <a:lstStyle>
            <a:lvl1pPr>
              <a:defRPr/>
            </a:lvl1pPr>
          </a:lstStyle>
          <a:p>
            <a:fld id="{8A018FFA-B8E3-4FF4-A282-7891A1075D7A}" type="slidenum">
              <a:rPr lang="en-US" altLang="ja-JP"/>
              <a:pPr/>
              <a:t>‹#›</a:t>
            </a:fld>
            <a:endParaRPr lang="en-US" altLang="ja-JP" dirty="0"/>
          </a:p>
        </p:txBody>
      </p:sp>
    </p:spTree>
    <p:extLst>
      <p:ext uri="{BB962C8B-B14F-4D97-AF65-F5344CB8AC3E}">
        <p14:creationId xmlns:p14="http://schemas.microsoft.com/office/powerpoint/2010/main" val="2566237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8"/>
          <p:cNvSpPr>
            <a:spLocks noGrp="1" noChangeArrowheads="1"/>
          </p:cNvSpPr>
          <p:nvPr>
            <p:ph type="ftr" sz="quarter" idx="10"/>
          </p:nvPr>
        </p:nvSpPr>
        <p:spPr>
          <a:ln/>
        </p:spPr>
        <p:txBody>
          <a:bodyPr/>
          <a:lstStyle>
            <a:lvl1pPr>
              <a:defRPr/>
            </a:lvl1pPr>
          </a:lstStyle>
          <a:p>
            <a:pPr>
              <a:defRPr/>
            </a:pPr>
            <a:endParaRPr lang="ja-JP" altLang="ja-JP"/>
          </a:p>
        </p:txBody>
      </p:sp>
      <p:sp>
        <p:nvSpPr>
          <p:cNvPr id="3" name="Rectangle 19"/>
          <p:cNvSpPr>
            <a:spLocks noGrp="1" noChangeArrowheads="1"/>
          </p:cNvSpPr>
          <p:nvPr>
            <p:ph type="sldNum" sz="quarter" idx="11"/>
          </p:nvPr>
        </p:nvSpPr>
        <p:spPr>
          <a:ln/>
        </p:spPr>
        <p:txBody>
          <a:bodyPr/>
          <a:lstStyle>
            <a:lvl1pPr>
              <a:defRPr/>
            </a:lvl1pPr>
          </a:lstStyle>
          <a:p>
            <a:fld id="{E4CFCC96-5E64-4F0A-98F1-99BC91C0B45E}" type="slidenum">
              <a:rPr lang="en-US" altLang="ja-JP"/>
              <a:pPr/>
              <a:t>‹#›</a:t>
            </a:fld>
            <a:endParaRPr lang="en-US" altLang="ja-JP" dirty="0"/>
          </a:p>
        </p:txBody>
      </p:sp>
    </p:spTree>
    <p:extLst>
      <p:ext uri="{BB962C8B-B14F-4D97-AF65-F5344CB8AC3E}">
        <p14:creationId xmlns:p14="http://schemas.microsoft.com/office/powerpoint/2010/main" val="32783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ftr" sz="quarter" idx="10"/>
          </p:nvPr>
        </p:nvSpPr>
        <p:spPr>
          <a:ln/>
        </p:spPr>
        <p:txBody>
          <a:bodyPr/>
          <a:lstStyle>
            <a:lvl1pPr>
              <a:defRPr/>
            </a:lvl1pPr>
          </a:lstStyle>
          <a:p>
            <a:pPr>
              <a:defRPr/>
            </a:pPr>
            <a:endParaRPr lang="ja-JP" altLang="ja-JP"/>
          </a:p>
        </p:txBody>
      </p:sp>
      <p:sp>
        <p:nvSpPr>
          <p:cNvPr id="6" name="Rectangle 19"/>
          <p:cNvSpPr>
            <a:spLocks noGrp="1" noChangeArrowheads="1"/>
          </p:cNvSpPr>
          <p:nvPr>
            <p:ph type="sldNum" sz="quarter" idx="11"/>
          </p:nvPr>
        </p:nvSpPr>
        <p:spPr>
          <a:ln/>
        </p:spPr>
        <p:txBody>
          <a:bodyPr/>
          <a:lstStyle>
            <a:lvl1pPr>
              <a:defRPr/>
            </a:lvl1pPr>
          </a:lstStyle>
          <a:p>
            <a:fld id="{A3786B25-8226-45DD-B37C-6C083B513D2C}" type="slidenum">
              <a:rPr lang="en-US" altLang="ja-JP"/>
              <a:pPr/>
              <a:t>‹#›</a:t>
            </a:fld>
            <a:endParaRPr lang="en-US" altLang="ja-JP" dirty="0"/>
          </a:p>
        </p:txBody>
      </p:sp>
    </p:spTree>
    <p:extLst>
      <p:ext uri="{BB962C8B-B14F-4D97-AF65-F5344CB8AC3E}">
        <p14:creationId xmlns:p14="http://schemas.microsoft.com/office/powerpoint/2010/main" val="346501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8"/>
          <p:cNvSpPr>
            <a:spLocks noGrp="1" noChangeArrowheads="1"/>
          </p:cNvSpPr>
          <p:nvPr>
            <p:ph type="ftr" sz="quarter" idx="10"/>
          </p:nvPr>
        </p:nvSpPr>
        <p:spPr>
          <a:ln/>
        </p:spPr>
        <p:txBody>
          <a:bodyPr/>
          <a:lstStyle>
            <a:lvl1pPr>
              <a:defRPr/>
            </a:lvl1pPr>
          </a:lstStyle>
          <a:p>
            <a:pPr>
              <a:defRPr/>
            </a:pPr>
            <a:endParaRPr lang="ja-JP" altLang="ja-JP"/>
          </a:p>
        </p:txBody>
      </p:sp>
      <p:sp>
        <p:nvSpPr>
          <p:cNvPr id="6" name="Rectangle 19"/>
          <p:cNvSpPr>
            <a:spLocks noGrp="1" noChangeArrowheads="1"/>
          </p:cNvSpPr>
          <p:nvPr>
            <p:ph type="sldNum" sz="quarter" idx="11"/>
          </p:nvPr>
        </p:nvSpPr>
        <p:spPr>
          <a:ln/>
        </p:spPr>
        <p:txBody>
          <a:bodyPr/>
          <a:lstStyle>
            <a:lvl1pPr>
              <a:defRPr/>
            </a:lvl1pPr>
          </a:lstStyle>
          <a:p>
            <a:fld id="{EAB1C131-203F-45B9-9641-EFDB17BDB2F6}" type="slidenum">
              <a:rPr lang="en-US" altLang="ja-JP"/>
              <a:pPr/>
              <a:t>‹#›</a:t>
            </a:fld>
            <a:endParaRPr lang="en-US" altLang="ja-JP" dirty="0"/>
          </a:p>
        </p:txBody>
      </p:sp>
    </p:spTree>
    <p:extLst>
      <p:ext uri="{BB962C8B-B14F-4D97-AF65-F5344CB8AC3E}">
        <p14:creationId xmlns:p14="http://schemas.microsoft.com/office/powerpoint/2010/main" val="377638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 descr="green-up"/>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4" descr="bottom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823913"/>
            <a:ext cx="9144000"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5" descr="dlsu_signatur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67038" y="6357938"/>
            <a:ext cx="297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16"/>
          <p:cNvSpPr>
            <a:spLocks noGrp="1" noChangeArrowheads="1"/>
          </p:cNvSpPr>
          <p:nvPr>
            <p:ph type="title"/>
          </p:nvPr>
        </p:nvSpPr>
        <p:spPr bwMode="auto">
          <a:xfrm>
            <a:off x="457200" y="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30" name="Rectangle 17"/>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210" name="Rectangle 1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ea typeface="ＭＳ Ｐゴシック" panose="020B0600070205080204" pitchFamily="34" charset="-128"/>
              </a:defRPr>
            </a:lvl1pPr>
          </a:lstStyle>
          <a:p>
            <a:pPr>
              <a:defRPr/>
            </a:pPr>
            <a:endParaRPr lang="ja-JP" altLang="ja-JP"/>
          </a:p>
        </p:txBody>
      </p:sp>
      <p:sp>
        <p:nvSpPr>
          <p:cNvPr id="8211" name="Rectangle 19"/>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ＭＳ Ｐゴシック" panose="020B0600070205080204" pitchFamily="34" charset="-128"/>
              </a:defRPr>
            </a:lvl1pPr>
          </a:lstStyle>
          <a:p>
            <a:fld id="{30C688B1-9BE5-4C86-BAF5-CC55EEC6DAC6}" type="slidenum">
              <a:rPr lang="en-US" altLang="ja-JP"/>
              <a:pPr/>
              <a:t>‹#›</a:t>
            </a:fld>
            <a:endParaRPr lang="en-US" altLang="ja-JP" dirty="0"/>
          </a:p>
        </p:txBody>
      </p:sp>
    </p:spTree>
  </p:cSld>
  <p:clrMap bg1="lt1" tx1="dk1" bg2="lt2" tx2="dk2" accent1="accent1" accent2="accent2" accent3="accent3" accent4="accent4" accent5="accent5" accent6="accent6" hlink="hlink" folHlink="folHlink"/>
  <p:sldLayoutIdLst>
    <p:sldLayoutId id="2147483752"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Baskerville Old Face" pitchFamily="18" charset="0"/>
        </a:defRPr>
      </a:lvl2pPr>
      <a:lvl3pPr algn="ctr" rtl="0" eaLnBrk="0" fontAlgn="base" hangingPunct="0">
        <a:spcBef>
          <a:spcPct val="0"/>
        </a:spcBef>
        <a:spcAft>
          <a:spcPct val="0"/>
        </a:spcAft>
        <a:defRPr sz="4000" b="1">
          <a:solidFill>
            <a:schemeClr val="bg1"/>
          </a:solidFill>
          <a:latin typeface="Baskerville Old Face" pitchFamily="18" charset="0"/>
        </a:defRPr>
      </a:lvl3pPr>
      <a:lvl4pPr algn="ctr" rtl="0" eaLnBrk="0" fontAlgn="base" hangingPunct="0">
        <a:spcBef>
          <a:spcPct val="0"/>
        </a:spcBef>
        <a:spcAft>
          <a:spcPct val="0"/>
        </a:spcAft>
        <a:defRPr sz="4000" b="1">
          <a:solidFill>
            <a:schemeClr val="bg1"/>
          </a:solidFill>
          <a:latin typeface="Baskerville Old Face" pitchFamily="18" charset="0"/>
        </a:defRPr>
      </a:lvl4pPr>
      <a:lvl5pPr algn="ctr" rtl="0" eaLnBrk="0" fontAlgn="base" hangingPunct="0">
        <a:spcBef>
          <a:spcPct val="0"/>
        </a:spcBef>
        <a:spcAft>
          <a:spcPct val="0"/>
        </a:spcAft>
        <a:defRPr sz="4000" b="1">
          <a:solidFill>
            <a:schemeClr val="bg1"/>
          </a:solidFill>
          <a:latin typeface="Baskerville Old Face" pitchFamily="18" charset="0"/>
        </a:defRPr>
      </a:lvl5pPr>
      <a:lvl6pPr marL="457200" algn="ctr" rtl="0" fontAlgn="base">
        <a:spcBef>
          <a:spcPct val="0"/>
        </a:spcBef>
        <a:spcAft>
          <a:spcPct val="0"/>
        </a:spcAft>
        <a:defRPr sz="4000" b="1">
          <a:solidFill>
            <a:schemeClr val="bg1"/>
          </a:solidFill>
          <a:latin typeface="Baskerville Old Face" pitchFamily="18" charset="0"/>
        </a:defRPr>
      </a:lvl6pPr>
      <a:lvl7pPr marL="914400" algn="ctr" rtl="0" fontAlgn="base">
        <a:spcBef>
          <a:spcPct val="0"/>
        </a:spcBef>
        <a:spcAft>
          <a:spcPct val="0"/>
        </a:spcAft>
        <a:defRPr sz="4000" b="1">
          <a:solidFill>
            <a:schemeClr val="bg1"/>
          </a:solidFill>
          <a:latin typeface="Baskerville Old Face" pitchFamily="18" charset="0"/>
        </a:defRPr>
      </a:lvl7pPr>
      <a:lvl8pPr marL="1371600" algn="ctr" rtl="0" fontAlgn="base">
        <a:spcBef>
          <a:spcPct val="0"/>
        </a:spcBef>
        <a:spcAft>
          <a:spcPct val="0"/>
        </a:spcAft>
        <a:defRPr sz="4000" b="1">
          <a:solidFill>
            <a:schemeClr val="bg1"/>
          </a:solidFill>
          <a:latin typeface="Baskerville Old Face" pitchFamily="18" charset="0"/>
        </a:defRPr>
      </a:lvl8pPr>
      <a:lvl9pPr marL="1828800" algn="ctr" rtl="0" fontAlgn="base">
        <a:spcBef>
          <a:spcPct val="0"/>
        </a:spcBef>
        <a:spcAft>
          <a:spcPct val="0"/>
        </a:spcAft>
        <a:defRPr sz="4000" b="1">
          <a:solidFill>
            <a:schemeClr val="bg1"/>
          </a:solidFill>
          <a:latin typeface="Baskerville Old Face" pitchFamily="18" charset="0"/>
        </a:defRPr>
      </a:lvl9pPr>
    </p:titleStyle>
    <p:bodyStyle>
      <a:lvl1pPr marL="342900" indent="-342900" algn="l" rtl="0" eaLnBrk="0" fontAlgn="base" hangingPunct="0">
        <a:spcBef>
          <a:spcPct val="20000"/>
        </a:spcBef>
        <a:spcAft>
          <a:spcPct val="0"/>
        </a:spcAft>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000">
          <a:solidFill>
            <a:schemeClr val="tx1"/>
          </a:solidFill>
          <a:latin typeface="+mn-lt"/>
        </a:defRPr>
      </a:lvl2pPr>
      <a:lvl3pPr marL="1143000" indent="-228600" algn="l" rtl="0" eaLnBrk="0" fontAlgn="base" hangingPunct="0">
        <a:spcBef>
          <a:spcPct val="20000"/>
        </a:spcBef>
        <a:spcAft>
          <a:spcPct val="0"/>
        </a:spcAft>
        <a:buChar char="•"/>
        <a:defRPr sz="3000">
          <a:solidFill>
            <a:schemeClr val="tx1"/>
          </a:solidFill>
          <a:latin typeface="+mn-lt"/>
        </a:defRPr>
      </a:lvl3pPr>
      <a:lvl4pPr marL="1600200" indent="-228600" algn="l" rtl="0" eaLnBrk="0" fontAlgn="base" hangingPunct="0">
        <a:spcBef>
          <a:spcPct val="20000"/>
        </a:spcBef>
        <a:spcAft>
          <a:spcPct val="0"/>
        </a:spcAft>
        <a:buChar char="–"/>
        <a:defRPr sz="3000">
          <a:solidFill>
            <a:schemeClr val="tx1"/>
          </a:solidFill>
          <a:latin typeface="+mn-lt"/>
        </a:defRPr>
      </a:lvl4pPr>
      <a:lvl5pPr marL="2057400" indent="-228600" algn="l" rtl="0" eaLnBrk="0" fontAlgn="base" hangingPunct="0">
        <a:spcBef>
          <a:spcPct val="20000"/>
        </a:spcBef>
        <a:spcAft>
          <a:spcPct val="0"/>
        </a:spcAft>
        <a:buChar char="»"/>
        <a:defRPr sz="3000">
          <a:solidFill>
            <a:schemeClr val="tx1"/>
          </a:solidFill>
          <a:latin typeface="+mn-lt"/>
        </a:defRPr>
      </a:lvl5pPr>
      <a:lvl6pPr marL="2514600" indent="-228600" algn="l" rtl="0" fontAlgn="base">
        <a:spcBef>
          <a:spcPct val="20000"/>
        </a:spcBef>
        <a:spcAft>
          <a:spcPct val="0"/>
        </a:spcAft>
        <a:buChar char="»"/>
        <a:defRPr sz="3000">
          <a:solidFill>
            <a:schemeClr val="tx1"/>
          </a:solidFill>
          <a:latin typeface="+mn-lt"/>
        </a:defRPr>
      </a:lvl6pPr>
      <a:lvl7pPr marL="2971800" indent="-228600" algn="l" rtl="0" fontAlgn="base">
        <a:spcBef>
          <a:spcPct val="20000"/>
        </a:spcBef>
        <a:spcAft>
          <a:spcPct val="0"/>
        </a:spcAft>
        <a:buChar char="»"/>
        <a:defRPr sz="3000">
          <a:solidFill>
            <a:schemeClr val="tx1"/>
          </a:solidFill>
          <a:latin typeface="+mn-lt"/>
        </a:defRPr>
      </a:lvl7pPr>
      <a:lvl8pPr marL="3429000" indent="-228600" algn="l" rtl="0" fontAlgn="base">
        <a:spcBef>
          <a:spcPct val="20000"/>
        </a:spcBef>
        <a:spcAft>
          <a:spcPct val="0"/>
        </a:spcAft>
        <a:buChar char="»"/>
        <a:defRPr sz="3000">
          <a:solidFill>
            <a:schemeClr val="tx1"/>
          </a:solidFill>
          <a:latin typeface="+mn-lt"/>
        </a:defRPr>
      </a:lvl8pPr>
      <a:lvl9pPr marL="3886200" indent="-228600" algn="l" rtl="0" fontAlgn="base">
        <a:spcBef>
          <a:spcPct val="20000"/>
        </a:spcBef>
        <a:spcAft>
          <a:spcPct val="0"/>
        </a:spcAft>
        <a:buChar char="»"/>
        <a:defRPr sz="3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napcrack/all-the-news" TargetMode="External"/><Relationship Id="rId2" Type="http://schemas.openxmlformats.org/officeDocument/2006/relationships/hyperlink" Target="https://www.kaggle.com/mrisdal/fake-new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a:xfrm>
            <a:off x="152400" y="1219200"/>
            <a:ext cx="8839200" cy="1470025"/>
          </a:xfrm>
        </p:spPr>
        <p:txBody>
          <a:bodyPr/>
          <a:lstStyle/>
          <a:p>
            <a:r>
              <a:rPr lang="en-PH" dirty="0"/>
              <a:t>Detection and Characterization of Fake News through Text Classification</a:t>
            </a:r>
          </a:p>
        </p:txBody>
      </p:sp>
      <p:sp>
        <p:nvSpPr>
          <p:cNvPr id="4" name="Subtitle 3"/>
          <p:cNvSpPr>
            <a:spLocks noGrp="1"/>
          </p:cNvSpPr>
          <p:nvPr>
            <p:ph type="subTitle" sz="quarter" idx="1"/>
          </p:nvPr>
        </p:nvSpPr>
        <p:spPr>
          <a:xfrm>
            <a:off x="1371600" y="3505200"/>
            <a:ext cx="6400800" cy="1752600"/>
          </a:xfrm>
        </p:spPr>
        <p:txBody>
          <a:bodyPr/>
          <a:lstStyle/>
          <a:p>
            <a:r>
              <a:rPr lang="en-PH" sz="2400" dirty="0"/>
              <a:t>INTRNLP</a:t>
            </a:r>
          </a:p>
          <a:p>
            <a:r>
              <a:rPr lang="en-PH" sz="2400" dirty="0" err="1"/>
              <a:t>Manay</a:t>
            </a:r>
            <a:r>
              <a:rPr lang="en-PH" sz="2400" dirty="0"/>
              <a:t>, Justin Gabrielle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Dataset Snippet</a:t>
            </a:r>
          </a:p>
        </p:txBody>
      </p:sp>
      <p:pic>
        <p:nvPicPr>
          <p:cNvPr id="4" name="Picture 3">
            <a:extLst>
              <a:ext uri="{FF2B5EF4-FFF2-40B4-BE49-F238E27FC236}">
                <a16:creationId xmlns:a16="http://schemas.microsoft.com/office/drawing/2014/main" id="{12FE709C-1476-4529-971A-2F9BB93DE4D8}"/>
              </a:ext>
            </a:extLst>
          </p:cNvPr>
          <p:cNvPicPr>
            <a:picLocks noChangeAspect="1"/>
          </p:cNvPicPr>
          <p:nvPr/>
        </p:nvPicPr>
        <p:blipFill rotWithShape="1">
          <a:blip r:embed="rId2">
            <a:extLst>
              <a:ext uri="{28A0092B-C50C-407E-A947-70E740481C1C}">
                <a14:useLocalDpi xmlns:a14="http://schemas.microsoft.com/office/drawing/2010/main" val="0"/>
              </a:ext>
            </a:extLst>
          </a:blip>
          <a:srcRect l="81601" t="-3471" b="53211"/>
          <a:stretch/>
        </p:blipFill>
        <p:spPr>
          <a:xfrm>
            <a:off x="1066800" y="381000"/>
            <a:ext cx="4800600" cy="5867400"/>
          </a:xfrm>
          <a:prstGeom prst="rect">
            <a:avLst/>
          </a:prstGeom>
        </p:spPr>
      </p:pic>
    </p:spTree>
    <p:extLst>
      <p:ext uri="{BB962C8B-B14F-4D97-AF65-F5344CB8AC3E}">
        <p14:creationId xmlns:p14="http://schemas.microsoft.com/office/powerpoint/2010/main" val="341593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Data Sources</a:t>
            </a:r>
          </a:p>
        </p:txBody>
      </p:sp>
      <p:graphicFrame>
        <p:nvGraphicFramePr>
          <p:cNvPr id="4" name="Content Placeholder 3">
            <a:extLst>
              <a:ext uri="{FF2B5EF4-FFF2-40B4-BE49-F238E27FC236}">
                <a16:creationId xmlns:a16="http://schemas.microsoft.com/office/drawing/2014/main" id="{92AD84C4-E560-4536-960A-1AFCCA685466}"/>
              </a:ext>
            </a:extLst>
          </p:cNvPr>
          <p:cNvGraphicFramePr>
            <a:graphicFrameLocks noGrp="1"/>
          </p:cNvGraphicFramePr>
          <p:nvPr>
            <p:ph idx="1"/>
            <p:extLst>
              <p:ext uri="{D42A27DB-BD31-4B8C-83A1-F6EECF244321}">
                <p14:modId xmlns:p14="http://schemas.microsoft.com/office/powerpoint/2010/main" val="4051858179"/>
              </p:ext>
            </p:extLst>
          </p:nvPr>
        </p:nvGraphicFramePr>
        <p:xfrm>
          <a:off x="228600" y="1518745"/>
          <a:ext cx="8686800" cy="4428797"/>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90450266"/>
                    </a:ext>
                  </a:extLst>
                </a:gridCol>
                <a:gridCol w="5486400">
                  <a:extLst>
                    <a:ext uri="{9D8B030D-6E8A-4147-A177-3AD203B41FA5}">
                      <a16:colId xmlns:a16="http://schemas.microsoft.com/office/drawing/2014/main" val="1631693859"/>
                    </a:ext>
                  </a:extLst>
                </a:gridCol>
              </a:tblGrid>
              <a:tr h="426123">
                <a:tc>
                  <a:txBody>
                    <a:bodyPr/>
                    <a:lstStyle/>
                    <a:p>
                      <a:pPr algn="ctr"/>
                      <a:r>
                        <a:rPr lang="en-US" sz="2400" b="1" dirty="0"/>
                        <a:t>NEWS TYPE</a:t>
                      </a:r>
                      <a:endParaRPr lang="en-US" sz="1800" b="1" dirty="0"/>
                    </a:p>
                  </a:txBody>
                  <a:tcPr/>
                </a:tc>
                <a:tc>
                  <a:txBody>
                    <a:bodyPr/>
                    <a:lstStyle/>
                    <a:p>
                      <a:pPr algn="ctr"/>
                      <a:r>
                        <a:rPr lang="en-US" sz="2400" b="1" dirty="0"/>
                        <a:t>SOURCES</a:t>
                      </a:r>
                      <a:endParaRPr lang="en-US" sz="1800" b="1" dirty="0"/>
                    </a:p>
                  </a:txBody>
                  <a:tcPr/>
                </a:tc>
                <a:extLst>
                  <a:ext uri="{0D108BD9-81ED-4DB2-BD59-A6C34878D82A}">
                    <a16:rowId xmlns:a16="http://schemas.microsoft.com/office/drawing/2014/main" val="807309387"/>
                  </a:ext>
                </a:extLst>
              </a:tr>
              <a:tr h="1789718">
                <a:tc>
                  <a:txBody>
                    <a:bodyPr/>
                    <a:lstStyle/>
                    <a:p>
                      <a:r>
                        <a:rPr lang="en-US" sz="2800" dirty="0"/>
                        <a:t>real news</a:t>
                      </a:r>
                      <a:endParaRPr lang="en-US" sz="1600" dirty="0"/>
                    </a:p>
                  </a:txBody>
                  <a:tcPr/>
                </a:tc>
                <a:tc>
                  <a:txBody>
                    <a:bodyPr/>
                    <a:lstStyle/>
                    <a:p>
                      <a:r>
                        <a:rPr lang="en-US" sz="2400" b="0" i="0" kern="1200" dirty="0">
                          <a:solidFill>
                            <a:schemeClr val="tx1"/>
                          </a:solidFill>
                          <a:effectLst/>
                          <a:latin typeface="+mn-lt"/>
                          <a:ea typeface="+mn-ea"/>
                          <a:cs typeface="+mn-cs"/>
                        </a:rPr>
                        <a:t>Atlantic, Business Insider, Buzzfeed News, CNN, Fox News, Guardian, NPR, National Review, New York Post, New York Times, Reuters, Talking Points Memo, Vox, Washington Post (14 in total)</a:t>
                      </a:r>
                      <a:endParaRPr lang="en-US" sz="2400" dirty="0"/>
                    </a:p>
                  </a:txBody>
                  <a:tcPr/>
                </a:tc>
                <a:extLst>
                  <a:ext uri="{0D108BD9-81ED-4DB2-BD59-A6C34878D82A}">
                    <a16:rowId xmlns:a16="http://schemas.microsoft.com/office/drawing/2014/main" val="3069902417"/>
                  </a:ext>
                </a:extLst>
              </a:tr>
              <a:tr h="2051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fake news</a:t>
                      </a:r>
                    </a:p>
                    <a:p>
                      <a:endParaRPr lang="en-US" sz="2000" dirty="0"/>
                    </a:p>
                  </a:txBody>
                  <a:tcPr/>
                </a:tc>
                <a:tc>
                  <a:txBody>
                    <a:bodyPr/>
                    <a:lstStyle/>
                    <a:p>
                      <a:r>
                        <a:rPr lang="en-US" sz="2400" b="0" i="0" kern="1200" dirty="0">
                          <a:solidFill>
                            <a:schemeClr val="tx1"/>
                          </a:solidFill>
                          <a:effectLst/>
                          <a:latin typeface="+mn-lt"/>
                          <a:ea typeface="+mn-ea"/>
                          <a:cs typeface="+mn-cs"/>
                        </a:rPr>
                        <a:t>100percentfedup.com, 21stcenturywire.com, abcnews.com.co, abeldanger.net, abovetopsecret.com, activistpost.com, addictinginfo.org, adobochronicles.com, … (233 in total)</a:t>
                      </a:r>
                      <a:endParaRPr lang="en-US" sz="2000" dirty="0"/>
                    </a:p>
                  </a:txBody>
                  <a:tcPr/>
                </a:tc>
                <a:extLst>
                  <a:ext uri="{0D108BD9-81ED-4DB2-BD59-A6C34878D82A}">
                    <a16:rowId xmlns:a16="http://schemas.microsoft.com/office/drawing/2014/main" val="4088578789"/>
                  </a:ext>
                </a:extLst>
              </a:tr>
            </a:tbl>
          </a:graphicData>
        </a:graphic>
      </p:graphicFrame>
      <p:sp>
        <p:nvSpPr>
          <p:cNvPr id="5" name="TextBox 4">
            <a:extLst>
              <a:ext uri="{FF2B5EF4-FFF2-40B4-BE49-F238E27FC236}">
                <a16:creationId xmlns:a16="http://schemas.microsoft.com/office/drawing/2014/main" id="{C7A57005-CE28-45B7-922F-1E54D2DB4FD8}"/>
              </a:ext>
            </a:extLst>
          </p:cNvPr>
          <p:cNvSpPr txBox="1"/>
          <p:nvPr/>
        </p:nvSpPr>
        <p:spPr>
          <a:xfrm>
            <a:off x="2895600" y="1066800"/>
            <a:ext cx="4648200" cy="461665"/>
          </a:xfrm>
          <a:prstGeom prst="rect">
            <a:avLst/>
          </a:prstGeom>
          <a:noFill/>
        </p:spPr>
        <p:txBody>
          <a:bodyPr wrap="square" rtlCol="0">
            <a:spAutoFit/>
          </a:bodyPr>
          <a:lstStyle/>
          <a:p>
            <a:r>
              <a:rPr lang="en-US" sz="2400" b="1" dirty="0">
                <a:latin typeface="+mj-lt"/>
              </a:rPr>
              <a:t>TABLE 1.</a:t>
            </a:r>
            <a:r>
              <a:rPr lang="en-US" sz="2400" dirty="0">
                <a:latin typeface="+mj-lt"/>
              </a:rPr>
              <a:t> Data sources</a:t>
            </a:r>
          </a:p>
        </p:txBody>
      </p:sp>
    </p:spTree>
    <p:extLst>
      <p:ext uri="{BB962C8B-B14F-4D97-AF65-F5344CB8AC3E}">
        <p14:creationId xmlns:p14="http://schemas.microsoft.com/office/powerpoint/2010/main" val="381712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 Frequencies</a:t>
            </a:r>
          </a:p>
        </p:txBody>
      </p:sp>
      <p:sp>
        <p:nvSpPr>
          <p:cNvPr id="5" name="TextBox 4">
            <a:extLst>
              <a:ext uri="{FF2B5EF4-FFF2-40B4-BE49-F238E27FC236}">
                <a16:creationId xmlns:a16="http://schemas.microsoft.com/office/drawing/2014/main" id="{C7A57005-CE28-45B7-922F-1E54D2DB4FD8}"/>
              </a:ext>
            </a:extLst>
          </p:cNvPr>
          <p:cNvSpPr txBox="1"/>
          <p:nvPr/>
        </p:nvSpPr>
        <p:spPr>
          <a:xfrm>
            <a:off x="1600200" y="5300265"/>
            <a:ext cx="4648200" cy="461665"/>
          </a:xfrm>
          <a:prstGeom prst="rect">
            <a:avLst/>
          </a:prstGeom>
          <a:noFill/>
        </p:spPr>
        <p:txBody>
          <a:bodyPr wrap="square" rtlCol="0">
            <a:spAutoFit/>
          </a:bodyPr>
          <a:lstStyle/>
          <a:p>
            <a:r>
              <a:rPr lang="en-US" sz="2400" b="1" dirty="0">
                <a:latin typeface="+mj-lt"/>
              </a:rPr>
              <a:t>FIGURE 1.</a:t>
            </a:r>
            <a:r>
              <a:rPr lang="en-US" sz="2400" dirty="0">
                <a:latin typeface="+mj-lt"/>
              </a:rPr>
              <a:t> Class Frequencies</a:t>
            </a:r>
          </a:p>
        </p:txBody>
      </p:sp>
      <p:pic>
        <p:nvPicPr>
          <p:cNvPr id="8" name="Content Placeholder 7">
            <a:extLst>
              <a:ext uri="{FF2B5EF4-FFF2-40B4-BE49-F238E27FC236}">
                <a16:creationId xmlns:a16="http://schemas.microsoft.com/office/drawing/2014/main" id="{24FF9A1A-B5C6-4ECB-A8A4-BCF343E9F8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918"/>
          <a:stretch/>
        </p:blipFill>
        <p:spPr>
          <a:xfrm>
            <a:off x="304800" y="914401"/>
            <a:ext cx="6614160" cy="4267200"/>
          </a:xfrm>
        </p:spPr>
      </p:pic>
      <p:pic>
        <p:nvPicPr>
          <p:cNvPr id="9" name="Picture 8">
            <a:extLst>
              <a:ext uri="{FF2B5EF4-FFF2-40B4-BE49-F238E27FC236}">
                <a16:creationId xmlns:a16="http://schemas.microsoft.com/office/drawing/2014/main" id="{CDAC3DA1-FDD4-4A72-BEC7-018D23837E58}"/>
              </a:ext>
            </a:extLst>
          </p:cNvPr>
          <p:cNvPicPr>
            <a:picLocks noChangeAspect="1"/>
          </p:cNvPicPr>
          <p:nvPr/>
        </p:nvPicPr>
        <p:blipFill>
          <a:blip r:embed="rId3"/>
          <a:stretch>
            <a:fillRect/>
          </a:stretch>
        </p:blipFill>
        <p:spPr>
          <a:xfrm>
            <a:off x="6903194" y="4097932"/>
            <a:ext cx="2295480" cy="855067"/>
          </a:xfrm>
          <a:prstGeom prst="rect">
            <a:avLst/>
          </a:prstGeom>
        </p:spPr>
      </p:pic>
    </p:spTree>
    <p:extLst>
      <p:ext uri="{BB962C8B-B14F-4D97-AF65-F5344CB8AC3E}">
        <p14:creationId xmlns:p14="http://schemas.microsoft.com/office/powerpoint/2010/main" val="400395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Sample Class Frequencies</a:t>
            </a:r>
          </a:p>
        </p:txBody>
      </p:sp>
      <p:sp>
        <p:nvSpPr>
          <p:cNvPr id="5" name="TextBox 4">
            <a:extLst>
              <a:ext uri="{FF2B5EF4-FFF2-40B4-BE49-F238E27FC236}">
                <a16:creationId xmlns:a16="http://schemas.microsoft.com/office/drawing/2014/main" id="{C7A57005-CE28-45B7-922F-1E54D2DB4FD8}"/>
              </a:ext>
            </a:extLst>
          </p:cNvPr>
          <p:cNvSpPr txBox="1"/>
          <p:nvPr/>
        </p:nvSpPr>
        <p:spPr>
          <a:xfrm>
            <a:off x="457200" y="5452431"/>
            <a:ext cx="7086600" cy="461665"/>
          </a:xfrm>
          <a:prstGeom prst="rect">
            <a:avLst/>
          </a:prstGeom>
          <a:noFill/>
        </p:spPr>
        <p:txBody>
          <a:bodyPr wrap="square" rtlCol="0">
            <a:spAutoFit/>
          </a:bodyPr>
          <a:lstStyle/>
          <a:p>
            <a:r>
              <a:rPr lang="en-US" sz="2400" b="1" dirty="0">
                <a:latin typeface="+mj-lt"/>
              </a:rPr>
              <a:t>FIGURE 2.</a:t>
            </a:r>
            <a:r>
              <a:rPr lang="en-US" sz="2400" dirty="0">
                <a:latin typeface="+mj-lt"/>
              </a:rPr>
              <a:t> Class Frequencies after Stratified Sampling</a:t>
            </a:r>
          </a:p>
        </p:txBody>
      </p:sp>
      <p:pic>
        <p:nvPicPr>
          <p:cNvPr id="3" name="Picture 2">
            <a:extLst>
              <a:ext uri="{FF2B5EF4-FFF2-40B4-BE49-F238E27FC236}">
                <a16:creationId xmlns:a16="http://schemas.microsoft.com/office/drawing/2014/main" id="{6E639C33-4A85-45CA-B12D-C8877622CCC9}"/>
              </a:ext>
            </a:extLst>
          </p:cNvPr>
          <p:cNvPicPr>
            <a:picLocks noChangeAspect="1"/>
          </p:cNvPicPr>
          <p:nvPr/>
        </p:nvPicPr>
        <p:blipFill>
          <a:blip r:embed="rId2"/>
          <a:stretch>
            <a:fillRect/>
          </a:stretch>
        </p:blipFill>
        <p:spPr>
          <a:xfrm>
            <a:off x="6846599" y="4114800"/>
            <a:ext cx="2377440" cy="762000"/>
          </a:xfrm>
          <a:prstGeom prst="rect">
            <a:avLst/>
          </a:prstGeom>
        </p:spPr>
      </p:pic>
      <p:pic>
        <p:nvPicPr>
          <p:cNvPr id="6" name="Picture 5">
            <a:extLst>
              <a:ext uri="{FF2B5EF4-FFF2-40B4-BE49-F238E27FC236}">
                <a16:creationId xmlns:a16="http://schemas.microsoft.com/office/drawing/2014/main" id="{385CA049-BF4F-46DF-919C-D5266763CEC7}"/>
              </a:ext>
            </a:extLst>
          </p:cNvPr>
          <p:cNvPicPr>
            <a:picLocks noChangeAspect="1"/>
          </p:cNvPicPr>
          <p:nvPr/>
        </p:nvPicPr>
        <p:blipFill rotWithShape="1">
          <a:blip r:embed="rId3">
            <a:extLst>
              <a:ext uri="{28A0092B-C50C-407E-A947-70E740481C1C}">
                <a14:useLocalDpi xmlns:a14="http://schemas.microsoft.com/office/drawing/2010/main" val="0"/>
              </a:ext>
            </a:extLst>
          </a:blip>
          <a:srcRect b="3826"/>
          <a:stretch/>
        </p:blipFill>
        <p:spPr>
          <a:xfrm>
            <a:off x="622181" y="943904"/>
            <a:ext cx="6224418" cy="4495800"/>
          </a:xfrm>
          <a:prstGeom prst="rect">
            <a:avLst/>
          </a:prstGeom>
        </p:spPr>
      </p:pic>
    </p:spTree>
    <p:extLst>
      <p:ext uri="{BB962C8B-B14F-4D97-AF65-F5344CB8AC3E}">
        <p14:creationId xmlns:p14="http://schemas.microsoft.com/office/powerpoint/2010/main" val="32049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Outline</a:t>
            </a:r>
          </a:p>
        </p:txBody>
      </p:sp>
      <p:grpSp>
        <p:nvGrpSpPr>
          <p:cNvPr id="19" name="Group 18">
            <a:extLst>
              <a:ext uri="{FF2B5EF4-FFF2-40B4-BE49-F238E27FC236}">
                <a16:creationId xmlns:a16="http://schemas.microsoft.com/office/drawing/2014/main" id="{8DE4AE9A-8F67-40CA-AF1F-531CB7DA9252}"/>
              </a:ext>
            </a:extLst>
          </p:cNvPr>
          <p:cNvGrpSpPr/>
          <p:nvPr/>
        </p:nvGrpSpPr>
        <p:grpSpPr>
          <a:xfrm>
            <a:off x="2384534" y="914400"/>
            <a:ext cx="4374932" cy="4846635"/>
            <a:chOff x="2628898" y="867719"/>
            <a:chExt cx="4374932" cy="4846635"/>
          </a:xfrm>
        </p:grpSpPr>
        <p:sp>
          <p:nvSpPr>
            <p:cNvPr id="14" name="Arrow: Down 13">
              <a:extLst>
                <a:ext uri="{FF2B5EF4-FFF2-40B4-BE49-F238E27FC236}">
                  <a16:creationId xmlns:a16="http://schemas.microsoft.com/office/drawing/2014/main" id="{188B9FEA-4CFC-41C0-BC93-2FB606F7945E}"/>
                </a:ext>
              </a:extLst>
            </p:cNvPr>
            <p:cNvSpPr/>
            <p:nvPr/>
          </p:nvSpPr>
          <p:spPr>
            <a:xfrm>
              <a:off x="4411714" y="394333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C4429096-D03B-462D-8EB0-88C9F3CFA132}"/>
                </a:ext>
              </a:extLst>
            </p:cNvPr>
            <p:cNvSpPr/>
            <p:nvPr/>
          </p:nvSpPr>
          <p:spPr>
            <a:xfrm>
              <a:off x="4343397" y="302419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773624D5-ED82-4C70-B75E-AEF84C6417D9}"/>
                </a:ext>
              </a:extLst>
            </p:cNvPr>
            <p:cNvSpPr/>
            <p:nvPr/>
          </p:nvSpPr>
          <p:spPr>
            <a:xfrm>
              <a:off x="4374928" y="2153277"/>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9CED29A-8872-4B9D-852A-CC0BF3655CF9}"/>
                </a:ext>
              </a:extLst>
            </p:cNvPr>
            <p:cNvSpPr/>
            <p:nvPr/>
          </p:nvSpPr>
          <p:spPr>
            <a:xfrm>
              <a:off x="4343397" y="1354576"/>
              <a:ext cx="457202" cy="378647"/>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97BA51-84B4-462E-9373-568327EB92F3}"/>
                </a:ext>
              </a:extLst>
            </p:cNvPr>
            <p:cNvSpPr txBox="1"/>
            <p:nvPr/>
          </p:nvSpPr>
          <p:spPr>
            <a:xfrm>
              <a:off x="2628899" y="867719"/>
              <a:ext cx="4343400" cy="461665"/>
            </a:xfrm>
            <a:prstGeom prst="rect">
              <a:avLst/>
            </a:prstGeom>
            <a:solidFill>
              <a:srgbClr val="92D050"/>
            </a:solidFill>
            <a:ln w="12700">
              <a:solidFill>
                <a:schemeClr val="accent4"/>
              </a:solidFill>
            </a:ln>
          </p:spPr>
          <p:txBody>
            <a:bodyPr wrap="square" rtlCol="0">
              <a:spAutoFit/>
            </a:bodyPr>
            <a:lstStyle/>
            <a:p>
              <a:pPr algn="ctr"/>
              <a:r>
                <a:rPr lang="en-US" sz="2400" b="1" dirty="0">
                  <a:solidFill>
                    <a:schemeClr val="bg1"/>
                  </a:solidFill>
                  <a:latin typeface="+mj-lt"/>
                </a:rPr>
                <a:t>DATA DESCRIPTION</a:t>
              </a:r>
            </a:p>
          </p:txBody>
        </p:sp>
        <p:sp>
          <p:nvSpPr>
            <p:cNvPr id="10" name="TextBox 9">
              <a:extLst>
                <a:ext uri="{FF2B5EF4-FFF2-40B4-BE49-F238E27FC236}">
                  <a16:creationId xmlns:a16="http://schemas.microsoft.com/office/drawing/2014/main" id="{660D76ED-B7F6-407D-AB2F-BA3495CC3DBE}"/>
                </a:ext>
              </a:extLst>
            </p:cNvPr>
            <p:cNvSpPr txBox="1"/>
            <p:nvPr/>
          </p:nvSpPr>
          <p:spPr>
            <a:xfrm>
              <a:off x="2628899" y="1688018"/>
              <a:ext cx="4343400" cy="461665"/>
            </a:xfrm>
            <a:prstGeom prst="rect">
              <a:avLst/>
            </a:prstGeom>
            <a:solidFill>
              <a:schemeClr val="tx1"/>
            </a:solidFill>
            <a:ln w="19050">
              <a:solidFill>
                <a:schemeClr val="accent4"/>
              </a:solidFill>
            </a:ln>
          </p:spPr>
          <p:txBody>
            <a:bodyPr wrap="square" rtlCol="0">
              <a:spAutoFit/>
            </a:bodyPr>
            <a:lstStyle/>
            <a:p>
              <a:pPr algn="ctr"/>
              <a:r>
                <a:rPr lang="en-US" sz="2400" b="1" dirty="0">
                  <a:solidFill>
                    <a:schemeClr val="bg1"/>
                  </a:solidFill>
                  <a:latin typeface="+mj-lt"/>
                </a:rPr>
                <a:t>PRE-PROCESSING</a:t>
              </a:r>
            </a:p>
          </p:txBody>
        </p:sp>
        <p:sp>
          <p:nvSpPr>
            <p:cNvPr id="11" name="TextBox 10">
              <a:extLst>
                <a:ext uri="{FF2B5EF4-FFF2-40B4-BE49-F238E27FC236}">
                  <a16:creationId xmlns:a16="http://schemas.microsoft.com/office/drawing/2014/main" id="{6AB2CF7A-D9E5-4CB7-B65F-6A70FEC08C66}"/>
                </a:ext>
              </a:extLst>
            </p:cNvPr>
            <p:cNvSpPr txBox="1"/>
            <p:nvPr/>
          </p:nvSpPr>
          <p:spPr>
            <a:xfrm>
              <a:off x="2628899" y="2574636"/>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BASELINE MODEL FITTING</a:t>
              </a:r>
            </a:p>
          </p:txBody>
        </p:sp>
        <p:sp>
          <p:nvSpPr>
            <p:cNvPr id="12" name="TextBox 11">
              <a:extLst>
                <a:ext uri="{FF2B5EF4-FFF2-40B4-BE49-F238E27FC236}">
                  <a16:creationId xmlns:a16="http://schemas.microsoft.com/office/drawing/2014/main" id="{8E2F7BE6-D14D-442C-AE6B-A497B84DAA7A}"/>
                </a:ext>
              </a:extLst>
            </p:cNvPr>
            <p:cNvSpPr txBox="1"/>
            <p:nvPr/>
          </p:nvSpPr>
          <p:spPr>
            <a:xfrm>
              <a:off x="2628898" y="3483229"/>
              <a:ext cx="4343399"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EXTRACTION</a:t>
              </a:r>
            </a:p>
          </p:txBody>
        </p:sp>
        <p:sp>
          <p:nvSpPr>
            <p:cNvPr id="13" name="TextBox 12">
              <a:extLst>
                <a:ext uri="{FF2B5EF4-FFF2-40B4-BE49-F238E27FC236}">
                  <a16:creationId xmlns:a16="http://schemas.microsoft.com/office/drawing/2014/main" id="{88324364-6736-4FCB-9312-62E084E78840}"/>
                </a:ext>
              </a:extLst>
            </p:cNvPr>
            <p:cNvSpPr txBox="1"/>
            <p:nvPr/>
          </p:nvSpPr>
          <p:spPr>
            <a:xfrm>
              <a:off x="2628898" y="4367959"/>
              <a:ext cx="4343398"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SELECTION</a:t>
              </a:r>
            </a:p>
          </p:txBody>
        </p:sp>
        <p:sp>
          <p:nvSpPr>
            <p:cNvPr id="15" name="Arrow: Down 14">
              <a:extLst>
                <a:ext uri="{FF2B5EF4-FFF2-40B4-BE49-F238E27FC236}">
                  <a16:creationId xmlns:a16="http://schemas.microsoft.com/office/drawing/2014/main" id="{EF2E2701-52F7-4C42-AD92-147A16773D8F}"/>
                </a:ext>
              </a:extLst>
            </p:cNvPr>
            <p:cNvSpPr/>
            <p:nvPr/>
          </p:nvSpPr>
          <p:spPr>
            <a:xfrm>
              <a:off x="4377556" y="4846744"/>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5354C6-EACD-4B5D-A492-4AED2CC733AA}"/>
                </a:ext>
              </a:extLst>
            </p:cNvPr>
            <p:cNvSpPr txBox="1"/>
            <p:nvPr/>
          </p:nvSpPr>
          <p:spPr>
            <a:xfrm>
              <a:off x="2660430" y="5252689"/>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FINAL MODEL FITTING</a:t>
              </a:r>
            </a:p>
          </p:txBody>
        </p:sp>
      </p:grpSp>
    </p:spTree>
    <p:extLst>
      <p:ext uri="{BB962C8B-B14F-4D97-AF65-F5344CB8AC3E}">
        <p14:creationId xmlns:p14="http://schemas.microsoft.com/office/powerpoint/2010/main" val="342420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Tokenization</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marL="0" indent="0" algn="just">
              <a:buNone/>
            </a:pPr>
            <a:r>
              <a:rPr lang="en-US" sz="2800" dirty="0"/>
              <a:t>To tokenize, the following are implemented in order:</a:t>
            </a:r>
          </a:p>
          <a:p>
            <a:pPr>
              <a:spcBef>
                <a:spcPct val="0"/>
              </a:spcBef>
            </a:pPr>
            <a:r>
              <a:rPr lang="en-US" altLang="en-US" sz="2800" dirty="0">
                <a:solidFill>
                  <a:srgbClr val="212121"/>
                </a:solidFill>
                <a:latin typeface="+mj-lt"/>
                <a:ea typeface="Roboto"/>
              </a:rPr>
              <a:t>Remove links.</a:t>
            </a:r>
          </a:p>
          <a:p>
            <a:pPr>
              <a:spcBef>
                <a:spcPct val="0"/>
              </a:spcBef>
            </a:pPr>
            <a:r>
              <a:rPr lang="en-US" altLang="en-US" sz="2800" dirty="0">
                <a:solidFill>
                  <a:srgbClr val="212121"/>
                </a:solidFill>
                <a:latin typeface="+mj-lt"/>
                <a:ea typeface="Roboto"/>
              </a:rPr>
              <a:t>Remove HTML entities</a:t>
            </a:r>
          </a:p>
          <a:p>
            <a:pPr>
              <a:spcBef>
                <a:spcPct val="0"/>
              </a:spcBef>
            </a:pPr>
            <a:r>
              <a:rPr lang="en-US" altLang="en-US" sz="2800" dirty="0">
                <a:solidFill>
                  <a:srgbClr val="212121"/>
                </a:solidFill>
                <a:latin typeface="+mj-lt"/>
                <a:ea typeface="Roboto"/>
              </a:rPr>
              <a:t>Expand contractions</a:t>
            </a:r>
          </a:p>
          <a:p>
            <a:pPr>
              <a:spcBef>
                <a:spcPct val="0"/>
              </a:spcBef>
            </a:pPr>
            <a:r>
              <a:rPr lang="en-US" altLang="en-US" sz="2800" dirty="0">
                <a:solidFill>
                  <a:srgbClr val="212121"/>
                </a:solidFill>
                <a:latin typeface="+mj-lt"/>
                <a:ea typeface="Roboto"/>
              </a:rPr>
              <a:t>Convert % to percent.</a:t>
            </a:r>
          </a:p>
          <a:p>
            <a:pPr>
              <a:spcBef>
                <a:spcPct val="0"/>
              </a:spcBef>
            </a:pPr>
            <a:r>
              <a:rPr lang="en-US" altLang="en-US" sz="2800" dirty="0">
                <a:solidFill>
                  <a:srgbClr val="212121"/>
                </a:solidFill>
                <a:latin typeface="+mj-lt"/>
                <a:ea typeface="Roboto"/>
              </a:rPr>
              <a:t>Remove numbers.</a:t>
            </a:r>
          </a:p>
          <a:p>
            <a:pPr>
              <a:spcBef>
                <a:spcPct val="0"/>
              </a:spcBef>
            </a:pPr>
            <a:r>
              <a:rPr lang="en-US" altLang="en-US" sz="2800" dirty="0">
                <a:solidFill>
                  <a:srgbClr val="212121"/>
                </a:solidFill>
                <a:latin typeface="+mj-lt"/>
                <a:ea typeface="Roboto"/>
              </a:rPr>
              <a:t>Match non-</a:t>
            </a:r>
            <a:r>
              <a:rPr lang="en-US" altLang="en-US" sz="2800" dirty="0" err="1">
                <a:solidFill>
                  <a:srgbClr val="212121"/>
                </a:solidFill>
                <a:latin typeface="+mj-lt"/>
                <a:ea typeface="Roboto"/>
              </a:rPr>
              <a:t>unicode</a:t>
            </a:r>
            <a:r>
              <a:rPr lang="en-US" altLang="en-US" sz="2800" dirty="0">
                <a:solidFill>
                  <a:srgbClr val="212121"/>
                </a:solidFill>
                <a:latin typeface="+mj-lt"/>
                <a:ea typeface="Roboto"/>
              </a:rPr>
              <a:t> text with closest </a:t>
            </a:r>
            <a:r>
              <a:rPr lang="en-US" altLang="en-US" sz="2800" dirty="0" err="1">
                <a:solidFill>
                  <a:srgbClr val="212121"/>
                </a:solidFill>
                <a:latin typeface="+mj-lt"/>
                <a:ea typeface="Roboto"/>
              </a:rPr>
              <a:t>unicode</a:t>
            </a:r>
            <a:r>
              <a:rPr lang="en-US" altLang="en-US" sz="2800" dirty="0">
                <a:solidFill>
                  <a:srgbClr val="212121"/>
                </a:solidFill>
                <a:latin typeface="+mj-lt"/>
                <a:ea typeface="Roboto"/>
              </a:rPr>
              <a:t> equivalent.</a:t>
            </a:r>
          </a:p>
          <a:p>
            <a:pPr>
              <a:spcBef>
                <a:spcPct val="0"/>
              </a:spcBef>
            </a:pPr>
            <a:r>
              <a:rPr lang="en-US" altLang="en-US" sz="2800" dirty="0">
                <a:solidFill>
                  <a:srgbClr val="212121"/>
                </a:solidFill>
                <a:latin typeface="+mj-lt"/>
                <a:ea typeface="Roboto"/>
              </a:rPr>
              <a:t>Extract named entities as one token. (e.g., "Donald Trump")</a:t>
            </a:r>
          </a:p>
          <a:p>
            <a:pPr marL="0" lvl="0" indent="0">
              <a:spcBef>
                <a:spcPct val="0"/>
              </a:spcBef>
              <a:buNone/>
            </a:pPr>
            <a:endParaRPr lang="en-US" altLang="en-US" sz="2800" dirty="0">
              <a:solidFill>
                <a:srgbClr val="212121"/>
              </a:solidFill>
              <a:latin typeface="+mj-lt"/>
              <a:ea typeface="Roboto"/>
            </a:endParaRPr>
          </a:p>
          <a:p>
            <a:pPr marL="0" indent="0" algn="just">
              <a:buNone/>
            </a:pPr>
            <a:endParaRPr lang="en-PH" sz="2800" dirty="0"/>
          </a:p>
        </p:txBody>
      </p:sp>
    </p:spTree>
    <p:extLst>
      <p:ext uri="{BB962C8B-B14F-4D97-AF65-F5344CB8AC3E}">
        <p14:creationId xmlns:p14="http://schemas.microsoft.com/office/powerpoint/2010/main" val="184691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Tokenization</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marL="0" indent="0" algn="just">
              <a:buNone/>
            </a:pPr>
            <a:r>
              <a:rPr lang="en-US" sz="2800" dirty="0"/>
              <a:t>To tokenize, the following are implemented in order:</a:t>
            </a:r>
          </a:p>
          <a:p>
            <a:pPr algn="just"/>
            <a:r>
              <a:rPr lang="en-US" altLang="en-US" sz="2800" dirty="0">
                <a:solidFill>
                  <a:srgbClr val="212121"/>
                </a:solidFill>
                <a:latin typeface="+mj-lt"/>
                <a:ea typeface="Roboto"/>
              </a:rPr>
              <a:t>Stem all words. (toggled when </a:t>
            </a:r>
            <a:r>
              <a:rPr lang="en-US" altLang="en-US" sz="2800" dirty="0">
                <a:solidFill>
                  <a:srgbClr val="212121"/>
                </a:solidFill>
                <a:latin typeface="SimHei" panose="02010609060101010101" pitchFamily="49" charset="-122"/>
                <a:ea typeface="SimHei" panose="02010609060101010101" pitchFamily="49" charset="-122"/>
              </a:rPr>
              <a:t>stem</a:t>
            </a:r>
            <a:r>
              <a:rPr lang="en-US" altLang="en-US" sz="2800" dirty="0">
                <a:solidFill>
                  <a:srgbClr val="212121"/>
                </a:solidFill>
                <a:latin typeface="+mj-lt"/>
                <a:ea typeface="Roboto"/>
              </a:rPr>
              <a:t> = True)</a:t>
            </a:r>
          </a:p>
          <a:p>
            <a:pPr algn="just"/>
            <a:r>
              <a:rPr lang="en-US" altLang="en-US" sz="2800" dirty="0">
                <a:solidFill>
                  <a:srgbClr val="212121"/>
                </a:solidFill>
                <a:latin typeface="+mj-lt"/>
                <a:ea typeface="Roboto"/>
              </a:rPr>
              <a:t>Remove </a:t>
            </a:r>
            <a:r>
              <a:rPr lang="en-US" altLang="en-US" sz="2800" dirty="0" err="1">
                <a:solidFill>
                  <a:srgbClr val="212121"/>
                </a:solidFill>
                <a:latin typeface="+mj-lt"/>
                <a:ea typeface="Roboto"/>
              </a:rPr>
              <a:t>stopwords</a:t>
            </a:r>
            <a:r>
              <a:rPr lang="en-US" altLang="en-US" sz="2800" dirty="0">
                <a:solidFill>
                  <a:srgbClr val="212121"/>
                </a:solidFill>
                <a:latin typeface="+mj-lt"/>
                <a:ea typeface="Roboto"/>
              </a:rPr>
              <a:t>. (toggled when</a:t>
            </a:r>
            <a:r>
              <a:rPr lang="en-US" altLang="en-US" sz="2800" dirty="0">
                <a:solidFill>
                  <a:srgbClr val="212121"/>
                </a:solidFill>
                <a:latin typeface="SimHei" panose="02010609060101010101" pitchFamily="49" charset="-122"/>
                <a:ea typeface="SimHei" panose="02010609060101010101" pitchFamily="49" charset="-122"/>
              </a:rPr>
              <a:t> </a:t>
            </a:r>
            <a:r>
              <a:rPr lang="en-US" altLang="en-US" sz="2800" dirty="0" err="1">
                <a:solidFill>
                  <a:srgbClr val="212121"/>
                </a:solidFill>
                <a:latin typeface="SimHei" panose="02010609060101010101" pitchFamily="49" charset="-122"/>
                <a:ea typeface="SimHei" panose="02010609060101010101" pitchFamily="49" charset="-122"/>
              </a:rPr>
              <a:t>stop_words</a:t>
            </a:r>
            <a:r>
              <a:rPr lang="en-US" altLang="en-US" sz="2800" dirty="0">
                <a:solidFill>
                  <a:srgbClr val="212121"/>
                </a:solidFill>
                <a:latin typeface="+mj-lt"/>
                <a:ea typeface="Roboto"/>
              </a:rPr>
              <a:t> = True)</a:t>
            </a:r>
          </a:p>
          <a:p>
            <a:pPr algn="just"/>
            <a:r>
              <a:rPr lang="en-US" altLang="en-US" sz="2800" dirty="0">
                <a:solidFill>
                  <a:srgbClr val="212121"/>
                </a:solidFill>
                <a:latin typeface="+mj-lt"/>
                <a:ea typeface="Roboto"/>
              </a:rPr>
              <a:t>Turn all tokens into lowercase.</a:t>
            </a:r>
          </a:p>
          <a:p>
            <a:pPr algn="just"/>
            <a:r>
              <a:rPr lang="en-US" altLang="en-US" sz="2800" dirty="0">
                <a:solidFill>
                  <a:srgbClr val="212121"/>
                </a:solidFill>
                <a:latin typeface="+mj-lt"/>
                <a:ea typeface="Roboto"/>
              </a:rPr>
              <a:t>Remove punctuation</a:t>
            </a:r>
          </a:p>
          <a:p>
            <a:pPr marL="0" lvl="0" indent="0">
              <a:spcBef>
                <a:spcPct val="0"/>
              </a:spcBef>
              <a:buNone/>
            </a:pPr>
            <a:endParaRPr lang="en-US" altLang="en-US" sz="2800" dirty="0">
              <a:solidFill>
                <a:srgbClr val="212121"/>
              </a:solidFill>
              <a:latin typeface="+mj-lt"/>
              <a:ea typeface="Roboto"/>
            </a:endParaRPr>
          </a:p>
          <a:p>
            <a:pPr marL="0" indent="0" algn="just">
              <a:buNone/>
            </a:pPr>
            <a:endParaRPr lang="en-PH" sz="2800" dirty="0"/>
          </a:p>
        </p:txBody>
      </p:sp>
    </p:spTree>
    <p:extLst>
      <p:ext uri="{BB962C8B-B14F-4D97-AF65-F5344CB8AC3E}">
        <p14:creationId xmlns:p14="http://schemas.microsoft.com/office/powerpoint/2010/main" val="59707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Training/Testing Split</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a:spcBef>
                <a:spcPct val="0"/>
              </a:spcBef>
            </a:pPr>
            <a:r>
              <a:rPr lang="en-US" dirty="0"/>
              <a:t>40% of the dataset goes towards the testing set.</a:t>
            </a:r>
          </a:p>
          <a:p>
            <a:pPr>
              <a:spcBef>
                <a:spcPct val="0"/>
              </a:spcBef>
            </a:pPr>
            <a:r>
              <a:rPr lang="en-US" dirty="0"/>
              <a:t>stratified sampling</a:t>
            </a:r>
          </a:p>
          <a:p>
            <a:pPr marL="0" lvl="0" indent="0">
              <a:spcBef>
                <a:spcPct val="0"/>
              </a:spcBef>
              <a:buNone/>
            </a:pPr>
            <a:endParaRPr lang="en-US" altLang="en-US" sz="2800" dirty="0">
              <a:solidFill>
                <a:srgbClr val="212121"/>
              </a:solidFill>
              <a:latin typeface="+mj-lt"/>
              <a:ea typeface="Roboto"/>
            </a:endParaRPr>
          </a:p>
          <a:p>
            <a:pPr marL="0" indent="0" algn="just">
              <a:buNone/>
            </a:pPr>
            <a:endParaRPr lang="en-PH" sz="2800" dirty="0"/>
          </a:p>
        </p:txBody>
      </p:sp>
      <p:pic>
        <p:nvPicPr>
          <p:cNvPr id="4" name="Picture 3">
            <a:extLst>
              <a:ext uri="{FF2B5EF4-FFF2-40B4-BE49-F238E27FC236}">
                <a16:creationId xmlns:a16="http://schemas.microsoft.com/office/drawing/2014/main" id="{5CDE87DA-0C64-4A4A-966A-7AFE7A689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33600"/>
            <a:ext cx="5715000" cy="3437594"/>
          </a:xfrm>
          <a:prstGeom prst="rect">
            <a:avLst/>
          </a:prstGeom>
        </p:spPr>
      </p:pic>
    </p:spTree>
    <p:extLst>
      <p:ext uri="{BB962C8B-B14F-4D97-AF65-F5344CB8AC3E}">
        <p14:creationId xmlns:p14="http://schemas.microsoft.com/office/powerpoint/2010/main" val="394861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Outline</a:t>
            </a:r>
          </a:p>
        </p:txBody>
      </p:sp>
      <p:grpSp>
        <p:nvGrpSpPr>
          <p:cNvPr id="19" name="Group 18">
            <a:extLst>
              <a:ext uri="{FF2B5EF4-FFF2-40B4-BE49-F238E27FC236}">
                <a16:creationId xmlns:a16="http://schemas.microsoft.com/office/drawing/2014/main" id="{8DE4AE9A-8F67-40CA-AF1F-531CB7DA9252}"/>
              </a:ext>
            </a:extLst>
          </p:cNvPr>
          <p:cNvGrpSpPr/>
          <p:nvPr/>
        </p:nvGrpSpPr>
        <p:grpSpPr>
          <a:xfrm>
            <a:off x="2384534" y="914400"/>
            <a:ext cx="4374932" cy="4846635"/>
            <a:chOff x="2628898" y="867719"/>
            <a:chExt cx="4374932" cy="4846635"/>
          </a:xfrm>
        </p:grpSpPr>
        <p:sp>
          <p:nvSpPr>
            <p:cNvPr id="6" name="Arrow: Down 5">
              <a:extLst>
                <a:ext uri="{FF2B5EF4-FFF2-40B4-BE49-F238E27FC236}">
                  <a16:creationId xmlns:a16="http://schemas.microsoft.com/office/drawing/2014/main" id="{C4429096-D03B-462D-8EB0-88C9F3CFA132}"/>
                </a:ext>
              </a:extLst>
            </p:cNvPr>
            <p:cNvSpPr/>
            <p:nvPr/>
          </p:nvSpPr>
          <p:spPr>
            <a:xfrm>
              <a:off x="4343397" y="302419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773624D5-ED82-4C70-B75E-AEF84C6417D9}"/>
                </a:ext>
              </a:extLst>
            </p:cNvPr>
            <p:cNvSpPr/>
            <p:nvPr/>
          </p:nvSpPr>
          <p:spPr>
            <a:xfrm>
              <a:off x="4374928" y="2153277"/>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9CED29A-8872-4B9D-852A-CC0BF3655CF9}"/>
                </a:ext>
              </a:extLst>
            </p:cNvPr>
            <p:cNvSpPr/>
            <p:nvPr/>
          </p:nvSpPr>
          <p:spPr>
            <a:xfrm>
              <a:off x="4343397" y="1354576"/>
              <a:ext cx="457202" cy="378647"/>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97BA51-84B4-462E-9373-568327EB92F3}"/>
                </a:ext>
              </a:extLst>
            </p:cNvPr>
            <p:cNvSpPr txBox="1"/>
            <p:nvPr/>
          </p:nvSpPr>
          <p:spPr>
            <a:xfrm>
              <a:off x="2628899" y="867719"/>
              <a:ext cx="4343400" cy="461665"/>
            </a:xfrm>
            <a:prstGeom prst="rect">
              <a:avLst/>
            </a:prstGeom>
            <a:solidFill>
              <a:srgbClr val="92D050"/>
            </a:solidFill>
            <a:ln w="12700">
              <a:solidFill>
                <a:srgbClr val="336600"/>
              </a:solidFill>
            </a:ln>
          </p:spPr>
          <p:txBody>
            <a:bodyPr wrap="square" rtlCol="0">
              <a:spAutoFit/>
            </a:bodyPr>
            <a:lstStyle/>
            <a:p>
              <a:pPr algn="ctr"/>
              <a:r>
                <a:rPr lang="en-US" sz="2400" b="1" dirty="0">
                  <a:solidFill>
                    <a:schemeClr val="bg1"/>
                  </a:solidFill>
                  <a:latin typeface="+mj-lt"/>
                </a:rPr>
                <a:t>DATA DESCRIPTION</a:t>
              </a:r>
            </a:p>
          </p:txBody>
        </p:sp>
        <p:sp>
          <p:nvSpPr>
            <p:cNvPr id="10" name="TextBox 9">
              <a:extLst>
                <a:ext uri="{FF2B5EF4-FFF2-40B4-BE49-F238E27FC236}">
                  <a16:creationId xmlns:a16="http://schemas.microsoft.com/office/drawing/2014/main" id="{660D76ED-B7F6-407D-AB2F-BA3495CC3DBE}"/>
                </a:ext>
              </a:extLst>
            </p:cNvPr>
            <p:cNvSpPr txBox="1"/>
            <p:nvPr/>
          </p:nvSpPr>
          <p:spPr>
            <a:xfrm>
              <a:off x="2628899" y="1688018"/>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PRE-PROCESSING</a:t>
              </a:r>
            </a:p>
          </p:txBody>
        </p:sp>
        <p:sp>
          <p:nvSpPr>
            <p:cNvPr id="11" name="TextBox 10">
              <a:extLst>
                <a:ext uri="{FF2B5EF4-FFF2-40B4-BE49-F238E27FC236}">
                  <a16:creationId xmlns:a16="http://schemas.microsoft.com/office/drawing/2014/main" id="{6AB2CF7A-D9E5-4CB7-B65F-6A70FEC08C66}"/>
                </a:ext>
              </a:extLst>
            </p:cNvPr>
            <p:cNvSpPr txBox="1"/>
            <p:nvPr/>
          </p:nvSpPr>
          <p:spPr>
            <a:xfrm>
              <a:off x="2628899" y="2574636"/>
              <a:ext cx="4343400" cy="461665"/>
            </a:xfrm>
            <a:prstGeom prst="rect">
              <a:avLst/>
            </a:prstGeom>
            <a:solidFill>
              <a:schemeClr val="tx1"/>
            </a:solidFill>
            <a:ln w="19050">
              <a:solidFill>
                <a:schemeClr val="tx1"/>
              </a:solidFill>
            </a:ln>
          </p:spPr>
          <p:txBody>
            <a:bodyPr wrap="square" rtlCol="0">
              <a:spAutoFit/>
            </a:bodyPr>
            <a:lstStyle/>
            <a:p>
              <a:pPr algn="ctr"/>
              <a:r>
                <a:rPr lang="en-US" sz="2400" b="1" dirty="0">
                  <a:solidFill>
                    <a:schemeClr val="bg1"/>
                  </a:solidFill>
                  <a:latin typeface="+mj-lt"/>
                </a:rPr>
                <a:t>BASELINE MODEL FITTING</a:t>
              </a:r>
            </a:p>
          </p:txBody>
        </p:sp>
        <p:sp>
          <p:nvSpPr>
            <p:cNvPr id="12" name="TextBox 11">
              <a:extLst>
                <a:ext uri="{FF2B5EF4-FFF2-40B4-BE49-F238E27FC236}">
                  <a16:creationId xmlns:a16="http://schemas.microsoft.com/office/drawing/2014/main" id="{8E2F7BE6-D14D-442C-AE6B-A497B84DAA7A}"/>
                </a:ext>
              </a:extLst>
            </p:cNvPr>
            <p:cNvSpPr txBox="1"/>
            <p:nvPr/>
          </p:nvSpPr>
          <p:spPr>
            <a:xfrm>
              <a:off x="2628898" y="3483229"/>
              <a:ext cx="4343399"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EXTRACTION</a:t>
              </a:r>
            </a:p>
          </p:txBody>
        </p:sp>
        <p:sp>
          <p:nvSpPr>
            <p:cNvPr id="13" name="TextBox 12">
              <a:extLst>
                <a:ext uri="{FF2B5EF4-FFF2-40B4-BE49-F238E27FC236}">
                  <a16:creationId xmlns:a16="http://schemas.microsoft.com/office/drawing/2014/main" id="{88324364-6736-4FCB-9312-62E084E78840}"/>
                </a:ext>
              </a:extLst>
            </p:cNvPr>
            <p:cNvSpPr txBox="1"/>
            <p:nvPr/>
          </p:nvSpPr>
          <p:spPr>
            <a:xfrm>
              <a:off x="2628898" y="4367959"/>
              <a:ext cx="4343398"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SELECTION</a:t>
              </a:r>
            </a:p>
          </p:txBody>
        </p:sp>
        <p:sp>
          <p:nvSpPr>
            <p:cNvPr id="14" name="Arrow: Down 13">
              <a:extLst>
                <a:ext uri="{FF2B5EF4-FFF2-40B4-BE49-F238E27FC236}">
                  <a16:creationId xmlns:a16="http://schemas.microsoft.com/office/drawing/2014/main" id="{188B9FEA-4CFC-41C0-BC93-2FB606F7945E}"/>
                </a:ext>
              </a:extLst>
            </p:cNvPr>
            <p:cNvSpPr/>
            <p:nvPr/>
          </p:nvSpPr>
          <p:spPr>
            <a:xfrm>
              <a:off x="4411714" y="394333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EF2E2701-52F7-4C42-AD92-147A16773D8F}"/>
                </a:ext>
              </a:extLst>
            </p:cNvPr>
            <p:cNvSpPr/>
            <p:nvPr/>
          </p:nvSpPr>
          <p:spPr>
            <a:xfrm>
              <a:off x="4377556" y="4846744"/>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5354C6-EACD-4B5D-A492-4AED2CC733AA}"/>
                </a:ext>
              </a:extLst>
            </p:cNvPr>
            <p:cNvSpPr txBox="1"/>
            <p:nvPr/>
          </p:nvSpPr>
          <p:spPr>
            <a:xfrm>
              <a:off x="2660430" y="5252689"/>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FINAL MODEL FITTING</a:t>
              </a:r>
            </a:p>
          </p:txBody>
        </p:sp>
      </p:grpSp>
    </p:spTree>
    <p:extLst>
      <p:ext uri="{BB962C8B-B14F-4D97-AF65-F5344CB8AC3E}">
        <p14:creationId xmlns:p14="http://schemas.microsoft.com/office/powerpoint/2010/main" val="1969034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Performance Measures Used</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a:spcBef>
                <a:spcPct val="0"/>
              </a:spcBef>
            </a:pPr>
            <a:r>
              <a:rPr lang="en-US" dirty="0"/>
              <a:t>In evaluating the models that follow, we use the </a:t>
            </a:r>
            <a:r>
              <a:rPr lang="en-US" b="1" dirty="0"/>
              <a:t>accuracy </a:t>
            </a:r>
            <a:r>
              <a:rPr lang="en-US" dirty="0"/>
              <a:t>and </a:t>
            </a:r>
            <a:r>
              <a:rPr lang="en-US" b="1" dirty="0"/>
              <a:t>F1 score</a:t>
            </a:r>
            <a:r>
              <a:rPr lang="en-US" dirty="0"/>
              <a:t>, defined as follows:</a:t>
            </a:r>
          </a:p>
          <a:p>
            <a:pPr marL="0" lvl="0" indent="0">
              <a:spcBef>
                <a:spcPct val="0"/>
              </a:spcBef>
              <a:buNone/>
            </a:pPr>
            <a:endParaRPr lang="en-US" altLang="en-US" sz="2800" dirty="0">
              <a:solidFill>
                <a:srgbClr val="212121"/>
              </a:solidFill>
              <a:latin typeface="+mj-lt"/>
              <a:ea typeface="Roboto"/>
            </a:endParaRPr>
          </a:p>
          <a:p>
            <a:pPr marL="0" indent="0" algn="just">
              <a:buNone/>
            </a:pPr>
            <a:endParaRPr lang="en-PH" sz="28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C9A54CF-B340-4792-8BD0-F5CC16C433A0}"/>
                  </a:ext>
                </a:extLst>
              </p:cNvPr>
              <p:cNvSpPr txBox="1"/>
              <p:nvPr/>
            </p:nvSpPr>
            <p:spPr>
              <a:xfrm>
                <a:off x="583323" y="2404478"/>
                <a:ext cx="7696199" cy="6976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𝒂𝒄𝒄𝒖𝒓𝒂𝒄𝒚</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𝑇𝑃</m:t>
                          </m:r>
                          <m:r>
                            <a:rPr lang="en-US" sz="2400" b="0" i="1" smtClean="0">
                              <a:latin typeface="Cambria Math" panose="02040503050406030204" pitchFamily="18" charset="0"/>
                            </a:rPr>
                            <m:t>+</m:t>
                          </m:r>
                          <m:r>
                            <a:rPr lang="en-US" sz="2400" b="0" i="1" smtClean="0">
                              <a:latin typeface="Cambria Math" panose="02040503050406030204" pitchFamily="18" charset="0"/>
                            </a:rPr>
                            <m:t>𝑇𝑁</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𝑇𝑁</m:t>
                          </m:r>
                          <m:r>
                            <a:rPr lang="en-US" sz="2400" b="0" i="1" smtClean="0">
                              <a:latin typeface="Cambria Math" panose="02040503050406030204" pitchFamily="18" charset="0"/>
                            </a:rPr>
                            <m:t>+</m:t>
                          </m:r>
                          <m:r>
                            <a:rPr lang="en-US" sz="2400" b="0" i="1" smtClean="0">
                              <a:latin typeface="Cambria Math" panose="02040503050406030204" pitchFamily="18" charset="0"/>
                            </a:rPr>
                            <m:t>𝐹𝑃</m:t>
                          </m:r>
                          <m:r>
                            <a:rPr lang="en-US" sz="2400" b="0" i="1" smtClean="0">
                              <a:latin typeface="Cambria Math" panose="02040503050406030204" pitchFamily="18" charset="0"/>
                            </a:rPr>
                            <m:t>+</m:t>
                          </m:r>
                          <m:r>
                            <a:rPr lang="en-US" sz="2400" b="0" i="1" smtClean="0">
                              <a:latin typeface="Cambria Math" panose="02040503050406030204" pitchFamily="18" charset="0"/>
                            </a:rPr>
                            <m:t>𝐹𝑁</m:t>
                          </m:r>
                        </m:den>
                      </m:f>
                    </m:oMath>
                  </m:oMathPara>
                </a14:m>
                <a:endParaRPr lang="en-US" sz="2400" dirty="0"/>
              </a:p>
            </p:txBody>
          </p:sp>
        </mc:Choice>
        <mc:Fallback xmlns="">
          <p:sp>
            <p:nvSpPr>
              <p:cNvPr id="6" name="TextBox 5">
                <a:extLst>
                  <a:ext uri="{FF2B5EF4-FFF2-40B4-BE49-F238E27FC236}">
                    <a16:creationId xmlns:a16="http://schemas.microsoft.com/office/drawing/2014/main" id="{3C9A54CF-B340-4792-8BD0-F5CC16C433A0}"/>
                  </a:ext>
                </a:extLst>
              </p:cNvPr>
              <p:cNvSpPr txBox="1">
                <a:spLocks noRot="1" noChangeAspect="1" noMove="1" noResize="1" noEditPoints="1" noAdjustHandles="1" noChangeArrowheads="1" noChangeShapeType="1" noTextEdit="1"/>
              </p:cNvSpPr>
              <p:nvPr/>
            </p:nvSpPr>
            <p:spPr>
              <a:xfrm>
                <a:off x="583323" y="2404478"/>
                <a:ext cx="7696199" cy="69762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26D61A-745A-490A-8E59-8BA530E8E57F}"/>
                  </a:ext>
                </a:extLst>
              </p:cNvPr>
              <p:cNvSpPr txBox="1"/>
              <p:nvPr/>
            </p:nvSpPr>
            <p:spPr>
              <a:xfrm>
                <a:off x="838200" y="3358055"/>
                <a:ext cx="7696199" cy="32129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𝑭</m:t>
                      </m:r>
                      <m:r>
                        <a:rPr lang="en-US" sz="2400" b="1" i="1" smtClean="0">
                          <a:latin typeface="Cambria Math" panose="02040503050406030204" pitchFamily="18" charset="0"/>
                        </a:rPr>
                        <m:t>𝟏</m:t>
                      </m:r>
                      <m:r>
                        <a:rPr lang="en-US" sz="2400" b="1" i="1" smtClean="0">
                          <a:latin typeface="Cambria Math" panose="02040503050406030204" pitchFamily="18" charset="0"/>
                        </a:rPr>
                        <m:t> </m:t>
                      </m:r>
                      <m:r>
                        <a:rPr lang="en-US" sz="2400" b="1" i="1" smtClean="0">
                          <a:latin typeface="Cambria Math" panose="02040503050406030204" pitchFamily="18" charset="0"/>
                        </a:rPr>
                        <m:t>𝒔𝒄𝒐𝒓𝒆</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𝑅𝑒𝑐𝑎𝑙𝑙</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𝑃𝑟𝑒𝑐𝑖𝑠𝑖𝑜𝑛</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rPr>
                            <m:t>𝑅𝑒𝑐𝑎𝑙𝑙</m:t>
                          </m:r>
                          <m:r>
                            <a:rPr lang="en-US" sz="2400" b="0" i="1" smtClean="0">
                              <a:latin typeface="Cambria Math" panose="02040503050406030204" pitchFamily="18" charset="0"/>
                            </a:rPr>
                            <m:t>+</m:t>
                          </m:r>
                          <m:r>
                            <a:rPr lang="en-US" sz="2400" b="0" i="1" smtClean="0">
                              <a:latin typeface="Cambria Math" panose="02040503050406030204" pitchFamily="18" charset="0"/>
                            </a:rPr>
                            <m:t>𝑃𝑟𝑒𝑐𝑖𝑠𝑖𝑜𝑛</m:t>
                          </m:r>
                        </m:den>
                      </m:f>
                    </m:oMath>
                  </m:oMathPara>
                </a14:m>
                <a:endParaRPr lang="en-US" sz="2400" dirty="0"/>
              </a:p>
              <a:p>
                <a:r>
                  <a:rPr lang="en-US" sz="2400" dirty="0">
                    <a:latin typeface="+mj-lt"/>
                  </a:rPr>
                  <a:t>	where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𝑟𝑒𝑐𝑎𝑙𝑙</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m:oMathPara>
                </a14:m>
                <a:endParaRPr lang="en-US" sz="2400" dirty="0"/>
              </a:p>
              <a:p>
                <a:r>
                  <a:rPr lang="en-US" sz="2400" dirty="0"/>
                  <a:t>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𝑝𝑟𝑒𝑐𝑖𝑠𝑖𝑜𝑛</m:t>
                      </m:r>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m:oMathPara>
                </a14:m>
                <a:endParaRPr lang="en-US" sz="2400" dirty="0">
                  <a:latin typeface="+mj-lt"/>
                </a:endParaRPr>
              </a:p>
              <a:p>
                <a:endParaRPr lang="en-US" sz="2400" dirty="0"/>
              </a:p>
            </p:txBody>
          </p:sp>
        </mc:Choice>
        <mc:Fallback xmlns="">
          <p:sp>
            <p:nvSpPr>
              <p:cNvPr id="7" name="TextBox 6">
                <a:extLst>
                  <a:ext uri="{FF2B5EF4-FFF2-40B4-BE49-F238E27FC236}">
                    <a16:creationId xmlns:a16="http://schemas.microsoft.com/office/drawing/2014/main" id="{0326D61A-745A-490A-8E59-8BA530E8E57F}"/>
                  </a:ext>
                </a:extLst>
              </p:cNvPr>
              <p:cNvSpPr txBox="1">
                <a:spLocks noRot="1" noChangeAspect="1" noMove="1" noResize="1" noEditPoints="1" noAdjustHandles="1" noChangeArrowheads="1" noChangeShapeType="1" noTextEdit="1"/>
              </p:cNvSpPr>
              <p:nvPr/>
            </p:nvSpPr>
            <p:spPr>
              <a:xfrm>
                <a:off x="838200" y="3358055"/>
                <a:ext cx="7696199" cy="32129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1205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81C3-F8E3-4144-B586-43A82ED73DF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92E9078-26FA-4A71-866D-D8A9FC91FC38}"/>
              </a:ext>
            </a:extLst>
          </p:cNvPr>
          <p:cNvSpPr>
            <a:spLocks noGrp="1"/>
          </p:cNvSpPr>
          <p:nvPr>
            <p:ph idx="1"/>
          </p:nvPr>
        </p:nvSpPr>
        <p:spPr>
          <a:xfrm>
            <a:off x="457200" y="914400"/>
            <a:ext cx="8229600" cy="4525963"/>
          </a:xfrm>
        </p:spPr>
        <p:txBody>
          <a:bodyPr/>
          <a:lstStyle/>
          <a:p>
            <a:pPr algn="just"/>
            <a:r>
              <a:rPr lang="en-US" dirty="0"/>
              <a:t>To employ typical features and methods (term frequency/TF-IDF as features, naïve Bayes and logistic regression as classifiers) to distinguish fake news from real news</a:t>
            </a:r>
          </a:p>
          <a:p>
            <a:pPr algn="just"/>
            <a:r>
              <a:rPr lang="en-US" dirty="0"/>
              <a:t>To extract linguistic features to characterize the difference between real news and fake news</a:t>
            </a:r>
          </a:p>
          <a:p>
            <a:pPr algn="just"/>
            <a:r>
              <a:rPr lang="en-US" dirty="0"/>
              <a:t>To employ these features in addition to those used previously to improve model accuracy</a:t>
            </a:r>
          </a:p>
        </p:txBody>
      </p:sp>
    </p:spTree>
    <p:extLst>
      <p:ext uri="{BB962C8B-B14F-4D97-AF65-F5344CB8AC3E}">
        <p14:creationId xmlns:p14="http://schemas.microsoft.com/office/powerpoint/2010/main" val="1670504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Term Counts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marL="0" indent="0">
              <a:spcBef>
                <a:spcPct val="0"/>
              </a:spcBef>
              <a:buNone/>
            </a:pPr>
            <a:endParaRPr lang="en-US" altLang="en-US" sz="2800" dirty="0">
              <a:solidFill>
                <a:srgbClr val="212121"/>
              </a:solidFill>
              <a:latin typeface="+mj-lt"/>
              <a:ea typeface="Roboto"/>
            </a:endParaRPr>
          </a:p>
          <a:p>
            <a:pPr marL="0" indent="0" algn="just">
              <a:buNone/>
            </a:pPr>
            <a:endParaRPr lang="en-PH" sz="2800" dirty="0"/>
          </a:p>
        </p:txBody>
      </p:sp>
      <p:graphicFrame>
        <p:nvGraphicFramePr>
          <p:cNvPr id="4" name="Table 3">
            <a:extLst>
              <a:ext uri="{FF2B5EF4-FFF2-40B4-BE49-F238E27FC236}">
                <a16:creationId xmlns:a16="http://schemas.microsoft.com/office/drawing/2014/main" id="{678A3650-88C2-4088-923C-BED3DD253740}"/>
              </a:ext>
            </a:extLst>
          </p:cNvPr>
          <p:cNvGraphicFramePr>
            <a:graphicFrameLocks noGrp="1"/>
          </p:cNvGraphicFramePr>
          <p:nvPr>
            <p:extLst>
              <p:ext uri="{D42A27DB-BD31-4B8C-83A1-F6EECF244321}">
                <p14:modId xmlns:p14="http://schemas.microsoft.com/office/powerpoint/2010/main" val="2787904258"/>
              </p:ext>
            </p:extLst>
          </p:nvPr>
        </p:nvGraphicFramePr>
        <p:xfrm>
          <a:off x="1638300" y="1525754"/>
          <a:ext cx="5867400" cy="4206240"/>
        </p:xfrm>
        <a:graphic>
          <a:graphicData uri="http://schemas.openxmlformats.org/drawingml/2006/table">
            <a:tbl>
              <a:tblPr firstRow="1" bandRow="1">
                <a:tableStyleId>{5940675A-B579-460E-94D1-54222C63F5DA}</a:tableStyleId>
              </a:tblPr>
              <a:tblGrid>
                <a:gridCol w="2933700">
                  <a:extLst>
                    <a:ext uri="{9D8B030D-6E8A-4147-A177-3AD203B41FA5}">
                      <a16:colId xmlns:a16="http://schemas.microsoft.com/office/drawing/2014/main" val="2590222978"/>
                    </a:ext>
                  </a:extLst>
                </a:gridCol>
                <a:gridCol w="2933700">
                  <a:extLst>
                    <a:ext uri="{9D8B030D-6E8A-4147-A177-3AD203B41FA5}">
                      <a16:colId xmlns:a16="http://schemas.microsoft.com/office/drawing/2014/main" val="2201290867"/>
                    </a:ext>
                  </a:extLst>
                </a:gridCol>
              </a:tblGrid>
              <a:tr h="377492">
                <a:tc>
                  <a:txBody>
                    <a:bodyPr/>
                    <a:lstStyle/>
                    <a:p>
                      <a:r>
                        <a:rPr lang="en-US" sz="2400" b="1" dirty="0"/>
                        <a:t>real news articles</a:t>
                      </a:r>
                    </a:p>
                  </a:txBody>
                  <a:tcPr/>
                </a:tc>
                <a:tc>
                  <a:txBody>
                    <a:bodyPr/>
                    <a:lstStyle/>
                    <a:p>
                      <a:r>
                        <a:rPr lang="en-US" sz="2400" b="1" dirty="0"/>
                        <a:t>fake news articles</a:t>
                      </a:r>
                    </a:p>
                  </a:txBody>
                  <a:tcPr/>
                </a:tc>
                <a:extLst>
                  <a:ext uri="{0D108BD9-81ED-4DB2-BD59-A6C34878D82A}">
                    <a16:rowId xmlns:a16="http://schemas.microsoft.com/office/drawing/2014/main" val="3866233024"/>
                  </a:ext>
                </a:extLst>
              </a:tr>
              <a:tr h="2729916">
                <a:tc>
                  <a:txBody>
                    <a:bodyPr/>
                    <a:lstStyle/>
                    <a:p>
                      <a:pPr marL="457200" indent="-457200">
                        <a:buFont typeface="+mj-lt"/>
                        <a:buAutoNum type="arabicPeriod"/>
                      </a:pPr>
                      <a:r>
                        <a:rPr lang="en-US" sz="2400" dirty="0" err="1"/>
                        <a:t>thi</a:t>
                      </a:r>
                      <a:endParaRPr lang="en-US" sz="2400" dirty="0"/>
                    </a:p>
                    <a:p>
                      <a:pPr marL="457200" indent="-457200">
                        <a:buFont typeface="+mj-lt"/>
                        <a:buAutoNum type="arabicPeriod"/>
                      </a:pPr>
                      <a:r>
                        <a:rPr lang="en-US" sz="2400" dirty="0" err="1"/>
                        <a:t>wa</a:t>
                      </a:r>
                      <a:endParaRPr lang="en-US" sz="2400" dirty="0"/>
                    </a:p>
                    <a:p>
                      <a:pPr marL="457200" indent="-457200">
                        <a:buFont typeface="+mj-lt"/>
                        <a:buAutoNum type="arabicPeriod"/>
                      </a:pPr>
                      <a:r>
                        <a:rPr lang="en-US" sz="2400" dirty="0"/>
                        <a:t>ha </a:t>
                      </a:r>
                    </a:p>
                    <a:p>
                      <a:pPr marL="457200" indent="-457200">
                        <a:buFont typeface="+mj-lt"/>
                        <a:buAutoNum type="arabicPeriod"/>
                      </a:pPr>
                      <a:r>
                        <a:rPr lang="en-US" sz="2400" dirty="0" err="1"/>
                        <a:t>clinton</a:t>
                      </a:r>
                      <a:endParaRPr lang="en-US" sz="2400" dirty="0"/>
                    </a:p>
                    <a:p>
                      <a:pPr marL="457200" indent="-457200">
                        <a:buFont typeface="+mj-lt"/>
                        <a:buAutoNum type="arabicPeriod"/>
                      </a:pPr>
                      <a:r>
                        <a:rPr lang="en-US" sz="2400" dirty="0"/>
                        <a:t>trump</a:t>
                      </a:r>
                    </a:p>
                    <a:p>
                      <a:pPr marL="457200" indent="-457200">
                        <a:buFont typeface="+mj-lt"/>
                        <a:buAutoNum type="arabicPeriod"/>
                      </a:pPr>
                      <a:r>
                        <a:rPr lang="en-US" sz="2400" dirty="0"/>
                        <a:t>hi</a:t>
                      </a:r>
                    </a:p>
                    <a:p>
                      <a:pPr marL="457200" indent="-457200">
                        <a:buFont typeface="+mj-lt"/>
                        <a:buAutoNum type="arabicPeriod"/>
                      </a:pPr>
                      <a:r>
                        <a:rPr lang="en-US" sz="2400" dirty="0"/>
                        <a:t>would</a:t>
                      </a:r>
                    </a:p>
                    <a:p>
                      <a:pPr marL="457200" indent="-457200">
                        <a:buFont typeface="+mj-lt"/>
                        <a:buAutoNum type="arabicPeriod"/>
                      </a:pPr>
                      <a:r>
                        <a:rPr lang="en-US" sz="2400" dirty="0" err="1"/>
                        <a:t>peopl</a:t>
                      </a:r>
                      <a:endParaRPr lang="en-US" sz="2400" dirty="0"/>
                    </a:p>
                    <a:p>
                      <a:pPr marL="457200" indent="-457200">
                        <a:buFont typeface="+mj-lt"/>
                        <a:buAutoNum type="arabicPeriod"/>
                      </a:pPr>
                      <a:r>
                        <a:rPr lang="en-US" sz="2400" dirty="0"/>
                        <a:t>one</a:t>
                      </a:r>
                    </a:p>
                    <a:p>
                      <a:pPr marL="457200" indent="-457200">
                        <a:buFont typeface="+mj-lt"/>
                        <a:buAutoNum type="arabicPeriod"/>
                      </a:pPr>
                      <a:r>
                        <a:rPr lang="en-US" sz="2400" dirty="0"/>
                        <a:t>state</a:t>
                      </a:r>
                    </a:p>
                  </a:txBody>
                  <a:tcPr/>
                </a:tc>
                <a:tc>
                  <a:txBody>
                    <a:bodyPr/>
                    <a:lstStyle/>
                    <a:p>
                      <a:pPr marL="457200" indent="-457200">
                        <a:buFont typeface="+mj-lt"/>
                        <a:buAutoNum type="arabicPeriod"/>
                      </a:pPr>
                      <a:r>
                        <a:rPr lang="en-US" sz="2400" dirty="0" err="1"/>
                        <a:t>wa</a:t>
                      </a:r>
                      <a:endParaRPr lang="en-US" sz="2400" dirty="0"/>
                    </a:p>
                    <a:p>
                      <a:pPr marL="457200" indent="-457200">
                        <a:buFont typeface="+mj-lt"/>
                        <a:buAutoNum type="arabicPeriod"/>
                      </a:pPr>
                      <a:r>
                        <a:rPr lang="en-US" sz="2400" dirty="0"/>
                        <a:t>said</a:t>
                      </a:r>
                    </a:p>
                    <a:p>
                      <a:pPr marL="457200" indent="-457200">
                        <a:buFont typeface="+mj-lt"/>
                        <a:buAutoNum type="arabicPeriod"/>
                      </a:pPr>
                      <a:r>
                        <a:rPr lang="en-US" sz="2400" dirty="0"/>
                        <a:t>trump</a:t>
                      </a:r>
                    </a:p>
                    <a:p>
                      <a:pPr marL="457200" indent="-457200">
                        <a:buFont typeface="+mj-lt"/>
                        <a:buAutoNum type="arabicPeriod"/>
                      </a:pPr>
                      <a:r>
                        <a:rPr lang="en-US" sz="2400" dirty="0"/>
                        <a:t>hi</a:t>
                      </a:r>
                    </a:p>
                    <a:p>
                      <a:pPr marL="457200" indent="-457200">
                        <a:buFont typeface="+mj-lt"/>
                        <a:buAutoNum type="arabicPeriod"/>
                      </a:pPr>
                      <a:r>
                        <a:rPr lang="en-US" sz="2400" dirty="0"/>
                        <a:t>ha</a:t>
                      </a:r>
                    </a:p>
                    <a:p>
                      <a:pPr marL="457200" indent="-457200">
                        <a:buFont typeface="+mj-lt"/>
                        <a:buAutoNum type="arabicPeriod"/>
                      </a:pPr>
                      <a:r>
                        <a:rPr lang="en-US" sz="2400" dirty="0" err="1"/>
                        <a:t>thi</a:t>
                      </a:r>
                      <a:endParaRPr lang="en-US" sz="2400" dirty="0"/>
                    </a:p>
                    <a:p>
                      <a:pPr marL="457200" indent="-457200">
                        <a:buFont typeface="+mj-lt"/>
                        <a:buAutoNum type="arabicPeriod"/>
                      </a:pPr>
                      <a:r>
                        <a:rPr lang="en-US" sz="2400" dirty="0"/>
                        <a:t>would</a:t>
                      </a:r>
                    </a:p>
                    <a:p>
                      <a:pPr marL="457200" indent="-457200">
                        <a:buFont typeface="+mj-lt"/>
                        <a:buAutoNum type="arabicPeriod"/>
                      </a:pPr>
                      <a:r>
                        <a:rPr lang="en-US" sz="2400" dirty="0"/>
                        <a:t>one</a:t>
                      </a:r>
                    </a:p>
                    <a:p>
                      <a:pPr marL="457200" indent="-457200">
                        <a:buFont typeface="+mj-lt"/>
                        <a:buAutoNum type="arabicPeriod"/>
                      </a:pPr>
                      <a:r>
                        <a:rPr lang="en-US" sz="2400" dirty="0" err="1"/>
                        <a:t>peopl</a:t>
                      </a:r>
                      <a:endParaRPr lang="en-US" sz="2400" dirty="0"/>
                    </a:p>
                    <a:p>
                      <a:pPr marL="457200" indent="-457200">
                        <a:buFont typeface="+mj-lt"/>
                        <a:buAutoNum type="arabicPeriod"/>
                      </a:pPr>
                      <a:r>
                        <a:rPr lang="en-US" sz="2400" dirty="0"/>
                        <a:t>state</a:t>
                      </a:r>
                    </a:p>
                  </a:txBody>
                  <a:tcPr/>
                </a:tc>
                <a:extLst>
                  <a:ext uri="{0D108BD9-81ED-4DB2-BD59-A6C34878D82A}">
                    <a16:rowId xmlns:a16="http://schemas.microsoft.com/office/drawing/2014/main" val="1045625132"/>
                  </a:ext>
                </a:extLst>
              </a:tr>
            </a:tbl>
          </a:graphicData>
        </a:graphic>
      </p:graphicFrame>
      <p:sp>
        <p:nvSpPr>
          <p:cNvPr id="6" name="TextBox 5">
            <a:extLst>
              <a:ext uri="{FF2B5EF4-FFF2-40B4-BE49-F238E27FC236}">
                <a16:creationId xmlns:a16="http://schemas.microsoft.com/office/drawing/2014/main" id="{57A309E4-5B94-43F9-BAB2-92BB4A8F6096}"/>
              </a:ext>
            </a:extLst>
          </p:cNvPr>
          <p:cNvSpPr txBox="1"/>
          <p:nvPr/>
        </p:nvSpPr>
        <p:spPr>
          <a:xfrm>
            <a:off x="762000" y="817868"/>
            <a:ext cx="8153400" cy="707886"/>
          </a:xfrm>
          <a:prstGeom prst="rect">
            <a:avLst/>
          </a:prstGeom>
          <a:noFill/>
        </p:spPr>
        <p:txBody>
          <a:bodyPr wrap="square" rtlCol="0">
            <a:spAutoFit/>
          </a:bodyPr>
          <a:lstStyle/>
          <a:p>
            <a:r>
              <a:rPr lang="en-US" sz="2000" b="1" dirty="0">
                <a:latin typeface="+mj-lt"/>
              </a:rPr>
              <a:t>TABLE 2.</a:t>
            </a:r>
            <a:r>
              <a:rPr lang="en-US" sz="2000" dirty="0">
                <a:latin typeface="+mj-lt"/>
              </a:rPr>
              <a:t> Most frequent words based on average term count, after stemming and stop word removal</a:t>
            </a:r>
          </a:p>
        </p:txBody>
      </p:sp>
    </p:spTree>
    <p:extLst>
      <p:ext uri="{BB962C8B-B14F-4D97-AF65-F5344CB8AC3E}">
        <p14:creationId xmlns:p14="http://schemas.microsoft.com/office/powerpoint/2010/main" val="1097606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Term Counts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algn="just"/>
            <a:r>
              <a:rPr lang="en-US" dirty="0"/>
              <a:t>We fit a naive Bayes and a logistic regression model. We examine only two variants because the data is large:</a:t>
            </a:r>
          </a:p>
          <a:p>
            <a:pPr lvl="1"/>
            <a:r>
              <a:rPr lang="en-US" dirty="0"/>
              <a:t>without removal of stop words and stemming, unigram</a:t>
            </a:r>
          </a:p>
          <a:p>
            <a:pPr lvl="1"/>
            <a:r>
              <a:rPr lang="en-US" dirty="0"/>
              <a:t>both removal of top words and stemming, bigram</a:t>
            </a:r>
          </a:p>
        </p:txBody>
      </p:sp>
    </p:spTree>
    <p:extLst>
      <p:ext uri="{BB962C8B-B14F-4D97-AF65-F5344CB8AC3E}">
        <p14:creationId xmlns:p14="http://schemas.microsoft.com/office/powerpoint/2010/main" val="2854590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Term Counts</a:t>
            </a:r>
          </a:p>
        </p:txBody>
      </p:sp>
      <p:sp>
        <p:nvSpPr>
          <p:cNvPr id="7" name="TextBox 6">
            <a:extLst>
              <a:ext uri="{FF2B5EF4-FFF2-40B4-BE49-F238E27FC236}">
                <a16:creationId xmlns:a16="http://schemas.microsoft.com/office/drawing/2014/main" id="{FAED770E-7101-43D5-8D7F-008C04BCA3A3}"/>
              </a:ext>
            </a:extLst>
          </p:cNvPr>
          <p:cNvSpPr txBox="1"/>
          <p:nvPr/>
        </p:nvSpPr>
        <p:spPr>
          <a:xfrm>
            <a:off x="457200" y="5452431"/>
            <a:ext cx="8534400" cy="461665"/>
          </a:xfrm>
          <a:prstGeom prst="rect">
            <a:avLst/>
          </a:prstGeom>
          <a:noFill/>
        </p:spPr>
        <p:txBody>
          <a:bodyPr wrap="square" rtlCol="0">
            <a:spAutoFit/>
          </a:bodyPr>
          <a:lstStyle/>
          <a:p>
            <a:r>
              <a:rPr lang="en-US" sz="2400" b="1" dirty="0">
                <a:latin typeface="+mj-lt"/>
              </a:rPr>
              <a:t>FIGURE 3.</a:t>
            </a:r>
            <a:r>
              <a:rPr lang="en-US" sz="2400" dirty="0">
                <a:latin typeface="+mj-lt"/>
              </a:rPr>
              <a:t> Accuracy and F1 values for naïve Bayes (term counts)</a:t>
            </a:r>
          </a:p>
        </p:txBody>
      </p:sp>
      <p:grpSp>
        <p:nvGrpSpPr>
          <p:cNvPr id="12" name="Group 11">
            <a:extLst>
              <a:ext uri="{FF2B5EF4-FFF2-40B4-BE49-F238E27FC236}">
                <a16:creationId xmlns:a16="http://schemas.microsoft.com/office/drawing/2014/main" id="{EA04BA08-37F5-48F6-814E-D50762AB1779}"/>
              </a:ext>
            </a:extLst>
          </p:cNvPr>
          <p:cNvGrpSpPr/>
          <p:nvPr/>
        </p:nvGrpSpPr>
        <p:grpSpPr>
          <a:xfrm>
            <a:off x="914400" y="960179"/>
            <a:ext cx="6400800" cy="4497507"/>
            <a:chOff x="914400" y="960179"/>
            <a:chExt cx="6400800" cy="4497507"/>
          </a:xfrm>
        </p:grpSpPr>
        <p:pic>
          <p:nvPicPr>
            <p:cNvPr id="6" name="Picture 5">
              <a:extLst>
                <a:ext uri="{FF2B5EF4-FFF2-40B4-BE49-F238E27FC236}">
                  <a16:creationId xmlns:a16="http://schemas.microsoft.com/office/drawing/2014/main" id="{357D23C2-9DA1-459D-B79C-320B85075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60179"/>
              <a:ext cx="6400800" cy="4497507"/>
            </a:xfrm>
            <a:prstGeom prst="rect">
              <a:avLst/>
            </a:prstGeom>
          </p:spPr>
        </p:pic>
        <p:pic>
          <p:nvPicPr>
            <p:cNvPr id="11" name="Picture 10">
              <a:extLst>
                <a:ext uri="{FF2B5EF4-FFF2-40B4-BE49-F238E27FC236}">
                  <a16:creationId xmlns:a16="http://schemas.microsoft.com/office/drawing/2014/main" id="{9B2AAE84-5A76-4657-91D9-5AD04D4D5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2286000"/>
              <a:ext cx="3225643" cy="1524000"/>
            </a:xfrm>
            <a:prstGeom prst="rect">
              <a:avLst/>
            </a:prstGeom>
          </p:spPr>
        </p:pic>
      </p:grpSp>
    </p:spTree>
    <p:extLst>
      <p:ext uri="{BB962C8B-B14F-4D97-AF65-F5344CB8AC3E}">
        <p14:creationId xmlns:p14="http://schemas.microsoft.com/office/powerpoint/2010/main" val="617364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Term Counts</a:t>
            </a:r>
          </a:p>
        </p:txBody>
      </p:sp>
      <p:sp>
        <p:nvSpPr>
          <p:cNvPr id="7" name="TextBox 6">
            <a:extLst>
              <a:ext uri="{FF2B5EF4-FFF2-40B4-BE49-F238E27FC236}">
                <a16:creationId xmlns:a16="http://schemas.microsoft.com/office/drawing/2014/main" id="{FAED770E-7101-43D5-8D7F-008C04BCA3A3}"/>
              </a:ext>
            </a:extLst>
          </p:cNvPr>
          <p:cNvSpPr txBox="1"/>
          <p:nvPr/>
        </p:nvSpPr>
        <p:spPr>
          <a:xfrm>
            <a:off x="228600" y="5452431"/>
            <a:ext cx="8763000" cy="830997"/>
          </a:xfrm>
          <a:prstGeom prst="rect">
            <a:avLst/>
          </a:prstGeom>
          <a:noFill/>
        </p:spPr>
        <p:txBody>
          <a:bodyPr wrap="square" rtlCol="0">
            <a:spAutoFit/>
          </a:bodyPr>
          <a:lstStyle/>
          <a:p>
            <a:r>
              <a:rPr lang="en-US" sz="2400" b="1" dirty="0">
                <a:latin typeface="+mj-lt"/>
              </a:rPr>
              <a:t>FIGURE 4.</a:t>
            </a:r>
            <a:r>
              <a:rPr lang="en-US" sz="2400" dirty="0">
                <a:latin typeface="+mj-lt"/>
              </a:rPr>
              <a:t> Accuracy and F1 values for logistic regression (term counts)</a:t>
            </a:r>
          </a:p>
        </p:txBody>
      </p:sp>
      <p:grpSp>
        <p:nvGrpSpPr>
          <p:cNvPr id="10" name="Group 9">
            <a:extLst>
              <a:ext uri="{FF2B5EF4-FFF2-40B4-BE49-F238E27FC236}">
                <a16:creationId xmlns:a16="http://schemas.microsoft.com/office/drawing/2014/main" id="{F44481E6-9B6B-4B5F-B474-BC9496D1CD2D}"/>
              </a:ext>
            </a:extLst>
          </p:cNvPr>
          <p:cNvGrpSpPr/>
          <p:nvPr/>
        </p:nvGrpSpPr>
        <p:grpSpPr>
          <a:xfrm>
            <a:off x="990600" y="825032"/>
            <a:ext cx="6585661" cy="4627399"/>
            <a:chOff x="990600" y="825032"/>
            <a:chExt cx="6585661" cy="4627399"/>
          </a:xfrm>
        </p:grpSpPr>
        <p:pic>
          <p:nvPicPr>
            <p:cNvPr id="4" name="Picture 3">
              <a:extLst>
                <a:ext uri="{FF2B5EF4-FFF2-40B4-BE49-F238E27FC236}">
                  <a16:creationId xmlns:a16="http://schemas.microsoft.com/office/drawing/2014/main" id="{2F79C44F-3355-48A3-833B-315C68BD2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25032"/>
              <a:ext cx="6585661" cy="4627399"/>
            </a:xfrm>
            <a:prstGeom prst="rect">
              <a:avLst/>
            </a:prstGeom>
          </p:spPr>
        </p:pic>
        <p:pic>
          <p:nvPicPr>
            <p:cNvPr id="8" name="Picture 7">
              <a:extLst>
                <a:ext uri="{FF2B5EF4-FFF2-40B4-BE49-F238E27FC236}">
                  <a16:creationId xmlns:a16="http://schemas.microsoft.com/office/drawing/2014/main" id="{E392456C-C1E7-404A-85D4-6E704C0C4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518" y="2286000"/>
              <a:ext cx="3266829" cy="1447800"/>
            </a:xfrm>
            <a:prstGeom prst="rect">
              <a:avLst/>
            </a:prstGeom>
          </p:spPr>
        </p:pic>
      </p:grpSp>
    </p:spTree>
    <p:extLst>
      <p:ext uri="{BB962C8B-B14F-4D97-AF65-F5344CB8AC3E}">
        <p14:creationId xmlns:p14="http://schemas.microsoft.com/office/powerpoint/2010/main" val="2734181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Term Counts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775139"/>
            <a:ext cx="8686800" cy="1587062"/>
          </a:xfrm>
        </p:spPr>
        <p:txBody>
          <a:bodyPr/>
          <a:lstStyle/>
          <a:p>
            <a:pPr algn="just"/>
            <a:r>
              <a:rPr lang="en-US" sz="2400" dirty="0"/>
              <a:t>We then examine the best model for each algorithm: naïve Bayes unigram and logistic regression with stemming/stop word removal/bigram.</a:t>
            </a:r>
          </a:p>
        </p:txBody>
      </p:sp>
      <p:pic>
        <p:nvPicPr>
          <p:cNvPr id="7" name="Picture 6">
            <a:extLst>
              <a:ext uri="{FF2B5EF4-FFF2-40B4-BE49-F238E27FC236}">
                <a16:creationId xmlns:a16="http://schemas.microsoft.com/office/drawing/2014/main" id="{7BB62B29-155F-493A-AB11-CF69A9308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828800"/>
            <a:ext cx="5791200" cy="4234298"/>
          </a:xfrm>
          <a:prstGeom prst="rect">
            <a:avLst/>
          </a:prstGeom>
        </p:spPr>
      </p:pic>
      <p:sp>
        <p:nvSpPr>
          <p:cNvPr id="8" name="TextBox 7">
            <a:extLst>
              <a:ext uri="{FF2B5EF4-FFF2-40B4-BE49-F238E27FC236}">
                <a16:creationId xmlns:a16="http://schemas.microsoft.com/office/drawing/2014/main" id="{C123EB35-DEF9-4F9A-9951-71546A0AD9CD}"/>
              </a:ext>
            </a:extLst>
          </p:cNvPr>
          <p:cNvSpPr txBox="1"/>
          <p:nvPr/>
        </p:nvSpPr>
        <p:spPr>
          <a:xfrm>
            <a:off x="76200" y="5943600"/>
            <a:ext cx="9067800" cy="461665"/>
          </a:xfrm>
          <a:prstGeom prst="rect">
            <a:avLst/>
          </a:prstGeom>
          <a:noFill/>
        </p:spPr>
        <p:txBody>
          <a:bodyPr wrap="square" rtlCol="0">
            <a:spAutoFit/>
          </a:bodyPr>
          <a:lstStyle/>
          <a:p>
            <a:r>
              <a:rPr lang="en-US" sz="2400" b="1" dirty="0">
                <a:latin typeface="+mj-lt"/>
              </a:rPr>
              <a:t>FIGURE 5.</a:t>
            </a:r>
            <a:r>
              <a:rPr lang="en-US" sz="2400" dirty="0">
                <a:latin typeface="+mj-lt"/>
              </a:rPr>
              <a:t> Normalized confusion matrix, naïve Bayes (term counts)</a:t>
            </a:r>
          </a:p>
        </p:txBody>
      </p:sp>
    </p:spTree>
    <p:extLst>
      <p:ext uri="{BB962C8B-B14F-4D97-AF65-F5344CB8AC3E}">
        <p14:creationId xmlns:p14="http://schemas.microsoft.com/office/powerpoint/2010/main" val="2776062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Term Counts</a:t>
            </a:r>
          </a:p>
        </p:txBody>
      </p:sp>
      <p:sp>
        <p:nvSpPr>
          <p:cNvPr id="8" name="TextBox 7">
            <a:extLst>
              <a:ext uri="{FF2B5EF4-FFF2-40B4-BE49-F238E27FC236}">
                <a16:creationId xmlns:a16="http://schemas.microsoft.com/office/drawing/2014/main" id="{C123EB35-DEF9-4F9A-9951-71546A0AD9CD}"/>
              </a:ext>
            </a:extLst>
          </p:cNvPr>
          <p:cNvSpPr txBox="1"/>
          <p:nvPr/>
        </p:nvSpPr>
        <p:spPr>
          <a:xfrm>
            <a:off x="76200" y="5680500"/>
            <a:ext cx="9067800" cy="446276"/>
          </a:xfrm>
          <a:prstGeom prst="rect">
            <a:avLst/>
          </a:prstGeom>
          <a:noFill/>
        </p:spPr>
        <p:txBody>
          <a:bodyPr wrap="square" rtlCol="0">
            <a:spAutoFit/>
          </a:bodyPr>
          <a:lstStyle/>
          <a:p>
            <a:r>
              <a:rPr lang="en-US" sz="2300" b="1" dirty="0">
                <a:latin typeface="+mj-lt"/>
              </a:rPr>
              <a:t>FIGURE 6.</a:t>
            </a:r>
            <a:r>
              <a:rPr lang="en-US" sz="2300" dirty="0">
                <a:latin typeface="+mj-lt"/>
              </a:rPr>
              <a:t> Normalized confusion matrix, logistic regression (term counts)</a:t>
            </a:r>
          </a:p>
        </p:txBody>
      </p:sp>
      <p:pic>
        <p:nvPicPr>
          <p:cNvPr id="12" name="Picture 11">
            <a:extLst>
              <a:ext uri="{FF2B5EF4-FFF2-40B4-BE49-F238E27FC236}">
                <a16:creationId xmlns:a16="http://schemas.microsoft.com/office/drawing/2014/main" id="{D7416D0C-E4A8-4E60-A63B-175C1846D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17179"/>
            <a:ext cx="6781800" cy="4958587"/>
          </a:xfrm>
          <a:prstGeom prst="rect">
            <a:avLst/>
          </a:prstGeom>
        </p:spPr>
      </p:pic>
    </p:spTree>
    <p:extLst>
      <p:ext uri="{BB962C8B-B14F-4D97-AF65-F5344CB8AC3E}">
        <p14:creationId xmlns:p14="http://schemas.microsoft.com/office/powerpoint/2010/main" val="3586102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TF-IDF</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marL="0" indent="0">
              <a:spcBef>
                <a:spcPct val="0"/>
              </a:spcBef>
              <a:buNone/>
            </a:pPr>
            <a:endParaRPr lang="en-US" altLang="en-US" sz="2800" dirty="0">
              <a:solidFill>
                <a:srgbClr val="212121"/>
              </a:solidFill>
              <a:latin typeface="+mj-lt"/>
              <a:ea typeface="Roboto"/>
            </a:endParaRPr>
          </a:p>
          <a:p>
            <a:pPr marL="0" indent="0" algn="just">
              <a:buNone/>
            </a:pPr>
            <a:endParaRPr lang="en-PH" sz="2800" dirty="0"/>
          </a:p>
        </p:txBody>
      </p:sp>
      <p:graphicFrame>
        <p:nvGraphicFramePr>
          <p:cNvPr id="4" name="Table 3">
            <a:extLst>
              <a:ext uri="{FF2B5EF4-FFF2-40B4-BE49-F238E27FC236}">
                <a16:creationId xmlns:a16="http://schemas.microsoft.com/office/drawing/2014/main" id="{678A3650-88C2-4088-923C-BED3DD253740}"/>
              </a:ext>
            </a:extLst>
          </p:cNvPr>
          <p:cNvGraphicFramePr>
            <a:graphicFrameLocks noGrp="1"/>
          </p:cNvGraphicFramePr>
          <p:nvPr>
            <p:extLst>
              <p:ext uri="{D42A27DB-BD31-4B8C-83A1-F6EECF244321}">
                <p14:modId xmlns:p14="http://schemas.microsoft.com/office/powerpoint/2010/main" val="3342631152"/>
              </p:ext>
            </p:extLst>
          </p:nvPr>
        </p:nvGraphicFramePr>
        <p:xfrm>
          <a:off x="1638300" y="1525754"/>
          <a:ext cx="5867400" cy="4206240"/>
        </p:xfrm>
        <a:graphic>
          <a:graphicData uri="http://schemas.openxmlformats.org/drawingml/2006/table">
            <a:tbl>
              <a:tblPr firstRow="1" bandRow="1">
                <a:tableStyleId>{5940675A-B579-460E-94D1-54222C63F5DA}</a:tableStyleId>
              </a:tblPr>
              <a:tblGrid>
                <a:gridCol w="2933700">
                  <a:extLst>
                    <a:ext uri="{9D8B030D-6E8A-4147-A177-3AD203B41FA5}">
                      <a16:colId xmlns:a16="http://schemas.microsoft.com/office/drawing/2014/main" val="2590222978"/>
                    </a:ext>
                  </a:extLst>
                </a:gridCol>
                <a:gridCol w="2933700">
                  <a:extLst>
                    <a:ext uri="{9D8B030D-6E8A-4147-A177-3AD203B41FA5}">
                      <a16:colId xmlns:a16="http://schemas.microsoft.com/office/drawing/2014/main" val="2201290867"/>
                    </a:ext>
                  </a:extLst>
                </a:gridCol>
              </a:tblGrid>
              <a:tr h="377492">
                <a:tc>
                  <a:txBody>
                    <a:bodyPr/>
                    <a:lstStyle/>
                    <a:p>
                      <a:r>
                        <a:rPr lang="en-US" sz="2400" b="1" dirty="0"/>
                        <a:t>real news articles</a:t>
                      </a:r>
                    </a:p>
                  </a:txBody>
                  <a:tcPr/>
                </a:tc>
                <a:tc>
                  <a:txBody>
                    <a:bodyPr/>
                    <a:lstStyle/>
                    <a:p>
                      <a:r>
                        <a:rPr lang="en-US" sz="2400" b="1" dirty="0"/>
                        <a:t>fake news articles</a:t>
                      </a:r>
                    </a:p>
                  </a:txBody>
                  <a:tcPr/>
                </a:tc>
                <a:extLst>
                  <a:ext uri="{0D108BD9-81ED-4DB2-BD59-A6C34878D82A}">
                    <a16:rowId xmlns:a16="http://schemas.microsoft.com/office/drawing/2014/main" val="3866233024"/>
                  </a:ext>
                </a:extLst>
              </a:tr>
              <a:tr h="2729916">
                <a:tc>
                  <a:txBody>
                    <a:bodyPr/>
                    <a:lstStyle/>
                    <a:p>
                      <a:pPr marL="457200" indent="-457200">
                        <a:buFont typeface="+mj-lt"/>
                        <a:buAutoNum type="arabicPeriod"/>
                      </a:pPr>
                      <a:r>
                        <a:rPr lang="en-US" sz="2400" dirty="0" err="1"/>
                        <a:t>clinton</a:t>
                      </a:r>
                      <a:endParaRPr lang="en-US" sz="2400" dirty="0"/>
                    </a:p>
                    <a:p>
                      <a:pPr marL="457200" indent="-457200">
                        <a:buFont typeface="+mj-lt"/>
                        <a:buAutoNum type="arabicPeriod"/>
                      </a:pPr>
                      <a:r>
                        <a:rPr lang="en-US" sz="2400" dirty="0"/>
                        <a:t>trump</a:t>
                      </a:r>
                    </a:p>
                    <a:p>
                      <a:pPr marL="457200" indent="-457200">
                        <a:buFont typeface="+mj-lt"/>
                        <a:buAutoNum type="arabicPeriod"/>
                      </a:pPr>
                      <a:r>
                        <a:rPr lang="en-US" sz="2400" dirty="0" err="1"/>
                        <a:t>thi</a:t>
                      </a:r>
                      <a:endParaRPr lang="en-US" sz="2400" dirty="0"/>
                    </a:p>
                    <a:p>
                      <a:pPr marL="457200" indent="-457200">
                        <a:buFont typeface="+mj-lt"/>
                        <a:buAutoNum type="arabicPeriod"/>
                      </a:pPr>
                      <a:r>
                        <a:rPr lang="en-US" sz="2400" dirty="0" err="1"/>
                        <a:t>wa</a:t>
                      </a:r>
                      <a:endParaRPr lang="en-US" sz="2400" dirty="0"/>
                    </a:p>
                    <a:p>
                      <a:pPr marL="457200" indent="-457200">
                        <a:buFont typeface="+mj-lt"/>
                        <a:buAutoNum type="arabicPeriod"/>
                      </a:pPr>
                      <a:r>
                        <a:rPr lang="en-US" sz="2400" dirty="0" err="1"/>
                        <a:t>hillari</a:t>
                      </a:r>
                      <a:endParaRPr lang="en-US" sz="2400" dirty="0"/>
                    </a:p>
                    <a:p>
                      <a:pPr marL="457200" indent="-457200">
                        <a:buFont typeface="+mj-lt"/>
                        <a:buAutoNum type="arabicPeriod"/>
                      </a:pPr>
                      <a:r>
                        <a:rPr lang="en-US" sz="2400" dirty="0"/>
                        <a:t>ha</a:t>
                      </a:r>
                    </a:p>
                    <a:p>
                      <a:pPr marL="457200" indent="-457200">
                        <a:buFont typeface="+mj-lt"/>
                        <a:buAutoNum type="arabicPeriod"/>
                      </a:pPr>
                      <a:r>
                        <a:rPr lang="en-US" sz="2400" dirty="0"/>
                        <a:t>email</a:t>
                      </a:r>
                    </a:p>
                    <a:p>
                      <a:pPr marL="457200" indent="-457200">
                        <a:buFont typeface="+mj-lt"/>
                        <a:buAutoNum type="arabicPeriod"/>
                      </a:pPr>
                      <a:r>
                        <a:rPr lang="en-US" sz="2400" dirty="0"/>
                        <a:t>elect</a:t>
                      </a:r>
                    </a:p>
                    <a:p>
                      <a:pPr marL="457200" indent="-457200">
                        <a:buFont typeface="+mj-lt"/>
                        <a:buAutoNum type="arabicPeriod"/>
                      </a:pPr>
                      <a:r>
                        <a:rPr lang="en-US" sz="2400" dirty="0"/>
                        <a:t>hi</a:t>
                      </a:r>
                    </a:p>
                    <a:p>
                      <a:pPr marL="457200" indent="-457200">
                        <a:buFont typeface="+mj-lt"/>
                        <a:buAutoNum type="arabicPeriod"/>
                      </a:pPr>
                      <a:r>
                        <a:rPr lang="en-US" sz="2400" dirty="0"/>
                        <a:t>us</a:t>
                      </a:r>
                    </a:p>
                  </a:txBody>
                  <a:tcPr/>
                </a:tc>
                <a:tc>
                  <a:txBody>
                    <a:bodyPr/>
                    <a:lstStyle/>
                    <a:p>
                      <a:pPr marL="457200" indent="-457200">
                        <a:buFont typeface="+mj-lt"/>
                        <a:buAutoNum type="arabicPeriod"/>
                      </a:pPr>
                      <a:r>
                        <a:rPr lang="en-US" sz="2400" dirty="0"/>
                        <a:t>trump</a:t>
                      </a:r>
                    </a:p>
                    <a:p>
                      <a:pPr marL="457200" indent="-457200">
                        <a:buFont typeface="+mj-lt"/>
                        <a:buAutoNum type="arabicPeriod"/>
                      </a:pPr>
                      <a:r>
                        <a:rPr lang="en-US" sz="2400" dirty="0"/>
                        <a:t>said</a:t>
                      </a:r>
                    </a:p>
                    <a:p>
                      <a:pPr marL="457200" indent="-457200">
                        <a:buFont typeface="+mj-lt"/>
                        <a:buAutoNum type="arabicPeriod"/>
                      </a:pPr>
                      <a:r>
                        <a:rPr lang="en-US" sz="2400" dirty="0" err="1"/>
                        <a:t>wa</a:t>
                      </a:r>
                      <a:endParaRPr lang="en-US" sz="2400" dirty="0"/>
                    </a:p>
                    <a:p>
                      <a:pPr marL="457200" indent="-457200">
                        <a:buFont typeface="+mj-lt"/>
                        <a:buAutoNum type="arabicPeriod"/>
                      </a:pPr>
                      <a:r>
                        <a:rPr lang="en-US" sz="2400" dirty="0"/>
                        <a:t>hi</a:t>
                      </a:r>
                    </a:p>
                    <a:p>
                      <a:pPr marL="457200" indent="-457200">
                        <a:buFont typeface="+mj-lt"/>
                        <a:buAutoNum type="arabicPeriod"/>
                      </a:pPr>
                      <a:r>
                        <a:rPr lang="en-US" sz="2400" dirty="0"/>
                        <a:t>ha</a:t>
                      </a:r>
                    </a:p>
                    <a:p>
                      <a:pPr marL="457200" indent="-457200">
                        <a:buFont typeface="+mj-lt"/>
                        <a:buAutoNum type="arabicPeriod"/>
                      </a:pPr>
                      <a:r>
                        <a:rPr lang="en-US" sz="2400" dirty="0" err="1"/>
                        <a:t>thi</a:t>
                      </a:r>
                      <a:endParaRPr lang="en-US" sz="2400" dirty="0"/>
                    </a:p>
                    <a:p>
                      <a:pPr marL="457200" indent="-457200">
                        <a:buFont typeface="+mj-lt"/>
                        <a:buAutoNum type="arabicPeriod"/>
                      </a:pPr>
                      <a:r>
                        <a:rPr lang="en-US" sz="2400" dirty="0" err="1"/>
                        <a:t>clinton</a:t>
                      </a:r>
                      <a:endParaRPr lang="en-US" sz="2400" dirty="0"/>
                    </a:p>
                    <a:p>
                      <a:pPr marL="457200" indent="-457200">
                        <a:buFont typeface="+mj-lt"/>
                        <a:buAutoNum type="arabicPeriod"/>
                      </a:pPr>
                      <a:r>
                        <a:rPr lang="en-US" sz="2400" dirty="0"/>
                        <a:t>would</a:t>
                      </a:r>
                    </a:p>
                    <a:p>
                      <a:pPr marL="457200" indent="-457200">
                        <a:buFont typeface="+mj-lt"/>
                        <a:buAutoNum type="arabicPeriod"/>
                      </a:pPr>
                      <a:r>
                        <a:rPr lang="en-US" sz="2400" dirty="0"/>
                        <a:t>state</a:t>
                      </a:r>
                    </a:p>
                    <a:p>
                      <a:pPr marL="457200" indent="-457200">
                        <a:buFont typeface="+mj-lt"/>
                        <a:buAutoNum type="arabicPeriod"/>
                      </a:pPr>
                      <a:r>
                        <a:rPr lang="en-US" sz="2400" dirty="0"/>
                        <a:t>elect</a:t>
                      </a:r>
                    </a:p>
                  </a:txBody>
                  <a:tcPr/>
                </a:tc>
                <a:extLst>
                  <a:ext uri="{0D108BD9-81ED-4DB2-BD59-A6C34878D82A}">
                    <a16:rowId xmlns:a16="http://schemas.microsoft.com/office/drawing/2014/main" val="1045625132"/>
                  </a:ext>
                </a:extLst>
              </a:tr>
            </a:tbl>
          </a:graphicData>
        </a:graphic>
      </p:graphicFrame>
      <p:sp>
        <p:nvSpPr>
          <p:cNvPr id="6" name="TextBox 5">
            <a:extLst>
              <a:ext uri="{FF2B5EF4-FFF2-40B4-BE49-F238E27FC236}">
                <a16:creationId xmlns:a16="http://schemas.microsoft.com/office/drawing/2014/main" id="{57A309E4-5B94-43F9-BAB2-92BB4A8F6096}"/>
              </a:ext>
            </a:extLst>
          </p:cNvPr>
          <p:cNvSpPr txBox="1"/>
          <p:nvPr/>
        </p:nvSpPr>
        <p:spPr>
          <a:xfrm>
            <a:off x="762000" y="817868"/>
            <a:ext cx="8153400" cy="707886"/>
          </a:xfrm>
          <a:prstGeom prst="rect">
            <a:avLst/>
          </a:prstGeom>
          <a:noFill/>
        </p:spPr>
        <p:txBody>
          <a:bodyPr wrap="square" rtlCol="0">
            <a:spAutoFit/>
          </a:bodyPr>
          <a:lstStyle/>
          <a:p>
            <a:r>
              <a:rPr lang="en-US" sz="2000" b="1" dirty="0">
                <a:latin typeface="+mj-lt"/>
              </a:rPr>
              <a:t>TABLE 3.</a:t>
            </a:r>
            <a:r>
              <a:rPr lang="en-US" sz="2000" dirty="0">
                <a:latin typeface="+mj-lt"/>
              </a:rPr>
              <a:t> Most frequent words based on average TF-IDF weighted frequency, after stemming and stop word removal</a:t>
            </a:r>
          </a:p>
        </p:txBody>
      </p:sp>
    </p:spTree>
    <p:extLst>
      <p:ext uri="{BB962C8B-B14F-4D97-AF65-F5344CB8AC3E}">
        <p14:creationId xmlns:p14="http://schemas.microsoft.com/office/powerpoint/2010/main" val="996890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TF-IDF</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algn="just"/>
            <a:r>
              <a:rPr lang="en-US" dirty="0"/>
              <a:t>We fit a naive Bayes and a logistic regression model. We examine only two variants because the data is large:</a:t>
            </a:r>
          </a:p>
          <a:p>
            <a:pPr lvl="1"/>
            <a:r>
              <a:rPr lang="en-US" dirty="0"/>
              <a:t>without removal of stop words and stemming, unigram</a:t>
            </a:r>
          </a:p>
          <a:p>
            <a:pPr lvl="1"/>
            <a:r>
              <a:rPr lang="en-US" dirty="0"/>
              <a:t>both removal of top words and stemming, bigram</a:t>
            </a:r>
          </a:p>
        </p:txBody>
      </p:sp>
    </p:spTree>
    <p:extLst>
      <p:ext uri="{BB962C8B-B14F-4D97-AF65-F5344CB8AC3E}">
        <p14:creationId xmlns:p14="http://schemas.microsoft.com/office/powerpoint/2010/main" val="4249549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TF-IDF</a:t>
            </a:r>
          </a:p>
        </p:txBody>
      </p:sp>
      <p:sp>
        <p:nvSpPr>
          <p:cNvPr id="7" name="TextBox 6">
            <a:extLst>
              <a:ext uri="{FF2B5EF4-FFF2-40B4-BE49-F238E27FC236}">
                <a16:creationId xmlns:a16="http://schemas.microsoft.com/office/drawing/2014/main" id="{FAED770E-7101-43D5-8D7F-008C04BCA3A3}"/>
              </a:ext>
            </a:extLst>
          </p:cNvPr>
          <p:cNvSpPr txBox="1"/>
          <p:nvPr/>
        </p:nvSpPr>
        <p:spPr>
          <a:xfrm>
            <a:off x="457200" y="5452431"/>
            <a:ext cx="6781800" cy="830997"/>
          </a:xfrm>
          <a:prstGeom prst="rect">
            <a:avLst/>
          </a:prstGeom>
          <a:noFill/>
        </p:spPr>
        <p:txBody>
          <a:bodyPr wrap="square" rtlCol="0">
            <a:spAutoFit/>
          </a:bodyPr>
          <a:lstStyle/>
          <a:p>
            <a:r>
              <a:rPr lang="en-US" sz="2400" b="1" dirty="0">
                <a:latin typeface="+mj-lt"/>
              </a:rPr>
              <a:t>FIGURE 7.</a:t>
            </a:r>
            <a:r>
              <a:rPr lang="en-US" sz="2400" dirty="0">
                <a:latin typeface="+mj-lt"/>
              </a:rPr>
              <a:t> Accuracy and F1 values for naïve Bayes (TF-IDF)</a:t>
            </a:r>
          </a:p>
        </p:txBody>
      </p:sp>
      <p:grpSp>
        <p:nvGrpSpPr>
          <p:cNvPr id="9" name="Group 8">
            <a:extLst>
              <a:ext uri="{FF2B5EF4-FFF2-40B4-BE49-F238E27FC236}">
                <a16:creationId xmlns:a16="http://schemas.microsoft.com/office/drawing/2014/main" id="{12A985EB-9E18-4553-B6EA-B033D41DA995}"/>
              </a:ext>
            </a:extLst>
          </p:cNvPr>
          <p:cNvGrpSpPr/>
          <p:nvPr/>
        </p:nvGrpSpPr>
        <p:grpSpPr>
          <a:xfrm>
            <a:off x="990600" y="832022"/>
            <a:ext cx="6637265" cy="4663658"/>
            <a:chOff x="990600" y="832022"/>
            <a:chExt cx="6637265" cy="4663658"/>
          </a:xfrm>
        </p:grpSpPr>
        <p:pic>
          <p:nvPicPr>
            <p:cNvPr id="4" name="Picture 3">
              <a:extLst>
                <a:ext uri="{FF2B5EF4-FFF2-40B4-BE49-F238E27FC236}">
                  <a16:creationId xmlns:a16="http://schemas.microsoft.com/office/drawing/2014/main" id="{B454DA02-7E4A-4C71-8B2C-9F5F9AE23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32022"/>
              <a:ext cx="6637265" cy="4663658"/>
            </a:xfrm>
            <a:prstGeom prst="rect">
              <a:avLst/>
            </a:prstGeom>
          </p:spPr>
        </p:pic>
        <p:pic>
          <p:nvPicPr>
            <p:cNvPr id="8" name="Picture 7">
              <a:extLst>
                <a:ext uri="{FF2B5EF4-FFF2-40B4-BE49-F238E27FC236}">
                  <a16:creationId xmlns:a16="http://schemas.microsoft.com/office/drawing/2014/main" id="{6A98D996-66A5-4E45-90A1-82B65A3E7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194989"/>
              <a:ext cx="3267261" cy="1478271"/>
            </a:xfrm>
            <a:prstGeom prst="rect">
              <a:avLst/>
            </a:prstGeom>
          </p:spPr>
        </p:pic>
      </p:grpSp>
    </p:spTree>
    <p:extLst>
      <p:ext uri="{BB962C8B-B14F-4D97-AF65-F5344CB8AC3E}">
        <p14:creationId xmlns:p14="http://schemas.microsoft.com/office/powerpoint/2010/main" val="677321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TF-IDF</a:t>
            </a:r>
          </a:p>
        </p:txBody>
      </p:sp>
      <p:sp>
        <p:nvSpPr>
          <p:cNvPr id="7" name="TextBox 6">
            <a:extLst>
              <a:ext uri="{FF2B5EF4-FFF2-40B4-BE49-F238E27FC236}">
                <a16:creationId xmlns:a16="http://schemas.microsoft.com/office/drawing/2014/main" id="{FAED770E-7101-43D5-8D7F-008C04BCA3A3}"/>
              </a:ext>
            </a:extLst>
          </p:cNvPr>
          <p:cNvSpPr txBox="1"/>
          <p:nvPr/>
        </p:nvSpPr>
        <p:spPr>
          <a:xfrm>
            <a:off x="457200" y="5452431"/>
            <a:ext cx="7239000" cy="830997"/>
          </a:xfrm>
          <a:prstGeom prst="rect">
            <a:avLst/>
          </a:prstGeom>
          <a:noFill/>
        </p:spPr>
        <p:txBody>
          <a:bodyPr wrap="square" rtlCol="0">
            <a:spAutoFit/>
          </a:bodyPr>
          <a:lstStyle/>
          <a:p>
            <a:r>
              <a:rPr lang="en-US" sz="2400" b="1" dirty="0">
                <a:latin typeface="+mj-lt"/>
              </a:rPr>
              <a:t>FIGURE 8.</a:t>
            </a:r>
            <a:r>
              <a:rPr lang="en-US" sz="2400" dirty="0">
                <a:latin typeface="+mj-lt"/>
              </a:rPr>
              <a:t> Accuracy and F1 values for logistic regression (TF-IDF)</a:t>
            </a:r>
          </a:p>
        </p:txBody>
      </p:sp>
      <p:pic>
        <p:nvPicPr>
          <p:cNvPr id="5" name="Picture 4">
            <a:extLst>
              <a:ext uri="{FF2B5EF4-FFF2-40B4-BE49-F238E27FC236}">
                <a16:creationId xmlns:a16="http://schemas.microsoft.com/office/drawing/2014/main" id="{80AEB492-2407-452B-910A-4C5FC4225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81807"/>
            <a:ext cx="6629400" cy="4658132"/>
          </a:xfrm>
          <a:prstGeom prst="rect">
            <a:avLst/>
          </a:prstGeom>
        </p:spPr>
      </p:pic>
      <p:pic>
        <p:nvPicPr>
          <p:cNvPr id="9" name="Picture 8">
            <a:extLst>
              <a:ext uri="{FF2B5EF4-FFF2-40B4-BE49-F238E27FC236}">
                <a16:creationId xmlns:a16="http://schemas.microsoft.com/office/drawing/2014/main" id="{354D02D0-F60C-4994-A631-9B2CA0ED9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951" y="2459515"/>
            <a:ext cx="3324098" cy="1295400"/>
          </a:xfrm>
          <a:prstGeom prst="rect">
            <a:avLst/>
          </a:prstGeom>
        </p:spPr>
      </p:pic>
    </p:spTree>
    <p:extLst>
      <p:ext uri="{BB962C8B-B14F-4D97-AF65-F5344CB8AC3E}">
        <p14:creationId xmlns:p14="http://schemas.microsoft.com/office/powerpoint/2010/main" val="165724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Outline</a:t>
            </a:r>
          </a:p>
        </p:txBody>
      </p:sp>
      <p:grpSp>
        <p:nvGrpSpPr>
          <p:cNvPr id="19" name="Group 18">
            <a:extLst>
              <a:ext uri="{FF2B5EF4-FFF2-40B4-BE49-F238E27FC236}">
                <a16:creationId xmlns:a16="http://schemas.microsoft.com/office/drawing/2014/main" id="{8DE4AE9A-8F67-40CA-AF1F-531CB7DA9252}"/>
              </a:ext>
            </a:extLst>
          </p:cNvPr>
          <p:cNvGrpSpPr/>
          <p:nvPr/>
        </p:nvGrpSpPr>
        <p:grpSpPr>
          <a:xfrm>
            <a:off x="2384534" y="914400"/>
            <a:ext cx="4374932" cy="4846635"/>
            <a:chOff x="2628898" y="867719"/>
            <a:chExt cx="4374932" cy="4846635"/>
          </a:xfrm>
        </p:grpSpPr>
        <p:sp>
          <p:nvSpPr>
            <p:cNvPr id="14" name="Arrow: Down 13">
              <a:extLst>
                <a:ext uri="{FF2B5EF4-FFF2-40B4-BE49-F238E27FC236}">
                  <a16:creationId xmlns:a16="http://schemas.microsoft.com/office/drawing/2014/main" id="{188B9FEA-4CFC-41C0-BC93-2FB606F7945E}"/>
                </a:ext>
              </a:extLst>
            </p:cNvPr>
            <p:cNvSpPr/>
            <p:nvPr/>
          </p:nvSpPr>
          <p:spPr>
            <a:xfrm>
              <a:off x="4411714" y="394333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C4429096-D03B-462D-8EB0-88C9F3CFA132}"/>
                </a:ext>
              </a:extLst>
            </p:cNvPr>
            <p:cNvSpPr/>
            <p:nvPr/>
          </p:nvSpPr>
          <p:spPr>
            <a:xfrm>
              <a:off x="4343397" y="302419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773624D5-ED82-4C70-B75E-AEF84C6417D9}"/>
                </a:ext>
              </a:extLst>
            </p:cNvPr>
            <p:cNvSpPr/>
            <p:nvPr/>
          </p:nvSpPr>
          <p:spPr>
            <a:xfrm>
              <a:off x="4374928" y="2153277"/>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9CED29A-8872-4B9D-852A-CC0BF3655CF9}"/>
                </a:ext>
              </a:extLst>
            </p:cNvPr>
            <p:cNvSpPr/>
            <p:nvPr/>
          </p:nvSpPr>
          <p:spPr>
            <a:xfrm>
              <a:off x="4343397" y="1354576"/>
              <a:ext cx="457202" cy="378647"/>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97BA51-84B4-462E-9373-568327EB92F3}"/>
                </a:ext>
              </a:extLst>
            </p:cNvPr>
            <p:cNvSpPr txBox="1"/>
            <p:nvPr/>
          </p:nvSpPr>
          <p:spPr>
            <a:xfrm>
              <a:off x="2628899" y="867719"/>
              <a:ext cx="4343400" cy="461665"/>
            </a:xfrm>
            <a:prstGeom prst="rect">
              <a:avLst/>
            </a:prstGeom>
            <a:solidFill>
              <a:srgbClr val="92D050"/>
            </a:solidFill>
            <a:ln w="12700">
              <a:solidFill>
                <a:srgbClr val="336600"/>
              </a:solidFill>
            </a:ln>
          </p:spPr>
          <p:txBody>
            <a:bodyPr wrap="square" rtlCol="0">
              <a:spAutoFit/>
            </a:bodyPr>
            <a:lstStyle/>
            <a:p>
              <a:pPr algn="ctr"/>
              <a:r>
                <a:rPr lang="en-US" sz="2400" b="1" dirty="0">
                  <a:solidFill>
                    <a:schemeClr val="bg1"/>
                  </a:solidFill>
                  <a:latin typeface="+mj-lt"/>
                </a:rPr>
                <a:t>DATA DESCRIPTION</a:t>
              </a:r>
            </a:p>
          </p:txBody>
        </p:sp>
        <p:sp>
          <p:nvSpPr>
            <p:cNvPr id="10" name="TextBox 9">
              <a:extLst>
                <a:ext uri="{FF2B5EF4-FFF2-40B4-BE49-F238E27FC236}">
                  <a16:creationId xmlns:a16="http://schemas.microsoft.com/office/drawing/2014/main" id="{660D76ED-B7F6-407D-AB2F-BA3495CC3DBE}"/>
                </a:ext>
              </a:extLst>
            </p:cNvPr>
            <p:cNvSpPr txBox="1"/>
            <p:nvPr/>
          </p:nvSpPr>
          <p:spPr>
            <a:xfrm>
              <a:off x="2628899" y="1688018"/>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PRE-PROCESSING</a:t>
              </a:r>
            </a:p>
          </p:txBody>
        </p:sp>
        <p:sp>
          <p:nvSpPr>
            <p:cNvPr id="11" name="TextBox 10">
              <a:extLst>
                <a:ext uri="{FF2B5EF4-FFF2-40B4-BE49-F238E27FC236}">
                  <a16:creationId xmlns:a16="http://schemas.microsoft.com/office/drawing/2014/main" id="{6AB2CF7A-D9E5-4CB7-B65F-6A70FEC08C66}"/>
                </a:ext>
              </a:extLst>
            </p:cNvPr>
            <p:cNvSpPr txBox="1"/>
            <p:nvPr/>
          </p:nvSpPr>
          <p:spPr>
            <a:xfrm>
              <a:off x="2628899" y="2574636"/>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BASELINE MODEL FITTING</a:t>
              </a:r>
            </a:p>
          </p:txBody>
        </p:sp>
        <p:sp>
          <p:nvSpPr>
            <p:cNvPr id="12" name="TextBox 11">
              <a:extLst>
                <a:ext uri="{FF2B5EF4-FFF2-40B4-BE49-F238E27FC236}">
                  <a16:creationId xmlns:a16="http://schemas.microsoft.com/office/drawing/2014/main" id="{8E2F7BE6-D14D-442C-AE6B-A497B84DAA7A}"/>
                </a:ext>
              </a:extLst>
            </p:cNvPr>
            <p:cNvSpPr txBox="1"/>
            <p:nvPr/>
          </p:nvSpPr>
          <p:spPr>
            <a:xfrm>
              <a:off x="2628898" y="3483229"/>
              <a:ext cx="4343399"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EXTRACTION</a:t>
              </a:r>
            </a:p>
          </p:txBody>
        </p:sp>
        <p:sp>
          <p:nvSpPr>
            <p:cNvPr id="13" name="TextBox 12">
              <a:extLst>
                <a:ext uri="{FF2B5EF4-FFF2-40B4-BE49-F238E27FC236}">
                  <a16:creationId xmlns:a16="http://schemas.microsoft.com/office/drawing/2014/main" id="{88324364-6736-4FCB-9312-62E084E78840}"/>
                </a:ext>
              </a:extLst>
            </p:cNvPr>
            <p:cNvSpPr txBox="1"/>
            <p:nvPr/>
          </p:nvSpPr>
          <p:spPr>
            <a:xfrm>
              <a:off x="2628898" y="4367959"/>
              <a:ext cx="4343398"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SELECTION</a:t>
              </a:r>
            </a:p>
          </p:txBody>
        </p:sp>
        <p:sp>
          <p:nvSpPr>
            <p:cNvPr id="15" name="Arrow: Down 14">
              <a:extLst>
                <a:ext uri="{FF2B5EF4-FFF2-40B4-BE49-F238E27FC236}">
                  <a16:creationId xmlns:a16="http://schemas.microsoft.com/office/drawing/2014/main" id="{EF2E2701-52F7-4C42-AD92-147A16773D8F}"/>
                </a:ext>
              </a:extLst>
            </p:cNvPr>
            <p:cNvSpPr/>
            <p:nvPr/>
          </p:nvSpPr>
          <p:spPr>
            <a:xfrm>
              <a:off x="4377556" y="4846744"/>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5354C6-EACD-4B5D-A492-4AED2CC733AA}"/>
                </a:ext>
              </a:extLst>
            </p:cNvPr>
            <p:cNvSpPr txBox="1"/>
            <p:nvPr/>
          </p:nvSpPr>
          <p:spPr>
            <a:xfrm>
              <a:off x="2660430" y="5252689"/>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FINAL MODEL FITTING</a:t>
              </a:r>
            </a:p>
          </p:txBody>
        </p:sp>
      </p:grpSp>
    </p:spTree>
    <p:extLst>
      <p:ext uri="{BB962C8B-B14F-4D97-AF65-F5344CB8AC3E}">
        <p14:creationId xmlns:p14="http://schemas.microsoft.com/office/powerpoint/2010/main" val="474352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TF-IDF</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775139"/>
            <a:ext cx="8686800" cy="1587062"/>
          </a:xfrm>
        </p:spPr>
        <p:txBody>
          <a:bodyPr/>
          <a:lstStyle/>
          <a:p>
            <a:pPr algn="just"/>
            <a:r>
              <a:rPr lang="en-US" sz="2400" dirty="0"/>
              <a:t>We then examine the best model for each algorithm: naïve Bayes unigram and logistic regression with stemming/stop word removal/bigram.</a:t>
            </a:r>
          </a:p>
        </p:txBody>
      </p:sp>
      <p:sp>
        <p:nvSpPr>
          <p:cNvPr id="8" name="TextBox 7">
            <a:extLst>
              <a:ext uri="{FF2B5EF4-FFF2-40B4-BE49-F238E27FC236}">
                <a16:creationId xmlns:a16="http://schemas.microsoft.com/office/drawing/2014/main" id="{C123EB35-DEF9-4F9A-9951-71546A0AD9CD}"/>
              </a:ext>
            </a:extLst>
          </p:cNvPr>
          <p:cNvSpPr txBox="1"/>
          <p:nvPr/>
        </p:nvSpPr>
        <p:spPr>
          <a:xfrm>
            <a:off x="76200" y="5943600"/>
            <a:ext cx="9067800" cy="461665"/>
          </a:xfrm>
          <a:prstGeom prst="rect">
            <a:avLst/>
          </a:prstGeom>
          <a:noFill/>
        </p:spPr>
        <p:txBody>
          <a:bodyPr wrap="square" rtlCol="0">
            <a:spAutoFit/>
          </a:bodyPr>
          <a:lstStyle/>
          <a:p>
            <a:r>
              <a:rPr lang="en-US" sz="2400" b="1" dirty="0">
                <a:latin typeface="+mj-lt"/>
              </a:rPr>
              <a:t>FIGURE 9.</a:t>
            </a:r>
            <a:r>
              <a:rPr lang="en-US" sz="2400" dirty="0">
                <a:latin typeface="+mj-lt"/>
              </a:rPr>
              <a:t> Normalized confusion matrix, naïve Bayes (TF-IDF)</a:t>
            </a:r>
          </a:p>
        </p:txBody>
      </p:sp>
      <p:pic>
        <p:nvPicPr>
          <p:cNvPr id="4" name="Picture 3">
            <a:extLst>
              <a:ext uri="{FF2B5EF4-FFF2-40B4-BE49-F238E27FC236}">
                <a16:creationId xmlns:a16="http://schemas.microsoft.com/office/drawing/2014/main" id="{AE36E0FD-2544-4857-AAFE-FC996F0A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876444"/>
            <a:ext cx="5638800" cy="4122870"/>
          </a:xfrm>
          <a:prstGeom prst="rect">
            <a:avLst/>
          </a:prstGeom>
        </p:spPr>
      </p:pic>
    </p:spTree>
    <p:extLst>
      <p:ext uri="{BB962C8B-B14F-4D97-AF65-F5344CB8AC3E}">
        <p14:creationId xmlns:p14="http://schemas.microsoft.com/office/powerpoint/2010/main" val="1287290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TF-IDF</a:t>
            </a:r>
          </a:p>
        </p:txBody>
      </p:sp>
      <p:sp>
        <p:nvSpPr>
          <p:cNvPr id="8" name="TextBox 7">
            <a:extLst>
              <a:ext uri="{FF2B5EF4-FFF2-40B4-BE49-F238E27FC236}">
                <a16:creationId xmlns:a16="http://schemas.microsoft.com/office/drawing/2014/main" id="{C123EB35-DEF9-4F9A-9951-71546A0AD9CD}"/>
              </a:ext>
            </a:extLst>
          </p:cNvPr>
          <p:cNvSpPr txBox="1"/>
          <p:nvPr/>
        </p:nvSpPr>
        <p:spPr>
          <a:xfrm>
            <a:off x="76200" y="5680500"/>
            <a:ext cx="9067800" cy="461665"/>
          </a:xfrm>
          <a:prstGeom prst="rect">
            <a:avLst/>
          </a:prstGeom>
          <a:noFill/>
        </p:spPr>
        <p:txBody>
          <a:bodyPr wrap="square" rtlCol="0">
            <a:spAutoFit/>
          </a:bodyPr>
          <a:lstStyle/>
          <a:p>
            <a:r>
              <a:rPr lang="en-US" sz="2400" b="1" dirty="0">
                <a:latin typeface="+mj-lt"/>
              </a:rPr>
              <a:t>FIGURE 10.</a:t>
            </a:r>
            <a:r>
              <a:rPr lang="en-US" sz="2400" dirty="0">
                <a:latin typeface="+mj-lt"/>
              </a:rPr>
              <a:t> Normalized confusion matrix, logistic regression (TF-IDF)</a:t>
            </a:r>
          </a:p>
        </p:txBody>
      </p:sp>
      <p:pic>
        <p:nvPicPr>
          <p:cNvPr id="4" name="Picture 3">
            <a:extLst>
              <a:ext uri="{FF2B5EF4-FFF2-40B4-BE49-F238E27FC236}">
                <a16:creationId xmlns:a16="http://schemas.microsoft.com/office/drawing/2014/main" id="{8DBE2F04-4C24-4F36-8762-569D9D7F0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27942"/>
            <a:ext cx="6553200" cy="4791444"/>
          </a:xfrm>
          <a:prstGeom prst="rect">
            <a:avLst/>
          </a:prstGeom>
        </p:spPr>
      </p:pic>
    </p:spTree>
    <p:extLst>
      <p:ext uri="{BB962C8B-B14F-4D97-AF65-F5344CB8AC3E}">
        <p14:creationId xmlns:p14="http://schemas.microsoft.com/office/powerpoint/2010/main" val="3171483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Comparison of Baseline Models</a:t>
            </a:r>
          </a:p>
        </p:txBody>
      </p:sp>
      <p:pic>
        <p:nvPicPr>
          <p:cNvPr id="6" name="Content Placeholder 5">
            <a:extLst>
              <a:ext uri="{FF2B5EF4-FFF2-40B4-BE49-F238E27FC236}">
                <a16:creationId xmlns:a16="http://schemas.microsoft.com/office/drawing/2014/main" id="{999E1149-828E-4697-8207-D9C3AB209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05565"/>
            <a:ext cx="7315200" cy="5061835"/>
          </a:xfrm>
        </p:spPr>
      </p:pic>
      <p:sp>
        <p:nvSpPr>
          <p:cNvPr id="7" name="TextBox 6">
            <a:extLst>
              <a:ext uri="{FF2B5EF4-FFF2-40B4-BE49-F238E27FC236}">
                <a16:creationId xmlns:a16="http://schemas.microsoft.com/office/drawing/2014/main" id="{61D818AF-6DDC-4B62-A886-24404EEA4496}"/>
              </a:ext>
            </a:extLst>
          </p:cNvPr>
          <p:cNvSpPr txBox="1"/>
          <p:nvPr/>
        </p:nvSpPr>
        <p:spPr>
          <a:xfrm>
            <a:off x="228600" y="5821602"/>
            <a:ext cx="9067800" cy="461665"/>
          </a:xfrm>
          <a:prstGeom prst="rect">
            <a:avLst/>
          </a:prstGeom>
          <a:noFill/>
        </p:spPr>
        <p:txBody>
          <a:bodyPr wrap="square" rtlCol="0">
            <a:spAutoFit/>
          </a:bodyPr>
          <a:lstStyle/>
          <a:p>
            <a:r>
              <a:rPr lang="en-US" sz="2400" b="1" dirty="0">
                <a:latin typeface="+mj-lt"/>
              </a:rPr>
              <a:t>FIGURE 11.</a:t>
            </a:r>
            <a:r>
              <a:rPr lang="en-US" sz="2400" dirty="0">
                <a:latin typeface="+mj-lt"/>
              </a:rPr>
              <a:t> All baseline models</a:t>
            </a:r>
          </a:p>
        </p:txBody>
      </p:sp>
    </p:spTree>
    <p:extLst>
      <p:ext uri="{BB962C8B-B14F-4D97-AF65-F5344CB8AC3E}">
        <p14:creationId xmlns:p14="http://schemas.microsoft.com/office/powerpoint/2010/main" val="2907889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Comparison of Baseline Models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algn="just"/>
            <a:r>
              <a:rPr lang="en-US" dirty="0"/>
              <a:t>Thus, we choose the </a:t>
            </a:r>
            <a:r>
              <a:rPr lang="en-US" b="1" dirty="0"/>
              <a:t>logistic regression model with term counts</a:t>
            </a:r>
            <a:r>
              <a:rPr lang="en-US" dirty="0"/>
              <a:t> that had been pre-processed (i.e., </a:t>
            </a:r>
            <a:r>
              <a:rPr lang="en-US" b="1" dirty="0"/>
              <a:t>stemming, stop word removal</a:t>
            </a:r>
            <a:r>
              <a:rPr lang="en-US" dirty="0"/>
              <a:t>) and had considered </a:t>
            </a:r>
            <a:r>
              <a:rPr lang="en-US" b="1" dirty="0"/>
              <a:t>bigrams </a:t>
            </a:r>
            <a:r>
              <a:rPr lang="en-US" dirty="0"/>
              <a:t>as our baseline model.</a:t>
            </a:r>
          </a:p>
        </p:txBody>
      </p:sp>
    </p:spTree>
    <p:extLst>
      <p:ext uri="{BB962C8B-B14F-4D97-AF65-F5344CB8AC3E}">
        <p14:creationId xmlns:p14="http://schemas.microsoft.com/office/powerpoint/2010/main" val="1640947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Comparison of Baseline Models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algn="just"/>
            <a:r>
              <a:rPr lang="en-US" sz="2800" b="1" dirty="0"/>
              <a:t>RETROSPECTIVE:</a:t>
            </a:r>
          </a:p>
          <a:p>
            <a:pPr lvl="1" algn="just"/>
            <a:r>
              <a:rPr lang="en-US" sz="2800" dirty="0"/>
              <a:t>Naïve Bayes models performed (relatively) poorly because of slight imbalance in the dataset</a:t>
            </a:r>
          </a:p>
        </p:txBody>
      </p:sp>
      <p:pic>
        <p:nvPicPr>
          <p:cNvPr id="4" name="Picture 3">
            <a:extLst>
              <a:ext uri="{FF2B5EF4-FFF2-40B4-BE49-F238E27FC236}">
                <a16:creationId xmlns:a16="http://schemas.microsoft.com/office/drawing/2014/main" id="{C642790F-1B7E-4954-B42E-46398544C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31" y="2435772"/>
            <a:ext cx="4189436" cy="3154589"/>
          </a:xfrm>
          <a:prstGeom prst="rect">
            <a:avLst/>
          </a:prstGeom>
        </p:spPr>
      </p:pic>
      <p:grpSp>
        <p:nvGrpSpPr>
          <p:cNvPr id="8" name="Group 7">
            <a:extLst>
              <a:ext uri="{FF2B5EF4-FFF2-40B4-BE49-F238E27FC236}">
                <a16:creationId xmlns:a16="http://schemas.microsoft.com/office/drawing/2014/main" id="{9B46D208-ED59-4EC1-9CB1-1DC0F5E8E4AB}"/>
              </a:ext>
            </a:extLst>
          </p:cNvPr>
          <p:cNvGrpSpPr/>
          <p:nvPr/>
        </p:nvGrpSpPr>
        <p:grpSpPr>
          <a:xfrm>
            <a:off x="609600" y="2624322"/>
            <a:ext cx="3733800" cy="2630850"/>
            <a:chOff x="609600" y="2624322"/>
            <a:chExt cx="3733800" cy="2630850"/>
          </a:xfrm>
        </p:grpSpPr>
        <p:sp>
          <p:nvSpPr>
            <p:cNvPr id="3" name="TextBox 2">
              <a:extLst>
                <a:ext uri="{FF2B5EF4-FFF2-40B4-BE49-F238E27FC236}">
                  <a16:creationId xmlns:a16="http://schemas.microsoft.com/office/drawing/2014/main" id="{DB6EB74A-19AE-49ED-9296-84ABAFE56D01}"/>
                </a:ext>
              </a:extLst>
            </p:cNvPr>
            <p:cNvSpPr txBox="1"/>
            <p:nvPr/>
          </p:nvSpPr>
          <p:spPr>
            <a:xfrm>
              <a:off x="609600" y="3917094"/>
              <a:ext cx="1857362" cy="1338078"/>
            </a:xfrm>
            <a:prstGeom prst="rect">
              <a:avLst/>
            </a:prstGeom>
            <a:noFill/>
            <a:ln w="76200">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113B2017-B3A7-4735-B712-CF5484C71F50}"/>
                </a:ext>
              </a:extLst>
            </p:cNvPr>
            <p:cNvSpPr txBox="1"/>
            <p:nvPr/>
          </p:nvSpPr>
          <p:spPr>
            <a:xfrm>
              <a:off x="2466962" y="2624322"/>
              <a:ext cx="1876438" cy="1338078"/>
            </a:xfrm>
            <a:prstGeom prst="rect">
              <a:avLst/>
            </a:prstGeom>
            <a:noFill/>
            <a:ln w="76200">
              <a:solidFill>
                <a:srgbClr val="FF0000"/>
              </a:solidFill>
            </a:ln>
          </p:spPr>
          <p:txBody>
            <a:bodyPr wrap="square" rtlCol="0">
              <a:spAutoFit/>
            </a:bodyPr>
            <a:lstStyle/>
            <a:p>
              <a:endParaRPr lang="en-US" dirty="0"/>
            </a:p>
          </p:txBody>
        </p:sp>
      </p:grpSp>
      <p:pic>
        <p:nvPicPr>
          <p:cNvPr id="7" name="Picture 6">
            <a:extLst>
              <a:ext uri="{FF2B5EF4-FFF2-40B4-BE49-F238E27FC236}">
                <a16:creationId xmlns:a16="http://schemas.microsoft.com/office/drawing/2014/main" id="{75BCFA61-FA4D-46D3-B199-BEDBE216F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8895" y="2481489"/>
            <a:ext cx="4354974" cy="3184187"/>
          </a:xfrm>
          <a:prstGeom prst="rect">
            <a:avLst/>
          </a:prstGeom>
        </p:spPr>
      </p:pic>
      <p:grpSp>
        <p:nvGrpSpPr>
          <p:cNvPr id="12" name="Group 11">
            <a:extLst>
              <a:ext uri="{FF2B5EF4-FFF2-40B4-BE49-F238E27FC236}">
                <a16:creationId xmlns:a16="http://schemas.microsoft.com/office/drawing/2014/main" id="{98C5BBFA-3319-48D2-A265-54478BF91348}"/>
              </a:ext>
            </a:extLst>
          </p:cNvPr>
          <p:cNvGrpSpPr/>
          <p:nvPr/>
        </p:nvGrpSpPr>
        <p:grpSpPr>
          <a:xfrm>
            <a:off x="4870862" y="2697641"/>
            <a:ext cx="3879000" cy="2630850"/>
            <a:chOff x="4870862" y="2697641"/>
            <a:chExt cx="3879000" cy="2630850"/>
          </a:xfrm>
        </p:grpSpPr>
        <p:sp>
          <p:nvSpPr>
            <p:cNvPr id="10" name="TextBox 9">
              <a:extLst>
                <a:ext uri="{FF2B5EF4-FFF2-40B4-BE49-F238E27FC236}">
                  <a16:creationId xmlns:a16="http://schemas.microsoft.com/office/drawing/2014/main" id="{591343B3-D7D5-49F7-940C-1E030A7DE7FF}"/>
                </a:ext>
              </a:extLst>
            </p:cNvPr>
            <p:cNvSpPr txBox="1"/>
            <p:nvPr/>
          </p:nvSpPr>
          <p:spPr>
            <a:xfrm>
              <a:off x="4870862" y="3990413"/>
              <a:ext cx="1939500" cy="1338078"/>
            </a:xfrm>
            <a:prstGeom prst="rect">
              <a:avLst/>
            </a:prstGeom>
            <a:noFill/>
            <a:ln w="76200">
              <a:solidFill>
                <a:srgbClr val="FF0000"/>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E66B1A92-C9BA-443B-9916-F7DB81C6E1DB}"/>
                </a:ext>
              </a:extLst>
            </p:cNvPr>
            <p:cNvSpPr txBox="1"/>
            <p:nvPr/>
          </p:nvSpPr>
          <p:spPr>
            <a:xfrm>
              <a:off x="6810362" y="2697641"/>
              <a:ext cx="1939500" cy="1338078"/>
            </a:xfrm>
            <a:prstGeom prst="rect">
              <a:avLst/>
            </a:prstGeom>
            <a:noFill/>
            <a:ln w="76200">
              <a:solidFill>
                <a:srgbClr val="FF0000"/>
              </a:solidFill>
            </a:ln>
          </p:spPr>
          <p:txBody>
            <a:bodyPr wrap="square" rtlCol="0">
              <a:spAutoFit/>
            </a:bodyPr>
            <a:lstStyle/>
            <a:p>
              <a:endParaRPr lang="en-US" dirty="0"/>
            </a:p>
          </p:txBody>
        </p:sp>
      </p:grpSp>
      <p:sp>
        <p:nvSpPr>
          <p:cNvPr id="13" name="TextBox 12">
            <a:extLst>
              <a:ext uri="{FF2B5EF4-FFF2-40B4-BE49-F238E27FC236}">
                <a16:creationId xmlns:a16="http://schemas.microsoft.com/office/drawing/2014/main" id="{E1E52301-EBF2-46E7-A694-58F5018AF22D}"/>
              </a:ext>
            </a:extLst>
          </p:cNvPr>
          <p:cNvSpPr txBox="1"/>
          <p:nvPr/>
        </p:nvSpPr>
        <p:spPr>
          <a:xfrm>
            <a:off x="76200" y="5573344"/>
            <a:ext cx="9067800" cy="830997"/>
          </a:xfrm>
          <a:prstGeom prst="rect">
            <a:avLst/>
          </a:prstGeom>
          <a:noFill/>
        </p:spPr>
        <p:txBody>
          <a:bodyPr wrap="square" rtlCol="0">
            <a:spAutoFit/>
          </a:bodyPr>
          <a:lstStyle/>
          <a:p>
            <a:r>
              <a:rPr lang="en-US" sz="2400" b="1" dirty="0">
                <a:latin typeface="+mj-lt"/>
              </a:rPr>
              <a:t>FIGURE 12.</a:t>
            </a:r>
            <a:r>
              <a:rPr lang="en-US" sz="2400" dirty="0">
                <a:latin typeface="+mj-lt"/>
              </a:rPr>
              <a:t> Comparison of confusion matrices for naïve Bayes and logistic regression (TF-IDF)</a:t>
            </a:r>
          </a:p>
        </p:txBody>
      </p:sp>
    </p:spTree>
    <p:extLst>
      <p:ext uri="{BB962C8B-B14F-4D97-AF65-F5344CB8AC3E}">
        <p14:creationId xmlns:p14="http://schemas.microsoft.com/office/powerpoint/2010/main" val="1766823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Comparison of Baseline Models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762000"/>
            <a:ext cx="8686800" cy="4602163"/>
          </a:xfrm>
        </p:spPr>
        <p:txBody>
          <a:bodyPr/>
          <a:lstStyle/>
          <a:p>
            <a:pPr algn="just"/>
            <a:r>
              <a:rPr lang="en-US" sz="2400" b="1" dirty="0"/>
              <a:t>RETROSPECTIVE:</a:t>
            </a:r>
          </a:p>
          <a:p>
            <a:pPr lvl="1" algn="just"/>
            <a:r>
              <a:rPr lang="en-US" sz="2400" dirty="0"/>
              <a:t>TF-IDF models performed (relatively) poorly because terms were not down-weighted as much by the IDF</a:t>
            </a:r>
          </a:p>
        </p:txBody>
      </p:sp>
      <p:graphicFrame>
        <p:nvGraphicFramePr>
          <p:cNvPr id="13" name="Table 12">
            <a:extLst>
              <a:ext uri="{FF2B5EF4-FFF2-40B4-BE49-F238E27FC236}">
                <a16:creationId xmlns:a16="http://schemas.microsoft.com/office/drawing/2014/main" id="{B247603B-8F79-4AC3-8974-8E67F12868A9}"/>
              </a:ext>
            </a:extLst>
          </p:cNvPr>
          <p:cNvGraphicFramePr>
            <a:graphicFrameLocks noGrp="1"/>
          </p:cNvGraphicFramePr>
          <p:nvPr>
            <p:extLst>
              <p:ext uri="{D42A27DB-BD31-4B8C-83A1-F6EECF244321}">
                <p14:modId xmlns:p14="http://schemas.microsoft.com/office/powerpoint/2010/main" val="2723884195"/>
              </p:ext>
            </p:extLst>
          </p:nvPr>
        </p:nvGraphicFramePr>
        <p:xfrm>
          <a:off x="3799490" y="1981200"/>
          <a:ext cx="5295900" cy="4511040"/>
        </p:xfrm>
        <a:graphic>
          <a:graphicData uri="http://schemas.openxmlformats.org/drawingml/2006/table">
            <a:tbl>
              <a:tblPr firstRow="1" bandRow="1">
                <a:tableStyleId>{5940675A-B579-460E-94D1-54222C63F5DA}</a:tableStyleId>
              </a:tblPr>
              <a:tblGrid>
                <a:gridCol w="2647950">
                  <a:extLst>
                    <a:ext uri="{9D8B030D-6E8A-4147-A177-3AD203B41FA5}">
                      <a16:colId xmlns:a16="http://schemas.microsoft.com/office/drawing/2014/main" val="2590222978"/>
                    </a:ext>
                  </a:extLst>
                </a:gridCol>
                <a:gridCol w="2647950">
                  <a:extLst>
                    <a:ext uri="{9D8B030D-6E8A-4147-A177-3AD203B41FA5}">
                      <a16:colId xmlns:a16="http://schemas.microsoft.com/office/drawing/2014/main" val="2201290867"/>
                    </a:ext>
                  </a:extLst>
                </a:gridCol>
              </a:tblGrid>
              <a:tr h="700163">
                <a:tc>
                  <a:txBody>
                    <a:bodyPr/>
                    <a:lstStyle/>
                    <a:p>
                      <a:r>
                        <a:rPr lang="en-US" sz="2200" b="1" dirty="0"/>
                        <a:t>real news articles (TC)</a:t>
                      </a:r>
                    </a:p>
                  </a:txBody>
                  <a:tcPr/>
                </a:tc>
                <a:tc>
                  <a:txBody>
                    <a:bodyPr/>
                    <a:lstStyle/>
                    <a:p>
                      <a:r>
                        <a:rPr lang="en-US" sz="2200" b="1" dirty="0"/>
                        <a:t>real news articles (TF-IDF)</a:t>
                      </a:r>
                    </a:p>
                  </a:txBody>
                  <a:tcPr/>
                </a:tc>
                <a:extLst>
                  <a:ext uri="{0D108BD9-81ED-4DB2-BD59-A6C34878D82A}">
                    <a16:rowId xmlns:a16="http://schemas.microsoft.com/office/drawing/2014/main" val="3866233024"/>
                  </a:ext>
                </a:extLst>
              </a:tr>
              <a:tr h="2286560">
                <a:tc>
                  <a:txBody>
                    <a:bodyPr/>
                    <a:lstStyle/>
                    <a:p>
                      <a:pPr marL="457200" indent="-457200">
                        <a:buFont typeface="+mj-lt"/>
                        <a:buAutoNum type="arabicPeriod"/>
                      </a:pPr>
                      <a:r>
                        <a:rPr lang="en-US" sz="2400" dirty="0" err="1"/>
                        <a:t>thi</a:t>
                      </a:r>
                      <a:endParaRPr lang="en-US" sz="2400" dirty="0"/>
                    </a:p>
                    <a:p>
                      <a:pPr marL="457200" indent="-457200">
                        <a:buFont typeface="+mj-lt"/>
                        <a:buAutoNum type="arabicPeriod"/>
                      </a:pPr>
                      <a:r>
                        <a:rPr lang="en-US" sz="2400" dirty="0" err="1"/>
                        <a:t>wa</a:t>
                      </a:r>
                      <a:endParaRPr lang="en-US" sz="2400" dirty="0"/>
                    </a:p>
                    <a:p>
                      <a:pPr marL="457200" indent="-457200">
                        <a:buFont typeface="+mj-lt"/>
                        <a:buAutoNum type="arabicPeriod"/>
                      </a:pPr>
                      <a:r>
                        <a:rPr lang="en-US" sz="2400" dirty="0"/>
                        <a:t>ha </a:t>
                      </a:r>
                    </a:p>
                    <a:p>
                      <a:pPr marL="457200" indent="-457200">
                        <a:buFont typeface="+mj-lt"/>
                        <a:buAutoNum type="arabicPeriod"/>
                      </a:pPr>
                      <a:r>
                        <a:rPr lang="en-US" sz="2400" dirty="0" err="1"/>
                        <a:t>clinton</a:t>
                      </a:r>
                      <a:endParaRPr lang="en-US" sz="2400" dirty="0"/>
                    </a:p>
                    <a:p>
                      <a:pPr marL="457200" indent="-457200">
                        <a:buFont typeface="+mj-lt"/>
                        <a:buAutoNum type="arabicPeriod"/>
                      </a:pPr>
                      <a:r>
                        <a:rPr lang="en-US" sz="2400" dirty="0"/>
                        <a:t>trump</a:t>
                      </a:r>
                    </a:p>
                    <a:p>
                      <a:pPr marL="457200" indent="-457200">
                        <a:buFont typeface="+mj-lt"/>
                        <a:buAutoNum type="arabicPeriod"/>
                      </a:pPr>
                      <a:r>
                        <a:rPr lang="en-US" sz="2400" dirty="0"/>
                        <a:t>hi</a:t>
                      </a:r>
                    </a:p>
                    <a:p>
                      <a:pPr marL="457200" indent="-457200">
                        <a:buFont typeface="+mj-lt"/>
                        <a:buAutoNum type="arabicPeriod"/>
                      </a:pPr>
                      <a:r>
                        <a:rPr lang="en-US" sz="2400" dirty="0"/>
                        <a:t>would</a:t>
                      </a:r>
                    </a:p>
                    <a:p>
                      <a:pPr marL="457200" indent="-457200">
                        <a:buFont typeface="+mj-lt"/>
                        <a:buAutoNum type="arabicPeriod"/>
                      </a:pPr>
                      <a:r>
                        <a:rPr lang="en-US" sz="2400" dirty="0" err="1"/>
                        <a:t>peopl</a:t>
                      </a:r>
                      <a:endParaRPr lang="en-US" sz="2400" dirty="0"/>
                    </a:p>
                    <a:p>
                      <a:pPr marL="457200" indent="-457200">
                        <a:buFont typeface="+mj-lt"/>
                        <a:buAutoNum type="arabicPeriod"/>
                      </a:pPr>
                      <a:r>
                        <a:rPr lang="en-US" sz="2400" dirty="0"/>
                        <a:t>one</a:t>
                      </a:r>
                    </a:p>
                    <a:p>
                      <a:pPr marL="457200" indent="-457200">
                        <a:buFont typeface="+mj-lt"/>
                        <a:buAutoNum type="arabicPeriod"/>
                      </a:pPr>
                      <a:r>
                        <a:rPr lang="en-US" sz="2400" dirty="0"/>
                        <a:t>state</a:t>
                      </a:r>
                    </a:p>
                  </a:txBody>
                  <a:tcPr/>
                </a:tc>
                <a:tc>
                  <a:txBody>
                    <a:bodyPr/>
                    <a:lstStyle/>
                    <a:p>
                      <a:pPr marL="457200" indent="-457200">
                        <a:buFont typeface="+mj-lt"/>
                        <a:buAutoNum type="arabicPeriod"/>
                      </a:pPr>
                      <a:r>
                        <a:rPr lang="en-US" sz="2400" dirty="0" err="1"/>
                        <a:t>clinton</a:t>
                      </a:r>
                      <a:endParaRPr lang="en-US" sz="2400" dirty="0"/>
                    </a:p>
                    <a:p>
                      <a:pPr marL="457200" indent="-457200">
                        <a:buFont typeface="+mj-lt"/>
                        <a:buAutoNum type="arabicPeriod"/>
                      </a:pPr>
                      <a:r>
                        <a:rPr lang="en-US" sz="2400" dirty="0"/>
                        <a:t>trump</a:t>
                      </a:r>
                    </a:p>
                    <a:p>
                      <a:pPr marL="457200" indent="-457200">
                        <a:buFont typeface="+mj-lt"/>
                        <a:buAutoNum type="arabicPeriod"/>
                      </a:pPr>
                      <a:r>
                        <a:rPr lang="en-US" sz="2400" dirty="0" err="1"/>
                        <a:t>thi</a:t>
                      </a:r>
                      <a:endParaRPr lang="en-US" sz="2400" dirty="0"/>
                    </a:p>
                    <a:p>
                      <a:pPr marL="457200" indent="-457200">
                        <a:buFont typeface="+mj-lt"/>
                        <a:buAutoNum type="arabicPeriod"/>
                      </a:pPr>
                      <a:r>
                        <a:rPr lang="en-US" sz="2400" dirty="0" err="1"/>
                        <a:t>wa</a:t>
                      </a:r>
                      <a:endParaRPr lang="en-US" sz="2400" dirty="0"/>
                    </a:p>
                    <a:p>
                      <a:pPr marL="457200" indent="-457200">
                        <a:buFont typeface="+mj-lt"/>
                        <a:buAutoNum type="arabicPeriod"/>
                      </a:pPr>
                      <a:r>
                        <a:rPr lang="en-US" sz="2400" dirty="0" err="1"/>
                        <a:t>hillari</a:t>
                      </a:r>
                      <a:endParaRPr lang="en-US" sz="2400" dirty="0"/>
                    </a:p>
                    <a:p>
                      <a:pPr marL="457200" indent="-457200">
                        <a:buFont typeface="+mj-lt"/>
                        <a:buAutoNum type="arabicPeriod"/>
                      </a:pPr>
                      <a:r>
                        <a:rPr lang="en-US" sz="2400" dirty="0"/>
                        <a:t>ha</a:t>
                      </a:r>
                    </a:p>
                    <a:p>
                      <a:pPr marL="457200" indent="-457200">
                        <a:buFont typeface="+mj-lt"/>
                        <a:buAutoNum type="arabicPeriod"/>
                      </a:pPr>
                      <a:r>
                        <a:rPr lang="en-US" sz="2400" dirty="0"/>
                        <a:t>email</a:t>
                      </a:r>
                    </a:p>
                    <a:p>
                      <a:pPr marL="457200" indent="-457200">
                        <a:buFont typeface="+mj-lt"/>
                        <a:buAutoNum type="arabicPeriod"/>
                      </a:pPr>
                      <a:r>
                        <a:rPr lang="en-US" sz="2400" dirty="0"/>
                        <a:t>elect</a:t>
                      </a:r>
                    </a:p>
                    <a:p>
                      <a:pPr marL="457200" indent="-457200">
                        <a:buFont typeface="+mj-lt"/>
                        <a:buAutoNum type="arabicPeriod"/>
                      </a:pPr>
                      <a:r>
                        <a:rPr lang="en-US" sz="2400" dirty="0"/>
                        <a:t>hi</a:t>
                      </a:r>
                    </a:p>
                    <a:p>
                      <a:pPr marL="457200" indent="-457200">
                        <a:buFont typeface="+mj-lt"/>
                        <a:buAutoNum type="arabicPeriod"/>
                      </a:pPr>
                      <a:r>
                        <a:rPr lang="en-US" sz="2400" dirty="0"/>
                        <a:t>us</a:t>
                      </a:r>
                    </a:p>
                  </a:txBody>
                  <a:tcPr/>
                </a:tc>
                <a:extLst>
                  <a:ext uri="{0D108BD9-81ED-4DB2-BD59-A6C34878D82A}">
                    <a16:rowId xmlns:a16="http://schemas.microsoft.com/office/drawing/2014/main" val="1045625132"/>
                  </a:ext>
                </a:extLst>
              </a:tr>
            </a:tbl>
          </a:graphicData>
        </a:graphic>
      </p:graphicFrame>
      <p:sp>
        <p:nvSpPr>
          <p:cNvPr id="14" name="TextBox 13">
            <a:extLst>
              <a:ext uri="{FF2B5EF4-FFF2-40B4-BE49-F238E27FC236}">
                <a16:creationId xmlns:a16="http://schemas.microsoft.com/office/drawing/2014/main" id="{B3513DB4-D02F-477E-B8B1-8B37C6FD797E}"/>
              </a:ext>
            </a:extLst>
          </p:cNvPr>
          <p:cNvSpPr txBox="1"/>
          <p:nvPr/>
        </p:nvSpPr>
        <p:spPr>
          <a:xfrm>
            <a:off x="281152" y="4141242"/>
            <a:ext cx="3518338" cy="1938992"/>
          </a:xfrm>
          <a:prstGeom prst="rect">
            <a:avLst/>
          </a:prstGeom>
          <a:noFill/>
        </p:spPr>
        <p:txBody>
          <a:bodyPr wrap="square" rtlCol="0">
            <a:spAutoFit/>
          </a:bodyPr>
          <a:lstStyle/>
          <a:p>
            <a:pPr algn="just"/>
            <a:r>
              <a:rPr lang="en-US" sz="2000" b="1" dirty="0">
                <a:latin typeface="+mj-lt"/>
              </a:rPr>
              <a:t>TABLE 4.</a:t>
            </a:r>
            <a:r>
              <a:rPr lang="en-US" sz="2000" dirty="0">
                <a:latin typeface="+mj-lt"/>
              </a:rPr>
              <a:t> Most frequent words in real news articles based on average term counts and TF-IDF weighted frequency, after stemming and stop word removal</a:t>
            </a:r>
          </a:p>
        </p:txBody>
      </p:sp>
    </p:spTree>
    <p:extLst>
      <p:ext uri="{BB962C8B-B14F-4D97-AF65-F5344CB8AC3E}">
        <p14:creationId xmlns:p14="http://schemas.microsoft.com/office/powerpoint/2010/main" val="1580216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Outline</a:t>
            </a:r>
          </a:p>
        </p:txBody>
      </p:sp>
      <p:grpSp>
        <p:nvGrpSpPr>
          <p:cNvPr id="19" name="Group 18">
            <a:extLst>
              <a:ext uri="{FF2B5EF4-FFF2-40B4-BE49-F238E27FC236}">
                <a16:creationId xmlns:a16="http://schemas.microsoft.com/office/drawing/2014/main" id="{8DE4AE9A-8F67-40CA-AF1F-531CB7DA9252}"/>
              </a:ext>
            </a:extLst>
          </p:cNvPr>
          <p:cNvGrpSpPr/>
          <p:nvPr/>
        </p:nvGrpSpPr>
        <p:grpSpPr>
          <a:xfrm>
            <a:off x="2384534" y="914400"/>
            <a:ext cx="4374932" cy="4846635"/>
            <a:chOff x="2628898" y="867719"/>
            <a:chExt cx="4374932" cy="4846635"/>
          </a:xfrm>
        </p:grpSpPr>
        <p:sp>
          <p:nvSpPr>
            <p:cNvPr id="14" name="Arrow: Down 13">
              <a:extLst>
                <a:ext uri="{FF2B5EF4-FFF2-40B4-BE49-F238E27FC236}">
                  <a16:creationId xmlns:a16="http://schemas.microsoft.com/office/drawing/2014/main" id="{188B9FEA-4CFC-41C0-BC93-2FB606F7945E}"/>
                </a:ext>
              </a:extLst>
            </p:cNvPr>
            <p:cNvSpPr/>
            <p:nvPr/>
          </p:nvSpPr>
          <p:spPr>
            <a:xfrm>
              <a:off x="4411714" y="394333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C4429096-D03B-462D-8EB0-88C9F3CFA132}"/>
                </a:ext>
              </a:extLst>
            </p:cNvPr>
            <p:cNvSpPr/>
            <p:nvPr/>
          </p:nvSpPr>
          <p:spPr>
            <a:xfrm>
              <a:off x="4343397" y="302419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773624D5-ED82-4C70-B75E-AEF84C6417D9}"/>
                </a:ext>
              </a:extLst>
            </p:cNvPr>
            <p:cNvSpPr/>
            <p:nvPr/>
          </p:nvSpPr>
          <p:spPr>
            <a:xfrm>
              <a:off x="4374928" y="2153277"/>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9CED29A-8872-4B9D-852A-CC0BF3655CF9}"/>
                </a:ext>
              </a:extLst>
            </p:cNvPr>
            <p:cNvSpPr/>
            <p:nvPr/>
          </p:nvSpPr>
          <p:spPr>
            <a:xfrm>
              <a:off x="4343397" y="1354576"/>
              <a:ext cx="457202" cy="378647"/>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97BA51-84B4-462E-9373-568327EB92F3}"/>
                </a:ext>
              </a:extLst>
            </p:cNvPr>
            <p:cNvSpPr txBox="1"/>
            <p:nvPr/>
          </p:nvSpPr>
          <p:spPr>
            <a:xfrm>
              <a:off x="2628899" y="867719"/>
              <a:ext cx="4343400" cy="461665"/>
            </a:xfrm>
            <a:prstGeom prst="rect">
              <a:avLst/>
            </a:prstGeom>
            <a:solidFill>
              <a:srgbClr val="92D050"/>
            </a:solidFill>
            <a:ln w="12700">
              <a:solidFill>
                <a:srgbClr val="336600"/>
              </a:solidFill>
            </a:ln>
          </p:spPr>
          <p:txBody>
            <a:bodyPr wrap="square" rtlCol="0">
              <a:spAutoFit/>
            </a:bodyPr>
            <a:lstStyle/>
            <a:p>
              <a:pPr algn="ctr"/>
              <a:r>
                <a:rPr lang="en-US" sz="2400" b="1" dirty="0">
                  <a:solidFill>
                    <a:schemeClr val="bg1"/>
                  </a:solidFill>
                  <a:latin typeface="+mj-lt"/>
                </a:rPr>
                <a:t>DATA DESCRIPTION</a:t>
              </a:r>
            </a:p>
          </p:txBody>
        </p:sp>
        <p:sp>
          <p:nvSpPr>
            <p:cNvPr id="10" name="TextBox 9">
              <a:extLst>
                <a:ext uri="{FF2B5EF4-FFF2-40B4-BE49-F238E27FC236}">
                  <a16:creationId xmlns:a16="http://schemas.microsoft.com/office/drawing/2014/main" id="{660D76ED-B7F6-407D-AB2F-BA3495CC3DBE}"/>
                </a:ext>
              </a:extLst>
            </p:cNvPr>
            <p:cNvSpPr txBox="1"/>
            <p:nvPr/>
          </p:nvSpPr>
          <p:spPr>
            <a:xfrm>
              <a:off x="2628899" y="1688018"/>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PRE-PROCESSING</a:t>
              </a:r>
            </a:p>
          </p:txBody>
        </p:sp>
        <p:sp>
          <p:nvSpPr>
            <p:cNvPr id="11" name="TextBox 10">
              <a:extLst>
                <a:ext uri="{FF2B5EF4-FFF2-40B4-BE49-F238E27FC236}">
                  <a16:creationId xmlns:a16="http://schemas.microsoft.com/office/drawing/2014/main" id="{6AB2CF7A-D9E5-4CB7-B65F-6A70FEC08C66}"/>
                </a:ext>
              </a:extLst>
            </p:cNvPr>
            <p:cNvSpPr txBox="1"/>
            <p:nvPr/>
          </p:nvSpPr>
          <p:spPr>
            <a:xfrm>
              <a:off x="2628899" y="2574636"/>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BASELINE MODEL FITTING</a:t>
              </a:r>
            </a:p>
          </p:txBody>
        </p:sp>
        <p:sp>
          <p:nvSpPr>
            <p:cNvPr id="12" name="TextBox 11">
              <a:extLst>
                <a:ext uri="{FF2B5EF4-FFF2-40B4-BE49-F238E27FC236}">
                  <a16:creationId xmlns:a16="http://schemas.microsoft.com/office/drawing/2014/main" id="{8E2F7BE6-D14D-442C-AE6B-A497B84DAA7A}"/>
                </a:ext>
              </a:extLst>
            </p:cNvPr>
            <p:cNvSpPr txBox="1"/>
            <p:nvPr/>
          </p:nvSpPr>
          <p:spPr>
            <a:xfrm>
              <a:off x="2628898" y="3483229"/>
              <a:ext cx="4343399" cy="461665"/>
            </a:xfrm>
            <a:prstGeom prst="rect">
              <a:avLst/>
            </a:prstGeom>
            <a:solidFill>
              <a:schemeClr val="tx1"/>
            </a:solidFill>
            <a:ln w="19050">
              <a:solidFill>
                <a:srgbClr val="003300"/>
              </a:solidFill>
            </a:ln>
          </p:spPr>
          <p:txBody>
            <a:bodyPr wrap="square" rtlCol="0">
              <a:spAutoFit/>
            </a:bodyPr>
            <a:lstStyle/>
            <a:p>
              <a:pPr algn="ctr"/>
              <a:r>
                <a:rPr lang="en-US" sz="2400" b="1" dirty="0">
                  <a:solidFill>
                    <a:schemeClr val="bg1"/>
                  </a:solidFill>
                  <a:latin typeface="+mj-lt"/>
                </a:rPr>
                <a:t>FEATURE EXTRACTION</a:t>
              </a:r>
            </a:p>
          </p:txBody>
        </p:sp>
        <p:sp>
          <p:nvSpPr>
            <p:cNvPr id="13" name="TextBox 12">
              <a:extLst>
                <a:ext uri="{FF2B5EF4-FFF2-40B4-BE49-F238E27FC236}">
                  <a16:creationId xmlns:a16="http://schemas.microsoft.com/office/drawing/2014/main" id="{88324364-6736-4FCB-9312-62E084E78840}"/>
                </a:ext>
              </a:extLst>
            </p:cNvPr>
            <p:cNvSpPr txBox="1"/>
            <p:nvPr/>
          </p:nvSpPr>
          <p:spPr>
            <a:xfrm>
              <a:off x="2628898" y="4367959"/>
              <a:ext cx="4343398"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SELECTION</a:t>
              </a:r>
            </a:p>
          </p:txBody>
        </p:sp>
        <p:sp>
          <p:nvSpPr>
            <p:cNvPr id="15" name="Arrow: Down 14">
              <a:extLst>
                <a:ext uri="{FF2B5EF4-FFF2-40B4-BE49-F238E27FC236}">
                  <a16:creationId xmlns:a16="http://schemas.microsoft.com/office/drawing/2014/main" id="{EF2E2701-52F7-4C42-AD92-147A16773D8F}"/>
                </a:ext>
              </a:extLst>
            </p:cNvPr>
            <p:cNvSpPr/>
            <p:nvPr/>
          </p:nvSpPr>
          <p:spPr>
            <a:xfrm>
              <a:off x="4377556" y="4846744"/>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5354C6-EACD-4B5D-A492-4AED2CC733AA}"/>
                </a:ext>
              </a:extLst>
            </p:cNvPr>
            <p:cNvSpPr txBox="1"/>
            <p:nvPr/>
          </p:nvSpPr>
          <p:spPr>
            <a:xfrm>
              <a:off x="2660430" y="5252689"/>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FINAL MODEL FITTING</a:t>
              </a:r>
            </a:p>
          </p:txBody>
        </p:sp>
      </p:grpSp>
    </p:spTree>
    <p:extLst>
      <p:ext uri="{BB962C8B-B14F-4D97-AF65-F5344CB8AC3E}">
        <p14:creationId xmlns:p14="http://schemas.microsoft.com/office/powerpoint/2010/main" val="3921584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Features to be Extracted</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Based on Horne and </a:t>
            </a:r>
            <a:r>
              <a:rPr lang="en-US" dirty="0" err="1"/>
              <a:t>Adali</a:t>
            </a:r>
            <a:r>
              <a:rPr lang="en-US" dirty="0"/>
              <a:t> (2017), we extract the following features from the content and title:</a:t>
            </a:r>
          </a:p>
          <a:p>
            <a:pPr lvl="1" algn="just"/>
            <a:r>
              <a:rPr lang="en-US" dirty="0"/>
              <a:t>Word/Sentence-based Features:</a:t>
            </a:r>
          </a:p>
          <a:p>
            <a:pPr lvl="2" algn="just"/>
            <a:r>
              <a:rPr lang="en-US" dirty="0"/>
              <a:t>total word count</a:t>
            </a:r>
          </a:p>
          <a:p>
            <a:pPr lvl="2" algn="just"/>
            <a:r>
              <a:rPr lang="en-US" dirty="0"/>
              <a:t>sentence count</a:t>
            </a:r>
          </a:p>
          <a:p>
            <a:pPr lvl="2" algn="just"/>
            <a:r>
              <a:rPr lang="en-US" dirty="0"/>
              <a:t>average number of words per sentence</a:t>
            </a:r>
          </a:p>
          <a:p>
            <a:pPr lvl="2" algn="just"/>
            <a:r>
              <a:rPr lang="en-US" dirty="0"/>
              <a:t>Dale-</a:t>
            </a:r>
            <a:r>
              <a:rPr lang="en-US" dirty="0" err="1"/>
              <a:t>Chall</a:t>
            </a:r>
            <a:r>
              <a:rPr lang="en-US" dirty="0"/>
              <a:t> </a:t>
            </a:r>
            <a:r>
              <a:rPr lang="en-US" dirty="0" err="1"/>
              <a:t>Readibility</a:t>
            </a:r>
            <a:r>
              <a:rPr lang="en-US" dirty="0"/>
              <a:t> Index</a:t>
            </a:r>
          </a:p>
          <a:p>
            <a:pPr lvl="2" algn="just"/>
            <a:r>
              <a:rPr lang="en-US" dirty="0"/>
              <a:t>type-token ratio</a:t>
            </a:r>
          </a:p>
          <a:p>
            <a:pPr lvl="2" algn="just"/>
            <a:r>
              <a:rPr lang="en-US" dirty="0"/>
              <a:t>number of stop words</a:t>
            </a:r>
          </a:p>
          <a:p>
            <a:pPr lvl="2" algn="just"/>
            <a:r>
              <a:rPr lang="en-US" dirty="0"/>
              <a:t>number of punctuation marks</a:t>
            </a:r>
          </a:p>
          <a:p>
            <a:pPr marL="857250" lvl="2" indent="0" algn="just">
              <a:buNone/>
            </a:pPr>
            <a:endParaRPr lang="en-US" dirty="0"/>
          </a:p>
        </p:txBody>
      </p:sp>
    </p:spTree>
    <p:extLst>
      <p:ext uri="{BB962C8B-B14F-4D97-AF65-F5344CB8AC3E}">
        <p14:creationId xmlns:p14="http://schemas.microsoft.com/office/powerpoint/2010/main" val="2552123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Features to be Extracted</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Based on Horne and </a:t>
            </a:r>
            <a:r>
              <a:rPr lang="en-US" dirty="0" err="1"/>
              <a:t>Adali</a:t>
            </a:r>
            <a:r>
              <a:rPr lang="en-US" dirty="0"/>
              <a:t> (2017), we extract the following features from the content and title:</a:t>
            </a:r>
          </a:p>
          <a:p>
            <a:pPr lvl="1" algn="just"/>
            <a:r>
              <a:rPr lang="en-US" dirty="0"/>
              <a:t>Word/Sentence-based Features:</a:t>
            </a:r>
          </a:p>
          <a:p>
            <a:pPr lvl="2"/>
            <a:r>
              <a:rPr lang="en-US" dirty="0"/>
              <a:t>number of exclamation marks/question marks</a:t>
            </a:r>
          </a:p>
          <a:p>
            <a:pPr lvl="2"/>
            <a:r>
              <a:rPr lang="en-US" dirty="0"/>
              <a:t>number of links</a:t>
            </a:r>
          </a:p>
          <a:p>
            <a:pPr lvl="2"/>
            <a:r>
              <a:rPr lang="en-US" dirty="0"/>
              <a:t>number of words that appear in all capital letters</a:t>
            </a:r>
          </a:p>
          <a:p>
            <a:pPr marL="914400" lvl="2" indent="0">
              <a:buNone/>
            </a:pPr>
            <a:endParaRPr lang="en-US" dirty="0"/>
          </a:p>
        </p:txBody>
      </p:sp>
    </p:spTree>
    <p:extLst>
      <p:ext uri="{BB962C8B-B14F-4D97-AF65-F5344CB8AC3E}">
        <p14:creationId xmlns:p14="http://schemas.microsoft.com/office/powerpoint/2010/main" val="2887234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Features to be Extracted</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Based on Horne and </a:t>
            </a:r>
            <a:r>
              <a:rPr lang="en-US" dirty="0" err="1"/>
              <a:t>Adali</a:t>
            </a:r>
            <a:r>
              <a:rPr lang="en-US" dirty="0"/>
              <a:t> (2017), we extract the following features from the content and title:</a:t>
            </a:r>
          </a:p>
          <a:p>
            <a:pPr lvl="1" algn="just"/>
            <a:r>
              <a:rPr lang="en-US" dirty="0"/>
              <a:t>Part of Speech (POS)-based Features:</a:t>
            </a:r>
          </a:p>
          <a:p>
            <a:pPr lvl="2" algn="just"/>
            <a:r>
              <a:rPr lang="en-US" dirty="0"/>
              <a:t>number of nouns</a:t>
            </a:r>
          </a:p>
          <a:p>
            <a:pPr lvl="2" algn="just"/>
            <a:r>
              <a:rPr lang="en-US" dirty="0"/>
              <a:t>number of proper nouns</a:t>
            </a:r>
          </a:p>
          <a:p>
            <a:pPr lvl="2" algn="just"/>
            <a:r>
              <a:rPr lang="en-US" dirty="0"/>
              <a:t>number of adjectives</a:t>
            </a:r>
          </a:p>
          <a:p>
            <a:pPr lvl="2" algn="just"/>
            <a:r>
              <a:rPr lang="en-US" dirty="0"/>
              <a:t>number of adverbs</a:t>
            </a:r>
          </a:p>
          <a:p>
            <a:pPr marL="395288" lvl="2" indent="-333375" algn="just"/>
            <a:r>
              <a:rPr lang="en-US" dirty="0"/>
              <a:t>Some other features were left out due to use of paid corpora/tools or out of discretion.</a:t>
            </a:r>
          </a:p>
          <a:p>
            <a:pPr marL="395288" lvl="2" indent="-333375" algn="just"/>
            <a:r>
              <a:rPr lang="en-US" dirty="0"/>
              <a:t>In total</a:t>
            </a:r>
            <a:r>
              <a:rPr lang="en-US"/>
              <a:t>, 20 </a:t>
            </a:r>
            <a:r>
              <a:rPr lang="en-US" dirty="0"/>
              <a:t>features were extracted per document.</a:t>
            </a:r>
          </a:p>
          <a:p>
            <a:pPr marL="914400" lvl="2" indent="0" algn="just">
              <a:buNone/>
            </a:pPr>
            <a:endParaRPr lang="en-US" dirty="0"/>
          </a:p>
        </p:txBody>
      </p:sp>
    </p:spTree>
    <p:extLst>
      <p:ext uri="{BB962C8B-B14F-4D97-AF65-F5344CB8AC3E}">
        <p14:creationId xmlns:p14="http://schemas.microsoft.com/office/powerpoint/2010/main" val="6384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Outline</a:t>
            </a:r>
          </a:p>
        </p:txBody>
      </p:sp>
      <p:grpSp>
        <p:nvGrpSpPr>
          <p:cNvPr id="19" name="Group 18">
            <a:extLst>
              <a:ext uri="{FF2B5EF4-FFF2-40B4-BE49-F238E27FC236}">
                <a16:creationId xmlns:a16="http://schemas.microsoft.com/office/drawing/2014/main" id="{8DE4AE9A-8F67-40CA-AF1F-531CB7DA9252}"/>
              </a:ext>
            </a:extLst>
          </p:cNvPr>
          <p:cNvGrpSpPr/>
          <p:nvPr/>
        </p:nvGrpSpPr>
        <p:grpSpPr>
          <a:xfrm>
            <a:off x="2384534" y="914400"/>
            <a:ext cx="4374932" cy="4846635"/>
            <a:chOff x="2628898" y="867719"/>
            <a:chExt cx="4374932" cy="4846635"/>
          </a:xfrm>
        </p:grpSpPr>
        <p:sp>
          <p:nvSpPr>
            <p:cNvPr id="14" name="Arrow: Down 13">
              <a:extLst>
                <a:ext uri="{FF2B5EF4-FFF2-40B4-BE49-F238E27FC236}">
                  <a16:creationId xmlns:a16="http://schemas.microsoft.com/office/drawing/2014/main" id="{188B9FEA-4CFC-41C0-BC93-2FB606F7945E}"/>
                </a:ext>
              </a:extLst>
            </p:cNvPr>
            <p:cNvSpPr/>
            <p:nvPr/>
          </p:nvSpPr>
          <p:spPr>
            <a:xfrm>
              <a:off x="4411714" y="394333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C4429096-D03B-462D-8EB0-88C9F3CFA132}"/>
                </a:ext>
              </a:extLst>
            </p:cNvPr>
            <p:cNvSpPr/>
            <p:nvPr/>
          </p:nvSpPr>
          <p:spPr>
            <a:xfrm>
              <a:off x="4343397" y="302419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773624D5-ED82-4C70-B75E-AEF84C6417D9}"/>
                </a:ext>
              </a:extLst>
            </p:cNvPr>
            <p:cNvSpPr/>
            <p:nvPr/>
          </p:nvSpPr>
          <p:spPr>
            <a:xfrm>
              <a:off x="4374928" y="2153277"/>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9CED29A-8872-4B9D-852A-CC0BF3655CF9}"/>
                </a:ext>
              </a:extLst>
            </p:cNvPr>
            <p:cNvSpPr/>
            <p:nvPr/>
          </p:nvSpPr>
          <p:spPr>
            <a:xfrm>
              <a:off x="4343397" y="1354576"/>
              <a:ext cx="457202" cy="378647"/>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97BA51-84B4-462E-9373-568327EB92F3}"/>
                </a:ext>
              </a:extLst>
            </p:cNvPr>
            <p:cNvSpPr txBox="1"/>
            <p:nvPr/>
          </p:nvSpPr>
          <p:spPr>
            <a:xfrm>
              <a:off x="2628899" y="867719"/>
              <a:ext cx="4343400" cy="461665"/>
            </a:xfrm>
            <a:prstGeom prst="rect">
              <a:avLst/>
            </a:prstGeom>
            <a:solidFill>
              <a:schemeClr val="accent4"/>
            </a:solidFill>
            <a:ln w="12700">
              <a:solidFill>
                <a:schemeClr val="accent4"/>
              </a:solidFill>
            </a:ln>
          </p:spPr>
          <p:txBody>
            <a:bodyPr wrap="square" rtlCol="0">
              <a:spAutoFit/>
            </a:bodyPr>
            <a:lstStyle/>
            <a:p>
              <a:pPr algn="ctr"/>
              <a:r>
                <a:rPr lang="en-US" sz="2400" b="1" dirty="0">
                  <a:solidFill>
                    <a:schemeClr val="bg1"/>
                  </a:solidFill>
                  <a:latin typeface="+mj-lt"/>
                </a:rPr>
                <a:t>DATA DESCRIPTION</a:t>
              </a:r>
            </a:p>
          </p:txBody>
        </p:sp>
        <p:sp>
          <p:nvSpPr>
            <p:cNvPr id="10" name="TextBox 9">
              <a:extLst>
                <a:ext uri="{FF2B5EF4-FFF2-40B4-BE49-F238E27FC236}">
                  <a16:creationId xmlns:a16="http://schemas.microsoft.com/office/drawing/2014/main" id="{660D76ED-B7F6-407D-AB2F-BA3495CC3DBE}"/>
                </a:ext>
              </a:extLst>
            </p:cNvPr>
            <p:cNvSpPr txBox="1"/>
            <p:nvPr/>
          </p:nvSpPr>
          <p:spPr>
            <a:xfrm>
              <a:off x="2628899" y="1688018"/>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PRE-PROCESSING</a:t>
              </a:r>
            </a:p>
          </p:txBody>
        </p:sp>
        <p:sp>
          <p:nvSpPr>
            <p:cNvPr id="11" name="TextBox 10">
              <a:extLst>
                <a:ext uri="{FF2B5EF4-FFF2-40B4-BE49-F238E27FC236}">
                  <a16:creationId xmlns:a16="http://schemas.microsoft.com/office/drawing/2014/main" id="{6AB2CF7A-D9E5-4CB7-B65F-6A70FEC08C66}"/>
                </a:ext>
              </a:extLst>
            </p:cNvPr>
            <p:cNvSpPr txBox="1"/>
            <p:nvPr/>
          </p:nvSpPr>
          <p:spPr>
            <a:xfrm>
              <a:off x="2628899" y="2574636"/>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BASELINE MODEL FITTING</a:t>
              </a:r>
            </a:p>
          </p:txBody>
        </p:sp>
        <p:sp>
          <p:nvSpPr>
            <p:cNvPr id="12" name="TextBox 11">
              <a:extLst>
                <a:ext uri="{FF2B5EF4-FFF2-40B4-BE49-F238E27FC236}">
                  <a16:creationId xmlns:a16="http://schemas.microsoft.com/office/drawing/2014/main" id="{8E2F7BE6-D14D-442C-AE6B-A497B84DAA7A}"/>
                </a:ext>
              </a:extLst>
            </p:cNvPr>
            <p:cNvSpPr txBox="1"/>
            <p:nvPr/>
          </p:nvSpPr>
          <p:spPr>
            <a:xfrm>
              <a:off x="2628898" y="3483229"/>
              <a:ext cx="4343399"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EXTRACTION</a:t>
              </a:r>
            </a:p>
          </p:txBody>
        </p:sp>
        <p:sp>
          <p:nvSpPr>
            <p:cNvPr id="13" name="TextBox 12">
              <a:extLst>
                <a:ext uri="{FF2B5EF4-FFF2-40B4-BE49-F238E27FC236}">
                  <a16:creationId xmlns:a16="http://schemas.microsoft.com/office/drawing/2014/main" id="{88324364-6736-4FCB-9312-62E084E78840}"/>
                </a:ext>
              </a:extLst>
            </p:cNvPr>
            <p:cNvSpPr txBox="1"/>
            <p:nvPr/>
          </p:nvSpPr>
          <p:spPr>
            <a:xfrm>
              <a:off x="2628898" y="4367959"/>
              <a:ext cx="4343398"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SELECTION</a:t>
              </a:r>
            </a:p>
          </p:txBody>
        </p:sp>
        <p:sp>
          <p:nvSpPr>
            <p:cNvPr id="15" name="Arrow: Down 14">
              <a:extLst>
                <a:ext uri="{FF2B5EF4-FFF2-40B4-BE49-F238E27FC236}">
                  <a16:creationId xmlns:a16="http://schemas.microsoft.com/office/drawing/2014/main" id="{EF2E2701-52F7-4C42-AD92-147A16773D8F}"/>
                </a:ext>
              </a:extLst>
            </p:cNvPr>
            <p:cNvSpPr/>
            <p:nvPr/>
          </p:nvSpPr>
          <p:spPr>
            <a:xfrm>
              <a:off x="4377556" y="4846744"/>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5354C6-EACD-4B5D-A492-4AED2CC733AA}"/>
                </a:ext>
              </a:extLst>
            </p:cNvPr>
            <p:cNvSpPr txBox="1"/>
            <p:nvPr/>
          </p:nvSpPr>
          <p:spPr>
            <a:xfrm>
              <a:off x="2660430" y="5252689"/>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FINAL MODEL FITTING</a:t>
              </a:r>
            </a:p>
          </p:txBody>
        </p:sp>
      </p:grpSp>
    </p:spTree>
    <p:extLst>
      <p:ext uri="{BB962C8B-B14F-4D97-AF65-F5344CB8AC3E}">
        <p14:creationId xmlns:p14="http://schemas.microsoft.com/office/powerpoint/2010/main" val="539203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Dale-</a:t>
            </a:r>
            <a:r>
              <a:rPr lang="en-US" dirty="0" err="1"/>
              <a:t>Chall</a:t>
            </a:r>
            <a:r>
              <a:rPr lang="en-US" dirty="0"/>
              <a:t> Readability Index</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computed as</a:t>
            </a:r>
          </a:p>
          <a:p>
            <a:pPr algn="just"/>
            <a:endParaRPr lang="en-US" dirty="0"/>
          </a:p>
          <a:p>
            <a:pPr algn="just"/>
            <a:endParaRPr lang="en-US" dirty="0"/>
          </a:p>
          <a:p>
            <a:pPr algn="just"/>
            <a:r>
              <a:rPr lang="en-US" dirty="0"/>
              <a:t>gauges how difficult it is to read text. The higher the value, the more difficult it is to understand</a:t>
            </a:r>
          </a:p>
          <a:p>
            <a:pPr marL="857250" lvl="2" indent="0" algn="just">
              <a:buNone/>
            </a:pPr>
            <a:endParaRPr lang="en-US" dirty="0"/>
          </a:p>
        </p:txBody>
      </p:sp>
      <p:pic>
        <p:nvPicPr>
          <p:cNvPr id="4" name="Picture 3">
            <a:extLst>
              <a:ext uri="{FF2B5EF4-FFF2-40B4-BE49-F238E27FC236}">
                <a16:creationId xmlns:a16="http://schemas.microsoft.com/office/drawing/2014/main" id="{1D36EBB8-B9C6-41DB-B55C-A95EBE2F8496}"/>
              </a:ext>
            </a:extLst>
          </p:cNvPr>
          <p:cNvPicPr>
            <a:picLocks noChangeAspect="1"/>
          </p:cNvPicPr>
          <p:nvPr/>
        </p:nvPicPr>
        <p:blipFill>
          <a:blip r:embed="rId2"/>
          <a:stretch>
            <a:fillRect/>
          </a:stretch>
        </p:blipFill>
        <p:spPr>
          <a:xfrm>
            <a:off x="114300" y="1447800"/>
            <a:ext cx="8915400" cy="1143000"/>
          </a:xfrm>
          <a:prstGeom prst="rect">
            <a:avLst/>
          </a:prstGeom>
        </p:spPr>
      </p:pic>
    </p:spTree>
    <p:extLst>
      <p:ext uri="{BB962C8B-B14F-4D97-AF65-F5344CB8AC3E}">
        <p14:creationId xmlns:p14="http://schemas.microsoft.com/office/powerpoint/2010/main" val="2244803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Type-Token Ratio</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computed in Horne and </a:t>
            </a:r>
            <a:r>
              <a:rPr lang="en-US" dirty="0" err="1"/>
              <a:t>Adali</a:t>
            </a:r>
            <a:r>
              <a:rPr lang="en-US" dirty="0"/>
              <a:t> (2007) as</a:t>
            </a:r>
          </a:p>
          <a:p>
            <a:pPr algn="just"/>
            <a:endParaRPr lang="en-US" dirty="0"/>
          </a:p>
          <a:p>
            <a:pPr algn="just"/>
            <a:endParaRPr lang="en-US" dirty="0"/>
          </a:p>
          <a:p>
            <a:pPr algn="just"/>
            <a:r>
              <a:rPr lang="en-US" dirty="0"/>
              <a:t>said to be a measure of lexical diversity. A lower type-token ratio indicates repetitiveness.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190409-DC82-4932-83AB-75257C5B5810}"/>
                  </a:ext>
                </a:extLst>
              </p:cNvPr>
              <p:cNvSpPr txBox="1"/>
              <p:nvPr/>
            </p:nvSpPr>
            <p:spPr>
              <a:xfrm>
                <a:off x="2808728" y="1676400"/>
                <a:ext cx="3526542" cy="766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i="1">
                              <a:latin typeface="Cambria Math" panose="02040503050406030204" pitchFamily="18" charset="0"/>
                            </a:rPr>
                            <m:t>𝑛𝑢𝑚𝑏𝑒𝑟</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𝑢𝑛𝑖𝑞𝑢𝑒</m:t>
                          </m:r>
                          <m:r>
                            <a:rPr lang="en-US" sz="2400" i="1">
                              <a:latin typeface="Cambria Math" panose="02040503050406030204" pitchFamily="18" charset="0"/>
                            </a:rPr>
                            <m:t> </m:t>
                          </m:r>
                          <m:r>
                            <a:rPr lang="en-US" sz="2400" i="1">
                              <a:latin typeface="Cambria Math" panose="02040503050406030204" pitchFamily="18" charset="0"/>
                            </a:rPr>
                            <m:t>𝑤𝑜𝑟𝑑𝑠</m:t>
                          </m:r>
                        </m:num>
                        <m:den>
                          <m:r>
                            <a:rPr lang="en-US" sz="2400" b="0" i="1" smtClean="0">
                              <a:latin typeface="Cambria Math" panose="02040503050406030204" pitchFamily="18" charset="0"/>
                            </a:rPr>
                            <m:t>𝑛𝑢𝑚𝑏𝑒𝑟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𝑤𝑜𝑟𝑑𝑠</m:t>
                          </m:r>
                        </m:den>
                      </m:f>
                    </m:oMath>
                  </m:oMathPara>
                </a14:m>
                <a:endParaRPr lang="en-US" sz="2400" dirty="0"/>
              </a:p>
            </p:txBody>
          </p:sp>
        </mc:Choice>
        <mc:Fallback xmlns="">
          <p:sp>
            <p:nvSpPr>
              <p:cNvPr id="3" name="TextBox 2">
                <a:extLst>
                  <a:ext uri="{FF2B5EF4-FFF2-40B4-BE49-F238E27FC236}">
                    <a16:creationId xmlns:a16="http://schemas.microsoft.com/office/drawing/2014/main" id="{EE190409-DC82-4932-83AB-75257C5B5810}"/>
                  </a:ext>
                </a:extLst>
              </p:cNvPr>
              <p:cNvSpPr txBox="1">
                <a:spLocks noRot="1" noChangeAspect="1" noMove="1" noResize="1" noEditPoints="1" noAdjustHandles="1" noChangeArrowheads="1" noChangeShapeType="1" noTextEdit="1"/>
              </p:cNvSpPr>
              <p:nvPr/>
            </p:nvSpPr>
            <p:spPr>
              <a:xfrm>
                <a:off x="2808728" y="1676400"/>
                <a:ext cx="3526542" cy="76687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1603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Extraction Method</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Word and sentence-based features were extracted using the tokenizer function and NLTK.</a:t>
            </a:r>
          </a:p>
          <a:p>
            <a:pPr algn="just"/>
            <a:r>
              <a:rPr lang="en-US" dirty="0"/>
              <a:t>POS-based features were extracted using </a:t>
            </a:r>
            <a:r>
              <a:rPr lang="en-US" dirty="0" err="1"/>
              <a:t>SpaCy</a:t>
            </a:r>
            <a:endParaRPr lang="en-US" dirty="0"/>
          </a:p>
        </p:txBody>
      </p:sp>
    </p:spTree>
    <p:extLst>
      <p:ext uri="{BB962C8B-B14F-4D97-AF65-F5344CB8AC3E}">
        <p14:creationId xmlns:p14="http://schemas.microsoft.com/office/powerpoint/2010/main" val="996121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B465-89B8-4920-9FE2-1E193DAA94A5}"/>
              </a:ext>
            </a:extLst>
          </p:cNvPr>
          <p:cNvSpPr>
            <a:spLocks noGrp="1"/>
          </p:cNvSpPr>
          <p:nvPr>
            <p:ph type="title"/>
          </p:nvPr>
        </p:nvSpPr>
        <p:spPr/>
        <p:txBody>
          <a:bodyPr/>
          <a:lstStyle/>
          <a:p>
            <a:r>
              <a:rPr lang="en-US" dirty="0"/>
              <a:t>Real vs. Fake News</a:t>
            </a:r>
          </a:p>
        </p:txBody>
      </p:sp>
      <p:graphicFrame>
        <p:nvGraphicFramePr>
          <p:cNvPr id="4" name="Table 3">
            <a:extLst>
              <a:ext uri="{FF2B5EF4-FFF2-40B4-BE49-F238E27FC236}">
                <a16:creationId xmlns:a16="http://schemas.microsoft.com/office/drawing/2014/main" id="{FA0A24F0-920D-49F6-8E61-3807BF651133}"/>
              </a:ext>
            </a:extLst>
          </p:cNvPr>
          <p:cNvGraphicFramePr>
            <a:graphicFrameLocks noGrp="1"/>
          </p:cNvGraphicFramePr>
          <p:nvPr>
            <p:extLst>
              <p:ext uri="{D42A27DB-BD31-4B8C-83A1-F6EECF244321}">
                <p14:modId xmlns:p14="http://schemas.microsoft.com/office/powerpoint/2010/main" val="2566034054"/>
              </p:ext>
            </p:extLst>
          </p:nvPr>
        </p:nvGraphicFramePr>
        <p:xfrm>
          <a:off x="228600" y="1160051"/>
          <a:ext cx="8686799" cy="5060559"/>
        </p:xfrm>
        <a:graphic>
          <a:graphicData uri="http://schemas.openxmlformats.org/drawingml/2006/table">
            <a:tbl>
              <a:tblPr firstRow="1" bandRow="1">
                <a:tableStyleId>{5940675A-B579-460E-94D1-54222C63F5DA}</a:tableStyleId>
              </a:tblPr>
              <a:tblGrid>
                <a:gridCol w="5029200">
                  <a:extLst>
                    <a:ext uri="{9D8B030D-6E8A-4147-A177-3AD203B41FA5}">
                      <a16:colId xmlns:a16="http://schemas.microsoft.com/office/drawing/2014/main" val="2590222978"/>
                    </a:ext>
                  </a:extLst>
                </a:gridCol>
                <a:gridCol w="1905000">
                  <a:extLst>
                    <a:ext uri="{9D8B030D-6E8A-4147-A177-3AD203B41FA5}">
                      <a16:colId xmlns:a16="http://schemas.microsoft.com/office/drawing/2014/main" val="2201290867"/>
                    </a:ext>
                  </a:extLst>
                </a:gridCol>
                <a:gridCol w="1752599">
                  <a:extLst>
                    <a:ext uri="{9D8B030D-6E8A-4147-A177-3AD203B41FA5}">
                      <a16:colId xmlns:a16="http://schemas.microsoft.com/office/drawing/2014/main" val="2986301867"/>
                    </a:ext>
                  </a:extLst>
                </a:gridCol>
              </a:tblGrid>
              <a:tr h="269131">
                <a:tc>
                  <a:txBody>
                    <a:bodyPr/>
                    <a:lstStyle/>
                    <a:p>
                      <a:r>
                        <a:rPr lang="en-US" sz="2200" b="1" dirty="0"/>
                        <a:t>Features (Content)</a:t>
                      </a:r>
                    </a:p>
                  </a:txBody>
                  <a:tcPr/>
                </a:tc>
                <a:tc>
                  <a:txBody>
                    <a:bodyPr/>
                    <a:lstStyle/>
                    <a:p>
                      <a:r>
                        <a:rPr lang="en-US" sz="2200" b="1" dirty="0"/>
                        <a:t>Comparison</a:t>
                      </a:r>
                    </a:p>
                  </a:txBody>
                  <a:tcPr/>
                </a:tc>
                <a:tc>
                  <a:txBody>
                    <a:bodyPr/>
                    <a:lstStyle/>
                    <a:p>
                      <a:r>
                        <a:rPr lang="en-US" sz="2200" b="1" dirty="0"/>
                        <a:t>p-value</a:t>
                      </a:r>
                    </a:p>
                  </a:txBody>
                  <a:tcPr/>
                </a:tc>
                <a:extLst>
                  <a:ext uri="{0D108BD9-81ED-4DB2-BD59-A6C34878D82A}">
                    <a16:rowId xmlns:a16="http://schemas.microsoft.com/office/drawing/2014/main" val="3866233024"/>
                  </a:ext>
                </a:extLst>
              </a:tr>
              <a:tr h="288355">
                <a:tc>
                  <a:txBody>
                    <a:bodyPr/>
                    <a:lstStyle/>
                    <a:p>
                      <a:pPr marL="0" indent="0">
                        <a:buFont typeface="+mj-lt"/>
                        <a:buNone/>
                      </a:pPr>
                      <a:r>
                        <a:rPr lang="en-US" sz="2400" dirty="0"/>
                        <a:t>word count</a:t>
                      </a:r>
                    </a:p>
                  </a:txBody>
                  <a:tcPr/>
                </a:tc>
                <a:tc>
                  <a:txBody>
                    <a:bodyPr/>
                    <a:lstStyle/>
                    <a:p>
                      <a:pPr marL="0" indent="0">
                        <a:buFont typeface="+mj-lt"/>
                        <a:buNone/>
                      </a:pPr>
                      <a:r>
                        <a:rPr lang="en-US" sz="2400" dirty="0"/>
                        <a:t>Real &gt; Fake</a:t>
                      </a:r>
                    </a:p>
                  </a:txBody>
                  <a:tcPr/>
                </a:tc>
                <a:tc>
                  <a:txBody>
                    <a:bodyPr/>
                    <a:lstStyle/>
                    <a:p>
                      <a:pPr marL="0" indent="0">
                        <a:buFont typeface="+mj-lt"/>
                        <a:buNone/>
                      </a:pPr>
                      <a:r>
                        <a:rPr lang="en-US" sz="2400" dirty="0"/>
                        <a:t>3.74e-6 **</a:t>
                      </a:r>
                    </a:p>
                  </a:txBody>
                  <a:tcPr/>
                </a:tc>
                <a:extLst>
                  <a:ext uri="{0D108BD9-81ED-4DB2-BD59-A6C34878D82A}">
                    <a16:rowId xmlns:a16="http://schemas.microsoft.com/office/drawing/2014/main" val="1045625132"/>
                  </a:ext>
                </a:extLst>
              </a:tr>
              <a:tr h="288355">
                <a:tc>
                  <a:txBody>
                    <a:bodyPr/>
                    <a:lstStyle/>
                    <a:p>
                      <a:pPr marL="0" indent="0">
                        <a:buFont typeface="+mj-lt"/>
                        <a:buNone/>
                      </a:pPr>
                      <a:r>
                        <a:rPr lang="en-US" sz="2400" dirty="0"/>
                        <a:t>sentence count</a:t>
                      </a:r>
                    </a:p>
                  </a:txBody>
                  <a:tcPr/>
                </a:tc>
                <a:tc>
                  <a:txBody>
                    <a:bodyPr/>
                    <a:lstStyle/>
                    <a:p>
                      <a:pPr marL="0" indent="0">
                        <a:buFont typeface="+mj-lt"/>
                        <a:buNone/>
                      </a:pPr>
                      <a:r>
                        <a:rPr lang="en-US" sz="2400" dirty="0"/>
                        <a:t>Real &gt; Fake</a:t>
                      </a:r>
                    </a:p>
                  </a:txBody>
                  <a:tcPr/>
                </a:tc>
                <a:tc>
                  <a:txBody>
                    <a:bodyPr/>
                    <a:lstStyle/>
                    <a:p>
                      <a:pPr marL="0" indent="0">
                        <a:buFont typeface="+mj-lt"/>
                        <a:buNone/>
                      </a:pPr>
                      <a:r>
                        <a:rPr lang="en-US" sz="2400" dirty="0"/>
                        <a:t>2.73e-11 **</a:t>
                      </a:r>
                    </a:p>
                  </a:txBody>
                  <a:tcPr/>
                </a:tc>
                <a:extLst>
                  <a:ext uri="{0D108BD9-81ED-4DB2-BD59-A6C34878D82A}">
                    <a16:rowId xmlns:a16="http://schemas.microsoft.com/office/drawing/2014/main" val="1847379852"/>
                  </a:ext>
                </a:extLst>
              </a:tr>
              <a:tr h="288355">
                <a:tc>
                  <a:txBody>
                    <a:bodyPr/>
                    <a:lstStyle/>
                    <a:p>
                      <a:pPr marL="0" indent="0">
                        <a:buFont typeface="+mj-lt"/>
                        <a:buNone/>
                      </a:pPr>
                      <a:r>
                        <a:rPr lang="en-US" sz="2400" dirty="0"/>
                        <a:t>words per sentence</a:t>
                      </a:r>
                    </a:p>
                  </a:txBody>
                  <a:tcPr/>
                </a:tc>
                <a:tc>
                  <a:txBody>
                    <a:bodyPr/>
                    <a:lstStyle/>
                    <a:p>
                      <a:pPr marL="0" indent="0">
                        <a:buFont typeface="+mj-lt"/>
                        <a:buNone/>
                      </a:pPr>
                      <a:r>
                        <a:rPr lang="en-US" sz="2400" dirty="0"/>
                        <a:t>Fake &gt; Real</a:t>
                      </a:r>
                    </a:p>
                  </a:txBody>
                  <a:tcPr/>
                </a:tc>
                <a:tc>
                  <a:txBody>
                    <a:bodyPr/>
                    <a:lstStyle/>
                    <a:p>
                      <a:pPr marL="0" indent="0">
                        <a:buFont typeface="+mj-lt"/>
                        <a:buNone/>
                      </a:pPr>
                      <a:r>
                        <a:rPr lang="en-US" sz="2400" dirty="0"/>
                        <a:t>4.17e-29 **</a:t>
                      </a:r>
                    </a:p>
                  </a:txBody>
                  <a:tcPr/>
                </a:tc>
                <a:extLst>
                  <a:ext uri="{0D108BD9-81ED-4DB2-BD59-A6C34878D82A}">
                    <a16:rowId xmlns:a16="http://schemas.microsoft.com/office/drawing/2014/main" val="2093060844"/>
                  </a:ext>
                </a:extLst>
              </a:tr>
              <a:tr h="519039">
                <a:tc>
                  <a:txBody>
                    <a:bodyPr/>
                    <a:lstStyle/>
                    <a:p>
                      <a:pPr marL="0" indent="0">
                        <a:buFont typeface="+mj-lt"/>
                        <a:buNone/>
                      </a:pPr>
                      <a:r>
                        <a:rPr lang="en-US" sz="2400" dirty="0"/>
                        <a:t>Dale-</a:t>
                      </a:r>
                      <a:r>
                        <a:rPr lang="en-US" sz="2400" dirty="0" err="1"/>
                        <a:t>Chall</a:t>
                      </a:r>
                      <a:r>
                        <a:rPr lang="en-US" sz="2400" dirty="0"/>
                        <a:t> readability index</a:t>
                      </a:r>
                    </a:p>
                  </a:txBody>
                  <a:tcPr/>
                </a:tc>
                <a:tc>
                  <a:txBody>
                    <a:bodyPr/>
                    <a:lstStyle/>
                    <a:p>
                      <a:pPr marL="0" indent="0">
                        <a:buFont typeface="+mj-lt"/>
                        <a:buNone/>
                      </a:pPr>
                      <a:r>
                        <a:rPr lang="en-US" sz="2400" dirty="0"/>
                        <a:t>Fake &gt; Real</a:t>
                      </a:r>
                    </a:p>
                  </a:txBody>
                  <a:tcPr/>
                </a:tc>
                <a:tc>
                  <a:txBody>
                    <a:bodyPr/>
                    <a:lstStyle/>
                    <a:p>
                      <a:pPr marL="0" indent="0">
                        <a:buFont typeface="+mj-lt"/>
                        <a:buNone/>
                      </a:pPr>
                      <a:r>
                        <a:rPr lang="en-US" sz="2400" dirty="0"/>
                        <a:t>1.59e-47 **</a:t>
                      </a:r>
                    </a:p>
                  </a:txBody>
                  <a:tcPr/>
                </a:tc>
                <a:extLst>
                  <a:ext uri="{0D108BD9-81ED-4DB2-BD59-A6C34878D82A}">
                    <a16:rowId xmlns:a16="http://schemas.microsoft.com/office/drawing/2014/main" val="124092576"/>
                  </a:ext>
                </a:extLst>
              </a:tr>
              <a:tr h="288355">
                <a:tc>
                  <a:txBody>
                    <a:bodyPr/>
                    <a:lstStyle/>
                    <a:p>
                      <a:pPr marL="0" indent="0">
                        <a:buFont typeface="+mj-lt"/>
                        <a:buNone/>
                      </a:pPr>
                      <a:r>
                        <a:rPr lang="en-US" sz="2400" dirty="0"/>
                        <a:t>type-token ratio</a:t>
                      </a:r>
                    </a:p>
                  </a:txBody>
                  <a:tcPr/>
                </a:tc>
                <a:tc>
                  <a:txBody>
                    <a:bodyPr/>
                    <a:lstStyle/>
                    <a:p>
                      <a:pPr marL="0" indent="0">
                        <a:buFont typeface="+mj-lt"/>
                        <a:buNone/>
                      </a:pPr>
                      <a:r>
                        <a:rPr lang="en-US" sz="2400" dirty="0"/>
                        <a:t>Fake &gt; Real</a:t>
                      </a:r>
                    </a:p>
                  </a:txBody>
                  <a:tcPr/>
                </a:tc>
                <a:tc>
                  <a:txBody>
                    <a:bodyPr/>
                    <a:lstStyle/>
                    <a:p>
                      <a:pPr marL="0" indent="0">
                        <a:buFont typeface="+mj-lt"/>
                        <a:buNone/>
                      </a:pPr>
                      <a:r>
                        <a:rPr lang="en-US" sz="2400" dirty="0"/>
                        <a:t>5.26e-29 **</a:t>
                      </a:r>
                    </a:p>
                  </a:txBody>
                  <a:tcPr/>
                </a:tc>
                <a:extLst>
                  <a:ext uri="{0D108BD9-81ED-4DB2-BD59-A6C34878D82A}">
                    <a16:rowId xmlns:a16="http://schemas.microsoft.com/office/drawing/2014/main" val="1125922830"/>
                  </a:ext>
                </a:extLst>
              </a:tr>
              <a:tr h="288355">
                <a:tc>
                  <a:txBody>
                    <a:bodyPr/>
                    <a:lstStyle/>
                    <a:p>
                      <a:pPr marL="0" indent="0">
                        <a:buFont typeface="+mj-lt"/>
                        <a:buNone/>
                      </a:pPr>
                      <a:r>
                        <a:rPr lang="en-US" sz="2400" dirty="0"/>
                        <a:t>stop words</a:t>
                      </a:r>
                    </a:p>
                  </a:txBody>
                  <a:tcPr/>
                </a:tc>
                <a:tc>
                  <a:txBody>
                    <a:bodyPr/>
                    <a:lstStyle/>
                    <a:p>
                      <a:pPr marL="0" indent="0">
                        <a:buFont typeface="+mj-lt"/>
                        <a:buNone/>
                      </a:pPr>
                      <a:r>
                        <a:rPr lang="en-US" sz="2400" dirty="0"/>
                        <a:t>Real &gt; Fake</a:t>
                      </a:r>
                    </a:p>
                  </a:txBody>
                  <a:tcPr/>
                </a:tc>
                <a:tc>
                  <a:txBody>
                    <a:bodyPr/>
                    <a:lstStyle/>
                    <a:p>
                      <a:pPr marL="0" indent="0">
                        <a:buFont typeface="+mj-lt"/>
                        <a:buNone/>
                      </a:pPr>
                      <a:r>
                        <a:rPr lang="en-US" sz="2400" dirty="0"/>
                        <a:t>3.48e-5 **</a:t>
                      </a:r>
                    </a:p>
                  </a:txBody>
                  <a:tcPr/>
                </a:tc>
                <a:extLst>
                  <a:ext uri="{0D108BD9-81ED-4DB2-BD59-A6C34878D82A}">
                    <a16:rowId xmlns:a16="http://schemas.microsoft.com/office/drawing/2014/main" val="781527433"/>
                  </a:ext>
                </a:extLst>
              </a:tr>
              <a:tr h="288355">
                <a:tc>
                  <a:txBody>
                    <a:bodyPr/>
                    <a:lstStyle/>
                    <a:p>
                      <a:pPr marL="0" indent="0">
                        <a:buFont typeface="+mj-lt"/>
                        <a:buNone/>
                      </a:pPr>
                      <a:r>
                        <a:rPr lang="en-US" sz="2400" dirty="0"/>
                        <a:t>punctuation</a:t>
                      </a:r>
                    </a:p>
                  </a:txBody>
                  <a:tcPr/>
                </a:tc>
                <a:tc>
                  <a:txBody>
                    <a:bodyPr/>
                    <a:lstStyle/>
                    <a:p>
                      <a:pPr marL="0" indent="0">
                        <a:buFont typeface="+mj-lt"/>
                        <a:buNone/>
                      </a:pPr>
                      <a:r>
                        <a:rPr lang="en-US" sz="2400" dirty="0"/>
                        <a:t>Real &gt; Fake</a:t>
                      </a:r>
                    </a:p>
                  </a:txBody>
                  <a:tcPr/>
                </a:tc>
                <a:tc>
                  <a:txBody>
                    <a:bodyPr/>
                    <a:lstStyle/>
                    <a:p>
                      <a:pPr marL="0" indent="0">
                        <a:buFont typeface="+mj-lt"/>
                        <a:buNone/>
                      </a:pPr>
                      <a:r>
                        <a:rPr lang="en-US" sz="2400" dirty="0"/>
                        <a:t>9.10e-5 **</a:t>
                      </a:r>
                    </a:p>
                  </a:txBody>
                  <a:tcPr/>
                </a:tc>
                <a:extLst>
                  <a:ext uri="{0D108BD9-81ED-4DB2-BD59-A6C34878D82A}">
                    <a16:rowId xmlns:a16="http://schemas.microsoft.com/office/drawing/2014/main" val="2453762546"/>
                  </a:ext>
                </a:extLst>
              </a:tr>
              <a:tr h="288355">
                <a:tc>
                  <a:txBody>
                    <a:bodyPr/>
                    <a:lstStyle/>
                    <a:p>
                      <a:pPr marL="0" indent="0">
                        <a:buFont typeface="+mj-lt"/>
                        <a:buNone/>
                      </a:pPr>
                      <a:r>
                        <a:rPr lang="en-US" sz="2400" dirty="0"/>
                        <a:t>hyperlinks</a:t>
                      </a:r>
                    </a:p>
                  </a:txBody>
                  <a:tcPr/>
                </a:tc>
                <a:tc>
                  <a:txBody>
                    <a:bodyPr/>
                    <a:lstStyle/>
                    <a:p>
                      <a:pPr marL="0" indent="0">
                        <a:buFont typeface="+mj-lt"/>
                        <a:buNone/>
                      </a:pPr>
                      <a:r>
                        <a:rPr lang="en-US" sz="2400" dirty="0"/>
                        <a:t>Fake &gt; Real</a:t>
                      </a:r>
                    </a:p>
                  </a:txBody>
                  <a:tcPr/>
                </a:tc>
                <a:tc>
                  <a:txBody>
                    <a:bodyPr/>
                    <a:lstStyle/>
                    <a:p>
                      <a:pPr marL="0" indent="0">
                        <a:buFont typeface="+mj-lt"/>
                        <a:buNone/>
                      </a:pPr>
                      <a:r>
                        <a:rPr lang="en-US" sz="2400" dirty="0"/>
                        <a:t>2.08e-91 **</a:t>
                      </a:r>
                    </a:p>
                  </a:txBody>
                  <a:tcPr/>
                </a:tc>
                <a:extLst>
                  <a:ext uri="{0D108BD9-81ED-4DB2-BD59-A6C34878D82A}">
                    <a16:rowId xmlns:a16="http://schemas.microsoft.com/office/drawing/2014/main" val="14968205"/>
                  </a:ext>
                </a:extLst>
              </a:tr>
              <a:tr h="428768">
                <a:tc>
                  <a:txBody>
                    <a:bodyPr/>
                    <a:lstStyle/>
                    <a:p>
                      <a:pPr marL="0" indent="0">
                        <a:buFont typeface="+mj-lt"/>
                        <a:buNone/>
                      </a:pPr>
                      <a:r>
                        <a:rPr lang="en-US" sz="2400" dirty="0"/>
                        <a:t>question/exclamation</a:t>
                      </a:r>
                    </a:p>
                  </a:txBody>
                  <a:tcPr/>
                </a:tc>
                <a:tc>
                  <a:txBody>
                    <a:bodyPr/>
                    <a:lstStyle/>
                    <a:p>
                      <a:pPr marL="0" indent="0">
                        <a:buFont typeface="+mj-lt"/>
                        <a:buNone/>
                      </a:pPr>
                      <a:r>
                        <a:rPr lang="en-US" sz="2400" dirty="0"/>
                        <a:t>Fake &gt; Real </a:t>
                      </a:r>
                    </a:p>
                  </a:txBody>
                  <a:tcPr/>
                </a:tc>
                <a:tc>
                  <a:txBody>
                    <a:bodyPr/>
                    <a:lstStyle/>
                    <a:p>
                      <a:pPr marL="0" indent="0">
                        <a:buFont typeface="+mj-lt"/>
                        <a:buNone/>
                      </a:pPr>
                      <a:r>
                        <a:rPr lang="en-US" sz="2400" dirty="0"/>
                        <a:t>8.02e-10 **</a:t>
                      </a:r>
                    </a:p>
                  </a:txBody>
                  <a:tcPr/>
                </a:tc>
                <a:extLst>
                  <a:ext uri="{0D108BD9-81ED-4DB2-BD59-A6C34878D82A}">
                    <a16:rowId xmlns:a16="http://schemas.microsoft.com/office/drawing/2014/main" val="122992723"/>
                  </a:ext>
                </a:extLst>
              </a:tr>
              <a:tr h="428768">
                <a:tc>
                  <a:txBody>
                    <a:bodyPr/>
                    <a:lstStyle/>
                    <a:p>
                      <a:pPr marL="0" indent="0">
                        <a:buFont typeface="+mj-lt"/>
                        <a:buNone/>
                      </a:pPr>
                      <a:r>
                        <a:rPr lang="en-US" sz="2400" dirty="0"/>
                        <a:t>words in all caps</a:t>
                      </a:r>
                    </a:p>
                  </a:txBody>
                  <a:tcPr/>
                </a:tc>
                <a:tc>
                  <a:txBody>
                    <a:bodyPr/>
                    <a:lstStyle/>
                    <a:p>
                      <a:pPr marL="0" indent="0">
                        <a:buFont typeface="+mj-lt"/>
                        <a:buNone/>
                      </a:pPr>
                      <a:r>
                        <a:rPr lang="en-US" sz="2400" dirty="0"/>
                        <a:t>Real &gt; Fake</a:t>
                      </a:r>
                    </a:p>
                  </a:txBody>
                  <a:tcPr/>
                </a:tc>
                <a:tc>
                  <a:txBody>
                    <a:bodyPr/>
                    <a:lstStyle/>
                    <a:p>
                      <a:pPr marL="0" indent="0">
                        <a:buFont typeface="+mj-lt"/>
                        <a:buNone/>
                      </a:pPr>
                      <a:r>
                        <a:rPr lang="en-US" sz="2400" dirty="0"/>
                        <a:t>0.99</a:t>
                      </a:r>
                    </a:p>
                  </a:txBody>
                  <a:tcPr/>
                </a:tc>
                <a:extLst>
                  <a:ext uri="{0D108BD9-81ED-4DB2-BD59-A6C34878D82A}">
                    <a16:rowId xmlns:a16="http://schemas.microsoft.com/office/drawing/2014/main" val="2646660417"/>
                  </a:ext>
                </a:extLst>
              </a:tr>
            </a:tbl>
          </a:graphicData>
        </a:graphic>
      </p:graphicFrame>
      <p:sp>
        <p:nvSpPr>
          <p:cNvPr id="5" name="TextBox 4">
            <a:extLst>
              <a:ext uri="{FF2B5EF4-FFF2-40B4-BE49-F238E27FC236}">
                <a16:creationId xmlns:a16="http://schemas.microsoft.com/office/drawing/2014/main" id="{A7804720-5967-46BB-9216-69D0120CD348}"/>
              </a:ext>
            </a:extLst>
          </p:cNvPr>
          <p:cNvSpPr txBox="1"/>
          <p:nvPr/>
        </p:nvSpPr>
        <p:spPr>
          <a:xfrm>
            <a:off x="195649" y="760971"/>
            <a:ext cx="8429368" cy="400110"/>
          </a:xfrm>
          <a:prstGeom prst="rect">
            <a:avLst/>
          </a:prstGeom>
          <a:noFill/>
        </p:spPr>
        <p:txBody>
          <a:bodyPr wrap="square" rtlCol="0">
            <a:spAutoFit/>
          </a:bodyPr>
          <a:lstStyle/>
          <a:p>
            <a:pPr algn="just"/>
            <a:r>
              <a:rPr lang="en-US" sz="2000" b="1" dirty="0">
                <a:latin typeface="+mj-lt"/>
              </a:rPr>
              <a:t>TABLE 5.</a:t>
            </a:r>
            <a:r>
              <a:rPr lang="en-US" sz="2000" dirty="0">
                <a:latin typeface="+mj-lt"/>
              </a:rPr>
              <a:t> Word/sentence-based content features comparison (t-test for means)</a:t>
            </a:r>
          </a:p>
        </p:txBody>
      </p:sp>
    </p:spTree>
    <p:extLst>
      <p:ext uri="{BB962C8B-B14F-4D97-AF65-F5344CB8AC3E}">
        <p14:creationId xmlns:p14="http://schemas.microsoft.com/office/powerpoint/2010/main" val="3401968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B465-89B8-4920-9FE2-1E193DAA94A5}"/>
              </a:ext>
            </a:extLst>
          </p:cNvPr>
          <p:cNvSpPr>
            <a:spLocks noGrp="1"/>
          </p:cNvSpPr>
          <p:nvPr>
            <p:ph type="title"/>
          </p:nvPr>
        </p:nvSpPr>
        <p:spPr/>
        <p:txBody>
          <a:bodyPr/>
          <a:lstStyle/>
          <a:p>
            <a:r>
              <a:rPr lang="en-US" dirty="0"/>
              <a:t>Real vs. Fake News</a:t>
            </a:r>
          </a:p>
        </p:txBody>
      </p:sp>
      <p:graphicFrame>
        <p:nvGraphicFramePr>
          <p:cNvPr id="4" name="Table 3">
            <a:extLst>
              <a:ext uri="{FF2B5EF4-FFF2-40B4-BE49-F238E27FC236}">
                <a16:creationId xmlns:a16="http://schemas.microsoft.com/office/drawing/2014/main" id="{FA0A24F0-920D-49F6-8E61-3807BF651133}"/>
              </a:ext>
            </a:extLst>
          </p:cNvPr>
          <p:cNvGraphicFramePr>
            <a:graphicFrameLocks noGrp="1"/>
          </p:cNvGraphicFramePr>
          <p:nvPr>
            <p:extLst>
              <p:ext uri="{D42A27DB-BD31-4B8C-83A1-F6EECF244321}">
                <p14:modId xmlns:p14="http://schemas.microsoft.com/office/powerpoint/2010/main" val="1552572966"/>
              </p:ext>
            </p:extLst>
          </p:nvPr>
        </p:nvGraphicFramePr>
        <p:xfrm>
          <a:off x="585916" y="1813120"/>
          <a:ext cx="7972168" cy="3231759"/>
        </p:xfrm>
        <a:graphic>
          <a:graphicData uri="http://schemas.openxmlformats.org/drawingml/2006/table">
            <a:tbl>
              <a:tblPr firstRow="1" bandRow="1">
                <a:tableStyleId>{5940675A-B579-460E-94D1-54222C63F5DA}</a:tableStyleId>
              </a:tblPr>
              <a:tblGrid>
                <a:gridCol w="4615467">
                  <a:extLst>
                    <a:ext uri="{9D8B030D-6E8A-4147-A177-3AD203B41FA5}">
                      <a16:colId xmlns:a16="http://schemas.microsoft.com/office/drawing/2014/main" val="2590222978"/>
                    </a:ext>
                  </a:extLst>
                </a:gridCol>
                <a:gridCol w="1748282">
                  <a:extLst>
                    <a:ext uri="{9D8B030D-6E8A-4147-A177-3AD203B41FA5}">
                      <a16:colId xmlns:a16="http://schemas.microsoft.com/office/drawing/2014/main" val="2201290867"/>
                    </a:ext>
                  </a:extLst>
                </a:gridCol>
                <a:gridCol w="1608419">
                  <a:extLst>
                    <a:ext uri="{9D8B030D-6E8A-4147-A177-3AD203B41FA5}">
                      <a16:colId xmlns:a16="http://schemas.microsoft.com/office/drawing/2014/main" val="2986301867"/>
                    </a:ext>
                  </a:extLst>
                </a:gridCol>
              </a:tblGrid>
              <a:tr h="269131">
                <a:tc>
                  <a:txBody>
                    <a:bodyPr/>
                    <a:lstStyle/>
                    <a:p>
                      <a:r>
                        <a:rPr lang="en-US" sz="2200" b="1" dirty="0"/>
                        <a:t>Features (Title)</a:t>
                      </a:r>
                    </a:p>
                  </a:txBody>
                  <a:tcPr/>
                </a:tc>
                <a:tc>
                  <a:txBody>
                    <a:bodyPr/>
                    <a:lstStyle/>
                    <a:p>
                      <a:r>
                        <a:rPr lang="en-US" sz="2200" b="1" dirty="0"/>
                        <a:t>Comparison</a:t>
                      </a:r>
                    </a:p>
                  </a:txBody>
                  <a:tcPr/>
                </a:tc>
                <a:tc>
                  <a:txBody>
                    <a:bodyPr/>
                    <a:lstStyle/>
                    <a:p>
                      <a:r>
                        <a:rPr lang="en-US" sz="2200" b="1" dirty="0"/>
                        <a:t>p-value</a:t>
                      </a:r>
                    </a:p>
                  </a:txBody>
                  <a:tcPr/>
                </a:tc>
                <a:extLst>
                  <a:ext uri="{0D108BD9-81ED-4DB2-BD59-A6C34878D82A}">
                    <a16:rowId xmlns:a16="http://schemas.microsoft.com/office/drawing/2014/main" val="3866233024"/>
                  </a:ext>
                </a:extLst>
              </a:tr>
              <a:tr h="288355">
                <a:tc>
                  <a:txBody>
                    <a:bodyPr/>
                    <a:lstStyle/>
                    <a:p>
                      <a:pPr marL="0" indent="0">
                        <a:buFont typeface="+mj-lt"/>
                        <a:buNone/>
                      </a:pPr>
                      <a:r>
                        <a:rPr lang="en-US" sz="2400" dirty="0"/>
                        <a:t>word count</a:t>
                      </a:r>
                    </a:p>
                  </a:txBody>
                  <a:tcPr/>
                </a:tc>
                <a:tc>
                  <a:txBody>
                    <a:bodyPr/>
                    <a:lstStyle/>
                    <a:p>
                      <a:pPr marL="0" indent="0">
                        <a:buFont typeface="+mj-lt"/>
                        <a:buNone/>
                      </a:pPr>
                      <a:r>
                        <a:rPr lang="en-US" sz="2400" b="0" dirty="0"/>
                        <a:t>Fake &gt; Real</a:t>
                      </a:r>
                    </a:p>
                  </a:txBody>
                  <a:tcPr/>
                </a:tc>
                <a:tc>
                  <a:txBody>
                    <a:bodyPr/>
                    <a:lstStyle/>
                    <a:p>
                      <a:pPr marL="0" indent="0">
                        <a:buFont typeface="+mj-lt"/>
                        <a:buNone/>
                      </a:pPr>
                      <a:r>
                        <a:rPr lang="en-US" sz="2400" dirty="0"/>
                        <a:t>1.00e-8 **</a:t>
                      </a:r>
                    </a:p>
                  </a:txBody>
                  <a:tcPr/>
                </a:tc>
                <a:extLst>
                  <a:ext uri="{0D108BD9-81ED-4DB2-BD59-A6C34878D82A}">
                    <a16:rowId xmlns:a16="http://schemas.microsoft.com/office/drawing/2014/main" val="1045625132"/>
                  </a:ext>
                </a:extLst>
              </a:tr>
              <a:tr h="288355">
                <a:tc>
                  <a:txBody>
                    <a:bodyPr/>
                    <a:lstStyle/>
                    <a:p>
                      <a:pPr marL="0" indent="0">
                        <a:buFont typeface="+mj-lt"/>
                        <a:buNone/>
                      </a:pPr>
                      <a:r>
                        <a:rPr lang="en-US" sz="2400" dirty="0"/>
                        <a:t>stop words</a:t>
                      </a:r>
                    </a:p>
                  </a:txBody>
                  <a:tcPr/>
                </a:tc>
                <a:tc>
                  <a:txBody>
                    <a:bodyPr/>
                    <a:lstStyle/>
                    <a:p>
                      <a:pPr marL="0" indent="0">
                        <a:buFont typeface="+mj-lt"/>
                        <a:buNone/>
                      </a:pPr>
                      <a:r>
                        <a:rPr lang="en-US" sz="2400" b="0" dirty="0"/>
                        <a:t>Real &gt; Fake</a:t>
                      </a:r>
                    </a:p>
                  </a:txBody>
                  <a:tcPr/>
                </a:tc>
                <a:tc>
                  <a:txBody>
                    <a:bodyPr/>
                    <a:lstStyle/>
                    <a:p>
                      <a:pPr marL="0" indent="0">
                        <a:buFont typeface="+mj-lt"/>
                        <a:buNone/>
                      </a:pPr>
                      <a:r>
                        <a:rPr lang="en-US" sz="2400" dirty="0"/>
                        <a:t>0.43</a:t>
                      </a:r>
                    </a:p>
                  </a:txBody>
                  <a:tcPr/>
                </a:tc>
                <a:extLst>
                  <a:ext uri="{0D108BD9-81ED-4DB2-BD59-A6C34878D82A}">
                    <a16:rowId xmlns:a16="http://schemas.microsoft.com/office/drawing/2014/main" val="1847379852"/>
                  </a:ext>
                </a:extLst>
              </a:tr>
              <a:tr h="288355">
                <a:tc>
                  <a:txBody>
                    <a:bodyPr/>
                    <a:lstStyle/>
                    <a:p>
                      <a:pPr marL="0" indent="0">
                        <a:buFont typeface="+mj-lt"/>
                        <a:buNone/>
                      </a:pPr>
                      <a:r>
                        <a:rPr lang="en-US" sz="2400" dirty="0"/>
                        <a:t>punctuation</a:t>
                      </a:r>
                    </a:p>
                  </a:txBody>
                  <a:tcPr/>
                </a:tc>
                <a:tc>
                  <a:txBody>
                    <a:bodyPr/>
                    <a:lstStyle/>
                    <a:p>
                      <a:pPr marL="0" indent="0">
                        <a:buFont typeface="+mj-lt"/>
                        <a:buNone/>
                      </a:pPr>
                      <a:r>
                        <a:rPr lang="en-US" sz="2400" b="0" dirty="0"/>
                        <a:t>Real &gt; Fake</a:t>
                      </a:r>
                    </a:p>
                  </a:txBody>
                  <a:tcPr/>
                </a:tc>
                <a:tc>
                  <a:txBody>
                    <a:bodyPr/>
                    <a:lstStyle/>
                    <a:p>
                      <a:pPr marL="0" indent="0">
                        <a:buFont typeface="+mj-lt"/>
                        <a:buNone/>
                      </a:pPr>
                      <a:r>
                        <a:rPr lang="en-US" sz="2400" dirty="0"/>
                        <a:t>1.09e-9**</a:t>
                      </a:r>
                    </a:p>
                  </a:txBody>
                  <a:tcPr/>
                </a:tc>
                <a:extLst>
                  <a:ext uri="{0D108BD9-81ED-4DB2-BD59-A6C34878D82A}">
                    <a16:rowId xmlns:a16="http://schemas.microsoft.com/office/drawing/2014/main" val="2093060844"/>
                  </a:ext>
                </a:extLst>
              </a:tr>
              <a:tr h="519039">
                <a:tc>
                  <a:txBody>
                    <a:bodyPr/>
                    <a:lstStyle/>
                    <a:p>
                      <a:pPr marL="0" indent="0">
                        <a:buFont typeface="+mj-lt"/>
                        <a:buNone/>
                      </a:pPr>
                      <a:r>
                        <a:rPr lang="en-US" sz="2400" dirty="0"/>
                        <a:t>question/exclamation</a:t>
                      </a:r>
                    </a:p>
                  </a:txBody>
                  <a:tcPr/>
                </a:tc>
                <a:tc>
                  <a:txBody>
                    <a:bodyPr/>
                    <a:lstStyle/>
                    <a:p>
                      <a:pPr marL="0" indent="0">
                        <a:buFont typeface="+mj-lt"/>
                        <a:buNone/>
                      </a:pPr>
                      <a:r>
                        <a:rPr lang="en-US" sz="2400" b="0" dirty="0"/>
                        <a:t>Fake &gt; Real</a:t>
                      </a:r>
                    </a:p>
                  </a:txBody>
                  <a:tcPr/>
                </a:tc>
                <a:tc>
                  <a:txBody>
                    <a:bodyPr/>
                    <a:lstStyle/>
                    <a:p>
                      <a:pPr marL="0" indent="0">
                        <a:buFont typeface="+mj-lt"/>
                        <a:buNone/>
                      </a:pPr>
                      <a:r>
                        <a:rPr lang="en-US" sz="2400" dirty="0"/>
                        <a:t>1.08e-9 **</a:t>
                      </a:r>
                    </a:p>
                  </a:txBody>
                  <a:tcPr/>
                </a:tc>
                <a:extLst>
                  <a:ext uri="{0D108BD9-81ED-4DB2-BD59-A6C34878D82A}">
                    <a16:rowId xmlns:a16="http://schemas.microsoft.com/office/drawing/2014/main" val="124092576"/>
                  </a:ext>
                </a:extLst>
              </a:tr>
              <a:tr h="288355">
                <a:tc>
                  <a:txBody>
                    <a:bodyPr/>
                    <a:lstStyle/>
                    <a:p>
                      <a:pPr marL="0" indent="0">
                        <a:buFont typeface="+mj-lt"/>
                        <a:buNone/>
                      </a:pPr>
                      <a:r>
                        <a:rPr lang="en-US" sz="2400" dirty="0"/>
                        <a:t>words in all caps</a:t>
                      </a:r>
                    </a:p>
                  </a:txBody>
                  <a:tcPr/>
                </a:tc>
                <a:tc>
                  <a:txBody>
                    <a:bodyPr/>
                    <a:lstStyle/>
                    <a:p>
                      <a:pPr marL="0" indent="0">
                        <a:buFont typeface="+mj-lt"/>
                        <a:buNone/>
                      </a:pPr>
                      <a:r>
                        <a:rPr lang="en-US" sz="2400" b="0" dirty="0"/>
                        <a:t>Fake &gt; Real</a:t>
                      </a:r>
                    </a:p>
                  </a:txBody>
                  <a:tcPr/>
                </a:tc>
                <a:tc>
                  <a:txBody>
                    <a:bodyPr/>
                    <a:lstStyle/>
                    <a:p>
                      <a:pPr marL="0" indent="0">
                        <a:buFont typeface="+mj-lt"/>
                        <a:buNone/>
                      </a:pPr>
                      <a:r>
                        <a:rPr lang="en-US" sz="2400" dirty="0"/>
                        <a:t>2.16e-36 **</a:t>
                      </a:r>
                    </a:p>
                  </a:txBody>
                  <a:tcPr/>
                </a:tc>
                <a:extLst>
                  <a:ext uri="{0D108BD9-81ED-4DB2-BD59-A6C34878D82A}">
                    <a16:rowId xmlns:a16="http://schemas.microsoft.com/office/drawing/2014/main" val="1125922830"/>
                  </a:ext>
                </a:extLst>
              </a:tr>
              <a:tr h="288355">
                <a:tc>
                  <a:txBody>
                    <a:bodyPr/>
                    <a:lstStyle/>
                    <a:p>
                      <a:pPr marL="0" indent="0">
                        <a:buFont typeface="+mj-lt"/>
                        <a:buNone/>
                      </a:pPr>
                      <a:r>
                        <a:rPr lang="en-US" sz="2400" dirty="0"/>
                        <a:t>Dale-</a:t>
                      </a:r>
                      <a:r>
                        <a:rPr lang="en-US" sz="2400" dirty="0" err="1"/>
                        <a:t>Chall</a:t>
                      </a:r>
                      <a:r>
                        <a:rPr lang="en-US" sz="2400" dirty="0"/>
                        <a:t> readability index</a:t>
                      </a:r>
                    </a:p>
                  </a:txBody>
                  <a:tcPr/>
                </a:tc>
                <a:tc>
                  <a:txBody>
                    <a:bodyPr/>
                    <a:lstStyle/>
                    <a:p>
                      <a:pPr marL="0" indent="0">
                        <a:buFont typeface="+mj-lt"/>
                        <a:buNone/>
                      </a:pPr>
                      <a:r>
                        <a:rPr lang="en-US" sz="2400" b="0" dirty="0"/>
                        <a:t>Fake &gt; Real</a:t>
                      </a:r>
                    </a:p>
                  </a:txBody>
                  <a:tcPr/>
                </a:tc>
                <a:tc>
                  <a:txBody>
                    <a:bodyPr/>
                    <a:lstStyle/>
                    <a:p>
                      <a:pPr marL="0" indent="0">
                        <a:buFont typeface="+mj-lt"/>
                        <a:buNone/>
                      </a:pPr>
                      <a:r>
                        <a:rPr lang="en-US" sz="2400" dirty="0"/>
                        <a:t>0.012</a:t>
                      </a:r>
                    </a:p>
                  </a:txBody>
                  <a:tcPr/>
                </a:tc>
                <a:extLst>
                  <a:ext uri="{0D108BD9-81ED-4DB2-BD59-A6C34878D82A}">
                    <a16:rowId xmlns:a16="http://schemas.microsoft.com/office/drawing/2014/main" val="781527433"/>
                  </a:ext>
                </a:extLst>
              </a:tr>
            </a:tbl>
          </a:graphicData>
        </a:graphic>
      </p:graphicFrame>
      <p:sp>
        <p:nvSpPr>
          <p:cNvPr id="5" name="TextBox 4">
            <a:extLst>
              <a:ext uri="{FF2B5EF4-FFF2-40B4-BE49-F238E27FC236}">
                <a16:creationId xmlns:a16="http://schemas.microsoft.com/office/drawing/2014/main" id="{A7804720-5967-46BB-9216-69D0120CD348}"/>
              </a:ext>
            </a:extLst>
          </p:cNvPr>
          <p:cNvSpPr txBox="1"/>
          <p:nvPr/>
        </p:nvSpPr>
        <p:spPr>
          <a:xfrm>
            <a:off x="457200" y="1363693"/>
            <a:ext cx="8229600" cy="400110"/>
          </a:xfrm>
          <a:prstGeom prst="rect">
            <a:avLst/>
          </a:prstGeom>
          <a:noFill/>
        </p:spPr>
        <p:txBody>
          <a:bodyPr wrap="square" rtlCol="0">
            <a:spAutoFit/>
          </a:bodyPr>
          <a:lstStyle/>
          <a:p>
            <a:pPr algn="just"/>
            <a:r>
              <a:rPr lang="en-US" sz="2000" b="1" dirty="0">
                <a:latin typeface="+mj-lt"/>
              </a:rPr>
              <a:t>TABLE 6.</a:t>
            </a:r>
            <a:r>
              <a:rPr lang="en-US" sz="2000" dirty="0">
                <a:latin typeface="+mj-lt"/>
              </a:rPr>
              <a:t> Word/sentence-based title features comparison (t-test for means)</a:t>
            </a:r>
          </a:p>
        </p:txBody>
      </p:sp>
    </p:spTree>
    <p:extLst>
      <p:ext uri="{BB962C8B-B14F-4D97-AF65-F5344CB8AC3E}">
        <p14:creationId xmlns:p14="http://schemas.microsoft.com/office/powerpoint/2010/main" val="32721322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B465-89B8-4920-9FE2-1E193DAA94A5}"/>
              </a:ext>
            </a:extLst>
          </p:cNvPr>
          <p:cNvSpPr>
            <a:spLocks noGrp="1"/>
          </p:cNvSpPr>
          <p:nvPr>
            <p:ph type="title"/>
          </p:nvPr>
        </p:nvSpPr>
        <p:spPr/>
        <p:txBody>
          <a:bodyPr/>
          <a:lstStyle/>
          <a:p>
            <a:r>
              <a:rPr lang="en-US" dirty="0"/>
              <a:t>Real vs. Fake News</a:t>
            </a:r>
          </a:p>
        </p:txBody>
      </p:sp>
      <p:graphicFrame>
        <p:nvGraphicFramePr>
          <p:cNvPr id="4" name="Table 3">
            <a:extLst>
              <a:ext uri="{FF2B5EF4-FFF2-40B4-BE49-F238E27FC236}">
                <a16:creationId xmlns:a16="http://schemas.microsoft.com/office/drawing/2014/main" id="{FA0A24F0-920D-49F6-8E61-3807BF651133}"/>
              </a:ext>
            </a:extLst>
          </p:cNvPr>
          <p:cNvGraphicFramePr>
            <a:graphicFrameLocks noGrp="1"/>
          </p:cNvGraphicFramePr>
          <p:nvPr>
            <p:extLst>
              <p:ext uri="{D42A27DB-BD31-4B8C-83A1-F6EECF244321}">
                <p14:modId xmlns:p14="http://schemas.microsoft.com/office/powerpoint/2010/main" val="1821355472"/>
              </p:ext>
            </p:extLst>
          </p:nvPr>
        </p:nvGraphicFramePr>
        <p:xfrm>
          <a:off x="585916" y="1528119"/>
          <a:ext cx="7972168" cy="2317359"/>
        </p:xfrm>
        <a:graphic>
          <a:graphicData uri="http://schemas.openxmlformats.org/drawingml/2006/table">
            <a:tbl>
              <a:tblPr firstRow="1" bandRow="1">
                <a:tableStyleId>{5940675A-B579-460E-94D1-54222C63F5DA}</a:tableStyleId>
              </a:tblPr>
              <a:tblGrid>
                <a:gridCol w="4615467">
                  <a:extLst>
                    <a:ext uri="{9D8B030D-6E8A-4147-A177-3AD203B41FA5}">
                      <a16:colId xmlns:a16="http://schemas.microsoft.com/office/drawing/2014/main" val="2590222978"/>
                    </a:ext>
                  </a:extLst>
                </a:gridCol>
                <a:gridCol w="1748282">
                  <a:extLst>
                    <a:ext uri="{9D8B030D-6E8A-4147-A177-3AD203B41FA5}">
                      <a16:colId xmlns:a16="http://schemas.microsoft.com/office/drawing/2014/main" val="2201290867"/>
                    </a:ext>
                  </a:extLst>
                </a:gridCol>
                <a:gridCol w="1608419">
                  <a:extLst>
                    <a:ext uri="{9D8B030D-6E8A-4147-A177-3AD203B41FA5}">
                      <a16:colId xmlns:a16="http://schemas.microsoft.com/office/drawing/2014/main" val="2986301867"/>
                    </a:ext>
                  </a:extLst>
                </a:gridCol>
              </a:tblGrid>
              <a:tr h="269131">
                <a:tc>
                  <a:txBody>
                    <a:bodyPr/>
                    <a:lstStyle/>
                    <a:p>
                      <a:r>
                        <a:rPr lang="en-US" sz="2200" b="1" dirty="0"/>
                        <a:t>Features (Content)</a:t>
                      </a:r>
                    </a:p>
                  </a:txBody>
                  <a:tcPr/>
                </a:tc>
                <a:tc>
                  <a:txBody>
                    <a:bodyPr/>
                    <a:lstStyle/>
                    <a:p>
                      <a:r>
                        <a:rPr lang="en-US" sz="2200" b="1" dirty="0"/>
                        <a:t>Comparison</a:t>
                      </a:r>
                    </a:p>
                  </a:txBody>
                  <a:tcPr/>
                </a:tc>
                <a:tc>
                  <a:txBody>
                    <a:bodyPr/>
                    <a:lstStyle/>
                    <a:p>
                      <a:r>
                        <a:rPr lang="en-US" sz="2200" b="1" dirty="0"/>
                        <a:t>p-value</a:t>
                      </a:r>
                    </a:p>
                  </a:txBody>
                  <a:tcPr/>
                </a:tc>
                <a:extLst>
                  <a:ext uri="{0D108BD9-81ED-4DB2-BD59-A6C34878D82A}">
                    <a16:rowId xmlns:a16="http://schemas.microsoft.com/office/drawing/2014/main" val="3866233024"/>
                  </a:ext>
                </a:extLst>
              </a:tr>
              <a:tr h="288355">
                <a:tc>
                  <a:txBody>
                    <a:bodyPr/>
                    <a:lstStyle/>
                    <a:p>
                      <a:pPr marL="0" indent="0">
                        <a:buFont typeface="+mj-lt"/>
                        <a:buNone/>
                      </a:pPr>
                      <a:r>
                        <a:rPr lang="en-US" sz="2400" dirty="0"/>
                        <a:t>nouns</a:t>
                      </a:r>
                    </a:p>
                  </a:txBody>
                  <a:tcPr/>
                </a:tc>
                <a:tc>
                  <a:txBody>
                    <a:bodyPr/>
                    <a:lstStyle/>
                    <a:p>
                      <a:pPr marL="0" indent="0">
                        <a:buFont typeface="+mj-lt"/>
                        <a:buNone/>
                      </a:pPr>
                      <a:r>
                        <a:rPr lang="en-US" sz="2400" b="0" dirty="0"/>
                        <a:t>Real &gt; Fake</a:t>
                      </a:r>
                    </a:p>
                  </a:txBody>
                  <a:tcPr/>
                </a:tc>
                <a:tc>
                  <a:txBody>
                    <a:bodyPr/>
                    <a:lstStyle/>
                    <a:p>
                      <a:pPr marL="0" indent="0">
                        <a:buFont typeface="+mj-lt"/>
                        <a:buNone/>
                      </a:pPr>
                      <a:r>
                        <a:rPr lang="en-US" sz="2400" dirty="0"/>
                        <a:t>8.46e-9 **</a:t>
                      </a:r>
                    </a:p>
                  </a:txBody>
                  <a:tcPr/>
                </a:tc>
                <a:extLst>
                  <a:ext uri="{0D108BD9-81ED-4DB2-BD59-A6C34878D82A}">
                    <a16:rowId xmlns:a16="http://schemas.microsoft.com/office/drawing/2014/main" val="1045625132"/>
                  </a:ext>
                </a:extLst>
              </a:tr>
              <a:tr h="288355">
                <a:tc>
                  <a:txBody>
                    <a:bodyPr/>
                    <a:lstStyle/>
                    <a:p>
                      <a:pPr marL="0" indent="0">
                        <a:buFont typeface="+mj-lt"/>
                        <a:buNone/>
                      </a:pPr>
                      <a:r>
                        <a:rPr lang="en-US" sz="2400" dirty="0"/>
                        <a:t>proper nouns</a:t>
                      </a:r>
                    </a:p>
                  </a:txBody>
                  <a:tcPr/>
                </a:tc>
                <a:tc>
                  <a:txBody>
                    <a:bodyPr/>
                    <a:lstStyle/>
                    <a:p>
                      <a:pPr marL="0" indent="0">
                        <a:buFont typeface="+mj-lt"/>
                        <a:buNone/>
                      </a:pPr>
                      <a:r>
                        <a:rPr lang="en-US" sz="2400" b="0" dirty="0"/>
                        <a:t>Real &gt; Fake</a:t>
                      </a:r>
                    </a:p>
                  </a:txBody>
                  <a:tcPr/>
                </a:tc>
                <a:tc>
                  <a:txBody>
                    <a:bodyPr/>
                    <a:lstStyle/>
                    <a:p>
                      <a:pPr marL="0" indent="0">
                        <a:buFont typeface="+mj-lt"/>
                        <a:buNone/>
                      </a:pPr>
                      <a:r>
                        <a:rPr lang="en-US" sz="2400" dirty="0"/>
                        <a:t>0.0048 **</a:t>
                      </a:r>
                    </a:p>
                  </a:txBody>
                  <a:tcPr/>
                </a:tc>
                <a:extLst>
                  <a:ext uri="{0D108BD9-81ED-4DB2-BD59-A6C34878D82A}">
                    <a16:rowId xmlns:a16="http://schemas.microsoft.com/office/drawing/2014/main" val="1847379852"/>
                  </a:ext>
                </a:extLst>
              </a:tr>
              <a:tr h="288355">
                <a:tc>
                  <a:txBody>
                    <a:bodyPr/>
                    <a:lstStyle/>
                    <a:p>
                      <a:pPr marL="0" indent="0">
                        <a:buFont typeface="+mj-lt"/>
                        <a:buNone/>
                      </a:pPr>
                      <a:r>
                        <a:rPr lang="en-US" sz="2400" dirty="0"/>
                        <a:t>adjectives</a:t>
                      </a:r>
                    </a:p>
                  </a:txBody>
                  <a:tcPr/>
                </a:tc>
                <a:tc>
                  <a:txBody>
                    <a:bodyPr/>
                    <a:lstStyle/>
                    <a:p>
                      <a:pPr marL="0" indent="0">
                        <a:buFont typeface="+mj-lt"/>
                        <a:buNone/>
                      </a:pPr>
                      <a:r>
                        <a:rPr lang="en-US" sz="2400" b="0" dirty="0"/>
                        <a:t>Real &gt; Fake</a:t>
                      </a:r>
                    </a:p>
                  </a:txBody>
                  <a:tcPr/>
                </a:tc>
                <a:tc>
                  <a:txBody>
                    <a:bodyPr/>
                    <a:lstStyle/>
                    <a:p>
                      <a:pPr marL="0" indent="0">
                        <a:buFont typeface="+mj-lt"/>
                        <a:buNone/>
                      </a:pPr>
                      <a:r>
                        <a:rPr lang="en-US" sz="2400" dirty="0"/>
                        <a:t>0.0005 **</a:t>
                      </a:r>
                    </a:p>
                  </a:txBody>
                  <a:tcPr/>
                </a:tc>
                <a:extLst>
                  <a:ext uri="{0D108BD9-81ED-4DB2-BD59-A6C34878D82A}">
                    <a16:rowId xmlns:a16="http://schemas.microsoft.com/office/drawing/2014/main" val="2093060844"/>
                  </a:ext>
                </a:extLst>
              </a:tr>
              <a:tr h="519039">
                <a:tc>
                  <a:txBody>
                    <a:bodyPr/>
                    <a:lstStyle/>
                    <a:p>
                      <a:pPr marL="0" indent="0">
                        <a:buFont typeface="+mj-lt"/>
                        <a:buNone/>
                      </a:pPr>
                      <a:r>
                        <a:rPr lang="en-US" sz="2400" dirty="0"/>
                        <a:t>adverbs</a:t>
                      </a:r>
                    </a:p>
                  </a:txBody>
                  <a:tcPr/>
                </a:tc>
                <a:tc>
                  <a:txBody>
                    <a:bodyPr/>
                    <a:lstStyle/>
                    <a:p>
                      <a:pPr marL="0" indent="0">
                        <a:buFont typeface="+mj-lt"/>
                        <a:buNone/>
                      </a:pPr>
                      <a:r>
                        <a:rPr lang="en-US" sz="2400" b="0" dirty="0"/>
                        <a:t>Real &gt; Fake</a:t>
                      </a:r>
                    </a:p>
                  </a:txBody>
                  <a:tcPr/>
                </a:tc>
                <a:tc>
                  <a:txBody>
                    <a:bodyPr/>
                    <a:lstStyle/>
                    <a:p>
                      <a:pPr marL="0" indent="0">
                        <a:buFont typeface="+mj-lt"/>
                        <a:buNone/>
                      </a:pPr>
                      <a:r>
                        <a:rPr lang="en-US" sz="2400" dirty="0"/>
                        <a:t>0.0033 **</a:t>
                      </a:r>
                    </a:p>
                  </a:txBody>
                  <a:tcPr/>
                </a:tc>
                <a:extLst>
                  <a:ext uri="{0D108BD9-81ED-4DB2-BD59-A6C34878D82A}">
                    <a16:rowId xmlns:a16="http://schemas.microsoft.com/office/drawing/2014/main" val="124092576"/>
                  </a:ext>
                </a:extLst>
              </a:tr>
            </a:tbl>
          </a:graphicData>
        </a:graphic>
      </p:graphicFrame>
      <p:sp>
        <p:nvSpPr>
          <p:cNvPr id="5" name="TextBox 4">
            <a:extLst>
              <a:ext uri="{FF2B5EF4-FFF2-40B4-BE49-F238E27FC236}">
                <a16:creationId xmlns:a16="http://schemas.microsoft.com/office/drawing/2014/main" id="{A7804720-5967-46BB-9216-69D0120CD348}"/>
              </a:ext>
            </a:extLst>
          </p:cNvPr>
          <p:cNvSpPr txBox="1"/>
          <p:nvPr/>
        </p:nvSpPr>
        <p:spPr>
          <a:xfrm>
            <a:off x="585916" y="1128009"/>
            <a:ext cx="8229600" cy="400110"/>
          </a:xfrm>
          <a:prstGeom prst="rect">
            <a:avLst/>
          </a:prstGeom>
          <a:noFill/>
        </p:spPr>
        <p:txBody>
          <a:bodyPr wrap="square" rtlCol="0">
            <a:spAutoFit/>
          </a:bodyPr>
          <a:lstStyle/>
          <a:p>
            <a:pPr algn="just"/>
            <a:r>
              <a:rPr lang="en-US" sz="2000" b="1" dirty="0">
                <a:latin typeface="+mj-lt"/>
              </a:rPr>
              <a:t>TABLE 7.</a:t>
            </a:r>
            <a:r>
              <a:rPr lang="en-US" sz="2000" dirty="0">
                <a:latin typeface="+mj-lt"/>
              </a:rPr>
              <a:t> POS-based content features comparison (t-test for means)</a:t>
            </a:r>
          </a:p>
        </p:txBody>
      </p:sp>
    </p:spTree>
    <p:extLst>
      <p:ext uri="{BB962C8B-B14F-4D97-AF65-F5344CB8AC3E}">
        <p14:creationId xmlns:p14="http://schemas.microsoft.com/office/powerpoint/2010/main" val="1503151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Real vs. Fake News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Real news tend to have more words and sentences on average.</a:t>
            </a:r>
          </a:p>
          <a:p>
            <a:pPr algn="just"/>
            <a:r>
              <a:rPr lang="en-US" dirty="0"/>
              <a:t>Fake news have more hyperlinks and question marks/exclamation points on average. They also have less lexical redundancy (lower type-token ratio) and are more difficult to comprehend (higher readability index).</a:t>
            </a:r>
          </a:p>
        </p:txBody>
      </p:sp>
    </p:spTree>
    <p:extLst>
      <p:ext uri="{BB962C8B-B14F-4D97-AF65-F5344CB8AC3E}">
        <p14:creationId xmlns:p14="http://schemas.microsoft.com/office/powerpoint/2010/main" val="1254700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Real vs. Fake News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With respect to titles, fake news articles tend to squeeze as much as possible into the title (larger word count, fewer stop words) and are also more “dramatic” (more words in all-caps, more question marks/exclamation points).</a:t>
            </a:r>
          </a:p>
          <a:p>
            <a:pPr marL="1260475" indent="-1208088" algn="just">
              <a:buNone/>
            </a:pPr>
            <a:r>
              <a:rPr lang="en-US" b="1" dirty="0"/>
              <a:t>FAKE:</a:t>
            </a:r>
            <a:r>
              <a:rPr lang="en-US" dirty="0"/>
              <a:t> </a:t>
            </a:r>
            <a:r>
              <a:rPr lang="en-US" dirty="0">
                <a:latin typeface="SimHei" panose="02010609060101010101" pitchFamily="49" charset="-122"/>
                <a:ea typeface="SimHei" panose="02010609060101010101" pitchFamily="49" charset="-122"/>
              </a:rPr>
              <a:t>HUGE PILE OF MANURE DUMPED IN FRONT OF DEM HQ</a:t>
            </a:r>
          </a:p>
          <a:p>
            <a:pPr marL="1260475" indent="-1208088" algn="just">
              <a:buNone/>
            </a:pPr>
            <a:r>
              <a:rPr lang="en-US" b="1" dirty="0"/>
              <a:t>REAL:</a:t>
            </a:r>
            <a:r>
              <a:rPr lang="en-US" dirty="0"/>
              <a:t> </a:t>
            </a:r>
            <a:r>
              <a:rPr lang="en-US" dirty="0">
                <a:latin typeface="SimHei" panose="02010609060101010101" pitchFamily="49" charset="-122"/>
                <a:ea typeface="SimHei" panose="02010609060101010101" pitchFamily="49" charset="-122"/>
              </a:rPr>
              <a:t>'Hillary Clinton Liked Covert Action if It Stayed Covert, Transcript Shows - The New York Times'</a:t>
            </a:r>
          </a:p>
          <a:p>
            <a:pPr marL="1260475" indent="-1208088" algn="just">
              <a:buNone/>
            </a:pPr>
            <a:endParaRPr 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577630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Outline</a:t>
            </a:r>
          </a:p>
        </p:txBody>
      </p:sp>
      <p:grpSp>
        <p:nvGrpSpPr>
          <p:cNvPr id="19" name="Group 18">
            <a:extLst>
              <a:ext uri="{FF2B5EF4-FFF2-40B4-BE49-F238E27FC236}">
                <a16:creationId xmlns:a16="http://schemas.microsoft.com/office/drawing/2014/main" id="{8DE4AE9A-8F67-40CA-AF1F-531CB7DA9252}"/>
              </a:ext>
            </a:extLst>
          </p:cNvPr>
          <p:cNvGrpSpPr/>
          <p:nvPr/>
        </p:nvGrpSpPr>
        <p:grpSpPr>
          <a:xfrm>
            <a:off x="2384534" y="914400"/>
            <a:ext cx="4374932" cy="4846635"/>
            <a:chOff x="2628898" y="867719"/>
            <a:chExt cx="4374932" cy="4846635"/>
          </a:xfrm>
        </p:grpSpPr>
        <p:sp>
          <p:nvSpPr>
            <p:cNvPr id="14" name="Arrow: Down 13">
              <a:extLst>
                <a:ext uri="{FF2B5EF4-FFF2-40B4-BE49-F238E27FC236}">
                  <a16:creationId xmlns:a16="http://schemas.microsoft.com/office/drawing/2014/main" id="{188B9FEA-4CFC-41C0-BC93-2FB606F7945E}"/>
                </a:ext>
              </a:extLst>
            </p:cNvPr>
            <p:cNvSpPr/>
            <p:nvPr/>
          </p:nvSpPr>
          <p:spPr>
            <a:xfrm>
              <a:off x="4411714" y="394333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C4429096-D03B-462D-8EB0-88C9F3CFA132}"/>
                </a:ext>
              </a:extLst>
            </p:cNvPr>
            <p:cNvSpPr/>
            <p:nvPr/>
          </p:nvSpPr>
          <p:spPr>
            <a:xfrm>
              <a:off x="4343397" y="302419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773624D5-ED82-4C70-B75E-AEF84C6417D9}"/>
                </a:ext>
              </a:extLst>
            </p:cNvPr>
            <p:cNvSpPr/>
            <p:nvPr/>
          </p:nvSpPr>
          <p:spPr>
            <a:xfrm>
              <a:off x="4374928" y="2153277"/>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9CED29A-8872-4B9D-852A-CC0BF3655CF9}"/>
                </a:ext>
              </a:extLst>
            </p:cNvPr>
            <p:cNvSpPr/>
            <p:nvPr/>
          </p:nvSpPr>
          <p:spPr>
            <a:xfrm>
              <a:off x="4343397" y="1354576"/>
              <a:ext cx="457202" cy="378647"/>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97BA51-84B4-462E-9373-568327EB92F3}"/>
                </a:ext>
              </a:extLst>
            </p:cNvPr>
            <p:cNvSpPr txBox="1"/>
            <p:nvPr/>
          </p:nvSpPr>
          <p:spPr>
            <a:xfrm>
              <a:off x="2628899" y="867719"/>
              <a:ext cx="4343400" cy="461665"/>
            </a:xfrm>
            <a:prstGeom prst="rect">
              <a:avLst/>
            </a:prstGeom>
            <a:solidFill>
              <a:srgbClr val="92D050"/>
            </a:solidFill>
            <a:ln w="12700">
              <a:solidFill>
                <a:srgbClr val="336600"/>
              </a:solidFill>
            </a:ln>
          </p:spPr>
          <p:txBody>
            <a:bodyPr wrap="square" rtlCol="0">
              <a:spAutoFit/>
            </a:bodyPr>
            <a:lstStyle/>
            <a:p>
              <a:pPr algn="ctr"/>
              <a:r>
                <a:rPr lang="en-US" sz="2400" b="1" dirty="0">
                  <a:solidFill>
                    <a:schemeClr val="bg1"/>
                  </a:solidFill>
                  <a:latin typeface="+mj-lt"/>
                </a:rPr>
                <a:t>DATA DESCRIPTION</a:t>
              </a:r>
            </a:p>
          </p:txBody>
        </p:sp>
        <p:sp>
          <p:nvSpPr>
            <p:cNvPr id="10" name="TextBox 9">
              <a:extLst>
                <a:ext uri="{FF2B5EF4-FFF2-40B4-BE49-F238E27FC236}">
                  <a16:creationId xmlns:a16="http://schemas.microsoft.com/office/drawing/2014/main" id="{660D76ED-B7F6-407D-AB2F-BA3495CC3DBE}"/>
                </a:ext>
              </a:extLst>
            </p:cNvPr>
            <p:cNvSpPr txBox="1"/>
            <p:nvPr/>
          </p:nvSpPr>
          <p:spPr>
            <a:xfrm>
              <a:off x="2628899" y="1688018"/>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PRE-PROCESSING</a:t>
              </a:r>
            </a:p>
          </p:txBody>
        </p:sp>
        <p:sp>
          <p:nvSpPr>
            <p:cNvPr id="11" name="TextBox 10">
              <a:extLst>
                <a:ext uri="{FF2B5EF4-FFF2-40B4-BE49-F238E27FC236}">
                  <a16:creationId xmlns:a16="http://schemas.microsoft.com/office/drawing/2014/main" id="{6AB2CF7A-D9E5-4CB7-B65F-6A70FEC08C66}"/>
                </a:ext>
              </a:extLst>
            </p:cNvPr>
            <p:cNvSpPr txBox="1"/>
            <p:nvPr/>
          </p:nvSpPr>
          <p:spPr>
            <a:xfrm>
              <a:off x="2628899" y="2574636"/>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BASELINE MODEL FITTING</a:t>
              </a:r>
            </a:p>
          </p:txBody>
        </p:sp>
        <p:sp>
          <p:nvSpPr>
            <p:cNvPr id="12" name="TextBox 11">
              <a:extLst>
                <a:ext uri="{FF2B5EF4-FFF2-40B4-BE49-F238E27FC236}">
                  <a16:creationId xmlns:a16="http://schemas.microsoft.com/office/drawing/2014/main" id="{8E2F7BE6-D14D-442C-AE6B-A497B84DAA7A}"/>
                </a:ext>
              </a:extLst>
            </p:cNvPr>
            <p:cNvSpPr txBox="1"/>
            <p:nvPr/>
          </p:nvSpPr>
          <p:spPr>
            <a:xfrm>
              <a:off x="2628898" y="3483229"/>
              <a:ext cx="4343399"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EXTRACTION</a:t>
              </a:r>
            </a:p>
          </p:txBody>
        </p:sp>
        <p:sp>
          <p:nvSpPr>
            <p:cNvPr id="13" name="TextBox 12">
              <a:extLst>
                <a:ext uri="{FF2B5EF4-FFF2-40B4-BE49-F238E27FC236}">
                  <a16:creationId xmlns:a16="http://schemas.microsoft.com/office/drawing/2014/main" id="{88324364-6736-4FCB-9312-62E084E78840}"/>
                </a:ext>
              </a:extLst>
            </p:cNvPr>
            <p:cNvSpPr txBox="1"/>
            <p:nvPr/>
          </p:nvSpPr>
          <p:spPr>
            <a:xfrm>
              <a:off x="2628898" y="4367959"/>
              <a:ext cx="4343398" cy="461665"/>
            </a:xfrm>
            <a:prstGeom prst="rect">
              <a:avLst/>
            </a:prstGeom>
            <a:solidFill>
              <a:schemeClr val="tx1"/>
            </a:solidFill>
            <a:ln w="19050">
              <a:solidFill>
                <a:srgbClr val="003300"/>
              </a:solidFill>
            </a:ln>
          </p:spPr>
          <p:txBody>
            <a:bodyPr wrap="square" rtlCol="0">
              <a:spAutoFit/>
            </a:bodyPr>
            <a:lstStyle/>
            <a:p>
              <a:pPr algn="ctr"/>
              <a:r>
                <a:rPr lang="en-US" sz="2400" b="1" dirty="0">
                  <a:solidFill>
                    <a:schemeClr val="bg1"/>
                  </a:solidFill>
                  <a:latin typeface="+mj-lt"/>
                </a:rPr>
                <a:t>FEATURE SELECTION</a:t>
              </a:r>
            </a:p>
          </p:txBody>
        </p:sp>
        <p:sp>
          <p:nvSpPr>
            <p:cNvPr id="15" name="Arrow: Down 14">
              <a:extLst>
                <a:ext uri="{FF2B5EF4-FFF2-40B4-BE49-F238E27FC236}">
                  <a16:creationId xmlns:a16="http://schemas.microsoft.com/office/drawing/2014/main" id="{EF2E2701-52F7-4C42-AD92-147A16773D8F}"/>
                </a:ext>
              </a:extLst>
            </p:cNvPr>
            <p:cNvSpPr/>
            <p:nvPr/>
          </p:nvSpPr>
          <p:spPr>
            <a:xfrm>
              <a:off x="4377556" y="4846744"/>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5354C6-EACD-4B5D-A492-4AED2CC733AA}"/>
                </a:ext>
              </a:extLst>
            </p:cNvPr>
            <p:cNvSpPr txBox="1"/>
            <p:nvPr/>
          </p:nvSpPr>
          <p:spPr>
            <a:xfrm>
              <a:off x="2660430" y="5252689"/>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FINAL MODEL FITTING</a:t>
              </a:r>
            </a:p>
          </p:txBody>
        </p:sp>
      </p:grpSp>
    </p:spTree>
    <p:extLst>
      <p:ext uri="{BB962C8B-B14F-4D97-AF65-F5344CB8AC3E}">
        <p14:creationId xmlns:p14="http://schemas.microsoft.com/office/powerpoint/2010/main" val="108928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Feature Selection</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Feature selection was done using </a:t>
            </a:r>
            <a:r>
              <a:rPr lang="en-US" dirty="0" err="1"/>
              <a:t>scikit-learn’s</a:t>
            </a:r>
            <a:r>
              <a:rPr lang="en-US" dirty="0"/>
              <a:t> </a:t>
            </a:r>
            <a:r>
              <a:rPr lang="en-US" sz="2800" dirty="0" err="1">
                <a:latin typeface="SimSun" panose="02010600030101010101" pitchFamily="2" charset="-122"/>
                <a:ea typeface="SimSun" panose="02010600030101010101" pitchFamily="2" charset="-122"/>
              </a:rPr>
              <a:t>SelectKBest</a:t>
            </a:r>
            <a:r>
              <a:rPr lang="en-US" sz="2800" dirty="0">
                <a:latin typeface="SimSun" panose="02010600030101010101" pitchFamily="2" charset="-122"/>
                <a:ea typeface="SimSun" panose="02010600030101010101" pitchFamily="2" charset="-122"/>
              </a:rPr>
              <a:t> </a:t>
            </a:r>
            <a:r>
              <a:rPr lang="en-US" dirty="0"/>
              <a:t>method with the </a:t>
            </a:r>
            <a:r>
              <a:rPr lang="en-US" sz="2800" dirty="0">
                <a:latin typeface="SimSun" panose="02010600030101010101" pitchFamily="2" charset="-122"/>
                <a:ea typeface="SimSun" panose="02010600030101010101" pitchFamily="2" charset="-122"/>
              </a:rPr>
              <a:t>chi2 </a:t>
            </a:r>
            <a:r>
              <a:rPr lang="en-US" dirty="0"/>
              <a:t>score function, which implements a chi-squared test of independence.</a:t>
            </a:r>
          </a:p>
          <a:p>
            <a:pPr algn="just"/>
            <a:r>
              <a:rPr lang="en-US" sz="2800" dirty="0" err="1">
                <a:latin typeface="SimSun" panose="02010600030101010101" pitchFamily="2" charset="-122"/>
                <a:ea typeface="SimSun" panose="02010600030101010101" pitchFamily="2" charset="-122"/>
              </a:rPr>
              <a:t>SelectKBest</a:t>
            </a:r>
            <a:r>
              <a:rPr lang="en-US" sz="3200" dirty="0">
                <a:latin typeface="SimSun" panose="02010600030101010101" pitchFamily="2" charset="-122"/>
                <a:ea typeface="SimSun" panose="02010600030101010101" pitchFamily="2" charset="-122"/>
              </a:rPr>
              <a:t> </a:t>
            </a:r>
            <a:r>
              <a:rPr lang="en-US" dirty="0"/>
              <a:t>assigns a score to each feature based on the computed chi-squared statistic. If it is large, the feature and its class (“real” or “fake”) are not independent and will provide important information.</a:t>
            </a:r>
          </a:p>
          <a:p>
            <a:pPr algn="just"/>
            <a:r>
              <a:rPr lang="en-US" dirty="0"/>
              <a:t>The top 5, 10, 15 and 20 features were selected based on which features had the highest scores.</a:t>
            </a:r>
            <a:endParaRPr 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57465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81C3-F8E3-4144-B586-43A82ED73DF8}"/>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592E9078-26FA-4A71-866D-D8A9FC91FC38}"/>
              </a:ext>
            </a:extLst>
          </p:cNvPr>
          <p:cNvSpPr>
            <a:spLocks noGrp="1"/>
          </p:cNvSpPr>
          <p:nvPr>
            <p:ph idx="1"/>
          </p:nvPr>
        </p:nvSpPr>
        <p:spPr>
          <a:xfrm>
            <a:off x="457200" y="914400"/>
            <a:ext cx="8229600" cy="4525963"/>
          </a:xfrm>
        </p:spPr>
        <p:txBody>
          <a:bodyPr/>
          <a:lstStyle/>
          <a:p>
            <a:pPr algn="just"/>
            <a:r>
              <a:rPr lang="en-US" i="1" dirty="0"/>
              <a:t>fake news</a:t>
            </a:r>
            <a:r>
              <a:rPr lang="en-US" b="1" dirty="0"/>
              <a:t> </a:t>
            </a:r>
            <a:r>
              <a:rPr lang="en-US" dirty="0"/>
              <a:t>from BS Detector dataset (source: </a:t>
            </a:r>
            <a:r>
              <a:rPr lang="en-US" dirty="0">
                <a:hlinkClick r:id="rId2"/>
              </a:rPr>
              <a:t>https://www.kaggle.com/mrisdal/fake-news</a:t>
            </a:r>
            <a:r>
              <a:rPr lang="en-US" dirty="0"/>
              <a:t>), consisting of news articles whose sources had been deemed as BS by the BS Detector Chrome Extension</a:t>
            </a:r>
            <a:endParaRPr lang="en-US" b="1" dirty="0"/>
          </a:p>
          <a:p>
            <a:pPr algn="just"/>
            <a:r>
              <a:rPr lang="en-US" i="1" dirty="0"/>
              <a:t>real news</a:t>
            </a:r>
            <a:r>
              <a:rPr lang="en-US" b="1" dirty="0"/>
              <a:t> </a:t>
            </a:r>
            <a:r>
              <a:rPr lang="en-US" dirty="0"/>
              <a:t>from All the news dataset (source: </a:t>
            </a:r>
            <a:r>
              <a:rPr lang="en-US" dirty="0">
                <a:hlinkClick r:id="rId3"/>
              </a:rPr>
              <a:t>https://www.kaggle.com/snapcrack/all-the-news</a:t>
            </a:r>
            <a:r>
              <a:rPr lang="en-US" dirty="0"/>
              <a:t>), consisting of digital and print articles from 15 mainstream publications</a:t>
            </a:r>
          </a:p>
        </p:txBody>
      </p:sp>
    </p:spTree>
    <p:extLst>
      <p:ext uri="{BB962C8B-B14F-4D97-AF65-F5344CB8AC3E}">
        <p14:creationId xmlns:p14="http://schemas.microsoft.com/office/powerpoint/2010/main" val="27976199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Top Features</a:t>
            </a:r>
          </a:p>
        </p:txBody>
      </p:sp>
      <p:graphicFrame>
        <p:nvGraphicFramePr>
          <p:cNvPr id="6" name="Table 5">
            <a:extLst>
              <a:ext uri="{FF2B5EF4-FFF2-40B4-BE49-F238E27FC236}">
                <a16:creationId xmlns:a16="http://schemas.microsoft.com/office/drawing/2014/main" id="{51C333EB-F851-4E4A-B705-9CD80DB7A787}"/>
              </a:ext>
            </a:extLst>
          </p:cNvPr>
          <p:cNvGraphicFramePr>
            <a:graphicFrameLocks noGrp="1"/>
          </p:cNvGraphicFramePr>
          <p:nvPr>
            <p:extLst>
              <p:ext uri="{D42A27DB-BD31-4B8C-83A1-F6EECF244321}">
                <p14:modId xmlns:p14="http://schemas.microsoft.com/office/powerpoint/2010/main" val="799159588"/>
              </p:ext>
            </p:extLst>
          </p:nvPr>
        </p:nvGraphicFramePr>
        <p:xfrm>
          <a:off x="914400" y="1146344"/>
          <a:ext cx="7772400" cy="4457904"/>
        </p:xfrm>
        <a:graphic>
          <a:graphicData uri="http://schemas.openxmlformats.org/drawingml/2006/table">
            <a:tbl>
              <a:tblPr firstRow="1" bandRow="1">
                <a:tableStyleId>{5940675A-B579-460E-94D1-54222C63F5DA}</a:tableStyleId>
              </a:tblPr>
              <a:tblGrid>
                <a:gridCol w="3886200">
                  <a:extLst>
                    <a:ext uri="{9D8B030D-6E8A-4147-A177-3AD203B41FA5}">
                      <a16:colId xmlns:a16="http://schemas.microsoft.com/office/drawing/2014/main" val="2590222978"/>
                    </a:ext>
                  </a:extLst>
                </a:gridCol>
                <a:gridCol w="3886200">
                  <a:extLst>
                    <a:ext uri="{9D8B030D-6E8A-4147-A177-3AD203B41FA5}">
                      <a16:colId xmlns:a16="http://schemas.microsoft.com/office/drawing/2014/main" val="2201290867"/>
                    </a:ext>
                  </a:extLst>
                </a:gridCol>
              </a:tblGrid>
              <a:tr h="434293">
                <a:tc>
                  <a:txBody>
                    <a:bodyPr/>
                    <a:lstStyle/>
                    <a:p>
                      <a:r>
                        <a:rPr lang="en-US" sz="2200" b="1" dirty="0"/>
                        <a:t>Top</a:t>
                      </a:r>
                    </a:p>
                  </a:txBody>
                  <a:tcPr/>
                </a:tc>
                <a:tc>
                  <a:txBody>
                    <a:bodyPr/>
                    <a:lstStyle/>
                    <a:p>
                      <a:r>
                        <a:rPr lang="en-US" sz="2200" b="1" dirty="0"/>
                        <a:t>Features</a:t>
                      </a:r>
                    </a:p>
                  </a:txBody>
                  <a:tcPr/>
                </a:tc>
                <a:extLst>
                  <a:ext uri="{0D108BD9-81ED-4DB2-BD59-A6C34878D82A}">
                    <a16:rowId xmlns:a16="http://schemas.microsoft.com/office/drawing/2014/main" val="3866233024"/>
                  </a:ext>
                </a:extLst>
              </a:tr>
              <a:tr h="1881936">
                <a:tc>
                  <a:txBody>
                    <a:bodyPr/>
                    <a:lstStyle/>
                    <a:p>
                      <a:pPr marL="0" indent="0">
                        <a:buFont typeface="+mj-lt"/>
                        <a:buNone/>
                      </a:pPr>
                      <a:r>
                        <a:rPr lang="en-US" sz="2400" dirty="0"/>
                        <a:t>Top 5</a:t>
                      </a:r>
                    </a:p>
                  </a:txBody>
                  <a:tcPr/>
                </a:tc>
                <a:tc>
                  <a:txBody>
                    <a:bodyPr/>
                    <a:lstStyle/>
                    <a:p>
                      <a:pPr marL="342900" indent="-342900">
                        <a:buFont typeface="Arial" panose="020B0604020202020204" pitchFamily="34" charset="0"/>
                        <a:buChar char="•"/>
                      </a:pPr>
                      <a:r>
                        <a:rPr lang="en-US" sz="2400" dirty="0"/>
                        <a:t>word count</a:t>
                      </a:r>
                    </a:p>
                    <a:p>
                      <a:pPr marL="342900" indent="-342900">
                        <a:buFont typeface="Arial" panose="020B0604020202020204" pitchFamily="34" charset="0"/>
                        <a:buChar char="•"/>
                      </a:pPr>
                      <a:r>
                        <a:rPr lang="en-US" sz="2400" dirty="0"/>
                        <a:t>stop words</a:t>
                      </a:r>
                    </a:p>
                    <a:p>
                      <a:pPr marL="342900" indent="-342900">
                        <a:buFont typeface="Arial" panose="020B0604020202020204" pitchFamily="34" charset="0"/>
                        <a:buChar char="•"/>
                      </a:pPr>
                      <a:r>
                        <a:rPr lang="en-US" sz="2400" dirty="0"/>
                        <a:t>punctuation</a:t>
                      </a:r>
                    </a:p>
                    <a:p>
                      <a:pPr marL="342900" indent="-342900">
                        <a:buFont typeface="Arial" panose="020B0604020202020204" pitchFamily="34" charset="0"/>
                        <a:buChar char="•"/>
                      </a:pPr>
                      <a:r>
                        <a:rPr lang="en-US" sz="2400" dirty="0"/>
                        <a:t>hyperlinks</a:t>
                      </a:r>
                    </a:p>
                    <a:p>
                      <a:pPr marL="342900" indent="-342900">
                        <a:buFont typeface="Arial" panose="020B0604020202020204" pitchFamily="34" charset="0"/>
                        <a:buChar char="•"/>
                      </a:pPr>
                      <a:r>
                        <a:rPr lang="en-US" sz="2400" dirty="0"/>
                        <a:t>nouns</a:t>
                      </a:r>
                    </a:p>
                  </a:txBody>
                  <a:tcPr/>
                </a:tc>
                <a:extLst>
                  <a:ext uri="{0D108BD9-81ED-4DB2-BD59-A6C34878D82A}">
                    <a16:rowId xmlns:a16="http://schemas.microsoft.com/office/drawing/2014/main" val="1045625132"/>
                  </a:ext>
                </a:extLst>
              </a:tr>
              <a:tr h="2103371">
                <a:tc>
                  <a:txBody>
                    <a:bodyPr/>
                    <a:lstStyle/>
                    <a:p>
                      <a:pPr marL="0" indent="0">
                        <a:buFont typeface="+mj-lt"/>
                        <a:buNone/>
                      </a:pPr>
                      <a:r>
                        <a:rPr lang="en-US" sz="2400" dirty="0"/>
                        <a:t>Top 10</a:t>
                      </a:r>
                    </a:p>
                  </a:txBody>
                  <a:tcPr/>
                </a:tc>
                <a:tc>
                  <a:txBody>
                    <a:bodyPr/>
                    <a:lstStyle/>
                    <a:p>
                      <a:pPr marL="342900" indent="-342900">
                        <a:buFont typeface="Arial" panose="020B0604020202020204" pitchFamily="34" charset="0"/>
                        <a:buChar char="•"/>
                      </a:pPr>
                      <a:r>
                        <a:rPr lang="en-US" sz="2400" dirty="0"/>
                        <a:t>sentence counts</a:t>
                      </a:r>
                    </a:p>
                    <a:p>
                      <a:pPr marL="342900" indent="-342900">
                        <a:buFont typeface="Arial" panose="020B0604020202020204" pitchFamily="34" charset="0"/>
                        <a:buChar char="•"/>
                      </a:pPr>
                      <a:r>
                        <a:rPr lang="en-US" sz="2400" dirty="0"/>
                        <a:t>words in all caps in title</a:t>
                      </a:r>
                    </a:p>
                    <a:p>
                      <a:pPr marL="342900" indent="-342900">
                        <a:buFont typeface="Arial" panose="020B0604020202020204" pitchFamily="34" charset="0"/>
                        <a:buChar char="•"/>
                      </a:pPr>
                      <a:r>
                        <a:rPr lang="en-US" sz="2400" dirty="0"/>
                        <a:t>proper nouns</a:t>
                      </a:r>
                    </a:p>
                    <a:p>
                      <a:pPr marL="342900" indent="-342900">
                        <a:buFont typeface="Arial" panose="020B0604020202020204" pitchFamily="34" charset="0"/>
                        <a:buChar char="•"/>
                      </a:pPr>
                      <a:r>
                        <a:rPr lang="en-US" sz="2400" dirty="0"/>
                        <a:t>adjectives</a:t>
                      </a:r>
                    </a:p>
                    <a:p>
                      <a:pPr marL="342900" indent="-342900">
                        <a:buFont typeface="Arial" panose="020B0604020202020204" pitchFamily="34" charset="0"/>
                        <a:buChar char="•"/>
                      </a:pPr>
                      <a:r>
                        <a:rPr lang="en-US" sz="2400" dirty="0"/>
                        <a:t>adverbs</a:t>
                      </a:r>
                    </a:p>
                  </a:txBody>
                  <a:tcPr/>
                </a:tc>
                <a:extLst>
                  <a:ext uri="{0D108BD9-81ED-4DB2-BD59-A6C34878D82A}">
                    <a16:rowId xmlns:a16="http://schemas.microsoft.com/office/drawing/2014/main" val="1342179412"/>
                  </a:ext>
                </a:extLst>
              </a:tr>
            </a:tbl>
          </a:graphicData>
        </a:graphic>
      </p:graphicFrame>
      <p:sp>
        <p:nvSpPr>
          <p:cNvPr id="7" name="TextBox 6">
            <a:extLst>
              <a:ext uri="{FF2B5EF4-FFF2-40B4-BE49-F238E27FC236}">
                <a16:creationId xmlns:a16="http://schemas.microsoft.com/office/drawing/2014/main" id="{75AB4A91-9B25-4495-9F3A-44675688D002}"/>
              </a:ext>
            </a:extLst>
          </p:cNvPr>
          <p:cNvSpPr txBox="1"/>
          <p:nvPr/>
        </p:nvSpPr>
        <p:spPr>
          <a:xfrm>
            <a:off x="1828800" y="762000"/>
            <a:ext cx="8229600" cy="400110"/>
          </a:xfrm>
          <a:prstGeom prst="rect">
            <a:avLst/>
          </a:prstGeom>
          <a:noFill/>
        </p:spPr>
        <p:txBody>
          <a:bodyPr wrap="square" rtlCol="0">
            <a:spAutoFit/>
          </a:bodyPr>
          <a:lstStyle/>
          <a:p>
            <a:pPr algn="just"/>
            <a:r>
              <a:rPr lang="en-US" sz="2000" b="1" dirty="0">
                <a:latin typeface="+mj-lt"/>
              </a:rPr>
              <a:t>TABLE 8.</a:t>
            </a:r>
            <a:r>
              <a:rPr lang="en-US" sz="2000" dirty="0">
                <a:latin typeface="+mj-lt"/>
              </a:rPr>
              <a:t> Top features based on feature selection</a:t>
            </a:r>
          </a:p>
        </p:txBody>
      </p:sp>
    </p:spTree>
    <p:extLst>
      <p:ext uri="{BB962C8B-B14F-4D97-AF65-F5344CB8AC3E}">
        <p14:creationId xmlns:p14="http://schemas.microsoft.com/office/powerpoint/2010/main" val="290791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Top Features</a:t>
            </a:r>
          </a:p>
        </p:txBody>
      </p:sp>
      <p:graphicFrame>
        <p:nvGraphicFramePr>
          <p:cNvPr id="6" name="Table 5">
            <a:extLst>
              <a:ext uri="{FF2B5EF4-FFF2-40B4-BE49-F238E27FC236}">
                <a16:creationId xmlns:a16="http://schemas.microsoft.com/office/drawing/2014/main" id="{51C333EB-F851-4E4A-B705-9CD80DB7A787}"/>
              </a:ext>
            </a:extLst>
          </p:cNvPr>
          <p:cNvGraphicFramePr>
            <a:graphicFrameLocks noGrp="1"/>
          </p:cNvGraphicFramePr>
          <p:nvPr>
            <p:extLst>
              <p:ext uri="{D42A27DB-BD31-4B8C-83A1-F6EECF244321}">
                <p14:modId xmlns:p14="http://schemas.microsoft.com/office/powerpoint/2010/main" val="1910096752"/>
              </p:ext>
            </p:extLst>
          </p:nvPr>
        </p:nvGraphicFramePr>
        <p:xfrm>
          <a:off x="838200" y="1146344"/>
          <a:ext cx="8001000" cy="4457904"/>
        </p:xfrm>
        <a:graphic>
          <a:graphicData uri="http://schemas.openxmlformats.org/drawingml/2006/table">
            <a:tbl>
              <a:tblPr firstRow="1" bandRow="1">
                <a:tableStyleId>{5940675A-B579-460E-94D1-54222C63F5DA}</a:tableStyleId>
              </a:tblPr>
              <a:tblGrid>
                <a:gridCol w="4000500">
                  <a:extLst>
                    <a:ext uri="{9D8B030D-6E8A-4147-A177-3AD203B41FA5}">
                      <a16:colId xmlns:a16="http://schemas.microsoft.com/office/drawing/2014/main" val="2590222978"/>
                    </a:ext>
                  </a:extLst>
                </a:gridCol>
                <a:gridCol w="4000500">
                  <a:extLst>
                    <a:ext uri="{9D8B030D-6E8A-4147-A177-3AD203B41FA5}">
                      <a16:colId xmlns:a16="http://schemas.microsoft.com/office/drawing/2014/main" val="2201290867"/>
                    </a:ext>
                  </a:extLst>
                </a:gridCol>
              </a:tblGrid>
              <a:tr h="434293">
                <a:tc>
                  <a:txBody>
                    <a:bodyPr/>
                    <a:lstStyle/>
                    <a:p>
                      <a:r>
                        <a:rPr lang="en-US" sz="2200" b="1" dirty="0"/>
                        <a:t>Top</a:t>
                      </a:r>
                    </a:p>
                  </a:txBody>
                  <a:tcPr/>
                </a:tc>
                <a:tc>
                  <a:txBody>
                    <a:bodyPr/>
                    <a:lstStyle/>
                    <a:p>
                      <a:r>
                        <a:rPr lang="en-US" sz="2200" b="1" dirty="0"/>
                        <a:t>Features</a:t>
                      </a:r>
                    </a:p>
                  </a:txBody>
                  <a:tcPr/>
                </a:tc>
                <a:extLst>
                  <a:ext uri="{0D108BD9-81ED-4DB2-BD59-A6C34878D82A}">
                    <a16:rowId xmlns:a16="http://schemas.microsoft.com/office/drawing/2014/main" val="3866233024"/>
                  </a:ext>
                </a:extLst>
              </a:tr>
              <a:tr h="1881936">
                <a:tc>
                  <a:txBody>
                    <a:bodyPr/>
                    <a:lstStyle/>
                    <a:p>
                      <a:pPr marL="0" indent="0">
                        <a:buFont typeface="+mj-lt"/>
                        <a:buNone/>
                      </a:pPr>
                      <a:r>
                        <a:rPr lang="en-US" sz="2400" dirty="0"/>
                        <a:t>Top 15</a:t>
                      </a:r>
                    </a:p>
                  </a:txBody>
                  <a:tcPr/>
                </a:tc>
                <a:tc>
                  <a:txBody>
                    <a:bodyPr/>
                    <a:lstStyle/>
                    <a:p>
                      <a:pPr marL="342900" indent="-342900">
                        <a:buFont typeface="Arial" panose="020B0604020202020204" pitchFamily="34" charset="0"/>
                        <a:buChar char="•"/>
                      </a:pPr>
                      <a:r>
                        <a:rPr lang="en-US" sz="2400" dirty="0"/>
                        <a:t>words per sentence</a:t>
                      </a:r>
                    </a:p>
                    <a:p>
                      <a:pPr marL="342900" indent="-342900">
                        <a:buFont typeface="Arial" panose="020B0604020202020204" pitchFamily="34" charset="0"/>
                        <a:buChar char="•"/>
                      </a:pPr>
                      <a:r>
                        <a:rPr lang="en-US" sz="2400" dirty="0"/>
                        <a:t>Dale-</a:t>
                      </a:r>
                      <a:r>
                        <a:rPr lang="en-US" sz="2400" dirty="0" err="1"/>
                        <a:t>Chall</a:t>
                      </a:r>
                      <a:r>
                        <a:rPr lang="en-US" sz="2400" dirty="0"/>
                        <a:t> readability</a:t>
                      </a:r>
                    </a:p>
                    <a:p>
                      <a:pPr marL="342900" indent="-342900">
                        <a:buFont typeface="Arial" panose="020B0604020202020204" pitchFamily="34" charset="0"/>
                        <a:buChar char="•"/>
                      </a:pPr>
                      <a:r>
                        <a:rPr lang="en-US" sz="2400" dirty="0"/>
                        <a:t>question/exclamation</a:t>
                      </a:r>
                    </a:p>
                    <a:p>
                      <a:pPr marL="342900" indent="-342900">
                        <a:buFont typeface="Arial" panose="020B0604020202020204" pitchFamily="34" charset="0"/>
                        <a:buChar char="•"/>
                      </a:pPr>
                      <a:r>
                        <a:rPr lang="en-US" sz="2400" dirty="0"/>
                        <a:t>word count in title</a:t>
                      </a:r>
                    </a:p>
                    <a:p>
                      <a:pPr marL="342900" indent="-342900">
                        <a:buFont typeface="Arial" panose="020B0604020202020204" pitchFamily="34" charset="0"/>
                        <a:buChar char="•"/>
                      </a:pPr>
                      <a:r>
                        <a:rPr lang="en-US" sz="2400" dirty="0"/>
                        <a:t>question/exclamation in title</a:t>
                      </a:r>
                    </a:p>
                  </a:txBody>
                  <a:tcPr/>
                </a:tc>
                <a:extLst>
                  <a:ext uri="{0D108BD9-81ED-4DB2-BD59-A6C34878D82A}">
                    <a16:rowId xmlns:a16="http://schemas.microsoft.com/office/drawing/2014/main" val="1045625132"/>
                  </a:ext>
                </a:extLst>
              </a:tr>
              <a:tr h="2103371">
                <a:tc>
                  <a:txBody>
                    <a:bodyPr/>
                    <a:lstStyle/>
                    <a:p>
                      <a:pPr marL="0" indent="0">
                        <a:buFont typeface="+mj-lt"/>
                        <a:buNone/>
                      </a:pPr>
                      <a:r>
                        <a:rPr lang="en-US" sz="2400" dirty="0"/>
                        <a:t>Top 20</a:t>
                      </a:r>
                    </a:p>
                  </a:txBody>
                  <a:tcPr/>
                </a:tc>
                <a:tc>
                  <a:txBody>
                    <a:bodyPr/>
                    <a:lstStyle/>
                    <a:p>
                      <a:pPr marL="342900" indent="-342900">
                        <a:buFont typeface="Arial" panose="020B0604020202020204" pitchFamily="34" charset="0"/>
                        <a:buChar char="•"/>
                      </a:pPr>
                      <a:r>
                        <a:rPr lang="en-US" sz="2400" dirty="0"/>
                        <a:t>type-token ratio</a:t>
                      </a:r>
                    </a:p>
                    <a:p>
                      <a:pPr marL="342900" indent="-342900">
                        <a:buFont typeface="Arial" panose="020B0604020202020204" pitchFamily="34" charset="0"/>
                        <a:buChar char="•"/>
                      </a:pPr>
                      <a:r>
                        <a:rPr lang="en-US" sz="2400" dirty="0"/>
                        <a:t>words in all caps</a:t>
                      </a:r>
                    </a:p>
                    <a:p>
                      <a:pPr marL="342900" indent="-342900">
                        <a:buFont typeface="Arial" panose="020B0604020202020204" pitchFamily="34" charset="0"/>
                        <a:buChar char="•"/>
                      </a:pPr>
                      <a:r>
                        <a:rPr lang="en-US" sz="2400" dirty="0"/>
                        <a:t>stop words in title</a:t>
                      </a:r>
                    </a:p>
                    <a:p>
                      <a:pPr marL="342900" indent="-342900">
                        <a:buFont typeface="Arial" panose="020B0604020202020204" pitchFamily="34" charset="0"/>
                        <a:buChar char="•"/>
                      </a:pPr>
                      <a:r>
                        <a:rPr lang="en-US" sz="2400" dirty="0"/>
                        <a:t>punctuation in title</a:t>
                      </a:r>
                    </a:p>
                    <a:p>
                      <a:pPr marL="342900" indent="-342900">
                        <a:buFont typeface="Arial" panose="020B0604020202020204" pitchFamily="34" charset="0"/>
                        <a:buChar char="•"/>
                      </a:pPr>
                      <a:r>
                        <a:rPr lang="en-US" sz="2400" dirty="0"/>
                        <a:t>Dale-</a:t>
                      </a:r>
                      <a:r>
                        <a:rPr lang="en-US" sz="2400" dirty="0" err="1"/>
                        <a:t>Chall</a:t>
                      </a:r>
                      <a:r>
                        <a:rPr lang="en-US" sz="2400" dirty="0"/>
                        <a:t> readability of title</a:t>
                      </a:r>
                    </a:p>
                  </a:txBody>
                  <a:tcPr/>
                </a:tc>
                <a:extLst>
                  <a:ext uri="{0D108BD9-81ED-4DB2-BD59-A6C34878D82A}">
                    <a16:rowId xmlns:a16="http://schemas.microsoft.com/office/drawing/2014/main" val="1342179412"/>
                  </a:ext>
                </a:extLst>
              </a:tr>
            </a:tbl>
          </a:graphicData>
        </a:graphic>
      </p:graphicFrame>
      <p:sp>
        <p:nvSpPr>
          <p:cNvPr id="7" name="TextBox 6">
            <a:extLst>
              <a:ext uri="{FF2B5EF4-FFF2-40B4-BE49-F238E27FC236}">
                <a16:creationId xmlns:a16="http://schemas.microsoft.com/office/drawing/2014/main" id="{75AB4A91-9B25-4495-9F3A-44675688D002}"/>
              </a:ext>
            </a:extLst>
          </p:cNvPr>
          <p:cNvSpPr txBox="1"/>
          <p:nvPr/>
        </p:nvSpPr>
        <p:spPr>
          <a:xfrm>
            <a:off x="1828800" y="762000"/>
            <a:ext cx="8229600" cy="400110"/>
          </a:xfrm>
          <a:prstGeom prst="rect">
            <a:avLst/>
          </a:prstGeom>
          <a:noFill/>
        </p:spPr>
        <p:txBody>
          <a:bodyPr wrap="square" rtlCol="0">
            <a:spAutoFit/>
          </a:bodyPr>
          <a:lstStyle/>
          <a:p>
            <a:pPr algn="just"/>
            <a:r>
              <a:rPr lang="en-US" sz="2000" b="1" dirty="0">
                <a:latin typeface="+mj-lt"/>
              </a:rPr>
              <a:t>TABLE 8.</a:t>
            </a:r>
            <a:r>
              <a:rPr lang="en-US" sz="2000" dirty="0">
                <a:latin typeface="+mj-lt"/>
              </a:rPr>
              <a:t> Top features based on feature selection</a:t>
            </a:r>
          </a:p>
        </p:txBody>
      </p:sp>
    </p:spTree>
    <p:extLst>
      <p:ext uri="{BB962C8B-B14F-4D97-AF65-F5344CB8AC3E}">
        <p14:creationId xmlns:p14="http://schemas.microsoft.com/office/powerpoint/2010/main" val="3225570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Outline</a:t>
            </a:r>
          </a:p>
        </p:txBody>
      </p:sp>
      <p:grpSp>
        <p:nvGrpSpPr>
          <p:cNvPr id="19" name="Group 18">
            <a:extLst>
              <a:ext uri="{FF2B5EF4-FFF2-40B4-BE49-F238E27FC236}">
                <a16:creationId xmlns:a16="http://schemas.microsoft.com/office/drawing/2014/main" id="{8DE4AE9A-8F67-40CA-AF1F-531CB7DA9252}"/>
              </a:ext>
            </a:extLst>
          </p:cNvPr>
          <p:cNvGrpSpPr/>
          <p:nvPr/>
        </p:nvGrpSpPr>
        <p:grpSpPr>
          <a:xfrm>
            <a:off x="2384534" y="914400"/>
            <a:ext cx="4374932" cy="4846635"/>
            <a:chOff x="2628898" y="867719"/>
            <a:chExt cx="4374932" cy="4846635"/>
          </a:xfrm>
        </p:grpSpPr>
        <p:sp>
          <p:nvSpPr>
            <p:cNvPr id="14" name="Arrow: Down 13">
              <a:extLst>
                <a:ext uri="{FF2B5EF4-FFF2-40B4-BE49-F238E27FC236}">
                  <a16:creationId xmlns:a16="http://schemas.microsoft.com/office/drawing/2014/main" id="{188B9FEA-4CFC-41C0-BC93-2FB606F7945E}"/>
                </a:ext>
              </a:extLst>
            </p:cNvPr>
            <p:cNvSpPr/>
            <p:nvPr/>
          </p:nvSpPr>
          <p:spPr>
            <a:xfrm>
              <a:off x="4411714" y="394333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C4429096-D03B-462D-8EB0-88C9F3CFA132}"/>
                </a:ext>
              </a:extLst>
            </p:cNvPr>
            <p:cNvSpPr/>
            <p:nvPr/>
          </p:nvSpPr>
          <p:spPr>
            <a:xfrm>
              <a:off x="4343397" y="3024192"/>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773624D5-ED82-4C70-B75E-AEF84C6417D9}"/>
                </a:ext>
              </a:extLst>
            </p:cNvPr>
            <p:cNvSpPr/>
            <p:nvPr/>
          </p:nvSpPr>
          <p:spPr>
            <a:xfrm>
              <a:off x="4374928" y="2153277"/>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9CED29A-8872-4B9D-852A-CC0BF3655CF9}"/>
                </a:ext>
              </a:extLst>
            </p:cNvPr>
            <p:cNvSpPr/>
            <p:nvPr/>
          </p:nvSpPr>
          <p:spPr>
            <a:xfrm>
              <a:off x="4343397" y="1354576"/>
              <a:ext cx="457202" cy="378647"/>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97BA51-84B4-462E-9373-568327EB92F3}"/>
                </a:ext>
              </a:extLst>
            </p:cNvPr>
            <p:cNvSpPr txBox="1"/>
            <p:nvPr/>
          </p:nvSpPr>
          <p:spPr>
            <a:xfrm>
              <a:off x="2628899" y="867719"/>
              <a:ext cx="4343400" cy="461665"/>
            </a:xfrm>
            <a:prstGeom prst="rect">
              <a:avLst/>
            </a:prstGeom>
            <a:solidFill>
              <a:srgbClr val="92D050"/>
            </a:solidFill>
            <a:ln w="12700">
              <a:solidFill>
                <a:srgbClr val="336600"/>
              </a:solidFill>
            </a:ln>
          </p:spPr>
          <p:txBody>
            <a:bodyPr wrap="square" rtlCol="0">
              <a:spAutoFit/>
            </a:bodyPr>
            <a:lstStyle/>
            <a:p>
              <a:pPr algn="ctr"/>
              <a:r>
                <a:rPr lang="en-US" sz="2400" b="1" dirty="0">
                  <a:solidFill>
                    <a:schemeClr val="bg1"/>
                  </a:solidFill>
                  <a:latin typeface="+mj-lt"/>
                </a:rPr>
                <a:t>DATA DESCRIPTION</a:t>
              </a:r>
            </a:p>
          </p:txBody>
        </p:sp>
        <p:sp>
          <p:nvSpPr>
            <p:cNvPr id="10" name="TextBox 9">
              <a:extLst>
                <a:ext uri="{FF2B5EF4-FFF2-40B4-BE49-F238E27FC236}">
                  <a16:creationId xmlns:a16="http://schemas.microsoft.com/office/drawing/2014/main" id="{660D76ED-B7F6-407D-AB2F-BA3495CC3DBE}"/>
                </a:ext>
              </a:extLst>
            </p:cNvPr>
            <p:cNvSpPr txBox="1"/>
            <p:nvPr/>
          </p:nvSpPr>
          <p:spPr>
            <a:xfrm>
              <a:off x="2628899" y="1688018"/>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PRE-PROCESSING</a:t>
              </a:r>
            </a:p>
          </p:txBody>
        </p:sp>
        <p:sp>
          <p:nvSpPr>
            <p:cNvPr id="11" name="TextBox 10">
              <a:extLst>
                <a:ext uri="{FF2B5EF4-FFF2-40B4-BE49-F238E27FC236}">
                  <a16:creationId xmlns:a16="http://schemas.microsoft.com/office/drawing/2014/main" id="{6AB2CF7A-D9E5-4CB7-B65F-6A70FEC08C66}"/>
                </a:ext>
              </a:extLst>
            </p:cNvPr>
            <p:cNvSpPr txBox="1"/>
            <p:nvPr/>
          </p:nvSpPr>
          <p:spPr>
            <a:xfrm>
              <a:off x="2628899" y="2574636"/>
              <a:ext cx="4343400"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BASELINE MODEL FITTING</a:t>
              </a:r>
            </a:p>
          </p:txBody>
        </p:sp>
        <p:sp>
          <p:nvSpPr>
            <p:cNvPr id="12" name="TextBox 11">
              <a:extLst>
                <a:ext uri="{FF2B5EF4-FFF2-40B4-BE49-F238E27FC236}">
                  <a16:creationId xmlns:a16="http://schemas.microsoft.com/office/drawing/2014/main" id="{8E2F7BE6-D14D-442C-AE6B-A497B84DAA7A}"/>
                </a:ext>
              </a:extLst>
            </p:cNvPr>
            <p:cNvSpPr txBox="1"/>
            <p:nvPr/>
          </p:nvSpPr>
          <p:spPr>
            <a:xfrm>
              <a:off x="2628898" y="3483229"/>
              <a:ext cx="4343399"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EXTRACTION</a:t>
              </a:r>
            </a:p>
          </p:txBody>
        </p:sp>
        <p:sp>
          <p:nvSpPr>
            <p:cNvPr id="13" name="TextBox 12">
              <a:extLst>
                <a:ext uri="{FF2B5EF4-FFF2-40B4-BE49-F238E27FC236}">
                  <a16:creationId xmlns:a16="http://schemas.microsoft.com/office/drawing/2014/main" id="{88324364-6736-4FCB-9312-62E084E78840}"/>
                </a:ext>
              </a:extLst>
            </p:cNvPr>
            <p:cNvSpPr txBox="1"/>
            <p:nvPr/>
          </p:nvSpPr>
          <p:spPr>
            <a:xfrm>
              <a:off x="2628898" y="4367959"/>
              <a:ext cx="4343398" cy="461665"/>
            </a:xfrm>
            <a:prstGeom prst="rect">
              <a:avLst/>
            </a:prstGeom>
            <a:solidFill>
              <a:srgbClr val="92D050"/>
            </a:solidFill>
            <a:ln w="19050">
              <a:solidFill>
                <a:srgbClr val="336600"/>
              </a:solidFill>
            </a:ln>
          </p:spPr>
          <p:txBody>
            <a:bodyPr wrap="square" rtlCol="0">
              <a:spAutoFit/>
            </a:bodyPr>
            <a:lstStyle/>
            <a:p>
              <a:pPr algn="ctr"/>
              <a:r>
                <a:rPr lang="en-US" sz="2400" b="1" dirty="0">
                  <a:solidFill>
                    <a:schemeClr val="bg1"/>
                  </a:solidFill>
                  <a:latin typeface="+mj-lt"/>
                </a:rPr>
                <a:t>FEATURE SELECTION</a:t>
              </a:r>
            </a:p>
          </p:txBody>
        </p:sp>
        <p:sp>
          <p:nvSpPr>
            <p:cNvPr id="15" name="Arrow: Down 14">
              <a:extLst>
                <a:ext uri="{FF2B5EF4-FFF2-40B4-BE49-F238E27FC236}">
                  <a16:creationId xmlns:a16="http://schemas.microsoft.com/office/drawing/2014/main" id="{EF2E2701-52F7-4C42-AD92-147A16773D8F}"/>
                </a:ext>
              </a:extLst>
            </p:cNvPr>
            <p:cNvSpPr/>
            <p:nvPr/>
          </p:nvSpPr>
          <p:spPr>
            <a:xfrm>
              <a:off x="4377556" y="4846744"/>
              <a:ext cx="457202" cy="443309"/>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5354C6-EACD-4B5D-A492-4AED2CC733AA}"/>
                </a:ext>
              </a:extLst>
            </p:cNvPr>
            <p:cNvSpPr txBox="1"/>
            <p:nvPr/>
          </p:nvSpPr>
          <p:spPr>
            <a:xfrm>
              <a:off x="2660430" y="5252689"/>
              <a:ext cx="4343400" cy="461665"/>
            </a:xfrm>
            <a:prstGeom prst="rect">
              <a:avLst/>
            </a:prstGeom>
            <a:solidFill>
              <a:schemeClr val="tx1"/>
            </a:solidFill>
            <a:ln w="19050">
              <a:solidFill>
                <a:srgbClr val="003300"/>
              </a:solidFill>
            </a:ln>
          </p:spPr>
          <p:txBody>
            <a:bodyPr wrap="square" rtlCol="0">
              <a:spAutoFit/>
            </a:bodyPr>
            <a:lstStyle/>
            <a:p>
              <a:pPr algn="ctr"/>
              <a:r>
                <a:rPr lang="en-US" sz="2400" b="1" dirty="0">
                  <a:solidFill>
                    <a:schemeClr val="bg1"/>
                  </a:solidFill>
                  <a:latin typeface="+mj-lt"/>
                </a:rPr>
                <a:t>FINAL MODEL FITTING</a:t>
              </a:r>
            </a:p>
          </p:txBody>
        </p:sp>
      </p:grpSp>
    </p:spTree>
    <p:extLst>
      <p:ext uri="{BB962C8B-B14F-4D97-AF65-F5344CB8AC3E}">
        <p14:creationId xmlns:p14="http://schemas.microsoft.com/office/powerpoint/2010/main" val="26215333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Model Comparison</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741989"/>
            <a:ext cx="8686800" cy="4602163"/>
          </a:xfrm>
        </p:spPr>
        <p:txBody>
          <a:bodyPr/>
          <a:lstStyle/>
          <a:p>
            <a:pPr algn="just"/>
            <a:r>
              <a:rPr lang="en-US" dirty="0"/>
              <a:t>The best baseline model will be used in addition to the selected features to distinguish real from fake news. </a:t>
            </a:r>
          </a:p>
        </p:txBody>
      </p:sp>
      <p:pic>
        <p:nvPicPr>
          <p:cNvPr id="14" name="Picture 13">
            <a:extLst>
              <a:ext uri="{FF2B5EF4-FFF2-40B4-BE49-F238E27FC236}">
                <a16:creationId xmlns:a16="http://schemas.microsoft.com/office/drawing/2014/main" id="{0956E3D4-61EC-495C-8D7D-43175ACF3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223" y="1703643"/>
            <a:ext cx="7164432" cy="4181535"/>
          </a:xfrm>
          <a:prstGeom prst="rect">
            <a:avLst/>
          </a:prstGeom>
        </p:spPr>
      </p:pic>
      <p:sp>
        <p:nvSpPr>
          <p:cNvPr id="15" name="TextBox 14">
            <a:extLst>
              <a:ext uri="{FF2B5EF4-FFF2-40B4-BE49-F238E27FC236}">
                <a16:creationId xmlns:a16="http://schemas.microsoft.com/office/drawing/2014/main" id="{E0D3B66D-9501-4248-B6EA-9C0BA729763C}"/>
              </a:ext>
            </a:extLst>
          </p:cNvPr>
          <p:cNvSpPr txBox="1"/>
          <p:nvPr/>
        </p:nvSpPr>
        <p:spPr>
          <a:xfrm>
            <a:off x="1600200" y="5885178"/>
            <a:ext cx="7315200" cy="461665"/>
          </a:xfrm>
          <a:prstGeom prst="rect">
            <a:avLst/>
          </a:prstGeom>
          <a:noFill/>
        </p:spPr>
        <p:txBody>
          <a:bodyPr wrap="square" rtlCol="0">
            <a:spAutoFit/>
          </a:bodyPr>
          <a:lstStyle/>
          <a:p>
            <a:r>
              <a:rPr lang="en-US" sz="2400" b="1" dirty="0">
                <a:latin typeface="+mj-lt"/>
              </a:rPr>
              <a:t>FIGURE 13.</a:t>
            </a:r>
            <a:r>
              <a:rPr lang="en-US" sz="2400" dirty="0">
                <a:latin typeface="+mj-lt"/>
              </a:rPr>
              <a:t> Baseline model with selected features</a:t>
            </a:r>
          </a:p>
        </p:txBody>
      </p:sp>
    </p:spTree>
    <p:extLst>
      <p:ext uri="{BB962C8B-B14F-4D97-AF65-F5344CB8AC3E}">
        <p14:creationId xmlns:p14="http://schemas.microsoft.com/office/powerpoint/2010/main" val="864578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B465-89B8-4920-9FE2-1E193DAA94A5}"/>
              </a:ext>
            </a:extLst>
          </p:cNvPr>
          <p:cNvSpPr>
            <a:spLocks noGrp="1"/>
          </p:cNvSpPr>
          <p:nvPr>
            <p:ph type="title"/>
          </p:nvPr>
        </p:nvSpPr>
        <p:spPr/>
        <p:txBody>
          <a:bodyPr/>
          <a:lstStyle/>
          <a:p>
            <a:r>
              <a:rPr lang="en-US" dirty="0"/>
              <a:t>Model Comparison</a:t>
            </a:r>
          </a:p>
        </p:txBody>
      </p:sp>
      <p:graphicFrame>
        <p:nvGraphicFramePr>
          <p:cNvPr id="4" name="Table 3">
            <a:extLst>
              <a:ext uri="{FF2B5EF4-FFF2-40B4-BE49-F238E27FC236}">
                <a16:creationId xmlns:a16="http://schemas.microsoft.com/office/drawing/2014/main" id="{FA0A24F0-920D-49F6-8E61-3807BF651133}"/>
              </a:ext>
            </a:extLst>
          </p:cNvPr>
          <p:cNvGraphicFramePr>
            <a:graphicFrameLocks noGrp="1"/>
          </p:cNvGraphicFramePr>
          <p:nvPr>
            <p:extLst>
              <p:ext uri="{D42A27DB-BD31-4B8C-83A1-F6EECF244321}">
                <p14:modId xmlns:p14="http://schemas.microsoft.com/office/powerpoint/2010/main" val="2977306149"/>
              </p:ext>
            </p:extLst>
          </p:nvPr>
        </p:nvGraphicFramePr>
        <p:xfrm>
          <a:off x="228600" y="1160051"/>
          <a:ext cx="8686799" cy="2774559"/>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2590222978"/>
                    </a:ext>
                  </a:extLst>
                </a:gridCol>
                <a:gridCol w="2819400">
                  <a:extLst>
                    <a:ext uri="{9D8B030D-6E8A-4147-A177-3AD203B41FA5}">
                      <a16:colId xmlns:a16="http://schemas.microsoft.com/office/drawing/2014/main" val="2201290867"/>
                    </a:ext>
                  </a:extLst>
                </a:gridCol>
                <a:gridCol w="2971799">
                  <a:extLst>
                    <a:ext uri="{9D8B030D-6E8A-4147-A177-3AD203B41FA5}">
                      <a16:colId xmlns:a16="http://schemas.microsoft.com/office/drawing/2014/main" val="2986301867"/>
                    </a:ext>
                  </a:extLst>
                </a:gridCol>
              </a:tblGrid>
              <a:tr h="269131">
                <a:tc>
                  <a:txBody>
                    <a:bodyPr/>
                    <a:lstStyle/>
                    <a:p>
                      <a:r>
                        <a:rPr lang="en-US" sz="2200" b="1" dirty="0"/>
                        <a:t>Features</a:t>
                      </a:r>
                    </a:p>
                  </a:txBody>
                  <a:tcPr/>
                </a:tc>
                <a:tc>
                  <a:txBody>
                    <a:bodyPr/>
                    <a:lstStyle/>
                    <a:p>
                      <a:r>
                        <a:rPr lang="en-US" sz="2200" b="1" dirty="0"/>
                        <a:t>Accuracy</a:t>
                      </a:r>
                    </a:p>
                  </a:txBody>
                  <a:tcPr/>
                </a:tc>
                <a:tc>
                  <a:txBody>
                    <a:bodyPr/>
                    <a:lstStyle/>
                    <a:p>
                      <a:r>
                        <a:rPr lang="en-US" sz="2200" b="1" dirty="0"/>
                        <a:t>F1 Score</a:t>
                      </a:r>
                    </a:p>
                  </a:txBody>
                  <a:tcPr/>
                </a:tc>
                <a:extLst>
                  <a:ext uri="{0D108BD9-81ED-4DB2-BD59-A6C34878D82A}">
                    <a16:rowId xmlns:a16="http://schemas.microsoft.com/office/drawing/2014/main" val="3866233024"/>
                  </a:ext>
                </a:extLst>
              </a:tr>
              <a:tr h="288355">
                <a:tc>
                  <a:txBody>
                    <a:bodyPr/>
                    <a:lstStyle/>
                    <a:p>
                      <a:pPr marL="0" indent="0">
                        <a:buFont typeface="+mj-lt"/>
                        <a:buNone/>
                      </a:pPr>
                      <a:r>
                        <a:rPr lang="en-US" sz="2400"/>
                        <a:t>Baseline</a:t>
                      </a:r>
                      <a:endParaRPr lang="en-US" sz="2400" dirty="0"/>
                    </a:p>
                  </a:txBody>
                  <a:tcPr/>
                </a:tc>
                <a:tc>
                  <a:txBody>
                    <a:bodyPr/>
                    <a:lstStyle/>
                    <a:p>
                      <a:pPr marL="0" indent="0">
                        <a:buFont typeface="+mj-lt"/>
                        <a:buNone/>
                      </a:pPr>
                      <a:r>
                        <a:rPr lang="nl-NL" sz="2400" dirty="0"/>
                        <a:t>0.877</a:t>
                      </a:r>
                      <a:endParaRPr lang="en-US" sz="2400" dirty="0"/>
                    </a:p>
                  </a:txBody>
                  <a:tcPr/>
                </a:tc>
                <a:tc>
                  <a:txBody>
                    <a:bodyPr/>
                    <a:lstStyle/>
                    <a:p>
                      <a:pPr marL="0" indent="0">
                        <a:buFont typeface="+mj-lt"/>
                        <a:buNone/>
                      </a:pPr>
                      <a:r>
                        <a:rPr lang="nl-NL" sz="2400" dirty="0"/>
                        <a:t>0.8758</a:t>
                      </a:r>
                      <a:endParaRPr lang="en-US" sz="2400" dirty="0"/>
                    </a:p>
                  </a:txBody>
                  <a:tcPr/>
                </a:tc>
                <a:extLst>
                  <a:ext uri="{0D108BD9-81ED-4DB2-BD59-A6C34878D82A}">
                    <a16:rowId xmlns:a16="http://schemas.microsoft.com/office/drawing/2014/main" val="1045625132"/>
                  </a:ext>
                </a:extLst>
              </a:tr>
              <a:tr h="288355">
                <a:tc>
                  <a:txBody>
                    <a:bodyPr/>
                    <a:lstStyle/>
                    <a:p>
                      <a:pPr marL="0" indent="0">
                        <a:buFont typeface="+mj-lt"/>
                        <a:buNone/>
                      </a:pPr>
                      <a:r>
                        <a:rPr lang="en-US" sz="2400"/>
                        <a:t>Baseline + Top 5</a:t>
                      </a:r>
                      <a:endParaRPr lang="en-US" sz="2400" dirty="0"/>
                    </a:p>
                  </a:txBody>
                  <a:tcPr/>
                </a:tc>
                <a:tc>
                  <a:txBody>
                    <a:bodyPr/>
                    <a:lstStyle/>
                    <a:p>
                      <a:pPr marL="0" indent="0">
                        <a:buFont typeface="+mj-lt"/>
                        <a:buNone/>
                      </a:pPr>
                      <a:r>
                        <a:rPr lang="nl-NL" sz="2400" dirty="0"/>
                        <a:t>0.8792</a:t>
                      </a:r>
                      <a:endParaRPr lang="en-US" sz="2400" dirty="0"/>
                    </a:p>
                  </a:txBody>
                  <a:tcPr/>
                </a:tc>
                <a:tc>
                  <a:txBody>
                    <a:bodyPr/>
                    <a:lstStyle/>
                    <a:p>
                      <a:pPr marL="0" indent="0">
                        <a:buFont typeface="+mj-lt"/>
                        <a:buNone/>
                      </a:pPr>
                      <a:r>
                        <a:rPr lang="nl-NL" sz="2400" dirty="0"/>
                        <a:t>0.8798</a:t>
                      </a:r>
                      <a:endParaRPr lang="en-US" sz="2400" dirty="0"/>
                    </a:p>
                  </a:txBody>
                  <a:tcPr/>
                </a:tc>
                <a:extLst>
                  <a:ext uri="{0D108BD9-81ED-4DB2-BD59-A6C34878D82A}">
                    <a16:rowId xmlns:a16="http://schemas.microsoft.com/office/drawing/2014/main" val="1847379852"/>
                  </a:ext>
                </a:extLst>
              </a:tr>
              <a:tr h="288355">
                <a:tc>
                  <a:txBody>
                    <a:bodyPr/>
                    <a:lstStyle/>
                    <a:p>
                      <a:pPr marL="0" indent="0">
                        <a:buFont typeface="+mj-lt"/>
                        <a:buNone/>
                      </a:pPr>
                      <a:r>
                        <a:rPr lang="en-US" sz="2400" dirty="0"/>
                        <a:t>Baseline + Top 10</a:t>
                      </a:r>
                    </a:p>
                  </a:txBody>
                  <a:tcPr/>
                </a:tc>
                <a:tc>
                  <a:txBody>
                    <a:bodyPr/>
                    <a:lstStyle/>
                    <a:p>
                      <a:pPr marL="0" indent="0">
                        <a:buFont typeface="+mj-lt"/>
                        <a:buNone/>
                      </a:pPr>
                      <a:r>
                        <a:rPr lang="nl-NL" sz="2400" dirty="0"/>
                        <a:t>0.8837</a:t>
                      </a:r>
                      <a:endParaRPr lang="en-US" sz="2400" dirty="0"/>
                    </a:p>
                  </a:txBody>
                  <a:tcPr/>
                </a:tc>
                <a:tc>
                  <a:txBody>
                    <a:bodyPr/>
                    <a:lstStyle/>
                    <a:p>
                      <a:pPr marL="0" indent="0">
                        <a:buFont typeface="+mj-lt"/>
                        <a:buNone/>
                      </a:pPr>
                      <a:r>
                        <a:rPr lang="nl-NL" sz="2400" dirty="0"/>
                        <a:t>0.8847</a:t>
                      </a:r>
                      <a:endParaRPr lang="en-US" sz="2400" dirty="0"/>
                    </a:p>
                  </a:txBody>
                  <a:tcPr/>
                </a:tc>
                <a:extLst>
                  <a:ext uri="{0D108BD9-81ED-4DB2-BD59-A6C34878D82A}">
                    <a16:rowId xmlns:a16="http://schemas.microsoft.com/office/drawing/2014/main" val="2093060844"/>
                  </a:ext>
                </a:extLst>
              </a:tr>
              <a:tr h="519039">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400" dirty="0"/>
                        <a:t>Baseline + Top 15</a:t>
                      </a:r>
                    </a:p>
                  </a:txBody>
                  <a:tcPr/>
                </a:tc>
                <a:tc>
                  <a:txBody>
                    <a:bodyPr/>
                    <a:lstStyle/>
                    <a:p>
                      <a:pPr marL="0" indent="0">
                        <a:buFont typeface="+mj-lt"/>
                        <a:buNone/>
                      </a:pPr>
                      <a:r>
                        <a:rPr lang="nl-NL" sz="2400" dirty="0"/>
                        <a:t>0.8933</a:t>
                      </a:r>
                      <a:endParaRPr lang="en-US" sz="2400" dirty="0"/>
                    </a:p>
                  </a:txBody>
                  <a:tcPr/>
                </a:tc>
                <a:tc>
                  <a:txBody>
                    <a:bodyPr/>
                    <a:lstStyle/>
                    <a:p>
                      <a:pPr marL="0" indent="0">
                        <a:buFont typeface="+mj-lt"/>
                        <a:buNone/>
                      </a:pPr>
                      <a:r>
                        <a:rPr lang="nl-NL" sz="2400" dirty="0"/>
                        <a:t>0.8935</a:t>
                      </a:r>
                      <a:endParaRPr lang="en-US" sz="2400" dirty="0"/>
                    </a:p>
                  </a:txBody>
                  <a:tcPr/>
                </a:tc>
                <a:extLst>
                  <a:ext uri="{0D108BD9-81ED-4DB2-BD59-A6C34878D82A}">
                    <a16:rowId xmlns:a16="http://schemas.microsoft.com/office/drawing/2014/main" val="124092576"/>
                  </a:ext>
                </a:extLst>
              </a:tr>
              <a:tr h="288355">
                <a:tc>
                  <a:txBody>
                    <a:bodyPr/>
                    <a:lstStyle/>
                    <a:p>
                      <a:pPr marL="0" indent="0">
                        <a:buFont typeface="+mj-lt"/>
                        <a:buNone/>
                      </a:pPr>
                      <a:r>
                        <a:rPr lang="en-US" sz="2400" dirty="0"/>
                        <a:t>Baseline + Top 20</a:t>
                      </a:r>
                    </a:p>
                  </a:txBody>
                  <a:tcPr/>
                </a:tc>
                <a:tc>
                  <a:txBody>
                    <a:bodyPr/>
                    <a:lstStyle/>
                    <a:p>
                      <a:pPr marL="0" indent="0">
                        <a:buFont typeface="+mj-lt"/>
                        <a:buNone/>
                      </a:pPr>
                      <a:r>
                        <a:rPr lang="nl-NL" sz="2400" dirty="0"/>
                        <a:t>0.8938</a:t>
                      </a:r>
                      <a:endParaRPr lang="en-US" sz="2400" dirty="0"/>
                    </a:p>
                  </a:txBody>
                  <a:tcPr/>
                </a:tc>
                <a:tc>
                  <a:txBody>
                    <a:bodyPr/>
                    <a:lstStyle/>
                    <a:p>
                      <a:pPr marL="0" indent="0">
                        <a:buFont typeface="+mj-lt"/>
                        <a:buNone/>
                      </a:pPr>
                      <a:r>
                        <a:rPr lang="nl-NL" sz="2400" dirty="0"/>
                        <a:t>0.8937</a:t>
                      </a:r>
                      <a:endParaRPr lang="en-US" sz="2400" dirty="0"/>
                    </a:p>
                  </a:txBody>
                  <a:tcPr/>
                </a:tc>
                <a:extLst>
                  <a:ext uri="{0D108BD9-81ED-4DB2-BD59-A6C34878D82A}">
                    <a16:rowId xmlns:a16="http://schemas.microsoft.com/office/drawing/2014/main" val="1125922830"/>
                  </a:ext>
                </a:extLst>
              </a:tr>
            </a:tbl>
          </a:graphicData>
        </a:graphic>
      </p:graphicFrame>
      <p:sp>
        <p:nvSpPr>
          <p:cNvPr id="5" name="TextBox 4">
            <a:extLst>
              <a:ext uri="{FF2B5EF4-FFF2-40B4-BE49-F238E27FC236}">
                <a16:creationId xmlns:a16="http://schemas.microsoft.com/office/drawing/2014/main" id="{A7804720-5967-46BB-9216-69D0120CD348}"/>
              </a:ext>
            </a:extLst>
          </p:cNvPr>
          <p:cNvSpPr txBox="1"/>
          <p:nvPr/>
        </p:nvSpPr>
        <p:spPr>
          <a:xfrm>
            <a:off x="195649" y="760971"/>
            <a:ext cx="8429368" cy="400110"/>
          </a:xfrm>
          <a:prstGeom prst="rect">
            <a:avLst/>
          </a:prstGeom>
          <a:noFill/>
        </p:spPr>
        <p:txBody>
          <a:bodyPr wrap="square" rtlCol="0">
            <a:spAutoFit/>
          </a:bodyPr>
          <a:lstStyle/>
          <a:p>
            <a:pPr algn="just"/>
            <a:r>
              <a:rPr lang="en-US" sz="2000" b="1" dirty="0">
                <a:latin typeface="+mj-lt"/>
              </a:rPr>
              <a:t>TABLE 9.</a:t>
            </a:r>
            <a:r>
              <a:rPr lang="en-US" sz="2000" dirty="0">
                <a:latin typeface="+mj-lt"/>
              </a:rPr>
              <a:t> Model Comparison</a:t>
            </a:r>
          </a:p>
        </p:txBody>
      </p:sp>
      <p:sp>
        <p:nvSpPr>
          <p:cNvPr id="6" name="Content Placeholder 2">
            <a:extLst>
              <a:ext uri="{FF2B5EF4-FFF2-40B4-BE49-F238E27FC236}">
                <a16:creationId xmlns:a16="http://schemas.microsoft.com/office/drawing/2014/main" id="{9C40B750-7775-43BE-B20C-BB229E186381}"/>
              </a:ext>
            </a:extLst>
          </p:cNvPr>
          <p:cNvSpPr>
            <a:spLocks noGrp="1"/>
          </p:cNvSpPr>
          <p:nvPr>
            <p:ph idx="1"/>
          </p:nvPr>
        </p:nvSpPr>
        <p:spPr>
          <a:xfrm>
            <a:off x="228600" y="4191000"/>
            <a:ext cx="8686800" cy="1325563"/>
          </a:xfrm>
        </p:spPr>
        <p:txBody>
          <a:bodyPr/>
          <a:lstStyle/>
          <a:p>
            <a:pPr algn="just"/>
            <a:r>
              <a:rPr lang="en-US" dirty="0"/>
              <a:t>Adding more features improves the accuracy and F1 score, but not significantly.</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576374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B465-89B8-4920-9FE2-1E193DAA94A5}"/>
              </a:ext>
            </a:extLst>
          </p:cNvPr>
          <p:cNvSpPr>
            <a:spLocks noGrp="1"/>
          </p:cNvSpPr>
          <p:nvPr>
            <p:ph type="title"/>
          </p:nvPr>
        </p:nvSpPr>
        <p:spPr/>
        <p:txBody>
          <a:bodyPr/>
          <a:lstStyle/>
          <a:p>
            <a:r>
              <a:rPr lang="en-US" dirty="0"/>
              <a:t>Model Comparison</a:t>
            </a:r>
          </a:p>
        </p:txBody>
      </p:sp>
      <p:sp>
        <p:nvSpPr>
          <p:cNvPr id="6" name="Content Placeholder 2">
            <a:extLst>
              <a:ext uri="{FF2B5EF4-FFF2-40B4-BE49-F238E27FC236}">
                <a16:creationId xmlns:a16="http://schemas.microsoft.com/office/drawing/2014/main" id="{9C40B750-7775-43BE-B20C-BB229E186381}"/>
              </a:ext>
            </a:extLst>
          </p:cNvPr>
          <p:cNvSpPr>
            <a:spLocks noGrp="1"/>
          </p:cNvSpPr>
          <p:nvPr>
            <p:ph idx="1"/>
          </p:nvPr>
        </p:nvSpPr>
        <p:spPr>
          <a:xfrm>
            <a:off x="228600" y="3049144"/>
            <a:ext cx="8686800" cy="1325563"/>
          </a:xfrm>
        </p:spPr>
        <p:txBody>
          <a:bodyPr/>
          <a:lstStyle/>
          <a:p>
            <a:pPr algn="just"/>
            <a:r>
              <a:rPr lang="en-US" dirty="0"/>
              <a:t>Horne and </a:t>
            </a:r>
            <a:r>
              <a:rPr lang="en-US" dirty="0" err="1"/>
              <a:t>Adali</a:t>
            </a:r>
            <a:r>
              <a:rPr lang="en-US" dirty="0"/>
              <a:t> (2017) selected the top 4 features using ANOVA and used SVM to distinguish between fake and real news articles. Using only linguistic features, the model had an accuracy of around 70% for the content.</a:t>
            </a:r>
          </a:p>
          <a:p>
            <a:pPr algn="just"/>
            <a:endParaRPr lang="en-US" dirty="0"/>
          </a:p>
          <a:p>
            <a:pPr algn="just"/>
            <a:endParaRPr lang="en-US" dirty="0"/>
          </a:p>
          <a:p>
            <a:pPr algn="just"/>
            <a:endParaRPr lang="en-US" dirty="0"/>
          </a:p>
        </p:txBody>
      </p:sp>
      <p:grpSp>
        <p:nvGrpSpPr>
          <p:cNvPr id="12" name="Group 11">
            <a:extLst>
              <a:ext uri="{FF2B5EF4-FFF2-40B4-BE49-F238E27FC236}">
                <a16:creationId xmlns:a16="http://schemas.microsoft.com/office/drawing/2014/main" id="{74152683-14C3-4ECA-B837-76714F586E5D}"/>
              </a:ext>
            </a:extLst>
          </p:cNvPr>
          <p:cNvGrpSpPr/>
          <p:nvPr/>
        </p:nvGrpSpPr>
        <p:grpSpPr>
          <a:xfrm>
            <a:off x="2286000" y="1136431"/>
            <a:ext cx="4572000" cy="1908941"/>
            <a:chOff x="1981200" y="1062859"/>
            <a:chExt cx="3103836" cy="1175516"/>
          </a:xfrm>
        </p:grpSpPr>
        <p:pic>
          <p:nvPicPr>
            <p:cNvPr id="3" name="Picture 2">
              <a:extLst>
                <a:ext uri="{FF2B5EF4-FFF2-40B4-BE49-F238E27FC236}">
                  <a16:creationId xmlns:a16="http://schemas.microsoft.com/office/drawing/2014/main" id="{F808FC9C-08F3-4CA6-AFE0-56CA6AE58BE1}"/>
                </a:ext>
              </a:extLst>
            </p:cNvPr>
            <p:cNvPicPr>
              <a:picLocks noChangeAspect="1"/>
            </p:cNvPicPr>
            <p:nvPr/>
          </p:nvPicPr>
          <p:blipFill rotWithShape="1">
            <a:blip r:embed="rId2"/>
            <a:srcRect l="56250" r="2084"/>
            <a:stretch/>
          </p:blipFill>
          <p:spPr>
            <a:xfrm>
              <a:off x="2971800" y="1062859"/>
              <a:ext cx="1524000" cy="1123950"/>
            </a:xfrm>
            <a:prstGeom prst="rect">
              <a:avLst/>
            </a:prstGeom>
          </p:spPr>
        </p:pic>
        <p:pic>
          <p:nvPicPr>
            <p:cNvPr id="7" name="Picture 6">
              <a:extLst>
                <a:ext uri="{FF2B5EF4-FFF2-40B4-BE49-F238E27FC236}">
                  <a16:creationId xmlns:a16="http://schemas.microsoft.com/office/drawing/2014/main" id="{6D9643B8-AE8B-482C-AC13-50E3231EFDF9}"/>
                </a:ext>
              </a:extLst>
            </p:cNvPr>
            <p:cNvPicPr>
              <a:picLocks noChangeAspect="1"/>
            </p:cNvPicPr>
            <p:nvPr/>
          </p:nvPicPr>
          <p:blipFill rotWithShape="1">
            <a:blip r:embed="rId2"/>
            <a:srcRect r="72917"/>
            <a:stretch/>
          </p:blipFill>
          <p:spPr>
            <a:xfrm>
              <a:off x="1981200" y="1062859"/>
              <a:ext cx="990600" cy="1123950"/>
            </a:xfrm>
            <a:prstGeom prst="rect">
              <a:avLst/>
            </a:prstGeom>
          </p:spPr>
        </p:pic>
        <p:pic>
          <p:nvPicPr>
            <p:cNvPr id="11" name="Picture 10">
              <a:extLst>
                <a:ext uri="{FF2B5EF4-FFF2-40B4-BE49-F238E27FC236}">
                  <a16:creationId xmlns:a16="http://schemas.microsoft.com/office/drawing/2014/main" id="{79869762-9817-4380-A30F-9B82F1936451}"/>
                </a:ext>
              </a:extLst>
            </p:cNvPr>
            <p:cNvPicPr>
              <a:picLocks noChangeAspect="1"/>
            </p:cNvPicPr>
            <p:nvPr/>
          </p:nvPicPr>
          <p:blipFill rotWithShape="1">
            <a:blip r:embed="rId3"/>
            <a:srcRect l="84475"/>
            <a:stretch/>
          </p:blipFill>
          <p:spPr>
            <a:xfrm>
              <a:off x="4419600" y="1066800"/>
              <a:ext cx="665436" cy="1171575"/>
            </a:xfrm>
            <a:prstGeom prst="rect">
              <a:avLst/>
            </a:prstGeom>
          </p:spPr>
        </p:pic>
      </p:grpSp>
      <p:sp>
        <p:nvSpPr>
          <p:cNvPr id="13" name="TextBox 12">
            <a:extLst>
              <a:ext uri="{FF2B5EF4-FFF2-40B4-BE49-F238E27FC236}">
                <a16:creationId xmlns:a16="http://schemas.microsoft.com/office/drawing/2014/main" id="{863E33F5-99E2-4AF6-A9E8-E07EED7A2F47}"/>
              </a:ext>
            </a:extLst>
          </p:cNvPr>
          <p:cNvSpPr txBox="1"/>
          <p:nvPr/>
        </p:nvSpPr>
        <p:spPr>
          <a:xfrm>
            <a:off x="1981200" y="1070114"/>
            <a:ext cx="8429368" cy="400110"/>
          </a:xfrm>
          <a:prstGeom prst="rect">
            <a:avLst/>
          </a:prstGeom>
          <a:noFill/>
        </p:spPr>
        <p:txBody>
          <a:bodyPr wrap="square" rtlCol="0">
            <a:spAutoFit/>
          </a:bodyPr>
          <a:lstStyle/>
          <a:p>
            <a:pPr algn="just"/>
            <a:r>
              <a:rPr lang="en-US" sz="2000" b="1" dirty="0">
                <a:latin typeface="+mj-lt"/>
              </a:rPr>
              <a:t>TABLE 10.</a:t>
            </a:r>
            <a:r>
              <a:rPr lang="en-US" sz="2000" dirty="0">
                <a:latin typeface="+mj-lt"/>
              </a:rPr>
              <a:t> Horne and </a:t>
            </a:r>
            <a:r>
              <a:rPr lang="en-US" sz="2000" dirty="0" err="1">
                <a:latin typeface="+mj-lt"/>
              </a:rPr>
              <a:t>Adali</a:t>
            </a:r>
            <a:r>
              <a:rPr lang="en-US" sz="2000" dirty="0">
                <a:latin typeface="+mj-lt"/>
              </a:rPr>
              <a:t> (2017) paper results</a:t>
            </a:r>
          </a:p>
        </p:txBody>
      </p:sp>
    </p:spTree>
    <p:extLst>
      <p:ext uri="{BB962C8B-B14F-4D97-AF65-F5344CB8AC3E}">
        <p14:creationId xmlns:p14="http://schemas.microsoft.com/office/powerpoint/2010/main" val="1825632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Conclusion</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The basic term frequency-based logistic regression model does a fairly good job of distinguishing between fake news and real news.</a:t>
            </a:r>
          </a:p>
          <a:p>
            <a:pPr algn="just"/>
            <a:r>
              <a:rPr lang="en-US" dirty="0"/>
              <a:t>Adding stylistic features increases both the accuracy and F1 score by up to 2%, a small increase.</a:t>
            </a:r>
          </a:p>
          <a:p>
            <a:pPr algn="just"/>
            <a:r>
              <a:rPr lang="en-US" dirty="0"/>
              <a:t>The stylistic features do not offer a lot of information that is already contained in the term counts.</a:t>
            </a:r>
          </a:p>
        </p:txBody>
      </p:sp>
    </p:spTree>
    <p:extLst>
      <p:ext uri="{BB962C8B-B14F-4D97-AF65-F5344CB8AC3E}">
        <p14:creationId xmlns:p14="http://schemas.microsoft.com/office/powerpoint/2010/main" val="3665739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Limitations of the Study</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Because the dataset is large, the code takes a long time to run.</a:t>
            </a:r>
          </a:p>
          <a:p>
            <a:pPr algn="just"/>
            <a:r>
              <a:rPr lang="en-US" dirty="0"/>
              <a:t>The study only uses naïve Bayes and logistic regression. Also, the study only tried two variants of each.</a:t>
            </a:r>
          </a:p>
          <a:p>
            <a:pPr algn="just"/>
            <a:endParaRPr lang="en-US" dirty="0"/>
          </a:p>
        </p:txBody>
      </p:sp>
    </p:spTree>
    <p:extLst>
      <p:ext uri="{BB962C8B-B14F-4D97-AF65-F5344CB8AC3E}">
        <p14:creationId xmlns:p14="http://schemas.microsoft.com/office/powerpoint/2010/main" val="4181177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Recommendations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14400"/>
            <a:ext cx="8686800" cy="4602163"/>
          </a:xfrm>
        </p:spPr>
        <p:txBody>
          <a:bodyPr/>
          <a:lstStyle/>
          <a:p>
            <a:pPr algn="just"/>
            <a:r>
              <a:rPr lang="en-US" dirty="0"/>
              <a:t>Use other features such as lexicon-based features (e.g., number of analytic words, technical words, etc.) or syntactic features (depth of syntax tree) as in Horne and </a:t>
            </a:r>
            <a:r>
              <a:rPr lang="en-US" dirty="0" err="1"/>
              <a:t>Adali</a:t>
            </a:r>
            <a:r>
              <a:rPr lang="en-US" dirty="0"/>
              <a:t> (2017).</a:t>
            </a:r>
          </a:p>
          <a:p>
            <a:pPr algn="just"/>
            <a:r>
              <a:rPr lang="en-US" dirty="0"/>
              <a:t>Distinguish between hoaxes, propaganda news and satirical news, among others (</a:t>
            </a:r>
            <a:r>
              <a:rPr lang="en-US" dirty="0" err="1"/>
              <a:t>Rashkin</a:t>
            </a:r>
            <a:r>
              <a:rPr lang="en-US" dirty="0"/>
              <a:t> et al., 2017).</a:t>
            </a:r>
          </a:p>
          <a:p>
            <a:pPr algn="just"/>
            <a:endParaRPr lang="en-US" dirty="0"/>
          </a:p>
          <a:p>
            <a:pPr algn="just"/>
            <a:endParaRPr lang="en-US" dirty="0"/>
          </a:p>
        </p:txBody>
      </p:sp>
    </p:spTree>
    <p:extLst>
      <p:ext uri="{BB962C8B-B14F-4D97-AF65-F5344CB8AC3E}">
        <p14:creationId xmlns:p14="http://schemas.microsoft.com/office/powerpoint/2010/main" val="267883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Cleaning Procedures</a:t>
            </a:r>
          </a:p>
        </p:txBody>
      </p:sp>
      <p:sp>
        <p:nvSpPr>
          <p:cNvPr id="5" name="Content Placeholder 2">
            <a:extLst>
              <a:ext uri="{FF2B5EF4-FFF2-40B4-BE49-F238E27FC236}">
                <a16:creationId xmlns:a16="http://schemas.microsoft.com/office/drawing/2014/main" id="{B53A6209-AA59-4D7C-8BEC-9855BF48DDF7}"/>
              </a:ext>
            </a:extLst>
          </p:cNvPr>
          <p:cNvSpPr>
            <a:spLocks noGrp="1"/>
          </p:cNvSpPr>
          <p:nvPr>
            <p:ph idx="1"/>
          </p:nvPr>
        </p:nvSpPr>
        <p:spPr>
          <a:xfrm>
            <a:off x="228600" y="990600"/>
            <a:ext cx="8686800" cy="4602163"/>
          </a:xfrm>
        </p:spPr>
        <p:txBody>
          <a:bodyPr/>
          <a:lstStyle/>
          <a:p>
            <a:pPr algn="just"/>
            <a:r>
              <a:rPr lang="en-US" sz="2800" dirty="0"/>
              <a:t>kept real articles published within 5 days from the earliest/latest publication dates in the fake news dataset (for balancing purposes)</a:t>
            </a:r>
          </a:p>
          <a:p>
            <a:pPr algn="just"/>
            <a:r>
              <a:rPr lang="en-US" sz="2800" dirty="0"/>
              <a:t>removed Breitbart articles from the real news dataset.</a:t>
            </a:r>
          </a:p>
          <a:p>
            <a:r>
              <a:rPr lang="en-US" dirty="0"/>
              <a:t>dropped all articles not in English</a:t>
            </a:r>
          </a:p>
          <a:p>
            <a:r>
              <a:rPr lang="en-US" dirty="0"/>
              <a:t>dropped articles with less than 200 words</a:t>
            </a:r>
          </a:p>
          <a:p>
            <a:r>
              <a:rPr lang="en-US" dirty="0"/>
              <a:t>extracted only the relevant columns</a:t>
            </a:r>
          </a:p>
          <a:p>
            <a:r>
              <a:rPr lang="en-US" dirty="0"/>
              <a:t>renamed columns from the fake dataset to match column names in the real dataset</a:t>
            </a:r>
          </a:p>
          <a:p>
            <a:r>
              <a:rPr lang="en-US" dirty="0"/>
              <a:t>placed tags ("real" and "fake")</a:t>
            </a:r>
          </a:p>
          <a:p>
            <a:pPr algn="just"/>
            <a:endParaRPr lang="en-PH" sz="2800" dirty="0"/>
          </a:p>
        </p:txBody>
      </p:sp>
    </p:spTree>
    <p:extLst>
      <p:ext uri="{BB962C8B-B14F-4D97-AF65-F5344CB8AC3E}">
        <p14:creationId xmlns:p14="http://schemas.microsoft.com/office/powerpoint/2010/main" val="281980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Dataset Snippet</a:t>
            </a:r>
          </a:p>
        </p:txBody>
      </p:sp>
      <p:pic>
        <p:nvPicPr>
          <p:cNvPr id="4" name="Picture 3">
            <a:extLst>
              <a:ext uri="{FF2B5EF4-FFF2-40B4-BE49-F238E27FC236}">
                <a16:creationId xmlns:a16="http://schemas.microsoft.com/office/drawing/2014/main" id="{12FE709C-1476-4529-971A-2F9BB93DE4D8}"/>
              </a:ext>
            </a:extLst>
          </p:cNvPr>
          <p:cNvPicPr>
            <a:picLocks noChangeAspect="1"/>
          </p:cNvPicPr>
          <p:nvPr/>
        </p:nvPicPr>
        <p:blipFill rotWithShape="1">
          <a:blip r:embed="rId2">
            <a:extLst>
              <a:ext uri="{28A0092B-C50C-407E-A947-70E740481C1C}">
                <a14:useLocalDpi xmlns:a14="http://schemas.microsoft.com/office/drawing/2010/main" val="0"/>
              </a:ext>
            </a:extLst>
          </a:blip>
          <a:srcRect l="-105" t="-5683" r="78337" b="53463"/>
          <a:stretch/>
        </p:blipFill>
        <p:spPr>
          <a:xfrm>
            <a:off x="609600" y="152400"/>
            <a:ext cx="5679688" cy="6096000"/>
          </a:xfrm>
          <a:prstGeom prst="rect">
            <a:avLst/>
          </a:prstGeom>
        </p:spPr>
      </p:pic>
    </p:spTree>
    <p:extLst>
      <p:ext uri="{BB962C8B-B14F-4D97-AF65-F5344CB8AC3E}">
        <p14:creationId xmlns:p14="http://schemas.microsoft.com/office/powerpoint/2010/main" val="286210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Dataset Snippet</a:t>
            </a:r>
          </a:p>
        </p:txBody>
      </p:sp>
      <p:pic>
        <p:nvPicPr>
          <p:cNvPr id="4" name="Picture 3">
            <a:extLst>
              <a:ext uri="{FF2B5EF4-FFF2-40B4-BE49-F238E27FC236}">
                <a16:creationId xmlns:a16="http://schemas.microsoft.com/office/drawing/2014/main" id="{12FE709C-1476-4529-971A-2F9BB93DE4D8}"/>
              </a:ext>
            </a:extLst>
          </p:cNvPr>
          <p:cNvPicPr>
            <a:picLocks noChangeAspect="1"/>
          </p:cNvPicPr>
          <p:nvPr/>
        </p:nvPicPr>
        <p:blipFill rotWithShape="1">
          <a:blip r:embed="rId2">
            <a:extLst>
              <a:ext uri="{28A0092B-C50C-407E-A947-70E740481C1C}">
                <a14:useLocalDpi xmlns:a14="http://schemas.microsoft.com/office/drawing/2010/main" val="0"/>
              </a:ext>
            </a:extLst>
          </a:blip>
          <a:srcRect l="21321" t="-3263" r="48598" b="52349"/>
          <a:stretch/>
        </p:blipFill>
        <p:spPr>
          <a:xfrm>
            <a:off x="647700" y="457200"/>
            <a:ext cx="7848600" cy="5867400"/>
          </a:xfrm>
          <a:prstGeom prst="rect">
            <a:avLst/>
          </a:prstGeom>
        </p:spPr>
      </p:pic>
    </p:spTree>
    <p:extLst>
      <p:ext uri="{BB962C8B-B14F-4D97-AF65-F5344CB8AC3E}">
        <p14:creationId xmlns:p14="http://schemas.microsoft.com/office/powerpoint/2010/main" val="151306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1291-1E9A-46D7-8BD7-3FEE8EB9CF6E}"/>
              </a:ext>
            </a:extLst>
          </p:cNvPr>
          <p:cNvSpPr>
            <a:spLocks noGrp="1"/>
          </p:cNvSpPr>
          <p:nvPr>
            <p:ph type="title"/>
          </p:nvPr>
        </p:nvSpPr>
        <p:spPr/>
        <p:txBody>
          <a:bodyPr/>
          <a:lstStyle/>
          <a:p>
            <a:r>
              <a:rPr lang="en-US" dirty="0"/>
              <a:t>Dataset Snippet</a:t>
            </a:r>
          </a:p>
        </p:txBody>
      </p:sp>
      <p:pic>
        <p:nvPicPr>
          <p:cNvPr id="4" name="Picture 3">
            <a:extLst>
              <a:ext uri="{FF2B5EF4-FFF2-40B4-BE49-F238E27FC236}">
                <a16:creationId xmlns:a16="http://schemas.microsoft.com/office/drawing/2014/main" id="{12FE709C-1476-4529-971A-2F9BB93DE4D8}"/>
              </a:ext>
            </a:extLst>
          </p:cNvPr>
          <p:cNvPicPr>
            <a:picLocks noChangeAspect="1"/>
          </p:cNvPicPr>
          <p:nvPr/>
        </p:nvPicPr>
        <p:blipFill rotWithShape="1">
          <a:blip r:embed="rId2">
            <a:extLst>
              <a:ext uri="{28A0092B-C50C-407E-A947-70E740481C1C}">
                <a14:useLocalDpi xmlns:a14="http://schemas.microsoft.com/office/drawing/2010/main" val="0"/>
              </a:ext>
            </a:extLst>
          </a:blip>
          <a:srcRect l="51168" t="-3524" r="18458" b="53264"/>
          <a:stretch/>
        </p:blipFill>
        <p:spPr>
          <a:xfrm>
            <a:off x="762000" y="381000"/>
            <a:ext cx="7924800" cy="5867400"/>
          </a:xfrm>
          <a:prstGeom prst="rect">
            <a:avLst/>
          </a:prstGeom>
        </p:spPr>
      </p:pic>
    </p:spTree>
    <p:extLst>
      <p:ext uri="{BB962C8B-B14F-4D97-AF65-F5344CB8AC3E}">
        <p14:creationId xmlns:p14="http://schemas.microsoft.com/office/powerpoint/2010/main" val="1833215108"/>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askerville Old Face"/>
        <a:ea typeface=""/>
        <a:cs typeface=""/>
      </a:majorFont>
      <a:minorFont>
        <a:latin typeface="Baskerville Old 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1581</TotalTime>
  <Words>2131</Words>
  <Application>Microsoft Office PowerPoint</Application>
  <PresentationFormat>On-screen Show (4:3)</PresentationFormat>
  <Paragraphs>413</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SimHei</vt:lpstr>
      <vt:lpstr>SimSun</vt:lpstr>
      <vt:lpstr>Arial</vt:lpstr>
      <vt:lpstr>Baskerville Old Face</vt:lpstr>
      <vt:lpstr>Calibri</vt:lpstr>
      <vt:lpstr>Cambria Math</vt:lpstr>
      <vt:lpstr>Custom Design</vt:lpstr>
      <vt:lpstr>Detection and Characterization of Fake News through Text Classification</vt:lpstr>
      <vt:lpstr>Objectives</vt:lpstr>
      <vt:lpstr>Outline</vt:lpstr>
      <vt:lpstr>Outline</vt:lpstr>
      <vt:lpstr>Data Description</vt:lpstr>
      <vt:lpstr>Cleaning Procedures</vt:lpstr>
      <vt:lpstr>Dataset Snippet</vt:lpstr>
      <vt:lpstr>Dataset Snippet</vt:lpstr>
      <vt:lpstr>Dataset Snippet</vt:lpstr>
      <vt:lpstr>Dataset Snippet</vt:lpstr>
      <vt:lpstr>Data Sources</vt:lpstr>
      <vt:lpstr>Class Frequencies</vt:lpstr>
      <vt:lpstr>Sample Class Frequencies</vt:lpstr>
      <vt:lpstr>Outline</vt:lpstr>
      <vt:lpstr>Tokenization</vt:lpstr>
      <vt:lpstr>Tokenization</vt:lpstr>
      <vt:lpstr>Training/Testing Split</vt:lpstr>
      <vt:lpstr>Outline</vt:lpstr>
      <vt:lpstr>Performance Measures Used</vt:lpstr>
      <vt:lpstr>Term Counts</vt:lpstr>
      <vt:lpstr>Term Counts</vt:lpstr>
      <vt:lpstr>Term Counts</vt:lpstr>
      <vt:lpstr>Term Counts</vt:lpstr>
      <vt:lpstr>Term Counts</vt:lpstr>
      <vt:lpstr>Term Counts</vt:lpstr>
      <vt:lpstr>TF-IDF</vt:lpstr>
      <vt:lpstr>TF-IDF</vt:lpstr>
      <vt:lpstr>TF-IDF</vt:lpstr>
      <vt:lpstr>TF-IDF</vt:lpstr>
      <vt:lpstr>TF-IDF</vt:lpstr>
      <vt:lpstr>TF-IDF</vt:lpstr>
      <vt:lpstr>Comparison of Baseline Models</vt:lpstr>
      <vt:lpstr>Comparison of Baseline Models</vt:lpstr>
      <vt:lpstr>Comparison of Baseline Models</vt:lpstr>
      <vt:lpstr>Comparison of Baseline Models</vt:lpstr>
      <vt:lpstr>Outline</vt:lpstr>
      <vt:lpstr>Features to be Extracted</vt:lpstr>
      <vt:lpstr>Features to be Extracted</vt:lpstr>
      <vt:lpstr>Features to be Extracted</vt:lpstr>
      <vt:lpstr>Dale-Chall Readability Index</vt:lpstr>
      <vt:lpstr>Type-Token Ratio</vt:lpstr>
      <vt:lpstr>Extraction Method</vt:lpstr>
      <vt:lpstr>Real vs. Fake News</vt:lpstr>
      <vt:lpstr>Real vs. Fake News</vt:lpstr>
      <vt:lpstr>Real vs. Fake News</vt:lpstr>
      <vt:lpstr>Real vs. Fake News</vt:lpstr>
      <vt:lpstr>Real vs. Fake News</vt:lpstr>
      <vt:lpstr>Outline</vt:lpstr>
      <vt:lpstr>Feature Selection</vt:lpstr>
      <vt:lpstr>Top Features</vt:lpstr>
      <vt:lpstr>Top Features</vt:lpstr>
      <vt:lpstr>Outline</vt:lpstr>
      <vt:lpstr>Model Comparison</vt:lpstr>
      <vt:lpstr>Model Comparison</vt:lpstr>
      <vt:lpstr>Model Comparison</vt:lpstr>
      <vt:lpstr>Conclusion</vt:lpstr>
      <vt:lpstr>Limitations of the Study</vt:lpstr>
      <vt:lpstr>Recommendations</vt:lpstr>
    </vt:vector>
  </TitlesOfParts>
  <Company>DLSU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luceroc</dc:creator>
  <cp:lastModifiedBy>Justin</cp:lastModifiedBy>
  <cp:revision>134</cp:revision>
  <dcterms:created xsi:type="dcterms:W3CDTF">2008-03-31T01:23:05Z</dcterms:created>
  <dcterms:modified xsi:type="dcterms:W3CDTF">2019-04-09T19:04:21Z</dcterms:modified>
</cp:coreProperties>
</file>