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89" r:id="rId4"/>
    <p:sldId id="276" r:id="rId5"/>
    <p:sldId id="277" r:id="rId6"/>
    <p:sldId id="286" r:id="rId7"/>
    <p:sldId id="275" r:id="rId8"/>
    <p:sldId id="279" r:id="rId9"/>
    <p:sldId id="280" r:id="rId10"/>
    <p:sldId id="281" r:id="rId11"/>
    <p:sldId id="282" r:id="rId12"/>
    <p:sldId id="283" r:id="rId13"/>
    <p:sldId id="278" r:id="rId14"/>
    <p:sldId id="287" r:id="rId15"/>
    <p:sldId id="290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2B2"/>
    <a:srgbClr val="800000"/>
    <a:srgbClr val="CC0000"/>
    <a:srgbClr val="FF0000"/>
    <a:srgbClr val="FF3300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52C8-68BC-42F8-B213-96DDED0D4930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4BA4-9800-4F83-BE2F-2A05363AAD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5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E4EA-9873-4D60-A248-C85F1A18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3F16A-794C-4C74-B71D-2D1EB283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0BEB-7B76-45E5-8689-73544889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F542-DCE2-446A-ACA9-2A64BDE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7627-A1EA-4E2B-933A-7F603A2A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29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EB46-BAE6-4F48-9785-B654F33B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7684-1416-484E-B572-52314274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D60E-C20D-4537-80C8-06F56FFA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F9A7-795C-46C3-B951-9A4BF1E9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2967-DBBF-4537-8E7E-B6A9BD4E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9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55A62-DBD0-4C75-AACE-2DEA37906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F4FB0-3CFB-4809-AA6B-FE930E21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2C56-EF54-4FA4-AF81-BD8E40D2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C4B3-4789-4958-9C28-7F61383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C2962-39FF-45B5-BCE6-DEE4EA6E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43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3C1F-78EB-4CC4-AC7A-65867328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97CF-406F-40CE-9174-80625E87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2C95-62AA-49F3-90C0-D1A3EFB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4554-09FA-4DB8-ADC6-507C9257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7B92-7938-4135-B94F-4242292D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1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627-AFC9-4D49-994A-C2EC6084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2595-30BD-4F8F-965E-09BB703E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5B85-422E-44E6-A9FD-76B06961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9FB1-4894-4108-9263-BDCD42EE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E9CE-BBCF-450A-9E2A-E334609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25B2-9FD0-42DE-98F9-0AE87253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95CA-93A1-442F-8739-EF887009A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EF01-F7FC-4709-8E80-5D5EA74D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A6AD-B0BB-4310-AEA0-997ED8D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E8E8-D39B-4580-86CA-23AD4F10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C714-2C47-4056-A31B-6F6D6A1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48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5FD0-8285-49E0-9639-ED517418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D05D-02C2-49E2-8FA4-0EA07892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C6B6-CD6C-4F1A-A9DD-BE5DD4BF3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1FEC-CBC1-40CF-864D-B1CFD4C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3F47B-11AE-4F0B-A626-6961E195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F2B3F-443A-4EB5-A3B7-1F8898D8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490A-F606-46C1-AEF1-B54A159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ED692-D7DE-46EA-909D-F984C3E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55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631C-172B-4D3B-9EB7-6DE84CFE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7B62F-FBD8-4851-8CB8-53B3BDB8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2210-B26C-4FB3-89A7-3473702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C107C-E7B9-4C11-B750-1BFABD7E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06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52E11-2EE2-481A-96B6-EFA65C57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3101-60EA-4706-8261-0B21701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168E-BA92-4519-804C-009DE4F1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3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BB86-696D-4AC0-BC53-BB7B950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C10C-6E19-4273-82AF-56DA404E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C3137-61DD-4E2E-8B05-532ED399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0F020-0DEE-4E66-B196-FB61B80F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50B76-EE6A-4538-96EC-B28FB20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0840-35E6-4922-AD5B-36FF9E73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0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675-A0DC-420B-A196-3FDE2C60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B8871-BC3D-4457-83CA-C003F03B8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8D066-C3AA-4A18-8A37-0EB23AC7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75A01-757D-4164-96C7-735876F9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7ADD-F02F-48F7-BFD8-7275E5BF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49B2-7889-41A8-97F2-BD748063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84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16A66-C35A-45EB-BC26-29BB059F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6A5F-F292-40C3-9A91-A060F428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F636-5C25-4784-8B8E-E545687E8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B2E7-FEC3-445F-8CE6-1C0B676D658A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F464-58CB-47EB-97C9-0934F59A6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9DB9-060E-4C72-BF49-83C1CA8A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C445-4642-4E9D-AF81-8890E9752F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3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40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50.png"/><Relationship Id="rId5" Type="http://schemas.openxmlformats.org/officeDocument/2006/relationships/image" Target="../media/image280.png"/><Relationship Id="rId10" Type="http://schemas.openxmlformats.org/officeDocument/2006/relationships/image" Target="../media/image35.png"/><Relationship Id="rId4" Type="http://schemas.openxmlformats.org/officeDocument/2006/relationships/image" Target="../media/image241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.png"/><Relationship Id="rId7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65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0.png"/><Relationship Id="rId4" Type="http://schemas.openxmlformats.org/officeDocument/2006/relationships/image" Target="../media/image43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18" Type="http://schemas.openxmlformats.org/officeDocument/2006/relationships/image" Target="../media/image170.png"/><Relationship Id="rId3" Type="http://schemas.openxmlformats.org/officeDocument/2006/relationships/image" Target="../media/image2.png"/><Relationship Id="rId21" Type="http://schemas.openxmlformats.org/officeDocument/2006/relationships/image" Target="../media/image20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160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44.png"/><Relationship Id="rId23" Type="http://schemas.openxmlformats.org/officeDocument/2006/relationships/image" Target="../media/image220.png"/><Relationship Id="rId10" Type="http://schemas.openxmlformats.org/officeDocument/2006/relationships/image" Target="../media/image100.png"/><Relationship Id="rId19" Type="http://schemas.openxmlformats.org/officeDocument/2006/relationships/image" Target="../media/image180.png"/><Relationship Id="rId4" Type="http://schemas.openxmlformats.org/officeDocument/2006/relationships/image" Target="../media/image91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Relationship Id="rId22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8" Type="http://schemas.openxmlformats.org/officeDocument/2006/relationships/image" Target="../media/image121.png"/><Relationship Id="rId12" Type="http://schemas.openxmlformats.org/officeDocument/2006/relationships/image" Target="../media/image15.png"/><Relationship Id="rId17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image" Target="../media/image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.png"/><Relationship Id="rId19" Type="http://schemas.openxmlformats.org/officeDocument/2006/relationships/image" Target="../media/image14.png"/><Relationship Id="rId14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50.png"/><Relationship Id="rId9" Type="http://schemas.openxmlformats.org/officeDocument/2006/relationships/image" Target="../media/image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4D670C-A4AC-4873-BCC1-4AC4E749F308}"/>
              </a:ext>
            </a:extLst>
          </p:cNvPr>
          <p:cNvSpPr/>
          <p:nvPr/>
        </p:nvSpPr>
        <p:spPr>
          <a:xfrm>
            <a:off x="1496704" y="1568538"/>
            <a:ext cx="9198591" cy="1839892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i="0" dirty="0">
                <a:effectLst/>
              </a:rPr>
              <a:t>Sistem Interaksi Qubit dan Osilator Harmonik </a:t>
            </a:r>
          </a:p>
          <a:p>
            <a:pPr algn="ctr"/>
            <a:r>
              <a:rPr lang="en-US" sz="2000" dirty="0"/>
              <a:t>R</a:t>
            </a:r>
            <a:r>
              <a:rPr lang="id-ID" sz="2000" dirty="0"/>
              <a:t>e</a:t>
            </a:r>
            <a:r>
              <a:rPr lang="en-US" sz="2000" dirty="0"/>
              <a:t>view</a:t>
            </a:r>
            <a:r>
              <a:rPr lang="id-ID" sz="2000" dirty="0"/>
              <a:t> dari Artikel: </a:t>
            </a:r>
            <a:r>
              <a:rPr lang="en-US" sz="2000" i="1" dirty="0"/>
              <a:t>Qubit-oscillator systems in the </a:t>
            </a:r>
            <a:r>
              <a:rPr lang="en-US" sz="2000" i="1" dirty="0" err="1"/>
              <a:t>ultrastrong</a:t>
            </a:r>
            <a:r>
              <a:rPr lang="en-US" sz="2000" i="1" dirty="0"/>
              <a:t>-coupling regime and their potential for preparing nonclassical states</a:t>
            </a:r>
            <a:r>
              <a:rPr lang="id-ID" sz="2000" dirty="0"/>
              <a:t>, oleh S. Ashhab dan Franco Nori</a:t>
            </a:r>
            <a:endParaRPr lang="en-ID" sz="2000" i="1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8C05A76-E107-4C0A-9283-AEC9B171CB4D}"/>
              </a:ext>
            </a:extLst>
          </p:cNvPr>
          <p:cNvSpPr txBox="1"/>
          <p:nvPr/>
        </p:nvSpPr>
        <p:spPr>
          <a:xfrm>
            <a:off x="1695766" y="3815340"/>
            <a:ext cx="8800465" cy="89062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76910" marR="163195" indent="-367665" algn="ctr">
              <a:lnSpc>
                <a:spcPts val="1920"/>
              </a:lnSpc>
              <a:spcBef>
                <a:spcPts val="565"/>
              </a:spcBef>
            </a:pPr>
            <a:r>
              <a:rPr lang="en-US" sz="2000" dirty="0">
                <a:latin typeface="Times New Roman"/>
                <a:cs typeface="Times New Roman"/>
              </a:rPr>
              <a:t>Muhammad </a:t>
            </a:r>
            <a:r>
              <a:rPr lang="en-US" sz="2000" dirty="0" err="1">
                <a:latin typeface="Times New Roman"/>
                <a:cs typeface="Times New Roman"/>
              </a:rPr>
              <a:t>Oktavyan</a:t>
            </a:r>
            <a:r>
              <a:rPr lang="en-US" sz="2000" dirty="0">
                <a:latin typeface="Times New Roman"/>
                <a:cs typeface="Times New Roman"/>
              </a:rPr>
              <a:t> Hardiyono</a:t>
            </a:r>
            <a:r>
              <a:rPr sz="1950" spc="15" baseline="25641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, </a:t>
            </a:r>
            <a:r>
              <a:rPr lang="en-US" sz="2000" spc="-5" dirty="0" err="1">
                <a:latin typeface="Times New Roman"/>
                <a:cs typeface="Times New Roman"/>
              </a:rPr>
              <a:t>Mukhamad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Azis</a:t>
            </a:r>
            <a:r>
              <a:rPr lang="en-US" sz="2000" spc="-5" dirty="0">
                <a:latin typeface="Times New Roman"/>
                <a:cs typeface="Times New Roman"/>
              </a:rPr>
              <a:t> Tholib</a:t>
            </a:r>
            <a:r>
              <a:rPr lang="en-US" sz="1950" baseline="25641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lang="en-US" sz="2000" dirty="0">
                <a:latin typeface="Times New Roman"/>
                <a:cs typeface="Times New Roman"/>
              </a:rPr>
              <a:t>Reta Lola Oftaviana</a:t>
            </a:r>
            <a:r>
              <a:rPr lang="en-US" sz="1950" baseline="25641" dirty="0">
                <a:latin typeface="Times New Roman"/>
                <a:cs typeface="Times New Roman"/>
              </a:rPr>
              <a:t>1</a:t>
            </a:r>
            <a:r>
              <a:rPr lang="en-ID" sz="2000" dirty="0">
                <a:latin typeface="Times New Roman"/>
                <a:cs typeface="Times New Roman"/>
              </a:rPr>
              <a:t>, Ahmad Ridwan </a:t>
            </a:r>
            <a:r>
              <a:rPr lang="en-ID" sz="2000" dirty="0" err="1">
                <a:latin typeface="Times New Roman"/>
                <a:cs typeface="Times New Roman"/>
              </a:rPr>
              <a:t>Tresna</a:t>
            </a:r>
            <a:r>
              <a:rPr lang="en-ID" sz="2000" dirty="0">
                <a:latin typeface="Times New Roman"/>
                <a:cs typeface="Times New Roman"/>
              </a:rPr>
              <a:t> Nugraha</a:t>
            </a:r>
            <a:r>
              <a:rPr lang="en-ID" sz="1950" baseline="25641" dirty="0">
                <a:latin typeface="Times New Roman"/>
                <a:cs typeface="Times New Roman"/>
              </a:rPr>
              <a:t>2</a:t>
            </a:r>
            <a:endParaRPr sz="1950" baseline="25641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D990012-D805-4BAE-8DE3-19F82FF8557A}"/>
              </a:ext>
            </a:extLst>
          </p:cNvPr>
          <p:cNvSpPr txBox="1"/>
          <p:nvPr/>
        </p:nvSpPr>
        <p:spPr>
          <a:xfrm>
            <a:off x="1695766" y="5576640"/>
            <a:ext cx="8800465" cy="31611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76910" marR="163195" indent="-367665" algn="ctr">
              <a:lnSpc>
                <a:spcPts val="1920"/>
              </a:lnSpc>
              <a:spcBef>
                <a:spcPts val="565"/>
              </a:spcBef>
            </a:pPr>
            <a:r>
              <a:rPr lang="en-ID" sz="2000" dirty="0">
                <a:latin typeface="Times New Roman"/>
                <a:cs typeface="Times New Roman"/>
              </a:rPr>
              <a:t>September 2021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922C4-49B8-4D0D-B4D7-E86996428B0B}"/>
              </a:ext>
            </a:extLst>
          </p:cNvPr>
          <p:cNvSpPr txBox="1"/>
          <p:nvPr/>
        </p:nvSpPr>
        <p:spPr>
          <a:xfrm>
            <a:off x="3049136" y="4601110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/>
                <a:cs typeface="Times New Roman"/>
              </a:rPr>
              <a:t>Universitas Negeri Malang</a:t>
            </a:r>
            <a:r>
              <a:rPr lang="en-US" sz="1800" spc="15" baseline="25641" dirty="0">
                <a:latin typeface="Times New Roman"/>
                <a:cs typeface="Times New Roman"/>
              </a:rPr>
              <a:t>1</a:t>
            </a:r>
          </a:p>
          <a:p>
            <a:pPr algn="ctr"/>
            <a:r>
              <a:rPr lang="en-ID" sz="1800" dirty="0">
                <a:latin typeface="Times New Roman"/>
                <a:cs typeface="Times New Roman"/>
              </a:rPr>
              <a:t>Lembaga </a:t>
            </a:r>
            <a:r>
              <a:rPr lang="en-ID" sz="1800" dirty="0" err="1">
                <a:latin typeface="Times New Roman"/>
                <a:cs typeface="Times New Roman"/>
              </a:rPr>
              <a:t>Ilmu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Pengetahuan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dirty="0">
                <a:latin typeface="Times New Roman"/>
                <a:cs typeface="Times New Roman"/>
              </a:rPr>
              <a:t>Indonesi</a:t>
            </a:r>
            <a:r>
              <a:rPr lang="en-ID" sz="1800" dirty="0">
                <a:latin typeface="Times New Roman"/>
                <a:cs typeface="Times New Roman"/>
              </a:rPr>
              <a:t>a</a:t>
            </a:r>
            <a:r>
              <a:rPr lang="en-ID" sz="1800" baseline="25641" dirty="0">
                <a:latin typeface="Times New Roman"/>
                <a:cs typeface="Times New Roman"/>
              </a:rPr>
              <a:t>2</a:t>
            </a:r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10/15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  <a:blipFill>
                <a:blip r:embed="rId4"/>
                <a:stretch>
                  <a:fillRect l="-1701" t="-16092" b="-931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D4055E8-42DC-4BC9-A527-9DF54958CE2D}"/>
              </a:ext>
            </a:extLst>
          </p:cNvPr>
          <p:cNvGrpSpPr/>
          <p:nvPr/>
        </p:nvGrpSpPr>
        <p:grpSpPr>
          <a:xfrm>
            <a:off x="942860" y="3508117"/>
            <a:ext cx="10306280" cy="2790826"/>
            <a:chOff x="-2286000" y="2379103"/>
            <a:chExt cx="13401675" cy="362902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7745D03-5CBD-46AE-B313-DD337EBA7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379103"/>
              <a:ext cx="4333875" cy="362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1FF48F55-12A9-44D7-B2A4-AB54B9426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2379103"/>
              <a:ext cx="4333875" cy="362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4E7B7D67-6932-4EAA-85F4-87A92A739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0" y="2383865"/>
              <a:ext cx="4333875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D6DAAB-54F7-43F7-B7F0-BDCE0BA70D3E}"/>
              </a:ext>
            </a:extLst>
          </p:cNvPr>
          <p:cNvGrpSpPr/>
          <p:nvPr/>
        </p:nvGrpSpPr>
        <p:grpSpPr>
          <a:xfrm>
            <a:off x="7437346" y="1147631"/>
            <a:ext cx="2410723" cy="2410723"/>
            <a:chOff x="7742462" y="1202426"/>
            <a:chExt cx="2410723" cy="2410723"/>
          </a:xfrm>
        </p:grpSpPr>
        <p:pic>
          <p:nvPicPr>
            <p:cNvPr id="24" name="Picture 1">
              <a:extLst>
                <a:ext uri="{FF2B5EF4-FFF2-40B4-BE49-F238E27FC236}">
                  <a16:creationId xmlns:a16="http://schemas.microsoft.com/office/drawing/2014/main" id="{297B1E18-DE66-4E5C-BDD7-E40888468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462" y="1202426"/>
              <a:ext cx="2410723" cy="2410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F53E2A8D-D82D-46C7-97C1-746AED703432}"/>
                </a:ext>
              </a:extLst>
            </p:cNvPr>
            <p:cNvSpPr/>
            <p:nvPr/>
          </p:nvSpPr>
          <p:spPr>
            <a:xfrm rot="19636882">
              <a:off x="8807981" y="2116221"/>
              <a:ext cx="469900" cy="469900"/>
            </a:xfrm>
            <a:prstGeom prst="arc">
              <a:avLst>
                <a:gd name="adj1" fmla="val 11611549"/>
                <a:gd name="adj2" fmla="val 1480802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8DD215D-749B-4EB3-BA4F-A54182DBB649}"/>
                    </a:ext>
                  </a:extLst>
                </p:cNvPr>
                <p:cNvSpPr txBox="1"/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F68B87-B195-4A6D-917E-CD21F0B69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2262F83-12D1-44A3-B97A-6201EAC5CC47}"/>
                    </a:ext>
                  </a:extLst>
                </p:cNvPr>
                <p:cNvSpPr txBox="1"/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2262F83-12D1-44A3-B97A-6201EAC5C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2258" r="-29032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AD714-2B2D-4458-AEB9-21965B0C528D}"/>
                    </a:ext>
                  </a:extLst>
                </p:cNvPr>
                <p:cNvSpPr txBox="1"/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AD714-2B2D-4458-AEB9-21965B0C5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710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11/15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BB189-FD9A-421A-9374-F7AD1D9A9BD1}"/>
              </a:ext>
            </a:extLst>
          </p:cNvPr>
          <p:cNvSpPr txBox="1"/>
          <p:nvPr/>
        </p:nvSpPr>
        <p:spPr>
          <a:xfrm>
            <a:off x="177421" y="1073168"/>
            <a:ext cx="3246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Fungsi Q</a:t>
            </a:r>
            <a:r>
              <a:rPr lang="en-US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endParaRPr lang="id-ID" sz="2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E96BE-CF97-41C8-B581-5C11D1F1F019}"/>
                  </a:ext>
                </a:extLst>
              </p:cNvPr>
              <p:cNvSpPr txBox="1"/>
              <p:nvPr/>
            </p:nvSpPr>
            <p:spPr>
              <a:xfrm>
                <a:off x="1057099" y="2360635"/>
                <a:ext cx="276428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E96BE-CF97-41C8-B581-5C11D1F1F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99" y="2360635"/>
                <a:ext cx="2764282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18E248F-E526-4068-91AE-D8CA2EB2CA29}"/>
              </a:ext>
            </a:extLst>
          </p:cNvPr>
          <p:cNvSpPr txBox="1"/>
          <p:nvPr/>
        </p:nvSpPr>
        <p:spPr>
          <a:xfrm>
            <a:off x="177421" y="3426245"/>
            <a:ext cx="3246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Fungsi Wigner</a:t>
            </a:r>
            <a:r>
              <a:rPr lang="en-US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endParaRPr lang="id-ID" sz="2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FE7E28-B6D1-44FA-83A2-B1A78B64747C}"/>
              </a:ext>
            </a:extLst>
          </p:cNvPr>
          <p:cNvGrpSpPr/>
          <p:nvPr/>
        </p:nvGrpSpPr>
        <p:grpSpPr>
          <a:xfrm>
            <a:off x="521042" y="4095153"/>
            <a:ext cx="3930628" cy="1756991"/>
            <a:chOff x="654202" y="4026779"/>
            <a:chExt cx="3930628" cy="1756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139A770-45AB-4226-A5E8-CA5FD766A2ED}"/>
                    </a:ext>
                  </a:extLst>
                </p:cNvPr>
                <p:cNvSpPr txBox="1"/>
                <p:nvPr/>
              </p:nvSpPr>
              <p:spPr>
                <a:xfrm>
                  <a:off x="654202" y="4026779"/>
                  <a:ext cx="3930628" cy="8095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 =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139A770-45AB-4226-A5E8-CA5FD766A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02" y="4026779"/>
                  <a:ext cx="3930628" cy="8095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2C20FA-7211-4455-A3B2-348EA860B530}"/>
                    </a:ext>
                  </a:extLst>
                </p:cNvPr>
                <p:cNvSpPr txBox="1"/>
                <p:nvPr/>
              </p:nvSpPr>
              <p:spPr>
                <a:xfrm>
                  <a:off x="1198436" y="5024973"/>
                  <a:ext cx="3038524" cy="75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d-ID" i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</m:sSub>
                          </m: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D" dirty="0"/>
                </a:p>
                <a:p>
                  <a:endParaRPr lang="en-ID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2C20FA-7211-4455-A3B2-348EA860B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436" y="5024973"/>
                  <a:ext cx="3038524" cy="758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C8EDFE-6508-441B-83BE-3147B222A8E1}"/>
              </a:ext>
            </a:extLst>
          </p:cNvPr>
          <p:cNvGrpSpPr/>
          <p:nvPr/>
        </p:nvGrpSpPr>
        <p:grpSpPr>
          <a:xfrm>
            <a:off x="4653564" y="1344286"/>
            <a:ext cx="7323772" cy="4675971"/>
            <a:chOff x="1732528" y="1029262"/>
            <a:chExt cx="9715528" cy="6203021"/>
          </a:xfrm>
        </p:grpSpPr>
        <p:pic>
          <p:nvPicPr>
            <p:cNvPr id="5121" name="Picture 1">
              <a:extLst>
                <a:ext uri="{FF2B5EF4-FFF2-40B4-BE49-F238E27FC236}">
                  <a16:creationId xmlns:a16="http://schemas.microsoft.com/office/drawing/2014/main" id="{933855AD-66E8-46CC-95C4-C4B0511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831" y="4374783"/>
              <a:ext cx="4848225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431F89B-CF34-4C8B-93B1-9A7F502C90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528" y="4374783"/>
              <a:ext cx="4848226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A6C6D6B9-435C-4DA6-AF5A-008BDED4E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831" y="1029262"/>
              <a:ext cx="4848225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1C69E35A-4373-4C78-9748-9D5A7C7CB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528" y="1073168"/>
              <a:ext cx="4848226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9EE82-4A59-433E-ADC2-4C295043C32F}"/>
                  </a:ext>
                </a:extLst>
              </p:cNvPr>
              <p:cNvSpPr txBox="1"/>
              <p:nvPr/>
            </p:nvSpPr>
            <p:spPr>
              <a:xfrm>
                <a:off x="1025020" y="1677397"/>
                <a:ext cx="13921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9EE82-4A59-433E-ADC2-4C295043C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20" y="1677397"/>
                <a:ext cx="1392106" cy="369332"/>
              </a:xfrm>
              <a:prstGeom prst="rect">
                <a:avLst/>
              </a:prstGeom>
              <a:blipFill>
                <a:blip r:embed="rId11"/>
                <a:stretch>
                  <a:fillRect t="-119672" r="-13974" b="-1836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D002E91-2AAD-4D2F-BCC8-767365B4214A}"/>
              </a:ext>
            </a:extLst>
          </p:cNvPr>
          <p:cNvSpPr txBox="1"/>
          <p:nvPr/>
        </p:nvSpPr>
        <p:spPr>
          <a:xfrm>
            <a:off x="2415946" y="1634644"/>
            <a:ext cx="1498830" cy="481370"/>
          </a:xfrm>
          <a:prstGeom prst="roundRect">
            <a:avLst>
              <a:gd name="adj" fmla="val 29454"/>
            </a:avLst>
          </a:prstGeom>
          <a:solidFill>
            <a:srgbClr val="F0B2B2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d-ID" sz="2000" b="1" dirty="0">
                <a:cs typeface="Times New Roman" panose="02020603050405020304" pitchFamily="18" charset="0"/>
              </a:rPr>
              <a:t>Kerapatan</a:t>
            </a:r>
          </a:p>
        </p:txBody>
      </p:sp>
    </p:spTree>
    <p:extLst>
      <p:ext uri="{BB962C8B-B14F-4D97-AF65-F5344CB8AC3E}">
        <p14:creationId xmlns:p14="http://schemas.microsoft.com/office/powerpoint/2010/main" val="333866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12/15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B0299-8827-4A50-A2D5-758E9B9931A2}"/>
              </a:ext>
            </a:extLst>
          </p:cNvPr>
          <p:cNvSpPr txBox="1"/>
          <p:nvPr/>
        </p:nvSpPr>
        <p:spPr>
          <a:xfrm>
            <a:off x="177421" y="1116809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Pemampatan (</a:t>
            </a:r>
            <a:r>
              <a:rPr lang="id-ID" sz="2400" b="1" i="1" dirty="0">
                <a:cs typeface="Times New Roman" panose="02020603050405020304" pitchFamily="18" charset="0"/>
              </a:rPr>
              <a:t>squeezing</a:t>
            </a: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874F27-CA61-4708-8C85-2455F2F5713C}"/>
              </a:ext>
            </a:extLst>
          </p:cNvPr>
          <p:cNvGrpSpPr/>
          <p:nvPr/>
        </p:nvGrpSpPr>
        <p:grpSpPr>
          <a:xfrm>
            <a:off x="1050961" y="3261366"/>
            <a:ext cx="10090078" cy="3060141"/>
            <a:chOff x="-148636" y="2230026"/>
            <a:chExt cx="11243490" cy="3409950"/>
          </a:xfrm>
        </p:grpSpPr>
        <p:pic>
          <p:nvPicPr>
            <p:cNvPr id="6145" name="Picture 1">
              <a:extLst>
                <a:ext uri="{FF2B5EF4-FFF2-40B4-BE49-F238E27FC236}">
                  <a16:creationId xmlns:a16="http://schemas.microsoft.com/office/drawing/2014/main" id="{3C5C8609-01F7-4A92-9C08-1A4FAEDD6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004" y="2230026"/>
              <a:ext cx="3752850" cy="340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9C9F4C65-B46C-4E65-886C-07E0E7182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009" y="2230026"/>
              <a:ext cx="3648075" cy="340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338E3018-14BA-42C5-A0DF-43B9B3257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8636" y="2234789"/>
              <a:ext cx="3514725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00D9B-246D-470F-9DE0-7688CF3681CE}"/>
                  </a:ext>
                </a:extLst>
              </p:cNvPr>
              <p:cNvSpPr txBox="1"/>
              <p:nvPr/>
            </p:nvSpPr>
            <p:spPr>
              <a:xfrm>
                <a:off x="3634877" y="1692213"/>
                <a:ext cx="2461123" cy="479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⟨"/>
                          <m:endChr m:val="⟩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00D9B-246D-470F-9DE0-7688CF36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77" y="1692213"/>
                <a:ext cx="2461123" cy="479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F73DE-3021-48A8-9A88-18E80119EBCE}"/>
                  </a:ext>
                </a:extLst>
              </p:cNvPr>
              <p:cNvSpPr txBox="1"/>
              <p:nvPr/>
            </p:nvSpPr>
            <p:spPr>
              <a:xfrm>
                <a:off x="3693912" y="2451655"/>
                <a:ext cx="158844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F73DE-3021-48A8-9A88-18E80119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12" y="2451655"/>
                <a:ext cx="1588448" cy="335413"/>
              </a:xfrm>
              <a:prstGeom prst="rect">
                <a:avLst/>
              </a:prstGeom>
              <a:blipFill>
                <a:blip r:embed="rId8"/>
                <a:stretch>
                  <a:fillRect l="-3448" t="-127273" r="-766" b="-20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33BA287-B41B-4794-AEA8-D6E11FCDC497}"/>
              </a:ext>
            </a:extLst>
          </p:cNvPr>
          <p:cNvSpPr txBox="1"/>
          <p:nvPr/>
        </p:nvSpPr>
        <p:spPr>
          <a:xfrm>
            <a:off x="9222328" y="1762221"/>
            <a:ext cx="2834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S. </a:t>
            </a:r>
            <a:r>
              <a:rPr lang="en-ID" sz="2000" dirty="0" err="1"/>
              <a:t>Ashhab</a:t>
            </a:r>
            <a:r>
              <a:rPr lang="id-ID" sz="2000" dirty="0"/>
              <a:t>,</a:t>
            </a:r>
            <a:r>
              <a:rPr lang="en-ID" sz="2000" dirty="0"/>
              <a:t> F</a:t>
            </a:r>
            <a:r>
              <a:rPr lang="id-ID" sz="2000" dirty="0"/>
              <a:t>.</a:t>
            </a:r>
            <a:r>
              <a:rPr lang="en-ID" sz="2000" dirty="0"/>
              <a:t> Nori</a:t>
            </a:r>
            <a:r>
              <a:rPr lang="id-ID" sz="2000" dirty="0"/>
              <a:t> (2010)</a:t>
            </a:r>
            <a:endParaRPr lang="en-ID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03F5CB-B455-4136-997A-08E2558EE091}"/>
              </a:ext>
            </a:extLst>
          </p:cNvPr>
          <p:cNvSpPr txBox="1"/>
          <p:nvPr/>
        </p:nvSpPr>
        <p:spPr>
          <a:xfrm>
            <a:off x="9269332" y="2418572"/>
            <a:ext cx="2834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A</a:t>
            </a:r>
            <a:r>
              <a:rPr lang="id-ID" sz="2000" dirty="0"/>
              <a:t>. I. Lvovsky (2018)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13540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13/15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74A13-5B90-418D-B6E6-68D8C651A995}"/>
              </a:ext>
            </a:extLst>
          </p:cNvPr>
          <p:cNvSpPr txBox="1"/>
          <p:nvPr/>
        </p:nvSpPr>
        <p:spPr>
          <a:xfrm>
            <a:off x="177421" y="1116809"/>
            <a:ext cx="350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Entropi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5C255-59B1-4059-AE45-1AD26B07A1EB}"/>
              </a:ext>
            </a:extLst>
          </p:cNvPr>
          <p:cNvGrpSpPr/>
          <p:nvPr/>
        </p:nvGrpSpPr>
        <p:grpSpPr>
          <a:xfrm>
            <a:off x="937437" y="3450653"/>
            <a:ext cx="10317126" cy="2895345"/>
            <a:chOff x="-737191" y="2491413"/>
            <a:chExt cx="12252674" cy="3438527"/>
          </a:xfrm>
        </p:grpSpPr>
        <p:pic>
          <p:nvPicPr>
            <p:cNvPr id="7169" name="Picture 1">
              <a:extLst>
                <a:ext uri="{FF2B5EF4-FFF2-40B4-BE49-F238E27FC236}">
                  <a16:creationId xmlns:a16="http://schemas.microsoft.com/office/drawing/2014/main" id="{9A325080-8D1A-4BBB-9457-D994BD0E1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5933" y="2491415"/>
              <a:ext cx="4019550" cy="34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41D6F3B-6D2F-4AF1-876C-DA6E58D46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271" y="2491414"/>
              <a:ext cx="4019550" cy="34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>
              <a:extLst>
                <a:ext uri="{FF2B5EF4-FFF2-40B4-BE49-F238E27FC236}">
                  <a16:creationId xmlns:a16="http://schemas.microsoft.com/office/drawing/2014/main" id="{9DC0F76D-4337-4B8D-986C-7B76ED454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7191" y="2491413"/>
              <a:ext cx="3943350" cy="34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4BAB48-6F97-47D9-BC44-7EDCD0B4A0F5}"/>
              </a:ext>
            </a:extLst>
          </p:cNvPr>
          <p:cNvGrpSpPr/>
          <p:nvPr/>
        </p:nvGrpSpPr>
        <p:grpSpPr>
          <a:xfrm>
            <a:off x="551945" y="1687953"/>
            <a:ext cx="10492548" cy="1260120"/>
            <a:chOff x="551945" y="1701622"/>
            <a:chExt cx="10492548" cy="12601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35EB21-74BC-4B20-A197-6788E3048B14}"/>
                </a:ext>
              </a:extLst>
            </p:cNvPr>
            <p:cNvGrpSpPr/>
            <p:nvPr/>
          </p:nvGrpSpPr>
          <p:grpSpPr>
            <a:xfrm>
              <a:off x="6780402" y="1762088"/>
              <a:ext cx="4264091" cy="1199654"/>
              <a:chOff x="5255985" y="1886116"/>
              <a:chExt cx="4264091" cy="11996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FB9921C-2C32-4D3C-96CE-1973998C3BCA}"/>
                      </a:ext>
                    </a:extLst>
                  </p:cNvPr>
                  <p:cNvSpPr txBox="1"/>
                  <p:nvPr/>
                </p:nvSpPr>
                <p:spPr>
                  <a:xfrm>
                    <a:off x="5255985" y="1886116"/>
                    <a:ext cx="2147126" cy="3016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osc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latin typeface="Cambria Math" panose="02040503050406030204" pitchFamily="18" charset="0"/>
                                </a:rPr>
                                <m:t>GS</m:t>
                              </m:r>
                            </m:sub>
                          </m:sSub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FB9921C-2C32-4D3C-96CE-1973998C3B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5985" y="1886116"/>
                    <a:ext cx="2147126" cy="3016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3" t="-163265" r="-1136" b="-238776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F79294A-6849-4042-A7BC-FDD72AA49EC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1690" y="2684368"/>
                    <a:ext cx="1915717" cy="3214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id-ID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F79294A-6849-4042-A7BC-FDD72AA49E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1690" y="2684368"/>
                    <a:ext cx="1915717" cy="3214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70" t="-15385" r="-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62E742-8835-4848-9EC6-0FC83BFF1D4D}"/>
                  </a:ext>
                </a:extLst>
              </p:cNvPr>
              <p:cNvSpPr txBox="1"/>
              <p:nvPr/>
            </p:nvSpPr>
            <p:spPr>
              <a:xfrm>
                <a:off x="7476811" y="2604400"/>
                <a:ext cx="2043265" cy="481370"/>
              </a:xfrm>
              <a:prstGeom prst="roundRect">
                <a:avLst>
                  <a:gd name="adj" fmla="val 29454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id-ID" sz="2000" b="1" dirty="0">
                    <a:cs typeface="Times New Roman" panose="02020603050405020304" pitchFamily="18" charset="0"/>
                  </a:rPr>
                  <a:t>Von Neumann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52AAF-2D5F-4C76-8804-76A0F7FD7DF8}"/>
                </a:ext>
              </a:extLst>
            </p:cNvPr>
            <p:cNvGrpSpPr/>
            <p:nvPr/>
          </p:nvGrpSpPr>
          <p:grpSpPr>
            <a:xfrm>
              <a:off x="551945" y="1701622"/>
              <a:ext cx="2889756" cy="481370"/>
              <a:chOff x="937437" y="1685886"/>
              <a:chExt cx="2889756" cy="4813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A859E69-FE66-4321-B0B6-F90E71DFEF0C}"/>
                      </a:ext>
                    </a:extLst>
                  </p:cNvPr>
                  <p:cNvSpPr txBox="1"/>
                  <p:nvPr/>
                </p:nvSpPr>
                <p:spPr>
                  <a:xfrm>
                    <a:off x="937437" y="1728639"/>
                    <a:ext cx="139210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oMath>
                      </m:oMathPara>
                    </a14:m>
                    <a:endParaRPr lang="en-ID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A859E69-FE66-4321-B0B6-F90E71DFE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437" y="1728639"/>
                    <a:ext cx="139210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21667" r="-14035" b="-1883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3A5D-2AE6-4402-84BA-7877CA4AFA64}"/>
                  </a:ext>
                </a:extLst>
              </p:cNvPr>
              <p:cNvSpPr txBox="1"/>
              <p:nvPr/>
            </p:nvSpPr>
            <p:spPr>
              <a:xfrm>
                <a:off x="2328363" y="1685886"/>
                <a:ext cx="1498830" cy="481370"/>
              </a:xfrm>
              <a:prstGeom prst="roundRect">
                <a:avLst>
                  <a:gd name="adj" fmla="val 29454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id-ID" sz="2000" b="1" dirty="0">
                    <a:cs typeface="Times New Roman" panose="02020603050405020304" pitchFamily="18" charset="0"/>
                  </a:rPr>
                  <a:t>Kerapatan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34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14/15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88039" y="108851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KESIMPULAN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D936D-10C7-4D9B-95B9-631B19C980A9}"/>
              </a:ext>
            </a:extLst>
          </p:cNvPr>
          <p:cNvSpPr txBox="1"/>
          <p:nvPr/>
        </p:nvSpPr>
        <p:spPr>
          <a:xfrm>
            <a:off x="659218" y="1414130"/>
            <a:ext cx="9165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C00000"/>
                </a:solidFill>
              </a:rPr>
              <a:t>Sirkuit superkonduktor </a:t>
            </a:r>
            <a:r>
              <a:rPr lang="id-ID" sz="2000" dirty="0"/>
              <a:t>memungkinkan kita untuk memasuki rezim baru rongga QED: rezim </a:t>
            </a:r>
            <a:r>
              <a:rPr lang="id-ID" sz="2000" b="1" dirty="0">
                <a:solidFill>
                  <a:srgbClr val="C00000"/>
                </a:solidFill>
              </a:rPr>
              <a:t>kopling ultra</a:t>
            </a:r>
            <a:r>
              <a:rPr lang="en-ID" sz="2000" b="1" dirty="0">
                <a:solidFill>
                  <a:srgbClr val="C00000"/>
                </a:solidFill>
              </a:rPr>
              <a:t> </a:t>
            </a:r>
            <a:r>
              <a:rPr lang="en-ID" sz="2000" b="1" dirty="0" err="1">
                <a:solidFill>
                  <a:srgbClr val="C00000"/>
                </a:solidFill>
              </a:rPr>
              <a:t>kuat</a:t>
            </a:r>
            <a:r>
              <a:rPr lang="id-ID" sz="2000" dirty="0"/>
              <a:t>, dan</a:t>
            </a:r>
            <a:r>
              <a:rPr lang="en-ID" sz="2000" dirty="0"/>
              <a:t> </a:t>
            </a:r>
            <a:r>
              <a:rPr lang="en-ID" sz="2000" dirty="0" err="1"/>
              <a:t>baru-baru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id-ID" sz="2000" dirty="0"/>
              <a:t> </a:t>
            </a:r>
            <a:r>
              <a:rPr lang="en-ID" sz="2000" dirty="0" err="1"/>
              <a:t>dinamai</a:t>
            </a:r>
            <a:r>
              <a:rPr lang="en-ID" sz="2000" dirty="0"/>
              <a:t> </a:t>
            </a:r>
            <a:r>
              <a:rPr lang="id-ID" sz="2000" b="1" dirty="0">
                <a:solidFill>
                  <a:srgbClr val="C00000"/>
                </a:solidFill>
              </a:rPr>
              <a:t>rezim kopling kuat dala</a:t>
            </a:r>
            <a:r>
              <a:rPr lang="en-ID" sz="2000" b="1" dirty="0">
                <a:solidFill>
                  <a:srgbClr val="C00000"/>
                </a:solidFill>
              </a:rPr>
              <a:t>m</a:t>
            </a:r>
            <a:r>
              <a:rPr lang="en-ID" sz="2000" b="1" dirty="0"/>
              <a:t>. </a:t>
            </a:r>
          </a:p>
          <a:p>
            <a:pPr>
              <a:buClr>
                <a:srgbClr val="CC0000"/>
              </a:buClr>
            </a:pPr>
            <a:endParaRPr lang="en-ID" sz="2000" dirty="0"/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Keadaan dasar</a:t>
            </a:r>
            <a:r>
              <a:rPr lang="id-ID" sz="20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d-ID" sz="2000" dirty="0">
                <a:sym typeface="Wingdings" panose="05000000000000000000" pitchFamily="2" charset="2"/>
              </a:rPr>
              <a:t>dari sistem osilator qubit menunjukkan sifat yang menarik </a:t>
            </a:r>
            <a:r>
              <a:rPr lang="id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saat kekuatan kopling meningkat</a:t>
            </a:r>
            <a:r>
              <a:rPr lang="id-ID" sz="2000" dirty="0">
                <a:sym typeface="Wingdings" panose="05000000000000000000" pitchFamily="2" charset="2"/>
              </a:rPr>
              <a:t>: tekanan muncul untuk kekuatan kopling menengah, dan </a:t>
            </a:r>
            <a:r>
              <a:rPr lang="id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belitan kuat </a:t>
            </a:r>
            <a:r>
              <a:rPr lang="id-ID" sz="2000" dirty="0">
                <a:sym typeface="Wingdings" panose="05000000000000000000" pitchFamily="2" charset="2"/>
              </a:rPr>
              <a:t>muncul untuk kopling yang sangat kuat</a:t>
            </a:r>
            <a:endParaRPr lang="en-ID" sz="2000" dirty="0">
              <a:sym typeface="Wingdings" panose="05000000000000000000" pitchFamily="2" charset="2"/>
            </a:endParaRP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endParaRPr lang="en-ID" sz="2000" dirty="0">
              <a:sym typeface="Wingdings" panose="05000000000000000000" pitchFamily="2" charset="2"/>
            </a:endParaRP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en-ID" sz="2000" dirty="0" err="1">
                <a:sym typeface="Wingdings" panose="05000000000000000000" pitchFamily="2" charset="2"/>
              </a:rPr>
              <a:t>Rezim</a:t>
            </a:r>
            <a:r>
              <a:rPr lang="en-ID" sz="2000" dirty="0">
                <a:sym typeface="Wingdings" panose="05000000000000000000" pitchFamily="2" charset="2"/>
              </a:rPr>
              <a:t> qubit </a:t>
            </a:r>
            <a:r>
              <a:rPr lang="en-ID" sz="20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frekuensi</a:t>
            </a:r>
            <a:r>
              <a:rPr lang="en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ID" sz="20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tinggi</a:t>
            </a:r>
            <a:r>
              <a:rPr lang="en-ID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menunjukkan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perubahan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mendadak</a:t>
            </a:r>
            <a:r>
              <a:rPr lang="en-ID" sz="2000" dirty="0">
                <a:sym typeface="Wingdings" panose="05000000000000000000" pitchFamily="2" charset="2"/>
              </a:rPr>
              <a:t>, yang </a:t>
            </a:r>
            <a:r>
              <a:rPr lang="en-ID" sz="2000" dirty="0" err="1">
                <a:sym typeface="Wingdings" panose="05000000000000000000" pitchFamily="2" charset="2"/>
              </a:rPr>
              <a:t>akan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menarik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untuk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diamati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secara</a:t>
            </a:r>
            <a:r>
              <a:rPr lang="en-ID" sz="2000" dirty="0">
                <a:sym typeface="Wingdings" panose="05000000000000000000" pitchFamily="2" charset="2"/>
              </a:rPr>
              <a:t> </a:t>
            </a:r>
            <a:r>
              <a:rPr lang="en-ID" sz="2000" dirty="0" err="1">
                <a:sym typeface="Wingdings" panose="05000000000000000000" pitchFamily="2" charset="2"/>
              </a:rPr>
              <a:t>eksperimental</a:t>
            </a:r>
            <a:r>
              <a:rPr lang="en-ID" sz="20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endParaRPr lang="id-ID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782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87A88B7-7AE4-43C1-9C8A-BDA72D789683}"/>
              </a:ext>
            </a:extLst>
          </p:cNvPr>
          <p:cNvSpPr/>
          <p:nvPr/>
        </p:nvSpPr>
        <p:spPr>
          <a:xfrm>
            <a:off x="0" y="0"/>
            <a:ext cx="12192000" cy="8188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15/15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1046D93-6193-4195-858D-2C1A823F9C53}"/>
              </a:ext>
            </a:extLst>
          </p:cNvPr>
          <p:cNvGrpSpPr/>
          <p:nvPr/>
        </p:nvGrpSpPr>
        <p:grpSpPr>
          <a:xfrm>
            <a:off x="3502262" y="2769899"/>
            <a:ext cx="5187476" cy="1318202"/>
            <a:chOff x="4692505" y="3073397"/>
            <a:chExt cx="3101163" cy="788044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8F1D04D5-F852-4E12-BC49-61321BDBBC6E}"/>
                </a:ext>
              </a:extLst>
            </p:cNvPr>
            <p:cNvSpPr/>
            <p:nvPr/>
          </p:nvSpPr>
          <p:spPr>
            <a:xfrm rot="16200000">
              <a:off x="5849065" y="1916837"/>
              <a:ext cx="788044" cy="3101163"/>
            </a:xfrm>
            <a:prstGeom prst="round2SameRect">
              <a:avLst>
                <a:gd name="adj1" fmla="val 50000"/>
                <a:gd name="adj2" fmla="val 45952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24" name="Picture 23" descr="Logo&#10;&#10;Description automatically generated">
              <a:extLst>
                <a:ext uri="{FF2B5EF4-FFF2-40B4-BE49-F238E27FC236}">
                  <a16:creationId xmlns:a16="http://schemas.microsoft.com/office/drawing/2014/main" id="{05172CFD-F48F-4A36-B73E-FB8E8551D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516" y="3119295"/>
              <a:ext cx="1400520" cy="698505"/>
            </a:xfrm>
            <a:prstGeom prst="rect">
              <a:avLst/>
            </a:prstGeom>
          </p:spPr>
        </p:pic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D8AD534E-E65A-4AC3-90A3-B4E386EC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90" y="3213694"/>
              <a:ext cx="1293628" cy="49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164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dirty="0">
                  <a:solidFill>
                    <a:srgbClr val="CC0000"/>
                  </a:solidFill>
                </a:rPr>
                <a:t>-/15</a:t>
              </a:r>
              <a:endParaRPr lang="en-ID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APENDIKS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E903-CFEF-4358-9BEE-CB6C462815DB}"/>
              </a:ext>
            </a:extLst>
          </p:cNvPr>
          <p:cNvSpPr txBox="1"/>
          <p:nvPr/>
        </p:nvSpPr>
        <p:spPr>
          <a:xfrm>
            <a:off x="177421" y="1073168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Bola Bloch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91E04-98DF-4B28-9133-D1378D1B9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t="23257" r="31161" b="8671"/>
          <a:stretch/>
        </p:blipFill>
        <p:spPr>
          <a:xfrm>
            <a:off x="755951" y="1704437"/>
            <a:ext cx="4471142" cy="4053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F74A5E-F6BD-4DC6-B16E-9D514F9A8864}"/>
                  </a:ext>
                </a:extLst>
              </p:cNvPr>
              <p:cNvSpPr txBox="1"/>
              <p:nvPr/>
            </p:nvSpPr>
            <p:spPr>
              <a:xfrm>
                <a:off x="5626100" y="4501673"/>
                <a:ext cx="2141764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F74A5E-F6BD-4DC6-B16E-9D514F9A8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4501673"/>
                <a:ext cx="214176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741805D-D6E6-4716-B7DB-77BF841B1A4E}"/>
              </a:ext>
            </a:extLst>
          </p:cNvPr>
          <p:cNvSpPr txBox="1"/>
          <p:nvPr/>
        </p:nvSpPr>
        <p:spPr>
          <a:xfrm>
            <a:off x="9780961" y="5925546"/>
            <a:ext cx="23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A</a:t>
            </a:r>
            <a:r>
              <a:rPr lang="id-ID" sz="2000" dirty="0"/>
              <a:t>. I. Lvovsky (2018)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3111E4-343C-4CCE-9D18-2E0187E60580}"/>
                  </a:ext>
                </a:extLst>
              </p:cNvPr>
              <p:cNvSpPr txBox="1"/>
              <p:nvPr/>
            </p:nvSpPr>
            <p:spPr>
              <a:xfrm>
                <a:off x="5626100" y="3886200"/>
                <a:ext cx="290444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3111E4-343C-4CCE-9D18-2E0187E60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3886200"/>
                <a:ext cx="2904449" cy="298928"/>
              </a:xfrm>
              <a:prstGeom prst="rect">
                <a:avLst/>
              </a:prstGeom>
              <a:blipFill>
                <a:blip r:embed="rId6"/>
                <a:stretch>
                  <a:fillRect l="-6723" t="-163265" r="-16807" b="-2387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3916EA4-6ECC-44C2-81FF-46493E3E462A}"/>
              </a:ext>
            </a:extLst>
          </p:cNvPr>
          <p:cNvGrpSpPr/>
          <p:nvPr/>
        </p:nvGrpSpPr>
        <p:grpSpPr>
          <a:xfrm>
            <a:off x="6349621" y="2271980"/>
            <a:ext cx="5186191" cy="554254"/>
            <a:chOff x="6249858" y="2209441"/>
            <a:chExt cx="5186191" cy="554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A50E04-8908-4ACA-8335-366C17153C56}"/>
                    </a:ext>
                  </a:extLst>
                </p:cNvPr>
                <p:cNvSpPr txBox="1"/>
                <p:nvPr/>
              </p:nvSpPr>
              <p:spPr>
                <a:xfrm>
                  <a:off x="6249858" y="2209441"/>
                  <a:ext cx="1574527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A50E04-8908-4ACA-8335-366C17153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858" y="2209441"/>
                  <a:ext cx="1574527" cy="5542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EBAB91-88C3-41A9-91EE-FD3C29F57C4C}"/>
                    </a:ext>
                  </a:extLst>
                </p:cNvPr>
                <p:cNvSpPr txBox="1"/>
                <p:nvPr/>
              </p:nvSpPr>
              <p:spPr>
                <a:xfrm>
                  <a:off x="7881078" y="2209441"/>
                  <a:ext cx="1843189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d-ID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id-ID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EBAB91-88C3-41A9-91EE-FD3C29F57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78" y="2209441"/>
                  <a:ext cx="1843189" cy="5542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AE33EC6-CDC0-4303-BE97-FA59D2483FF2}"/>
                    </a:ext>
                  </a:extLst>
                </p:cNvPr>
                <p:cNvSpPr txBox="1"/>
                <p:nvPr/>
              </p:nvSpPr>
              <p:spPr>
                <a:xfrm>
                  <a:off x="9780961" y="2209441"/>
                  <a:ext cx="1655088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AE33EC6-CDC0-4303-BE97-FA59D2483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0961" y="2209441"/>
                  <a:ext cx="1655088" cy="5542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4177F6-B390-4FAC-8A62-002DD3A12C1B}"/>
              </a:ext>
            </a:extLst>
          </p:cNvPr>
          <p:cNvSpPr txBox="1"/>
          <p:nvPr/>
        </p:nvSpPr>
        <p:spPr>
          <a:xfrm>
            <a:off x="6349621" y="1585575"/>
            <a:ext cx="1700379" cy="465892"/>
          </a:xfrm>
          <a:prstGeom prst="roundRect">
            <a:avLst>
              <a:gd name="adj" fmla="val 24473"/>
            </a:avLst>
          </a:prstGeom>
          <a:solidFill>
            <a:srgbClr val="F0B2B2"/>
          </a:solidFill>
        </p:spPr>
        <p:txBody>
          <a:bodyPr wrap="square">
            <a:spAutoFit/>
          </a:bodyPr>
          <a:lstStyle/>
          <a:p>
            <a:pPr algn="ctr"/>
            <a:r>
              <a:rPr lang="id-ID" sz="2000" b="1" dirty="0"/>
              <a:t>Matriks Pauli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08154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-/15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APENDIKS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E903-CFEF-4358-9BEE-CB6C462815DB}"/>
              </a:ext>
            </a:extLst>
          </p:cNvPr>
          <p:cNvSpPr txBox="1"/>
          <p:nvPr/>
        </p:nvSpPr>
        <p:spPr>
          <a:xfrm>
            <a:off x="177421" y="1073168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Medan Osilasi Kuantum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3AC3BE-AB77-441A-8915-492B968DF7CB}"/>
                  </a:ext>
                </a:extLst>
              </p:cNvPr>
              <p:cNvSpPr txBox="1"/>
              <p:nvPr/>
            </p:nvSpPr>
            <p:spPr>
              <a:xfrm>
                <a:off x="556378" y="1957864"/>
                <a:ext cx="2719277" cy="1510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D" i="1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id-ID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b="0" dirty="0"/>
                  <a:t> 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3AC3BE-AB77-441A-8915-492B968D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78" y="1957864"/>
                <a:ext cx="2719277" cy="1510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F18642D6-26F7-4090-9033-1B3538DA904A}"/>
              </a:ext>
            </a:extLst>
          </p:cNvPr>
          <p:cNvGrpSpPr/>
          <p:nvPr/>
        </p:nvGrpSpPr>
        <p:grpSpPr>
          <a:xfrm>
            <a:off x="7209744" y="1307780"/>
            <a:ext cx="3932306" cy="2486962"/>
            <a:chOff x="7878726" y="1534833"/>
            <a:chExt cx="3848985" cy="232478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DF356C5-E46C-4635-9782-E5230923234C}"/>
                </a:ext>
              </a:extLst>
            </p:cNvPr>
            <p:cNvGrpSpPr/>
            <p:nvPr/>
          </p:nvGrpSpPr>
          <p:grpSpPr>
            <a:xfrm>
              <a:off x="7878726" y="1534833"/>
              <a:ext cx="2588140" cy="2324786"/>
              <a:chOff x="8314660" y="1534833"/>
              <a:chExt cx="2152206" cy="232478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A127141-3058-4016-A944-AFB6557E4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260" y="1534833"/>
                <a:ext cx="0" cy="23247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4E5E56-D2E6-4099-BF00-82718C10EDF4}"/>
                  </a:ext>
                </a:extLst>
              </p:cNvPr>
              <p:cNvCxnSpPr/>
              <p:nvPr/>
            </p:nvCxnSpPr>
            <p:spPr>
              <a:xfrm>
                <a:off x="8314660" y="2753833"/>
                <a:ext cx="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AAF297A-E3D7-4185-8024-25BBA36EB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3673549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DE4158B-6CD5-40E3-A4B9-3E2DFD69A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1789815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6B10AB3-F5EB-45DA-8DE5-BD137DFA3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3202617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EA831-4EC2-43C3-B2DE-66E89722B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2731683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BEAC104-5885-4F10-B8A4-87EFB11E7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866" y="2260749"/>
                <a:ext cx="120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B3F176A-4B40-45B4-9CA8-33AC29249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9998" y="1534833"/>
                <a:ext cx="0" cy="23247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BAFAA11-1F1D-4C27-8031-03F516A0998B}"/>
                    </a:ext>
                  </a:extLst>
                </p:cNvPr>
                <p:cNvSpPr txBox="1"/>
                <p:nvPr/>
              </p:nvSpPr>
              <p:spPr>
                <a:xfrm>
                  <a:off x="8254943" y="2118690"/>
                  <a:ext cx="720325" cy="28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BAFAA11-1F1D-4C27-8031-03F516A09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943" y="2118690"/>
                  <a:ext cx="720325" cy="284117"/>
                </a:xfrm>
                <a:prstGeom prst="rect">
                  <a:avLst/>
                </a:prstGeom>
                <a:blipFill>
                  <a:blip r:embed="rId5"/>
                  <a:stretch>
                    <a:fillRect l="-3333" t="-158000" r="-76667" b="-234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0F7CB3-5107-4DF7-9ED9-E92F328CAE07}"/>
                    </a:ext>
                  </a:extLst>
                </p:cNvPr>
                <p:cNvSpPr txBox="1"/>
                <p:nvPr/>
              </p:nvSpPr>
              <p:spPr>
                <a:xfrm>
                  <a:off x="7970717" y="1587049"/>
                  <a:ext cx="948635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40F7CB3-5107-4DF7-9ED9-E92F328C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717" y="1587049"/>
                  <a:ext cx="948635" cy="376450"/>
                </a:xfrm>
                <a:prstGeom prst="rect">
                  <a:avLst/>
                </a:prstGeom>
                <a:blipFill>
                  <a:blip r:embed="rId6"/>
                  <a:stretch>
                    <a:fillRect t="-107576" r="-64151" b="-16515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2BFEC1F-21BA-4790-9567-24AAADD7A3E0}"/>
                    </a:ext>
                  </a:extLst>
                </p:cNvPr>
                <p:cNvSpPr txBox="1"/>
                <p:nvPr/>
              </p:nvSpPr>
              <p:spPr>
                <a:xfrm>
                  <a:off x="8322186" y="2529520"/>
                  <a:ext cx="8344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2BFEC1F-21BA-4790-9567-24AAADD7A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186" y="2529520"/>
                  <a:ext cx="83448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12308" r="-45000" b="-16615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22BA2A6-8F2A-42AE-9798-DF645F2B02D8}"/>
                    </a:ext>
                  </a:extLst>
                </p:cNvPr>
                <p:cNvSpPr txBox="1"/>
                <p:nvPr/>
              </p:nvSpPr>
              <p:spPr>
                <a:xfrm>
                  <a:off x="8201310" y="3014390"/>
                  <a:ext cx="948635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22BA2A6-8F2A-42AE-9798-DF645F2B0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310" y="3014390"/>
                  <a:ext cx="948635" cy="376450"/>
                </a:xfrm>
                <a:prstGeom prst="rect">
                  <a:avLst/>
                </a:prstGeom>
                <a:blipFill>
                  <a:blip r:embed="rId8"/>
                  <a:stretch>
                    <a:fillRect t="-110606" r="-39623" b="-16212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F65E13A-DECE-41C1-9B62-1F65CA008065}"/>
                    </a:ext>
                  </a:extLst>
                </p:cNvPr>
                <p:cNvSpPr txBox="1"/>
                <p:nvPr/>
              </p:nvSpPr>
              <p:spPr>
                <a:xfrm>
                  <a:off x="8081531" y="3483169"/>
                  <a:ext cx="10818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F65E13A-DECE-41C1-9B62-1F65CA00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531" y="3483169"/>
                  <a:ext cx="1081863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2308" r="-35359" b="-16615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F3437C8-799E-475E-9E39-0711948D4DC4}"/>
                    </a:ext>
                  </a:extLst>
                </p:cNvPr>
                <p:cNvSpPr txBox="1"/>
                <p:nvPr/>
              </p:nvSpPr>
              <p:spPr>
                <a:xfrm>
                  <a:off x="10366740" y="2548152"/>
                  <a:ext cx="5458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F3437C8-799E-475E-9E39-0711948D4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740" y="2548152"/>
                  <a:ext cx="54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EAF218B-72E3-4EA6-A51F-B1E7A25BCE25}"/>
                    </a:ext>
                  </a:extLst>
                </p:cNvPr>
                <p:cNvSpPr txBox="1"/>
                <p:nvPr/>
              </p:nvSpPr>
              <p:spPr>
                <a:xfrm>
                  <a:off x="10434898" y="2074949"/>
                  <a:ext cx="11484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EAF218B-72E3-4EA6-A51F-B1E7A25BC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4898" y="2074949"/>
                  <a:ext cx="114842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A4A8D6-C597-481C-971A-E03469054634}"/>
                    </a:ext>
                  </a:extLst>
                </p:cNvPr>
                <p:cNvSpPr txBox="1"/>
                <p:nvPr/>
              </p:nvSpPr>
              <p:spPr>
                <a:xfrm>
                  <a:off x="10430992" y="1587049"/>
                  <a:ext cx="12684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A4A8D6-C597-481C-971A-E03469054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992" y="1587049"/>
                  <a:ext cx="126842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1F1FA79-FB31-4B3C-93A6-B55D8E4C88DF}"/>
                    </a:ext>
                  </a:extLst>
                </p:cNvPr>
                <p:cNvSpPr txBox="1"/>
                <p:nvPr/>
              </p:nvSpPr>
              <p:spPr>
                <a:xfrm>
                  <a:off x="10430992" y="2998382"/>
                  <a:ext cx="11204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ID" dirty="0"/>
                    <a:t> </a:t>
                  </a:r>
                  <a14:m>
                    <m:oMath xmlns:m="http://schemas.openxmlformats.org/officeDocument/2006/math">
                      <m:r>
                        <a:rPr lang="en-ID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1F1FA79-FB31-4B3C-93A6-B55D8E4C8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992" y="2998382"/>
                  <a:ext cx="112043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51A7FD-F5B0-46E2-A245-D6888EB17221}"/>
                    </a:ext>
                  </a:extLst>
                </p:cNvPr>
                <p:cNvSpPr txBox="1"/>
                <p:nvPr/>
              </p:nvSpPr>
              <p:spPr>
                <a:xfrm>
                  <a:off x="10402337" y="3485679"/>
                  <a:ext cx="13253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ID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51A7FD-F5B0-46E2-A245-D6888EB17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2337" y="3485679"/>
                  <a:ext cx="132537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9E210C-87D4-4366-AF63-B85CC2F4125B}"/>
              </a:ext>
            </a:extLst>
          </p:cNvPr>
          <p:cNvGrpSpPr/>
          <p:nvPr/>
        </p:nvGrpSpPr>
        <p:grpSpPr>
          <a:xfrm>
            <a:off x="7400983" y="3977863"/>
            <a:ext cx="3471218" cy="2437848"/>
            <a:chOff x="7459964" y="3857758"/>
            <a:chExt cx="3619162" cy="25311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DE81DA-E340-44AD-A662-0B53DEAA0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7" t="24567" r="33547" b="22012"/>
            <a:stretch/>
          </p:blipFill>
          <p:spPr>
            <a:xfrm>
              <a:off x="8060736" y="3857758"/>
              <a:ext cx="3018390" cy="25311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EFFCFC-25F3-40A4-A19D-6F7CAC4D0794}"/>
                    </a:ext>
                  </a:extLst>
                </p:cNvPr>
                <p:cNvSpPr txBox="1"/>
                <p:nvPr/>
              </p:nvSpPr>
              <p:spPr>
                <a:xfrm>
                  <a:off x="7459964" y="5576268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EFFCFC-25F3-40A4-A19D-6F7CAC4D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964" y="5576268"/>
                  <a:ext cx="788770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25862" r="-57258" b="-19827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CCE7920-552B-4AED-B9BC-EE797A39249B}"/>
                    </a:ext>
                  </a:extLst>
                </p:cNvPr>
                <p:cNvSpPr txBox="1"/>
                <p:nvPr/>
              </p:nvSpPr>
              <p:spPr>
                <a:xfrm>
                  <a:off x="7463718" y="5112019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CCE7920-552B-4AED-B9BC-EE797A392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718" y="5112019"/>
                  <a:ext cx="788770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25862" r="-55645" b="-19827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2F80093-9A95-41F4-BBD2-E5C368084E37}"/>
                    </a:ext>
                  </a:extLst>
                </p:cNvPr>
                <p:cNvSpPr txBox="1"/>
                <p:nvPr/>
              </p:nvSpPr>
              <p:spPr>
                <a:xfrm>
                  <a:off x="7463718" y="4621343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2F80093-9A95-41F4-BBD2-E5C368084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718" y="4621343"/>
                  <a:ext cx="788770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123729" r="-56452" b="-19322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9C6C151-7D56-4E57-AF8A-747C22C6B606}"/>
                    </a:ext>
                  </a:extLst>
                </p:cNvPr>
                <p:cNvSpPr txBox="1"/>
                <p:nvPr/>
              </p:nvSpPr>
              <p:spPr>
                <a:xfrm>
                  <a:off x="7463718" y="4157094"/>
                  <a:ext cx="7887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9C6C151-7D56-4E57-AF8A-747C22C6B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718" y="4157094"/>
                  <a:ext cx="788770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25862" r="-56452" b="-19827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CC683C2-DD68-411A-9A8B-B13FE7C8E55E}"/>
                  </a:ext>
                </a:extLst>
              </p:cNvPr>
              <p:cNvSpPr txBox="1"/>
              <p:nvPr/>
            </p:nvSpPr>
            <p:spPr>
              <a:xfrm>
                <a:off x="494913" y="3516707"/>
                <a:ext cx="2272660" cy="614715"/>
              </a:xfrm>
              <a:prstGeom prst="roundRect">
                <a:avLst>
                  <a:gd name="adj" fmla="val 23172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ID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CC683C2-DD68-411A-9A8B-B13FE7C8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3" y="3516707"/>
                <a:ext cx="2272660" cy="614715"/>
              </a:xfrm>
              <a:prstGeom prst="roundRect">
                <a:avLst>
                  <a:gd name="adj" fmla="val 23172"/>
                </a:avLst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59B167-C088-4353-B4D9-0CBB0A9ACF20}"/>
                  </a:ext>
                </a:extLst>
              </p:cNvPr>
              <p:cNvSpPr txBox="1"/>
              <p:nvPr/>
            </p:nvSpPr>
            <p:spPr>
              <a:xfrm>
                <a:off x="4332111" y="2023685"/>
                <a:ext cx="2121367" cy="1656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59B167-C088-4353-B4D9-0CBB0A9A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111" y="2023685"/>
                <a:ext cx="2121367" cy="16564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055E95-0172-4245-B35F-B791384B5585}"/>
                  </a:ext>
                </a:extLst>
              </p:cNvPr>
              <p:cNvSpPr txBox="1"/>
              <p:nvPr/>
            </p:nvSpPr>
            <p:spPr>
              <a:xfrm>
                <a:off x="556378" y="4408869"/>
                <a:ext cx="201265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D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055E95-0172-4245-B35F-B791384B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78" y="4408869"/>
                <a:ext cx="2012651" cy="5068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F900B06-48D3-463A-ABE9-0DA5D4EF6E36}"/>
              </a:ext>
            </a:extLst>
          </p:cNvPr>
          <p:cNvSpPr txBox="1"/>
          <p:nvPr/>
        </p:nvSpPr>
        <p:spPr>
          <a:xfrm>
            <a:off x="1151714" y="5921398"/>
            <a:ext cx="2834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A</a:t>
            </a:r>
            <a:r>
              <a:rPr lang="id-ID" sz="2000" dirty="0"/>
              <a:t>. I. Lvovsky (2018)</a:t>
            </a:r>
            <a:endParaRPr lang="en-ID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A0901C-F8CC-4226-9F14-DB75F844354C}"/>
              </a:ext>
            </a:extLst>
          </p:cNvPr>
          <p:cNvSpPr txBox="1"/>
          <p:nvPr/>
        </p:nvSpPr>
        <p:spPr>
          <a:xfrm>
            <a:off x="3479404" y="5925488"/>
            <a:ext cx="3248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C. C. Gerry</a:t>
            </a:r>
            <a:r>
              <a:rPr lang="id-ID" sz="2000" dirty="0"/>
              <a:t>, </a:t>
            </a:r>
            <a:r>
              <a:rPr lang="en-US" sz="2000" dirty="0"/>
              <a:t>P. L. Knight</a:t>
            </a:r>
            <a:r>
              <a:rPr lang="id-ID" sz="2000" dirty="0"/>
              <a:t> (2004)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356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2" grpId="0" animBg="1"/>
      <p:bldP spid="4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2/15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KERANGKA PRESENTASI</a:t>
            </a:r>
            <a:endParaRPr lang="en-ID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4BEA6-91F9-4EC1-A042-58D6A9A28673}"/>
              </a:ext>
            </a:extLst>
          </p:cNvPr>
          <p:cNvSpPr txBox="1"/>
          <p:nvPr/>
        </p:nvSpPr>
        <p:spPr>
          <a:xfrm>
            <a:off x="659218" y="1414130"/>
            <a:ext cx="8442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Motivasi:</a:t>
            </a:r>
            <a:r>
              <a:rPr lang="id-ID" sz="2400" dirty="0"/>
              <a:t> menuju komputer kuantum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Model sistem: 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/>
              <a:t>Atom / molekul / zat padat </a:t>
            </a:r>
            <a:r>
              <a:rPr lang="id-ID" sz="2400" dirty="0">
                <a:sym typeface="Wingdings" panose="05000000000000000000" pitchFamily="2" charset="2"/>
              </a:rPr>
              <a:t> sistem dua level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Cahaya  osilator harmonik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Interaksi qubit-osilator: 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Hamiltonian sistem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Pendekatan analitik, numerik (qutip)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Hasil dan pembahasan</a:t>
            </a:r>
            <a:r>
              <a:rPr lang="id-ID" sz="2400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Variasi energi qubit-osilator</a:t>
            </a:r>
          </a:p>
          <a:p>
            <a:pPr marL="742950" lvl="1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dirty="0">
                <a:sym typeface="Wingdings" panose="05000000000000000000" pitchFamily="2" charset="2"/>
              </a:rPr>
              <a:t>Variasi gap dan bias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Kesimpulan </a:t>
            </a:r>
          </a:p>
        </p:txBody>
      </p:sp>
    </p:spTree>
    <p:extLst>
      <p:ext uri="{BB962C8B-B14F-4D97-AF65-F5344CB8AC3E}">
        <p14:creationId xmlns:p14="http://schemas.microsoft.com/office/powerpoint/2010/main" val="54911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dirty="0">
                  <a:solidFill>
                    <a:srgbClr val="CC0000"/>
                  </a:solidFill>
                </a:rPr>
                <a:t>3/15</a:t>
              </a:r>
              <a:endParaRPr lang="en-ID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MOTIVASI</a:t>
            </a:r>
            <a:endParaRPr lang="en-ID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628A5E6-83CF-407D-BAB1-2A67F6EA8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2" t="29133" r="50001" b="22561"/>
          <a:stretch/>
        </p:blipFill>
        <p:spPr>
          <a:xfrm>
            <a:off x="556378" y="1141085"/>
            <a:ext cx="4770985" cy="4814931"/>
          </a:xfrm>
          <a:prstGeom prst="rect">
            <a:avLst/>
          </a:prstGeom>
        </p:spPr>
      </p:pic>
      <p:pic>
        <p:nvPicPr>
          <p:cNvPr id="10" name="Picture 9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7B6A27E2-7741-4D27-AF62-4DDF97F10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1" t="16950" r="19868" b="44082"/>
          <a:stretch/>
        </p:blipFill>
        <p:spPr>
          <a:xfrm>
            <a:off x="5773801" y="1298096"/>
            <a:ext cx="5564759" cy="40766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63B865-15AD-4C56-B767-CD93C48A6E23}"/>
              </a:ext>
            </a:extLst>
          </p:cNvPr>
          <p:cNvSpPr txBox="1"/>
          <p:nvPr/>
        </p:nvSpPr>
        <p:spPr>
          <a:xfrm>
            <a:off x="6864639" y="5669352"/>
            <a:ext cx="377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Niemczyk</a:t>
            </a:r>
            <a:r>
              <a:rPr lang="id-ID" dirty="0"/>
              <a:t>, </a:t>
            </a:r>
            <a:r>
              <a:rPr lang="id-ID" i="1" dirty="0"/>
              <a:t>et al.,</a:t>
            </a:r>
            <a:r>
              <a:rPr lang="id-ID" dirty="0"/>
              <a:t> Nature Physics (</a:t>
            </a:r>
            <a:r>
              <a:rPr lang="en-ID" dirty="0"/>
              <a:t>2010</a:t>
            </a:r>
            <a:r>
              <a:rPr lang="id-ID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62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4/15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MODEL SISTEM</a:t>
            </a:r>
            <a:endParaRPr lang="en-ID" sz="32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74681D-81CA-461B-BA64-5A3E4315E949}"/>
              </a:ext>
            </a:extLst>
          </p:cNvPr>
          <p:cNvGrpSpPr/>
          <p:nvPr/>
        </p:nvGrpSpPr>
        <p:grpSpPr>
          <a:xfrm>
            <a:off x="3570018" y="1472664"/>
            <a:ext cx="4624880" cy="2007104"/>
            <a:chOff x="3402701" y="2061197"/>
            <a:chExt cx="5350069" cy="2269637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80BBCA2E-9C66-4AD6-BD25-23C2694C322D}"/>
                </a:ext>
              </a:extLst>
            </p:cNvPr>
            <p:cNvSpPr/>
            <p:nvPr/>
          </p:nvSpPr>
          <p:spPr>
            <a:xfrm>
              <a:off x="3439229" y="2527166"/>
              <a:ext cx="5313541" cy="1803668"/>
            </a:xfrm>
            <a:prstGeom prst="rect">
              <a:avLst/>
            </a:prstGeom>
            <a:blipFill>
              <a:blip r:embed="rId4" cstate="print"/>
              <a:stretch>
                <a:fillRect b="-22615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CE4951-FC20-48A5-9DC2-6F8036EFC430}"/>
                </a:ext>
              </a:extLst>
            </p:cNvPr>
            <p:cNvSpPr txBox="1"/>
            <p:nvPr/>
          </p:nvSpPr>
          <p:spPr>
            <a:xfrm>
              <a:off x="6943060" y="2065501"/>
              <a:ext cx="1809710" cy="52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/>
                <a:t>osilator</a:t>
              </a:r>
              <a:endParaRPr lang="en-ID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4A9F5D-61C7-4CC2-AB4F-DEA36319D79E}"/>
                </a:ext>
              </a:extLst>
            </p:cNvPr>
            <p:cNvSpPr txBox="1"/>
            <p:nvPr/>
          </p:nvSpPr>
          <p:spPr>
            <a:xfrm>
              <a:off x="3402701" y="2061197"/>
              <a:ext cx="1809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/>
                <a:t>qubit</a:t>
              </a:r>
              <a:endParaRPr lang="en-ID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6596AA-7B7B-4CA4-ACF4-E4EFCE6886B5}"/>
                </a:ext>
              </a:extLst>
            </p:cNvPr>
            <p:cNvSpPr txBox="1"/>
            <p:nvPr/>
          </p:nvSpPr>
          <p:spPr>
            <a:xfrm>
              <a:off x="5185142" y="2443268"/>
              <a:ext cx="1809710" cy="52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/>
                <a:t>interaksi</a:t>
              </a:r>
              <a:endParaRPr lang="en-ID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488320-654C-4ABE-8384-C3BCFED35C38}"/>
                  </a:ext>
                </a:extLst>
              </p:cNvPr>
              <p:cNvSpPr txBox="1"/>
              <p:nvPr/>
            </p:nvSpPr>
            <p:spPr>
              <a:xfrm>
                <a:off x="3009900" y="5174281"/>
                <a:ext cx="6172200" cy="790713"/>
              </a:xfrm>
              <a:prstGeom prst="roundRect">
                <a:avLst/>
              </a:prstGeom>
              <a:solidFill>
                <a:srgbClr val="F0B2B2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id-ID" dirty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m:rPr>
                          <m:nor/>
                        </m:rPr>
                        <a:rPr lang="id-ID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ID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488320-654C-4ABE-8384-C3BCFED35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5174281"/>
                <a:ext cx="6172200" cy="79071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1445D-2ACA-47BC-AB39-49E4E94BCF3F}"/>
                  </a:ext>
                </a:extLst>
              </p:cNvPr>
              <p:cNvSpPr txBox="1"/>
              <p:nvPr/>
            </p:nvSpPr>
            <p:spPr>
              <a:xfrm>
                <a:off x="4805162" y="3995174"/>
                <a:ext cx="2607532" cy="408623"/>
              </a:xfrm>
              <a:prstGeom prst="roundRect">
                <a:avLst>
                  <a:gd name="adj" fmla="val 24473"/>
                </a:avLst>
              </a:prstGeom>
              <a:solidFill>
                <a:srgbClr val="F0B2B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id-ID" dirty="0"/>
                  <a:t> parameter interaksi</a:t>
                </a:r>
                <a:endParaRPr lang="en-ID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1445D-2ACA-47BC-AB39-49E4E94B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162" y="3995174"/>
                <a:ext cx="2607532" cy="408623"/>
              </a:xfrm>
              <a:prstGeom prst="roundRect">
                <a:avLst>
                  <a:gd name="adj" fmla="val 24473"/>
                </a:avLst>
              </a:prstGeom>
              <a:blipFill>
                <a:blip r:embed="rId9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5/15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SEKILAS METODE ANALITIK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3623FB-0C91-409D-8E16-5190CC006B1C}"/>
                  </a:ext>
                </a:extLst>
              </p:cNvPr>
              <p:cNvSpPr txBox="1"/>
              <p:nvPr/>
            </p:nvSpPr>
            <p:spPr>
              <a:xfrm>
                <a:off x="985495" y="1027442"/>
                <a:ext cx="6172200" cy="2464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lang="id-ID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nteraksi</a:t>
                </a:r>
                <a:r>
                  <a:rPr lang="en-US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lemah</a:t>
                </a:r>
                <a:r>
                  <a:rPr lang="en-US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≪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3623FB-0C91-409D-8E16-5190CC00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95" y="1027442"/>
                <a:ext cx="6172200" cy="2464072"/>
              </a:xfrm>
              <a:prstGeom prst="rect">
                <a:avLst/>
              </a:prstGeom>
              <a:blipFill>
                <a:blip r:embed="rId4"/>
                <a:stretch>
                  <a:fillRect l="-1087" t="-1980" b="-22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54D09C-6B80-4234-A756-AC949459F507}"/>
                  </a:ext>
                </a:extLst>
              </p:cNvPr>
              <p:cNvSpPr txBox="1"/>
              <p:nvPr/>
            </p:nvSpPr>
            <p:spPr>
              <a:xfrm>
                <a:off x="985495" y="3654294"/>
                <a:ext cx="6172200" cy="2567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id-ID" sz="2000" b="1" dirty="0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Osilasi f</a:t>
                </a:r>
                <a:r>
                  <a:rPr lang="en-US" sz="2000" b="1" dirty="0" err="1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rekuensi</a:t>
                </a:r>
                <a:r>
                  <a:rPr lang="en-US" sz="2000" b="1" dirty="0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tinggi</a:t>
                </a:r>
                <a:r>
                  <a:rPr lang="id-ID" sz="2000" b="1" dirty="0">
                    <a:solidFill>
                      <a:srgbClr val="CC0000"/>
                    </a:solidFill>
                    <a:latin typeface="Calibri (Body)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=±1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id-ID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D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ℏ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54D09C-6B80-4234-A756-AC949459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95" y="3654294"/>
                <a:ext cx="6172200" cy="2567498"/>
              </a:xfrm>
              <a:prstGeom prst="rect">
                <a:avLst/>
              </a:prstGeom>
              <a:blipFill>
                <a:blip r:embed="rId5"/>
                <a:stretch>
                  <a:fillRect l="-1087" t="-16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9FDA1E-A7AC-4DBC-8558-6BEF7C5F665D}"/>
                  </a:ext>
                </a:extLst>
              </p:cNvPr>
              <p:cNvSpPr txBox="1"/>
              <p:nvPr/>
            </p:nvSpPr>
            <p:spPr>
              <a:xfrm>
                <a:off x="6488518" y="2004023"/>
                <a:ext cx="6172200" cy="2135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id-ID" sz="20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Qubit frekuensi tinggi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ef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𝑔𝑥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9FDA1E-A7AC-4DBC-8558-6BEF7C5F6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18" y="2004023"/>
                <a:ext cx="6172200" cy="2135136"/>
              </a:xfrm>
              <a:prstGeom prst="rect">
                <a:avLst/>
              </a:prstGeom>
              <a:blipFill>
                <a:blip r:embed="rId6"/>
                <a:stretch>
                  <a:fillRect l="-987" t="-22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878B463-10C3-4976-9D59-F7489232C6CF}"/>
              </a:ext>
            </a:extLst>
          </p:cNvPr>
          <p:cNvSpPr txBox="1"/>
          <p:nvPr/>
        </p:nvSpPr>
        <p:spPr>
          <a:xfrm>
            <a:off x="8970332" y="5879401"/>
            <a:ext cx="3338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S. </a:t>
            </a:r>
            <a:r>
              <a:rPr lang="en-ID" sz="2000" dirty="0" err="1"/>
              <a:t>Ashhab</a:t>
            </a:r>
            <a:r>
              <a:rPr lang="id-ID" sz="2000" dirty="0"/>
              <a:t>,</a:t>
            </a:r>
            <a:r>
              <a:rPr lang="en-ID" sz="2000" dirty="0"/>
              <a:t> F</a:t>
            </a:r>
            <a:r>
              <a:rPr lang="id-ID" sz="2000" dirty="0"/>
              <a:t>.</a:t>
            </a:r>
            <a:r>
              <a:rPr lang="en-ID" sz="2000" dirty="0"/>
              <a:t> Nori</a:t>
            </a:r>
            <a:r>
              <a:rPr lang="id-ID" sz="2000" dirty="0"/>
              <a:t> (2010)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8293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4FB72C-9807-47C9-BD93-7AA7F91738C4}"/>
              </a:ext>
            </a:extLst>
          </p:cNvPr>
          <p:cNvGrpSpPr/>
          <p:nvPr/>
        </p:nvGrpSpPr>
        <p:grpSpPr>
          <a:xfrm>
            <a:off x="0" y="-27793"/>
            <a:ext cx="12192001" cy="1144602"/>
            <a:chOff x="0" y="-27793"/>
            <a:chExt cx="12192001" cy="1144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4BE092-88E6-401A-88E6-4BA3F206ED28}"/>
                </a:ext>
              </a:extLst>
            </p:cNvPr>
            <p:cNvSpPr/>
            <p:nvPr/>
          </p:nvSpPr>
          <p:spPr>
            <a:xfrm>
              <a:off x="0" y="-27793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sz="3200" b="1" dirty="0"/>
                <a:t> </a:t>
              </a:r>
              <a:endParaRPr lang="en-ID" sz="3200" b="1" dirty="0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A207FA77-2055-43FC-AC6B-8ED5F8E507C4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6E0E3D0F-4D4F-46FE-BC8F-6D10A940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2E185EE0-10E0-4E4B-AFFB-063F86C34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B1CEF3-F17E-465F-9937-ADB663BCAFAD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TENTANG PACKAGE QUTIP</a:t>
            </a:r>
            <a:endParaRPr lang="en-ID" sz="3200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Diagram&#10;&#10;Description automatically generated with low confidence">
            <a:extLst>
              <a:ext uri="{FF2B5EF4-FFF2-40B4-BE49-F238E27FC236}">
                <a16:creationId xmlns:a16="http://schemas.microsoft.com/office/drawing/2014/main" id="{26D0A6CA-BAAE-476A-BEFE-B0DB8FB65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28" y="2185311"/>
            <a:ext cx="4854542" cy="3301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33B8D8-789F-436D-B0D7-E87C6371FED6}"/>
              </a:ext>
            </a:extLst>
          </p:cNvPr>
          <p:cNvSpPr txBox="1"/>
          <p:nvPr/>
        </p:nvSpPr>
        <p:spPr>
          <a:xfrm>
            <a:off x="7494789" y="3013501"/>
            <a:ext cx="185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State</a:t>
            </a:r>
          </a:p>
          <a:p>
            <a:pPr marL="285750" indent="-285750"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C00000"/>
                </a:solidFill>
              </a:rPr>
              <a:t>Operator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1FD708-A8D1-4CB9-B280-A946384FA553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552CC8-CE79-41A7-8F5B-353F75C86B21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A4D2C4-714B-4A58-B1E9-A3B66526BCB7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A9B84E-2481-4839-BF31-E9C77E44608D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0F752EB6-23AE-45A7-90FD-C10177D5A68B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6/15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7D0630-DE52-49AD-84FD-498CBE204BA6}"/>
              </a:ext>
            </a:extLst>
          </p:cNvPr>
          <p:cNvGrpSpPr/>
          <p:nvPr/>
        </p:nvGrpSpPr>
        <p:grpSpPr>
          <a:xfrm>
            <a:off x="9050422" y="1464545"/>
            <a:ext cx="2411475" cy="2411475"/>
            <a:chOff x="7742462" y="1202426"/>
            <a:chExt cx="2410723" cy="2410723"/>
          </a:xfrm>
        </p:grpSpPr>
        <p:pic>
          <p:nvPicPr>
            <p:cNvPr id="24" name="Picture 1">
              <a:extLst>
                <a:ext uri="{FF2B5EF4-FFF2-40B4-BE49-F238E27FC236}">
                  <a16:creationId xmlns:a16="http://schemas.microsoft.com/office/drawing/2014/main" id="{6DA205E5-7F34-42BB-B300-AB5FF5D96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462" y="1202426"/>
              <a:ext cx="2410723" cy="2410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374F45D-B194-4A3D-9C1A-1236E74703E9}"/>
                </a:ext>
              </a:extLst>
            </p:cNvPr>
            <p:cNvSpPr/>
            <p:nvPr/>
          </p:nvSpPr>
          <p:spPr>
            <a:xfrm rot="19636882">
              <a:off x="8807981" y="2116221"/>
              <a:ext cx="469900" cy="469900"/>
            </a:xfrm>
            <a:prstGeom prst="arc">
              <a:avLst>
                <a:gd name="adj1" fmla="val 11611549"/>
                <a:gd name="adj2" fmla="val 1480802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B167F4-4C24-4C03-BFE3-461561D7FCE3}"/>
                    </a:ext>
                  </a:extLst>
                </p:cNvPr>
                <p:cNvSpPr txBox="1"/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F68B87-B195-4A6D-917E-CD21F0B69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5F74B7-9B71-45BA-9FF1-35B01347AB7B}"/>
                    </a:ext>
                  </a:extLst>
                </p:cNvPr>
                <p:cNvSpPr txBox="1"/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5F74B7-9B71-45BA-9FF1-35B01347A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8125" r="-28125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13F9E1-901F-44A8-BF60-08A1FA8966D1}"/>
                    </a:ext>
                  </a:extLst>
                </p:cNvPr>
                <p:cNvSpPr txBox="1"/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13F9E1-901F-44A8-BF60-08A1FA896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7/15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962758"/>
                <a:ext cx="5375770" cy="951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962758"/>
                <a:ext cx="5375770" cy="951300"/>
              </a:xfrm>
              <a:prstGeom prst="rect">
                <a:avLst/>
              </a:prstGeom>
              <a:blipFill>
                <a:blip r:embed="rId4"/>
                <a:stretch>
                  <a:fillRect l="-1701" t="-8974" b="-76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68C7B1B-AC7C-43AF-BF6A-39983DE4F252}"/>
              </a:ext>
            </a:extLst>
          </p:cNvPr>
          <p:cNvGrpSpPr/>
          <p:nvPr/>
        </p:nvGrpSpPr>
        <p:grpSpPr>
          <a:xfrm>
            <a:off x="1629275" y="3575259"/>
            <a:ext cx="8557648" cy="2737367"/>
            <a:chOff x="676517" y="2500907"/>
            <a:chExt cx="10838966" cy="3467100"/>
          </a:xfrm>
        </p:grpSpPr>
        <p:pic>
          <p:nvPicPr>
            <p:cNvPr id="1025" name="Picture 1">
              <a:extLst>
                <a:ext uri="{FF2B5EF4-FFF2-40B4-BE49-F238E27FC236}">
                  <a16:creationId xmlns:a16="http://schemas.microsoft.com/office/drawing/2014/main" id="{37DF62E2-E2E0-48FE-B357-A627C300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0758" y="2500907"/>
              <a:ext cx="3514725" cy="346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B29BE29-9C67-4DE5-B061-698614F99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638" y="2500907"/>
              <a:ext cx="3514725" cy="346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F3B7B87-5FAE-4591-A359-C0F88F7DD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17" y="2505670"/>
              <a:ext cx="3514725" cy="3457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1E6738-E86B-457F-B838-8FC016CD86E7}"/>
                  </a:ext>
                </a:extLst>
              </p:cNvPr>
              <p:cNvSpPr txBox="1"/>
              <p:nvPr/>
            </p:nvSpPr>
            <p:spPr>
              <a:xfrm>
                <a:off x="2393913" y="2049611"/>
                <a:ext cx="339374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ef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1E6738-E86B-457F-B838-8FC016CD8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13" y="2049611"/>
                <a:ext cx="3393743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19C2F6-849D-49F6-9E0E-77E1B95BE493}"/>
                  </a:ext>
                </a:extLst>
              </p:cNvPr>
              <p:cNvSpPr txBox="1"/>
              <p:nvPr/>
            </p:nvSpPr>
            <p:spPr>
              <a:xfrm>
                <a:off x="6022334" y="2211578"/>
                <a:ext cx="178361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d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I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19C2F6-849D-49F6-9E0E-77E1B95BE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34" y="2211578"/>
                <a:ext cx="1783612" cy="390748"/>
              </a:xfrm>
              <a:prstGeom prst="rect">
                <a:avLst/>
              </a:prstGeom>
              <a:blipFill>
                <a:blip r:embed="rId20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53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8/15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1073168"/>
                <a:ext cx="5375770" cy="530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1073168"/>
                <a:ext cx="5375770" cy="530402"/>
              </a:xfrm>
              <a:prstGeom prst="rect">
                <a:avLst/>
              </a:prstGeom>
              <a:blipFill>
                <a:blip r:embed="rId4"/>
                <a:stretch>
                  <a:fillRect l="-1701" t="-16092" b="-942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86BBF53-08CB-494A-8026-1102AE74F1EB}"/>
              </a:ext>
            </a:extLst>
          </p:cNvPr>
          <p:cNvGrpSpPr/>
          <p:nvPr/>
        </p:nvGrpSpPr>
        <p:grpSpPr>
          <a:xfrm>
            <a:off x="2247841" y="3127869"/>
            <a:ext cx="7696317" cy="2924395"/>
            <a:chOff x="2480040" y="2609101"/>
            <a:chExt cx="7696317" cy="2924395"/>
          </a:xfrm>
        </p:grpSpPr>
        <p:pic>
          <p:nvPicPr>
            <p:cNvPr id="2049" name="Picture 1">
              <a:extLst>
                <a:ext uri="{FF2B5EF4-FFF2-40B4-BE49-F238E27FC236}">
                  <a16:creationId xmlns:a16="http://schemas.microsoft.com/office/drawing/2014/main" id="{55FDC98C-E14C-4C83-8111-F4E3DB66E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40" y="2609101"/>
              <a:ext cx="3601894" cy="292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29060C-E441-441B-849B-B65367E1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306" y="2609101"/>
              <a:ext cx="3551051" cy="292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FCC0D-5C65-4120-92BB-85C976D462FF}"/>
                  </a:ext>
                </a:extLst>
              </p:cNvPr>
              <p:cNvSpPr txBox="1"/>
              <p:nvPr/>
            </p:nvSpPr>
            <p:spPr>
              <a:xfrm>
                <a:off x="3009900" y="1957018"/>
                <a:ext cx="6172200" cy="817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D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FCC0D-5C65-4120-92BB-85C976D46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957018"/>
                <a:ext cx="6172200" cy="8174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56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7FA84-709A-407C-8708-FF20E589DC79}"/>
              </a:ext>
            </a:extLst>
          </p:cNvPr>
          <p:cNvGrpSpPr/>
          <p:nvPr/>
        </p:nvGrpSpPr>
        <p:grpSpPr>
          <a:xfrm>
            <a:off x="0" y="0"/>
            <a:ext cx="12192001" cy="1116809"/>
            <a:chOff x="0" y="0"/>
            <a:chExt cx="12192001" cy="11168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A88B7-7AE4-43C1-9C8A-BDA72D789683}"/>
                </a:ext>
              </a:extLst>
            </p:cNvPr>
            <p:cNvSpPr/>
            <p:nvPr/>
          </p:nvSpPr>
          <p:spPr>
            <a:xfrm>
              <a:off x="0" y="0"/>
              <a:ext cx="12192000" cy="81886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EC069045-38BC-4726-AB02-0BE7A36360CC}"/>
                </a:ext>
              </a:extLst>
            </p:cNvPr>
            <p:cNvSpPr/>
            <p:nvPr/>
          </p:nvSpPr>
          <p:spPr>
            <a:xfrm rot="16200000">
              <a:off x="10311193" y="-763999"/>
              <a:ext cx="788044" cy="29735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C65F3914-8738-4382-9887-CD0B8849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441" y="374663"/>
              <a:ext cx="1400520" cy="698505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B8B384B3-23A3-4420-A6C7-E0931DF5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015" y="469062"/>
              <a:ext cx="1293628" cy="4987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A1568-4C0C-40A2-9F4F-4F47DB904CF2}"/>
              </a:ext>
            </a:extLst>
          </p:cNvPr>
          <p:cNvGrpSpPr/>
          <p:nvPr/>
        </p:nvGrpSpPr>
        <p:grpSpPr>
          <a:xfrm>
            <a:off x="0" y="6207769"/>
            <a:ext cx="12327525" cy="591255"/>
            <a:chOff x="0" y="6207769"/>
            <a:chExt cx="12327525" cy="5912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3EAEE3-5ED7-4106-B79A-08BC0FF2D2A9}"/>
                </a:ext>
              </a:extLst>
            </p:cNvPr>
            <p:cNvGrpSpPr/>
            <p:nvPr/>
          </p:nvGrpSpPr>
          <p:grpSpPr>
            <a:xfrm>
              <a:off x="0" y="6435246"/>
              <a:ext cx="12327525" cy="363778"/>
              <a:chOff x="0" y="6660107"/>
              <a:chExt cx="12327525" cy="197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01CA4-3A7B-4380-8215-5D0C00A875C0}"/>
                  </a:ext>
                </a:extLst>
              </p:cNvPr>
              <p:cNvSpPr/>
              <p:nvPr/>
            </p:nvSpPr>
            <p:spPr>
              <a:xfrm>
                <a:off x="0" y="6660107"/>
                <a:ext cx="12192000" cy="19789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6025D-E8E3-4874-BFDF-CDFED494767B}"/>
                  </a:ext>
                </a:extLst>
              </p:cNvPr>
              <p:cNvSpPr txBox="1"/>
              <p:nvPr/>
            </p:nvSpPr>
            <p:spPr>
              <a:xfrm>
                <a:off x="10703441" y="6667289"/>
                <a:ext cx="1624084" cy="18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b="1" dirty="0">
                    <a:solidFill>
                      <a:schemeClr val="bg1"/>
                    </a:solidFill>
                  </a:rPr>
                  <a:t>KPL </a:t>
                </a:r>
                <a:r>
                  <a:rPr lang="id-ID" sz="1600" b="1" dirty="0">
                    <a:solidFill>
                      <a:schemeClr val="bg1"/>
                    </a:solidFill>
                  </a:rPr>
                  <a:t>BRIN</a:t>
                </a:r>
                <a:r>
                  <a:rPr lang="en-ID" sz="1600" b="1" dirty="0">
                    <a:solidFill>
                      <a:schemeClr val="bg1"/>
                    </a:solidFill>
                  </a:rPr>
                  <a:t> 2021</a:t>
                </a:r>
              </a:p>
            </p:txBody>
          </p: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A59611A-843A-4930-9FB3-540590588A35}"/>
                </a:ext>
              </a:extLst>
            </p:cNvPr>
            <p:cNvSpPr/>
            <p:nvPr/>
          </p:nvSpPr>
          <p:spPr>
            <a:xfrm rot="5400000" flipH="1">
              <a:off x="328903" y="5878867"/>
              <a:ext cx="454951" cy="11127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id-ID" b="1" dirty="0">
                  <a:solidFill>
                    <a:srgbClr val="CC0000"/>
                  </a:solidFill>
                </a:rPr>
                <a:t>9/15</a:t>
              </a:r>
              <a:endParaRPr lang="en-ID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753654-2538-4F3E-B348-6B3F24306813}"/>
              </a:ext>
            </a:extLst>
          </p:cNvPr>
          <p:cNvSpPr txBox="1"/>
          <p:nvPr/>
        </p:nvSpPr>
        <p:spPr>
          <a:xfrm>
            <a:off x="177421" y="117045"/>
            <a:ext cx="50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HASIL NUMERIK</a:t>
            </a:r>
            <a:endParaRPr lang="en-ID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Spektrum level </a:t>
                </a:r>
                <a:r>
                  <a:rPr lang="en-US" sz="2400" b="1" dirty="0" err="1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energi</a:t>
                </a:r>
                <a:r>
                  <a:rPr lang="en-US" sz="2400" b="1" dirty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 </a:t>
                </a:r>
                <a:endParaRPr lang="id-ID" sz="2400" b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id-ID" sz="2400" dirty="0">
                    <a:cs typeface="Times New Roman" panose="02020603050405020304" pitchFamily="18" charset="0"/>
                  </a:rPr>
                  <a:t>)</a:t>
                </a:r>
                <a:endParaRPr lang="en-ID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0BAC62C-8599-4E2A-99B7-5EC1971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1" y="1046343"/>
                <a:ext cx="5375770" cy="530402"/>
              </a:xfrm>
              <a:prstGeom prst="rect">
                <a:avLst/>
              </a:prstGeom>
              <a:blipFill>
                <a:blip r:embed="rId4"/>
                <a:stretch>
                  <a:fillRect l="-1701" t="-16092" b="-931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>
            <a:extLst>
              <a:ext uri="{FF2B5EF4-FFF2-40B4-BE49-F238E27FC236}">
                <a16:creationId xmlns:a16="http://schemas.microsoft.com/office/drawing/2014/main" id="{5655F4C6-7AC6-45C6-9320-B5BC70A5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0" y="1108580"/>
            <a:ext cx="2826295" cy="260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57CF096-5B55-4727-8132-0325151D70D6}"/>
              </a:ext>
            </a:extLst>
          </p:cNvPr>
          <p:cNvGrpSpPr/>
          <p:nvPr/>
        </p:nvGrpSpPr>
        <p:grpSpPr>
          <a:xfrm>
            <a:off x="891970" y="3738005"/>
            <a:ext cx="10120501" cy="2657555"/>
            <a:chOff x="-2246058" y="2428860"/>
            <a:chExt cx="12949499" cy="34004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6CC42AE-8F29-46B9-A846-19CD917F3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841" y="2428860"/>
              <a:ext cx="4038600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9F95F381-5D2A-4D30-B7E7-1CD8FF939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391" y="2428860"/>
              <a:ext cx="3848100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67733A4-975F-4162-BAF9-AE462C614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46058" y="2438385"/>
              <a:ext cx="3848100" cy="338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C2F7C9-0704-4681-A953-9CED96950A18}"/>
              </a:ext>
            </a:extLst>
          </p:cNvPr>
          <p:cNvGrpSpPr/>
          <p:nvPr/>
        </p:nvGrpSpPr>
        <p:grpSpPr>
          <a:xfrm>
            <a:off x="8601748" y="1195314"/>
            <a:ext cx="2410723" cy="2410723"/>
            <a:chOff x="7742462" y="1202426"/>
            <a:chExt cx="2410723" cy="2410723"/>
          </a:xfrm>
        </p:grpSpPr>
        <p:pic>
          <p:nvPicPr>
            <p:cNvPr id="24" name="Picture 1">
              <a:extLst>
                <a:ext uri="{FF2B5EF4-FFF2-40B4-BE49-F238E27FC236}">
                  <a16:creationId xmlns:a16="http://schemas.microsoft.com/office/drawing/2014/main" id="{CF57714E-007B-40E2-845F-FC560A549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462" y="1202426"/>
              <a:ext cx="2410723" cy="2410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154E7E4-6039-4D0E-898D-68576D946AF7}"/>
                </a:ext>
              </a:extLst>
            </p:cNvPr>
            <p:cNvSpPr/>
            <p:nvPr/>
          </p:nvSpPr>
          <p:spPr>
            <a:xfrm rot="19636882">
              <a:off x="8807981" y="2116221"/>
              <a:ext cx="469900" cy="469900"/>
            </a:xfrm>
            <a:prstGeom prst="arc">
              <a:avLst>
                <a:gd name="adj1" fmla="val 11611549"/>
                <a:gd name="adj2" fmla="val 1480802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469A5E4-C666-484E-9C9C-4510968A40DC}"/>
                    </a:ext>
                  </a:extLst>
                </p:cNvPr>
                <p:cNvSpPr txBox="1"/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F68B87-B195-4A6D-917E-CD21F0B69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27" y="2184684"/>
                  <a:ext cx="18947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70C6504-F3EA-41F7-8C38-73E1365D4314}"/>
                    </a:ext>
                  </a:extLst>
                </p:cNvPr>
                <p:cNvSpPr txBox="1"/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70C6504-F3EA-41F7-8C38-73E1365D4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517" y="2505915"/>
                  <a:ext cx="1907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2258" r="-29032" b="-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556B5F-CBBC-4A35-8CA4-ADFA7D207750}"/>
                    </a:ext>
                  </a:extLst>
                </p:cNvPr>
                <p:cNvSpPr txBox="1"/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556B5F-CBBC-4A35-8CA4-ADFA7D207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562" y="1776394"/>
                  <a:ext cx="1660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89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713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Mukhamad azis tholib</dc:creator>
  <cp:lastModifiedBy>Oktavyan Hardiyono</cp:lastModifiedBy>
  <cp:revision>57</cp:revision>
  <dcterms:created xsi:type="dcterms:W3CDTF">2021-09-12T11:21:03Z</dcterms:created>
  <dcterms:modified xsi:type="dcterms:W3CDTF">2021-10-20T02:37:32Z</dcterms:modified>
</cp:coreProperties>
</file>