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44918-EC3C-4CC4-82D2-9305E0A5673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CCBBDB-5B50-4E8E-A53A-B93532125486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54553EFC-CF2A-4198-AAA2-0D3FB9BDB367}" type="parTrans" cxnId="{99C18BFE-39F5-46E2-A128-470B071AD9AF}">
      <dgm:prSet/>
      <dgm:spPr/>
      <dgm:t>
        <a:bodyPr/>
        <a:lstStyle/>
        <a:p>
          <a:endParaRPr lang="en-US"/>
        </a:p>
      </dgm:t>
    </dgm:pt>
    <dgm:pt modelId="{09DFAC14-FCE4-4DE1-989A-8CB63B89505F}" type="sibTrans" cxnId="{99C18BFE-39F5-46E2-A128-470B071AD9AF}">
      <dgm:prSet/>
      <dgm:spPr/>
      <dgm:t>
        <a:bodyPr/>
        <a:lstStyle/>
        <a:p>
          <a:endParaRPr lang="en-US"/>
        </a:p>
      </dgm:t>
    </dgm:pt>
    <dgm:pt modelId="{57244710-E0F6-417B-A42B-0445B27DD338}">
      <dgm:prSet phldrT="[Text]"/>
      <dgm:spPr/>
      <dgm:t>
        <a:bodyPr/>
        <a:lstStyle/>
        <a:p>
          <a:r>
            <a:rPr lang="en-US" dirty="0" smtClean="0"/>
            <a:t>User Interface </a:t>
          </a:r>
          <a:r>
            <a:rPr lang="en-US" dirty="0" err="1" smtClean="0"/>
            <a:t>walkThrough</a:t>
          </a:r>
          <a:endParaRPr lang="en-US" dirty="0"/>
        </a:p>
      </dgm:t>
    </dgm:pt>
    <dgm:pt modelId="{BBF83AFE-4575-465B-9B06-0B7D7F989EAC}" type="parTrans" cxnId="{D51A1587-A84D-4253-935D-62047FFCC344}">
      <dgm:prSet/>
      <dgm:spPr/>
      <dgm:t>
        <a:bodyPr/>
        <a:lstStyle/>
        <a:p>
          <a:endParaRPr lang="en-US"/>
        </a:p>
      </dgm:t>
    </dgm:pt>
    <dgm:pt modelId="{6FFCA937-751B-4865-A62C-8A4C669F7975}" type="sibTrans" cxnId="{D51A1587-A84D-4253-935D-62047FFCC344}">
      <dgm:prSet/>
      <dgm:spPr/>
      <dgm:t>
        <a:bodyPr/>
        <a:lstStyle/>
        <a:p>
          <a:endParaRPr lang="en-US"/>
        </a:p>
      </dgm:t>
    </dgm:pt>
    <dgm:pt modelId="{4BBB4A9B-3A5A-43CB-BCC0-9CADC8105DF6}">
      <dgm:prSet phldrT="[Text]"/>
      <dgm:spPr/>
      <dgm:t>
        <a:bodyPr/>
        <a:lstStyle/>
        <a:p>
          <a:r>
            <a:rPr lang="en-US" dirty="0" smtClean="0"/>
            <a:t>Connection with database</a:t>
          </a:r>
          <a:endParaRPr lang="en-US" dirty="0"/>
        </a:p>
      </dgm:t>
    </dgm:pt>
    <dgm:pt modelId="{C54567BF-3332-43D1-A580-A99D987BB00D}" type="parTrans" cxnId="{5853CF49-AA7B-4CB9-9793-29C8B3A650F4}">
      <dgm:prSet/>
      <dgm:spPr/>
      <dgm:t>
        <a:bodyPr/>
        <a:lstStyle/>
        <a:p>
          <a:endParaRPr lang="en-US"/>
        </a:p>
      </dgm:t>
    </dgm:pt>
    <dgm:pt modelId="{07425ED4-B4AE-4C9D-BE38-FA59FDA315F1}" type="sibTrans" cxnId="{5853CF49-AA7B-4CB9-9793-29C8B3A650F4}">
      <dgm:prSet/>
      <dgm:spPr/>
      <dgm:t>
        <a:bodyPr/>
        <a:lstStyle/>
        <a:p>
          <a:endParaRPr lang="en-US"/>
        </a:p>
      </dgm:t>
    </dgm:pt>
    <dgm:pt modelId="{E9B44478-3E61-42B0-8BDE-F9129D72AD47}" type="pres">
      <dgm:prSet presAssocID="{F4D44918-EC3C-4CC4-82D2-9305E0A567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825C86-D1E8-4557-8D28-4F10544D9F44}" type="pres">
      <dgm:prSet presAssocID="{F4D44918-EC3C-4CC4-82D2-9305E0A56730}" presName="hierFlow" presStyleCnt="0"/>
      <dgm:spPr/>
    </dgm:pt>
    <dgm:pt modelId="{1E65C5ED-9BD4-4B5A-84A9-20E7CFA57385}" type="pres">
      <dgm:prSet presAssocID="{F4D44918-EC3C-4CC4-82D2-9305E0A56730}" presName="firstBuf" presStyleCnt="0"/>
      <dgm:spPr/>
    </dgm:pt>
    <dgm:pt modelId="{D0825714-D7C3-4560-AFFB-3D72FE719A79}" type="pres">
      <dgm:prSet presAssocID="{F4D44918-EC3C-4CC4-82D2-9305E0A567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EE89102-8472-43A4-835F-70370EEE2493}" type="pres">
      <dgm:prSet presAssocID="{87CCBBDB-5B50-4E8E-A53A-B93532125486}" presName="Name14" presStyleCnt="0"/>
      <dgm:spPr/>
    </dgm:pt>
    <dgm:pt modelId="{5883D254-1003-46DF-B9F8-FEE2F3093307}" type="pres">
      <dgm:prSet presAssocID="{87CCBBDB-5B50-4E8E-A53A-B9353212548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AF0BC2-1524-4BD5-9955-88DBD668080E}" type="pres">
      <dgm:prSet presAssocID="{87CCBBDB-5B50-4E8E-A53A-B93532125486}" presName="hierChild2" presStyleCnt="0"/>
      <dgm:spPr/>
    </dgm:pt>
    <dgm:pt modelId="{BC818660-FE31-40EB-9442-519A0EB6558C}" type="pres">
      <dgm:prSet presAssocID="{F4D44918-EC3C-4CC4-82D2-9305E0A56730}" presName="bgShapesFlow" presStyleCnt="0"/>
      <dgm:spPr/>
    </dgm:pt>
    <dgm:pt modelId="{46B3CFF7-0F6C-463E-9F10-48DD1069A377}" type="pres">
      <dgm:prSet presAssocID="{57244710-E0F6-417B-A42B-0445B27DD338}" presName="rectComp" presStyleCnt="0"/>
      <dgm:spPr/>
    </dgm:pt>
    <dgm:pt modelId="{6E270884-FCCE-4E47-9BD6-C8B49DB8E1F3}" type="pres">
      <dgm:prSet presAssocID="{57244710-E0F6-417B-A42B-0445B27DD338}" presName="bgRect" presStyleLbl="bgShp" presStyleIdx="0" presStyleCnt="2"/>
      <dgm:spPr/>
      <dgm:t>
        <a:bodyPr/>
        <a:lstStyle/>
        <a:p>
          <a:endParaRPr lang="en-US"/>
        </a:p>
      </dgm:t>
    </dgm:pt>
    <dgm:pt modelId="{0A2CD168-057C-4994-93D1-2CC0FB5A94E5}" type="pres">
      <dgm:prSet presAssocID="{57244710-E0F6-417B-A42B-0445B27DD338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65BF6-A091-401A-AA1E-E4A23199A802}" type="pres">
      <dgm:prSet presAssocID="{57244710-E0F6-417B-A42B-0445B27DD338}" presName="spComp" presStyleCnt="0"/>
      <dgm:spPr/>
    </dgm:pt>
    <dgm:pt modelId="{F22798E2-B771-4B9D-B8B2-7FEFF03F907F}" type="pres">
      <dgm:prSet presAssocID="{57244710-E0F6-417B-A42B-0445B27DD338}" presName="vSp" presStyleCnt="0"/>
      <dgm:spPr/>
    </dgm:pt>
    <dgm:pt modelId="{08D2C16A-ABD0-440F-B736-40EF4AD0AD39}" type="pres">
      <dgm:prSet presAssocID="{4BBB4A9B-3A5A-43CB-BCC0-9CADC8105DF6}" presName="rectComp" presStyleCnt="0"/>
      <dgm:spPr/>
    </dgm:pt>
    <dgm:pt modelId="{5831DBB4-8865-4CFF-BB4B-2C56B0ECD428}" type="pres">
      <dgm:prSet presAssocID="{4BBB4A9B-3A5A-43CB-BCC0-9CADC8105DF6}" presName="bgRect" presStyleLbl="bgShp" presStyleIdx="1" presStyleCnt="2"/>
      <dgm:spPr/>
      <dgm:t>
        <a:bodyPr/>
        <a:lstStyle/>
        <a:p>
          <a:endParaRPr lang="en-US"/>
        </a:p>
      </dgm:t>
    </dgm:pt>
    <dgm:pt modelId="{50AC7829-0CED-46DE-B847-EEA5D7DD6778}" type="pres">
      <dgm:prSet presAssocID="{4BBB4A9B-3A5A-43CB-BCC0-9CADC8105DF6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6D7829-65E9-432D-9440-F516278970F3}" type="presOf" srcId="{87CCBBDB-5B50-4E8E-A53A-B93532125486}" destId="{5883D254-1003-46DF-B9F8-FEE2F3093307}" srcOrd="0" destOrd="0" presId="urn:microsoft.com/office/officeart/2005/8/layout/hierarchy6"/>
    <dgm:cxn modelId="{7F6EA866-6BC6-4988-A2C2-27D27856A221}" type="presOf" srcId="{4BBB4A9B-3A5A-43CB-BCC0-9CADC8105DF6}" destId="{5831DBB4-8865-4CFF-BB4B-2C56B0ECD428}" srcOrd="0" destOrd="0" presId="urn:microsoft.com/office/officeart/2005/8/layout/hierarchy6"/>
    <dgm:cxn modelId="{1E24D05F-5F13-476D-8F0F-A6F37FD56A78}" type="presOf" srcId="{4BBB4A9B-3A5A-43CB-BCC0-9CADC8105DF6}" destId="{50AC7829-0CED-46DE-B847-EEA5D7DD6778}" srcOrd="1" destOrd="0" presId="urn:microsoft.com/office/officeart/2005/8/layout/hierarchy6"/>
    <dgm:cxn modelId="{5853CF49-AA7B-4CB9-9793-29C8B3A650F4}" srcId="{F4D44918-EC3C-4CC4-82D2-9305E0A56730}" destId="{4BBB4A9B-3A5A-43CB-BCC0-9CADC8105DF6}" srcOrd="2" destOrd="0" parTransId="{C54567BF-3332-43D1-A580-A99D987BB00D}" sibTransId="{07425ED4-B4AE-4C9D-BE38-FA59FDA315F1}"/>
    <dgm:cxn modelId="{84EAFDAC-D0D5-433D-8FA2-322910A3625F}" type="presOf" srcId="{57244710-E0F6-417B-A42B-0445B27DD338}" destId="{6E270884-FCCE-4E47-9BD6-C8B49DB8E1F3}" srcOrd="0" destOrd="0" presId="urn:microsoft.com/office/officeart/2005/8/layout/hierarchy6"/>
    <dgm:cxn modelId="{FF697140-147A-4353-8A30-D737E551E535}" type="presOf" srcId="{F4D44918-EC3C-4CC4-82D2-9305E0A56730}" destId="{E9B44478-3E61-42B0-8BDE-F9129D72AD47}" srcOrd="0" destOrd="0" presId="urn:microsoft.com/office/officeart/2005/8/layout/hierarchy6"/>
    <dgm:cxn modelId="{4679ED66-D44C-43F4-89CA-1DB6BDE1B621}" type="presOf" srcId="{57244710-E0F6-417B-A42B-0445B27DD338}" destId="{0A2CD168-057C-4994-93D1-2CC0FB5A94E5}" srcOrd="1" destOrd="0" presId="urn:microsoft.com/office/officeart/2005/8/layout/hierarchy6"/>
    <dgm:cxn modelId="{99C18BFE-39F5-46E2-A128-470B071AD9AF}" srcId="{F4D44918-EC3C-4CC4-82D2-9305E0A56730}" destId="{87CCBBDB-5B50-4E8E-A53A-B93532125486}" srcOrd="0" destOrd="0" parTransId="{54553EFC-CF2A-4198-AAA2-0D3FB9BDB367}" sibTransId="{09DFAC14-FCE4-4DE1-989A-8CB63B89505F}"/>
    <dgm:cxn modelId="{D51A1587-A84D-4253-935D-62047FFCC344}" srcId="{F4D44918-EC3C-4CC4-82D2-9305E0A56730}" destId="{57244710-E0F6-417B-A42B-0445B27DD338}" srcOrd="1" destOrd="0" parTransId="{BBF83AFE-4575-465B-9B06-0B7D7F989EAC}" sibTransId="{6FFCA937-751B-4865-A62C-8A4C669F7975}"/>
    <dgm:cxn modelId="{C1F33BFF-721F-42B0-98B3-AE5405F8EA49}" type="presParOf" srcId="{E9B44478-3E61-42B0-8BDE-F9129D72AD47}" destId="{5D825C86-D1E8-4557-8D28-4F10544D9F44}" srcOrd="0" destOrd="0" presId="urn:microsoft.com/office/officeart/2005/8/layout/hierarchy6"/>
    <dgm:cxn modelId="{BDC97A08-0180-4BD5-B07A-9A93C8E0B07F}" type="presParOf" srcId="{5D825C86-D1E8-4557-8D28-4F10544D9F44}" destId="{1E65C5ED-9BD4-4B5A-84A9-20E7CFA57385}" srcOrd="0" destOrd="0" presId="urn:microsoft.com/office/officeart/2005/8/layout/hierarchy6"/>
    <dgm:cxn modelId="{D33AA649-5C73-4446-A6F0-2A0C4B184F0E}" type="presParOf" srcId="{5D825C86-D1E8-4557-8D28-4F10544D9F44}" destId="{D0825714-D7C3-4560-AFFB-3D72FE719A79}" srcOrd="1" destOrd="0" presId="urn:microsoft.com/office/officeart/2005/8/layout/hierarchy6"/>
    <dgm:cxn modelId="{3D832131-6161-4C62-A52E-EA9E2C89CA21}" type="presParOf" srcId="{D0825714-D7C3-4560-AFFB-3D72FE719A79}" destId="{AEE89102-8472-43A4-835F-70370EEE2493}" srcOrd="0" destOrd="0" presId="urn:microsoft.com/office/officeart/2005/8/layout/hierarchy6"/>
    <dgm:cxn modelId="{32616FB5-5EFE-4A99-A7A0-3D104AF385DD}" type="presParOf" srcId="{AEE89102-8472-43A4-835F-70370EEE2493}" destId="{5883D254-1003-46DF-B9F8-FEE2F3093307}" srcOrd="0" destOrd="0" presId="urn:microsoft.com/office/officeart/2005/8/layout/hierarchy6"/>
    <dgm:cxn modelId="{3DF4614B-0DB1-4180-9CCF-6483A1BD81AA}" type="presParOf" srcId="{AEE89102-8472-43A4-835F-70370EEE2493}" destId="{30AF0BC2-1524-4BD5-9955-88DBD668080E}" srcOrd="1" destOrd="0" presId="urn:microsoft.com/office/officeart/2005/8/layout/hierarchy6"/>
    <dgm:cxn modelId="{DB5F8EAE-35EA-4A5B-9EE7-27C030D609FA}" type="presParOf" srcId="{E9B44478-3E61-42B0-8BDE-F9129D72AD47}" destId="{BC818660-FE31-40EB-9442-519A0EB6558C}" srcOrd="1" destOrd="0" presId="urn:microsoft.com/office/officeart/2005/8/layout/hierarchy6"/>
    <dgm:cxn modelId="{6016AD50-ED9D-4B29-840D-5017B9E5D586}" type="presParOf" srcId="{BC818660-FE31-40EB-9442-519A0EB6558C}" destId="{46B3CFF7-0F6C-463E-9F10-48DD1069A377}" srcOrd="0" destOrd="0" presId="urn:microsoft.com/office/officeart/2005/8/layout/hierarchy6"/>
    <dgm:cxn modelId="{B53F5EB7-91CB-4152-80BD-4793E527595A}" type="presParOf" srcId="{46B3CFF7-0F6C-463E-9F10-48DD1069A377}" destId="{6E270884-FCCE-4E47-9BD6-C8B49DB8E1F3}" srcOrd="0" destOrd="0" presId="urn:microsoft.com/office/officeart/2005/8/layout/hierarchy6"/>
    <dgm:cxn modelId="{228E756F-7F3C-4AF0-8942-B0B68E41F40D}" type="presParOf" srcId="{46B3CFF7-0F6C-463E-9F10-48DD1069A377}" destId="{0A2CD168-057C-4994-93D1-2CC0FB5A94E5}" srcOrd="1" destOrd="0" presId="urn:microsoft.com/office/officeart/2005/8/layout/hierarchy6"/>
    <dgm:cxn modelId="{0F0B02CE-B1FC-42A3-B42F-462978001C19}" type="presParOf" srcId="{BC818660-FE31-40EB-9442-519A0EB6558C}" destId="{5EA65BF6-A091-401A-AA1E-E4A23199A802}" srcOrd="1" destOrd="0" presId="urn:microsoft.com/office/officeart/2005/8/layout/hierarchy6"/>
    <dgm:cxn modelId="{50ABD085-50DE-4BDA-B37C-69A32EDC3C6C}" type="presParOf" srcId="{5EA65BF6-A091-401A-AA1E-E4A23199A802}" destId="{F22798E2-B771-4B9D-B8B2-7FEFF03F907F}" srcOrd="0" destOrd="0" presId="urn:microsoft.com/office/officeart/2005/8/layout/hierarchy6"/>
    <dgm:cxn modelId="{21819BD1-4D50-4326-B2BE-19235C785844}" type="presParOf" srcId="{BC818660-FE31-40EB-9442-519A0EB6558C}" destId="{08D2C16A-ABD0-440F-B736-40EF4AD0AD39}" srcOrd="2" destOrd="0" presId="urn:microsoft.com/office/officeart/2005/8/layout/hierarchy6"/>
    <dgm:cxn modelId="{98207AA0-2241-4D71-A2A0-80E57F2189A2}" type="presParOf" srcId="{08D2C16A-ABD0-440F-B736-40EF4AD0AD39}" destId="{5831DBB4-8865-4CFF-BB4B-2C56B0ECD428}" srcOrd="0" destOrd="0" presId="urn:microsoft.com/office/officeart/2005/8/layout/hierarchy6"/>
    <dgm:cxn modelId="{F7AC869C-E12D-4E96-BC8A-4A44288A15CA}" type="presParOf" srcId="{08D2C16A-ABD0-440F-B736-40EF4AD0AD39}" destId="{50AC7829-0CED-46DE-B847-EEA5D7DD677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4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71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21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82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8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3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0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DCD6-95C2-429C-907B-78FD9D278EDC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EF49DE-35CB-40B4-A9A0-693991D5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5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319918"/>
            <a:ext cx="8915399" cy="2218412"/>
          </a:xfrm>
        </p:spPr>
        <p:txBody>
          <a:bodyPr/>
          <a:lstStyle/>
          <a:p>
            <a:pPr algn="ctr"/>
            <a:r>
              <a:rPr lang="en-US" dirty="0" smtClean="0"/>
              <a:t>Banking Management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23421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By:</a:t>
            </a:r>
          </a:p>
          <a:p>
            <a:pPr algn="r"/>
            <a:r>
              <a:rPr lang="en-US" dirty="0" err="1" smtClean="0"/>
              <a:t>Akashdeep</a:t>
            </a:r>
            <a:r>
              <a:rPr lang="en-US" dirty="0" smtClean="0"/>
              <a:t> Singh</a:t>
            </a:r>
          </a:p>
          <a:p>
            <a:pPr algn="r"/>
            <a:r>
              <a:rPr lang="en-US" dirty="0" smtClean="0"/>
              <a:t>Harleen Gulati	</a:t>
            </a:r>
          </a:p>
          <a:p>
            <a:pPr algn="r"/>
            <a:r>
              <a:rPr lang="en-US" dirty="0" smtClean="0"/>
              <a:t>Mohammed Abdul </a:t>
            </a:r>
            <a:r>
              <a:rPr lang="en-US" dirty="0" err="1" smtClean="0"/>
              <a:t>Akram</a:t>
            </a:r>
            <a:r>
              <a:rPr lang="en-US" dirty="0" smtClean="0"/>
              <a:t> Khan</a:t>
            </a:r>
          </a:p>
          <a:p>
            <a:pPr algn="r"/>
            <a:r>
              <a:rPr lang="en-US" dirty="0" err="1" smtClean="0"/>
              <a:t>Mukhasir</a:t>
            </a:r>
            <a:r>
              <a:rPr lang="en-US" dirty="0" smtClean="0"/>
              <a:t> Shah Syed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7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 - </a:t>
            </a:r>
            <a:r>
              <a:rPr lang="en-US" dirty="0"/>
              <a:t>Data visualization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Easy to use and understand</a:t>
            </a:r>
          </a:p>
          <a:p>
            <a:r>
              <a:rPr lang="en-US" dirty="0" smtClean="0"/>
              <a:t>Study trends and relationships</a:t>
            </a:r>
          </a:p>
          <a:p>
            <a:endParaRPr lang="en-US" dirty="0"/>
          </a:p>
          <a:p>
            <a:r>
              <a:rPr lang="en-US" dirty="0" smtClean="0"/>
              <a:t>Tableau Demo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02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Introduction	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basic operations for a bank system.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Basic functionalities: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Account creation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Deposit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Withdrawal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Loan</a:t>
            </a:r>
          </a:p>
          <a:p>
            <a:r>
              <a:rPr lang="en-US" dirty="0" smtClean="0"/>
              <a:t> Complete package,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776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            MySQL</a:t>
            </a:r>
          </a:p>
          <a:p>
            <a:endParaRPr lang="en-US" dirty="0" smtClean="0"/>
          </a:p>
          <a:p>
            <a:r>
              <a:rPr lang="en-US" dirty="0" smtClean="0"/>
              <a:t>IDE         MySQL workbench</a:t>
            </a:r>
          </a:p>
          <a:p>
            <a:endParaRPr lang="en-US" dirty="0" smtClean="0"/>
          </a:p>
          <a:p>
            <a:r>
              <a:rPr lang="en-US" dirty="0" smtClean="0"/>
              <a:t>Web Interface         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983603" y="2194560"/>
            <a:ext cx="469127" cy="34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464117" y="2957884"/>
            <a:ext cx="469127" cy="34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740303" y="3762292"/>
            <a:ext cx="469127" cy="34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4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6 Tables:</a:t>
            </a:r>
          </a:p>
          <a:p>
            <a:pPr lvl="1"/>
            <a:r>
              <a:rPr lang="en-US" dirty="0" smtClean="0"/>
              <a:t>Loan</a:t>
            </a:r>
          </a:p>
          <a:p>
            <a:pPr lvl="1"/>
            <a:r>
              <a:rPr lang="en-US" dirty="0" smtClean="0"/>
              <a:t>Account 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Borrower</a:t>
            </a:r>
          </a:p>
          <a:p>
            <a:pPr lvl="1"/>
            <a:r>
              <a:rPr lang="en-US" dirty="0" smtClean="0"/>
              <a:t>Depositor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err="1" smtClean="0"/>
              <a:t>UserInfo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27" y="1280160"/>
            <a:ext cx="6515022" cy="509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5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Functionalities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6593" y="1839401"/>
            <a:ext cx="5067196" cy="3777622"/>
          </a:xfrm>
        </p:spPr>
        <p:txBody>
          <a:bodyPr/>
          <a:lstStyle/>
          <a:p>
            <a:r>
              <a:rPr lang="en-US" dirty="0" smtClean="0"/>
              <a:t>Concept of keys</a:t>
            </a:r>
          </a:p>
          <a:p>
            <a:r>
              <a:rPr lang="en-US" dirty="0" smtClean="0"/>
              <a:t>Basic SQL queries</a:t>
            </a:r>
          </a:p>
          <a:p>
            <a:r>
              <a:rPr lang="en-US" dirty="0" smtClean="0"/>
              <a:t>Aggregate functions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Data representation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343" y="1486894"/>
            <a:ext cx="9111269" cy="4424328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r>
              <a:rPr lang="en-US" dirty="0" smtClean="0"/>
              <a:t>Basic </a:t>
            </a:r>
            <a:r>
              <a:rPr lang="en-US" dirty="0" err="1" smtClean="0"/>
              <a:t>querry</a:t>
            </a:r>
            <a:r>
              <a:rPr lang="en-US" dirty="0" smtClean="0"/>
              <a:t> Examples:</a:t>
            </a:r>
          </a:p>
          <a:p>
            <a:pPr marL="0" lvl="0" indent="0" fontAlgn="base">
              <a:buNone/>
            </a:pPr>
            <a:endParaRPr lang="en-US" dirty="0" smtClean="0"/>
          </a:p>
          <a:p>
            <a:pPr lvl="0" fontAlgn="base"/>
            <a:r>
              <a:rPr lang="en-US" dirty="0" smtClean="0"/>
              <a:t>All </a:t>
            </a:r>
            <a:r>
              <a:rPr lang="en-US" dirty="0"/>
              <a:t>account whose balance is smaller than 500. 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   select </a:t>
            </a:r>
            <a:r>
              <a:rPr lang="en-US" i="1" dirty="0" err="1"/>
              <a:t>account_name</a:t>
            </a:r>
            <a:r>
              <a:rPr lang="en-US" i="1" dirty="0"/>
              <a:t> from account where balance &lt; 500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</a:p>
          <a:p>
            <a:pPr lvl="0" fontAlgn="base"/>
            <a:r>
              <a:rPr lang="en-US" dirty="0"/>
              <a:t> all name of customers whose city is in Brooklyn </a:t>
            </a:r>
            <a:endParaRPr lang="en-US" i="1" dirty="0"/>
          </a:p>
          <a:p>
            <a:pPr marL="0" lvl="0" indent="0" fontAlgn="base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smtClean="0"/>
              <a:t> </a:t>
            </a:r>
            <a:r>
              <a:rPr lang="en-US" i="1" dirty="0"/>
              <a:t>select </a:t>
            </a:r>
            <a:r>
              <a:rPr lang="en-US" i="1" dirty="0" err="1"/>
              <a:t>customer_name</a:t>
            </a:r>
            <a:r>
              <a:rPr lang="en-US" i="1" dirty="0"/>
              <a:t> from customer where </a:t>
            </a:r>
            <a:r>
              <a:rPr lang="en-US" i="1" dirty="0" err="1"/>
              <a:t>customer_city</a:t>
            </a:r>
            <a:r>
              <a:rPr lang="en-US" i="1" dirty="0"/>
              <a:t>='Brooklyn</a:t>
            </a:r>
            <a:r>
              <a:rPr lang="en-US" i="1" dirty="0" smtClean="0"/>
              <a:t>';</a:t>
            </a:r>
          </a:p>
          <a:p>
            <a:pPr marL="0" lvl="0" indent="0" fontAlgn="base">
              <a:buNone/>
            </a:pPr>
            <a:endParaRPr lang="en-US" i="1" dirty="0" smtClean="0"/>
          </a:p>
          <a:p>
            <a:r>
              <a:rPr lang="en-US" i="1" dirty="0"/>
              <a:t> </a:t>
            </a:r>
            <a:r>
              <a:rPr lang="en-US" dirty="0" smtClean="0"/>
              <a:t> </a:t>
            </a:r>
            <a:r>
              <a:rPr lang="en-US" dirty="0"/>
              <a:t>all employees whose salary is greater than 1400 and working branch is not 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     ‘</a:t>
            </a:r>
            <a:r>
              <a:rPr lang="en-US" dirty="0"/>
              <a:t>Downtown’ 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  select </a:t>
            </a:r>
            <a:r>
              <a:rPr lang="en-US" i="1" dirty="0"/>
              <a:t>* from employee where salary&gt;1400 </a:t>
            </a:r>
            <a:r>
              <a:rPr lang="en-US" i="1" dirty="0" smtClean="0"/>
              <a:t>and </a:t>
            </a:r>
            <a:r>
              <a:rPr lang="en-US" i="1" dirty="0" err="1" smtClean="0"/>
              <a:t>branch_name</a:t>
            </a:r>
            <a:r>
              <a:rPr lang="en-US" i="1" dirty="0"/>
              <a:t>&lt;&gt;’Downtown’;</a:t>
            </a:r>
            <a:r>
              <a:rPr lang="en-US" dirty="0"/>
              <a:t> </a:t>
            </a:r>
            <a:endParaRPr lang="en-US" i="1" dirty="0"/>
          </a:p>
          <a:p>
            <a:pPr marL="0" indent="0" fontAlgn="base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9475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74930"/>
            <a:ext cx="8911687" cy="1001864"/>
          </a:xfrm>
        </p:spPr>
        <p:txBody>
          <a:bodyPr/>
          <a:lstStyle/>
          <a:p>
            <a:r>
              <a:rPr lang="en-US" dirty="0" smtClean="0"/>
              <a:t>Aggregate functions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751" y="1001865"/>
            <a:ext cx="10050449" cy="5796500"/>
          </a:xfrm>
        </p:spPr>
        <p:txBody>
          <a:bodyPr>
            <a:normAutofit fontScale="62500" lnSpcReduction="20000"/>
          </a:bodyPr>
          <a:lstStyle/>
          <a:p>
            <a:pPr lvl="0" fontAlgn="base"/>
            <a:r>
              <a:rPr lang="en-US" dirty="0"/>
              <a:t>Calculate the average salary of all employees and show the average salary as “</a:t>
            </a:r>
            <a:r>
              <a:rPr lang="en-US" dirty="0" err="1"/>
              <a:t>avg_salary</a:t>
            </a:r>
            <a:r>
              <a:rPr lang="en-US" dirty="0"/>
              <a:t>” 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i="1" dirty="0"/>
              <a:t>select </a:t>
            </a:r>
            <a:r>
              <a:rPr lang="en-US" i="1" dirty="0" err="1"/>
              <a:t>avg</a:t>
            </a:r>
            <a:r>
              <a:rPr lang="en-US" i="1" dirty="0"/>
              <a:t>(salary) as </a:t>
            </a:r>
            <a:r>
              <a:rPr lang="en-US" i="1" dirty="0" err="1"/>
              <a:t>avg_salary</a:t>
            </a:r>
            <a:r>
              <a:rPr lang="en-US" i="1" dirty="0"/>
              <a:t> from employee</a:t>
            </a:r>
            <a:r>
              <a:rPr lang="en-US" dirty="0"/>
              <a:t> ; </a:t>
            </a:r>
            <a:r>
              <a:rPr lang="en-US" dirty="0" smtClean="0"/>
              <a:t> </a:t>
            </a:r>
            <a:endParaRPr lang="en-US" i="1" dirty="0"/>
          </a:p>
          <a:p>
            <a:pPr lvl="0" fontAlgn="base"/>
            <a:r>
              <a:rPr lang="en-US" dirty="0"/>
              <a:t>Calculate the number of customer for each account 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select  </a:t>
            </a:r>
            <a:r>
              <a:rPr lang="en-US" i="1" dirty="0" err="1"/>
              <a:t>account_number</a:t>
            </a:r>
            <a:r>
              <a:rPr lang="en-US" i="1" dirty="0"/>
              <a:t>, count(distinct </a:t>
            </a:r>
            <a:r>
              <a:rPr lang="en-US" i="1" dirty="0" err="1"/>
              <a:t>customer_name</a:t>
            </a:r>
            <a:r>
              <a:rPr lang="en-US" i="1" dirty="0"/>
              <a:t>) from depositor group by     </a:t>
            </a:r>
            <a:r>
              <a:rPr lang="en-US" i="1" dirty="0" err="1"/>
              <a:t>account_number</a:t>
            </a:r>
            <a:r>
              <a:rPr lang="en-US" i="1" dirty="0"/>
              <a:t>; </a:t>
            </a:r>
          </a:p>
          <a:p>
            <a:pPr lvl="0" fontAlgn="base"/>
            <a:r>
              <a:rPr lang="en-US" dirty="0"/>
              <a:t>Show all </a:t>
            </a:r>
            <a:r>
              <a:rPr lang="en-US" dirty="0" err="1"/>
              <a:t>account_number</a:t>
            </a:r>
            <a:r>
              <a:rPr lang="en-US" dirty="0"/>
              <a:t>, </a:t>
            </a:r>
            <a:r>
              <a:rPr lang="en-US" dirty="0" err="1"/>
              <a:t>branch_name</a:t>
            </a:r>
            <a:r>
              <a:rPr lang="en-US" dirty="0"/>
              <a:t> and corresponding </a:t>
            </a:r>
            <a:r>
              <a:rPr lang="en-US" dirty="0" err="1"/>
              <a:t>branch_city</a:t>
            </a:r>
            <a:r>
              <a:rPr lang="en-US" dirty="0"/>
              <a:t> </a:t>
            </a:r>
            <a:endParaRPr lang="en-US" i="1" dirty="0"/>
          </a:p>
          <a:p>
            <a:pPr marL="457200" lvl="1" indent="0" fontAlgn="base">
              <a:buNone/>
            </a:pPr>
            <a:r>
              <a:rPr lang="en-US" i="1" dirty="0" smtClean="0"/>
              <a:t>select </a:t>
            </a:r>
            <a:r>
              <a:rPr lang="en-US" i="1" dirty="0" err="1"/>
              <a:t>account_number</a:t>
            </a:r>
            <a:r>
              <a:rPr lang="en-US" i="1" dirty="0"/>
              <a:t>, </a:t>
            </a:r>
            <a:r>
              <a:rPr lang="en-US" i="1" dirty="0" err="1"/>
              <a:t>branch.branch_name</a:t>
            </a:r>
            <a:r>
              <a:rPr lang="en-US" i="1" dirty="0"/>
              <a:t>, </a:t>
            </a:r>
            <a:r>
              <a:rPr lang="en-US" i="1" dirty="0" err="1"/>
              <a:t>branch_city</a:t>
            </a:r>
            <a:r>
              <a:rPr lang="en-US" i="1" dirty="0"/>
              <a:t> from account, branch 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  <a:r>
              <a:rPr lang="en-US" i="1" dirty="0"/>
              <a:t>	</a:t>
            </a:r>
            <a:r>
              <a:rPr lang="en-US" i="1" dirty="0" smtClean="0"/>
              <a:t>where </a:t>
            </a:r>
            <a:r>
              <a:rPr lang="en-US" i="1" dirty="0" err="1"/>
              <a:t>account.branch_name</a:t>
            </a:r>
            <a:r>
              <a:rPr lang="en-US" i="1" dirty="0"/>
              <a:t>=</a:t>
            </a:r>
            <a:r>
              <a:rPr lang="en-US" i="1" dirty="0" err="1"/>
              <a:t>branch.branch_name</a:t>
            </a:r>
            <a:r>
              <a:rPr lang="en-US" i="1" dirty="0"/>
              <a:t>; </a:t>
            </a:r>
          </a:p>
          <a:p>
            <a:pPr marL="0" indent="0">
              <a:buNone/>
            </a:pPr>
            <a:endParaRPr lang="en-US" i="1" dirty="0"/>
          </a:p>
          <a:p>
            <a:pPr lvl="0" fontAlgn="base"/>
            <a:r>
              <a:rPr lang="en-US" i="1" dirty="0"/>
              <a:t>Select sum(assets) ,</a:t>
            </a:r>
            <a:r>
              <a:rPr lang="en-US" i="1" dirty="0" err="1"/>
              <a:t>branch_city</a:t>
            </a:r>
            <a:r>
              <a:rPr lang="en-US" i="1" dirty="0"/>
              <a:t> from branch group by </a:t>
            </a:r>
            <a:r>
              <a:rPr lang="en-US" i="1" dirty="0" err="1"/>
              <a:t>branch_city</a:t>
            </a:r>
            <a:r>
              <a:rPr lang="en-US" i="1" dirty="0" smtClean="0"/>
              <a:t>;</a:t>
            </a:r>
            <a:r>
              <a:rPr lang="en-US" dirty="0" smtClean="0"/>
              <a:t>  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Create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i="1" dirty="0" smtClean="0"/>
              <a:t>	 </a:t>
            </a:r>
            <a:r>
              <a:rPr lang="en-US" i="1" dirty="0"/>
              <a:t>VIEW </a:t>
            </a:r>
            <a:r>
              <a:rPr lang="en-US" i="1" dirty="0" err="1"/>
              <a:t>my_report</a:t>
            </a:r>
            <a:r>
              <a:rPr lang="en-US" i="1" dirty="0"/>
              <a:t>  AS </a:t>
            </a:r>
          </a:p>
          <a:p>
            <a:pPr marL="0" indent="0">
              <a:buNone/>
            </a:pPr>
            <a:r>
              <a:rPr lang="en-US" i="1" dirty="0" smtClean="0"/>
              <a:t>	 </a:t>
            </a:r>
            <a:r>
              <a:rPr lang="en-US" i="1" dirty="0"/>
              <a:t>select </a:t>
            </a:r>
            <a:r>
              <a:rPr lang="en-US" i="1" dirty="0" err="1"/>
              <a:t>d.customer_name,branch_city</a:t>
            </a:r>
            <a:r>
              <a:rPr lang="en-US" i="1" dirty="0"/>
              <a:t>, </a:t>
            </a:r>
            <a:r>
              <a:rPr lang="en-US" i="1" dirty="0" err="1"/>
              <a:t>b.branch_name</a:t>
            </a:r>
            <a:r>
              <a:rPr lang="en-US" i="1" dirty="0"/>
              <a:t>, </a:t>
            </a:r>
            <a:r>
              <a:rPr lang="en-US" i="1" dirty="0" err="1"/>
              <a:t>a.account_number</a:t>
            </a:r>
            <a:r>
              <a:rPr lang="en-US" i="1" dirty="0"/>
              <a:t>, balance, </a:t>
            </a:r>
            <a:r>
              <a:rPr lang="en-US" i="1" dirty="0" smtClean="0"/>
              <a:t>	</a:t>
            </a:r>
            <a:r>
              <a:rPr lang="en-US" i="1" dirty="0" err="1" smtClean="0"/>
              <a:t>bb.loan_number</a:t>
            </a:r>
            <a:r>
              <a:rPr lang="en-US" i="1" dirty="0"/>
              <a:t>, </a:t>
            </a:r>
            <a:r>
              <a:rPr lang="en-US" i="1" dirty="0" err="1"/>
              <a:t>l.amount</a:t>
            </a:r>
            <a:r>
              <a:rPr lang="en-US" i="1" dirty="0"/>
              <a:t> as 'loan amount' </a:t>
            </a:r>
            <a:r>
              <a:rPr lang="en-US" i="1" dirty="0" smtClean="0"/>
              <a:t>	from </a:t>
            </a:r>
            <a:r>
              <a:rPr lang="en-US" i="1" dirty="0"/>
              <a:t>branch b </a:t>
            </a:r>
          </a:p>
          <a:p>
            <a:pPr marL="0" indent="0">
              <a:buNone/>
            </a:pPr>
            <a:r>
              <a:rPr lang="en-US" i="1" dirty="0" smtClean="0"/>
              <a:t>	left </a:t>
            </a:r>
            <a:r>
              <a:rPr lang="en-US" i="1" dirty="0"/>
              <a:t>join account a</a:t>
            </a:r>
          </a:p>
          <a:p>
            <a:pPr marL="0" indent="0">
              <a:buNone/>
            </a:pPr>
            <a:r>
              <a:rPr lang="en-US" i="1" dirty="0" smtClean="0"/>
              <a:t>	on </a:t>
            </a:r>
            <a:r>
              <a:rPr lang="en-US" i="1" dirty="0" err="1"/>
              <a:t>b.branch_name</a:t>
            </a:r>
            <a:r>
              <a:rPr lang="en-US" i="1" dirty="0"/>
              <a:t> = </a:t>
            </a:r>
            <a:r>
              <a:rPr lang="en-US" i="1" dirty="0" err="1"/>
              <a:t>a.branch_name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 smtClean="0"/>
              <a:t>	left </a:t>
            </a:r>
            <a:r>
              <a:rPr lang="en-US" i="1" dirty="0"/>
              <a:t>join depositor d </a:t>
            </a:r>
          </a:p>
          <a:p>
            <a:pPr marL="0" indent="0">
              <a:buNone/>
            </a:pPr>
            <a:r>
              <a:rPr lang="en-US" i="1" dirty="0"/>
              <a:t>	on </a:t>
            </a:r>
            <a:r>
              <a:rPr lang="en-US" i="1" dirty="0" err="1"/>
              <a:t>a.account_number</a:t>
            </a:r>
            <a:r>
              <a:rPr lang="en-US" i="1" dirty="0"/>
              <a:t> = </a:t>
            </a:r>
            <a:r>
              <a:rPr lang="en-US" i="1" dirty="0" err="1"/>
              <a:t>d.account_number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 smtClean="0"/>
              <a:t>	left </a:t>
            </a:r>
            <a:r>
              <a:rPr lang="en-US" i="1" dirty="0"/>
              <a:t>join borrower bb</a:t>
            </a:r>
          </a:p>
          <a:p>
            <a:pPr marL="0" indent="0">
              <a:buNone/>
            </a:pPr>
            <a:r>
              <a:rPr lang="en-US" i="1" dirty="0" smtClean="0"/>
              <a:t>	on </a:t>
            </a:r>
            <a:r>
              <a:rPr lang="en-US" i="1" dirty="0" err="1"/>
              <a:t>d.customer_name</a:t>
            </a:r>
            <a:r>
              <a:rPr lang="en-US" i="1" dirty="0"/>
              <a:t> = </a:t>
            </a:r>
            <a:r>
              <a:rPr lang="en-US" i="1" dirty="0" err="1" smtClean="0"/>
              <a:t>bb.customer_name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	left </a:t>
            </a:r>
            <a:r>
              <a:rPr lang="en-US" i="1" dirty="0"/>
              <a:t>join loan l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on </a:t>
            </a:r>
            <a:r>
              <a:rPr lang="en-US" i="1" dirty="0" err="1"/>
              <a:t>bb.loan_number</a:t>
            </a:r>
            <a:r>
              <a:rPr lang="en-US" i="1" dirty="0"/>
              <a:t> = </a:t>
            </a:r>
            <a:r>
              <a:rPr lang="en-US" i="1" dirty="0" err="1" smtClean="0"/>
              <a:t>l.loan_number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order </a:t>
            </a:r>
            <a:r>
              <a:rPr lang="en-US" i="1" dirty="0"/>
              <a:t>by </a:t>
            </a:r>
            <a:r>
              <a:rPr lang="en-US" i="1" dirty="0" err="1"/>
              <a:t>d.customer_name</a:t>
            </a:r>
            <a:r>
              <a:rPr lang="en-US" i="1" dirty="0" smtClean="0"/>
              <a:t>;</a:t>
            </a:r>
            <a:r>
              <a:rPr lang="en-US" i="1" dirty="0"/>
              <a:t> 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706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636" y="2133600"/>
            <a:ext cx="3760967" cy="2207812"/>
          </a:xfrm>
        </p:spPr>
        <p:txBody>
          <a:bodyPr/>
          <a:lstStyle/>
          <a:p>
            <a:r>
              <a:rPr lang="en-US" dirty="0" smtClean="0"/>
              <a:t>It is a web application</a:t>
            </a:r>
          </a:p>
          <a:p>
            <a:r>
              <a:rPr lang="en-US" dirty="0" smtClean="0"/>
              <a:t>Developed using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Simple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8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795" y="1049573"/>
            <a:ext cx="5724939" cy="1264258"/>
          </a:xfrm>
        </p:spPr>
        <p:txBody>
          <a:bodyPr/>
          <a:lstStyle/>
          <a:p>
            <a:r>
              <a:rPr lang="en-US" dirty="0" smtClean="0"/>
              <a:t>Web-App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464905"/>
            <a:ext cx="8915399" cy="343875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56077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2270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192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Banking Management System </vt:lpstr>
      <vt:lpstr>Introduction </vt:lpstr>
      <vt:lpstr>Underlying Technologies</vt:lpstr>
      <vt:lpstr>Database Outline</vt:lpstr>
      <vt:lpstr>Implemented Functionalities </vt:lpstr>
      <vt:lpstr>SQL Demo</vt:lpstr>
      <vt:lpstr>Aggregate functions and Views</vt:lpstr>
      <vt:lpstr>Introduction to Web Interface</vt:lpstr>
      <vt:lpstr>Web-App Demo</vt:lpstr>
      <vt:lpstr>Data representation and Analysis</vt:lpstr>
      <vt:lpstr>Thank you</vt:lpstr>
    </vt:vector>
  </TitlesOfParts>
  <Company>CSU, Fresno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Harleen Gulati</dc:creator>
  <cp:lastModifiedBy>Henna Gulati</cp:lastModifiedBy>
  <cp:revision>7</cp:revision>
  <dcterms:created xsi:type="dcterms:W3CDTF">2015-12-08T19:20:33Z</dcterms:created>
  <dcterms:modified xsi:type="dcterms:W3CDTF">2015-12-12T04:50:38Z</dcterms:modified>
</cp:coreProperties>
</file>