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57" r:id="rId8"/>
    <p:sldId id="263" r:id="rId9"/>
    <p:sldId id="264" r:id="rId10"/>
    <p:sldId id="265" r:id="rId11"/>
    <p:sldId id="266" r:id="rId12"/>
    <p:sldId id="267" r:id="rId13"/>
    <p:sldId id="27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477520" y="229874"/>
            <a:ext cx="10891519" cy="6463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dirty="0">
                <a:solidFill>
                  <a:srgbClr val="FF0000"/>
                </a:solidFill>
                <a:latin typeface="Times New Roman" panose="02020603050405020304" pitchFamily="18" charset="0"/>
                <a:cs typeface="Times New Roman" panose="02020603050405020304" pitchFamily="18" charset="0"/>
              </a:rPr>
              <a:t> ELECTRIC </a:t>
            </a:r>
            <a:r>
              <a:rPr lang="en-US" altLang="en-IN" sz="3200" b="1" dirty="0">
                <a:solidFill>
                  <a:srgbClr val="FF0000"/>
                </a:solidFill>
                <a:latin typeface="Times New Roman" panose="02020603050405020304" pitchFamily="18" charset="0"/>
                <a:cs typeface="Times New Roman" panose="02020603050405020304" pitchFamily="18" charset="0"/>
              </a:rPr>
              <a:t>FOLDABLE </a:t>
            </a:r>
            <a:r>
              <a:rPr lang="en-IN" sz="3200" b="1" dirty="0">
                <a:solidFill>
                  <a:srgbClr val="FF0000"/>
                </a:solidFill>
                <a:latin typeface="Times New Roman" panose="02020603050405020304" pitchFamily="18" charset="0"/>
                <a:cs typeface="Times New Roman" panose="02020603050405020304" pitchFamily="18" charset="0"/>
              </a:rPr>
              <a:t>VEHICLE</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524000" y="876094"/>
            <a:ext cx="9144000" cy="6431280"/>
          </a:xfrm>
        </p:spPr>
        <p:txBody>
          <a:bodyPr/>
          <a:lstStyle/>
          <a:p>
            <a:pPr marL="0" indent="0" algn="ctr">
              <a:buNone/>
            </a:pPr>
            <a:r>
              <a:rPr lang="en-GB" sz="2000" dirty="0">
                <a:latin typeface="Times New Roman" panose="02020603050405020304" pitchFamily="18" charset="0"/>
                <a:cs typeface="Times New Roman" panose="02020603050405020304" pitchFamily="18" charset="0"/>
              </a:rPr>
              <a:t>Major Project phase-1</a:t>
            </a:r>
            <a:endParaRPr lang="en-GB" sz="2000" dirty="0">
              <a:latin typeface="Times New Roman" panose="02020603050405020304" pitchFamily="18" charset="0"/>
              <a:cs typeface="Times New Roman" panose="02020603050405020304" pitchFamily="18" charset="0"/>
            </a:endParaRPr>
          </a:p>
          <a:p>
            <a:pPr marL="0" indent="0" algn="ctr">
              <a:buNone/>
            </a:pPr>
            <a:r>
              <a:rPr lang="en-GB" sz="2000" dirty="0">
                <a:latin typeface="Times New Roman" panose="02020603050405020304" pitchFamily="18" charset="0"/>
                <a:cs typeface="Times New Roman" panose="02020603050405020304" pitchFamily="18" charset="0"/>
              </a:rPr>
              <a:t>Presented by</a:t>
            </a: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r>
              <a:rPr lang="en-GB" sz="2000" dirty="0">
                <a:latin typeface="Times New Roman" panose="02020603050405020304" pitchFamily="18" charset="0"/>
                <a:cs typeface="Times New Roman" panose="02020603050405020304" pitchFamily="18" charset="0"/>
              </a:rPr>
              <a:t>Under the guidance of</a:t>
            </a:r>
            <a:endParaRPr lang="en-GB" sz="2000" dirty="0">
              <a:latin typeface="Times New Roman" panose="02020603050405020304" pitchFamily="18" charset="0"/>
              <a:cs typeface="Times New Roman" panose="02020603050405020304" pitchFamily="18" charset="0"/>
            </a:endParaRPr>
          </a:p>
          <a:p>
            <a:pPr marL="0" indent="0" algn="ctr">
              <a:buNone/>
            </a:pPr>
            <a:r>
              <a:rPr lang="en-GB" sz="1800" b="1" dirty="0" err="1">
                <a:solidFill>
                  <a:schemeClr val="tx1">
                    <a:lumMod val="95000"/>
                    <a:lumOff val="5000"/>
                  </a:schemeClr>
                </a:solidFill>
                <a:latin typeface="Times New Roman" panose="02020603050405020304" pitchFamily="18" charset="0"/>
                <a:cs typeface="Times New Roman" panose="02020603050405020304" pitchFamily="18" charset="0"/>
              </a:rPr>
              <a:t>Dr.</a:t>
            </a:r>
            <a:r>
              <a:rPr lang="en-GB" sz="1800" b="1" dirty="0">
                <a:solidFill>
                  <a:schemeClr val="tx1">
                    <a:lumMod val="95000"/>
                    <a:lumOff val="5000"/>
                  </a:schemeClr>
                </a:solidFill>
                <a:latin typeface="Times New Roman" panose="02020603050405020304" pitchFamily="18" charset="0"/>
                <a:cs typeface="Times New Roman" panose="02020603050405020304" pitchFamily="18" charset="0"/>
              </a:rPr>
              <a:t> A. SREENIVASULU REDDY</a:t>
            </a:r>
            <a:endParaRPr lang="en-GB"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ctr">
              <a:buNone/>
            </a:pPr>
            <a:r>
              <a:rPr lang="en-GB" sz="2000" dirty="0">
                <a:latin typeface="Times New Roman" panose="02020603050405020304" pitchFamily="18" charset="0"/>
                <a:cs typeface="Times New Roman" panose="02020603050405020304" pitchFamily="18" charset="0"/>
              </a:rPr>
              <a:t>Assistant Professor</a:t>
            </a:r>
            <a:endParaRPr lang="en-GB" sz="2000" dirty="0">
              <a:latin typeface="Times New Roman" panose="02020603050405020304" pitchFamily="18" charset="0"/>
              <a:cs typeface="Times New Roman" panose="02020603050405020304" pitchFamily="18" charset="0"/>
            </a:endParaRPr>
          </a:p>
          <a:p>
            <a:pPr marL="0" indent="0" algn="ctr">
              <a:buNone/>
            </a:pPr>
            <a:r>
              <a:rPr lang="en-GB" sz="1600" dirty="0">
                <a:latin typeface="Times New Roman" panose="02020603050405020304" pitchFamily="18" charset="0"/>
                <a:cs typeface="Times New Roman" panose="02020603050405020304" pitchFamily="18" charset="0"/>
              </a:rPr>
              <a:t>DEPARTMENT OF MECHANICAL ENGINEERING</a:t>
            </a:r>
            <a:endParaRPr lang="en-GB" sz="1600" dirty="0">
              <a:latin typeface="Times New Roman" panose="02020603050405020304" pitchFamily="18" charset="0"/>
              <a:cs typeface="Times New Roman" panose="02020603050405020304" pitchFamily="18" charset="0"/>
            </a:endParaRPr>
          </a:p>
          <a:p>
            <a:pPr marL="0" indent="0" algn="ctr">
              <a:buNone/>
            </a:pPr>
            <a:endParaRPr lang="en-IN" dirty="0"/>
          </a:p>
        </p:txBody>
      </p:sp>
      <p:pic>
        <p:nvPicPr>
          <p:cNvPr id="6" name="Picture 5" descr="Sri_Venkateswara_University_logo.png (293×339)"/>
          <p:cNvPicPr/>
          <p:nvPr/>
        </p:nvPicPr>
        <p:blipFill>
          <a:blip r:embed="rId1">
            <a:extLst>
              <a:ext uri="{28A0092B-C50C-407E-A947-70E740481C1C}">
                <a14:useLocalDpi xmlns:a14="http://schemas.microsoft.com/office/drawing/2010/main" val="0"/>
              </a:ext>
            </a:extLst>
          </a:blip>
          <a:srcRect/>
          <a:stretch>
            <a:fillRect/>
          </a:stretch>
        </p:blipFill>
        <p:spPr bwMode="auto">
          <a:xfrm>
            <a:off x="4989286" y="3982720"/>
            <a:ext cx="2304142" cy="2000353"/>
          </a:xfrm>
          <a:prstGeom prst="rect">
            <a:avLst/>
          </a:prstGeom>
          <a:noFill/>
          <a:ln>
            <a:noFill/>
          </a:ln>
        </p:spPr>
      </p:pic>
      <p:sp>
        <p:nvSpPr>
          <p:cNvPr id="7" name="Rectangle 4"/>
          <p:cNvSpPr/>
          <p:nvPr/>
        </p:nvSpPr>
        <p:spPr>
          <a:xfrm>
            <a:off x="2315028" y="6075101"/>
            <a:ext cx="7652657" cy="584775"/>
          </a:xfrm>
          <a:prstGeom prst="rect">
            <a:avLst/>
          </a:prstGeom>
        </p:spPr>
        <p:txBody>
          <a:bodyPr wrap="square">
            <a:spAutoFit/>
          </a:bodyPr>
          <a:lstStyle/>
          <a:p>
            <a:pPr algn="ctr"/>
            <a:r>
              <a:rPr lang="en-GB" sz="1600" dirty="0">
                <a:latin typeface="Times New Roman" panose="02020603050405020304" pitchFamily="18" charset="0"/>
                <a:cs typeface="Times New Roman" panose="02020603050405020304" pitchFamily="18" charset="0"/>
              </a:rPr>
              <a:t>SRI VENKATESWARA UNIVERSITY COLLEGE OF ENGINEERING</a:t>
            </a:r>
            <a:endParaRPr lang="en-GB" sz="1600" dirty="0">
              <a:latin typeface="Times New Roman" panose="02020603050405020304" pitchFamily="18" charset="0"/>
              <a:cs typeface="Times New Roman" panose="02020603050405020304" pitchFamily="18" charset="0"/>
            </a:endParaRPr>
          </a:p>
          <a:p>
            <a:pPr algn="ctr"/>
            <a:r>
              <a:rPr lang="en-GB" sz="1600" dirty="0">
                <a:latin typeface="Times New Roman" panose="02020603050405020304" pitchFamily="18" charset="0"/>
                <a:cs typeface="Times New Roman" panose="02020603050405020304" pitchFamily="18" charset="0"/>
              </a:rPr>
              <a:t>TIRUPATI-517502</a:t>
            </a:r>
            <a:endParaRPr lang="en-GB"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latin typeface="Times New Roman" panose="02020603050405020304" pitchFamily="18" charset="0"/>
                <a:cs typeface="Times New Roman" panose="02020603050405020304" pitchFamily="18" charset="0"/>
              </a:rPr>
              <a:t>Throttle</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6512560" cy="2446655"/>
          </a:xfrm>
        </p:spPr>
        <p:txBody>
          <a:bodyPr/>
          <a:p>
            <a:pPr marL="0" indent="0">
              <a:buNone/>
            </a:pPr>
            <a:r>
              <a:rPr lang="en-US">
                <a:latin typeface="Times New Roman" panose="02020603050405020304" pitchFamily="18" charset="0"/>
                <a:cs typeface="Times New Roman" panose="02020603050405020304" pitchFamily="18" charset="0"/>
              </a:rPr>
              <a:t>Electric scooter throttle works by engaging the throttle while riding when you press or twist the throttle it signals the speed controller and battery to provide more power to the motor to accelerate.</a:t>
            </a:r>
            <a:endParaRPr lang="en-US">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rot="16200000">
            <a:off x="8575040" y="873125"/>
            <a:ext cx="2447290" cy="4351655"/>
          </a:xfrm>
          <a:prstGeom prst="rect">
            <a:avLst/>
          </a:prstGeom>
        </p:spPr>
      </p:pic>
      <p:sp>
        <p:nvSpPr>
          <p:cNvPr id="6" name="Text Box 5"/>
          <p:cNvSpPr txBox="1"/>
          <p:nvPr/>
        </p:nvSpPr>
        <p:spPr>
          <a:xfrm>
            <a:off x="944880" y="4343400"/>
            <a:ext cx="3428365" cy="583565"/>
          </a:xfrm>
          <a:prstGeom prst="rect">
            <a:avLst/>
          </a:prstGeom>
          <a:noFill/>
        </p:spPr>
        <p:txBody>
          <a:bodyPr wrap="square" rtlCol="0">
            <a:spAutoFit/>
          </a:bodyPr>
          <a:p>
            <a:r>
              <a:rPr lang="en-US" sz="3200">
                <a:latin typeface="Times New Roman" panose="02020603050405020304" pitchFamily="18" charset="0"/>
                <a:cs typeface="Times New Roman" panose="02020603050405020304" pitchFamily="18" charset="0"/>
              </a:rPr>
              <a:t>Voltage:24V</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3911600" cy="1325880"/>
          </a:xfrm>
        </p:spPr>
        <p:txBody>
          <a:bodyPr>
            <a:normAutofit/>
          </a:bodyPr>
          <a:p>
            <a:pPr algn="ctr"/>
            <a:r>
              <a:rPr lang="en-US">
                <a:latin typeface="Times New Roman" panose="02020603050405020304" pitchFamily="18" charset="0"/>
                <a:cs typeface="Times New Roman" panose="02020603050405020304" pitchFamily="18" charset="0"/>
              </a:rPr>
              <a:t>Wheel</a:t>
            </a:r>
            <a:endParaRPr lang="en-US">
              <a:latin typeface="Times New Roman" panose="02020603050405020304" pitchFamily="18" charset="0"/>
              <a:cs typeface="Times New Roman" panose="02020603050405020304" pitchFamily="18" charset="0"/>
            </a:endParaRPr>
          </a:p>
        </p:txBody>
      </p:sp>
      <p:pic>
        <p:nvPicPr>
          <p:cNvPr id="5" name="Content Placeholder 4" descr="WhatsApp Image 2023-01-07 at 5.09.02 PM"/>
          <p:cNvPicPr>
            <a:picLocks noChangeAspect="1"/>
          </p:cNvPicPr>
          <p:nvPr>
            <p:ph sz="half" idx="1"/>
          </p:nvPr>
        </p:nvPicPr>
        <p:blipFill>
          <a:blip r:embed="rId1"/>
          <a:srcRect l="1863" b="2070"/>
          <a:stretch>
            <a:fillRect/>
          </a:stretch>
        </p:blipFill>
        <p:spPr>
          <a:xfrm>
            <a:off x="1229360" y="1691005"/>
            <a:ext cx="3834765" cy="2300605"/>
          </a:xfrm>
          <a:prstGeom prst="snip2DiagRect">
            <a:avLst/>
          </a:prstGeom>
        </p:spPr>
      </p:pic>
      <p:sp>
        <p:nvSpPr>
          <p:cNvPr id="4" name="Content Placeholder 3"/>
          <p:cNvSpPr>
            <a:spLocks noGrp="1"/>
          </p:cNvSpPr>
          <p:nvPr>
            <p:ph sz="half" idx="2"/>
          </p:nvPr>
        </p:nvSpPr>
        <p:spPr>
          <a:xfrm>
            <a:off x="838200" y="4741545"/>
            <a:ext cx="4226560" cy="1202055"/>
          </a:xfrm>
        </p:spPr>
        <p:txBody>
          <a:bodyPr>
            <a:normAutofit fontScale="80000"/>
          </a:bodyPr>
          <a:p>
            <a:pPr marL="0" indent="0">
              <a:buNone/>
            </a:pPr>
            <a:r>
              <a:rPr lang="en-US">
                <a:latin typeface="Times New Roman" panose="02020603050405020304" pitchFamily="18" charset="0"/>
                <a:cs typeface="Times New Roman" panose="02020603050405020304" pitchFamily="18" charset="0"/>
              </a:rPr>
              <a:t>Three 8 inch wheel’s are required.One front wheel with hub motor in it and two rear wheels.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8" name="Text Box 7"/>
          <p:cNvSpPr txBox="1"/>
          <p:nvPr/>
        </p:nvSpPr>
        <p:spPr>
          <a:xfrm>
            <a:off x="8036560" y="643890"/>
            <a:ext cx="2727960" cy="768350"/>
          </a:xfrm>
          <a:prstGeom prst="rect">
            <a:avLst/>
          </a:prstGeom>
          <a:noFill/>
        </p:spPr>
        <p:txBody>
          <a:bodyPr wrap="none" rtlCol="0">
            <a:spAutoFit/>
          </a:bodyPr>
          <a:p>
            <a:r>
              <a:rPr lang="en-US" sz="4400">
                <a:latin typeface="Times New Roman" panose="02020603050405020304" pitchFamily="18" charset="0"/>
                <a:cs typeface="Times New Roman" panose="02020603050405020304" pitchFamily="18" charset="0"/>
              </a:rPr>
              <a:t>Suspension</a:t>
            </a:r>
            <a:endParaRPr lang="en-US" sz="4400">
              <a:latin typeface="Times New Roman" panose="02020603050405020304" pitchFamily="18" charset="0"/>
              <a:cs typeface="Times New Roman" panose="02020603050405020304" pitchFamily="18" charset="0"/>
            </a:endParaRPr>
          </a:p>
        </p:txBody>
      </p:sp>
      <p:pic>
        <p:nvPicPr>
          <p:cNvPr id="11" name="Picture 10" descr="WhatsApp Image 2023-01-07 at 5.14.09 PM"/>
          <p:cNvPicPr>
            <a:picLocks noChangeAspect="1"/>
          </p:cNvPicPr>
          <p:nvPr/>
        </p:nvPicPr>
        <p:blipFill>
          <a:blip r:embed="rId2"/>
          <a:stretch>
            <a:fillRect/>
          </a:stretch>
        </p:blipFill>
        <p:spPr>
          <a:xfrm>
            <a:off x="7640320" y="1691005"/>
            <a:ext cx="3190875" cy="2300605"/>
          </a:xfrm>
          <a:prstGeom prst="rect">
            <a:avLst/>
          </a:prstGeom>
        </p:spPr>
      </p:pic>
      <p:sp>
        <p:nvSpPr>
          <p:cNvPr id="12" name="Text Box 11"/>
          <p:cNvSpPr txBox="1"/>
          <p:nvPr/>
        </p:nvSpPr>
        <p:spPr>
          <a:xfrm>
            <a:off x="7884160" y="4505960"/>
            <a:ext cx="3597910" cy="1106805"/>
          </a:xfrm>
          <a:prstGeom prst="rect">
            <a:avLst/>
          </a:prstGeom>
          <a:noFill/>
        </p:spPr>
        <p:txBody>
          <a:bodyPr wrap="square" rtlCol="0">
            <a:spAutoFit/>
          </a:bodyPr>
          <a:p>
            <a:r>
              <a:rPr lang="en-US" sz="2200">
                <a:latin typeface="Times New Roman" panose="02020603050405020304" pitchFamily="18" charset="0"/>
                <a:cs typeface="Times New Roman" panose="02020603050405020304" pitchFamily="18" charset="0"/>
              </a:rPr>
              <a:t>Three suspesions of 15cm are required.</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Chassis</a:t>
            </a:r>
            <a:endParaRPr lang="en-US"/>
          </a:p>
        </p:txBody>
      </p:sp>
      <p:pic>
        <p:nvPicPr>
          <p:cNvPr id="5" name="Content Placeholder 4" descr="WhatsApp Image 2023-01-07 at 5.32.46 PM"/>
          <p:cNvPicPr>
            <a:picLocks noChangeAspect="1"/>
          </p:cNvPicPr>
          <p:nvPr>
            <p:ph sz="half" idx="1"/>
          </p:nvPr>
        </p:nvPicPr>
        <p:blipFill>
          <a:blip r:embed="rId1"/>
          <a:stretch>
            <a:fillRect/>
          </a:stretch>
        </p:blipFill>
        <p:spPr>
          <a:xfrm>
            <a:off x="6903720" y="1691005"/>
            <a:ext cx="5181600" cy="3280410"/>
          </a:xfrm>
          <a:prstGeom prst="rect">
            <a:avLst/>
          </a:prstGeom>
        </p:spPr>
      </p:pic>
      <p:sp>
        <p:nvSpPr>
          <p:cNvPr id="9" name="Text Box 8"/>
          <p:cNvSpPr txBox="1"/>
          <p:nvPr/>
        </p:nvSpPr>
        <p:spPr>
          <a:xfrm>
            <a:off x="837565" y="1864360"/>
            <a:ext cx="5974715" cy="2306955"/>
          </a:xfrm>
          <a:prstGeom prst="rect">
            <a:avLst/>
          </a:prstGeom>
          <a:noFill/>
        </p:spPr>
        <p:txBody>
          <a:bodyPr wrap="square" rtlCol="0">
            <a:spAutoFit/>
          </a:bodyPr>
          <a:p>
            <a:pPr algn="l"/>
            <a:r>
              <a:rPr lang="en-US" sz="2400">
                <a:latin typeface="Times New Roman" panose="02020603050405020304" pitchFamily="18" charset="0"/>
                <a:cs typeface="Times New Roman" panose="02020603050405020304" pitchFamily="18" charset="0"/>
              </a:rPr>
              <a:t>Triangulation allows a chassis to be rigid and lightweight at the same time. Notice that despite having a single diagonal, the triangulated structure is rigid for forces applied to any corner in any direction in the plane of triangulation.</a:t>
            </a:r>
            <a:endParaRPr lang="en-US" sz="2400">
              <a:latin typeface="Times New Roman" panose="02020603050405020304" pitchFamily="18" charset="0"/>
              <a:cs typeface="Times New Roman" panose="02020603050405020304" pitchFamily="18" charset="0"/>
            </a:endParaRPr>
          </a:p>
        </p:txBody>
      </p:sp>
      <p:sp>
        <p:nvSpPr>
          <p:cNvPr id="11" name="Text Box 10"/>
          <p:cNvSpPr txBox="1"/>
          <p:nvPr/>
        </p:nvSpPr>
        <p:spPr>
          <a:xfrm>
            <a:off x="838200" y="4536440"/>
            <a:ext cx="3156585" cy="82994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Shape      :     Triagualar</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Material  :     Mild Steel</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1"/>
          <p:cNvSpPr>
            <a:spLocks noGrp="1"/>
          </p:cNvSpPr>
          <p:nvPr/>
        </p:nvSpPr>
        <p:spPr>
          <a:xfrm>
            <a:off x="838200" y="365125"/>
            <a:ext cx="10515600" cy="1325563"/>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90" dirty="0">
                <a:effectLst/>
                <a:latin typeface="Times New Roman" panose="02020603050405020304" pitchFamily="18" charset="0"/>
                <a:ea typeface="Tahoma" panose="020B0604030504040204" pitchFamily="34" charset="0"/>
                <a:cs typeface="Times New Roman" panose="02020603050405020304" pitchFamily="18" charset="0"/>
              </a:rPr>
              <a:t>IMPORTANTANCE OF ELECTRIC</a:t>
            </a:r>
            <a:r>
              <a:rPr lang="en-US" altLang="en-IN" sz="4890" dirty="0">
                <a:effectLst/>
                <a:latin typeface="Times New Roman" panose="02020603050405020304" pitchFamily="18" charset="0"/>
                <a:ea typeface="Tahoma" panose="020B0604030504040204" pitchFamily="34" charset="0"/>
                <a:cs typeface="Times New Roman" panose="02020603050405020304" pitchFamily="18" charset="0"/>
              </a:rPr>
              <a:t> FOLDABLE</a:t>
            </a:r>
            <a:r>
              <a:rPr lang="en-IN" sz="4890" dirty="0">
                <a:effectLst/>
                <a:latin typeface="Times New Roman" panose="02020603050405020304" pitchFamily="18" charset="0"/>
                <a:ea typeface="Tahoma" panose="020B0604030504040204" pitchFamily="34" charset="0"/>
                <a:cs typeface="Times New Roman" panose="02020603050405020304" pitchFamily="18" charset="0"/>
              </a:rPr>
              <a:t> VEHICLE</a:t>
            </a:r>
            <a:br>
              <a:rPr lang="en-IN" sz="2400" dirty="0">
                <a:effectLst/>
                <a:latin typeface="Times New Roman" panose="02020603050405020304" pitchFamily="18" charset="0"/>
                <a:ea typeface="Tahoma" panose="020B0604030504040204" pitchFamily="34" charset="0"/>
                <a:cs typeface="Times New Roman" panose="02020603050405020304" pitchFamily="18" charset="0"/>
              </a:rPr>
            </a:br>
            <a:endParaRPr lang="en-IN"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Content Placeholder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effectLst/>
                <a:latin typeface="Times New Roman" panose="02020603050405020304" pitchFamily="18" charset="0"/>
                <a:ea typeface="Calibri" panose="020F0502020204030204" charset="0"/>
              </a:rPr>
              <a:t>Lower Running Cost </a:t>
            </a:r>
            <a:endParaRPr lang="en-IN" sz="2400" dirty="0">
              <a:effectLst/>
              <a:latin typeface="Times New Roman" panose="02020603050405020304" pitchFamily="18" charset="0"/>
              <a:ea typeface="Calibri" panose="020F0502020204030204" charset="0"/>
            </a:endParaRPr>
          </a:p>
          <a:p>
            <a:r>
              <a:rPr lang="en-IN" sz="2400" dirty="0">
                <a:solidFill>
                  <a:srgbClr val="000000"/>
                </a:solidFill>
                <a:effectLst/>
                <a:latin typeface="Times New Roman" panose="02020603050405020304" pitchFamily="18" charset="0"/>
                <a:ea typeface="Calibri" panose="020F0502020204030204" charset="0"/>
              </a:rPr>
              <a:t>Low Maintain cost </a:t>
            </a:r>
            <a:endParaRPr lang="en-IN" sz="2400" dirty="0">
              <a:solidFill>
                <a:srgbClr val="000000"/>
              </a:solidFill>
              <a:latin typeface="Times New Roman" panose="02020603050405020304" pitchFamily="18" charset="0"/>
              <a:ea typeface="Calibri" panose="020F0502020204030204" charset="0"/>
            </a:endParaRPr>
          </a:p>
          <a:p>
            <a:r>
              <a:rPr lang="en-IN" sz="2400" dirty="0">
                <a:solidFill>
                  <a:srgbClr val="000000"/>
                </a:solidFill>
                <a:effectLst/>
                <a:latin typeface="Times New Roman" panose="02020603050405020304" pitchFamily="18" charset="0"/>
                <a:ea typeface="Calibri" panose="020F0502020204030204" charset="0"/>
              </a:rPr>
              <a:t>Zero Carbon Emission </a:t>
            </a:r>
            <a:endParaRPr lang="en-IN" sz="2400" dirty="0">
              <a:solidFill>
                <a:srgbClr val="000000"/>
              </a:solidFill>
              <a:effectLst/>
              <a:latin typeface="Times New Roman" panose="02020603050405020304" pitchFamily="18" charset="0"/>
              <a:ea typeface="Calibri" panose="020F0502020204030204" charset="0"/>
            </a:endParaRPr>
          </a:p>
          <a:p>
            <a:r>
              <a:rPr lang="en-IN" sz="2400" dirty="0">
                <a:solidFill>
                  <a:srgbClr val="000000"/>
                </a:solidFill>
                <a:effectLst/>
                <a:latin typeface="Times New Roman" panose="02020603050405020304" pitchFamily="18" charset="0"/>
                <a:ea typeface="Calibri" panose="020F0502020204030204" charset="0"/>
              </a:rPr>
              <a:t>No Noise Pollution </a:t>
            </a:r>
            <a:endParaRPr lang="en-IN" sz="2400" dirty="0">
              <a:solidFill>
                <a:srgbClr val="000000"/>
              </a:solidFill>
              <a:effectLst/>
              <a:latin typeface="Times New Roman" panose="02020603050405020304" pitchFamily="18" charset="0"/>
              <a:ea typeface="Calibri" panose="020F0502020204030204" charset="0"/>
            </a:endParaRPr>
          </a:p>
          <a:p>
            <a:r>
              <a:rPr lang="en-US" altLang="en-IN" sz="2400" dirty="0">
                <a:latin typeface="Times New Roman" panose="02020603050405020304" pitchFamily="18" charset="0"/>
                <a:cs typeface="Times New Roman" panose="02020603050405020304" pitchFamily="18" charset="0"/>
              </a:rPr>
              <a:t>Can be taken with us virtually anywhere</a:t>
            </a:r>
            <a:endParaRPr lang="en-US" altLang="en-IN" sz="2400" dirty="0">
              <a:latin typeface="Times New Roman" panose="02020603050405020304" pitchFamily="18" charset="0"/>
              <a:cs typeface="Times New Roman" panose="02020603050405020304" pitchFamily="18" charset="0"/>
            </a:endParaRPr>
          </a:p>
          <a:p>
            <a:r>
              <a:rPr lang="en-US" altLang="en-IN" sz="2400" dirty="0">
                <a:latin typeface="Times New Roman" panose="02020603050405020304" pitchFamily="18" charset="0"/>
                <a:cs typeface="Times New Roman" panose="02020603050405020304" pitchFamily="18" charset="0"/>
              </a:rPr>
              <a:t>Conserves parking space</a:t>
            </a:r>
            <a:endParaRPr lang="en-US" altLang="en-IN" sz="2400" dirty="0">
              <a:latin typeface="Times New Roman" panose="02020603050405020304" pitchFamily="18" charset="0"/>
              <a:cs typeface="Times New Roman" panose="02020603050405020304" pitchFamily="18" charset="0"/>
            </a:endParaRPr>
          </a:p>
          <a:p>
            <a:endParaRPr lang="en-US" alt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Contents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t>Abstract</a:t>
            </a:r>
            <a:endParaRPr lang="en-US"/>
          </a:p>
          <a:p>
            <a:r>
              <a:rPr lang="en-US"/>
              <a:t>Introduction</a:t>
            </a:r>
            <a:endParaRPr lang="en-US"/>
          </a:p>
          <a:p>
            <a:r>
              <a:rPr lang="en-US"/>
              <a:t>Literature Review</a:t>
            </a:r>
            <a:endParaRPr lang="en-US"/>
          </a:p>
          <a:p>
            <a:r>
              <a:rPr lang="en-US"/>
              <a:t>Design model</a:t>
            </a:r>
            <a:endParaRPr lang="en-US"/>
          </a:p>
          <a:p>
            <a:r>
              <a:rPr lang="en-US"/>
              <a:t>Importace of Electric Foldable Vehicle</a:t>
            </a:r>
            <a:endParaRPr lang="en-US"/>
          </a:p>
          <a:p>
            <a:r>
              <a:rPr lang="en-US"/>
              <a:t>Componets of </a:t>
            </a:r>
            <a:r>
              <a:rPr lang="en-US">
                <a:sym typeface="+mn-ea"/>
              </a:rPr>
              <a:t>Electric Foldable Vehicle</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ABSTRACT</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1005"/>
            <a:ext cx="10515600" cy="4669155"/>
          </a:xfrm>
        </p:spPr>
        <p:txBody>
          <a:bodyPr>
            <a:noAutofit/>
          </a:bodyPr>
          <a:p>
            <a:pPr marL="0" indent="0">
              <a:buNone/>
            </a:pPr>
            <a:r>
              <a:rPr lang="en-US" sz="2600">
                <a:latin typeface="Times New Roman" panose="02020603050405020304" pitchFamily="18" charset="0"/>
                <a:cs typeface="Times New Roman" panose="02020603050405020304" pitchFamily="18" charset="0"/>
              </a:rPr>
              <a:t>The world's population is growing but its surface area is contracting. The moment has come to consider a vehicle that can be folded up easily and transported anywhere because our world is moving toward a more compact size. </a:t>
            </a:r>
            <a:endParaRPr lang="en-US" sz="2600">
              <a:latin typeface="Times New Roman" panose="02020603050405020304" pitchFamily="18" charset="0"/>
              <a:cs typeface="Times New Roman" panose="02020603050405020304" pitchFamily="18" charset="0"/>
            </a:endParaRPr>
          </a:p>
          <a:p>
            <a:pPr marL="0" indent="0">
              <a:buNone/>
            </a:pPr>
            <a:r>
              <a:rPr lang="en-US" sz="2600">
                <a:latin typeface="Times New Roman" panose="02020603050405020304" pitchFamily="18" charset="0"/>
                <a:cs typeface="Times New Roman" panose="02020603050405020304" pitchFamily="18" charset="0"/>
              </a:rPr>
              <a:t>Our project's main goal is to create a portable vehicle that is simple to operate for handicapped and older people. We also considered parking issues when designing the project and chose to create a portable suitcase vehicle that is simple to fold. So, after usage, a suitcase be folded, transported as luggage, and stored at home or another location that has space for a suitcase of that size. </a:t>
            </a: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p>
            <a:r>
              <a:rPr lang="en-US" sz="2600">
                <a:latin typeface="Times New Roman" panose="02020603050405020304" pitchFamily="18" charset="0"/>
                <a:cs typeface="Times New Roman" panose="02020603050405020304" pitchFamily="18" charset="0"/>
              </a:rPr>
              <a:t>Electric vehicles are considered to be 97% cleaner, producing no tailpipe emissions that can place particulate matter into the air. Particulate matter, carcinogens released into the atmosphere by gas-powered vehicles can increase asthma conditions as well as irritate respiratory systems while EV does not create any such problems.</a:t>
            </a:r>
            <a:endParaRPr lang="en-US" sz="2600">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Three-wheeled EV enable people with certain disabilities to transit independently.</a:t>
            </a:r>
            <a:endParaRPr lang="en-US" sz="2600">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This project is another step towards the development of electric vehicle scenario. This e-moped is having features like folding mechanism for solving parking problems, three wheels for better stability and compact size which helps surfing easily in crowdie areas.</a:t>
            </a: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Literature review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p>
            <a:r>
              <a:rPr lang="en-US" sz="2200">
                <a:latin typeface="Times New Roman" panose="02020603050405020304" pitchFamily="18" charset="0"/>
                <a:cs typeface="Times New Roman" panose="02020603050405020304" pitchFamily="18" charset="0"/>
              </a:rPr>
              <a:t>In their research report, Bjarni Freyr Gudmundson and Mr.  Esben Larsen reviewed alternative development methods for the folding electric motorcycle. They created a conceptual design and carried out thorough analyses of the specification, material choice, design and structural analysis, component choice, and test drive.</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Mr. Sachin Achari and his associates worked hard on both the experimental analysis and project design in order to develop a portable vehicle that would be easy to use and transfer for both sexes.</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Aditya Ganjapure, Palsh Kawale, Mangesh Deshapnde, etal-“Design and development of compact three wheeledfoldable electric moped.” Investigation has been done onelectric moped drive by BLDC Hub motor havingefficiency 84%.As seen in this report, with 18 km rangeon a single charge, a top speed of 13 kmph and an abilityto fold small enough to fit next to you in train or a bus, itcan act as an awesome last kilometre commutatervehicle also it is great way of transport for shortdistance and crowdie areas</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t>                             </a:t>
            </a:r>
            <a:r>
              <a:rPr lang="en-US" b="1"/>
              <a:t> DESIGN MODEL</a:t>
            </a:r>
            <a:endParaRPr lang="en-US" b="1"/>
          </a:p>
        </p:txBody>
      </p:sp>
      <p:pic>
        <p:nvPicPr>
          <p:cNvPr id="4" name="Content Placeholder 3" descr="PW"/>
          <p:cNvPicPr>
            <a:picLocks noChangeAspect="1"/>
          </p:cNvPicPr>
          <p:nvPr>
            <p:ph idx="1"/>
          </p:nvPr>
        </p:nvPicPr>
        <p:blipFill>
          <a:blip r:embed="rId1"/>
          <a:stretch>
            <a:fillRect/>
          </a:stretch>
        </p:blipFill>
        <p:spPr>
          <a:xfrm>
            <a:off x="3493770" y="1825625"/>
            <a:ext cx="5842635"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EFV COMPONETS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612265"/>
            <a:ext cx="6695440" cy="4565015"/>
          </a:xfrm>
        </p:spPr>
        <p:txBody>
          <a:bodyPr>
            <a:normAutofit fontScale="60000"/>
          </a:bodyPr>
          <a:p>
            <a:pPr marL="0" indent="0">
              <a:buNone/>
            </a:pPr>
            <a:r>
              <a:rPr lang="en-US" sz="4665" b="1">
                <a:latin typeface="Times New Roman" panose="02020603050405020304" pitchFamily="18" charset="0"/>
                <a:cs typeface="Times New Roman" panose="02020603050405020304" pitchFamily="18" charset="0"/>
              </a:rPr>
              <a:t>MOTOR</a:t>
            </a:r>
            <a:endParaRPr lang="en-US" sz="4665" b="1">
              <a:latin typeface="Times New Roman" panose="02020603050405020304" pitchFamily="18" charset="0"/>
              <a:cs typeface="Times New Roman" panose="02020603050405020304" pitchFamily="18" charset="0"/>
            </a:endParaRPr>
          </a:p>
          <a:p>
            <a:pPr algn="just">
              <a:lnSpc>
                <a:spcPct val="170000"/>
              </a:lnSpc>
              <a:spcAft>
                <a:spcPts val="800"/>
              </a:spcAft>
              <a:tabLst>
                <a:tab pos="1228725" algn="l"/>
              </a:tabLst>
            </a:pP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Rated Operating Voltage		: </a:t>
            </a:r>
            <a:r>
              <a:rPr lang="en-US" alt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      24</a:t>
            </a: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V</a:t>
            </a:r>
            <a:endPar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endParaRPr>
          </a:p>
          <a:p>
            <a:pPr algn="just">
              <a:lnSpc>
                <a:spcPct val="170000"/>
              </a:lnSpc>
              <a:spcAft>
                <a:spcPts val="800"/>
              </a:spcAft>
              <a:tabLst>
                <a:tab pos="1228725" algn="l"/>
              </a:tabLst>
            </a:pP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Rated Power			:</a:t>
            </a:r>
            <a:r>
              <a:rPr lang="en-US" alt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       3</a:t>
            </a: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50W</a:t>
            </a:r>
            <a:endParaRPr lang="en-IN" sz="3000" dirty="0">
              <a:effectLst/>
              <a:latin typeface="Times New Roman" panose="02020603050405020304" pitchFamily="18" charset="0"/>
              <a:ea typeface="Calibri" panose="020F0502020204030204" charset="0"/>
              <a:cs typeface="Times New Roman" panose="02020603050405020304" pitchFamily="18" charset="0"/>
            </a:endParaRPr>
          </a:p>
          <a:p>
            <a:pPr algn="just">
              <a:lnSpc>
                <a:spcPct val="170000"/>
              </a:lnSpc>
              <a:spcAft>
                <a:spcPts val="800"/>
              </a:spcAft>
              <a:tabLst>
                <a:tab pos="1228725" algn="l"/>
              </a:tabLst>
            </a:pP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Current		</a:t>
            </a:r>
            <a:r>
              <a:rPr lang="en-US" alt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                                </a:t>
            </a: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a:t>
            </a:r>
            <a:r>
              <a:rPr lang="en-US" alt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      1</a:t>
            </a: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4.</a:t>
            </a:r>
            <a:r>
              <a:rPr lang="en-US" alt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6A(maximum)</a:t>
            </a:r>
            <a:endParaRPr lang="en-IN" sz="3000" dirty="0">
              <a:latin typeface="Times New Roman" panose="02020603050405020304" pitchFamily="18" charset="0"/>
              <a:ea typeface="Calibri" panose="020F0502020204030204" charset="0"/>
              <a:cs typeface="Times New Roman" panose="02020603050405020304" pitchFamily="18" charset="0"/>
            </a:endParaRPr>
          </a:p>
          <a:p>
            <a:pPr algn="just">
              <a:lnSpc>
                <a:spcPct val="170000"/>
              </a:lnSpc>
              <a:spcAft>
                <a:spcPts val="800"/>
              </a:spcAft>
              <a:tabLst>
                <a:tab pos="1228725" algn="l"/>
              </a:tabLst>
            </a:pP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No Load Speed			: </a:t>
            </a:r>
            <a:r>
              <a:rPr lang="en-US" alt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      </a:t>
            </a: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500 RPM</a:t>
            </a:r>
            <a:endParaRPr lang="en-IN" sz="3000" dirty="0">
              <a:latin typeface="Times New Roman" panose="02020603050405020304" pitchFamily="18" charset="0"/>
              <a:ea typeface="Calibri" panose="020F0502020204030204" charset="0"/>
              <a:cs typeface="Times New Roman" panose="02020603050405020304" pitchFamily="18" charset="0"/>
            </a:endParaRPr>
          </a:p>
          <a:p>
            <a:pPr algn="just">
              <a:lnSpc>
                <a:spcPct val="170000"/>
              </a:lnSpc>
              <a:spcAft>
                <a:spcPts val="800"/>
              </a:spcAft>
              <a:tabLst>
                <a:tab pos="1228725" algn="l"/>
              </a:tabLst>
            </a:pPr>
            <a:r>
              <a:rPr lang="en-US" alt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Type</a:t>
            </a: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		</a:t>
            </a:r>
            <a:r>
              <a:rPr lang="en-US" alt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                               </a:t>
            </a:r>
            <a:r>
              <a:rPr 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a:t>
            </a:r>
            <a:r>
              <a:rPr lang="en-US" altLang="en-IN" sz="3000" dirty="0">
                <a:solidFill>
                  <a:srgbClr val="333333"/>
                </a:solidFill>
                <a:effectLst/>
                <a:latin typeface="Times New Roman" panose="02020603050405020304" pitchFamily="18" charset="0"/>
                <a:ea typeface="Calibri" panose="020F0502020204030204" charset="0"/>
                <a:cs typeface="Times New Roman" panose="02020603050405020304" pitchFamily="18" charset="0"/>
                <a:sym typeface="+mn-ea"/>
              </a:rPr>
              <a:t>        DC Brushless Hub Motor</a:t>
            </a:r>
            <a:endParaRPr lang="en-IN" sz="3000" dirty="0">
              <a:effectLst/>
              <a:latin typeface="Times New Roman" panose="02020603050405020304" pitchFamily="18" charset="0"/>
              <a:ea typeface="Calibri" panose="020F0502020204030204" charset="0"/>
              <a:cs typeface="Times New Roman" panose="02020603050405020304" pitchFamily="18" charset="0"/>
            </a:endParaRPr>
          </a:p>
          <a:p>
            <a:pPr marL="0" indent="0">
              <a:lnSpc>
                <a:spcPct val="170000"/>
              </a:lnSpc>
              <a:buNone/>
            </a:pPr>
            <a:endParaRPr lang="en-IN" sz="3000" b="1" dirty="0">
              <a:effectLst/>
              <a:latin typeface="Times New Roman" panose="02020603050405020304" pitchFamily="18" charset="0"/>
              <a:ea typeface="Calibri" panose="020F0502020204030204" charset="0"/>
              <a:cs typeface="Times New Roman" panose="02020603050405020304" pitchFamily="18" charset="0"/>
            </a:endParaRPr>
          </a:p>
          <a:p>
            <a:endParaRPr lang="en-US"/>
          </a:p>
          <a:p>
            <a:endParaRPr lang="en-US"/>
          </a:p>
        </p:txBody>
      </p:sp>
      <p:pic>
        <p:nvPicPr>
          <p:cNvPr id="5" name="Content Placeholder 4" descr="brushless-dc-motor-3000w-60-v-400x400"/>
          <p:cNvPicPr>
            <a:picLocks noChangeAspect="1"/>
          </p:cNvPicPr>
          <p:nvPr>
            <p:ph sz="half" idx="2"/>
          </p:nvPr>
        </p:nvPicPr>
        <p:blipFill>
          <a:blip r:embed="rId1"/>
          <a:stretch>
            <a:fillRect/>
          </a:stretch>
        </p:blipFill>
        <p:spPr>
          <a:xfrm>
            <a:off x="7533640" y="1811655"/>
            <a:ext cx="4312285" cy="4185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latin typeface="Times New Roman" panose="02020603050405020304" pitchFamily="18" charset="0"/>
                <a:cs typeface="Times New Roman" panose="02020603050405020304" pitchFamily="18" charset="0"/>
              </a:rPr>
              <a:t>BATTERY</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lnSpcReduction="20000"/>
          </a:bodyPr>
          <a:p>
            <a:r>
              <a:rPr lang="en-US">
                <a:latin typeface="Times New Roman" panose="02020603050405020304" pitchFamily="18" charset="0"/>
                <a:cs typeface="Times New Roman" panose="02020603050405020304" pitchFamily="18" charset="0"/>
              </a:rPr>
              <a:t>Capacity  :    20Ah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Voltage    :    24V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Casing     :    Metal</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Cell         :     Cylidrical</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Weight    :     3.7kg - 4kg</a:t>
            </a:r>
            <a:endParaRPr lang="en-US">
              <a:latin typeface="Times New Roman" panose="02020603050405020304" pitchFamily="18" charset="0"/>
              <a:cs typeface="Times New Roman" panose="02020603050405020304" pitchFamily="18" charset="0"/>
            </a:endParaRPr>
          </a:p>
        </p:txBody>
      </p:sp>
      <p:pic>
        <p:nvPicPr>
          <p:cNvPr id="5" name="Content Placeholder 4" descr="24-volt-20ah-lithium-ion-battery-for-electric-vehicle-1000x1000"/>
          <p:cNvPicPr>
            <a:picLocks noChangeAspect="1"/>
          </p:cNvPicPr>
          <p:nvPr>
            <p:ph sz="half" idx="2"/>
          </p:nvPr>
        </p:nvPicPr>
        <p:blipFill>
          <a:blip r:embed="rId1"/>
          <a:stretch>
            <a:fillRect/>
          </a:stretch>
        </p:blipFill>
        <p:spPr>
          <a:xfrm>
            <a:off x="6586855" y="1825625"/>
            <a:ext cx="435165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3605"/>
          </a:xfrm>
        </p:spPr>
        <p:txBody>
          <a:bodyPr/>
          <a:p>
            <a:pPr algn="ctr"/>
            <a:r>
              <a:rPr lang="en-US">
                <a:latin typeface="Times New Roman" panose="02020603050405020304" pitchFamily="18" charset="0"/>
                <a:cs typeface="Times New Roman" panose="02020603050405020304" pitchFamily="18" charset="0"/>
              </a:rPr>
              <a:t>Motor Controller</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3935730"/>
            <a:ext cx="5181600" cy="1985010"/>
          </a:xfrm>
        </p:spPr>
        <p:txBody>
          <a:bodyPr>
            <a:normAutofit/>
          </a:bodyPr>
          <a:p>
            <a:r>
              <a:rPr lang="en-US">
                <a:latin typeface="Times New Roman" panose="02020603050405020304" pitchFamily="18" charset="0"/>
                <a:cs typeface="Times New Roman" panose="02020603050405020304" pitchFamily="18" charset="0"/>
              </a:rPr>
              <a:t>Voltage             :   20V - 30V</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Rated Power    :   250W - 400W</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6" name="Content Placeholder 3"/>
          <p:cNvPicPr/>
          <p:nvPr/>
        </p:nvPicPr>
        <p:blipFill>
          <a:blip r:embed="rId1">
            <a:extLst>
              <a:ext uri="{28A0092B-C50C-407E-A947-70E740481C1C}">
                <a14:useLocalDpi xmlns:a14="http://schemas.microsoft.com/office/drawing/2010/main" val="0"/>
              </a:ext>
            </a:extLst>
          </a:blip>
          <a:stretch>
            <a:fillRect/>
          </a:stretch>
        </p:blipFill>
        <p:spPr>
          <a:xfrm>
            <a:off x="7999489" y="1458277"/>
            <a:ext cx="3603231" cy="2969895"/>
          </a:xfrm>
          <a:prstGeom prst="rect">
            <a:avLst/>
          </a:prstGeom>
        </p:spPr>
      </p:pic>
      <p:sp>
        <p:nvSpPr>
          <p:cNvPr id="8" name="Text Box 7"/>
          <p:cNvSpPr txBox="1"/>
          <p:nvPr/>
        </p:nvSpPr>
        <p:spPr>
          <a:xfrm>
            <a:off x="838200" y="2128520"/>
            <a:ext cx="10612755" cy="368300"/>
          </a:xfrm>
          <a:prstGeom prst="rect">
            <a:avLst/>
          </a:prstGeom>
          <a:noFill/>
        </p:spPr>
        <p:txBody>
          <a:bodyPr wrap="square" rtlCol="0">
            <a:spAutoFit/>
          </a:bodyPr>
          <a:p>
            <a:endParaRPr lang="en-US"/>
          </a:p>
        </p:txBody>
      </p:sp>
      <p:sp>
        <p:nvSpPr>
          <p:cNvPr id="10" name="Text Box 9"/>
          <p:cNvSpPr txBox="1"/>
          <p:nvPr/>
        </p:nvSpPr>
        <p:spPr>
          <a:xfrm>
            <a:off x="838200" y="1457960"/>
            <a:ext cx="6396990" cy="1938020"/>
          </a:xfrm>
          <a:prstGeom prst="rect">
            <a:avLst/>
          </a:prstGeom>
          <a:noFill/>
        </p:spPr>
        <p:txBody>
          <a:bodyPr wrap="square" rtlCol="0">
            <a:spAutoFit/>
          </a:bodyPr>
          <a:p>
            <a:pPr algn="l"/>
            <a:r>
              <a:rPr lang="en-US" sz="2400">
                <a:latin typeface="Times New Roman" panose="02020603050405020304" pitchFamily="18" charset="0"/>
                <a:cs typeface="Times New Roman" panose="02020603050405020304" pitchFamily="18" charset="0"/>
              </a:rPr>
              <a:t>The controller is like the brain of a vehicle, managing all of its parameters. It controls the rate of charge using information from the battery. It also translates pressure on the accelerator pedal to adjust speed in the motor inverter.</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4362</Words>
  <Application>WPS Presentation</Application>
  <PresentationFormat>Widescreen</PresentationFormat>
  <Paragraphs>112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Times New Roman</vt:lpstr>
      <vt:lpstr>Calibri</vt:lpstr>
      <vt:lpstr>Tahoma</vt:lpstr>
      <vt:lpstr>Microsoft YaHei</vt:lpstr>
      <vt:lpstr>Arial Unicode MS</vt:lpstr>
      <vt:lpstr>Calibri Light</vt:lpstr>
      <vt:lpstr>Office Theme</vt:lpstr>
      <vt:lpstr>PowerPoint 演示文稿</vt:lpstr>
      <vt:lpstr>Contents </vt:lpstr>
      <vt:lpstr>ABSTRACT</vt:lpstr>
      <vt:lpstr>INTRODUCTION</vt:lpstr>
      <vt:lpstr>Literature review </vt:lpstr>
      <vt:lpstr>                              DESIGN MODEL</vt:lpstr>
      <vt:lpstr>EFV COMPONETS</vt:lpstr>
      <vt:lpstr>BATTERY</vt:lpstr>
      <vt:lpstr>Motor Controller</vt:lpstr>
      <vt:lpstr>                               Throttle</vt:lpstr>
      <vt:lpstr>Wheel</vt:lpstr>
      <vt:lpstr>Chassis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sunny</cp:lastModifiedBy>
  <cp:revision>2</cp:revision>
  <dcterms:created xsi:type="dcterms:W3CDTF">2023-01-07T12:20:00Z</dcterms:created>
  <dcterms:modified xsi:type="dcterms:W3CDTF">2023-01-07T12:22:02Z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6FFE889D65A1460D8C59758818165251</vt:lpwstr>
  </property>
  <property fmtid="{D5CDD505-2E9C-101B-9397-08002B2CF9AE}" pid="3" name="KSOProductBuildVer">
    <vt:lpwstr>1033-11.2.0.11440</vt:lpwstr>
  </property>
</Properties>
</file>