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3AFA-21FE-B43F-EF12-9CCBD85E7E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DA125-F552-54CD-174C-16788D538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1EE12-EF31-C6B6-DCA2-CC8A61CC2CF9}"/>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5" name="Footer Placeholder 4">
            <a:extLst>
              <a:ext uri="{FF2B5EF4-FFF2-40B4-BE49-F238E27FC236}">
                <a16:creationId xmlns:a16="http://schemas.microsoft.com/office/drawing/2014/main" id="{E69F4D3F-9ECD-77AB-2CC7-1FB688972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61F24-6B18-297F-7F9A-4B23BF23840B}"/>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45831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DA93-917B-514D-1930-EC967AFBA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B2F2E4-5763-1342-F38F-BA47EBFF8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9F345-E1A3-3E8B-CE02-1078FB672E98}"/>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5" name="Footer Placeholder 4">
            <a:extLst>
              <a:ext uri="{FF2B5EF4-FFF2-40B4-BE49-F238E27FC236}">
                <a16:creationId xmlns:a16="http://schemas.microsoft.com/office/drawing/2014/main" id="{FCE5069F-4EE3-F2C6-9476-7EF6B6F2F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372B2-7282-1E0D-FB4E-E0DCB68F399B}"/>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372275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FBA3B-9174-BEC9-4315-C1D27056B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3EDD-DD89-21FC-067E-E5D5483002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029F4-073E-2EB3-EA59-6042469B5411}"/>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5" name="Footer Placeholder 4">
            <a:extLst>
              <a:ext uri="{FF2B5EF4-FFF2-40B4-BE49-F238E27FC236}">
                <a16:creationId xmlns:a16="http://schemas.microsoft.com/office/drawing/2014/main" id="{F4E51FA8-AE46-799C-2960-7DEFE530D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DADD4-E464-75B0-331A-A213B071F7D6}"/>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320544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F2D4-67B7-05D5-9830-1465C7EC8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26479-2E88-C0AF-43D1-68C88F016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F3D12-C838-FD31-FC50-4E501DD6CF59}"/>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5" name="Footer Placeholder 4">
            <a:extLst>
              <a:ext uri="{FF2B5EF4-FFF2-40B4-BE49-F238E27FC236}">
                <a16:creationId xmlns:a16="http://schemas.microsoft.com/office/drawing/2014/main" id="{1FBEFCB4-D95B-3121-7D51-FEE978218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76AC1-9156-4E54-4430-206E6FFB1187}"/>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137949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D643-04A6-CBCC-4450-5F279E289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05D14-4166-CD1F-767F-27A0F1837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0AECDB-8E15-6E34-4BEB-9D768C076786}"/>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5" name="Footer Placeholder 4">
            <a:extLst>
              <a:ext uri="{FF2B5EF4-FFF2-40B4-BE49-F238E27FC236}">
                <a16:creationId xmlns:a16="http://schemas.microsoft.com/office/drawing/2014/main" id="{9DFF1719-19CC-98EF-4B86-7B4B99FCD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E665F-F526-4B51-26E8-FA09536E1BBE}"/>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403858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73BE-3A48-6840-E964-9ECD4D86A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D4084-6A8D-84E5-64DE-E8C07FD93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2D929D-7040-9A82-9822-B38EA923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B94E79-8FF3-D8AF-066C-A4BCFB38C53C}"/>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6" name="Footer Placeholder 5">
            <a:extLst>
              <a:ext uri="{FF2B5EF4-FFF2-40B4-BE49-F238E27FC236}">
                <a16:creationId xmlns:a16="http://schemas.microsoft.com/office/drawing/2014/main" id="{08A5E536-C44A-3D60-567A-25DBAC851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EE6CE-B9B1-49BA-8119-FC2ACB39BDBC}"/>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414491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0647-CDDC-79A6-150B-89F24C28B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08EE8B-F3A0-E67C-415A-35796B8C4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6706D-AB54-8D64-C8FD-70BDFB10D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69CBAC-7139-0B72-00E3-8A46E652A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747A9-689A-1634-4BC8-87AC3210A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BA479C-7A99-1F41-81EE-86598725ECBF}"/>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8" name="Footer Placeholder 7">
            <a:extLst>
              <a:ext uri="{FF2B5EF4-FFF2-40B4-BE49-F238E27FC236}">
                <a16:creationId xmlns:a16="http://schemas.microsoft.com/office/drawing/2014/main" id="{CC787CE7-C233-529F-A40E-70DFCAE272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62B62-B538-D7EF-1BD8-952270002B68}"/>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339937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133A-3A0E-6F85-0502-8683CA3D16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2ACBD4-2014-FA90-28DB-A183B9103CD6}"/>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4" name="Footer Placeholder 3">
            <a:extLst>
              <a:ext uri="{FF2B5EF4-FFF2-40B4-BE49-F238E27FC236}">
                <a16:creationId xmlns:a16="http://schemas.microsoft.com/office/drawing/2014/main" id="{EC6A538D-0390-FC16-433E-279826E4D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5B54B-969A-F94F-1BAB-2EDFD6326D62}"/>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111967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FD4D7-6D97-33A1-D722-7EBF5481E387}"/>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3" name="Footer Placeholder 2">
            <a:extLst>
              <a:ext uri="{FF2B5EF4-FFF2-40B4-BE49-F238E27FC236}">
                <a16:creationId xmlns:a16="http://schemas.microsoft.com/office/drawing/2014/main" id="{7476707C-F145-05C8-16DD-7CE106D5F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6D205-8963-6282-BD0C-E101B1FB5E8B}"/>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235885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EB63-8302-9A3E-934D-D6991FCBF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B75E6A-811A-93AE-9677-0884809288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5ABDBD-AD77-D3EE-D7FB-2725B037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68207-6872-9123-4461-BF0567319B19}"/>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6" name="Footer Placeholder 5">
            <a:extLst>
              <a:ext uri="{FF2B5EF4-FFF2-40B4-BE49-F238E27FC236}">
                <a16:creationId xmlns:a16="http://schemas.microsoft.com/office/drawing/2014/main" id="{3AD30F03-68E2-DF16-A67E-25D05DED7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9364F-CAB8-7548-0ED7-9B61AD8721BC}"/>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9950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4F3-C348-963F-E4F8-7DA12F8FE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76966-11B6-0CF7-5D68-15133C1C4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B99AD4-1AD4-E035-3B3E-D4664F88A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9C61D-EFEE-38E4-0E66-41DA36020C57}"/>
              </a:ext>
            </a:extLst>
          </p:cNvPr>
          <p:cNvSpPr>
            <a:spLocks noGrp="1"/>
          </p:cNvSpPr>
          <p:nvPr>
            <p:ph type="dt" sz="half" idx="10"/>
          </p:nvPr>
        </p:nvSpPr>
        <p:spPr/>
        <p:txBody>
          <a:bodyPr/>
          <a:lstStyle/>
          <a:p>
            <a:fld id="{585811CA-C499-4314-8984-8C5572A0C5CE}" type="datetimeFigureOut">
              <a:rPr lang="en-US" smtClean="0"/>
              <a:t>6/7/2023</a:t>
            </a:fld>
            <a:endParaRPr lang="en-US"/>
          </a:p>
        </p:txBody>
      </p:sp>
      <p:sp>
        <p:nvSpPr>
          <p:cNvPr id="6" name="Footer Placeholder 5">
            <a:extLst>
              <a:ext uri="{FF2B5EF4-FFF2-40B4-BE49-F238E27FC236}">
                <a16:creationId xmlns:a16="http://schemas.microsoft.com/office/drawing/2014/main" id="{708A902F-C725-1688-D007-29250B0CB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ED9E0-832A-15C3-E681-E185C2EBD786}"/>
              </a:ext>
            </a:extLst>
          </p:cNvPr>
          <p:cNvSpPr>
            <a:spLocks noGrp="1"/>
          </p:cNvSpPr>
          <p:nvPr>
            <p:ph type="sldNum" sz="quarter" idx="12"/>
          </p:nvPr>
        </p:nvSpPr>
        <p:spPr/>
        <p:txBody>
          <a:bodyPr/>
          <a:lstStyle/>
          <a:p>
            <a:fld id="{15331E2B-4485-47CB-915D-63F44EE3D8E9}" type="slidenum">
              <a:rPr lang="en-US" smtClean="0"/>
              <a:t>‹#›</a:t>
            </a:fld>
            <a:endParaRPr lang="en-US"/>
          </a:p>
        </p:txBody>
      </p:sp>
    </p:spTree>
    <p:extLst>
      <p:ext uri="{BB962C8B-B14F-4D97-AF65-F5344CB8AC3E}">
        <p14:creationId xmlns:p14="http://schemas.microsoft.com/office/powerpoint/2010/main" val="369723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07D2F-9184-D362-F0C3-9B49CDE4A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CFECA8-50B8-C817-87CD-107159C1F5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2B05C-19E8-E0DD-2D95-CC3BFAA65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811CA-C499-4314-8984-8C5572A0C5CE}" type="datetimeFigureOut">
              <a:rPr lang="en-US" smtClean="0"/>
              <a:t>6/7/2023</a:t>
            </a:fld>
            <a:endParaRPr lang="en-US"/>
          </a:p>
        </p:txBody>
      </p:sp>
      <p:sp>
        <p:nvSpPr>
          <p:cNvPr id="5" name="Footer Placeholder 4">
            <a:extLst>
              <a:ext uri="{FF2B5EF4-FFF2-40B4-BE49-F238E27FC236}">
                <a16:creationId xmlns:a16="http://schemas.microsoft.com/office/drawing/2014/main" id="{4B18E394-EAF3-1D7F-8E6E-B4A9BF82F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F51F2-E166-1837-4214-5E2E9E75F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31E2B-4485-47CB-915D-63F44EE3D8E9}" type="slidenum">
              <a:rPr lang="en-US" smtClean="0"/>
              <a:t>‹#›</a:t>
            </a:fld>
            <a:endParaRPr lang="en-US"/>
          </a:p>
        </p:txBody>
      </p:sp>
    </p:spTree>
    <p:extLst>
      <p:ext uri="{BB962C8B-B14F-4D97-AF65-F5344CB8AC3E}">
        <p14:creationId xmlns:p14="http://schemas.microsoft.com/office/powerpoint/2010/main" val="113640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allexanderspb/studentsperformanc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651F4-E5BB-94DC-C333-95972DD8637A}"/>
              </a:ext>
            </a:extLst>
          </p:cNvPr>
          <p:cNvSpPr txBox="1"/>
          <p:nvPr/>
        </p:nvSpPr>
        <p:spPr>
          <a:xfrm>
            <a:off x="1241571" y="738335"/>
            <a:ext cx="9362113" cy="2862322"/>
          </a:xfrm>
          <a:prstGeom prst="rect">
            <a:avLst/>
          </a:prstGeom>
          <a:noFill/>
        </p:spPr>
        <p:txBody>
          <a:bodyPr wrap="square">
            <a:spAutoFit/>
          </a:bodyPr>
          <a:lstStyle/>
          <a:p>
            <a:r>
              <a:rPr lang="en-US" dirty="0"/>
              <a:t>DTSA 5509 Supervised Learning Final Project. </a:t>
            </a:r>
          </a:p>
          <a:p>
            <a:endParaRPr lang="en-US" dirty="0"/>
          </a:p>
          <a:p>
            <a:r>
              <a:rPr lang="en-US" dirty="0"/>
              <a:t>Project Name : Student Performance Modeling Using Non-Academic Data.</a:t>
            </a:r>
          </a:p>
          <a:p>
            <a:endParaRPr lang="en-US" dirty="0"/>
          </a:p>
          <a:p>
            <a:r>
              <a:rPr lang="en-US" dirty="0"/>
              <a:t>Data Source :- </a:t>
            </a:r>
            <a:r>
              <a:rPr lang="en-US" b="0" i="0" u="sng" dirty="0">
                <a:solidFill>
                  <a:srgbClr val="296EAA"/>
                </a:solidFill>
                <a:effectLst/>
                <a:latin typeface="Helvetica Neue"/>
                <a:hlinkClick r:id="rId2"/>
              </a:rPr>
              <a:t>https://www.kaggle.com/datasets/allexanderspb/studentsperformance</a:t>
            </a:r>
            <a:endParaRPr lang="en-US" b="0" i="0" u="sng" dirty="0">
              <a:solidFill>
                <a:srgbClr val="296EAA"/>
              </a:solidFill>
              <a:effectLst/>
              <a:latin typeface="Helvetica Neue"/>
            </a:endParaRPr>
          </a:p>
          <a:p>
            <a:endParaRPr lang="en-US" u="sng" dirty="0">
              <a:solidFill>
                <a:srgbClr val="296EAA"/>
              </a:solidFill>
              <a:latin typeface="Helvetica Neue"/>
            </a:endParaRPr>
          </a:p>
          <a:p>
            <a:endParaRPr lang="en-US" b="0" i="0" dirty="0">
              <a:solidFill>
                <a:srgbClr val="000000"/>
              </a:solidFill>
              <a:effectLst/>
              <a:latin typeface="Helvetica Neue"/>
            </a:endParaRPr>
          </a:p>
          <a:p>
            <a:r>
              <a:rPr lang="en-US" dirty="0"/>
              <a:t>Data Layout : - </a:t>
            </a:r>
          </a:p>
          <a:p>
            <a:endParaRPr lang="en-US" dirty="0"/>
          </a:p>
          <a:p>
            <a:endParaRPr lang="en-US" dirty="0"/>
          </a:p>
        </p:txBody>
      </p:sp>
      <p:pic>
        <p:nvPicPr>
          <p:cNvPr id="7" name="Picture 6">
            <a:extLst>
              <a:ext uri="{FF2B5EF4-FFF2-40B4-BE49-F238E27FC236}">
                <a16:creationId xmlns:a16="http://schemas.microsoft.com/office/drawing/2014/main" id="{AA0A353E-69F1-F18D-68A3-02C9751EB6E4}"/>
              </a:ext>
            </a:extLst>
          </p:cNvPr>
          <p:cNvPicPr>
            <a:picLocks noChangeAspect="1"/>
          </p:cNvPicPr>
          <p:nvPr/>
        </p:nvPicPr>
        <p:blipFill>
          <a:blip r:embed="rId3"/>
          <a:stretch>
            <a:fillRect/>
          </a:stretch>
        </p:blipFill>
        <p:spPr>
          <a:xfrm>
            <a:off x="1241571" y="3043107"/>
            <a:ext cx="9220200" cy="1828800"/>
          </a:xfrm>
          <a:prstGeom prst="rect">
            <a:avLst/>
          </a:prstGeom>
        </p:spPr>
      </p:pic>
    </p:spTree>
    <p:extLst>
      <p:ext uri="{BB962C8B-B14F-4D97-AF65-F5344CB8AC3E}">
        <p14:creationId xmlns:p14="http://schemas.microsoft.com/office/powerpoint/2010/main" val="228558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651F4-E5BB-94DC-C333-95972DD8637A}"/>
              </a:ext>
            </a:extLst>
          </p:cNvPr>
          <p:cNvSpPr txBox="1"/>
          <p:nvPr/>
        </p:nvSpPr>
        <p:spPr>
          <a:xfrm>
            <a:off x="1241571" y="738335"/>
            <a:ext cx="9362113" cy="4801314"/>
          </a:xfrm>
          <a:prstGeom prst="rect">
            <a:avLst/>
          </a:prstGeom>
          <a:noFill/>
        </p:spPr>
        <p:txBody>
          <a:bodyPr wrap="square">
            <a:spAutoFit/>
          </a:bodyPr>
          <a:lstStyle/>
          <a:p>
            <a:pPr marL="285750" indent="-285750">
              <a:buFont typeface="Arial" panose="020B0604020202020204" pitchFamily="34" charset="0"/>
              <a:buChar char="•"/>
            </a:pPr>
            <a:r>
              <a:rPr lang="en-US" b="1" u="sng" dirty="0"/>
              <a:t>Problem Statement </a:t>
            </a:r>
            <a:r>
              <a:rPr lang="en-US" b="1" dirty="0"/>
              <a:t>: - </a:t>
            </a:r>
          </a:p>
          <a:p>
            <a:endParaRPr lang="en-US" b="0" i="0" dirty="0">
              <a:solidFill>
                <a:srgbClr val="000000"/>
              </a:solidFill>
              <a:effectLst/>
              <a:latin typeface="Helvetica Neue"/>
            </a:endParaRPr>
          </a:p>
          <a:p>
            <a:pPr lvl="1"/>
            <a:r>
              <a:rPr lang="en-US" dirty="0"/>
              <a:t>Educational institutions strive to understand the factors that contribute to student success to create a nurturing and fulfilling learning environment. While academic performance serves as a crucial indicator of success, </a:t>
            </a:r>
            <a:r>
              <a:rPr lang="en-US" b="1" dirty="0"/>
              <a:t>institutions are also interested in exploring how non-academic aspects of a student's life can influence their achievements</a:t>
            </a:r>
            <a:r>
              <a:rPr lang="en-US" dirty="0"/>
              <a:t>.</a:t>
            </a:r>
          </a:p>
          <a:p>
            <a:pPr lvl="1"/>
            <a:endParaRPr lang="en-US" dirty="0"/>
          </a:p>
          <a:p>
            <a:pPr lvl="1"/>
            <a:endParaRPr lang="en-US" dirty="0"/>
          </a:p>
          <a:p>
            <a:pPr marL="285750" indent="-285750">
              <a:buFont typeface="Arial" panose="020B0604020202020204" pitchFamily="34" charset="0"/>
              <a:buChar char="•"/>
            </a:pPr>
            <a:r>
              <a:rPr lang="en-US" b="1" dirty="0"/>
              <a:t>Regression / Classification : -</a:t>
            </a:r>
          </a:p>
          <a:p>
            <a:pPr marL="285750" indent="-285750">
              <a:buFont typeface="Arial" panose="020B0604020202020204" pitchFamily="34" charset="0"/>
              <a:buChar char="•"/>
            </a:pPr>
            <a:endParaRPr lang="en-US" b="1" dirty="0"/>
          </a:p>
          <a:p>
            <a:pPr lvl="1"/>
            <a:r>
              <a:rPr lang="en-US" dirty="0"/>
              <a:t>Initially, we plan to build a regression model to predict the average score based on non-academic features. However, since the threshold value for success may vary across institutions, a classification model with a fixed threshold might not be appropriate. Through regression modeling, we aim to examine the relationship between non-academic factors and a student's academic accomplishments. Nonetheless, we will address why a regression model may not be ideal for this specific dataset. and </a:t>
            </a:r>
            <a:r>
              <a:rPr lang="en-US" b="1" dirty="0"/>
              <a:t>we consider building Classification Model.</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35846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7C234-79C9-80AD-E559-05A63BF77C2A}"/>
              </a:ext>
            </a:extLst>
          </p:cNvPr>
          <p:cNvSpPr txBox="1"/>
          <p:nvPr/>
        </p:nvSpPr>
        <p:spPr>
          <a:xfrm>
            <a:off x="1040235" y="844164"/>
            <a:ext cx="9982899" cy="5355312"/>
          </a:xfrm>
          <a:prstGeom prst="rect">
            <a:avLst/>
          </a:prstGeom>
          <a:noFill/>
        </p:spPr>
        <p:txBody>
          <a:bodyPr wrap="square" rtlCol="0">
            <a:spAutoFit/>
          </a:bodyPr>
          <a:lstStyle/>
          <a:p>
            <a:pPr marL="285750" indent="-285750">
              <a:buFont typeface="Arial" panose="020B0604020202020204" pitchFamily="34" charset="0"/>
              <a:buChar char="•"/>
            </a:pPr>
            <a:r>
              <a:rPr lang="en-US" b="1" u="sng" dirty="0"/>
              <a:t>Interesting Observation : -</a:t>
            </a:r>
          </a:p>
          <a:p>
            <a:pPr marL="285750" indent="-285750">
              <a:buFont typeface="Arial" panose="020B0604020202020204" pitchFamily="34" charset="0"/>
              <a:buChar char="•"/>
            </a:pPr>
            <a:endParaRPr lang="en-US" b="1" u="sng" dirty="0"/>
          </a:p>
          <a:p>
            <a:pPr marL="742950" lvl="1" indent="-285750">
              <a:buFont typeface="Arial" panose="020B0604020202020204" pitchFamily="34" charset="0"/>
              <a:buChar char="•"/>
            </a:pPr>
            <a:r>
              <a:rPr lang="en-US" i="1" dirty="0">
                <a:solidFill>
                  <a:schemeClr val="accent2">
                    <a:lumMod val="75000"/>
                  </a:schemeClr>
                </a:solidFill>
              </a:rPr>
              <a:t>No proper response/target variable .</a:t>
            </a:r>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t>Next Steps : -</a:t>
            </a:r>
          </a:p>
          <a:p>
            <a:pPr marL="285750" indent="-285750">
              <a:buFont typeface="Arial" panose="020B0604020202020204" pitchFamily="34" charset="0"/>
              <a:buChar char="•"/>
            </a:pPr>
            <a:endParaRPr lang="en-US" b="1" u="sng" dirty="0"/>
          </a:p>
          <a:p>
            <a:pPr marL="342900" indent="-342900">
              <a:buAutoNum type="arabicPeriod"/>
            </a:pPr>
            <a:r>
              <a:rPr lang="en-US" dirty="0"/>
              <a:t>Univariant Exploratory Data Analysis.</a:t>
            </a:r>
          </a:p>
          <a:p>
            <a:pPr marL="342900" indent="-342900">
              <a:buAutoNum type="arabicPeriod"/>
            </a:pPr>
            <a:r>
              <a:rPr lang="en-US" dirty="0"/>
              <a:t>Outlier Identification And Remove</a:t>
            </a:r>
          </a:p>
          <a:p>
            <a:pPr marL="342900" indent="-342900">
              <a:buAutoNum type="arabicPeriod"/>
            </a:pPr>
            <a:r>
              <a:rPr lang="en-US" dirty="0"/>
              <a:t>Null Imputation</a:t>
            </a:r>
          </a:p>
          <a:p>
            <a:pPr marL="342900" indent="-342900">
              <a:buAutoNum type="arabicPeriod"/>
            </a:pPr>
            <a:r>
              <a:rPr lang="en-US" dirty="0"/>
              <a:t>Bivariant EDA  ( Correlation between features)</a:t>
            </a:r>
          </a:p>
          <a:p>
            <a:pPr marL="342900" indent="-342900">
              <a:buAutoNum type="arabicPeriod"/>
            </a:pPr>
            <a:r>
              <a:rPr lang="en-US" dirty="0"/>
              <a:t>Multicollinearity  Analysis </a:t>
            </a:r>
          </a:p>
          <a:p>
            <a:pPr marL="342900" indent="-342900">
              <a:buAutoNum type="arabicPeriod"/>
            </a:pPr>
            <a:r>
              <a:rPr lang="en-US" dirty="0"/>
              <a:t>Feature Engineering </a:t>
            </a:r>
          </a:p>
          <a:p>
            <a:pPr marL="857250" lvl="1" indent="-400050">
              <a:buFont typeface="+mj-lt"/>
              <a:buAutoNum type="romanUcPeriod"/>
            </a:pPr>
            <a:r>
              <a:rPr lang="en-US" dirty="0"/>
              <a:t>Identify Categorical And Numerical Feature/Predictor</a:t>
            </a:r>
          </a:p>
          <a:p>
            <a:pPr marL="857250" lvl="1" indent="-400050">
              <a:buFont typeface="+mj-lt"/>
              <a:buAutoNum type="romanUcPeriod"/>
            </a:pPr>
            <a:r>
              <a:rPr lang="en-US" dirty="0"/>
              <a:t>Convert Categorical To Numerical using diff techniques.</a:t>
            </a:r>
          </a:p>
          <a:p>
            <a:pPr marL="1314450" lvl="2" indent="-400050">
              <a:buFont typeface="+mj-lt"/>
              <a:buAutoNum type="romanUcPeriod"/>
            </a:pPr>
            <a:r>
              <a:rPr lang="en-US" dirty="0"/>
              <a:t>One Hot Encoding</a:t>
            </a:r>
          </a:p>
          <a:p>
            <a:pPr marL="1314450" lvl="2" indent="-400050">
              <a:buFont typeface="+mj-lt"/>
              <a:buAutoNum type="romanUcPeriod"/>
            </a:pPr>
            <a:r>
              <a:rPr lang="en-US" dirty="0"/>
              <a:t>Label Encoding</a:t>
            </a:r>
          </a:p>
          <a:p>
            <a:pPr marL="857250" lvl="1" indent="-400050">
              <a:buFont typeface="+mj-lt"/>
              <a:buAutoNum type="romanUcPeriod"/>
            </a:pPr>
            <a:endParaRPr lang="en-US" dirty="0"/>
          </a:p>
          <a:p>
            <a:pPr marL="342900" indent="-342900">
              <a:buAutoNum type="arabicPeriod"/>
            </a:pPr>
            <a:r>
              <a:rPr lang="en-US" dirty="0"/>
              <a:t>Feature Selection</a:t>
            </a:r>
          </a:p>
        </p:txBody>
      </p:sp>
    </p:spTree>
    <p:extLst>
      <p:ext uri="{BB962C8B-B14F-4D97-AF65-F5344CB8AC3E}">
        <p14:creationId xmlns:p14="http://schemas.microsoft.com/office/powerpoint/2010/main" val="278781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A6FAC-EE97-CB9F-49AB-A5F5397D9C13}"/>
              </a:ext>
            </a:extLst>
          </p:cNvPr>
          <p:cNvSpPr txBox="1"/>
          <p:nvPr/>
        </p:nvSpPr>
        <p:spPr>
          <a:xfrm>
            <a:off x="1182849" y="1126836"/>
            <a:ext cx="10494626" cy="2462213"/>
          </a:xfrm>
          <a:prstGeom prst="rect">
            <a:avLst/>
          </a:prstGeom>
          <a:noFill/>
        </p:spPr>
        <p:txBody>
          <a:bodyPr wrap="square" rtlCol="0">
            <a:spAutoFit/>
          </a:bodyPr>
          <a:lstStyle/>
          <a:p>
            <a:r>
              <a:rPr lang="en-US" b="1" u="sng" dirty="0"/>
              <a:t>Derived  Response/Target Variable For Regression and Classification</a:t>
            </a:r>
          </a:p>
          <a:p>
            <a:endParaRPr lang="en-US" dirty="0"/>
          </a:p>
          <a:p>
            <a:r>
              <a:rPr lang="en-US" dirty="0"/>
              <a:t>## </a:t>
            </a:r>
            <a:r>
              <a:rPr lang="en-US" b="1" dirty="0" err="1"/>
              <a:t>Regresion</a:t>
            </a:r>
            <a:r>
              <a:rPr lang="en-US" b="1" dirty="0"/>
              <a:t> Problem</a:t>
            </a:r>
          </a:p>
          <a:p>
            <a:pPr lvl="1"/>
            <a:r>
              <a:rPr lang="en-US" sz="1600" dirty="0" err="1"/>
              <a:t>df</a:t>
            </a:r>
            <a:r>
              <a:rPr lang="en-US" sz="1600" dirty="0"/>
              <a:t>['</a:t>
            </a:r>
            <a:r>
              <a:rPr lang="en-US" sz="1600" dirty="0" err="1"/>
              <a:t>average_score</a:t>
            </a:r>
            <a:r>
              <a:rPr lang="en-US" sz="1600" dirty="0"/>
              <a:t>'] = (</a:t>
            </a:r>
            <a:r>
              <a:rPr lang="en-US" sz="1600" dirty="0" err="1"/>
              <a:t>df</a:t>
            </a:r>
            <a:r>
              <a:rPr lang="en-US" sz="1600" dirty="0"/>
              <a:t>['math score'] + </a:t>
            </a:r>
            <a:r>
              <a:rPr lang="en-US" sz="1600" dirty="0" err="1"/>
              <a:t>df</a:t>
            </a:r>
            <a:r>
              <a:rPr lang="en-US" sz="1600" dirty="0"/>
              <a:t>['reading score'] + </a:t>
            </a:r>
            <a:r>
              <a:rPr lang="en-US" sz="1600" dirty="0" err="1"/>
              <a:t>df</a:t>
            </a:r>
            <a:r>
              <a:rPr lang="en-US" sz="1600" dirty="0"/>
              <a:t>['writing score'])/3</a:t>
            </a:r>
          </a:p>
          <a:p>
            <a:pPr lvl="1"/>
            <a:r>
              <a:rPr lang="en-US" sz="1600" dirty="0" err="1"/>
              <a:t>df</a:t>
            </a:r>
            <a:r>
              <a:rPr lang="en-US" sz="1600" dirty="0"/>
              <a:t>['</a:t>
            </a:r>
            <a:r>
              <a:rPr lang="en-US" sz="1600" dirty="0" err="1"/>
              <a:t>average_score</a:t>
            </a:r>
            <a:r>
              <a:rPr lang="en-US" sz="1600" dirty="0"/>
              <a:t>’]  (Continues Variable)</a:t>
            </a:r>
          </a:p>
          <a:p>
            <a:endParaRPr lang="en-US" dirty="0"/>
          </a:p>
          <a:p>
            <a:r>
              <a:rPr lang="en-US" dirty="0"/>
              <a:t>##</a:t>
            </a:r>
            <a:r>
              <a:rPr lang="en-US" b="1" dirty="0"/>
              <a:t>Classification Problem </a:t>
            </a:r>
          </a:p>
          <a:p>
            <a:pPr lvl="1"/>
            <a:r>
              <a:rPr lang="en-US" sz="1600" dirty="0"/>
              <a:t>cutoff = </a:t>
            </a:r>
            <a:r>
              <a:rPr lang="en-US" sz="1600" dirty="0" err="1"/>
              <a:t>df</a:t>
            </a:r>
            <a:r>
              <a:rPr lang="en-US" sz="1600" dirty="0"/>
              <a:t>['math score'].quantile(q=0.5) + </a:t>
            </a:r>
            <a:r>
              <a:rPr lang="en-US" sz="1600" dirty="0" err="1"/>
              <a:t>df</a:t>
            </a:r>
            <a:r>
              <a:rPr lang="en-US" sz="1600" dirty="0"/>
              <a:t>['reading score'].quantile(q=0.5) + </a:t>
            </a:r>
            <a:r>
              <a:rPr lang="en-US" sz="1600" dirty="0" err="1"/>
              <a:t>df</a:t>
            </a:r>
            <a:r>
              <a:rPr lang="en-US" sz="1600" dirty="0"/>
              <a:t>['writing score'].quantile(q=0.5)</a:t>
            </a:r>
          </a:p>
          <a:p>
            <a:pPr lvl="1"/>
            <a:r>
              <a:rPr lang="en-US" sz="1600" dirty="0" err="1"/>
              <a:t>df</a:t>
            </a:r>
            <a:r>
              <a:rPr lang="en-US" sz="1600" dirty="0"/>
              <a:t>['success'] = </a:t>
            </a:r>
            <a:r>
              <a:rPr lang="en-US" sz="1600" dirty="0" err="1"/>
              <a:t>np.where</a:t>
            </a:r>
            <a:r>
              <a:rPr lang="en-US" sz="1600" dirty="0"/>
              <a:t>(</a:t>
            </a:r>
            <a:r>
              <a:rPr lang="en-US" sz="1600" dirty="0" err="1"/>
              <a:t>df</a:t>
            </a:r>
            <a:r>
              <a:rPr lang="en-US" sz="1600" dirty="0"/>
              <a:t>['math score'] + </a:t>
            </a:r>
            <a:r>
              <a:rPr lang="en-US" sz="1600" dirty="0" err="1"/>
              <a:t>df</a:t>
            </a:r>
            <a:r>
              <a:rPr lang="en-US" sz="1600" dirty="0"/>
              <a:t>['reading score'] + </a:t>
            </a:r>
            <a:r>
              <a:rPr lang="en-US" sz="1600" dirty="0" err="1"/>
              <a:t>df</a:t>
            </a:r>
            <a:r>
              <a:rPr lang="en-US" sz="1600" dirty="0"/>
              <a:t>['writing score'] &gt; cutoff, 1, 0)</a:t>
            </a:r>
          </a:p>
        </p:txBody>
      </p:sp>
      <p:pic>
        <p:nvPicPr>
          <p:cNvPr id="4" name="Picture 3">
            <a:extLst>
              <a:ext uri="{FF2B5EF4-FFF2-40B4-BE49-F238E27FC236}">
                <a16:creationId xmlns:a16="http://schemas.microsoft.com/office/drawing/2014/main" id="{05832914-D02F-5B9B-A000-48CAF25F12AE}"/>
              </a:ext>
            </a:extLst>
          </p:cNvPr>
          <p:cNvPicPr>
            <a:picLocks noChangeAspect="1"/>
          </p:cNvPicPr>
          <p:nvPr/>
        </p:nvPicPr>
        <p:blipFill>
          <a:blip r:embed="rId2"/>
          <a:stretch>
            <a:fillRect/>
          </a:stretch>
        </p:blipFill>
        <p:spPr>
          <a:xfrm>
            <a:off x="1085850" y="3828473"/>
            <a:ext cx="5010150" cy="2895600"/>
          </a:xfrm>
          <a:prstGeom prst="rect">
            <a:avLst/>
          </a:prstGeom>
        </p:spPr>
      </p:pic>
      <p:sp>
        <p:nvSpPr>
          <p:cNvPr id="5" name="TextBox 4">
            <a:extLst>
              <a:ext uri="{FF2B5EF4-FFF2-40B4-BE49-F238E27FC236}">
                <a16:creationId xmlns:a16="http://schemas.microsoft.com/office/drawing/2014/main" id="{0A6C2BBB-D881-A43F-0001-907A4791A9F1}"/>
              </a:ext>
            </a:extLst>
          </p:cNvPr>
          <p:cNvSpPr txBox="1"/>
          <p:nvPr/>
        </p:nvSpPr>
        <p:spPr>
          <a:xfrm>
            <a:off x="6096001" y="3971636"/>
            <a:ext cx="5581474" cy="2462213"/>
          </a:xfrm>
          <a:prstGeom prst="rect">
            <a:avLst/>
          </a:prstGeom>
          <a:noFill/>
        </p:spPr>
        <p:txBody>
          <a:bodyPr wrap="square" rtlCol="0">
            <a:spAutoFit/>
          </a:bodyPr>
          <a:lstStyle/>
          <a:p>
            <a:r>
              <a:rPr lang="en-US" b="1" dirty="0">
                <a:solidFill>
                  <a:schemeClr val="accent2">
                    <a:lumMod val="75000"/>
                  </a:schemeClr>
                </a:solidFill>
              </a:rPr>
              <a:t>Regression Conclusion : ( Not Valid Approach)</a:t>
            </a:r>
          </a:p>
          <a:p>
            <a:endParaRPr lang="en-US" dirty="0"/>
          </a:p>
          <a:p>
            <a:r>
              <a:rPr lang="en-US" dirty="0"/>
              <a:t>	* Linear Regression</a:t>
            </a:r>
          </a:p>
          <a:p>
            <a:r>
              <a:rPr lang="en-US" dirty="0"/>
              <a:t>	* Random Forest (Regression)</a:t>
            </a:r>
          </a:p>
          <a:p>
            <a:endParaRPr lang="en-US" dirty="0"/>
          </a:p>
          <a:p>
            <a:r>
              <a:rPr lang="en-US" sz="1600" dirty="0"/>
              <a:t>First of all, no linear relationship exists between predictor and response.</a:t>
            </a:r>
          </a:p>
          <a:p>
            <a:endParaRPr lang="en-US" sz="1600" dirty="0"/>
          </a:p>
          <a:p>
            <a:r>
              <a:rPr lang="en-US" sz="1600" dirty="0"/>
              <a:t>Low Accuracy .</a:t>
            </a:r>
          </a:p>
        </p:txBody>
      </p:sp>
    </p:spTree>
    <p:extLst>
      <p:ext uri="{BB962C8B-B14F-4D97-AF65-F5344CB8AC3E}">
        <p14:creationId xmlns:p14="http://schemas.microsoft.com/office/powerpoint/2010/main" val="326396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801C3-C2D8-C298-E55A-D2D79AAE3540}"/>
              </a:ext>
            </a:extLst>
          </p:cNvPr>
          <p:cNvSpPr txBox="1"/>
          <p:nvPr/>
        </p:nvSpPr>
        <p:spPr>
          <a:xfrm>
            <a:off x="1568742" y="880844"/>
            <a:ext cx="9521504" cy="369332"/>
          </a:xfrm>
          <a:prstGeom prst="rect">
            <a:avLst/>
          </a:prstGeom>
          <a:noFill/>
        </p:spPr>
        <p:txBody>
          <a:bodyPr wrap="square" rtlCol="0">
            <a:spAutoFit/>
          </a:bodyPr>
          <a:lstStyle/>
          <a:p>
            <a:r>
              <a:rPr lang="en-US" b="1" u="sng" dirty="0"/>
              <a:t>Data For Classification :-</a:t>
            </a:r>
          </a:p>
        </p:txBody>
      </p:sp>
      <p:pic>
        <p:nvPicPr>
          <p:cNvPr id="4" name="Picture 3">
            <a:extLst>
              <a:ext uri="{FF2B5EF4-FFF2-40B4-BE49-F238E27FC236}">
                <a16:creationId xmlns:a16="http://schemas.microsoft.com/office/drawing/2014/main" id="{0351AAC0-D4A4-73DB-9E32-D8FFCCED34C1}"/>
              </a:ext>
            </a:extLst>
          </p:cNvPr>
          <p:cNvPicPr>
            <a:picLocks noChangeAspect="1"/>
          </p:cNvPicPr>
          <p:nvPr/>
        </p:nvPicPr>
        <p:blipFill>
          <a:blip r:embed="rId2"/>
          <a:stretch>
            <a:fillRect/>
          </a:stretch>
        </p:blipFill>
        <p:spPr>
          <a:xfrm>
            <a:off x="1293669" y="1447800"/>
            <a:ext cx="10325100" cy="1981200"/>
          </a:xfrm>
          <a:prstGeom prst="rect">
            <a:avLst/>
          </a:prstGeom>
        </p:spPr>
      </p:pic>
      <p:pic>
        <p:nvPicPr>
          <p:cNvPr id="6" name="Picture 5">
            <a:extLst>
              <a:ext uri="{FF2B5EF4-FFF2-40B4-BE49-F238E27FC236}">
                <a16:creationId xmlns:a16="http://schemas.microsoft.com/office/drawing/2014/main" id="{85CF62EA-54F1-1178-7D5F-790FEB51E587}"/>
              </a:ext>
            </a:extLst>
          </p:cNvPr>
          <p:cNvPicPr>
            <a:picLocks noChangeAspect="1"/>
          </p:cNvPicPr>
          <p:nvPr/>
        </p:nvPicPr>
        <p:blipFill>
          <a:blip r:embed="rId3"/>
          <a:stretch>
            <a:fillRect/>
          </a:stretch>
        </p:blipFill>
        <p:spPr>
          <a:xfrm>
            <a:off x="1205057" y="3626624"/>
            <a:ext cx="10687050" cy="2676525"/>
          </a:xfrm>
          <a:prstGeom prst="rect">
            <a:avLst/>
          </a:prstGeom>
        </p:spPr>
      </p:pic>
    </p:spTree>
    <p:extLst>
      <p:ext uri="{BB962C8B-B14F-4D97-AF65-F5344CB8AC3E}">
        <p14:creationId xmlns:p14="http://schemas.microsoft.com/office/powerpoint/2010/main" val="210821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0F1A7-2464-3CB8-A715-1F216F37F6B1}"/>
              </a:ext>
            </a:extLst>
          </p:cNvPr>
          <p:cNvSpPr txBox="1"/>
          <p:nvPr/>
        </p:nvSpPr>
        <p:spPr>
          <a:xfrm>
            <a:off x="1115736" y="805343"/>
            <a:ext cx="9387281" cy="2031325"/>
          </a:xfrm>
          <a:prstGeom prst="rect">
            <a:avLst/>
          </a:prstGeom>
          <a:noFill/>
        </p:spPr>
        <p:txBody>
          <a:bodyPr wrap="square" rtlCol="0">
            <a:spAutoFit/>
          </a:bodyPr>
          <a:lstStyle/>
          <a:p>
            <a:r>
              <a:rPr lang="en-US" b="1" u="sng" dirty="0"/>
              <a:t>Model Selection:</a:t>
            </a:r>
          </a:p>
          <a:p>
            <a:endParaRPr lang="en-US" b="1" u="sng" dirty="0"/>
          </a:p>
          <a:p>
            <a:pPr marL="742950" lvl="1" indent="-285750">
              <a:buFont typeface="Arial" panose="020B0604020202020204" pitchFamily="34" charset="0"/>
              <a:buChar char="•"/>
            </a:pPr>
            <a:r>
              <a:rPr lang="en-US" dirty="0"/>
              <a:t>Logistic Regression</a:t>
            </a:r>
          </a:p>
          <a:p>
            <a:pPr marL="742950" lvl="1" indent="-285750">
              <a:buFont typeface="Arial" panose="020B0604020202020204" pitchFamily="34" charset="0"/>
              <a:buChar char="•"/>
            </a:pPr>
            <a:r>
              <a:rPr lang="en-US" dirty="0"/>
              <a:t>KNN</a:t>
            </a:r>
          </a:p>
          <a:p>
            <a:pPr marL="742950" lvl="1" indent="-285750">
              <a:buFont typeface="Arial" panose="020B0604020202020204" pitchFamily="34" charset="0"/>
              <a:buChar char="•"/>
            </a:pPr>
            <a:r>
              <a:rPr lang="en-US" dirty="0"/>
              <a:t>Xgboost</a:t>
            </a:r>
          </a:p>
          <a:p>
            <a:endParaRPr lang="en-US" dirty="0"/>
          </a:p>
          <a:p>
            <a:r>
              <a:rPr lang="en-US" b="1" u="sng" dirty="0"/>
              <a:t>Hyperparameter Tunning :- </a:t>
            </a:r>
          </a:p>
        </p:txBody>
      </p:sp>
      <p:pic>
        <p:nvPicPr>
          <p:cNvPr id="4" name="Picture 3">
            <a:extLst>
              <a:ext uri="{FF2B5EF4-FFF2-40B4-BE49-F238E27FC236}">
                <a16:creationId xmlns:a16="http://schemas.microsoft.com/office/drawing/2014/main" id="{7132A1DE-90AD-3216-8CEA-82D55AFAB4AC}"/>
              </a:ext>
            </a:extLst>
          </p:cNvPr>
          <p:cNvPicPr>
            <a:picLocks noChangeAspect="1"/>
          </p:cNvPicPr>
          <p:nvPr/>
        </p:nvPicPr>
        <p:blipFill>
          <a:blip r:embed="rId2"/>
          <a:stretch>
            <a:fillRect/>
          </a:stretch>
        </p:blipFill>
        <p:spPr>
          <a:xfrm>
            <a:off x="1115735" y="2836669"/>
            <a:ext cx="8194519" cy="3624758"/>
          </a:xfrm>
          <a:prstGeom prst="rect">
            <a:avLst/>
          </a:prstGeom>
        </p:spPr>
      </p:pic>
    </p:spTree>
    <p:extLst>
      <p:ext uri="{BB962C8B-B14F-4D97-AF65-F5344CB8AC3E}">
        <p14:creationId xmlns:p14="http://schemas.microsoft.com/office/powerpoint/2010/main" val="285970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80F0B-9551-0C78-5991-368D0B7977B5}"/>
              </a:ext>
            </a:extLst>
          </p:cNvPr>
          <p:cNvSpPr txBox="1"/>
          <p:nvPr/>
        </p:nvSpPr>
        <p:spPr>
          <a:xfrm>
            <a:off x="906011" y="953887"/>
            <a:ext cx="9488458" cy="369332"/>
          </a:xfrm>
          <a:prstGeom prst="rect">
            <a:avLst/>
          </a:prstGeom>
          <a:noFill/>
        </p:spPr>
        <p:txBody>
          <a:bodyPr wrap="square" rtlCol="0">
            <a:spAutoFit/>
          </a:bodyPr>
          <a:lstStyle/>
          <a:p>
            <a:r>
              <a:rPr lang="en-US" b="1" u="sng" dirty="0"/>
              <a:t>Model Evaluation :- </a:t>
            </a:r>
          </a:p>
        </p:txBody>
      </p:sp>
      <p:pic>
        <p:nvPicPr>
          <p:cNvPr id="4" name="Picture 3">
            <a:extLst>
              <a:ext uri="{FF2B5EF4-FFF2-40B4-BE49-F238E27FC236}">
                <a16:creationId xmlns:a16="http://schemas.microsoft.com/office/drawing/2014/main" id="{614B5E1E-48DB-DAB6-1C8C-53BB50ACE4BB}"/>
              </a:ext>
            </a:extLst>
          </p:cNvPr>
          <p:cNvPicPr>
            <a:picLocks noChangeAspect="1"/>
          </p:cNvPicPr>
          <p:nvPr/>
        </p:nvPicPr>
        <p:blipFill>
          <a:blip r:embed="rId2"/>
          <a:stretch>
            <a:fillRect/>
          </a:stretch>
        </p:blipFill>
        <p:spPr>
          <a:xfrm>
            <a:off x="981075" y="1711614"/>
            <a:ext cx="5962650" cy="3009900"/>
          </a:xfrm>
          <a:prstGeom prst="rect">
            <a:avLst/>
          </a:prstGeom>
        </p:spPr>
      </p:pic>
      <p:pic>
        <p:nvPicPr>
          <p:cNvPr id="6" name="Picture 5">
            <a:extLst>
              <a:ext uri="{FF2B5EF4-FFF2-40B4-BE49-F238E27FC236}">
                <a16:creationId xmlns:a16="http://schemas.microsoft.com/office/drawing/2014/main" id="{83996623-361A-C26C-3589-BC7FD889BA6A}"/>
              </a:ext>
            </a:extLst>
          </p:cNvPr>
          <p:cNvPicPr>
            <a:picLocks noChangeAspect="1"/>
          </p:cNvPicPr>
          <p:nvPr/>
        </p:nvPicPr>
        <p:blipFill>
          <a:blip r:embed="rId3"/>
          <a:stretch>
            <a:fillRect/>
          </a:stretch>
        </p:blipFill>
        <p:spPr>
          <a:xfrm>
            <a:off x="6096000" y="1759239"/>
            <a:ext cx="4676775" cy="2962275"/>
          </a:xfrm>
          <a:prstGeom prst="rect">
            <a:avLst/>
          </a:prstGeom>
        </p:spPr>
      </p:pic>
    </p:spTree>
    <p:extLst>
      <p:ext uri="{BB962C8B-B14F-4D97-AF65-F5344CB8AC3E}">
        <p14:creationId xmlns:p14="http://schemas.microsoft.com/office/powerpoint/2010/main" val="405721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4EB718-583E-1542-42CC-F45A8FE181A6}"/>
              </a:ext>
            </a:extLst>
          </p:cNvPr>
          <p:cNvSpPr txBox="1"/>
          <p:nvPr/>
        </p:nvSpPr>
        <p:spPr>
          <a:xfrm>
            <a:off x="1230217" y="1138361"/>
            <a:ext cx="9060873" cy="4524315"/>
          </a:xfrm>
          <a:prstGeom prst="rect">
            <a:avLst/>
          </a:prstGeom>
          <a:noFill/>
        </p:spPr>
        <p:txBody>
          <a:bodyPr wrap="square" rtlCol="0">
            <a:spAutoFit/>
          </a:bodyPr>
          <a:lstStyle/>
          <a:p>
            <a:r>
              <a:rPr lang="en-US" b="1" u="sng" dirty="0"/>
              <a:t>Conclusion :- </a:t>
            </a:r>
          </a:p>
          <a:p>
            <a:endParaRPr lang="en-US" b="1" u="sng" dirty="0"/>
          </a:p>
          <a:p>
            <a:pPr marL="342900" indent="-342900">
              <a:buFont typeface="+mj-lt"/>
              <a:buAutoNum type="arabicPeriod"/>
            </a:pPr>
            <a:r>
              <a:rPr lang="en-US" dirty="0"/>
              <a:t>Using Non-Academic predictor/features model accuracy is not coming very high but around 70% accuracy is indicating that Student non-academic features are also very important for performance.</a:t>
            </a:r>
          </a:p>
          <a:p>
            <a:pPr marL="342900" indent="-342900">
              <a:buFont typeface="+mj-lt"/>
              <a:buAutoNum type="arabicPeriod"/>
            </a:pPr>
            <a:endParaRPr lang="en-US" dirty="0"/>
          </a:p>
          <a:p>
            <a:pPr marL="342900" indent="-342900">
              <a:buFont typeface="+mj-lt"/>
              <a:buAutoNum type="arabicPeriod"/>
            </a:pPr>
            <a:r>
              <a:rPr lang="en-US" dirty="0"/>
              <a:t>But Understanding the role that demographics play is crucial in providing enough support to students who are in danger of being misclassified.</a:t>
            </a:r>
          </a:p>
          <a:p>
            <a:pPr algn="l"/>
            <a:endParaRPr lang="en-US" dirty="0"/>
          </a:p>
          <a:p>
            <a:pPr algn="l"/>
            <a:r>
              <a:rPr lang="en-US" b="1" u="sng" dirty="0"/>
              <a:t>How Institute Can Use This Model :- </a:t>
            </a:r>
          </a:p>
          <a:p>
            <a:pPr algn="l"/>
            <a:endParaRPr lang="en-US" dirty="0"/>
          </a:p>
          <a:p>
            <a:r>
              <a:rPr lang="en-US" dirty="0"/>
              <a:t>	</a:t>
            </a:r>
            <a:r>
              <a:rPr lang="en-US" dirty="0">
                <a:solidFill>
                  <a:schemeClr val="accent2"/>
                </a:solidFill>
              </a:rPr>
              <a:t>A modeling procedure like this can be used to identify those students who would be        	classified incorrectly, allow for further examination of their record, and provide 	guidance in proactively offering services to assist those students in order to achieve 	at their highest potential.</a:t>
            </a:r>
          </a:p>
          <a:p>
            <a:pPr lvl="1"/>
            <a:endParaRPr lang="en-US" dirty="0"/>
          </a:p>
        </p:txBody>
      </p:sp>
    </p:spTree>
    <p:extLst>
      <p:ext uri="{BB962C8B-B14F-4D97-AF65-F5344CB8AC3E}">
        <p14:creationId xmlns:p14="http://schemas.microsoft.com/office/powerpoint/2010/main" val="374512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528</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Nationwide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Mukherjee, Koushik</dc:creator>
  <cp:lastModifiedBy>Mukherjee, Koushik</cp:lastModifiedBy>
  <cp:revision>3</cp:revision>
  <dcterms:created xsi:type="dcterms:W3CDTF">2023-06-06T20:38:02Z</dcterms:created>
  <dcterms:modified xsi:type="dcterms:W3CDTF">2023-06-07T13:14:56Z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ea8e88-16c4-4b55-a945-7bd6248db4bf_Enabled">
    <vt:lpwstr>true</vt:lpwstr>
  </property>
  <property fmtid="{D5CDD505-2E9C-101B-9397-08002B2CF9AE}" pid="3" name="MSIP_Label_92ea8e88-16c4-4b55-a945-7bd6248db4bf_SetDate">
    <vt:lpwstr>2023-06-06T20:38:02Z</vt:lpwstr>
  </property>
  <property fmtid="{D5CDD505-2E9C-101B-9397-08002B2CF9AE}" pid="4" name="MSIP_Label_92ea8e88-16c4-4b55-a945-7bd6248db4bf_Method">
    <vt:lpwstr>Standard</vt:lpwstr>
  </property>
  <property fmtid="{D5CDD505-2E9C-101B-9397-08002B2CF9AE}" pid="5" name="MSIP_Label_92ea8e88-16c4-4b55-a945-7bd6248db4bf_Name">
    <vt:lpwstr>Internal</vt:lpwstr>
  </property>
  <property fmtid="{D5CDD505-2E9C-101B-9397-08002B2CF9AE}" pid="6" name="MSIP_Label_92ea8e88-16c4-4b55-a945-7bd6248db4bf_SiteId">
    <vt:lpwstr>22140e4c-d390-45c2-b297-a26c516dc461</vt:lpwstr>
  </property>
  <property fmtid="{D5CDD505-2E9C-101B-9397-08002B2CF9AE}" pid="7" name="MSIP_Label_92ea8e88-16c4-4b55-a945-7bd6248db4bf_ActionId">
    <vt:lpwstr>012cc64e-3666-4c54-afee-ae253a74136b</vt:lpwstr>
  </property>
  <property fmtid="{D5CDD505-2E9C-101B-9397-08002B2CF9AE}" pid="8" name="MSIP_Label_92ea8e88-16c4-4b55-a945-7bd6248db4bf_ContentBits">
    <vt:lpwstr>0</vt:lpwstr>
  </property>
</Properties>
</file>