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32" r:id="rId2"/>
    <p:sldId id="333" r:id="rId3"/>
    <p:sldId id="334" r:id="rId4"/>
    <p:sldId id="335" r:id="rId5"/>
    <p:sldId id="422" r:id="rId6"/>
    <p:sldId id="336" r:id="rId7"/>
    <p:sldId id="423" r:id="rId8"/>
    <p:sldId id="337" r:id="rId9"/>
    <p:sldId id="338" r:id="rId10"/>
    <p:sldId id="339" r:id="rId11"/>
    <p:sldId id="340" r:id="rId12"/>
    <p:sldId id="356" r:id="rId13"/>
    <p:sldId id="357" r:id="rId14"/>
    <p:sldId id="358" r:id="rId15"/>
    <p:sldId id="365" r:id="rId16"/>
    <p:sldId id="343" r:id="rId17"/>
    <p:sldId id="341" r:id="rId18"/>
    <p:sldId id="359" r:id="rId19"/>
    <p:sldId id="360" r:id="rId20"/>
    <p:sldId id="361" r:id="rId21"/>
    <p:sldId id="342" r:id="rId22"/>
    <p:sldId id="344" r:id="rId23"/>
    <p:sldId id="366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02" r:id="rId36"/>
    <p:sldId id="362" r:id="rId37"/>
    <p:sldId id="363" r:id="rId38"/>
    <p:sldId id="371" r:id="rId39"/>
    <p:sldId id="372" r:id="rId40"/>
    <p:sldId id="373" r:id="rId41"/>
    <p:sldId id="376" r:id="rId42"/>
    <p:sldId id="377" r:id="rId43"/>
    <p:sldId id="37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402" r:id="rId52"/>
    <p:sldId id="403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303" r:id="rId67"/>
    <p:sldId id="36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5Q2RS4huIDnUcJeQsTwfw==" hashData="w9FzI4ofMami/RgqzaAqbsbjZMU="/>
  <p:extLst>
    <p:ext uri="{521415D9-36F7-43E2-AB2F-B90AF26B5E84}">
      <p14:sectionLst xmlns:p14="http://schemas.microsoft.com/office/powerpoint/2010/main">
        <p14:section name="Default Section" id="{E1493E69-23CD-4883-9AD6-012D0FA7B3AC}">
          <p14:sldIdLst>
            <p14:sldId id="332"/>
            <p14:sldId id="333"/>
            <p14:sldId id="334"/>
            <p14:sldId id="335"/>
            <p14:sldId id="422"/>
            <p14:sldId id="336"/>
            <p14:sldId id="423"/>
            <p14:sldId id="337"/>
            <p14:sldId id="338"/>
            <p14:sldId id="339"/>
            <p14:sldId id="340"/>
            <p14:sldId id="356"/>
            <p14:sldId id="357"/>
            <p14:sldId id="358"/>
            <p14:sldId id="365"/>
            <p14:sldId id="343"/>
            <p14:sldId id="341"/>
            <p14:sldId id="359"/>
            <p14:sldId id="360"/>
            <p14:sldId id="361"/>
            <p14:sldId id="342"/>
            <p14:sldId id="344"/>
            <p14:sldId id="366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02"/>
          </p14:sldIdLst>
        </p14:section>
        <p14:section name="Untitled Section" id="{2DA91114-2805-4F36-AE7E-1F824E2E5BAF}">
          <p14:sldIdLst>
            <p14:sldId id="362"/>
            <p14:sldId id="363"/>
            <p14:sldId id="371"/>
            <p14:sldId id="372"/>
            <p14:sldId id="373"/>
            <p14:sldId id="376"/>
            <p14:sldId id="377"/>
            <p14:sldId id="378"/>
            <p14:sldId id="390"/>
            <p14:sldId id="391"/>
            <p14:sldId id="392"/>
            <p14:sldId id="393"/>
            <p14:sldId id="395"/>
            <p14:sldId id="397"/>
            <p14:sldId id="398"/>
            <p14:sldId id="402"/>
            <p14:sldId id="403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30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97DB0-98D6-4128-BECA-542EE657443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2BEA-8C9D-497D-B359-4F5918B1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this drug passage also happens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ijn</a:t>
            </a:r>
            <a:r>
              <a:rPr lang="en-US" baseline="0" dirty="0" smtClean="0"/>
              <a:t> 2 ways – Active Transport &amp; Passive Transport.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drug passage also depends on the pH of the drug as well which is mentioned in this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most important factor is Bioavailability</a:t>
            </a:r>
            <a:r>
              <a:rPr lang="en-US" baseline="0" dirty="0" smtClean="0"/>
              <a:t> in studying any drug.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distribution helps to reach the target tissues of body and that is influenced by 3 things – Protein Binding , Drug Metabolism &amp; Hepatic First Pass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Elimination of the drug happens through 4 routes ,- Kidneys , Bile, </a:t>
            </a:r>
            <a:r>
              <a:rPr lang="en-US" dirty="0" err="1" smtClean="0"/>
              <a:t>Feaces</a:t>
            </a:r>
            <a:r>
              <a:rPr lang="en-US" dirty="0" smtClean="0"/>
              <a:t> &amp; Breast Milk.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Plasma half-life for a drug regulates the </a:t>
            </a:r>
            <a:r>
              <a:rPr lang="en-US" dirty="0" err="1" smtClean="0"/>
              <a:t>bioavalability</a:t>
            </a:r>
            <a:r>
              <a:rPr lang="en-US" dirty="0" smtClean="0"/>
              <a:t> of the drug and its duration.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understand that </a:t>
            </a:r>
            <a:r>
              <a:rPr lang="en-US" dirty="0" smtClean="0"/>
              <a:t>Pharmacokinetics of the drug regulates dosage forms, route</a:t>
            </a:r>
            <a:r>
              <a:rPr lang="en-US" baseline="0" dirty="0" smtClean="0"/>
              <a:t> of administration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9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Pharmacodynamics discuss about Mode of Action, drug safety </a:t>
            </a:r>
            <a:r>
              <a:rPr lang="en-US" dirty="0" err="1" smtClean="0"/>
              <a:t>etc</a:t>
            </a:r>
            <a:r>
              <a:rPr lang="en-US" dirty="0" smtClean="0"/>
              <a:t> which is discussed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6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drug works on protein , it works through different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based on Mode of Actions , drugs are classified into different</a:t>
            </a:r>
            <a:r>
              <a:rPr lang="en-US" baseline="0" dirty="0" smtClean="0"/>
              <a:t> groups as mentioned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Pharmacology is the study to know about drugs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1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lets understand how drug</a:t>
            </a:r>
            <a:r>
              <a:rPr lang="en-US" baseline="0" dirty="0" smtClean="0"/>
              <a:t> works on Receptors.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0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this , there are few reasons to be remembered which cause variability in drug response. Those are mentioned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7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Lastly , just to</a:t>
            </a:r>
            <a:r>
              <a:rPr lang="en-US" baseline="0" dirty="0" smtClean="0"/>
              <a:t> understand how Pharmacodynamics of a drug help to decide few key important factors of a drug </a:t>
            </a:r>
            <a:r>
              <a:rPr lang="en-US" baseline="0" smtClean="0"/>
              <a:t>during usage.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the properties, actions &amp; uses of drugs are being discussed.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2 things about pharmacology is Pharmacokinetics and Pharmacodynamics. Pharmacokinetics discuss about what body does to the drug and Pharmacodynamics discuss what drug does to the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discuss about the Drug , its dosage , source and different routes of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Pharmacokinetics comprise</a:t>
            </a:r>
            <a:r>
              <a:rPr lang="en-US" baseline="0" dirty="0" smtClean="0"/>
              <a:t> of 4 steps mentioned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Absorption is the process</a:t>
            </a:r>
            <a:r>
              <a:rPr lang="en-US" baseline="0" dirty="0" smtClean="0"/>
              <a:t> </a:t>
            </a:r>
            <a:r>
              <a:rPr lang="en-US" dirty="0" smtClean="0"/>
              <a:t>by which drug appears into the systemic circulation after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absorption also happens through different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4AB9-A677-4A33-A88C-8A0AFE1E979E}" type="datetime1">
              <a:rPr lang="en-US" smtClean="0"/>
              <a:t>6/22/2017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0C39-1C8C-409E-8FDD-4BB11B6C552C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B6FC-A390-4048-972D-75CCDD3AC207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3D96-B652-4F3B-A1DE-9407325F4448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EF44-B94E-4BB4-8F3D-636E027E184A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1D3-9AE3-45F3-A3D8-5F703409D34F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124-3B81-47DD-926C-624694409D59}" type="datetime1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5F6-53A0-415E-AC99-D96DE202D35F}" type="datetime1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7720-9CFD-4404-BCCE-73FB2929917F}" type="datetime1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1088-421D-4CF1-BEFD-95633BE1E5E9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D84-FBD1-4055-B26A-7534AFDCA8BA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047DDB-5107-405A-962D-827914A70528}" type="datetime1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PharmacologY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                             - Dib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Study of movement of drug in body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Encompasses 4 main stages :</a:t>
            </a:r>
          </a:p>
          <a:p>
            <a:pPr marL="137160" indent="0">
              <a:buNone/>
            </a:pPr>
            <a:endParaRPr lang="en-US" dirty="0"/>
          </a:p>
          <a:p>
            <a:pPr marL="651510" indent="-514350">
              <a:buAutoNum type="arabicPeriod"/>
            </a:pPr>
            <a:r>
              <a:rPr lang="en-US" dirty="0" smtClean="0"/>
              <a:t>Absorption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Distribution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Drug Metabolism</a:t>
            </a:r>
          </a:p>
          <a:p>
            <a:pPr marL="651510" indent="-514350">
              <a:buAutoNum type="arabicPeriod"/>
            </a:pPr>
            <a:r>
              <a:rPr lang="en-US" dirty="0" smtClean="0"/>
              <a:t>Excretion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455101"/>
            <a:ext cx="5358733" cy="5021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2" y="1447799"/>
            <a:ext cx="7176568" cy="5003517"/>
          </a:xfrm>
        </p:spPr>
      </p:pic>
    </p:spTree>
    <p:extLst>
      <p:ext uri="{BB962C8B-B14F-4D97-AF65-F5344CB8AC3E}">
        <p14:creationId xmlns:p14="http://schemas.microsoft.com/office/powerpoint/2010/main" val="2986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The process by which drug appears into the systemic circulation after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Passage Across Membranes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1510" indent="-514350">
              <a:buAutoNum type="arabicParenR"/>
            </a:pPr>
            <a:r>
              <a:rPr lang="en-US" dirty="0" smtClean="0"/>
              <a:t>Passive Diffusion : Simple diffusion of drug owing to  (a) Concentration Gradient and  (b) Lipid Solubility</a:t>
            </a:r>
          </a:p>
          <a:p>
            <a:pPr marL="651510" indent="-514350">
              <a:buAutoNum type="arabicParenR"/>
            </a:pPr>
            <a:endParaRPr lang="en-US" dirty="0"/>
          </a:p>
          <a:p>
            <a:pPr marL="651510" indent="-514350">
              <a:buAutoNum type="arabicParenR"/>
            </a:pPr>
            <a:r>
              <a:rPr lang="en-US" dirty="0" smtClean="0"/>
              <a:t>Active Transportation : Drug carried across membrane by ‘</a:t>
            </a:r>
            <a:r>
              <a:rPr lang="en-US" i="1" dirty="0" smtClean="0"/>
              <a:t>carrier molecules </a:t>
            </a:r>
            <a:r>
              <a:rPr lang="en-US" dirty="0" smtClean="0"/>
              <a:t>‘ regardless of conc</a:t>
            </a:r>
            <a:r>
              <a:rPr lang="en-US" dirty="0"/>
              <a:t>.</a:t>
            </a:r>
            <a:r>
              <a:rPr lang="en-US" dirty="0" smtClean="0"/>
              <a:t> gradient. Energy is involved</a:t>
            </a:r>
          </a:p>
          <a:p>
            <a:pPr marL="651510" indent="-514350">
              <a:buAutoNum type="arabicParenR"/>
            </a:pPr>
            <a:endParaRPr lang="en-US" dirty="0" smtClean="0"/>
          </a:p>
          <a:p>
            <a:pPr marL="651510" indent="-514350">
              <a:buAutoNum type="arabicParenR"/>
            </a:pPr>
            <a:r>
              <a:rPr lang="en-US" dirty="0" smtClean="0"/>
              <a:t>Filtration : Passage across membranes owing to membrane pore size and mol. Size, </a:t>
            </a:r>
            <a:r>
              <a:rPr lang="en-US" dirty="0" err="1" smtClean="0"/>
              <a:t>Eg</a:t>
            </a:r>
            <a:r>
              <a:rPr lang="en-US" dirty="0" smtClean="0"/>
              <a:t>. Glomerular Filtration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1" y="1524000"/>
            <a:ext cx="8251017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9863"/>
            <a:ext cx="6857999" cy="51434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: Definitions</a:t>
            </a:r>
          </a:p>
          <a:p>
            <a:endParaRPr lang="en-US" dirty="0"/>
          </a:p>
          <a:p>
            <a:r>
              <a:rPr lang="en-US" dirty="0" smtClean="0"/>
              <a:t>Sources of Drugs</a:t>
            </a:r>
          </a:p>
          <a:p>
            <a:endParaRPr lang="en-US" dirty="0"/>
          </a:p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771217" cy="5078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72" y="1447801"/>
            <a:ext cx="6767728" cy="5081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Bioavailability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A measure of the fraction of the administered dose of a drug that reaches the systemic circulation in the unchanged form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Bioavailability of a drug administered through the IV route is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When the drug reaches the blood , it gets carried  ( distributed ) to the various tissues which is influenced by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Protein Binding</a:t>
            </a:r>
          </a:p>
          <a:p>
            <a:pPr marL="137160" indent="0">
              <a:buNone/>
            </a:pPr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Hepatic First Pass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Protein Binding :  </a:t>
            </a:r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Drugs are carried in the blood in 2 forms . They are –</a:t>
            </a:r>
          </a:p>
          <a:p>
            <a:pPr marL="137160" indent="0">
              <a:buNone/>
            </a:pPr>
            <a:r>
              <a:rPr lang="en-US" dirty="0" smtClean="0"/>
              <a:t>     1) Free Form – Here the drug in the blood in the solution form and is pharmacologically active, diffusive and available for metabolism and excretion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2)  Bound Form – The drug is bound to the proteins in the blood ( mainly albumin ) and this form of the drug is pharmacologically inactive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WHAT ? – Process of bio-chemical alteration of drug in body</a:t>
            </a:r>
          </a:p>
          <a:p>
            <a:pPr marL="137160" indent="0">
              <a:buNone/>
            </a:pPr>
            <a:r>
              <a:rPr lang="en-US" dirty="0" smtClean="0"/>
              <a:t>WHY ? – To facilitate elimination from the body</a:t>
            </a:r>
          </a:p>
          <a:p>
            <a:pPr marL="137160" indent="0">
              <a:buNone/>
            </a:pPr>
            <a:r>
              <a:rPr lang="en-US" dirty="0" smtClean="0"/>
              <a:t>WHERE ? – Primarily occurs in the liver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HAPPENS TO DRUG ?</a:t>
            </a:r>
          </a:p>
          <a:p>
            <a:pPr marL="137160" indent="0">
              <a:buNone/>
            </a:pPr>
            <a:r>
              <a:rPr lang="en-US" dirty="0" smtClean="0"/>
              <a:t>In this process, the drug can be converted from an </a:t>
            </a:r>
          </a:p>
          <a:p>
            <a:pPr marL="137160" indent="0">
              <a:buNone/>
            </a:pPr>
            <a:r>
              <a:rPr lang="en-US" dirty="0" smtClean="0"/>
              <a:t>(a) Remain unchanged </a:t>
            </a:r>
            <a:r>
              <a:rPr lang="en-US" dirty="0" err="1" smtClean="0"/>
              <a:t>Eg</a:t>
            </a:r>
            <a:r>
              <a:rPr lang="en-US" dirty="0" smtClean="0"/>
              <a:t>. Streptomycin or</a:t>
            </a:r>
          </a:p>
          <a:p>
            <a:pPr marL="137160" indent="0">
              <a:buNone/>
            </a:pPr>
            <a:r>
              <a:rPr lang="en-US" dirty="0" smtClean="0"/>
              <a:t>(b) Active to inactive form </a:t>
            </a:r>
            <a:r>
              <a:rPr lang="en-US" dirty="0" err="1" smtClean="0"/>
              <a:t>Eg</a:t>
            </a:r>
            <a:r>
              <a:rPr lang="en-US" dirty="0" smtClean="0"/>
              <a:t>. Morphine or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(c) Active to another active form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Phenacetin</a:t>
            </a:r>
            <a:r>
              <a:rPr lang="en-US" dirty="0" smtClean="0"/>
              <a:t> or</a:t>
            </a:r>
          </a:p>
          <a:p>
            <a:pPr marL="137160" indent="0">
              <a:buNone/>
            </a:pPr>
            <a:r>
              <a:rPr lang="en-US" dirty="0" smtClean="0"/>
              <a:t>(d) Inactive to active form </a:t>
            </a:r>
            <a:r>
              <a:rPr lang="en-US" dirty="0" err="1" smtClean="0"/>
              <a:t>Eg</a:t>
            </a:r>
            <a:r>
              <a:rPr lang="en-US" dirty="0" smtClean="0"/>
              <a:t>. Cefuroxime </a:t>
            </a:r>
            <a:r>
              <a:rPr lang="en-US" dirty="0" err="1" smtClean="0"/>
              <a:t>Axetil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Hepatic First Pass Effect (HFPE)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When a drug is absorbed from the gut all of it must pass the liver before entering systemic circulation. During this “ first pass “ through the liver, drugs might</a:t>
            </a:r>
          </a:p>
          <a:p>
            <a:pPr marL="651510" indent="-514350">
              <a:buAutoNum type="alphaLcParenR"/>
            </a:pPr>
            <a:r>
              <a:rPr lang="en-US" dirty="0" smtClean="0"/>
              <a:t>Be metabolized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Pass unaffected</a:t>
            </a:r>
          </a:p>
          <a:p>
            <a:pPr marL="137160" indent="0">
              <a:buNone/>
            </a:pPr>
            <a:r>
              <a:rPr lang="en-US" dirty="0" smtClean="0"/>
              <a:t>What is the significance of HFPE ? </a:t>
            </a:r>
          </a:p>
          <a:p>
            <a:pPr marL="137160" indent="0">
              <a:buNone/>
            </a:pPr>
            <a:r>
              <a:rPr lang="en-US" dirty="0" smtClean="0"/>
              <a:t>Drugs which are highly metabolized during the first pass have to be administered </a:t>
            </a:r>
          </a:p>
          <a:p>
            <a:pPr marL="651510" indent="-514350">
              <a:buAutoNum type="alphaLcParenR"/>
            </a:pPr>
            <a:r>
              <a:rPr lang="en-US" dirty="0" smtClean="0"/>
              <a:t>In high doses through oral route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Through parenteral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Elimination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Drugs are removed from the body via a number of routes. Some of the important routes of elimination are :</a:t>
            </a:r>
          </a:p>
          <a:p>
            <a:pPr marL="137160" indent="0">
              <a:buNone/>
            </a:pPr>
            <a:r>
              <a:rPr lang="en-US" dirty="0" smtClean="0"/>
              <a:t>     1.  Kidneys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2.  Bile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3.  </a:t>
            </a:r>
            <a:r>
              <a:rPr lang="en-US" dirty="0" err="1" smtClean="0"/>
              <a:t>Feaces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4.  Breast Milk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Clearance  : </a:t>
            </a:r>
          </a:p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is a natural waste product of the body’s functions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is the significance of </a:t>
            </a:r>
            <a:r>
              <a:rPr lang="en-US" dirty="0" err="1" smtClean="0"/>
              <a:t>Creatinine</a:t>
            </a:r>
            <a:r>
              <a:rPr lang="en-US" dirty="0" smtClean="0"/>
              <a:t> : </a:t>
            </a:r>
          </a:p>
          <a:p>
            <a:pPr marL="137160" indent="0">
              <a:buNone/>
            </a:pPr>
            <a:r>
              <a:rPr lang="en-US" dirty="0" smtClean="0"/>
              <a:t>Its rate of elimination via the kidney provides a good indication of renal function</a:t>
            </a:r>
          </a:p>
          <a:p>
            <a:pPr marL="137160" indent="0">
              <a:buNone/>
            </a:pPr>
            <a:r>
              <a:rPr lang="en-US" dirty="0" smtClean="0"/>
              <a:t>For drugs which are dependent on Renal Elimination, drug clearance fails as </a:t>
            </a:r>
            <a:r>
              <a:rPr lang="en-US" dirty="0" err="1" smtClean="0"/>
              <a:t>Creatinine</a:t>
            </a:r>
            <a:r>
              <a:rPr lang="en-US" dirty="0" smtClean="0"/>
              <a:t> Clearance falls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Pharmacology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Study </a:t>
            </a:r>
            <a:r>
              <a:rPr lang="en-US" dirty="0"/>
              <a:t>of drugs , their properties, actions &amp; 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Blood Levels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Usually expressed in units of micrograms of drugs per ml of blood ( mcg/ml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Plasma Half-life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Time in which the peak-plasma concentration falls by one half</a:t>
            </a:r>
          </a:p>
          <a:p>
            <a:pPr marL="137160" indent="0">
              <a:buNone/>
            </a:pPr>
            <a:r>
              <a:rPr lang="en-US" dirty="0" smtClean="0"/>
              <a:t>Plasma half life is for a drug, not for a dosage form </a:t>
            </a:r>
          </a:p>
          <a:p>
            <a:pPr marL="137160" indent="0">
              <a:buNone/>
            </a:pPr>
            <a:r>
              <a:rPr lang="en-US" dirty="0" smtClean="0"/>
              <a:t>It is denoted as T</a:t>
            </a:r>
            <a:r>
              <a:rPr lang="en-US" sz="1400" dirty="0" smtClean="0"/>
              <a:t>1/2</a:t>
            </a:r>
            <a:endParaRPr lang="en-US" sz="1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 of 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dosage forms :</a:t>
            </a:r>
          </a:p>
          <a:p>
            <a:pPr marL="13716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Enteric coated tablets for drugs which are destroyed in the stomach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Sustained release dosage forms for drugs which are too rapidly absorbed and eliminated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Application of 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51960"/>
          </a:xfrm>
        </p:spPr>
        <p:txBody>
          <a:bodyPr/>
          <a:lstStyle/>
          <a:p>
            <a:r>
              <a:rPr lang="en-US" dirty="0" smtClean="0"/>
              <a:t>Suitability of drug for particular indication</a:t>
            </a:r>
          </a:p>
          <a:p>
            <a:endParaRPr lang="en-US" dirty="0"/>
          </a:p>
          <a:p>
            <a:r>
              <a:rPr lang="en-US" dirty="0" smtClean="0"/>
              <a:t>Prediction Dosage schedule</a:t>
            </a:r>
          </a:p>
          <a:p>
            <a:endParaRPr lang="en-US" dirty="0"/>
          </a:p>
          <a:p>
            <a:r>
              <a:rPr lang="en-US" dirty="0" smtClean="0"/>
              <a:t>Selecting route of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709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          Study of what drug does to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: Mechanism of Action (MOA)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action</a:t>
            </a:r>
          </a:p>
          <a:p>
            <a:endParaRPr lang="en-US" dirty="0"/>
          </a:p>
          <a:p>
            <a:r>
              <a:rPr lang="en-US" dirty="0" smtClean="0"/>
              <a:t>Chemical action</a:t>
            </a:r>
          </a:p>
          <a:p>
            <a:endParaRPr lang="en-US" dirty="0"/>
          </a:p>
          <a:p>
            <a:r>
              <a:rPr lang="en-US" dirty="0" smtClean="0"/>
              <a:t>Through enzymes</a:t>
            </a:r>
          </a:p>
          <a:p>
            <a:endParaRPr lang="en-US" dirty="0"/>
          </a:p>
          <a:p>
            <a:r>
              <a:rPr lang="en-US" dirty="0" smtClean="0"/>
              <a:t>Through receptors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 Value :  </a:t>
            </a:r>
            <a:r>
              <a:rPr lang="en-US" dirty="0" smtClean="0">
                <a:latin typeface="Book Antiqua" pitchFamily="18" charset="0"/>
              </a:rPr>
              <a:t>Minimum </a:t>
            </a:r>
            <a:r>
              <a:rPr lang="en-US" dirty="0">
                <a:latin typeface="Book Antiqua" pitchFamily="18" charset="0"/>
              </a:rPr>
              <a:t>inhibitory concentration (MIC) is the lowest concentration of an antimicrobial (like an antifungal, antibiotic or bacteriostatic) drug that will inhibit the visible growth of a microorganism after overnight </a:t>
            </a:r>
            <a:r>
              <a:rPr lang="en-US" dirty="0" smtClean="0">
                <a:latin typeface="Book Antiqua" pitchFamily="18" charset="0"/>
              </a:rPr>
              <a:t>incubation</a:t>
            </a:r>
          </a:p>
          <a:p>
            <a:r>
              <a:rPr lang="en-US" dirty="0" smtClean="0">
                <a:latin typeface="Book Antiqua" pitchFamily="18" charset="0"/>
              </a:rPr>
              <a:t>Therapeutic Index : </a:t>
            </a:r>
            <a:r>
              <a:rPr lang="en-US" dirty="0"/>
              <a:t> T</a:t>
            </a:r>
            <a:r>
              <a:rPr lang="en-US" dirty="0" smtClean="0"/>
              <a:t>herapeutic </a:t>
            </a:r>
            <a:r>
              <a:rPr lang="en-US" dirty="0"/>
              <a:t>index (TI) (also referred to as therapeutic window or safety window or sometimes as therapeutic ratio) is a comparison of the amount of </a:t>
            </a:r>
            <a:r>
              <a:rPr lang="en-US" dirty="0" smtClean="0"/>
              <a:t>a therapeutic</a:t>
            </a:r>
            <a:r>
              <a:rPr lang="en-US" dirty="0"/>
              <a:t> agent that causes the therapeutic effect to the amount that causes toxicity.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14" y="1524000"/>
            <a:ext cx="6852186" cy="48650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05000" y="6858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DRUGS WORK</a:t>
            </a:r>
            <a:endParaRPr lang="en-US" sz="4000" b="0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22288" y="3810000"/>
            <a:ext cx="8302625" cy="22463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 </a:t>
            </a:r>
            <a:r>
              <a:rPr lang="en-US" sz="2800" b="0" dirty="0"/>
              <a:t>Some </a:t>
            </a:r>
            <a:r>
              <a:rPr lang="en-US" sz="2800" b="0" u="sng" dirty="0"/>
              <a:t>antagonize, block or inhibit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Some </a:t>
            </a:r>
            <a:r>
              <a:rPr lang="en-US" sz="2800" b="0" u="sng" dirty="0"/>
              <a:t>activate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 few have </a:t>
            </a:r>
            <a:r>
              <a:rPr lang="en-US" sz="2800" b="0" u="sng" dirty="0"/>
              <a:t>unconventional mechanisms of action</a:t>
            </a:r>
            <a:endParaRPr lang="en-US" sz="2800" b="0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86800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Most work by interacting </a:t>
            </a:r>
            <a:r>
              <a:rPr lang="en-US" sz="3200" dirty="0" smtClean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with endogenous proteins</a:t>
            </a:r>
            <a:endParaRPr lang="en-US" sz="320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 (Arabic)" charset="0"/>
              <a:cs typeface="Times New Roman (Arabic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169820" y="2971800"/>
            <a:ext cx="6705600" cy="20928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FDA Approved 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- On </a:t>
            </a:r>
            <a:r>
              <a:rPr lang="en-US" sz="2600" dirty="0" err="1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Lebel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Uses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Interactions with Other Drugs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n>
                <a:solidFill>
                  <a:schemeClr val="bg2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Adverse Effects and Contraindications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599" y="473958"/>
            <a:ext cx="6970819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500" b="0" dirty="0"/>
              <a:t> </a:t>
            </a:r>
            <a:r>
              <a:rPr lang="en-US" sz="3500" b="0" dirty="0" smtClean="0"/>
              <a:t>                 </a:t>
            </a:r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2085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Pharmacokinetics &amp; Pharmacodynamics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2438400"/>
            <a:ext cx="9228808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3000" b="0" dirty="0"/>
              <a:t>Better assessment of new modalities for using drugs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indications for drugs 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concerns regarding risk-benefit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0" y="4953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129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858837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                DRUGS : MODE OF ACTIONS</a:t>
            </a:r>
            <a:endParaRPr lang="en-US" sz="2800" b="0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327775" cy="4832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b="0" dirty="0"/>
              <a:t>Antagonists of Cell Surface Receptors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Antagonists of Nuclear Receptors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Enzyme Inhibitors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Ion Channel Blockers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Transport Inhibitors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Inhibitors of Signal Transduction Proteins</a:t>
            </a:r>
          </a:p>
        </p:txBody>
      </p:sp>
    </p:spTree>
    <p:extLst>
      <p:ext uri="{BB962C8B-B14F-4D97-AF65-F5344CB8AC3E}">
        <p14:creationId xmlns:p14="http://schemas.microsoft.com/office/powerpoint/2010/main" val="37674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2895600"/>
            <a:ext cx="652120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A macromolecular component of the organism that </a:t>
            </a:r>
          </a:p>
          <a:p>
            <a:r>
              <a:rPr lang="en-US" b="0" dirty="0"/>
              <a:t>binds the drug and initiates its effect.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132320" y="762000"/>
            <a:ext cx="25359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600" b="0" dirty="0" smtClean="0"/>
              <a:t>RECEPTOR</a:t>
            </a:r>
            <a:endParaRPr lang="en-US" sz="3600" b="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28688" y="4343400"/>
            <a:ext cx="71649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Most receptors are proteins that have undergone various </a:t>
            </a:r>
          </a:p>
          <a:p>
            <a:r>
              <a:rPr lang="en-US" b="0" dirty="0"/>
              <a:t>post-translational modifications such as covalent </a:t>
            </a:r>
          </a:p>
          <a:p>
            <a:r>
              <a:rPr lang="en-US" b="0" dirty="0"/>
              <a:t>attachments of carbohydrate, lipid and phosphate.</a:t>
            </a:r>
          </a:p>
        </p:txBody>
      </p:sp>
    </p:spTree>
    <p:extLst>
      <p:ext uri="{BB962C8B-B14F-4D97-AF65-F5344CB8AC3E}">
        <p14:creationId xmlns:p14="http://schemas.microsoft.com/office/powerpoint/2010/main" val="1266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" y="2362200"/>
            <a:ext cx="10376000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000" b="0" dirty="0"/>
              <a:t>A receptor that is embedded in the cell membrane and </a:t>
            </a:r>
            <a:endParaRPr lang="en-US" sz="3000" b="0" dirty="0" smtClean="0"/>
          </a:p>
          <a:p>
            <a:r>
              <a:rPr lang="en-US" sz="3000" b="0" dirty="0" smtClean="0"/>
              <a:t>functions</a:t>
            </a:r>
            <a:endParaRPr lang="en-US" sz="3000" b="0" dirty="0"/>
          </a:p>
          <a:p>
            <a:r>
              <a:rPr lang="en-US" sz="3000" b="0" dirty="0"/>
              <a:t>to receive chemical information from the extracellular </a:t>
            </a:r>
          </a:p>
          <a:p>
            <a:r>
              <a:rPr lang="en-US" sz="3000" b="0" dirty="0"/>
              <a:t>compartment and to transmit that information to </a:t>
            </a:r>
          </a:p>
          <a:p>
            <a:r>
              <a:rPr lang="en-US" sz="3000" b="0" dirty="0"/>
              <a:t>the intracellular compartment.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96604" y="106680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21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2575" y="1981200"/>
            <a:ext cx="8045023" cy="45243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compounds bind to cell surface receptors, yet do not </a:t>
            </a:r>
          </a:p>
          <a:p>
            <a:r>
              <a:rPr lang="en-US" b="0" dirty="0"/>
              <a:t>activate the receptors to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When cell surface receptors bind the molecule,</a:t>
            </a:r>
          </a:p>
          <a:p>
            <a:r>
              <a:rPr lang="en-US" b="0" dirty="0"/>
              <a:t>the endogenous chemical cannot bind to the </a:t>
            </a:r>
          </a:p>
          <a:p>
            <a:r>
              <a:rPr lang="en-US" b="0" dirty="0"/>
              <a:t>receptor and cannot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The compound is said to “antagonize” or “block” the receptor </a:t>
            </a:r>
          </a:p>
          <a:p>
            <a:r>
              <a:rPr lang="en-US" b="0" dirty="0"/>
              <a:t>and is referred to as a receptor antagonist.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22786" y="84329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289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354513" y="2133600"/>
            <a:ext cx="46799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Unbound Endogenous Activator (Agonist) of Receptor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335463" y="4114800"/>
            <a:ext cx="2709862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Cell Surface Receptor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</p:spTree>
    <p:extLst>
      <p:ext uri="{BB962C8B-B14F-4D97-AF65-F5344CB8AC3E}">
        <p14:creationId xmlns:p14="http://schemas.microsoft.com/office/powerpoint/2010/main" val="3299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7 0.01113 C 0.004 0.03917 0.00313 0.06744 0.00278 0.07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Cell Membrane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89338" y="24384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11638" y="2133600"/>
            <a:ext cx="44656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Bound Endogenous Activator (Agonist) of Receptor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286250" y="4191000"/>
            <a:ext cx="25971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Active Cell Surface Receptor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Intracellular </a:t>
            </a:r>
          </a:p>
          <a:p>
            <a:r>
              <a:rPr lang="en-US" sz="2800" b="0">
                <a:solidFill>
                  <a:srgbClr val="000000"/>
                </a:solidFill>
              </a:rPr>
              <a:t>Compartment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860800" y="4343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860800" y="48006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860800" y="52578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628900" y="5791200"/>
            <a:ext cx="28082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</a:rPr>
              <a:t>Cellular Response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4047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 Membrane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581400" y="2209800"/>
            <a:ext cx="609600" cy="1066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505200" y="4343400"/>
            <a:ext cx="48402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Cell Surface Receptor Upon being Bound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5250" y="44196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Intracellular </a:t>
            </a:r>
          </a:p>
          <a:p>
            <a:r>
              <a:rPr lang="en-US" sz="2800" b="0" dirty="0"/>
              <a:t>Compartment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200525" y="2667000"/>
            <a:ext cx="36845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Bound Antagonist of Receptor (Drug)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710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-0.02225 L -0.07122 -0.122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" y="-5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 rot="-5400000">
            <a:off x="3200400" y="3352800"/>
            <a:ext cx="1371600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048000" y="13716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505575" y="4343400"/>
            <a:ext cx="18192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Receptor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93713" y="20574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17513" y="44196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791200" y="2330450"/>
            <a:ext cx="29987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/>
              <a:t>Bound Antagonist of Receptor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6858000" y="2819400"/>
            <a:ext cx="457200" cy="144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7239000" y="28194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4343400" y="3733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b="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4495800" y="23622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4648200" y="2895600"/>
            <a:ext cx="3048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708525" y="5881688"/>
            <a:ext cx="2159000" cy="4000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0"/>
              <a:t>Allosteric Inhibitor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992438" y="4343400"/>
            <a:ext cx="1690687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Active Receptor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8518" y="280085"/>
            <a:ext cx="64158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DRUGS WORK BY ANTAGONIZING</a:t>
            </a:r>
          </a:p>
          <a:p>
            <a:r>
              <a:rPr lang="en-US" sz="2600" dirty="0"/>
              <a:t>CELL SURFACE RECEPTORS</a:t>
            </a:r>
          </a:p>
        </p:txBody>
      </p:sp>
    </p:spTree>
    <p:extLst>
      <p:ext uri="{BB962C8B-B14F-4D97-AF65-F5344CB8AC3E}">
        <p14:creationId xmlns:p14="http://schemas.microsoft.com/office/powerpoint/2010/main" val="1653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267200" y="2057400"/>
            <a:ext cx="3552832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Unbound Endogenous Activator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3200400"/>
            <a:ext cx="291941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cytosolic compartment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66800" y="4953000"/>
            <a:ext cx="1878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/>
              <a:t>Intracellular </a:t>
            </a:r>
          </a:p>
          <a:p>
            <a:r>
              <a:rPr lang="en-US" b="0"/>
              <a:t>Compartment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676400"/>
            <a:ext cx="8763000" cy="4267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673600" y="3886200"/>
            <a:ext cx="1693863" cy="18288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011738" y="4267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011738" y="43434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477000" y="4724400"/>
            <a:ext cx="10541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Nucleus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324600" y="4038600"/>
            <a:ext cx="749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 rot="10800000">
            <a:off x="5113338" y="4724400"/>
            <a:ext cx="949325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343400" y="5791200"/>
            <a:ext cx="2878138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nuclear compartment</a:t>
            </a:r>
          </a:p>
        </p:txBody>
      </p:sp>
    </p:spTree>
    <p:extLst>
      <p:ext uri="{BB962C8B-B14F-4D97-AF65-F5344CB8AC3E}">
        <p14:creationId xmlns:p14="http://schemas.microsoft.com/office/powerpoint/2010/main" val="30378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4942E-6 6.95249E-8 L -1.54942E-6 0.07787 " pathEditMode="relative" ptsTypes="AA">
                                      <p:cBhvr>
                                        <p:cTn id="6" dur="2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185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Pharmacokinetics : What body does to drug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Pharmacodynamics : What drug does to body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3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19188" y="5181600"/>
            <a:ext cx="1593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/>
              <a:t>Intracellular </a:t>
            </a:r>
          </a:p>
          <a:p>
            <a:r>
              <a:rPr lang="en-US" sz="2000" b="0" dirty="0"/>
              <a:t>Compartment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16000" y="1676400"/>
            <a:ext cx="7289800" cy="48006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3860800" y="2362200"/>
            <a:ext cx="2573338" cy="26670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808538" y="34290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808538" y="3505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832475" y="3276600"/>
            <a:ext cx="684803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DNA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rot="10749394">
            <a:off x="4808538" y="2895600"/>
            <a:ext cx="949325" cy="4572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 rot="-5449620">
            <a:off x="4233863" y="2717800"/>
            <a:ext cx="609600" cy="812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283200" y="3581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538663" y="3886200"/>
            <a:ext cx="153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FF6600"/>
                </a:solidFill>
              </a:rPr>
              <a:t>Modulation of</a:t>
            </a:r>
          </a:p>
          <a:p>
            <a:r>
              <a:rPr lang="en-US" sz="2000">
                <a:solidFill>
                  <a:srgbClr val="FF6600"/>
                </a:solidFill>
              </a:rPr>
              <a:t>Transcription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005388" y="2438400"/>
            <a:ext cx="24812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Active Nuclear Receptor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066800" y="2590800"/>
            <a:ext cx="29987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Endogenous Activator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4191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15975" y="355600"/>
            <a:ext cx="7497763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HOW DO DRUGS WORK BY INHIBITING ENZYMES?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3765550" y="1919288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76600" y="1462088"/>
            <a:ext cx="14890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Active Enzyme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435100" y="2071688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021013" y="2376488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842000" y="2071688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Product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542088" y="26050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542088" y="30622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5138738" y="3429000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Cellular Function</a:t>
            </a:r>
          </a:p>
        </p:txBody>
      </p:sp>
      <p:sp>
        <p:nvSpPr>
          <p:cNvPr id="50187" name="Oval 13"/>
          <p:cNvSpPr>
            <a:spLocks noChangeArrowheads="1"/>
          </p:cNvSpPr>
          <p:nvPr/>
        </p:nvSpPr>
        <p:spPr bwMode="auto">
          <a:xfrm>
            <a:off x="3765550" y="46482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3236913" y="4191000"/>
            <a:ext cx="15700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Enzyme</a:t>
            </a:r>
          </a:p>
        </p:txBody>
      </p:sp>
      <p:sp>
        <p:nvSpPr>
          <p:cNvPr id="50189" name="Text Box 15"/>
          <p:cNvSpPr txBox="1">
            <a:spLocks noChangeArrowheads="1"/>
          </p:cNvSpPr>
          <p:nvPr/>
        </p:nvSpPr>
        <p:spPr bwMode="auto">
          <a:xfrm>
            <a:off x="1435100" y="4800600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3021013" y="5105400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1" name="AutoShape 17" descr="Dashed downward diagonal"/>
          <p:cNvSpPr>
            <a:spLocks noChangeArrowheads="1"/>
          </p:cNvSpPr>
          <p:nvPr/>
        </p:nvSpPr>
        <p:spPr bwMode="auto">
          <a:xfrm rot="-5395339">
            <a:off x="3428206" y="5815807"/>
            <a:ext cx="1217613" cy="406400"/>
          </a:xfrm>
          <a:prstGeom prst="flowChartOnlineStorage">
            <a:avLst/>
          </a:prstGeom>
          <a:pattFill prst="dashDnDiag">
            <a:fgClr>
              <a:schemeClr val="tx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2" name="Text Box 18"/>
          <p:cNvSpPr txBox="1">
            <a:spLocks noChangeArrowheads="1"/>
          </p:cNvSpPr>
          <p:nvPr/>
        </p:nvSpPr>
        <p:spPr bwMode="auto">
          <a:xfrm>
            <a:off x="4254500" y="5715000"/>
            <a:ext cx="16779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Enzyme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Inhibitor (Drug)</a:t>
            </a:r>
          </a:p>
        </p:txBody>
      </p:sp>
    </p:spTree>
    <p:extLst>
      <p:ext uri="{BB962C8B-B14F-4D97-AF65-F5344CB8AC3E}">
        <p14:creationId xmlns:p14="http://schemas.microsoft.com/office/powerpoint/2010/main" val="819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209800" y="304800"/>
            <a:ext cx="8121650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200" b="0" dirty="0" smtClean="0"/>
              <a:t>DRUGS </a:t>
            </a:r>
            <a:r>
              <a:rPr lang="en-US" sz="3200" b="0" dirty="0"/>
              <a:t>WORK BY </a:t>
            </a:r>
          </a:p>
          <a:p>
            <a:r>
              <a:rPr lang="en-US" sz="3200" b="0" dirty="0"/>
              <a:t>INHIBITING </a:t>
            </a:r>
            <a:r>
              <a:rPr lang="en-US" sz="3200" b="0" dirty="0" smtClean="0"/>
              <a:t>ENZYMES</a:t>
            </a:r>
            <a:endParaRPr lang="en-US" sz="3200" b="0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3388" y="2286000"/>
            <a:ext cx="8121650" cy="2308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Enzymes catalyze the biosynthesis of products from substrates.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drugs bind to enzymes and inhibit enzymatic activity.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Loss of product due to enzyme inhibition mediates the</a:t>
            </a:r>
          </a:p>
          <a:p>
            <a:r>
              <a:rPr lang="en-US" b="0" dirty="0"/>
              <a:t>effects of enzyme inhibitors.</a:t>
            </a:r>
          </a:p>
        </p:txBody>
      </p:sp>
    </p:spTree>
    <p:extLst>
      <p:ext uri="{BB962C8B-B14F-4D97-AF65-F5344CB8AC3E}">
        <p14:creationId xmlns:p14="http://schemas.microsoft.com/office/powerpoint/2010/main" val="2840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47838" y="457200"/>
            <a:ext cx="544822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DRUGS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ENDOGENOUS </a:t>
            </a:r>
            <a:r>
              <a:rPr lang="en-US" sz="2800" b="0" dirty="0" smtClean="0"/>
              <a:t>PROTEINS</a:t>
            </a:r>
            <a:endParaRPr lang="en-US" sz="2800" b="0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47838" y="1905000"/>
            <a:ext cx="5600700" cy="4586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 </a:t>
            </a:r>
            <a:r>
              <a:rPr lang="en-US" sz="2800" b="0" dirty="0"/>
              <a:t>Agonists of Cell Surface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alpha-agonists, morphine agonists)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Agonists of Nuclear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HRT for menopause, steroids for inflammation)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Enzyme Activators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nitroglycerine (</a:t>
            </a:r>
            <a:r>
              <a:rPr lang="en-US" sz="2000" b="0" dirty="0" err="1"/>
              <a:t>guanylyl</a:t>
            </a:r>
            <a:r>
              <a:rPr lang="en-US" sz="2000" b="0" dirty="0"/>
              <a:t> </a:t>
            </a:r>
            <a:r>
              <a:rPr lang="en-US" sz="2000" b="0" dirty="0" err="1"/>
              <a:t>cyclase</a:t>
            </a:r>
            <a:r>
              <a:rPr lang="en-US" sz="2000" b="0" dirty="0"/>
              <a:t>), </a:t>
            </a:r>
            <a:r>
              <a:rPr lang="en-US" sz="2000" b="0" dirty="0" err="1"/>
              <a:t>pralidoxime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Ion Channel Openers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minoxidil</a:t>
            </a:r>
            <a:r>
              <a:rPr lang="en-US" sz="2000" b="0" dirty="0"/>
              <a:t> (K) and alprazolam (</a:t>
            </a:r>
            <a:r>
              <a:rPr lang="en-US" sz="2000" b="0" dirty="0" err="1"/>
              <a:t>Cl</a:t>
            </a:r>
            <a:r>
              <a:rPr lang="en-US" sz="2000" b="0" dirty="0"/>
              <a:t>))</a:t>
            </a:r>
          </a:p>
          <a:p>
            <a:pPr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19200" y="628650"/>
            <a:ext cx="6305829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CELL SURFACE </a:t>
            </a:r>
            <a:r>
              <a:rPr lang="en-US" sz="2800" b="0" dirty="0" smtClean="0"/>
              <a:t>RECEPTORS</a:t>
            </a:r>
            <a:endParaRPr lang="en-US" sz="2800" b="0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85788" y="2438400"/>
            <a:ext cx="7893050" cy="378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chemicals bind to cell surface receptors and </a:t>
            </a:r>
          </a:p>
          <a:p>
            <a:r>
              <a:rPr lang="en-US" b="0" dirty="0"/>
              <a:t>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Chemicals in this group are called receptor agonists.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agonists are actually the endogenous chemical signal,</a:t>
            </a:r>
          </a:p>
          <a:p>
            <a:r>
              <a:rPr lang="en-US" b="0" dirty="0"/>
              <a:t>whereas other agonists mimic endogenous chemical signals.</a:t>
            </a:r>
          </a:p>
        </p:txBody>
      </p:sp>
    </p:spTree>
    <p:extLst>
      <p:ext uri="{BB962C8B-B14F-4D97-AF65-F5344CB8AC3E}">
        <p14:creationId xmlns:p14="http://schemas.microsoft.com/office/powerpoint/2010/main" val="23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57288" y="1447800"/>
            <a:ext cx="6911975" cy="5129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Disrupting of Structural Proteins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vinca</a:t>
            </a:r>
            <a:r>
              <a:rPr lang="en-US" sz="2000" b="0" dirty="0"/>
              <a:t> alkaloids for cancer, colchicine for gout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Enzymes</a:t>
            </a:r>
          </a:p>
          <a:p>
            <a:r>
              <a:rPr lang="en-US" b="0" i="1" dirty="0"/>
              <a:t>e.g</a:t>
            </a:r>
            <a:r>
              <a:rPr lang="en-US" b="0" dirty="0"/>
              <a:t>. streptokinase for thrombolysis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Covalently Linking to Macromolecules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cyclophosphamide for cancer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Reacting Chemically with Small 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antacids for increased acidity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Binding Free Molecules or Atoms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drugs for heavy metal poisoning, infliximab (anti-TNF)</a:t>
            </a:r>
          </a:p>
        </p:txBody>
      </p:sp>
    </p:spTree>
    <p:extLst>
      <p:ext uri="{BB962C8B-B14F-4D97-AF65-F5344CB8AC3E}">
        <p14:creationId xmlns:p14="http://schemas.microsoft.com/office/powerpoint/2010/main" val="651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192213" y="1371600"/>
            <a:ext cx="6724650" cy="50784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Being Nutrients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vitamins, minerals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Exerting Actions Due to Physical Properties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mannitol</a:t>
            </a:r>
            <a:r>
              <a:rPr lang="en-US" sz="2000" b="0" dirty="0"/>
              <a:t> (osmotic diuretic), laxatives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Working Via an Antisense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fomivirsen</a:t>
            </a:r>
            <a:r>
              <a:rPr lang="en-US" sz="2000" b="0" dirty="0"/>
              <a:t> for CMV </a:t>
            </a:r>
            <a:r>
              <a:rPr lang="en-US" sz="2000" b="0" dirty="0" err="1"/>
              <a:t>retininitis</a:t>
            </a:r>
            <a:r>
              <a:rPr lang="en-US" sz="2000" b="0" dirty="0"/>
              <a:t> in AIDS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Antigens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vaccines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Having Unknown Mechanisms of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general anesthetics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995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Characteristics of Drug-Receptor Interactions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70916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Chemical Bond: ionic, hydrogen, hydrophobic, Van der Waals, and covalent.</a:t>
            </a:r>
          </a:p>
          <a:p>
            <a:pPr eaLnBrk="1" hangingPunct="1"/>
            <a:r>
              <a:rPr lang="en-US" dirty="0" err="1" smtClean="0"/>
              <a:t>Saturable</a:t>
            </a:r>
            <a:endParaRPr lang="en-US" dirty="0" smtClean="0"/>
          </a:p>
          <a:p>
            <a:pPr eaLnBrk="1" hangingPunct="1"/>
            <a:r>
              <a:rPr lang="en-US" dirty="0" smtClean="0"/>
              <a:t>Competitive</a:t>
            </a:r>
          </a:p>
          <a:p>
            <a:pPr eaLnBrk="1" hangingPunct="1"/>
            <a:r>
              <a:rPr lang="en-US" dirty="0" smtClean="0"/>
              <a:t>Specific and Selective </a:t>
            </a:r>
          </a:p>
          <a:p>
            <a:pPr eaLnBrk="1" hangingPunct="1"/>
            <a:r>
              <a:rPr lang="en-US" dirty="0" smtClean="0"/>
              <a:t>Structure-activity relationships</a:t>
            </a:r>
          </a:p>
          <a:p>
            <a:pPr eaLnBrk="1" hangingPunct="1"/>
            <a:r>
              <a:rPr lang="en-US" dirty="0" smtClean="0"/>
              <a:t>Transduction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42632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Receptor Transduction Mechanisms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Ion channel linked receptors e.g. Ach nicotinic (Na</a:t>
            </a:r>
            <a:r>
              <a:rPr lang="en-US" sz="2800" baseline="30000" smtClean="0"/>
              <a:t>+</a:t>
            </a:r>
            <a:r>
              <a:rPr lang="en-US" sz="2800" smtClean="0"/>
              <a:t>) and GABA (Cl</a:t>
            </a:r>
            <a:r>
              <a:rPr lang="en-US" sz="2800" baseline="30000" smtClean="0"/>
              <a:t>-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Second messenger generation,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adenylate cyclase stimulation or inhibition - cAMP,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guanylate cyclase - cGMP,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phospholipase C - IP3, DAG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Some receptors are themselves protein kinases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Intracellular receptors (e.g. corticosteroids, thyroid hormone)</a:t>
            </a:r>
          </a:p>
        </p:txBody>
      </p:sp>
    </p:spTree>
    <p:extLst>
      <p:ext uri="{BB962C8B-B14F-4D97-AF65-F5344CB8AC3E}">
        <p14:creationId xmlns:p14="http://schemas.microsoft.com/office/powerpoint/2010/main" val="24766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Drug : A substance used in the prevention , diagnosis or treatment of a disease.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14600" y="863600"/>
            <a:ext cx="155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Drug (D)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5240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Ri</a:t>
            </a:r>
          </a:p>
        </p:txBody>
      </p:sp>
      <p:sp>
        <p:nvSpPr>
          <p:cNvPr id="74756" name="AutoShape 7"/>
          <p:cNvSpPr>
            <a:spLocks noChangeArrowheads="1"/>
          </p:cNvSpPr>
          <p:nvPr/>
        </p:nvSpPr>
        <p:spPr bwMode="auto">
          <a:xfrm>
            <a:off x="1676400" y="28194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AutoShape 8"/>
          <p:cNvSpPr>
            <a:spLocks noChangeArrowheads="1"/>
          </p:cNvSpPr>
          <p:nvPr/>
        </p:nvSpPr>
        <p:spPr bwMode="auto">
          <a:xfrm>
            <a:off x="4343400" y="28956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AutoShape 10"/>
          <p:cNvSpPr>
            <a:spLocks noChangeArrowheads="1"/>
          </p:cNvSpPr>
          <p:nvPr/>
        </p:nvSpPr>
        <p:spPr bwMode="auto">
          <a:xfrm>
            <a:off x="2133600" y="44196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11"/>
          <p:cNvSpPr txBox="1">
            <a:spLocks noChangeArrowheads="1"/>
          </p:cNvSpPr>
          <p:nvPr/>
        </p:nvSpPr>
        <p:spPr bwMode="auto">
          <a:xfrm>
            <a:off x="1295400" y="4267200"/>
            <a:ext cx="89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DRi</a:t>
            </a:r>
          </a:p>
        </p:txBody>
      </p:sp>
      <p:sp>
        <p:nvSpPr>
          <p:cNvPr id="74760" name="AutoShape 12"/>
          <p:cNvSpPr>
            <a:spLocks noChangeArrowheads="1"/>
          </p:cNvSpPr>
          <p:nvPr/>
        </p:nvSpPr>
        <p:spPr bwMode="auto">
          <a:xfrm>
            <a:off x="2133600" y="24384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13"/>
          <p:cNvSpPr txBox="1">
            <a:spLocks noChangeArrowheads="1"/>
          </p:cNvSpPr>
          <p:nvPr/>
        </p:nvSpPr>
        <p:spPr bwMode="auto">
          <a:xfrm>
            <a:off x="4191000" y="4267200"/>
            <a:ext cx="98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DRa</a:t>
            </a:r>
          </a:p>
        </p:txBody>
      </p:sp>
      <p:sp>
        <p:nvSpPr>
          <p:cNvPr id="74762" name="Text Box 14"/>
          <p:cNvSpPr txBox="1">
            <a:spLocks noChangeArrowheads="1"/>
          </p:cNvSpPr>
          <p:nvPr/>
        </p:nvSpPr>
        <p:spPr bwMode="auto">
          <a:xfrm>
            <a:off x="42672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Ra</a:t>
            </a:r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 flipH="1">
            <a:off x="1828800" y="1371600"/>
            <a:ext cx="1298575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7"/>
          <p:cNvSpPr>
            <a:spLocks noChangeShapeType="1"/>
          </p:cNvSpPr>
          <p:nvPr/>
        </p:nvSpPr>
        <p:spPr bwMode="auto">
          <a:xfrm>
            <a:off x="3124200" y="1371600"/>
            <a:ext cx="1295400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Text Box 18"/>
          <p:cNvSpPr txBox="1">
            <a:spLocks noChangeArrowheads="1"/>
          </p:cNvSpPr>
          <p:nvPr/>
        </p:nvSpPr>
        <p:spPr bwMode="auto">
          <a:xfrm>
            <a:off x="1676400" y="5562600"/>
            <a:ext cx="554672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b="0" dirty="0"/>
              <a:t>CONFORMATIONAL SELECTION</a:t>
            </a:r>
          </a:p>
        </p:txBody>
      </p:sp>
      <p:sp>
        <p:nvSpPr>
          <p:cNvPr id="74766" name="Text Box 19"/>
          <p:cNvSpPr txBox="1">
            <a:spLocks noChangeArrowheads="1"/>
          </p:cNvSpPr>
          <p:nvPr/>
        </p:nvSpPr>
        <p:spPr bwMode="auto">
          <a:xfrm>
            <a:off x="517525" y="171450"/>
            <a:ext cx="227017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3200" b="0" dirty="0" smtClean="0">
                <a:solidFill>
                  <a:srgbClr val="FF0000"/>
                </a:solidFill>
              </a:rPr>
              <a:t> </a:t>
            </a:r>
            <a:r>
              <a:rPr lang="en-US" sz="3200" b="0" dirty="0" smtClean="0"/>
              <a:t>EFFICACY</a:t>
            </a:r>
            <a:endParaRPr lang="en-US" sz="3200" b="0" dirty="0"/>
          </a:p>
        </p:txBody>
      </p:sp>
      <p:sp>
        <p:nvSpPr>
          <p:cNvPr id="74767" name="Text Box 20"/>
          <p:cNvSpPr txBox="1">
            <a:spLocks noChangeArrowheads="1"/>
          </p:cNvSpPr>
          <p:nvPr/>
        </p:nvSpPr>
        <p:spPr bwMode="auto">
          <a:xfrm>
            <a:off x="5562600" y="2133600"/>
            <a:ext cx="3063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0"/>
              <a:t>The relative affinity</a:t>
            </a:r>
          </a:p>
          <a:p>
            <a:pPr algn="l" eaLnBrk="1" hangingPunct="1"/>
            <a:r>
              <a:rPr lang="en-US" b="0"/>
              <a:t>of the drug to either conformation will determine the effect of the drug</a:t>
            </a:r>
          </a:p>
        </p:txBody>
      </p:sp>
    </p:spTree>
    <p:extLst>
      <p:ext uri="{BB962C8B-B14F-4D97-AF65-F5344CB8AC3E}">
        <p14:creationId xmlns:p14="http://schemas.microsoft.com/office/powerpoint/2010/main" val="20282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Receptor Regulation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/>
              <a:t>Sensitization or Up-regulation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receptor blocker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synthesis or release of hormone/neurotransmitter - Denervation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Desensitization or Down-regulation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agonist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degradation or uptake of agonist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Homologous vs. Heterologous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Uncoupling vs. Decreased Numbers</a:t>
            </a:r>
          </a:p>
        </p:txBody>
      </p:sp>
    </p:spTree>
    <p:extLst>
      <p:ext uri="{BB962C8B-B14F-4D97-AF65-F5344CB8AC3E}">
        <p14:creationId xmlns:p14="http://schemas.microsoft.com/office/powerpoint/2010/main" val="12431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175"/>
            <a:ext cx="7086600" cy="67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0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1534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9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Tx/>
              <a:buNone/>
            </a:pPr>
            <a:r>
              <a:rPr lang="en-US" dirty="0" smtClean="0"/>
              <a:t>Those related to the biological system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1. Body weight and size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2. Age and Sex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3. Genetics - </a:t>
            </a:r>
            <a:r>
              <a:rPr lang="en-US" dirty="0" err="1" smtClean="0"/>
              <a:t>pharmacogenetics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4. Condition of health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5. Placebo effect</a:t>
            </a:r>
          </a:p>
        </p:txBody>
      </p:sp>
    </p:spTree>
    <p:extLst>
      <p:ext uri="{BB962C8B-B14F-4D97-AF65-F5344CB8AC3E}">
        <p14:creationId xmlns:p14="http://schemas.microsoft.com/office/powerpoint/2010/main" val="3615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572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elated to the conditions of administration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1. Dose, formulation, route of administration.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2. Resulting from repeated administration of drug: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drug resistance;  drug tolerance-</a:t>
            </a:r>
            <a:r>
              <a:rPr lang="en-US" sz="2000" b="1" dirty="0" err="1" smtClean="0"/>
              <a:t>tachyphylaxis</a:t>
            </a:r>
            <a:r>
              <a:rPr lang="en-US" sz="2000" b="1" dirty="0" smtClean="0"/>
              <a:t>; drug allergy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400" b="1" dirty="0" smtClean="0"/>
              <a:t>3. Drug interactions: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chemical or physical;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GI absorption;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protein 	binding/distribution;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metabolism (stimulation/inhibition);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excretion (pH/transport processes);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receptor (potentiation/antagonism);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changes in pH or electrolytes.</a:t>
            </a:r>
          </a:p>
        </p:txBody>
      </p:sp>
    </p:spTree>
    <p:extLst>
      <p:ext uri="{BB962C8B-B14F-4D97-AF65-F5344CB8AC3E}">
        <p14:creationId xmlns:p14="http://schemas.microsoft.com/office/powerpoint/2010/main" val="861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Applications of 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To know the MIC Value</a:t>
            </a:r>
          </a:p>
          <a:p>
            <a:endParaRPr lang="en-US" dirty="0"/>
          </a:p>
          <a:p>
            <a:r>
              <a:rPr lang="en-US" dirty="0" smtClean="0"/>
              <a:t>To predict the Therapeutic Effect</a:t>
            </a:r>
          </a:p>
          <a:p>
            <a:endParaRPr lang="en-US" dirty="0"/>
          </a:p>
          <a:p>
            <a:r>
              <a:rPr lang="en-US" dirty="0" smtClean="0"/>
              <a:t>To predict the Side Effects &amp; contraindications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5000" dirty="0" smtClean="0"/>
              <a:t>             THANK YOU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23360"/>
          </a:xfrm>
        </p:spPr>
        <p:txBody>
          <a:bodyPr/>
          <a:lstStyle/>
          <a:p>
            <a:r>
              <a:rPr lang="en-US" dirty="0"/>
              <a:t>Dosage Form : The form in which the drug is presented for use. In other words, this is </a:t>
            </a:r>
          </a:p>
          <a:p>
            <a:pPr marL="137160" indent="0">
              <a:buNone/>
            </a:pPr>
            <a:r>
              <a:rPr lang="en-US" dirty="0"/>
              <a:t>     the active substance + excipients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. – Capsules , Tablets , Injections , Eye/Ear </a:t>
            </a:r>
          </a:p>
          <a:p>
            <a:pPr marL="137160" indent="0">
              <a:buNone/>
            </a:pPr>
            <a:r>
              <a:rPr lang="en-US" dirty="0"/>
              <a:t>     Drops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Sources of Drugs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87981"/>
              </p:ext>
            </p:extLst>
          </p:nvPr>
        </p:nvGraphicFramePr>
        <p:xfrm>
          <a:off x="381000" y="2209800"/>
          <a:ext cx="8229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Natural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Taxol</a:t>
                      </a:r>
                      <a:r>
                        <a:rPr lang="en-US" dirty="0" smtClean="0"/>
                        <a:t> ( Paclitaxel ) from Yew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 Animals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Cod Liver Oil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Calcium</a:t>
                      </a:r>
                      <a:r>
                        <a:rPr lang="en-US" baseline="0" dirty="0" smtClean="0"/>
                        <a:t> Carbonate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Microbes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Penicillin , Recombinant</a:t>
                      </a:r>
                      <a:r>
                        <a:rPr lang="en-US" baseline="0" dirty="0" smtClean="0"/>
                        <a:t> Insulin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Synthetic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Sulpha</a:t>
                      </a:r>
                      <a:r>
                        <a:rPr lang="en-US" dirty="0" smtClean="0"/>
                        <a:t> Dugs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Routes of Administration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75236"/>
              </p:ext>
            </p:extLst>
          </p:nvPr>
        </p:nvGraphicFramePr>
        <p:xfrm>
          <a:off x="381000" y="19050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140973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Enteral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Oral , </a:t>
                      </a:r>
                      <a:r>
                        <a:rPr lang="en-US" dirty="0" err="1" smtClean="0"/>
                        <a:t>Sublingua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33346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Parentral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Injections </a:t>
                      </a:r>
                      <a:r>
                        <a:rPr lang="en-US" baseline="0" dirty="0" smtClean="0"/>
                        <a:t> ( IM , IV Infusion , IV Injection , SC )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Inhalation</a:t>
                      </a:r>
                      <a:r>
                        <a:rPr lang="en-US" baseline="0" dirty="0" smtClean="0"/>
                        <a:t> , Topical , Anal , Vaginal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1923</TotalTime>
  <Words>2121</Words>
  <Application>Microsoft Office PowerPoint</Application>
  <PresentationFormat>On-screen Show (4:3)</PresentationFormat>
  <Paragraphs>503</Paragraphs>
  <Slides>67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Apex</vt:lpstr>
      <vt:lpstr>PharmacologY</vt:lpstr>
      <vt:lpstr>PowerPoint Presentation</vt:lpstr>
      <vt:lpstr>Pharmacology</vt:lpstr>
      <vt:lpstr>PowerPoint Presentation</vt:lpstr>
      <vt:lpstr>PowerPoint Presentation</vt:lpstr>
      <vt:lpstr>PowerPoint Presentation</vt:lpstr>
      <vt:lpstr>PowerPoint Presentation</vt:lpstr>
      <vt:lpstr>Sources of Drugs</vt:lpstr>
      <vt:lpstr>Routes of Administration</vt:lpstr>
      <vt:lpstr>Pharmacokinetics</vt:lpstr>
      <vt:lpstr>Pharmacokinetics</vt:lpstr>
      <vt:lpstr>Pharmacokinetics</vt:lpstr>
      <vt:lpstr>Pharmacokinetics</vt:lpstr>
      <vt:lpstr>Pharmacokinetics</vt:lpstr>
      <vt:lpstr>Absorption</vt:lpstr>
      <vt:lpstr>Absorption</vt:lpstr>
      <vt:lpstr>Drug Passage Across Membranes</vt:lpstr>
      <vt:lpstr>Drug Passage</vt:lpstr>
      <vt:lpstr>Drug Passage</vt:lpstr>
      <vt:lpstr>Drug Passage</vt:lpstr>
      <vt:lpstr>Drug Passage</vt:lpstr>
      <vt:lpstr>Bioavailability</vt:lpstr>
      <vt:lpstr>Distribution</vt:lpstr>
      <vt:lpstr>Distribution</vt:lpstr>
      <vt:lpstr>Distribution</vt:lpstr>
      <vt:lpstr>Distribution</vt:lpstr>
      <vt:lpstr>Distribution</vt:lpstr>
      <vt:lpstr>Elimination</vt:lpstr>
      <vt:lpstr>Elimination</vt:lpstr>
      <vt:lpstr>Blood Levels </vt:lpstr>
      <vt:lpstr>Plasma Half-life</vt:lpstr>
      <vt:lpstr>Application of Pharmacokinetics</vt:lpstr>
      <vt:lpstr>Application of Pharmacokinetics</vt:lpstr>
      <vt:lpstr>Pharmacodynamics</vt:lpstr>
      <vt:lpstr>Drug : Mechanism of Action (MOA)</vt:lpstr>
      <vt:lpstr>Pharmacodynamics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Drug-Receptor Interactions</vt:lpstr>
      <vt:lpstr>PowerPoint Presentation</vt:lpstr>
      <vt:lpstr>Receptor Transduction Mechanisms</vt:lpstr>
      <vt:lpstr>PowerPoint Presentation</vt:lpstr>
      <vt:lpstr>Receptor Regulation</vt:lpstr>
      <vt:lpstr>PowerPoint Presentation</vt:lpstr>
      <vt:lpstr>PowerPoint Presentation</vt:lpstr>
      <vt:lpstr>Causes of Variability in Drug Response</vt:lpstr>
      <vt:lpstr>Causes of Variability in Drug Response</vt:lpstr>
      <vt:lpstr>Applications of Pharmacodynamics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eisai</dc:creator>
  <cp:lastModifiedBy>eisai</cp:lastModifiedBy>
  <cp:revision>187</cp:revision>
  <dcterms:created xsi:type="dcterms:W3CDTF">2016-08-24T17:28:32Z</dcterms:created>
  <dcterms:modified xsi:type="dcterms:W3CDTF">2017-06-22T18:33:28Z</dcterms:modified>
  <cp:contentStatus/>
</cp:coreProperties>
</file>