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332" r:id="rId2"/>
    <p:sldId id="256" r:id="rId3"/>
    <p:sldId id="257" r:id="rId4"/>
    <p:sldId id="258" r:id="rId5"/>
    <p:sldId id="259" r:id="rId6"/>
    <p:sldId id="261" r:id="rId7"/>
    <p:sldId id="262" r:id="rId8"/>
    <p:sldId id="263" r:id="rId9"/>
    <p:sldId id="264" r:id="rId10"/>
    <p:sldId id="260" r:id="rId11"/>
    <p:sldId id="265" r:id="rId12"/>
    <p:sldId id="266" r:id="rId13"/>
    <p:sldId id="267" r:id="rId14"/>
    <p:sldId id="311" r:id="rId15"/>
    <p:sldId id="268" r:id="rId16"/>
    <p:sldId id="312" r:id="rId17"/>
    <p:sldId id="331" r:id="rId18"/>
    <p:sldId id="269" r:id="rId19"/>
    <p:sldId id="270" r:id="rId20"/>
    <p:sldId id="330" r:id="rId21"/>
    <p:sldId id="273" r:id="rId22"/>
    <p:sldId id="274" r:id="rId23"/>
    <p:sldId id="280" r:id="rId24"/>
    <p:sldId id="275" r:id="rId25"/>
    <p:sldId id="276" r:id="rId26"/>
    <p:sldId id="278" r:id="rId27"/>
    <p:sldId id="328" r:id="rId28"/>
    <p:sldId id="279" r:id="rId29"/>
    <p:sldId id="329" r:id="rId30"/>
    <p:sldId id="282" r:id="rId31"/>
    <p:sldId id="288" r:id="rId32"/>
    <p:sldId id="283" r:id="rId33"/>
    <p:sldId id="313" r:id="rId34"/>
    <p:sldId id="284" r:id="rId35"/>
    <p:sldId id="310" r:id="rId36"/>
    <p:sldId id="285" r:id="rId37"/>
    <p:sldId id="314" r:id="rId38"/>
    <p:sldId id="327" r:id="rId39"/>
    <p:sldId id="286" r:id="rId40"/>
    <p:sldId id="287" r:id="rId41"/>
    <p:sldId id="289" r:id="rId42"/>
    <p:sldId id="325" r:id="rId43"/>
    <p:sldId id="326" r:id="rId44"/>
    <p:sldId id="324" r:id="rId45"/>
    <p:sldId id="290" r:id="rId46"/>
    <p:sldId id="291" r:id="rId47"/>
    <p:sldId id="322" r:id="rId48"/>
    <p:sldId id="323" r:id="rId49"/>
    <p:sldId id="292" r:id="rId50"/>
    <p:sldId id="293" r:id="rId51"/>
    <p:sldId id="318" r:id="rId52"/>
    <p:sldId id="319" r:id="rId53"/>
    <p:sldId id="294" r:id="rId54"/>
    <p:sldId id="295" r:id="rId55"/>
    <p:sldId id="320" r:id="rId56"/>
    <p:sldId id="296" r:id="rId57"/>
    <p:sldId id="297" r:id="rId58"/>
    <p:sldId id="321" r:id="rId59"/>
    <p:sldId id="298" r:id="rId60"/>
    <p:sldId id="299" r:id="rId61"/>
    <p:sldId id="300" r:id="rId62"/>
    <p:sldId id="301" r:id="rId63"/>
    <p:sldId id="302" r:id="rId64"/>
    <p:sldId id="30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92"/>
      </p:cViewPr>
      <p:guideLst>
        <p:guide orient="horz" pos="2160"/>
        <p:guide pos="2880"/>
      </p:guideLst>
    </p:cSldViewPr>
  </p:slideViewPr>
  <p:notesTextViewPr>
    <p:cViewPr>
      <p:scale>
        <a:sx n="1" d="1"/>
        <a:sy n="1" d="1"/>
      </p:scale>
      <p:origin x="0" y="0"/>
    </p:cViewPr>
  </p:notesTextViewPr>
  <p:sorterViewPr>
    <p:cViewPr>
      <p:scale>
        <a:sx n="100" d="100"/>
        <a:sy n="100" d="100"/>
      </p:scale>
      <p:origin x="0" y="83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197DB0-98D6-4128-BECA-542EE657443B}" type="datetimeFigureOut">
              <a:rPr lang="en-US" smtClean="0"/>
              <a:t>6/22/2017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A2BEA-8C9D-497D-B359-4F5918B159B1}" type="slidenum">
              <a:rPr lang="en-US" smtClean="0"/>
              <a:t>‹#›</a:t>
            </a:fld>
            <a:endParaRPr lang="en-US"/>
          </a:p>
        </p:txBody>
      </p:sp>
    </p:spTree>
    <p:extLst>
      <p:ext uri="{BB962C8B-B14F-4D97-AF65-F5344CB8AC3E}">
        <p14:creationId xmlns:p14="http://schemas.microsoft.com/office/powerpoint/2010/main" val="394774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very basic unit of Cell Biology</a:t>
            </a:r>
            <a:r>
              <a:rPr lang="en-US" baseline="0" dirty="0" smtClean="0"/>
              <a:t> and then gradually will move to understand the entire physiology and anatomy of </a:t>
            </a:r>
            <a:r>
              <a:rPr lang="en-US" baseline="0" smtClean="0"/>
              <a:t>human body.</a:t>
            </a:r>
            <a:r>
              <a:rPr lang="en-US" smtClean="0"/>
              <a:t>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a:t>
            </a:fld>
            <a:endParaRPr lang="en-US"/>
          </a:p>
        </p:txBody>
      </p:sp>
    </p:spTree>
    <p:extLst>
      <p:ext uri="{BB962C8B-B14F-4D97-AF65-F5344CB8AC3E}">
        <p14:creationId xmlns:p14="http://schemas.microsoft.com/office/powerpoint/2010/main" val="648142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Mitochondria is the Power House of cell which</a:t>
            </a:r>
            <a:r>
              <a:rPr lang="en-US" baseline="0" dirty="0" smtClean="0"/>
              <a:t> generates power for the various activities of cell.</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10</a:t>
            </a:fld>
            <a:endParaRPr lang="en-US"/>
          </a:p>
        </p:txBody>
      </p:sp>
    </p:spTree>
    <p:extLst>
      <p:ext uri="{BB962C8B-B14F-4D97-AF65-F5344CB8AC3E}">
        <p14:creationId xmlns:p14="http://schemas.microsoft.com/office/powerpoint/2010/main" val="1429096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Centrosome is a organelle which is mainly responsible for cell division.</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11</a:t>
            </a:fld>
            <a:endParaRPr lang="en-US"/>
          </a:p>
        </p:txBody>
      </p:sp>
    </p:spTree>
    <p:extLst>
      <p:ext uri="{BB962C8B-B14F-4D97-AF65-F5344CB8AC3E}">
        <p14:creationId xmlns:p14="http://schemas.microsoft.com/office/powerpoint/2010/main" val="2899432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comes the tissue which is basically made up of cells. Tissues</a:t>
            </a:r>
            <a:r>
              <a:rPr lang="en-US" baseline="0" dirty="0" smtClean="0"/>
              <a:t> are different based on specific structure and function; which are broadly of 4 types.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12</a:t>
            </a:fld>
            <a:endParaRPr lang="en-US"/>
          </a:p>
        </p:txBody>
      </p:sp>
    </p:spTree>
    <p:extLst>
      <p:ext uri="{BB962C8B-B14F-4D97-AF65-F5344CB8AC3E}">
        <p14:creationId xmlns:p14="http://schemas.microsoft.com/office/powerpoint/2010/main" val="44205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Outer layer of body</a:t>
            </a:r>
            <a:r>
              <a:rPr lang="en-US" baseline="0" dirty="0" smtClean="0"/>
              <a:t> is mainly made up of Epithelial Tissue which is responsible for protection.</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13</a:t>
            </a:fld>
            <a:endParaRPr lang="en-US"/>
          </a:p>
        </p:txBody>
      </p:sp>
    </p:spTree>
    <p:extLst>
      <p:ext uri="{BB962C8B-B14F-4D97-AF65-F5344CB8AC3E}">
        <p14:creationId xmlns:p14="http://schemas.microsoft.com/office/powerpoint/2010/main" val="2203293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different Epithelial Tissues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14</a:t>
            </a:fld>
            <a:endParaRPr lang="en-US"/>
          </a:p>
        </p:txBody>
      </p:sp>
    </p:spTree>
    <p:extLst>
      <p:ext uri="{BB962C8B-B14F-4D97-AF65-F5344CB8AC3E}">
        <p14:creationId xmlns:p14="http://schemas.microsoft.com/office/powerpoint/2010/main" val="34926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Muscular tissue are of 3 types : these classification is based on function of the muscle</a:t>
            </a:r>
            <a:r>
              <a:rPr lang="en-US" baseline="0" dirty="0" smtClean="0"/>
              <a:t> -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15</a:t>
            </a:fld>
            <a:endParaRPr lang="en-US"/>
          </a:p>
        </p:txBody>
      </p:sp>
    </p:spTree>
    <p:extLst>
      <p:ext uri="{BB962C8B-B14F-4D97-AF65-F5344CB8AC3E}">
        <p14:creationId xmlns:p14="http://schemas.microsoft.com/office/powerpoint/2010/main" val="1672457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different tissues in the body with the structure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16</a:t>
            </a:fld>
            <a:endParaRPr lang="en-US"/>
          </a:p>
        </p:txBody>
      </p:sp>
    </p:spTree>
    <p:extLst>
      <p:ext uri="{BB962C8B-B14F-4D97-AF65-F5344CB8AC3E}">
        <p14:creationId xmlns:p14="http://schemas.microsoft.com/office/powerpoint/2010/main" val="387662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Coming to muscle tissue , different types of tissues with different structures and presence of nucleus differently.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17</a:t>
            </a:fld>
            <a:endParaRPr lang="en-US"/>
          </a:p>
        </p:txBody>
      </p:sp>
    </p:spTree>
    <p:extLst>
      <p:ext uri="{BB962C8B-B14F-4D97-AF65-F5344CB8AC3E}">
        <p14:creationId xmlns:p14="http://schemas.microsoft.com/office/powerpoint/2010/main" val="720641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Connective tissue is mainly responsible for connecting one part of the body to the other.</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18</a:t>
            </a:fld>
            <a:endParaRPr lang="en-US"/>
          </a:p>
        </p:txBody>
      </p:sp>
    </p:spTree>
    <p:extLst>
      <p:ext uri="{BB962C8B-B14F-4D97-AF65-F5344CB8AC3E}">
        <p14:creationId xmlns:p14="http://schemas.microsoft.com/office/powerpoint/2010/main" val="66320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Brain and nerves are made up of this tissue ; the structural and functional unit of Nervous</a:t>
            </a:r>
            <a:r>
              <a:rPr lang="en-US" baseline="0" dirty="0" smtClean="0"/>
              <a:t> tissue is Nerve Cells which are called as Neurons.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19</a:t>
            </a:fld>
            <a:endParaRPr lang="en-US"/>
          </a:p>
        </p:txBody>
      </p:sp>
    </p:spTree>
    <p:extLst>
      <p:ext uri="{BB962C8B-B14F-4D97-AF65-F5344CB8AC3E}">
        <p14:creationId xmlns:p14="http://schemas.microsoft.com/office/powerpoint/2010/main" val="100529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context of human body, lets first understand Cell , then Tissue and followed by Organ and System.</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a:t>
            </a:fld>
            <a:endParaRPr lang="en-US"/>
          </a:p>
        </p:txBody>
      </p:sp>
    </p:spTree>
    <p:extLst>
      <p:ext uri="{BB962C8B-B14F-4D97-AF65-F5344CB8AC3E}">
        <p14:creationId xmlns:p14="http://schemas.microsoft.com/office/powerpoint/2010/main" val="3781763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Neuron picture.</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20</a:t>
            </a:fld>
            <a:endParaRPr lang="en-US"/>
          </a:p>
        </p:txBody>
      </p:sp>
    </p:spTree>
    <p:extLst>
      <p:ext uri="{BB962C8B-B14F-4D97-AF65-F5344CB8AC3E}">
        <p14:creationId xmlns:p14="http://schemas.microsoft.com/office/powerpoint/2010/main" val="3476059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Organs are made up of tissues and</a:t>
            </a:r>
            <a:r>
              <a:rPr lang="en-US" baseline="0" dirty="0" smtClean="0"/>
              <a:t> different organs perform different functions.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21</a:t>
            </a:fld>
            <a:endParaRPr lang="en-US"/>
          </a:p>
        </p:txBody>
      </p:sp>
    </p:spTree>
    <p:extLst>
      <p:ext uri="{BB962C8B-B14F-4D97-AF65-F5344CB8AC3E}">
        <p14:creationId xmlns:p14="http://schemas.microsoft.com/office/powerpoint/2010/main" val="50423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diagram of </a:t>
            </a:r>
            <a:r>
              <a:rPr lang="en-US" dirty="0" err="1" smtClean="0"/>
              <a:t>digetive</a:t>
            </a:r>
            <a:r>
              <a:rPr lang="en-US" dirty="0" smtClean="0"/>
              <a:t> system with different parts.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23</a:t>
            </a:fld>
            <a:endParaRPr lang="en-US"/>
          </a:p>
        </p:txBody>
      </p:sp>
    </p:spTree>
    <p:extLst>
      <p:ext uri="{BB962C8B-B14F-4D97-AF65-F5344CB8AC3E}">
        <p14:creationId xmlns:p14="http://schemas.microsoft.com/office/powerpoint/2010/main" val="871875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Digestive</a:t>
            </a:r>
            <a:r>
              <a:rPr lang="en-US" baseline="0" dirty="0" smtClean="0"/>
              <a:t> System is consisting of different parts , as discussed here.</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24</a:t>
            </a:fld>
            <a:endParaRPr lang="en-US"/>
          </a:p>
        </p:txBody>
      </p:sp>
    </p:spTree>
    <p:extLst>
      <p:ext uri="{BB962C8B-B14F-4D97-AF65-F5344CB8AC3E}">
        <p14:creationId xmlns:p14="http://schemas.microsoft.com/office/powerpoint/2010/main" val="1739567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Broadly,</a:t>
            </a:r>
            <a:r>
              <a:rPr lang="en-US" baseline="0" dirty="0" smtClean="0"/>
              <a:t> Digestive system is for Digestion through 5 steps -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25</a:t>
            </a:fld>
            <a:endParaRPr lang="en-US"/>
          </a:p>
        </p:txBody>
      </p:sp>
    </p:spTree>
    <p:extLst>
      <p:ext uri="{BB962C8B-B14F-4D97-AF65-F5344CB8AC3E}">
        <p14:creationId xmlns:p14="http://schemas.microsoft.com/office/powerpoint/2010/main" val="2290946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Respiratory</a:t>
            </a:r>
            <a:r>
              <a:rPr lang="en-US" baseline="0" dirty="0" smtClean="0"/>
              <a:t> System is comprised of different parts with Upper and Lower Tract.</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26</a:t>
            </a:fld>
            <a:endParaRPr lang="en-US"/>
          </a:p>
        </p:txBody>
      </p:sp>
    </p:spTree>
    <p:extLst>
      <p:ext uri="{BB962C8B-B14F-4D97-AF65-F5344CB8AC3E}">
        <p14:creationId xmlns:p14="http://schemas.microsoft.com/office/powerpoint/2010/main" val="2225553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Broadly, this system is to control</a:t>
            </a:r>
            <a:r>
              <a:rPr lang="en-US" baseline="0" dirty="0" smtClean="0"/>
              <a:t> Inspiration &amp; Expiration</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28</a:t>
            </a:fld>
            <a:endParaRPr lang="en-US"/>
          </a:p>
        </p:txBody>
      </p:sp>
    </p:spTree>
    <p:extLst>
      <p:ext uri="{BB962C8B-B14F-4D97-AF65-F5344CB8AC3E}">
        <p14:creationId xmlns:p14="http://schemas.microsoft.com/office/powerpoint/2010/main" val="3493672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29</a:t>
            </a:fld>
            <a:endParaRPr lang="en-US"/>
          </a:p>
        </p:txBody>
      </p:sp>
    </p:spTree>
    <p:extLst>
      <p:ext uri="{BB962C8B-B14F-4D97-AF65-F5344CB8AC3E}">
        <p14:creationId xmlns:p14="http://schemas.microsoft.com/office/powerpoint/2010/main" val="2812587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dirty="0" err="1" smtClean="0"/>
              <a:t>diagramatic</a:t>
            </a:r>
            <a:r>
              <a:rPr lang="en-US" dirty="0" smtClean="0"/>
              <a:t> presentation to make</a:t>
            </a:r>
            <a:r>
              <a:rPr lang="en-US" baseline="0" dirty="0" smtClean="0"/>
              <a:t> understand how this system collaborates with Circulatory System to purify the blood.</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31</a:t>
            </a:fld>
            <a:endParaRPr lang="en-US"/>
          </a:p>
        </p:txBody>
      </p:sp>
    </p:spTree>
    <p:extLst>
      <p:ext uri="{BB962C8B-B14F-4D97-AF65-F5344CB8AC3E}">
        <p14:creationId xmlns:p14="http://schemas.microsoft.com/office/powerpoint/2010/main" val="446011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Circulatory is</a:t>
            </a:r>
            <a:r>
              <a:rPr lang="en-US" baseline="0" dirty="0" smtClean="0"/>
              <a:t> comprised of different parts.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32</a:t>
            </a:fld>
            <a:endParaRPr lang="en-US"/>
          </a:p>
        </p:txBody>
      </p:sp>
    </p:spTree>
    <p:extLst>
      <p:ext uri="{BB962C8B-B14F-4D97-AF65-F5344CB8AC3E}">
        <p14:creationId xmlns:p14="http://schemas.microsoft.com/office/powerpoint/2010/main" val="81427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Cell is the basic Structural &amp; Functional Unit of Body. And the study of that is called as cytology. Now cell is the basic integral unit of human body and it does the basic required functions of body which are ,mentioned in the slide.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of these functions , is the Metabolism which is the most important function of body which is again of 2 types. One, is breaking down and the other is forming up complex things from simpler things. These 2 process always go on to maintain</a:t>
            </a:r>
            <a:r>
              <a:rPr lang="en-US" baseline="0" dirty="0" smtClean="0"/>
              <a:t> the equilibrium in human body.</a:t>
            </a:r>
            <a:endParaRPr lang="en-US" dirty="0" smtClean="0"/>
          </a:p>
          <a:p>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a:t>
            </a:fld>
            <a:endParaRPr lang="en-US"/>
          </a:p>
        </p:txBody>
      </p:sp>
    </p:spTree>
    <p:extLst>
      <p:ext uri="{BB962C8B-B14F-4D97-AF65-F5344CB8AC3E}">
        <p14:creationId xmlns:p14="http://schemas.microsoft.com/office/powerpoint/2010/main" val="22480861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Blood is the main component of this system which helps to happen different</a:t>
            </a:r>
            <a:r>
              <a:rPr lang="en-US" baseline="0" dirty="0" smtClean="0"/>
              <a:t> important functions of human body.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34</a:t>
            </a:fld>
            <a:endParaRPr lang="en-US"/>
          </a:p>
        </p:txBody>
      </p:sp>
    </p:spTree>
    <p:extLst>
      <p:ext uri="{BB962C8B-B14F-4D97-AF65-F5344CB8AC3E}">
        <p14:creationId xmlns:p14="http://schemas.microsoft.com/office/powerpoint/2010/main" val="2314509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Urinary System is</a:t>
            </a:r>
            <a:r>
              <a:rPr lang="en-US" baseline="0" dirty="0" smtClean="0"/>
              <a:t> to remove the urine </a:t>
            </a:r>
            <a:r>
              <a:rPr lang="en-US" baseline="0" dirty="0" err="1" smtClean="0"/>
              <a:t>etc</a:t>
            </a:r>
            <a:r>
              <a:rPr lang="en-US" baseline="0" dirty="0" smtClean="0"/>
              <a:t> excretory materials of body.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35</a:t>
            </a:fld>
            <a:endParaRPr lang="en-US"/>
          </a:p>
        </p:txBody>
      </p:sp>
    </p:spTree>
    <p:extLst>
      <p:ext uri="{BB962C8B-B14F-4D97-AF65-F5344CB8AC3E}">
        <p14:creationId xmlns:p14="http://schemas.microsoft.com/office/powerpoint/2010/main" val="1598870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system is for other</a:t>
            </a:r>
            <a:r>
              <a:rPr lang="en-US" baseline="0" dirty="0" smtClean="0"/>
              <a:t> Excretory </a:t>
            </a:r>
            <a:r>
              <a:rPr lang="en-US" baseline="0" dirty="0" smtClean="0"/>
              <a:t>Materials  </a:t>
            </a:r>
            <a:r>
              <a:rPr lang="en-US" baseline="0" dirty="0" smtClean="0"/>
              <a:t>which are classified in accordance with details mentioned in this slide.</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36</a:t>
            </a:fld>
            <a:endParaRPr lang="en-US"/>
          </a:p>
        </p:txBody>
      </p:sp>
    </p:spTree>
    <p:extLst>
      <p:ext uri="{BB962C8B-B14F-4D97-AF65-F5344CB8AC3E}">
        <p14:creationId xmlns:p14="http://schemas.microsoft.com/office/powerpoint/2010/main" val="2125685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about cross-sectional diagram of human kidney.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37</a:t>
            </a:fld>
            <a:endParaRPr lang="en-US"/>
          </a:p>
        </p:txBody>
      </p:sp>
    </p:spTree>
    <p:extLst>
      <p:ext uri="{BB962C8B-B14F-4D97-AF65-F5344CB8AC3E}">
        <p14:creationId xmlns:p14="http://schemas.microsoft.com/office/powerpoint/2010/main" val="21897606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all about</a:t>
            </a:r>
            <a:r>
              <a:rPr lang="en-US" baseline="0" dirty="0" smtClean="0"/>
              <a:t> Nephron connected with Collecting Tubule in yellow mark at right.</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38</a:t>
            </a:fld>
            <a:endParaRPr lang="en-US"/>
          </a:p>
        </p:txBody>
      </p:sp>
    </p:spTree>
    <p:extLst>
      <p:ext uri="{BB962C8B-B14F-4D97-AF65-F5344CB8AC3E}">
        <p14:creationId xmlns:p14="http://schemas.microsoft.com/office/powerpoint/2010/main" val="1550272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function of Excretory System is to purify body from waste materials.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39</a:t>
            </a:fld>
            <a:endParaRPr lang="en-US"/>
          </a:p>
        </p:txBody>
      </p:sp>
    </p:spTree>
    <p:extLst>
      <p:ext uri="{BB962C8B-B14F-4D97-AF65-F5344CB8AC3E}">
        <p14:creationId xmlns:p14="http://schemas.microsoft.com/office/powerpoint/2010/main" val="175106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Nervous System : the basic structural</a:t>
            </a:r>
            <a:r>
              <a:rPr lang="en-US" baseline="0" dirty="0" smtClean="0"/>
              <a:t> and functional unit is Neuron. This system is of 2 types based on Functional aspects.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40</a:t>
            </a:fld>
            <a:endParaRPr lang="en-US"/>
          </a:p>
        </p:txBody>
      </p:sp>
    </p:spTree>
    <p:extLst>
      <p:ext uri="{BB962C8B-B14F-4D97-AF65-F5344CB8AC3E}">
        <p14:creationId xmlns:p14="http://schemas.microsoft.com/office/powerpoint/2010/main" val="851909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 on the structure of Nervous System.</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41</a:t>
            </a:fld>
            <a:endParaRPr lang="en-US"/>
          </a:p>
        </p:txBody>
      </p:sp>
    </p:spTree>
    <p:extLst>
      <p:ext uri="{BB962C8B-B14F-4D97-AF65-F5344CB8AC3E}">
        <p14:creationId xmlns:p14="http://schemas.microsoft.com/office/powerpoint/2010/main" val="899955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the structure of Neuron can be referred.</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42</a:t>
            </a:fld>
            <a:endParaRPr lang="en-US"/>
          </a:p>
        </p:txBody>
      </p:sp>
    </p:spTree>
    <p:extLst>
      <p:ext uri="{BB962C8B-B14F-4D97-AF65-F5344CB8AC3E}">
        <p14:creationId xmlns:p14="http://schemas.microsoft.com/office/powerpoint/2010/main" val="774976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Brain is the main part of Central Nervous System and the structure is as in the</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43</a:t>
            </a:fld>
            <a:endParaRPr lang="en-US"/>
          </a:p>
        </p:txBody>
      </p:sp>
    </p:spTree>
    <p:extLst>
      <p:ext uri="{BB962C8B-B14F-4D97-AF65-F5344CB8AC3E}">
        <p14:creationId xmlns:p14="http://schemas.microsoft.com/office/powerpoint/2010/main" val="152397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Cell is comprised of 2 parts  : 1. Nucleus which is the brain of cell 2. Cytoplasm which is a viscous part of the cell which contains</a:t>
            </a:r>
            <a:r>
              <a:rPr lang="en-US" baseline="0" dirty="0" smtClean="0"/>
              <a:t> different organelles including Nucleus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a:t>
            </a:fld>
            <a:endParaRPr lang="en-US"/>
          </a:p>
        </p:txBody>
      </p:sp>
    </p:spTree>
    <p:extLst>
      <p:ext uri="{BB962C8B-B14F-4D97-AF65-F5344CB8AC3E}">
        <p14:creationId xmlns:p14="http://schemas.microsoft.com/office/powerpoint/2010/main" val="3775353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depicts the nerve distribution in the body.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44</a:t>
            </a:fld>
            <a:endParaRPr lang="en-US"/>
          </a:p>
        </p:txBody>
      </p:sp>
    </p:spTree>
    <p:extLst>
      <p:ext uri="{BB962C8B-B14F-4D97-AF65-F5344CB8AC3E}">
        <p14:creationId xmlns:p14="http://schemas.microsoft.com/office/powerpoint/2010/main" val="1962005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of this system is - Maintain an equilibrium between internal and external environment of the human body through conducting impulses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45</a:t>
            </a:fld>
            <a:endParaRPr lang="en-US"/>
          </a:p>
        </p:txBody>
      </p:sp>
    </p:spTree>
    <p:extLst>
      <p:ext uri="{BB962C8B-B14F-4D97-AF65-F5344CB8AC3E}">
        <p14:creationId xmlns:p14="http://schemas.microsoft.com/office/powerpoint/2010/main" val="14141158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 of this system</a:t>
            </a:r>
            <a:r>
              <a:rPr lang="en-US" baseline="0" dirty="0" smtClean="0"/>
              <a:t> is to provide the basic structure of human body.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46</a:t>
            </a:fld>
            <a:endParaRPr lang="en-US"/>
          </a:p>
        </p:txBody>
      </p:sp>
    </p:spTree>
    <p:extLst>
      <p:ext uri="{BB962C8B-B14F-4D97-AF65-F5344CB8AC3E}">
        <p14:creationId xmlns:p14="http://schemas.microsoft.com/office/powerpoint/2010/main" val="3879988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refers the muscles of human body in detail.</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47</a:t>
            </a:fld>
            <a:endParaRPr lang="en-US"/>
          </a:p>
        </p:txBody>
      </p:sp>
    </p:spTree>
    <p:extLst>
      <p:ext uri="{BB962C8B-B14F-4D97-AF65-F5344CB8AC3E}">
        <p14:creationId xmlns:p14="http://schemas.microsoft.com/office/powerpoint/2010/main" val="2364954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this is all about the bones </a:t>
            </a:r>
            <a:r>
              <a:rPr lang="en-US" baseline="0" dirty="0" err="1" smtClean="0"/>
              <a:t>i.e</a:t>
            </a:r>
            <a:r>
              <a:rPr lang="en-US" baseline="0" dirty="0" smtClean="0"/>
              <a:t> the parts of human skeletal system.</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48</a:t>
            </a:fld>
            <a:endParaRPr lang="en-US"/>
          </a:p>
        </p:txBody>
      </p:sp>
    </p:spTree>
    <p:extLst>
      <p:ext uri="{BB962C8B-B14F-4D97-AF65-F5344CB8AC3E}">
        <p14:creationId xmlns:p14="http://schemas.microsoft.com/office/powerpoint/2010/main" val="4040752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dirty="0" err="1" smtClean="0"/>
              <a:t>Musculo</a:t>
            </a:r>
            <a:r>
              <a:rPr lang="en-US" dirty="0" smtClean="0"/>
              <a:t>-skeletal System offers 5 functions mentioned in this slide.</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49</a:t>
            </a:fld>
            <a:endParaRPr lang="en-US"/>
          </a:p>
        </p:txBody>
      </p:sp>
    </p:spTree>
    <p:extLst>
      <p:ext uri="{BB962C8B-B14F-4D97-AF65-F5344CB8AC3E}">
        <p14:creationId xmlns:p14="http://schemas.microsoft.com/office/powerpoint/2010/main" val="1796531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Reproductive System helps</a:t>
            </a:r>
            <a:r>
              <a:rPr lang="en-US" baseline="0" dirty="0" smtClean="0"/>
              <a:t> to maintain the </a:t>
            </a:r>
            <a:r>
              <a:rPr lang="en-US" baseline="0" dirty="0" err="1" smtClean="0"/>
              <a:t>genration</a:t>
            </a:r>
            <a:r>
              <a:rPr lang="en-US" baseline="0" dirty="0" smtClean="0"/>
              <a:t> and are of 2 types. Male &amp; Female. Now these are of different parts.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50</a:t>
            </a:fld>
            <a:endParaRPr lang="en-US"/>
          </a:p>
        </p:txBody>
      </p:sp>
    </p:spTree>
    <p:extLst>
      <p:ext uri="{BB962C8B-B14F-4D97-AF65-F5344CB8AC3E}">
        <p14:creationId xmlns:p14="http://schemas.microsoft.com/office/powerpoint/2010/main" val="406833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Male-Reproductive System.</a:t>
            </a:r>
          </a:p>
        </p:txBody>
      </p:sp>
      <p:sp>
        <p:nvSpPr>
          <p:cNvPr id="4" name="Slide Number Placeholder 3"/>
          <p:cNvSpPr>
            <a:spLocks noGrp="1"/>
          </p:cNvSpPr>
          <p:nvPr>
            <p:ph type="sldNum" sz="quarter" idx="10"/>
          </p:nvPr>
        </p:nvSpPr>
        <p:spPr/>
        <p:txBody>
          <a:bodyPr/>
          <a:lstStyle/>
          <a:p>
            <a:fld id="{FD2A2BEA-8C9D-497D-B359-4F5918B159B1}" type="slidenum">
              <a:rPr lang="en-US" smtClean="0"/>
              <a:t>51</a:t>
            </a:fld>
            <a:endParaRPr lang="en-US"/>
          </a:p>
        </p:txBody>
      </p:sp>
    </p:spTree>
    <p:extLst>
      <p:ext uri="{BB962C8B-B14F-4D97-AF65-F5344CB8AC3E}">
        <p14:creationId xmlns:p14="http://schemas.microsoft.com/office/powerpoint/2010/main" val="759250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 this is</a:t>
            </a:r>
            <a:r>
              <a:rPr lang="en-US" baseline="0" dirty="0" smtClean="0"/>
              <a:t> Female Reproductive System.</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52</a:t>
            </a:fld>
            <a:endParaRPr lang="en-US"/>
          </a:p>
        </p:txBody>
      </p:sp>
    </p:spTree>
    <p:extLst>
      <p:ext uri="{BB962C8B-B14F-4D97-AF65-F5344CB8AC3E}">
        <p14:creationId xmlns:p14="http://schemas.microsoft.com/office/powerpoint/2010/main" val="4054588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Role of Reproductive System is to Reproduce and maintain the progeny of the species.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53</a:t>
            </a:fld>
            <a:endParaRPr lang="en-US"/>
          </a:p>
        </p:txBody>
      </p:sp>
    </p:spTree>
    <p:extLst>
      <p:ext uri="{BB962C8B-B14F-4D97-AF65-F5344CB8AC3E}">
        <p14:creationId xmlns:p14="http://schemas.microsoft.com/office/powerpoint/2010/main" val="348117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nucleus is basically the head of cells which is comprised of DNA </a:t>
            </a:r>
            <a:r>
              <a:rPr lang="en-US" dirty="0" smtClean="0"/>
              <a:t>that determine the characteristics of the protein enzymes.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a:t>
            </a:fld>
            <a:endParaRPr lang="en-US"/>
          </a:p>
        </p:txBody>
      </p:sp>
    </p:spTree>
    <p:extLst>
      <p:ext uri="{BB962C8B-B14F-4D97-AF65-F5344CB8AC3E}">
        <p14:creationId xmlns:p14="http://schemas.microsoft.com/office/powerpoint/2010/main" val="20450972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Integumentary System basically consists of skin-the largest organ of body.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54</a:t>
            </a:fld>
            <a:endParaRPr lang="en-US"/>
          </a:p>
        </p:txBody>
      </p:sp>
    </p:spTree>
    <p:extLst>
      <p:ext uri="{BB962C8B-B14F-4D97-AF65-F5344CB8AC3E}">
        <p14:creationId xmlns:p14="http://schemas.microsoft.com/office/powerpoint/2010/main" val="4666658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find the structure</a:t>
            </a:r>
            <a:r>
              <a:rPr lang="en-US" baseline="0" dirty="0" smtClean="0"/>
              <a:t> of skin.</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55</a:t>
            </a:fld>
            <a:endParaRPr lang="en-US"/>
          </a:p>
        </p:txBody>
      </p:sp>
    </p:spTree>
    <p:extLst>
      <p:ext uri="{BB962C8B-B14F-4D97-AF65-F5344CB8AC3E}">
        <p14:creationId xmlns:p14="http://schemas.microsoft.com/office/powerpoint/2010/main" val="8977641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layers of skin performs</a:t>
            </a:r>
            <a:r>
              <a:rPr lang="en-US" baseline="0" dirty="0" smtClean="0"/>
              <a:t> separately.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56</a:t>
            </a:fld>
            <a:endParaRPr lang="en-US"/>
          </a:p>
        </p:txBody>
      </p:sp>
    </p:spTree>
    <p:extLst>
      <p:ext uri="{BB962C8B-B14F-4D97-AF65-F5344CB8AC3E}">
        <p14:creationId xmlns:p14="http://schemas.microsoft.com/office/powerpoint/2010/main" val="40943302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Endocrine system is basically to secrete</a:t>
            </a:r>
            <a:r>
              <a:rPr lang="en-US" baseline="0" dirty="0" smtClean="0"/>
              <a:t> hormone. And hormone has different roles in human body.</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57</a:t>
            </a:fld>
            <a:endParaRPr lang="en-US"/>
          </a:p>
        </p:txBody>
      </p:sp>
    </p:spTree>
    <p:extLst>
      <p:ext uri="{BB962C8B-B14F-4D97-AF65-F5344CB8AC3E}">
        <p14:creationId xmlns:p14="http://schemas.microsoft.com/office/powerpoint/2010/main" val="14097049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the different endocrine glands,</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58</a:t>
            </a:fld>
            <a:endParaRPr lang="en-US"/>
          </a:p>
        </p:txBody>
      </p:sp>
    </p:spTree>
    <p:extLst>
      <p:ext uri="{BB962C8B-B14F-4D97-AF65-F5344CB8AC3E}">
        <p14:creationId xmlns:p14="http://schemas.microsoft.com/office/powerpoint/2010/main" val="39743313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59</a:t>
            </a:fld>
            <a:endParaRPr lang="en-US"/>
          </a:p>
        </p:txBody>
      </p:sp>
    </p:spTree>
    <p:extLst>
      <p:ext uri="{BB962C8B-B14F-4D97-AF65-F5344CB8AC3E}">
        <p14:creationId xmlns:p14="http://schemas.microsoft.com/office/powerpoint/2010/main" val="8710424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Immune System is the last system but plays</a:t>
            </a:r>
            <a:r>
              <a:rPr lang="en-US" baseline="0" dirty="0" smtClean="0"/>
              <a:t> a major role in taking care of human body immunity. The different system runs in the body which has been captured in this </a:t>
            </a:r>
            <a:r>
              <a:rPr lang="en-US" baseline="0" dirty="0" err="1" smtClean="0"/>
              <a:t>silde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60</a:t>
            </a:fld>
            <a:endParaRPr lang="en-US"/>
          </a:p>
        </p:txBody>
      </p:sp>
    </p:spTree>
    <p:extLst>
      <p:ext uri="{BB962C8B-B14F-4D97-AF65-F5344CB8AC3E}">
        <p14:creationId xmlns:p14="http://schemas.microsoft.com/office/powerpoint/2010/main" val="162101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3D model of human</a:t>
            </a:r>
            <a:r>
              <a:rPr lang="en-US" baseline="0" dirty="0" smtClean="0"/>
              <a:t> cell.</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6</a:t>
            </a:fld>
            <a:endParaRPr lang="en-US"/>
          </a:p>
        </p:txBody>
      </p:sp>
    </p:spTree>
    <p:extLst>
      <p:ext uri="{BB962C8B-B14F-4D97-AF65-F5344CB8AC3E}">
        <p14:creationId xmlns:p14="http://schemas.microsoft.com/office/powerpoint/2010/main" val="4108822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Endoplasmic</a:t>
            </a:r>
            <a:r>
              <a:rPr lang="en-US" baseline="0" dirty="0" smtClean="0"/>
              <a:t> Reticulum is an important organelle which works as a transporter and helps to happen different enzymes’ reactions. </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7</a:t>
            </a:fld>
            <a:endParaRPr lang="en-US"/>
          </a:p>
        </p:txBody>
      </p:sp>
    </p:spTree>
    <p:extLst>
      <p:ext uri="{BB962C8B-B14F-4D97-AF65-F5344CB8AC3E}">
        <p14:creationId xmlns:p14="http://schemas.microsoft.com/office/powerpoint/2010/main" val="2547836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Golgi </a:t>
            </a:r>
            <a:r>
              <a:rPr lang="en-US" dirty="0" err="1" smtClean="0"/>
              <a:t>aparatus</a:t>
            </a:r>
            <a:r>
              <a:rPr lang="en-US" baseline="0" dirty="0" smtClean="0"/>
              <a:t> are the s</a:t>
            </a:r>
            <a:r>
              <a:rPr lang="en-US" dirty="0" smtClean="0"/>
              <a:t>ubstances produced in ER gets transported in the form of </a:t>
            </a:r>
            <a:r>
              <a:rPr lang="en-US" dirty="0" err="1" smtClean="0"/>
              <a:t>vesicles,fuse</a:t>
            </a:r>
            <a:r>
              <a:rPr lang="en-US" dirty="0" smtClean="0"/>
              <a:t> with the </a:t>
            </a:r>
            <a:r>
              <a:rPr lang="en-US" dirty="0" err="1" smtClean="0"/>
              <a:t>golgi</a:t>
            </a:r>
            <a:r>
              <a:rPr lang="en-US" dirty="0" smtClean="0"/>
              <a:t> apparatus and gets processed there.</a:t>
            </a:r>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8</a:t>
            </a:fld>
            <a:endParaRPr lang="en-US"/>
          </a:p>
        </p:txBody>
      </p:sp>
    </p:spTree>
    <p:extLst>
      <p:ext uri="{BB962C8B-B14F-4D97-AF65-F5344CB8AC3E}">
        <p14:creationId xmlns:p14="http://schemas.microsoft.com/office/powerpoint/2010/main" val="172417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Lysosomes are called as suicidal bag which contains digestive enzymes ; it helps in removing unwanted substances or foreign particles.</a:t>
            </a:r>
          </a:p>
          <a:p>
            <a:endParaRPr lang="en-US" dirty="0"/>
          </a:p>
        </p:txBody>
      </p:sp>
      <p:sp>
        <p:nvSpPr>
          <p:cNvPr id="4" name="Slide Number Placeholder 3"/>
          <p:cNvSpPr>
            <a:spLocks noGrp="1"/>
          </p:cNvSpPr>
          <p:nvPr>
            <p:ph type="sldNum" sz="quarter" idx="10"/>
          </p:nvPr>
        </p:nvSpPr>
        <p:spPr/>
        <p:txBody>
          <a:bodyPr/>
          <a:lstStyle/>
          <a:p>
            <a:fld id="{FD2A2BEA-8C9D-497D-B359-4F5918B159B1}" type="slidenum">
              <a:rPr lang="en-US" smtClean="0"/>
              <a:t>9</a:t>
            </a:fld>
            <a:endParaRPr lang="en-US"/>
          </a:p>
        </p:txBody>
      </p:sp>
    </p:spTree>
    <p:extLst>
      <p:ext uri="{BB962C8B-B14F-4D97-AF65-F5344CB8AC3E}">
        <p14:creationId xmlns:p14="http://schemas.microsoft.com/office/powerpoint/2010/main" val="248386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EAC4AB9-A677-4A33-A88C-8A0AFE1E979E}" type="datetime1">
              <a:rPr lang="en-US" smtClean="0"/>
              <a:t>6/22/2017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1CD885A-0FFA-4C25-B05B-2F8C168EFFC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DB0C39-1C8C-409E-8FDD-4BB11B6C552C}" type="datetime1">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BBB6FC-A390-4048-972D-75CCDD3AC207}" type="datetime1">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263D96-B652-4F3B-A1DE-9407325F4448}" type="datetime1">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15EF44-B94E-4BB4-8F3D-636E027E184A}" type="datetime1">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1CD885A-0FFA-4C25-B05B-2F8C168EFF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D781D3-9AE3-45F3-A3D8-5F703409D34F}" type="datetime1">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6F3124-3B81-47DD-926C-624694409D59}" type="datetime1">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76C5F6-53A0-415E-AC99-D96DE202D35F}" type="datetime1">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B7720-9CFD-4404-BCCE-73FB2929917F}" type="datetime1">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451088-421D-4CF1-BEFD-95633BE1E5E9}" type="datetime1">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547D84-FBD1-4055-B26A-7534AFDCA8BA}" type="datetime1">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D885A-0FFA-4C25-B05B-2F8C168EFF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4047DDB-5107-405A-962D-827914A70528}" type="datetime1">
              <a:rPr lang="en-US" smtClean="0"/>
              <a:t>6/22/2017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1CD885A-0FFA-4C25-B05B-2F8C168EFFC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CelL</a:t>
            </a:r>
            <a:r>
              <a:rPr lang="en-US" dirty="0" smtClean="0"/>
              <a:t> </a:t>
            </a:r>
            <a:r>
              <a:rPr lang="en-US" dirty="0"/>
              <a:t>BIOLOGY</a:t>
            </a:r>
            <a:br>
              <a:rPr lang="en-US" dirty="0"/>
            </a:br>
            <a:r>
              <a:rPr lang="en-US" dirty="0"/>
              <a:t>PHYSIOLOGY</a:t>
            </a:r>
            <a:br>
              <a:rPr lang="en-US" dirty="0"/>
            </a:br>
            <a:r>
              <a:rPr lang="en-US" dirty="0"/>
              <a:t>ANATOMY</a:t>
            </a:r>
          </a:p>
        </p:txBody>
      </p:sp>
      <p:sp>
        <p:nvSpPr>
          <p:cNvPr id="3" name="Slide Number Placeholder 2"/>
          <p:cNvSpPr>
            <a:spLocks noGrp="1"/>
          </p:cNvSpPr>
          <p:nvPr>
            <p:ph type="sldNum" sz="quarter" idx="12"/>
          </p:nvPr>
        </p:nvSpPr>
        <p:spPr/>
        <p:txBody>
          <a:bodyPr/>
          <a:lstStyle/>
          <a:p>
            <a:fld id="{51CD885A-0FFA-4C25-B05B-2F8C168EFFC8}" type="slidenum">
              <a:rPr lang="en-US" smtClean="0"/>
              <a:t>1</a:t>
            </a:fld>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942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Organelles</a:t>
            </a:r>
          </a:p>
        </p:txBody>
      </p:sp>
      <p:sp>
        <p:nvSpPr>
          <p:cNvPr id="3" name="Content Placeholder 2"/>
          <p:cNvSpPr>
            <a:spLocks noGrp="1"/>
          </p:cNvSpPr>
          <p:nvPr>
            <p:ph idx="1"/>
          </p:nvPr>
        </p:nvSpPr>
        <p:spPr/>
        <p:txBody>
          <a:bodyPr/>
          <a:lstStyle/>
          <a:p>
            <a:r>
              <a:rPr lang="en-US" dirty="0" smtClean="0"/>
              <a:t>Mitochondria – Power house of cell ; contains 2 membranes.</a:t>
            </a:r>
          </a:p>
          <a:p>
            <a:pPr marL="137160" indent="0">
              <a:buNone/>
            </a:pPr>
            <a:r>
              <a:rPr lang="en-US" dirty="0"/>
              <a:t> </a:t>
            </a:r>
            <a:r>
              <a:rPr lang="en-US" dirty="0" smtClean="0"/>
              <a:t>    Outer membrane &amp; Inner membrane</a:t>
            </a:r>
          </a:p>
          <a:p>
            <a:pPr marL="137160" indent="0">
              <a:buNone/>
            </a:pPr>
            <a:r>
              <a:rPr lang="en-US" dirty="0"/>
              <a:t> </a:t>
            </a:r>
            <a:r>
              <a:rPr lang="en-US" dirty="0" smtClean="0"/>
              <a:t>     Inner membrane is convoluted to increase              surface area. Convolutions are called </a:t>
            </a:r>
            <a:r>
              <a:rPr lang="en-US" i="1" dirty="0" smtClean="0"/>
              <a:t>Cristae</a:t>
            </a:r>
            <a:r>
              <a:rPr lang="en-US" dirty="0" smtClean="0"/>
              <a:t>.</a:t>
            </a:r>
          </a:p>
          <a:p>
            <a:pPr marL="137160" indent="0">
              <a:buNone/>
            </a:pPr>
            <a:endParaRPr lang="en-US" dirty="0"/>
          </a:p>
          <a:p>
            <a:pPr marL="137160" indent="0">
              <a:buNone/>
            </a:pPr>
            <a:r>
              <a:rPr lang="en-US" dirty="0" smtClean="0"/>
              <a:t>Generates power for the various activities of the cell breaking down nutrients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10</a:t>
            </a:fld>
            <a:endParaRPr lang="en-US"/>
          </a:p>
        </p:txBody>
      </p:sp>
    </p:spTree>
    <p:extLst>
      <p:ext uri="{BB962C8B-B14F-4D97-AF65-F5344CB8AC3E}">
        <p14:creationId xmlns:p14="http://schemas.microsoft.com/office/powerpoint/2010/main" val="1381084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Organelles</a:t>
            </a:r>
          </a:p>
        </p:txBody>
      </p:sp>
      <p:sp>
        <p:nvSpPr>
          <p:cNvPr id="3" name="Content Placeholder 2"/>
          <p:cNvSpPr>
            <a:spLocks noGrp="1"/>
          </p:cNvSpPr>
          <p:nvPr>
            <p:ph idx="1"/>
          </p:nvPr>
        </p:nvSpPr>
        <p:spPr/>
        <p:txBody>
          <a:bodyPr/>
          <a:lstStyle/>
          <a:p>
            <a:r>
              <a:rPr lang="en-US" dirty="0" smtClean="0"/>
              <a:t>Centrosome – Comprises of 2 centrioles</a:t>
            </a:r>
          </a:p>
          <a:p>
            <a:endParaRPr lang="en-US" dirty="0"/>
          </a:p>
          <a:p>
            <a:r>
              <a:rPr lang="en-US" dirty="0" smtClean="0"/>
              <a:t>Forms Spindle </a:t>
            </a:r>
            <a:r>
              <a:rPr lang="en-US" dirty="0" err="1" smtClean="0"/>
              <a:t>Fibres</a:t>
            </a:r>
            <a:r>
              <a:rPr lang="en-US" dirty="0" smtClean="0"/>
              <a:t> ( fibrous outgrowth ) and </a:t>
            </a:r>
            <a:r>
              <a:rPr lang="en-US" dirty="0" err="1" smtClean="0"/>
              <a:t>centriloles</a:t>
            </a:r>
            <a:r>
              <a:rPr lang="en-US" dirty="0" smtClean="0"/>
              <a:t> move to the opposite pole of the cell to conduct </a:t>
            </a:r>
            <a:r>
              <a:rPr lang="en-US" smtClean="0"/>
              <a:t>cell division</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11</a:t>
            </a:fld>
            <a:endParaRPr lang="en-US"/>
          </a:p>
        </p:txBody>
      </p:sp>
    </p:spTree>
    <p:extLst>
      <p:ext uri="{BB962C8B-B14F-4D97-AF65-F5344CB8AC3E}">
        <p14:creationId xmlns:p14="http://schemas.microsoft.com/office/powerpoint/2010/main" val="403543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Tissue</a:t>
            </a:r>
            <a:endParaRPr lang="en-US" sz="3200" dirty="0"/>
          </a:p>
        </p:txBody>
      </p:sp>
      <p:sp>
        <p:nvSpPr>
          <p:cNvPr id="3" name="Content Placeholder 2"/>
          <p:cNvSpPr>
            <a:spLocks noGrp="1"/>
          </p:cNvSpPr>
          <p:nvPr>
            <p:ph idx="1"/>
          </p:nvPr>
        </p:nvSpPr>
        <p:spPr/>
        <p:txBody>
          <a:bodyPr/>
          <a:lstStyle/>
          <a:p>
            <a:r>
              <a:rPr lang="en-US" dirty="0" smtClean="0"/>
              <a:t>Assemblage of cells and fibrous elements commonly assigned for particular functions</a:t>
            </a:r>
          </a:p>
          <a:p>
            <a:r>
              <a:rPr lang="en-US" dirty="0" smtClean="0"/>
              <a:t>Histology : Study of tissues</a:t>
            </a:r>
          </a:p>
          <a:p>
            <a:r>
              <a:rPr lang="en-US" dirty="0" smtClean="0"/>
              <a:t>Tissue types :</a:t>
            </a:r>
          </a:p>
          <a:p>
            <a:pPr marL="137160" indent="0">
              <a:buNone/>
            </a:pPr>
            <a:r>
              <a:rPr lang="en-US" dirty="0"/>
              <a:t> </a:t>
            </a:r>
            <a:r>
              <a:rPr lang="en-US" dirty="0" smtClean="0"/>
              <a:t>     Epithelial</a:t>
            </a:r>
          </a:p>
          <a:p>
            <a:pPr marL="137160" indent="0">
              <a:buNone/>
            </a:pPr>
            <a:r>
              <a:rPr lang="en-US" dirty="0"/>
              <a:t> </a:t>
            </a:r>
            <a:r>
              <a:rPr lang="en-US" dirty="0" smtClean="0"/>
              <a:t>     </a:t>
            </a:r>
            <a:r>
              <a:rPr lang="en-US" dirty="0" err="1" smtClean="0"/>
              <a:t>Mascular</a:t>
            </a:r>
            <a:endParaRPr lang="en-US" dirty="0" smtClean="0"/>
          </a:p>
          <a:p>
            <a:pPr marL="137160" indent="0">
              <a:buNone/>
            </a:pPr>
            <a:r>
              <a:rPr lang="en-US" dirty="0"/>
              <a:t> </a:t>
            </a:r>
            <a:r>
              <a:rPr lang="en-US" dirty="0" smtClean="0"/>
              <a:t>     Connective</a:t>
            </a:r>
          </a:p>
          <a:p>
            <a:pPr marL="137160" indent="0">
              <a:buNone/>
            </a:pPr>
            <a:r>
              <a:rPr lang="en-US" dirty="0"/>
              <a:t> </a:t>
            </a:r>
            <a:r>
              <a:rPr lang="en-US" dirty="0" smtClean="0"/>
              <a:t>     Nervous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12</a:t>
            </a:fld>
            <a:endParaRPr lang="en-US"/>
          </a:p>
        </p:txBody>
      </p:sp>
    </p:spTree>
    <p:extLst>
      <p:ext uri="{BB962C8B-B14F-4D97-AF65-F5344CB8AC3E}">
        <p14:creationId xmlns:p14="http://schemas.microsoft.com/office/powerpoint/2010/main" val="127463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Epithelial Tissue</a:t>
            </a:r>
            <a:endParaRPr lang="en-US" sz="3200" dirty="0"/>
          </a:p>
        </p:txBody>
      </p:sp>
      <p:sp>
        <p:nvSpPr>
          <p:cNvPr id="3" name="Content Placeholder 2"/>
          <p:cNvSpPr>
            <a:spLocks noGrp="1"/>
          </p:cNvSpPr>
          <p:nvPr>
            <p:ph idx="1"/>
          </p:nvPr>
        </p:nvSpPr>
        <p:spPr/>
        <p:txBody>
          <a:bodyPr>
            <a:normAutofit/>
          </a:bodyPr>
          <a:lstStyle/>
          <a:p>
            <a:r>
              <a:rPr lang="en-US" dirty="0" smtClean="0"/>
              <a:t>Tissue covering body and body parts ; single or multi-layered ; cells here are held by basement membranes with </a:t>
            </a:r>
            <a:r>
              <a:rPr lang="en-US" dirty="0" err="1" smtClean="0"/>
              <a:t>silia</a:t>
            </a:r>
            <a:r>
              <a:rPr lang="en-US" dirty="0" smtClean="0"/>
              <a:t> occasionally </a:t>
            </a:r>
          </a:p>
          <a:p>
            <a:pPr marL="137160" indent="0">
              <a:buNone/>
            </a:pPr>
            <a:r>
              <a:rPr lang="en-US" dirty="0"/>
              <a:t> </a:t>
            </a:r>
            <a:r>
              <a:rPr lang="en-US" dirty="0" smtClean="0"/>
              <a:t>   Skin , airway passages , GIT , blood vessels ,     lungs </a:t>
            </a:r>
            <a:r>
              <a:rPr lang="en-US" dirty="0" err="1" smtClean="0"/>
              <a:t>etc</a:t>
            </a:r>
            <a:endParaRPr lang="en-US" dirty="0" smtClean="0"/>
          </a:p>
          <a:p>
            <a:pPr marL="137160" indent="0">
              <a:buNone/>
            </a:pPr>
            <a:r>
              <a:rPr lang="en-US" dirty="0"/>
              <a:t> </a:t>
            </a:r>
            <a:r>
              <a:rPr lang="en-US" dirty="0" smtClean="0"/>
              <a:t>   </a:t>
            </a:r>
          </a:p>
          <a:p>
            <a:pPr marL="137160" indent="0">
              <a:buNone/>
            </a:pPr>
            <a:r>
              <a:rPr lang="en-US" dirty="0" smtClean="0"/>
              <a:t>     Function : Protects body parts, secretes mucus in the inside hollow, balances body temperature, </a:t>
            </a:r>
            <a:r>
              <a:rPr lang="en-US" dirty="0" err="1" smtClean="0"/>
              <a:t>siliary</a:t>
            </a:r>
            <a:r>
              <a:rPr lang="en-US" dirty="0" smtClean="0"/>
              <a:t> movements help to move out the foreign particles </a:t>
            </a:r>
          </a:p>
        </p:txBody>
      </p:sp>
      <p:sp>
        <p:nvSpPr>
          <p:cNvPr id="4" name="Slide Number Placeholder 3"/>
          <p:cNvSpPr>
            <a:spLocks noGrp="1"/>
          </p:cNvSpPr>
          <p:nvPr>
            <p:ph type="sldNum" sz="quarter" idx="12"/>
          </p:nvPr>
        </p:nvSpPr>
        <p:spPr/>
        <p:txBody>
          <a:bodyPr/>
          <a:lstStyle/>
          <a:p>
            <a:fld id="{51CD885A-0FFA-4C25-B05B-2F8C168EFFC8}" type="slidenum">
              <a:rPr lang="en-US" smtClean="0"/>
              <a:t>13</a:t>
            </a:fld>
            <a:endParaRPr lang="en-US"/>
          </a:p>
        </p:txBody>
      </p:sp>
    </p:spTree>
    <p:extLst>
      <p:ext uri="{BB962C8B-B14F-4D97-AF65-F5344CB8AC3E}">
        <p14:creationId xmlns:p14="http://schemas.microsoft.com/office/powerpoint/2010/main" val="852034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Epithelial Tissue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96838"/>
            <a:ext cx="9144000" cy="5461162"/>
          </a:xfrm>
        </p:spPr>
      </p:pic>
      <p:sp>
        <p:nvSpPr>
          <p:cNvPr id="4" name="Slide Number Placeholder 3"/>
          <p:cNvSpPr>
            <a:spLocks noGrp="1"/>
          </p:cNvSpPr>
          <p:nvPr>
            <p:ph type="sldNum" sz="quarter" idx="12"/>
          </p:nvPr>
        </p:nvSpPr>
        <p:spPr/>
        <p:txBody>
          <a:bodyPr/>
          <a:lstStyle/>
          <a:p>
            <a:fld id="{51CD885A-0FFA-4C25-B05B-2F8C168EFFC8}" type="slidenum">
              <a:rPr lang="en-US" smtClean="0"/>
              <a:t>14</a:t>
            </a:fld>
            <a:endParaRPr lang="en-US"/>
          </a:p>
        </p:txBody>
      </p:sp>
    </p:spTree>
    <p:extLst>
      <p:ext uri="{BB962C8B-B14F-4D97-AF65-F5344CB8AC3E}">
        <p14:creationId xmlns:p14="http://schemas.microsoft.com/office/powerpoint/2010/main" val="41600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Mascular</a:t>
            </a:r>
            <a:r>
              <a:rPr lang="en-US" sz="3200" dirty="0" smtClean="0"/>
              <a:t> Tissue</a:t>
            </a:r>
            <a:endParaRPr lang="en-US" sz="3200" dirty="0"/>
          </a:p>
        </p:txBody>
      </p:sp>
      <p:sp>
        <p:nvSpPr>
          <p:cNvPr id="3" name="Content Placeholder 2"/>
          <p:cNvSpPr>
            <a:spLocks noGrp="1"/>
          </p:cNvSpPr>
          <p:nvPr>
            <p:ph idx="1"/>
          </p:nvPr>
        </p:nvSpPr>
        <p:spPr/>
        <p:txBody>
          <a:bodyPr/>
          <a:lstStyle/>
          <a:p>
            <a:pPr marL="137160" indent="0">
              <a:buNone/>
            </a:pPr>
            <a:endParaRPr lang="en-US" dirty="0" smtClean="0"/>
          </a:p>
        </p:txBody>
      </p:sp>
      <p:sp>
        <p:nvSpPr>
          <p:cNvPr id="4" name="Slide Number Placeholder 3"/>
          <p:cNvSpPr>
            <a:spLocks noGrp="1"/>
          </p:cNvSpPr>
          <p:nvPr>
            <p:ph type="sldNum" sz="quarter" idx="12"/>
          </p:nvPr>
        </p:nvSpPr>
        <p:spPr/>
        <p:txBody>
          <a:bodyPr/>
          <a:lstStyle/>
          <a:p>
            <a:fld id="{51CD885A-0FFA-4C25-B05B-2F8C168EFFC8}" type="slidenum">
              <a:rPr lang="en-US" smtClean="0"/>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42853196"/>
              </p:ext>
            </p:extLst>
          </p:nvPr>
        </p:nvGraphicFramePr>
        <p:xfrm>
          <a:off x="1066800" y="2514600"/>
          <a:ext cx="7239000" cy="3124200"/>
        </p:xfrm>
        <a:graphic>
          <a:graphicData uri="http://schemas.openxmlformats.org/drawingml/2006/table">
            <a:tbl>
              <a:tblPr firstRow="1" bandRow="1">
                <a:tableStyleId>{5C22544A-7EE6-4342-B048-85BDC9FD1C3A}</a:tableStyleId>
              </a:tblPr>
              <a:tblGrid>
                <a:gridCol w="2413000"/>
                <a:gridCol w="2413000"/>
                <a:gridCol w="2413000"/>
              </a:tblGrid>
              <a:tr h="781050">
                <a:tc>
                  <a:txBody>
                    <a:bodyPr/>
                    <a:lstStyle/>
                    <a:p>
                      <a:r>
                        <a:rPr lang="en-US" dirty="0" smtClean="0"/>
                        <a:t>             </a:t>
                      </a:r>
                      <a:r>
                        <a:rPr lang="en-US" dirty="0" err="1" smtClean="0"/>
                        <a:t>Typec</a:t>
                      </a:r>
                      <a:endParaRPr lang="en-US" dirty="0"/>
                    </a:p>
                  </a:txBody>
                  <a:tcPr/>
                </a:tc>
                <a:tc>
                  <a:txBody>
                    <a:bodyPr/>
                    <a:lstStyle/>
                    <a:p>
                      <a:r>
                        <a:rPr lang="en-US" dirty="0" smtClean="0"/>
                        <a:t>          Location</a:t>
                      </a:r>
                      <a:endParaRPr lang="en-US" dirty="0"/>
                    </a:p>
                  </a:txBody>
                  <a:tcPr/>
                </a:tc>
                <a:tc>
                  <a:txBody>
                    <a:bodyPr/>
                    <a:lstStyle/>
                    <a:p>
                      <a:r>
                        <a:rPr lang="en-US" dirty="0" smtClean="0"/>
                        <a:t>         Function</a:t>
                      </a:r>
                      <a:endParaRPr lang="en-US" dirty="0"/>
                    </a:p>
                  </a:txBody>
                  <a:tcPr/>
                </a:tc>
              </a:tr>
              <a:tr h="781050">
                <a:tc>
                  <a:txBody>
                    <a:bodyPr/>
                    <a:lstStyle/>
                    <a:p>
                      <a:r>
                        <a:rPr lang="en-US" dirty="0" smtClean="0"/>
                        <a:t>         Voluntary</a:t>
                      </a:r>
                      <a:endParaRPr lang="en-US" dirty="0"/>
                    </a:p>
                  </a:txBody>
                  <a:tcPr/>
                </a:tc>
                <a:tc>
                  <a:txBody>
                    <a:bodyPr/>
                    <a:lstStyle/>
                    <a:p>
                      <a:r>
                        <a:rPr lang="en-US" dirty="0" smtClean="0"/>
                        <a:t> Attached to skeletal muscle</a:t>
                      </a:r>
                      <a:endParaRPr lang="en-US" dirty="0"/>
                    </a:p>
                  </a:txBody>
                  <a:tcPr/>
                </a:tc>
                <a:tc>
                  <a:txBody>
                    <a:bodyPr/>
                    <a:lstStyle/>
                    <a:p>
                      <a:r>
                        <a:rPr lang="en-US" dirty="0" smtClean="0"/>
                        <a:t>  Voluntary movements</a:t>
                      </a:r>
                      <a:endParaRPr lang="en-US" dirty="0"/>
                    </a:p>
                  </a:txBody>
                  <a:tcPr/>
                </a:tc>
              </a:tr>
              <a:tr h="781050">
                <a:tc>
                  <a:txBody>
                    <a:bodyPr/>
                    <a:lstStyle/>
                    <a:p>
                      <a:r>
                        <a:rPr lang="en-US" dirty="0" smtClean="0"/>
                        <a:t>        Involuntary</a:t>
                      </a:r>
                      <a:endParaRPr lang="en-US" dirty="0"/>
                    </a:p>
                  </a:txBody>
                  <a:tcPr/>
                </a:tc>
                <a:tc>
                  <a:txBody>
                    <a:bodyPr/>
                    <a:lstStyle/>
                    <a:p>
                      <a:r>
                        <a:rPr lang="en-US" dirty="0" smtClean="0"/>
                        <a:t> Present</a:t>
                      </a:r>
                      <a:r>
                        <a:rPr lang="en-US" baseline="0" dirty="0" smtClean="0"/>
                        <a:t> in GIT &amp; RT</a:t>
                      </a:r>
                      <a:endParaRPr lang="en-US" dirty="0"/>
                    </a:p>
                  </a:txBody>
                  <a:tcPr/>
                </a:tc>
                <a:tc>
                  <a:txBody>
                    <a:bodyPr/>
                    <a:lstStyle/>
                    <a:p>
                      <a:r>
                        <a:rPr lang="en-US" dirty="0" smtClean="0"/>
                        <a:t>  Involuntary</a:t>
                      </a:r>
                      <a:r>
                        <a:rPr lang="en-US" baseline="0" dirty="0" smtClean="0"/>
                        <a:t> reflex actions</a:t>
                      </a:r>
                      <a:endParaRPr lang="en-US" dirty="0"/>
                    </a:p>
                  </a:txBody>
                  <a:tcPr/>
                </a:tc>
              </a:tr>
              <a:tr h="781050">
                <a:tc>
                  <a:txBody>
                    <a:bodyPr/>
                    <a:lstStyle/>
                    <a:p>
                      <a:r>
                        <a:rPr lang="en-US" dirty="0" smtClean="0"/>
                        <a:t>            Cardiac</a:t>
                      </a:r>
                      <a:endParaRPr lang="en-US" dirty="0"/>
                    </a:p>
                  </a:txBody>
                  <a:tcPr/>
                </a:tc>
                <a:tc>
                  <a:txBody>
                    <a:bodyPr/>
                    <a:lstStyle/>
                    <a:p>
                      <a:r>
                        <a:rPr lang="en-US" dirty="0" smtClean="0"/>
                        <a:t>  Present in Heart</a:t>
                      </a:r>
                      <a:endParaRPr lang="en-US" dirty="0"/>
                    </a:p>
                  </a:txBody>
                  <a:tcPr/>
                </a:tc>
                <a:tc>
                  <a:txBody>
                    <a:bodyPr/>
                    <a:lstStyle/>
                    <a:p>
                      <a:r>
                        <a:rPr lang="en-US" dirty="0" smtClean="0"/>
                        <a:t>   Rhythmic beating of heart</a:t>
                      </a:r>
                      <a:endParaRPr lang="en-US" dirty="0"/>
                    </a:p>
                  </a:txBody>
                  <a:tcPr/>
                </a:tc>
              </a:tr>
            </a:tbl>
          </a:graphicData>
        </a:graphic>
      </p:graphicFrame>
    </p:spTree>
    <p:extLst>
      <p:ext uri="{BB962C8B-B14F-4D97-AF65-F5344CB8AC3E}">
        <p14:creationId xmlns:p14="http://schemas.microsoft.com/office/powerpoint/2010/main" val="4066382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Muscular Tissue Diagram</a:t>
            </a:r>
            <a:endParaRPr lang="en-US" sz="32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24000"/>
            <a:ext cx="9144000" cy="5334000"/>
          </a:xfrm>
        </p:spPr>
      </p:pic>
      <p:sp>
        <p:nvSpPr>
          <p:cNvPr id="4" name="Slide Number Placeholder 3"/>
          <p:cNvSpPr>
            <a:spLocks noGrp="1"/>
          </p:cNvSpPr>
          <p:nvPr>
            <p:ph type="sldNum" sz="quarter" idx="12"/>
          </p:nvPr>
        </p:nvSpPr>
        <p:spPr/>
        <p:txBody>
          <a:bodyPr/>
          <a:lstStyle/>
          <a:p>
            <a:fld id="{51CD885A-0FFA-4C25-B05B-2F8C168EFFC8}" type="slidenum">
              <a:rPr lang="en-US" smtClean="0"/>
              <a:t>16</a:t>
            </a:fld>
            <a:endParaRPr lang="en-US"/>
          </a:p>
        </p:txBody>
      </p:sp>
    </p:spTree>
    <p:extLst>
      <p:ext uri="{BB962C8B-B14F-4D97-AF65-F5344CB8AC3E}">
        <p14:creationId xmlns:p14="http://schemas.microsoft.com/office/powerpoint/2010/main" val="3900331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Different Muscle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390972"/>
            <a:ext cx="5334000" cy="5467028"/>
          </a:xfrm>
        </p:spPr>
      </p:pic>
      <p:sp>
        <p:nvSpPr>
          <p:cNvPr id="4" name="Slide Number Placeholder 3"/>
          <p:cNvSpPr>
            <a:spLocks noGrp="1"/>
          </p:cNvSpPr>
          <p:nvPr>
            <p:ph type="sldNum" sz="quarter" idx="12"/>
          </p:nvPr>
        </p:nvSpPr>
        <p:spPr/>
        <p:txBody>
          <a:bodyPr/>
          <a:lstStyle/>
          <a:p>
            <a:fld id="{51CD885A-0FFA-4C25-B05B-2F8C168EFFC8}" type="slidenum">
              <a:rPr lang="en-US" smtClean="0"/>
              <a:t>17</a:t>
            </a:fld>
            <a:endParaRPr lang="en-US"/>
          </a:p>
        </p:txBody>
      </p:sp>
    </p:spTree>
    <p:extLst>
      <p:ext uri="{BB962C8B-B14F-4D97-AF65-F5344CB8AC3E}">
        <p14:creationId xmlns:p14="http://schemas.microsoft.com/office/powerpoint/2010/main" val="1925520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Connective Tissue</a:t>
            </a:r>
            <a:endParaRPr lang="en-US" sz="3200" dirty="0"/>
          </a:p>
        </p:txBody>
      </p:sp>
      <p:sp>
        <p:nvSpPr>
          <p:cNvPr id="3" name="Content Placeholder 2"/>
          <p:cNvSpPr>
            <a:spLocks noGrp="1"/>
          </p:cNvSpPr>
          <p:nvPr>
            <p:ph idx="1"/>
          </p:nvPr>
        </p:nvSpPr>
        <p:spPr/>
        <p:txBody>
          <a:bodyPr/>
          <a:lstStyle/>
          <a:p>
            <a:pPr marL="137160" indent="0">
              <a:buNone/>
            </a:pPr>
            <a:r>
              <a:rPr lang="en-US" dirty="0" smtClean="0"/>
              <a:t>Characterized by a large amount of inter-cellular substances produced by the cells</a:t>
            </a:r>
          </a:p>
          <a:p>
            <a:pPr marL="137160" indent="0">
              <a:buNone/>
            </a:pPr>
            <a:r>
              <a:rPr lang="en-US" dirty="0"/>
              <a:t> </a:t>
            </a:r>
            <a:r>
              <a:rPr lang="en-US" dirty="0" smtClean="0"/>
              <a:t>    Types  - Blood , Adipose Tissue , Bone ,  Cartilage</a:t>
            </a:r>
          </a:p>
          <a:p>
            <a:pPr marL="137160" indent="0">
              <a:buNone/>
            </a:pPr>
            <a:endParaRPr lang="en-US" dirty="0" smtClean="0"/>
          </a:p>
          <a:p>
            <a:pPr marL="137160" indent="0">
              <a:buNone/>
            </a:pPr>
            <a:r>
              <a:rPr lang="en-US" dirty="0"/>
              <a:t> </a:t>
            </a:r>
            <a:r>
              <a:rPr lang="en-US" dirty="0" smtClean="0"/>
              <a:t>     Function : Connects and provides support to various parts of the body</a:t>
            </a:r>
            <a:endParaRPr lang="en-US" dirty="0"/>
          </a:p>
          <a:p>
            <a:pPr marL="13716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18</a:t>
            </a:fld>
            <a:endParaRPr lang="en-US"/>
          </a:p>
        </p:txBody>
      </p:sp>
    </p:spTree>
    <p:extLst>
      <p:ext uri="{BB962C8B-B14F-4D97-AF65-F5344CB8AC3E}">
        <p14:creationId xmlns:p14="http://schemas.microsoft.com/office/powerpoint/2010/main" val="2326922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Nervous Tissue</a:t>
            </a:r>
            <a:endParaRPr lang="en-US" sz="3200" dirty="0"/>
          </a:p>
        </p:txBody>
      </p:sp>
      <p:sp>
        <p:nvSpPr>
          <p:cNvPr id="3" name="Content Placeholder 2"/>
          <p:cNvSpPr>
            <a:spLocks noGrp="1"/>
          </p:cNvSpPr>
          <p:nvPr>
            <p:ph idx="1"/>
          </p:nvPr>
        </p:nvSpPr>
        <p:spPr/>
        <p:txBody>
          <a:bodyPr/>
          <a:lstStyle/>
          <a:p>
            <a:r>
              <a:rPr lang="en-US" dirty="0" smtClean="0"/>
              <a:t>Unique as it does not get divided ( as there is no centrosome in Neuron )</a:t>
            </a:r>
          </a:p>
          <a:p>
            <a:pPr marL="137160" indent="0">
              <a:buNone/>
            </a:pPr>
            <a:endParaRPr lang="en-US" dirty="0"/>
          </a:p>
          <a:p>
            <a:pPr marL="137160" indent="0">
              <a:buNone/>
            </a:pPr>
            <a:r>
              <a:rPr lang="en-US" dirty="0" smtClean="0"/>
              <a:t>      Made up of Neurons ( Nerve Cells ) &amp; Neuroglia ( Supporting Cells )</a:t>
            </a:r>
          </a:p>
          <a:p>
            <a:pPr marL="137160" indent="0">
              <a:buNone/>
            </a:pPr>
            <a:endParaRPr lang="en-US" dirty="0"/>
          </a:p>
          <a:p>
            <a:pPr marL="137160" indent="0">
              <a:buNone/>
            </a:pPr>
            <a:r>
              <a:rPr lang="en-US" dirty="0" smtClean="0"/>
              <a:t>Function : Helps to transmit impulses from one part of the body to the other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19</a:t>
            </a:fld>
            <a:endParaRPr lang="en-US"/>
          </a:p>
        </p:txBody>
      </p:sp>
    </p:spTree>
    <p:extLst>
      <p:ext uri="{BB962C8B-B14F-4D97-AF65-F5344CB8AC3E}">
        <p14:creationId xmlns:p14="http://schemas.microsoft.com/office/powerpoint/2010/main" val="2917878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r>
            <a:br>
              <a:rPr lang="en-US" dirty="0" smtClean="0"/>
            </a:br>
            <a:endParaRPr lang="en-US" dirty="0"/>
          </a:p>
        </p:txBody>
      </p:sp>
      <p:sp>
        <p:nvSpPr>
          <p:cNvPr id="3" name="Subtitle 2"/>
          <p:cNvSpPr>
            <a:spLocks noGrp="1"/>
          </p:cNvSpPr>
          <p:nvPr>
            <p:ph type="subTitle" idx="1"/>
          </p:nvPr>
        </p:nvSpPr>
        <p:spPr>
          <a:xfrm>
            <a:off x="1371600" y="2514600"/>
            <a:ext cx="6400800" cy="1752600"/>
          </a:xfrm>
        </p:spPr>
        <p:txBody>
          <a:bodyPr>
            <a:normAutofit fontScale="92500" lnSpcReduction="20000"/>
          </a:bodyPr>
          <a:lstStyle/>
          <a:p>
            <a:r>
              <a:rPr lang="en-US" dirty="0" smtClean="0"/>
              <a:t>Cell</a:t>
            </a:r>
          </a:p>
          <a:p>
            <a:r>
              <a:rPr lang="en-US" dirty="0" smtClean="0"/>
              <a:t>Tissue</a:t>
            </a:r>
          </a:p>
          <a:p>
            <a:r>
              <a:rPr lang="en-US" dirty="0" smtClean="0"/>
              <a:t>Organ</a:t>
            </a:r>
          </a:p>
          <a:p>
            <a:r>
              <a:rPr lang="en-US" dirty="0" smtClean="0"/>
              <a:t>System</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a:t>
            </a:fld>
            <a:endParaRPr lang="en-US"/>
          </a:p>
        </p:txBody>
      </p:sp>
    </p:spTree>
    <p:extLst>
      <p:ext uri="{BB962C8B-B14F-4D97-AF65-F5344CB8AC3E}">
        <p14:creationId xmlns:p14="http://schemas.microsoft.com/office/powerpoint/2010/main" val="461173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Neuron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268414"/>
            <a:ext cx="9143999" cy="5589586"/>
          </a:xfrm>
        </p:spPr>
      </p:pic>
      <p:sp>
        <p:nvSpPr>
          <p:cNvPr id="4" name="Slide Number Placeholder 3"/>
          <p:cNvSpPr>
            <a:spLocks noGrp="1"/>
          </p:cNvSpPr>
          <p:nvPr>
            <p:ph type="sldNum" sz="quarter" idx="12"/>
          </p:nvPr>
        </p:nvSpPr>
        <p:spPr/>
        <p:txBody>
          <a:bodyPr/>
          <a:lstStyle/>
          <a:p>
            <a:fld id="{51CD885A-0FFA-4C25-B05B-2F8C168EFFC8}" type="slidenum">
              <a:rPr lang="en-US" smtClean="0"/>
              <a:t>20</a:t>
            </a:fld>
            <a:endParaRPr lang="en-US"/>
          </a:p>
        </p:txBody>
      </p:sp>
    </p:spTree>
    <p:extLst>
      <p:ext uri="{BB962C8B-B14F-4D97-AF65-F5344CB8AC3E}">
        <p14:creationId xmlns:p14="http://schemas.microsoft.com/office/powerpoint/2010/main" val="3889337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Organs</a:t>
            </a:r>
            <a:endParaRPr lang="en-US" sz="3200" dirty="0"/>
          </a:p>
        </p:txBody>
      </p:sp>
      <p:sp>
        <p:nvSpPr>
          <p:cNvPr id="3" name="Content Placeholder 2"/>
          <p:cNvSpPr>
            <a:spLocks noGrp="1"/>
          </p:cNvSpPr>
          <p:nvPr>
            <p:ph idx="1"/>
          </p:nvPr>
        </p:nvSpPr>
        <p:spPr/>
        <p:txBody>
          <a:bodyPr/>
          <a:lstStyle/>
          <a:p>
            <a:r>
              <a:rPr lang="en-US" dirty="0" smtClean="0"/>
              <a:t>Same kind of tissues situated in one part of the body altogether performing  common function is an organ</a:t>
            </a:r>
          </a:p>
          <a:p>
            <a:endParaRPr lang="en-US" dirty="0"/>
          </a:p>
          <a:p>
            <a:r>
              <a:rPr lang="en-US" dirty="0" smtClean="0"/>
              <a:t>Different organs altogether performing a set of common actions form a system</a:t>
            </a:r>
          </a:p>
          <a:p>
            <a:endParaRPr lang="en-US" dirty="0"/>
          </a:p>
          <a:p>
            <a:r>
              <a:rPr lang="en-US" dirty="0" smtClean="0"/>
              <a:t>5 Systems available in human body</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21</a:t>
            </a:fld>
            <a:endParaRPr lang="en-US"/>
          </a:p>
        </p:txBody>
      </p:sp>
    </p:spTree>
    <p:extLst>
      <p:ext uri="{BB962C8B-B14F-4D97-AF65-F5344CB8AC3E}">
        <p14:creationId xmlns:p14="http://schemas.microsoft.com/office/powerpoint/2010/main" val="3466105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System</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Digestive System</a:t>
            </a:r>
            <a:endParaRPr lang="en-US" dirty="0"/>
          </a:p>
          <a:p>
            <a:r>
              <a:rPr lang="en-US" dirty="0" smtClean="0"/>
              <a:t>Respiratory System</a:t>
            </a:r>
            <a:endParaRPr lang="en-US" dirty="0"/>
          </a:p>
          <a:p>
            <a:r>
              <a:rPr lang="en-US" dirty="0" smtClean="0"/>
              <a:t>Circulatory System</a:t>
            </a:r>
            <a:endParaRPr lang="en-US" dirty="0"/>
          </a:p>
          <a:p>
            <a:r>
              <a:rPr lang="en-US" dirty="0" smtClean="0"/>
              <a:t>Excretory System</a:t>
            </a:r>
          </a:p>
          <a:p>
            <a:r>
              <a:rPr lang="en-US" dirty="0" smtClean="0"/>
              <a:t>Nervous System</a:t>
            </a:r>
          </a:p>
          <a:p>
            <a:r>
              <a:rPr lang="en-US" dirty="0" err="1" smtClean="0"/>
              <a:t>Musculo</a:t>
            </a:r>
            <a:r>
              <a:rPr lang="en-US" dirty="0" smtClean="0"/>
              <a:t>-skeletal System</a:t>
            </a:r>
          </a:p>
          <a:p>
            <a:r>
              <a:rPr lang="en-US" dirty="0" smtClean="0"/>
              <a:t>Reproductive System</a:t>
            </a:r>
          </a:p>
          <a:p>
            <a:r>
              <a:rPr lang="en-US" dirty="0" smtClean="0"/>
              <a:t>Integumentary System</a:t>
            </a:r>
          </a:p>
          <a:p>
            <a:r>
              <a:rPr lang="en-US" dirty="0" smtClean="0"/>
              <a:t>Endocrine System</a:t>
            </a:r>
          </a:p>
          <a:p>
            <a:r>
              <a:rPr lang="en-US" dirty="0" smtClean="0"/>
              <a:t>Immune System</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22</a:t>
            </a:fld>
            <a:endParaRPr lang="en-US"/>
          </a:p>
        </p:txBody>
      </p:sp>
    </p:spTree>
    <p:extLst>
      <p:ext uri="{BB962C8B-B14F-4D97-AF65-F5344CB8AC3E}">
        <p14:creationId xmlns:p14="http://schemas.microsoft.com/office/powerpoint/2010/main" val="3219981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Digestive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71601"/>
            <a:ext cx="9144000" cy="5451230"/>
          </a:xfrm>
        </p:spPr>
      </p:pic>
      <p:sp>
        <p:nvSpPr>
          <p:cNvPr id="4" name="Slide Number Placeholder 3"/>
          <p:cNvSpPr>
            <a:spLocks noGrp="1"/>
          </p:cNvSpPr>
          <p:nvPr>
            <p:ph type="sldNum" sz="quarter" idx="12"/>
          </p:nvPr>
        </p:nvSpPr>
        <p:spPr/>
        <p:txBody>
          <a:bodyPr/>
          <a:lstStyle/>
          <a:p>
            <a:fld id="{51CD885A-0FFA-4C25-B05B-2F8C168EFFC8}" type="slidenum">
              <a:rPr lang="en-US" smtClean="0"/>
              <a:t>23</a:t>
            </a:fld>
            <a:endParaRPr lang="en-US"/>
          </a:p>
        </p:txBody>
      </p:sp>
    </p:spTree>
    <p:extLst>
      <p:ext uri="{BB962C8B-B14F-4D97-AF65-F5344CB8AC3E}">
        <p14:creationId xmlns:p14="http://schemas.microsoft.com/office/powerpoint/2010/main" val="1971822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Digestive System</a:t>
            </a:r>
            <a:endParaRPr lang="en-US" sz="3200" dirty="0"/>
          </a:p>
        </p:txBody>
      </p:sp>
      <p:sp>
        <p:nvSpPr>
          <p:cNvPr id="3" name="Content Placeholder 2"/>
          <p:cNvSpPr>
            <a:spLocks noGrp="1"/>
          </p:cNvSpPr>
          <p:nvPr>
            <p:ph idx="1"/>
          </p:nvPr>
        </p:nvSpPr>
        <p:spPr/>
        <p:txBody>
          <a:bodyPr/>
          <a:lstStyle/>
          <a:p>
            <a:r>
              <a:rPr lang="en-US" dirty="0" smtClean="0"/>
              <a:t>Structure &amp; Parts : </a:t>
            </a:r>
          </a:p>
          <a:p>
            <a:pPr marL="137160" indent="0">
              <a:buNone/>
            </a:pPr>
            <a:endParaRPr lang="en-US" dirty="0" smtClean="0"/>
          </a:p>
          <a:p>
            <a:pPr marL="137160" indent="0">
              <a:buNone/>
            </a:pPr>
            <a:r>
              <a:rPr lang="en-US" dirty="0" smtClean="0"/>
              <a:t>Digestive Tube - Mouth , Pharynx , </a:t>
            </a:r>
            <a:r>
              <a:rPr lang="en-US" dirty="0" err="1" smtClean="0"/>
              <a:t>Oesophagus</a:t>
            </a:r>
            <a:r>
              <a:rPr lang="en-US" dirty="0" smtClean="0"/>
              <a:t> , Stomach , Small Intestine , Large Intestine, Rectum &amp; Anus</a:t>
            </a:r>
          </a:p>
          <a:p>
            <a:pPr marL="137160" indent="0">
              <a:buNone/>
            </a:pPr>
            <a:endParaRPr lang="en-US" dirty="0"/>
          </a:p>
          <a:p>
            <a:pPr marL="137160" indent="0">
              <a:buNone/>
            </a:pPr>
            <a:r>
              <a:rPr lang="en-US" dirty="0" smtClean="0"/>
              <a:t>Digestive Glands - Salivary Glands , Liver &amp; Pancreas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24</a:t>
            </a:fld>
            <a:endParaRPr lang="en-US"/>
          </a:p>
        </p:txBody>
      </p:sp>
    </p:spTree>
    <p:extLst>
      <p:ext uri="{BB962C8B-B14F-4D97-AF65-F5344CB8AC3E}">
        <p14:creationId xmlns:p14="http://schemas.microsoft.com/office/powerpoint/2010/main" val="3124883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Digestive System</a:t>
            </a:r>
            <a:endParaRPr lang="en-US" sz="3200" dirty="0"/>
          </a:p>
        </p:txBody>
      </p:sp>
      <p:sp>
        <p:nvSpPr>
          <p:cNvPr id="3" name="Content Placeholder 2"/>
          <p:cNvSpPr>
            <a:spLocks noGrp="1"/>
          </p:cNvSpPr>
          <p:nvPr>
            <p:ph idx="1"/>
          </p:nvPr>
        </p:nvSpPr>
        <p:spPr/>
        <p:txBody>
          <a:bodyPr/>
          <a:lstStyle/>
          <a:p>
            <a:r>
              <a:rPr lang="en-US" dirty="0" smtClean="0"/>
              <a:t>Function : </a:t>
            </a:r>
          </a:p>
          <a:p>
            <a:pPr marL="137160" indent="0">
              <a:buNone/>
            </a:pPr>
            <a:endParaRPr lang="en-US" dirty="0"/>
          </a:p>
          <a:p>
            <a:pPr marL="137160" indent="0">
              <a:buNone/>
            </a:pPr>
            <a:r>
              <a:rPr lang="en-US" dirty="0" smtClean="0"/>
              <a:t>Ingestion</a:t>
            </a:r>
          </a:p>
          <a:p>
            <a:pPr marL="137160" indent="0">
              <a:buNone/>
            </a:pPr>
            <a:r>
              <a:rPr lang="en-US" dirty="0" smtClean="0"/>
              <a:t>Digestion</a:t>
            </a:r>
          </a:p>
          <a:p>
            <a:pPr marL="137160" indent="0">
              <a:buNone/>
            </a:pPr>
            <a:r>
              <a:rPr lang="en-US" dirty="0" smtClean="0"/>
              <a:t>Absorption</a:t>
            </a:r>
          </a:p>
          <a:p>
            <a:pPr marL="137160" indent="0">
              <a:buNone/>
            </a:pPr>
            <a:r>
              <a:rPr lang="en-US" dirty="0" smtClean="0"/>
              <a:t>Assimilation</a:t>
            </a:r>
          </a:p>
          <a:p>
            <a:pPr marL="137160" indent="0">
              <a:buNone/>
            </a:pPr>
            <a:r>
              <a:rPr lang="en-US" smtClean="0"/>
              <a:t>Elimation</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25</a:t>
            </a:fld>
            <a:endParaRPr lang="en-US"/>
          </a:p>
        </p:txBody>
      </p:sp>
    </p:spTree>
    <p:extLst>
      <p:ext uri="{BB962C8B-B14F-4D97-AF65-F5344CB8AC3E}">
        <p14:creationId xmlns:p14="http://schemas.microsoft.com/office/powerpoint/2010/main" val="2779116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Respiratory System</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Structure &amp; Parts : </a:t>
            </a:r>
            <a:endParaRPr lang="en-US" dirty="0" smtClean="0"/>
          </a:p>
          <a:p>
            <a:pPr marL="137160" indent="0">
              <a:buNone/>
            </a:pPr>
            <a:endParaRPr lang="en-US" dirty="0"/>
          </a:p>
          <a:p>
            <a:pPr marL="137160" indent="0">
              <a:buNone/>
            </a:pPr>
            <a:r>
              <a:rPr lang="en-US" dirty="0" smtClean="0"/>
              <a:t>Upper Respiratory Tract</a:t>
            </a:r>
          </a:p>
          <a:p>
            <a:pPr marL="137160" indent="0">
              <a:buNone/>
            </a:pPr>
            <a:r>
              <a:rPr lang="en-US" dirty="0" smtClean="0"/>
              <a:t>Nose / Pharynx  / Larynx / Trachea</a:t>
            </a:r>
          </a:p>
          <a:p>
            <a:pPr marL="137160" indent="0">
              <a:buNone/>
            </a:pPr>
            <a:endParaRPr lang="en-US" dirty="0"/>
          </a:p>
          <a:p>
            <a:pPr marL="137160" indent="0">
              <a:buNone/>
            </a:pPr>
            <a:r>
              <a:rPr lang="en-US" dirty="0" smtClean="0"/>
              <a:t>Lower </a:t>
            </a:r>
            <a:r>
              <a:rPr lang="en-US" dirty="0" err="1" smtClean="0"/>
              <a:t>Respiatory</a:t>
            </a:r>
            <a:r>
              <a:rPr lang="en-US" dirty="0" smtClean="0"/>
              <a:t> Tract</a:t>
            </a:r>
          </a:p>
          <a:p>
            <a:pPr marL="137160" indent="0">
              <a:buNone/>
            </a:pPr>
            <a:r>
              <a:rPr lang="en-US" dirty="0" smtClean="0"/>
              <a:t>Bronchi / Bronchioles / Lungs / Muscles for Respiration ( Intercostal &amp; Diaphragm )</a:t>
            </a:r>
            <a:endParaRPr lang="en-US" dirty="0"/>
          </a:p>
          <a:p>
            <a:pPr marL="137160" indent="0">
              <a:buNone/>
            </a:pPr>
            <a:endParaRPr lang="en-US" dirty="0"/>
          </a:p>
          <a:p>
            <a:pPr marL="137160" indent="0">
              <a:buNone/>
            </a:pPr>
            <a:endParaRPr lang="en-US" dirty="0" smtClean="0"/>
          </a:p>
          <a:p>
            <a:pPr marL="137160" indent="0">
              <a:buNone/>
            </a:pP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26</a:t>
            </a:fld>
            <a:endParaRPr lang="en-US"/>
          </a:p>
        </p:txBody>
      </p:sp>
    </p:spTree>
    <p:extLst>
      <p:ext uri="{BB962C8B-B14F-4D97-AF65-F5344CB8AC3E}">
        <p14:creationId xmlns:p14="http://schemas.microsoft.com/office/powerpoint/2010/main" val="316765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Respiratory System Diagram</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447800"/>
            <a:ext cx="9144001" cy="5410200"/>
          </a:xfrm>
        </p:spPr>
      </p:pic>
      <p:sp>
        <p:nvSpPr>
          <p:cNvPr id="4" name="Slide Number Placeholder 3"/>
          <p:cNvSpPr>
            <a:spLocks noGrp="1"/>
          </p:cNvSpPr>
          <p:nvPr>
            <p:ph type="sldNum" sz="quarter" idx="12"/>
          </p:nvPr>
        </p:nvSpPr>
        <p:spPr/>
        <p:txBody>
          <a:bodyPr/>
          <a:lstStyle/>
          <a:p>
            <a:fld id="{51CD885A-0FFA-4C25-B05B-2F8C168EFFC8}" type="slidenum">
              <a:rPr lang="en-US" smtClean="0"/>
              <a:t>27</a:t>
            </a:fld>
            <a:endParaRPr lang="en-US"/>
          </a:p>
        </p:txBody>
      </p:sp>
    </p:spTree>
    <p:extLst>
      <p:ext uri="{BB962C8B-B14F-4D97-AF65-F5344CB8AC3E}">
        <p14:creationId xmlns:p14="http://schemas.microsoft.com/office/powerpoint/2010/main" val="2394049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Respiratory System</a:t>
            </a:r>
          </a:p>
        </p:txBody>
      </p:sp>
      <p:sp>
        <p:nvSpPr>
          <p:cNvPr id="3" name="Content Placeholder 2"/>
          <p:cNvSpPr>
            <a:spLocks noGrp="1"/>
          </p:cNvSpPr>
          <p:nvPr>
            <p:ph idx="1"/>
          </p:nvPr>
        </p:nvSpPr>
        <p:spPr/>
        <p:txBody>
          <a:bodyPr/>
          <a:lstStyle/>
          <a:p>
            <a:r>
              <a:rPr lang="en-US" dirty="0" smtClean="0"/>
              <a:t>Function :  </a:t>
            </a:r>
          </a:p>
          <a:p>
            <a:endParaRPr lang="en-US" dirty="0"/>
          </a:p>
          <a:p>
            <a:pPr marL="137160" indent="0">
              <a:buNone/>
            </a:pPr>
            <a:r>
              <a:rPr lang="en-US" dirty="0" smtClean="0"/>
              <a:t>Inspiration</a:t>
            </a:r>
          </a:p>
          <a:p>
            <a:pPr marL="137160" indent="0">
              <a:buNone/>
            </a:pPr>
            <a:r>
              <a:rPr lang="en-US" dirty="0" smtClean="0"/>
              <a:t>Expiration</a:t>
            </a:r>
          </a:p>
          <a:p>
            <a:pPr marL="137160" indent="0">
              <a:buNone/>
            </a:pPr>
            <a:r>
              <a:rPr lang="en-US" dirty="0" smtClean="0"/>
              <a:t>Pause</a:t>
            </a:r>
          </a:p>
          <a:p>
            <a:pPr marL="137160" indent="0">
              <a:buNone/>
            </a:pPr>
            <a:r>
              <a:rPr lang="en-US" dirty="0" smtClean="0"/>
              <a:t>Respiration Cycle per minute 15 times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28</a:t>
            </a:fld>
            <a:endParaRPr lang="en-US"/>
          </a:p>
        </p:txBody>
      </p:sp>
    </p:spTree>
    <p:extLst>
      <p:ext uri="{BB962C8B-B14F-4D97-AF65-F5344CB8AC3E}">
        <p14:creationId xmlns:p14="http://schemas.microsoft.com/office/powerpoint/2010/main" val="4106144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Alveoli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71600"/>
            <a:ext cx="9144000" cy="5486400"/>
          </a:xfrm>
        </p:spPr>
      </p:pic>
      <p:sp>
        <p:nvSpPr>
          <p:cNvPr id="4" name="Slide Number Placeholder 3"/>
          <p:cNvSpPr>
            <a:spLocks noGrp="1"/>
          </p:cNvSpPr>
          <p:nvPr>
            <p:ph type="sldNum" sz="quarter" idx="12"/>
          </p:nvPr>
        </p:nvSpPr>
        <p:spPr/>
        <p:txBody>
          <a:bodyPr/>
          <a:lstStyle/>
          <a:p>
            <a:fld id="{51CD885A-0FFA-4C25-B05B-2F8C168EFFC8}" type="slidenum">
              <a:rPr lang="en-US" smtClean="0"/>
              <a:t>29</a:t>
            </a:fld>
            <a:endParaRPr lang="en-US"/>
          </a:p>
        </p:txBody>
      </p:sp>
    </p:spTree>
    <p:extLst>
      <p:ext uri="{BB962C8B-B14F-4D97-AF65-F5344CB8AC3E}">
        <p14:creationId xmlns:p14="http://schemas.microsoft.com/office/powerpoint/2010/main" val="241007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Cell</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Cell : Structural &amp; Functional Unit of Body</a:t>
            </a:r>
          </a:p>
          <a:p>
            <a:r>
              <a:rPr lang="en-US" dirty="0" smtClean="0"/>
              <a:t>Cytology : Study concerning Cell</a:t>
            </a:r>
          </a:p>
          <a:p>
            <a:r>
              <a:rPr lang="en-US" dirty="0" smtClean="0"/>
              <a:t>Cell Function :</a:t>
            </a:r>
          </a:p>
          <a:p>
            <a:pPr marL="137160" indent="0">
              <a:buNone/>
            </a:pPr>
            <a:r>
              <a:rPr lang="en-US" dirty="0"/>
              <a:t> </a:t>
            </a:r>
            <a:r>
              <a:rPr lang="en-US" dirty="0" smtClean="0"/>
              <a:t>      Ingestion &amp; Assimilation</a:t>
            </a:r>
          </a:p>
          <a:p>
            <a:pPr marL="0" indent="0">
              <a:buNone/>
            </a:pPr>
            <a:r>
              <a:rPr lang="en-US" dirty="0"/>
              <a:t> </a:t>
            </a:r>
            <a:r>
              <a:rPr lang="en-US" dirty="0" smtClean="0"/>
              <a:t>        Metabolism</a:t>
            </a:r>
          </a:p>
          <a:p>
            <a:pPr marL="0" indent="0">
              <a:buNone/>
            </a:pPr>
            <a:r>
              <a:rPr lang="en-US" dirty="0"/>
              <a:t> </a:t>
            </a:r>
            <a:r>
              <a:rPr lang="en-US" dirty="0" smtClean="0"/>
              <a:t>        </a:t>
            </a:r>
            <a:r>
              <a:rPr lang="en-US" dirty="0" err="1" smtClean="0"/>
              <a:t>Respiration,Excretion,Irritability</a:t>
            </a:r>
            <a:r>
              <a:rPr lang="en-US" dirty="0" smtClean="0"/>
              <a:t> &amp; Conductivity</a:t>
            </a:r>
          </a:p>
          <a:p>
            <a:pPr marL="0" indent="0">
              <a:buNone/>
            </a:pPr>
            <a:r>
              <a:rPr lang="en-US" dirty="0"/>
              <a:t> </a:t>
            </a:r>
            <a:r>
              <a:rPr lang="en-US" dirty="0" smtClean="0"/>
              <a:t>        Reproduction</a:t>
            </a:r>
          </a:p>
          <a:p>
            <a:pPr marL="0" indent="0">
              <a:buNone/>
            </a:pPr>
            <a:endParaRPr lang="en-US" dirty="0" smtClean="0"/>
          </a:p>
          <a:p>
            <a:pPr marL="0" indent="0">
              <a:buNone/>
            </a:pPr>
            <a:r>
              <a:rPr lang="en-US" dirty="0" smtClean="0"/>
              <a:t>Metabolism :</a:t>
            </a:r>
          </a:p>
          <a:p>
            <a:pPr marL="0" indent="0">
              <a:buNone/>
            </a:pPr>
            <a:endParaRPr lang="en-US" dirty="0" smtClean="0"/>
          </a:p>
          <a:p>
            <a:pPr marL="0" indent="0">
              <a:buNone/>
            </a:pPr>
            <a:r>
              <a:rPr lang="en-US" dirty="0"/>
              <a:t> </a:t>
            </a:r>
            <a:r>
              <a:rPr lang="en-US" dirty="0" smtClean="0"/>
              <a:t>         Catabolism – Complex substances breaking into simpler substances through series of chemical reactions in living body</a:t>
            </a:r>
          </a:p>
          <a:p>
            <a:pPr marL="0" indent="0">
              <a:buNone/>
            </a:pPr>
            <a:r>
              <a:rPr lang="en-US" dirty="0"/>
              <a:t> </a:t>
            </a:r>
            <a:r>
              <a:rPr lang="en-US" dirty="0" smtClean="0"/>
              <a:t>         Anabolism – Simpler substances changing into complex substances through series of chemical reactions in living body</a:t>
            </a:r>
          </a:p>
          <a:p>
            <a:pPr marL="0" indent="0">
              <a:buNone/>
            </a:pP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3</a:t>
            </a:fld>
            <a:endParaRPr lang="en-US"/>
          </a:p>
        </p:txBody>
      </p:sp>
    </p:spTree>
    <p:extLst>
      <p:ext uri="{BB962C8B-B14F-4D97-AF65-F5344CB8AC3E}">
        <p14:creationId xmlns:p14="http://schemas.microsoft.com/office/powerpoint/2010/main" val="996226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Respiratory System</a:t>
            </a:r>
          </a:p>
        </p:txBody>
      </p:sp>
      <p:sp>
        <p:nvSpPr>
          <p:cNvPr id="3" name="Content Placeholder 2"/>
          <p:cNvSpPr>
            <a:spLocks noGrp="1"/>
          </p:cNvSpPr>
          <p:nvPr>
            <p:ph idx="1"/>
          </p:nvPr>
        </p:nvSpPr>
        <p:spPr/>
        <p:txBody>
          <a:bodyPr/>
          <a:lstStyle/>
          <a:p>
            <a:r>
              <a:rPr lang="en-US" dirty="0" smtClean="0"/>
              <a:t>Function :</a:t>
            </a:r>
          </a:p>
          <a:p>
            <a:pPr marL="137160" indent="0">
              <a:buNone/>
            </a:pPr>
            <a:endParaRPr lang="en-US" dirty="0"/>
          </a:p>
          <a:p>
            <a:pPr marL="137160" indent="0">
              <a:buNone/>
            </a:pPr>
            <a:r>
              <a:rPr lang="en-US" dirty="0" smtClean="0"/>
              <a:t>External Respiration  ( O2-CO2 exchange ) – Between Lungs &amp; Blood</a:t>
            </a:r>
          </a:p>
          <a:p>
            <a:pPr marL="137160" indent="0">
              <a:buNone/>
            </a:pPr>
            <a:endParaRPr lang="en-US" dirty="0"/>
          </a:p>
          <a:p>
            <a:pPr marL="137160" indent="0">
              <a:buNone/>
            </a:pPr>
            <a:r>
              <a:rPr lang="en-US" dirty="0" smtClean="0"/>
              <a:t>Internal Respiration ( O2-CO2 exchange ) –</a:t>
            </a:r>
          </a:p>
          <a:p>
            <a:pPr marL="137160" indent="0">
              <a:buNone/>
            </a:pPr>
            <a:r>
              <a:rPr lang="en-US" dirty="0" smtClean="0"/>
              <a:t>Between Blood &amp; Cells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30</a:t>
            </a:fld>
            <a:endParaRPr lang="en-US"/>
          </a:p>
        </p:txBody>
      </p:sp>
    </p:spTree>
    <p:extLst>
      <p:ext uri="{BB962C8B-B14F-4D97-AF65-F5344CB8AC3E}">
        <p14:creationId xmlns:p14="http://schemas.microsoft.com/office/powerpoint/2010/main" val="3570991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Circulatory </a:t>
            </a:r>
            <a:r>
              <a:rPr lang="en-US" sz="3200" dirty="0" smtClean="0"/>
              <a:t>System Diagram</a:t>
            </a:r>
            <a:endParaRPr lang="en-US" sz="3200" dirty="0"/>
          </a:p>
        </p:txBody>
      </p:sp>
      <p:sp>
        <p:nvSpPr>
          <p:cNvPr id="4" name="Slide Number Placeholder 3"/>
          <p:cNvSpPr>
            <a:spLocks noGrp="1"/>
          </p:cNvSpPr>
          <p:nvPr>
            <p:ph type="sldNum" sz="quarter" idx="12"/>
          </p:nvPr>
        </p:nvSpPr>
        <p:spPr/>
        <p:txBody>
          <a:bodyPr/>
          <a:lstStyle/>
          <a:p>
            <a:fld id="{51CD885A-0FFA-4C25-B05B-2F8C168EFFC8}" type="slidenum">
              <a:rPr lang="en-US" smtClean="0"/>
              <a:t>31</a:t>
            </a:fld>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47800"/>
            <a:ext cx="9144000" cy="5410200"/>
          </a:xfrm>
        </p:spPr>
      </p:pic>
    </p:spTree>
    <p:extLst>
      <p:ext uri="{BB962C8B-B14F-4D97-AF65-F5344CB8AC3E}">
        <p14:creationId xmlns:p14="http://schemas.microsoft.com/office/powerpoint/2010/main" val="3793486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Circulatory System</a:t>
            </a:r>
            <a:endParaRPr lang="en-US" sz="3200" dirty="0"/>
          </a:p>
        </p:txBody>
      </p:sp>
      <p:sp>
        <p:nvSpPr>
          <p:cNvPr id="3" name="Content Placeholder 2"/>
          <p:cNvSpPr>
            <a:spLocks noGrp="1"/>
          </p:cNvSpPr>
          <p:nvPr>
            <p:ph idx="1"/>
          </p:nvPr>
        </p:nvSpPr>
        <p:spPr/>
        <p:txBody>
          <a:bodyPr/>
          <a:lstStyle/>
          <a:p>
            <a:r>
              <a:rPr lang="en-US" dirty="0" smtClean="0"/>
              <a:t>Structure &amp; Parts :</a:t>
            </a:r>
          </a:p>
          <a:p>
            <a:pPr marL="137160" indent="0">
              <a:buNone/>
            </a:pPr>
            <a:r>
              <a:rPr lang="en-US" dirty="0"/>
              <a:t> </a:t>
            </a:r>
            <a:endParaRPr lang="en-US" dirty="0" smtClean="0"/>
          </a:p>
          <a:p>
            <a:pPr marL="137160" indent="0">
              <a:buNone/>
            </a:pPr>
            <a:r>
              <a:rPr lang="en-US" dirty="0" smtClean="0"/>
              <a:t>Heart / Blood / Blood Vessels</a:t>
            </a:r>
          </a:p>
          <a:p>
            <a:pPr marL="137160" indent="0">
              <a:buNone/>
            </a:pPr>
            <a:endParaRPr lang="en-US" dirty="0"/>
          </a:p>
          <a:p>
            <a:pPr marL="137160" indent="0">
              <a:buNone/>
            </a:pPr>
            <a:r>
              <a:rPr lang="en-US" dirty="0" smtClean="0"/>
              <a:t>Blood Vessels – Artery / Vein / Capillary</a:t>
            </a:r>
          </a:p>
          <a:p>
            <a:pPr marL="137160" indent="0">
              <a:buNone/>
            </a:pPr>
            <a:endParaRPr lang="en-US" dirty="0"/>
          </a:p>
          <a:p>
            <a:pPr marL="137160" indent="0">
              <a:buNone/>
            </a:pPr>
            <a:r>
              <a:rPr lang="en-US" dirty="0" smtClean="0"/>
              <a:t>Blood–Serum/Blood Cells( RBC/WBC/Platelets )</a:t>
            </a:r>
          </a:p>
        </p:txBody>
      </p:sp>
      <p:sp>
        <p:nvSpPr>
          <p:cNvPr id="4" name="Slide Number Placeholder 3"/>
          <p:cNvSpPr>
            <a:spLocks noGrp="1"/>
          </p:cNvSpPr>
          <p:nvPr>
            <p:ph type="sldNum" sz="quarter" idx="12"/>
          </p:nvPr>
        </p:nvSpPr>
        <p:spPr/>
        <p:txBody>
          <a:bodyPr/>
          <a:lstStyle/>
          <a:p>
            <a:fld id="{51CD885A-0FFA-4C25-B05B-2F8C168EFFC8}" type="slidenum">
              <a:rPr lang="en-US" smtClean="0"/>
              <a:t>32</a:t>
            </a:fld>
            <a:endParaRPr lang="en-US"/>
          </a:p>
        </p:txBody>
      </p:sp>
    </p:spTree>
    <p:extLst>
      <p:ext uri="{BB962C8B-B14F-4D97-AF65-F5344CB8AC3E}">
        <p14:creationId xmlns:p14="http://schemas.microsoft.com/office/powerpoint/2010/main" val="1504360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Heart Diagram</a:t>
            </a:r>
            <a:endParaRPr lang="en-US" sz="3200" dirty="0"/>
          </a:p>
        </p:txBody>
      </p:sp>
      <p:sp>
        <p:nvSpPr>
          <p:cNvPr id="4" name="Slide Number Placeholder 3"/>
          <p:cNvSpPr>
            <a:spLocks noGrp="1"/>
          </p:cNvSpPr>
          <p:nvPr>
            <p:ph type="sldNum" sz="quarter" idx="12"/>
          </p:nvPr>
        </p:nvSpPr>
        <p:spPr/>
        <p:txBody>
          <a:bodyPr/>
          <a:lstStyle/>
          <a:p>
            <a:fld id="{51CD885A-0FFA-4C25-B05B-2F8C168EFFC8}" type="slidenum">
              <a:rPr lang="en-US" smtClean="0"/>
              <a:t>33</a:t>
            </a:fld>
            <a:endParaRPr lang="en-US"/>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1600200"/>
            <a:ext cx="5562599" cy="5257800"/>
          </a:xfrm>
        </p:spPr>
      </p:pic>
    </p:spTree>
    <p:extLst>
      <p:ext uri="{BB962C8B-B14F-4D97-AF65-F5344CB8AC3E}">
        <p14:creationId xmlns:p14="http://schemas.microsoft.com/office/powerpoint/2010/main" val="2010497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Circulatory System</a:t>
            </a:r>
          </a:p>
        </p:txBody>
      </p:sp>
      <p:sp>
        <p:nvSpPr>
          <p:cNvPr id="3" name="Content Placeholder 2"/>
          <p:cNvSpPr>
            <a:spLocks noGrp="1"/>
          </p:cNvSpPr>
          <p:nvPr>
            <p:ph idx="1"/>
          </p:nvPr>
        </p:nvSpPr>
        <p:spPr/>
        <p:txBody>
          <a:bodyPr>
            <a:normAutofit fontScale="92500" lnSpcReduction="10000"/>
          </a:bodyPr>
          <a:lstStyle/>
          <a:p>
            <a:r>
              <a:rPr lang="en-US" dirty="0" smtClean="0"/>
              <a:t>Function :</a:t>
            </a:r>
          </a:p>
          <a:p>
            <a:pPr marL="137160" indent="0">
              <a:buNone/>
            </a:pPr>
            <a:endParaRPr lang="en-US" dirty="0"/>
          </a:p>
          <a:p>
            <a:pPr marL="137160" indent="0">
              <a:buNone/>
            </a:pPr>
            <a:r>
              <a:rPr lang="en-US" dirty="0" smtClean="0"/>
              <a:t>Supplies O</a:t>
            </a:r>
            <a:r>
              <a:rPr lang="en-US" baseline="-25000" dirty="0" smtClean="0"/>
              <a:t>2</a:t>
            </a:r>
            <a:r>
              <a:rPr lang="en-US" dirty="0" smtClean="0"/>
              <a:t> and nutrients to various parts of body</a:t>
            </a:r>
          </a:p>
          <a:p>
            <a:pPr marL="137160" indent="0">
              <a:buNone/>
            </a:pPr>
            <a:r>
              <a:rPr lang="en-US" dirty="0" smtClean="0"/>
              <a:t>Transports wastes &amp; CO</a:t>
            </a:r>
            <a:r>
              <a:rPr lang="en-US" baseline="-25000" dirty="0"/>
              <a:t>2 </a:t>
            </a:r>
            <a:r>
              <a:rPr lang="en-US" dirty="0" smtClean="0"/>
              <a:t>from different parts of body to excretory organs</a:t>
            </a:r>
          </a:p>
          <a:p>
            <a:pPr marL="137160" indent="0">
              <a:buNone/>
            </a:pPr>
            <a:r>
              <a:rPr lang="en-US" dirty="0" smtClean="0"/>
              <a:t>Body temperature regulation</a:t>
            </a:r>
          </a:p>
          <a:p>
            <a:pPr marL="137160" indent="0">
              <a:buNone/>
            </a:pPr>
            <a:r>
              <a:rPr lang="en-US" dirty="0" smtClean="0"/>
              <a:t>Blood pressure maintain</a:t>
            </a:r>
          </a:p>
          <a:p>
            <a:pPr marL="137160" indent="0">
              <a:buNone/>
            </a:pPr>
            <a:r>
              <a:rPr lang="en-US" dirty="0" smtClean="0"/>
              <a:t>Responsible for Immunity and protects body from infection </a:t>
            </a:r>
          </a:p>
          <a:p>
            <a:pPr marL="137160" indent="0">
              <a:buNone/>
            </a:pPr>
            <a:r>
              <a:rPr lang="en-US" dirty="0" smtClean="0"/>
              <a:t>Helps in coagulation after injury</a:t>
            </a:r>
          </a:p>
          <a:p>
            <a:pPr marL="137160" indent="0">
              <a:buNone/>
            </a:pPr>
            <a:r>
              <a:rPr lang="en-US" dirty="0" smtClean="0"/>
              <a:t>Maintains body pH</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34</a:t>
            </a:fld>
            <a:endParaRPr lang="en-US"/>
          </a:p>
        </p:txBody>
      </p:sp>
    </p:spTree>
    <p:extLst>
      <p:ext uri="{BB962C8B-B14F-4D97-AF65-F5344CB8AC3E}">
        <p14:creationId xmlns:p14="http://schemas.microsoft.com/office/powerpoint/2010/main" val="2136325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Excretory </a:t>
            </a:r>
            <a:r>
              <a:rPr lang="en-US" sz="3200" dirty="0" smtClean="0"/>
              <a:t>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47800"/>
            <a:ext cx="9144000" cy="5410200"/>
          </a:xfrm>
        </p:spPr>
      </p:pic>
      <p:sp>
        <p:nvSpPr>
          <p:cNvPr id="4" name="Slide Number Placeholder 3"/>
          <p:cNvSpPr>
            <a:spLocks noGrp="1"/>
          </p:cNvSpPr>
          <p:nvPr>
            <p:ph type="sldNum" sz="quarter" idx="12"/>
          </p:nvPr>
        </p:nvSpPr>
        <p:spPr/>
        <p:txBody>
          <a:bodyPr/>
          <a:lstStyle/>
          <a:p>
            <a:fld id="{51CD885A-0FFA-4C25-B05B-2F8C168EFFC8}" type="slidenum">
              <a:rPr lang="en-US" smtClean="0"/>
              <a:t>35</a:t>
            </a:fld>
            <a:endParaRPr lang="en-US"/>
          </a:p>
        </p:txBody>
      </p:sp>
    </p:spTree>
    <p:extLst>
      <p:ext uri="{BB962C8B-B14F-4D97-AF65-F5344CB8AC3E}">
        <p14:creationId xmlns:p14="http://schemas.microsoft.com/office/powerpoint/2010/main" val="258988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Excretory System</a:t>
            </a:r>
            <a:endParaRPr lang="en-US" sz="3200" dirty="0"/>
          </a:p>
        </p:txBody>
      </p:sp>
      <p:sp>
        <p:nvSpPr>
          <p:cNvPr id="3" name="Content Placeholder 2"/>
          <p:cNvSpPr>
            <a:spLocks noGrp="1"/>
          </p:cNvSpPr>
          <p:nvPr>
            <p:ph idx="1"/>
          </p:nvPr>
        </p:nvSpPr>
        <p:spPr/>
        <p:txBody>
          <a:bodyPr>
            <a:normAutofit fontScale="62500" lnSpcReduction="20000"/>
          </a:bodyPr>
          <a:lstStyle/>
          <a:p>
            <a:r>
              <a:rPr lang="en-US" dirty="0" smtClean="0"/>
              <a:t>Structure &amp; Parts :</a:t>
            </a:r>
          </a:p>
          <a:p>
            <a:endParaRPr lang="en-US" dirty="0" smtClean="0"/>
          </a:p>
          <a:p>
            <a:pPr marL="137160" indent="0">
              <a:buNone/>
            </a:pPr>
            <a:r>
              <a:rPr lang="en-US" dirty="0" smtClean="0"/>
              <a:t>1)Kidneys</a:t>
            </a:r>
          </a:p>
          <a:p>
            <a:pPr marL="137160" indent="0">
              <a:buNone/>
            </a:pPr>
            <a:r>
              <a:rPr lang="en-US" dirty="0" smtClean="0"/>
              <a:t>    Ureters</a:t>
            </a:r>
          </a:p>
          <a:p>
            <a:pPr marL="137160" indent="0">
              <a:buNone/>
            </a:pPr>
            <a:r>
              <a:rPr lang="en-US" dirty="0" smtClean="0"/>
              <a:t>    Urinary Bladder</a:t>
            </a:r>
          </a:p>
          <a:p>
            <a:pPr marL="137160" indent="0">
              <a:buNone/>
            </a:pPr>
            <a:r>
              <a:rPr lang="en-US" dirty="0" smtClean="0"/>
              <a:t>    Urethra                  ------------       Urine</a:t>
            </a:r>
          </a:p>
          <a:p>
            <a:pPr marL="137160" indent="0">
              <a:buNone/>
            </a:pPr>
            <a:endParaRPr lang="en-US" dirty="0"/>
          </a:p>
          <a:p>
            <a:pPr marL="137160" indent="0">
              <a:buNone/>
            </a:pPr>
            <a:r>
              <a:rPr lang="en-US" dirty="0" smtClean="0"/>
              <a:t>Nephron – Structural &amp; Functional unit of Kidney</a:t>
            </a:r>
          </a:p>
          <a:p>
            <a:pPr marL="137160" indent="0">
              <a:buNone/>
            </a:pPr>
            <a:endParaRPr lang="en-US" dirty="0" smtClean="0"/>
          </a:p>
          <a:p>
            <a:pPr marL="137160" indent="0">
              <a:buNone/>
            </a:pPr>
            <a:r>
              <a:rPr lang="en-US" dirty="0" smtClean="0"/>
              <a:t>2) Intestine                ------------        Bile</a:t>
            </a:r>
          </a:p>
          <a:p>
            <a:pPr marL="137160" indent="0">
              <a:buNone/>
            </a:pPr>
            <a:endParaRPr lang="en-US" dirty="0" smtClean="0"/>
          </a:p>
          <a:p>
            <a:pPr marL="137160" indent="0">
              <a:buNone/>
            </a:pPr>
            <a:r>
              <a:rPr lang="en-US" dirty="0" smtClean="0"/>
              <a:t>3) Ear                         ------------         Ear Wax</a:t>
            </a:r>
          </a:p>
          <a:p>
            <a:pPr marL="137160" indent="0">
              <a:buNone/>
            </a:pPr>
            <a:endParaRPr lang="en-US" dirty="0"/>
          </a:p>
          <a:p>
            <a:pPr marL="137160" indent="0">
              <a:buNone/>
            </a:pPr>
            <a:r>
              <a:rPr lang="en-US" dirty="0" smtClean="0"/>
              <a:t>4) Skin                       -------------        Sweat &amp; Sebum</a:t>
            </a:r>
          </a:p>
          <a:p>
            <a:pPr marL="137160" indent="0">
              <a:buNone/>
            </a:pPr>
            <a:endParaRPr lang="en-US" dirty="0"/>
          </a:p>
          <a:p>
            <a:pPr marL="137160" indent="0">
              <a:buNone/>
            </a:pPr>
            <a:r>
              <a:rPr lang="en-US" dirty="0" smtClean="0"/>
              <a:t>5) Lungs                   -------------        CO2</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36</a:t>
            </a:fld>
            <a:endParaRPr lang="en-US"/>
          </a:p>
        </p:txBody>
      </p:sp>
    </p:spTree>
    <p:extLst>
      <p:ext uri="{BB962C8B-B14F-4D97-AF65-F5344CB8AC3E}">
        <p14:creationId xmlns:p14="http://schemas.microsoft.com/office/powerpoint/2010/main" val="2749595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Kidney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600200"/>
            <a:ext cx="4572000" cy="5257800"/>
          </a:xfrm>
        </p:spPr>
      </p:pic>
      <p:sp>
        <p:nvSpPr>
          <p:cNvPr id="4" name="Slide Number Placeholder 3"/>
          <p:cNvSpPr>
            <a:spLocks noGrp="1"/>
          </p:cNvSpPr>
          <p:nvPr>
            <p:ph type="sldNum" sz="quarter" idx="12"/>
          </p:nvPr>
        </p:nvSpPr>
        <p:spPr/>
        <p:txBody>
          <a:bodyPr/>
          <a:lstStyle/>
          <a:p>
            <a:fld id="{51CD885A-0FFA-4C25-B05B-2F8C168EFFC8}" type="slidenum">
              <a:rPr lang="en-US" smtClean="0"/>
              <a:t>37</a:t>
            </a:fld>
            <a:endParaRPr lang="en-US"/>
          </a:p>
        </p:txBody>
      </p:sp>
    </p:spTree>
    <p:extLst>
      <p:ext uri="{BB962C8B-B14F-4D97-AF65-F5344CB8AC3E}">
        <p14:creationId xmlns:p14="http://schemas.microsoft.com/office/powerpoint/2010/main" val="1404788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Nephron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447800"/>
            <a:ext cx="4572000" cy="5410200"/>
          </a:xfrm>
        </p:spPr>
      </p:pic>
      <p:sp>
        <p:nvSpPr>
          <p:cNvPr id="4" name="Slide Number Placeholder 3"/>
          <p:cNvSpPr>
            <a:spLocks noGrp="1"/>
          </p:cNvSpPr>
          <p:nvPr>
            <p:ph type="sldNum" sz="quarter" idx="12"/>
          </p:nvPr>
        </p:nvSpPr>
        <p:spPr/>
        <p:txBody>
          <a:bodyPr/>
          <a:lstStyle/>
          <a:p>
            <a:fld id="{51CD885A-0FFA-4C25-B05B-2F8C168EFFC8}" type="slidenum">
              <a:rPr lang="en-US" smtClean="0"/>
              <a:t>38</a:t>
            </a:fld>
            <a:endParaRPr lang="en-US"/>
          </a:p>
        </p:txBody>
      </p:sp>
    </p:spTree>
    <p:extLst>
      <p:ext uri="{BB962C8B-B14F-4D97-AF65-F5344CB8AC3E}">
        <p14:creationId xmlns:p14="http://schemas.microsoft.com/office/powerpoint/2010/main" val="2081220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Excretory System</a:t>
            </a:r>
          </a:p>
        </p:txBody>
      </p:sp>
      <p:sp>
        <p:nvSpPr>
          <p:cNvPr id="3" name="Content Placeholder 2"/>
          <p:cNvSpPr>
            <a:spLocks noGrp="1"/>
          </p:cNvSpPr>
          <p:nvPr>
            <p:ph idx="1"/>
          </p:nvPr>
        </p:nvSpPr>
        <p:spPr/>
        <p:txBody>
          <a:bodyPr/>
          <a:lstStyle/>
          <a:p>
            <a:r>
              <a:rPr lang="en-US" dirty="0" smtClean="0"/>
              <a:t>Function : </a:t>
            </a:r>
          </a:p>
          <a:p>
            <a:pPr marL="137160" indent="0">
              <a:buNone/>
            </a:pPr>
            <a:endParaRPr lang="en-US" dirty="0"/>
          </a:p>
          <a:p>
            <a:pPr marL="137160" indent="0">
              <a:buNone/>
            </a:pPr>
            <a:r>
              <a:rPr lang="en-US" dirty="0" smtClean="0"/>
              <a:t>Filtration of waste materials from body and eliminate through different excretory pathway as different excretory material ( </a:t>
            </a:r>
            <a:r>
              <a:rPr lang="en-US" dirty="0" err="1" smtClean="0"/>
              <a:t>Eg</a:t>
            </a:r>
            <a:r>
              <a:rPr lang="en-US" dirty="0" smtClean="0"/>
              <a:t>. </a:t>
            </a:r>
            <a:r>
              <a:rPr lang="en-US" dirty="0" err="1" smtClean="0"/>
              <a:t>Urine,Bile,Ear</a:t>
            </a:r>
            <a:r>
              <a:rPr lang="en-US" dirty="0" smtClean="0"/>
              <a:t> Wax,CO</a:t>
            </a:r>
            <a:r>
              <a:rPr lang="en-US" baseline="-25000" dirty="0" smtClean="0"/>
              <a:t>2</a:t>
            </a:r>
            <a:r>
              <a:rPr lang="en-US" dirty="0" smtClean="0"/>
              <a:t>,Sweat&amp; Sebum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39</a:t>
            </a:fld>
            <a:endParaRPr lang="en-US"/>
          </a:p>
        </p:txBody>
      </p:sp>
    </p:spTree>
    <p:extLst>
      <p:ext uri="{BB962C8B-B14F-4D97-AF65-F5344CB8AC3E}">
        <p14:creationId xmlns:p14="http://schemas.microsoft.com/office/powerpoint/2010/main" val="3746576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Cell Structure</a:t>
            </a:r>
            <a:endParaRPr lang="en-US" sz="3200" dirty="0"/>
          </a:p>
        </p:txBody>
      </p:sp>
      <p:sp>
        <p:nvSpPr>
          <p:cNvPr id="3" name="Content Placeholder 2"/>
          <p:cNvSpPr>
            <a:spLocks noGrp="1"/>
          </p:cNvSpPr>
          <p:nvPr>
            <p:ph idx="1"/>
          </p:nvPr>
        </p:nvSpPr>
        <p:spPr/>
        <p:txBody>
          <a:bodyPr/>
          <a:lstStyle/>
          <a:p>
            <a:r>
              <a:rPr lang="en-US" dirty="0" smtClean="0"/>
              <a:t>Nucleus</a:t>
            </a:r>
          </a:p>
          <a:p>
            <a:r>
              <a:rPr lang="en-US" dirty="0" smtClean="0"/>
              <a:t>Cytoplasm</a:t>
            </a:r>
          </a:p>
          <a:p>
            <a:endParaRPr lang="en-US" dirty="0"/>
          </a:p>
          <a:p>
            <a:r>
              <a:rPr lang="en-US" dirty="0" smtClean="0"/>
              <a:t>Nucleus – It is bounded by Nuclear Membrane </a:t>
            </a:r>
          </a:p>
          <a:p>
            <a:r>
              <a:rPr lang="en-US" dirty="0" smtClean="0"/>
              <a:t>Cytoplasm – Protoplasm ( viscid liquid ) of a cell exclusive of that of the nucleus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4</a:t>
            </a:fld>
            <a:endParaRPr lang="en-US"/>
          </a:p>
        </p:txBody>
      </p:sp>
    </p:spTree>
    <p:extLst>
      <p:ext uri="{BB962C8B-B14F-4D97-AF65-F5344CB8AC3E}">
        <p14:creationId xmlns:p14="http://schemas.microsoft.com/office/powerpoint/2010/main" val="30515873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Nervous System</a:t>
            </a:r>
            <a:endParaRPr lang="en-US" sz="3200" dirty="0"/>
          </a:p>
        </p:txBody>
      </p:sp>
      <p:sp>
        <p:nvSpPr>
          <p:cNvPr id="3" name="Content Placeholder 2"/>
          <p:cNvSpPr>
            <a:spLocks noGrp="1"/>
          </p:cNvSpPr>
          <p:nvPr>
            <p:ph idx="1"/>
          </p:nvPr>
        </p:nvSpPr>
        <p:spPr/>
        <p:txBody>
          <a:bodyPr/>
          <a:lstStyle/>
          <a:p>
            <a:r>
              <a:rPr lang="en-US" dirty="0" smtClean="0"/>
              <a:t>Structure &amp; Parts :</a:t>
            </a:r>
          </a:p>
          <a:p>
            <a:pPr marL="137160" indent="0">
              <a:buNone/>
            </a:pPr>
            <a:endParaRPr lang="en-US" dirty="0"/>
          </a:p>
          <a:p>
            <a:pPr marL="137160" indent="0">
              <a:buNone/>
            </a:pPr>
            <a:r>
              <a:rPr lang="en-US" dirty="0" smtClean="0"/>
              <a:t>3 Types –</a:t>
            </a:r>
          </a:p>
          <a:p>
            <a:pPr marL="137160" indent="0">
              <a:buNone/>
            </a:pPr>
            <a:endParaRPr lang="en-US" dirty="0" smtClean="0"/>
          </a:p>
          <a:p>
            <a:pPr marL="137160" indent="0">
              <a:buNone/>
            </a:pPr>
            <a:r>
              <a:rPr lang="en-US" dirty="0" smtClean="0"/>
              <a:t>A) Central Nervous System  B) Autonomic Nervous System   </a:t>
            </a:r>
          </a:p>
          <a:p>
            <a:pPr marL="137160" indent="0">
              <a:buNone/>
            </a:pPr>
            <a:endParaRPr lang="en-US" dirty="0" smtClean="0"/>
          </a:p>
          <a:p>
            <a:pPr marL="137160" indent="0">
              <a:buNone/>
            </a:pP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40</a:t>
            </a:fld>
            <a:endParaRPr lang="en-US"/>
          </a:p>
        </p:txBody>
      </p:sp>
    </p:spTree>
    <p:extLst>
      <p:ext uri="{BB962C8B-B14F-4D97-AF65-F5344CB8AC3E}">
        <p14:creationId xmlns:p14="http://schemas.microsoft.com/office/powerpoint/2010/main" val="3548785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Nervous System</a:t>
            </a:r>
          </a:p>
        </p:txBody>
      </p:sp>
      <p:sp>
        <p:nvSpPr>
          <p:cNvPr id="3" name="Content Placeholder 2"/>
          <p:cNvSpPr>
            <a:spLocks noGrp="1"/>
          </p:cNvSpPr>
          <p:nvPr>
            <p:ph idx="1"/>
          </p:nvPr>
        </p:nvSpPr>
        <p:spPr/>
        <p:txBody>
          <a:bodyPr/>
          <a:lstStyle/>
          <a:p>
            <a:r>
              <a:rPr lang="en-US" dirty="0" smtClean="0"/>
              <a:t>Structure &amp; Parts :</a:t>
            </a:r>
          </a:p>
          <a:p>
            <a:endParaRPr lang="en-US" dirty="0"/>
          </a:p>
          <a:p>
            <a:pPr marL="651510" indent="-514350">
              <a:buAutoNum type="alphaUcParenR"/>
            </a:pPr>
            <a:r>
              <a:rPr lang="en-US" dirty="0" smtClean="0"/>
              <a:t>Central Nervous System – Brain / Nerves / Spinal Cord</a:t>
            </a:r>
          </a:p>
          <a:p>
            <a:pPr marL="651510" indent="-514350">
              <a:buAutoNum type="alphaUcParenR"/>
            </a:pPr>
            <a:r>
              <a:rPr lang="en-US" dirty="0" smtClean="0"/>
              <a:t>Autonomic Nervous System – Sympathetic / Parasympathetic</a:t>
            </a:r>
          </a:p>
          <a:p>
            <a:pPr marL="651510" indent="-514350">
              <a:buAutoNum type="alphaUcParenR"/>
            </a:pPr>
            <a:endParaRPr lang="en-US" dirty="0"/>
          </a:p>
          <a:p>
            <a:pPr marL="137160" indent="0">
              <a:buNone/>
            </a:pPr>
            <a:r>
              <a:rPr lang="en-US" dirty="0" smtClean="0"/>
              <a:t>Neuron – Structural &amp; Functional unit of brain</a:t>
            </a:r>
          </a:p>
          <a:p>
            <a:pPr marL="137160" indent="0">
              <a:buNone/>
            </a:pP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41</a:t>
            </a:fld>
            <a:endParaRPr lang="en-US"/>
          </a:p>
        </p:txBody>
      </p:sp>
    </p:spTree>
    <p:extLst>
      <p:ext uri="{BB962C8B-B14F-4D97-AF65-F5344CB8AC3E}">
        <p14:creationId xmlns:p14="http://schemas.microsoft.com/office/powerpoint/2010/main" val="1626854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Neuron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5900" y="1600200"/>
            <a:ext cx="6472199" cy="4708525"/>
          </a:xfrm>
        </p:spPr>
      </p:pic>
      <p:sp>
        <p:nvSpPr>
          <p:cNvPr id="4" name="Slide Number Placeholder 3"/>
          <p:cNvSpPr>
            <a:spLocks noGrp="1"/>
          </p:cNvSpPr>
          <p:nvPr>
            <p:ph type="sldNum" sz="quarter" idx="12"/>
          </p:nvPr>
        </p:nvSpPr>
        <p:spPr/>
        <p:txBody>
          <a:bodyPr/>
          <a:lstStyle/>
          <a:p>
            <a:fld id="{51CD885A-0FFA-4C25-B05B-2F8C168EFFC8}" type="slidenum">
              <a:rPr lang="en-US" smtClean="0"/>
              <a:t>42</a:t>
            </a:fld>
            <a:endParaRPr lang="en-US"/>
          </a:p>
        </p:txBody>
      </p:sp>
    </p:spTree>
    <p:extLst>
      <p:ext uri="{BB962C8B-B14F-4D97-AF65-F5344CB8AC3E}">
        <p14:creationId xmlns:p14="http://schemas.microsoft.com/office/powerpoint/2010/main" val="34719204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Brain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71600"/>
            <a:ext cx="9144000" cy="5486400"/>
          </a:xfrm>
        </p:spPr>
      </p:pic>
      <p:sp>
        <p:nvSpPr>
          <p:cNvPr id="4" name="Slide Number Placeholder 3"/>
          <p:cNvSpPr>
            <a:spLocks noGrp="1"/>
          </p:cNvSpPr>
          <p:nvPr>
            <p:ph type="sldNum" sz="quarter" idx="12"/>
          </p:nvPr>
        </p:nvSpPr>
        <p:spPr/>
        <p:txBody>
          <a:bodyPr/>
          <a:lstStyle/>
          <a:p>
            <a:fld id="{51CD885A-0FFA-4C25-B05B-2F8C168EFFC8}" type="slidenum">
              <a:rPr lang="en-US" smtClean="0"/>
              <a:t>43</a:t>
            </a:fld>
            <a:endParaRPr lang="en-US"/>
          </a:p>
        </p:txBody>
      </p:sp>
    </p:spTree>
    <p:extLst>
      <p:ext uri="{BB962C8B-B14F-4D97-AF65-F5344CB8AC3E}">
        <p14:creationId xmlns:p14="http://schemas.microsoft.com/office/powerpoint/2010/main" val="769132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Nervous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1" y="1447800"/>
            <a:ext cx="6248400" cy="5410200"/>
          </a:xfrm>
        </p:spPr>
      </p:pic>
      <p:sp>
        <p:nvSpPr>
          <p:cNvPr id="4" name="Slide Number Placeholder 3"/>
          <p:cNvSpPr>
            <a:spLocks noGrp="1"/>
          </p:cNvSpPr>
          <p:nvPr>
            <p:ph type="sldNum" sz="quarter" idx="12"/>
          </p:nvPr>
        </p:nvSpPr>
        <p:spPr/>
        <p:txBody>
          <a:bodyPr/>
          <a:lstStyle/>
          <a:p>
            <a:fld id="{51CD885A-0FFA-4C25-B05B-2F8C168EFFC8}" type="slidenum">
              <a:rPr lang="en-US" smtClean="0"/>
              <a:t>44</a:t>
            </a:fld>
            <a:endParaRPr lang="en-US"/>
          </a:p>
        </p:txBody>
      </p:sp>
    </p:spTree>
    <p:extLst>
      <p:ext uri="{BB962C8B-B14F-4D97-AF65-F5344CB8AC3E}">
        <p14:creationId xmlns:p14="http://schemas.microsoft.com/office/powerpoint/2010/main" val="41858698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Nervous System</a:t>
            </a:r>
          </a:p>
        </p:txBody>
      </p:sp>
      <p:sp>
        <p:nvSpPr>
          <p:cNvPr id="3" name="Content Placeholder 2"/>
          <p:cNvSpPr>
            <a:spLocks noGrp="1"/>
          </p:cNvSpPr>
          <p:nvPr>
            <p:ph idx="1"/>
          </p:nvPr>
        </p:nvSpPr>
        <p:spPr/>
        <p:txBody>
          <a:bodyPr/>
          <a:lstStyle/>
          <a:p>
            <a:r>
              <a:rPr lang="en-US" dirty="0" smtClean="0"/>
              <a:t>Function :  </a:t>
            </a:r>
          </a:p>
          <a:p>
            <a:endParaRPr lang="en-US" dirty="0"/>
          </a:p>
          <a:p>
            <a:pPr marL="137160" indent="0">
              <a:buNone/>
            </a:pPr>
            <a:r>
              <a:rPr lang="en-US" dirty="0" smtClean="0"/>
              <a:t>Maintain an equilibrium between internal and external environment of the human body through conducting impulses.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45</a:t>
            </a:fld>
            <a:endParaRPr lang="en-US"/>
          </a:p>
        </p:txBody>
      </p:sp>
    </p:spTree>
    <p:extLst>
      <p:ext uri="{BB962C8B-B14F-4D97-AF65-F5344CB8AC3E}">
        <p14:creationId xmlns:p14="http://schemas.microsoft.com/office/powerpoint/2010/main" val="4219055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Musculo</a:t>
            </a:r>
            <a:r>
              <a:rPr lang="en-US" sz="3200" dirty="0" smtClean="0"/>
              <a:t>-skeletal System</a:t>
            </a:r>
            <a:endParaRPr lang="en-US" sz="3200" dirty="0"/>
          </a:p>
        </p:txBody>
      </p:sp>
      <p:sp>
        <p:nvSpPr>
          <p:cNvPr id="3" name="Content Placeholder 2"/>
          <p:cNvSpPr>
            <a:spLocks noGrp="1"/>
          </p:cNvSpPr>
          <p:nvPr>
            <p:ph idx="1"/>
          </p:nvPr>
        </p:nvSpPr>
        <p:spPr/>
        <p:txBody>
          <a:bodyPr>
            <a:normAutofit/>
          </a:bodyPr>
          <a:lstStyle/>
          <a:p>
            <a:r>
              <a:rPr lang="en-US" sz="3200" dirty="0" smtClean="0"/>
              <a:t>Structure &amp; Parts :</a:t>
            </a:r>
          </a:p>
          <a:p>
            <a:pPr marL="137160" indent="0">
              <a:buNone/>
            </a:pPr>
            <a:r>
              <a:rPr lang="en-US" sz="3200" dirty="0"/>
              <a:t> </a:t>
            </a:r>
            <a:r>
              <a:rPr lang="en-US" sz="3200" dirty="0" smtClean="0"/>
              <a:t>    </a:t>
            </a:r>
          </a:p>
          <a:p>
            <a:pPr marL="137160" indent="0">
              <a:buNone/>
            </a:pPr>
            <a:r>
              <a:rPr lang="en-US" sz="3200" dirty="0"/>
              <a:t> </a:t>
            </a:r>
            <a:r>
              <a:rPr lang="en-US" sz="3200" dirty="0" smtClean="0"/>
              <a:t>    640  Voluntary muscles and in total around 850 muscles . 3 types of muscles A) Voluntary B) Involuntary C) Cardiac</a:t>
            </a:r>
          </a:p>
          <a:p>
            <a:pPr marL="137160" indent="0">
              <a:buNone/>
            </a:pPr>
            <a:endParaRPr lang="en-US" sz="3200" dirty="0"/>
          </a:p>
          <a:p>
            <a:pPr marL="137160" indent="0">
              <a:buNone/>
            </a:pPr>
            <a:r>
              <a:rPr lang="en-US" sz="3200" dirty="0" smtClean="0"/>
              <a:t>     206 Bones form the skeletal system of human body.</a:t>
            </a:r>
            <a:endParaRPr lang="en-US" sz="3200" dirty="0"/>
          </a:p>
        </p:txBody>
      </p:sp>
      <p:sp>
        <p:nvSpPr>
          <p:cNvPr id="4" name="Slide Number Placeholder 3"/>
          <p:cNvSpPr>
            <a:spLocks noGrp="1"/>
          </p:cNvSpPr>
          <p:nvPr>
            <p:ph type="sldNum" sz="quarter" idx="12"/>
          </p:nvPr>
        </p:nvSpPr>
        <p:spPr/>
        <p:txBody>
          <a:bodyPr/>
          <a:lstStyle/>
          <a:p>
            <a:fld id="{51CD885A-0FFA-4C25-B05B-2F8C168EFFC8}" type="slidenum">
              <a:rPr lang="en-US" smtClean="0"/>
              <a:t>46</a:t>
            </a:fld>
            <a:endParaRPr lang="en-US"/>
          </a:p>
        </p:txBody>
      </p:sp>
    </p:spTree>
    <p:extLst>
      <p:ext uri="{BB962C8B-B14F-4D97-AF65-F5344CB8AC3E}">
        <p14:creationId xmlns:p14="http://schemas.microsoft.com/office/powerpoint/2010/main" val="9405131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Muscular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524000"/>
            <a:ext cx="9144000" cy="5334000"/>
          </a:xfrm>
        </p:spPr>
      </p:pic>
      <p:sp>
        <p:nvSpPr>
          <p:cNvPr id="4" name="Slide Number Placeholder 3"/>
          <p:cNvSpPr>
            <a:spLocks noGrp="1"/>
          </p:cNvSpPr>
          <p:nvPr>
            <p:ph type="sldNum" sz="quarter" idx="12"/>
          </p:nvPr>
        </p:nvSpPr>
        <p:spPr/>
        <p:txBody>
          <a:bodyPr/>
          <a:lstStyle/>
          <a:p>
            <a:fld id="{51CD885A-0FFA-4C25-B05B-2F8C168EFFC8}" type="slidenum">
              <a:rPr lang="en-US" smtClean="0"/>
              <a:t>47</a:t>
            </a:fld>
            <a:endParaRPr lang="en-US"/>
          </a:p>
        </p:txBody>
      </p:sp>
    </p:spTree>
    <p:extLst>
      <p:ext uri="{BB962C8B-B14F-4D97-AF65-F5344CB8AC3E}">
        <p14:creationId xmlns:p14="http://schemas.microsoft.com/office/powerpoint/2010/main" val="485372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Skeletal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47800"/>
            <a:ext cx="9144000" cy="5410200"/>
          </a:xfrm>
        </p:spPr>
      </p:pic>
      <p:sp>
        <p:nvSpPr>
          <p:cNvPr id="4" name="Slide Number Placeholder 3"/>
          <p:cNvSpPr>
            <a:spLocks noGrp="1"/>
          </p:cNvSpPr>
          <p:nvPr>
            <p:ph type="sldNum" sz="quarter" idx="12"/>
          </p:nvPr>
        </p:nvSpPr>
        <p:spPr/>
        <p:txBody>
          <a:bodyPr/>
          <a:lstStyle/>
          <a:p>
            <a:fld id="{51CD885A-0FFA-4C25-B05B-2F8C168EFFC8}" type="slidenum">
              <a:rPr lang="en-US" smtClean="0"/>
              <a:t>48</a:t>
            </a:fld>
            <a:endParaRPr lang="en-US"/>
          </a:p>
        </p:txBody>
      </p:sp>
    </p:spTree>
    <p:extLst>
      <p:ext uri="{BB962C8B-B14F-4D97-AF65-F5344CB8AC3E}">
        <p14:creationId xmlns:p14="http://schemas.microsoft.com/office/powerpoint/2010/main" val="2737766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Musculo</a:t>
            </a:r>
            <a:r>
              <a:rPr lang="en-US" sz="3200" dirty="0"/>
              <a:t>-skeletal System</a:t>
            </a:r>
          </a:p>
        </p:txBody>
      </p:sp>
      <p:sp>
        <p:nvSpPr>
          <p:cNvPr id="3" name="Content Placeholder 2"/>
          <p:cNvSpPr>
            <a:spLocks noGrp="1"/>
          </p:cNvSpPr>
          <p:nvPr>
            <p:ph idx="1"/>
          </p:nvPr>
        </p:nvSpPr>
        <p:spPr/>
        <p:txBody>
          <a:bodyPr/>
          <a:lstStyle/>
          <a:p>
            <a:r>
              <a:rPr lang="en-US" dirty="0" smtClean="0"/>
              <a:t>Function :</a:t>
            </a:r>
          </a:p>
          <a:p>
            <a:pPr marL="137160" indent="0">
              <a:buNone/>
            </a:pPr>
            <a:r>
              <a:rPr lang="en-US" dirty="0"/>
              <a:t> </a:t>
            </a:r>
          </a:p>
          <a:p>
            <a:pPr marL="137160" indent="0">
              <a:buNone/>
            </a:pPr>
            <a:r>
              <a:rPr lang="en-US" dirty="0" smtClean="0"/>
              <a:t>To form and support the body and body parts</a:t>
            </a:r>
          </a:p>
          <a:p>
            <a:pPr marL="137160" indent="0">
              <a:buNone/>
            </a:pPr>
            <a:r>
              <a:rPr lang="en-US" dirty="0" smtClean="0"/>
              <a:t>To connect different parts of the body</a:t>
            </a:r>
          </a:p>
          <a:p>
            <a:pPr marL="137160" indent="0">
              <a:buNone/>
            </a:pPr>
            <a:r>
              <a:rPr lang="en-US" dirty="0" smtClean="0"/>
              <a:t>To conduct movement </a:t>
            </a:r>
          </a:p>
          <a:p>
            <a:pPr marL="137160" indent="0">
              <a:buNone/>
            </a:pPr>
            <a:r>
              <a:rPr lang="en-US" dirty="0" smtClean="0"/>
              <a:t>To conduct Cardiac rhythm</a:t>
            </a:r>
          </a:p>
          <a:p>
            <a:pPr marL="137160" indent="0">
              <a:buNone/>
            </a:pPr>
            <a:r>
              <a:rPr lang="en-US" dirty="0" smtClean="0"/>
              <a:t>To happen reflex and involuntary movement of different body parts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49</a:t>
            </a:fld>
            <a:endParaRPr lang="en-US"/>
          </a:p>
        </p:txBody>
      </p:sp>
    </p:spTree>
    <p:extLst>
      <p:ext uri="{BB962C8B-B14F-4D97-AF65-F5344CB8AC3E}">
        <p14:creationId xmlns:p14="http://schemas.microsoft.com/office/powerpoint/2010/main" val="2776578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Cell Structure</a:t>
            </a:r>
          </a:p>
        </p:txBody>
      </p:sp>
      <p:sp>
        <p:nvSpPr>
          <p:cNvPr id="3" name="Content Placeholder 2"/>
          <p:cNvSpPr>
            <a:spLocks noGrp="1"/>
          </p:cNvSpPr>
          <p:nvPr>
            <p:ph idx="1"/>
          </p:nvPr>
        </p:nvSpPr>
        <p:spPr/>
        <p:txBody>
          <a:bodyPr/>
          <a:lstStyle/>
          <a:p>
            <a:r>
              <a:rPr lang="en-US" dirty="0" smtClean="0"/>
              <a:t>Nucleus – Control Center or head of the cell ; it contains a large amount of DNA that determine the characteristics of the protein enzymes of the cytoplasm and thus control cytoplasmic activities</a:t>
            </a:r>
          </a:p>
          <a:p>
            <a:r>
              <a:rPr lang="en-US" dirty="0" smtClean="0"/>
              <a:t>DNA is stored in structures called chromosomes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5</a:t>
            </a:fld>
            <a:endParaRPr lang="en-US"/>
          </a:p>
        </p:txBody>
      </p:sp>
    </p:spTree>
    <p:extLst>
      <p:ext uri="{BB962C8B-B14F-4D97-AF65-F5344CB8AC3E}">
        <p14:creationId xmlns:p14="http://schemas.microsoft.com/office/powerpoint/2010/main" val="599637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Reproductive System</a:t>
            </a:r>
            <a:endParaRPr lang="en-US" sz="3200" dirty="0"/>
          </a:p>
        </p:txBody>
      </p:sp>
      <p:sp>
        <p:nvSpPr>
          <p:cNvPr id="3" name="Content Placeholder 2"/>
          <p:cNvSpPr>
            <a:spLocks noGrp="1"/>
          </p:cNvSpPr>
          <p:nvPr>
            <p:ph idx="1"/>
          </p:nvPr>
        </p:nvSpPr>
        <p:spPr/>
        <p:txBody>
          <a:bodyPr/>
          <a:lstStyle/>
          <a:p>
            <a:r>
              <a:rPr lang="en-US" dirty="0" smtClean="0"/>
              <a:t>Structure &amp; Parts :</a:t>
            </a:r>
          </a:p>
          <a:p>
            <a:pPr marL="137160" indent="0">
              <a:buNone/>
            </a:pPr>
            <a:endParaRPr lang="en-US" dirty="0"/>
          </a:p>
          <a:p>
            <a:pPr marL="137160" indent="0">
              <a:buNone/>
            </a:pPr>
            <a:r>
              <a:rPr lang="en-US" dirty="0" smtClean="0"/>
              <a:t>Male Reproductive System – </a:t>
            </a:r>
          </a:p>
          <a:p>
            <a:pPr marL="137160" indent="0">
              <a:buNone/>
            </a:pPr>
            <a:r>
              <a:rPr lang="en-US" dirty="0" smtClean="0"/>
              <a:t>Seminal </a:t>
            </a:r>
            <a:r>
              <a:rPr lang="en-US" dirty="0" err="1" smtClean="0"/>
              <a:t>Vescicle</a:t>
            </a:r>
            <a:r>
              <a:rPr lang="en-US" dirty="0" smtClean="0"/>
              <a:t>/Cowper’s Gland/Vas Deferens/Epididymis/Testis/Ejaculatory Duct/Penis</a:t>
            </a:r>
          </a:p>
          <a:p>
            <a:pPr marL="137160" indent="0">
              <a:buNone/>
            </a:pPr>
            <a:endParaRPr lang="en-US" dirty="0" smtClean="0"/>
          </a:p>
          <a:p>
            <a:pPr marL="137160" indent="0">
              <a:buNone/>
            </a:pPr>
            <a:r>
              <a:rPr lang="en-US" dirty="0" smtClean="0"/>
              <a:t>Female Reproductive System – </a:t>
            </a:r>
          </a:p>
          <a:p>
            <a:pPr marL="137160" indent="0">
              <a:buNone/>
            </a:pPr>
            <a:r>
              <a:rPr lang="en-US" dirty="0" smtClean="0"/>
              <a:t>Fallopian Tube/Ovary/Uterus/Cervix/Vagina</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50</a:t>
            </a:fld>
            <a:endParaRPr lang="en-US"/>
          </a:p>
        </p:txBody>
      </p:sp>
    </p:spTree>
    <p:extLst>
      <p:ext uri="{BB962C8B-B14F-4D97-AF65-F5344CB8AC3E}">
        <p14:creationId xmlns:p14="http://schemas.microsoft.com/office/powerpoint/2010/main" val="2425718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Male Reproductive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676400"/>
            <a:ext cx="9144001" cy="5181600"/>
          </a:xfrm>
        </p:spPr>
      </p:pic>
      <p:sp>
        <p:nvSpPr>
          <p:cNvPr id="4" name="Slide Number Placeholder 3"/>
          <p:cNvSpPr>
            <a:spLocks noGrp="1"/>
          </p:cNvSpPr>
          <p:nvPr>
            <p:ph type="sldNum" sz="quarter" idx="12"/>
          </p:nvPr>
        </p:nvSpPr>
        <p:spPr/>
        <p:txBody>
          <a:bodyPr/>
          <a:lstStyle/>
          <a:p>
            <a:fld id="{51CD885A-0FFA-4C25-B05B-2F8C168EFFC8}" type="slidenum">
              <a:rPr lang="en-US" smtClean="0"/>
              <a:t>51</a:t>
            </a:fld>
            <a:endParaRPr lang="en-US"/>
          </a:p>
        </p:txBody>
      </p:sp>
    </p:spTree>
    <p:extLst>
      <p:ext uri="{BB962C8B-B14F-4D97-AF65-F5344CB8AC3E}">
        <p14:creationId xmlns:p14="http://schemas.microsoft.com/office/powerpoint/2010/main" val="3825569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Female </a:t>
            </a:r>
            <a:r>
              <a:rPr lang="en-US" sz="3000" dirty="0"/>
              <a:t>Reproductive System Diagram</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6400" y="1371531"/>
            <a:ext cx="5638800" cy="5165863"/>
          </a:xfrm>
        </p:spPr>
      </p:pic>
      <p:sp>
        <p:nvSpPr>
          <p:cNvPr id="4" name="Slide Number Placeholder 3"/>
          <p:cNvSpPr>
            <a:spLocks noGrp="1"/>
          </p:cNvSpPr>
          <p:nvPr>
            <p:ph type="sldNum" sz="quarter" idx="12"/>
          </p:nvPr>
        </p:nvSpPr>
        <p:spPr/>
        <p:txBody>
          <a:bodyPr/>
          <a:lstStyle/>
          <a:p>
            <a:fld id="{51CD885A-0FFA-4C25-B05B-2F8C168EFFC8}" type="slidenum">
              <a:rPr lang="en-US" smtClean="0"/>
              <a:t>52</a:t>
            </a:fld>
            <a:endParaRPr lang="en-US"/>
          </a:p>
        </p:txBody>
      </p:sp>
    </p:spTree>
    <p:extLst>
      <p:ext uri="{BB962C8B-B14F-4D97-AF65-F5344CB8AC3E}">
        <p14:creationId xmlns:p14="http://schemas.microsoft.com/office/powerpoint/2010/main" val="3805177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Reproductive System</a:t>
            </a:r>
          </a:p>
        </p:txBody>
      </p:sp>
      <p:sp>
        <p:nvSpPr>
          <p:cNvPr id="3" name="Content Placeholder 2"/>
          <p:cNvSpPr>
            <a:spLocks noGrp="1"/>
          </p:cNvSpPr>
          <p:nvPr>
            <p:ph idx="1"/>
          </p:nvPr>
        </p:nvSpPr>
        <p:spPr/>
        <p:txBody>
          <a:bodyPr/>
          <a:lstStyle/>
          <a:p>
            <a:r>
              <a:rPr lang="en-US" dirty="0" smtClean="0"/>
              <a:t>Function :</a:t>
            </a:r>
          </a:p>
          <a:p>
            <a:pPr marL="137160" indent="0">
              <a:buNone/>
            </a:pPr>
            <a:endParaRPr lang="en-US" dirty="0"/>
          </a:p>
          <a:p>
            <a:pPr marL="137160" indent="0">
              <a:buNone/>
            </a:pPr>
            <a:r>
              <a:rPr lang="en-US" dirty="0" smtClean="0"/>
              <a:t>To reproduce and maintain the progeny of the species</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53</a:t>
            </a:fld>
            <a:endParaRPr lang="en-US"/>
          </a:p>
        </p:txBody>
      </p:sp>
    </p:spTree>
    <p:extLst>
      <p:ext uri="{BB962C8B-B14F-4D97-AF65-F5344CB8AC3E}">
        <p14:creationId xmlns:p14="http://schemas.microsoft.com/office/powerpoint/2010/main" val="41503200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Integumentary System</a:t>
            </a:r>
            <a:endParaRPr lang="en-US" sz="3200" dirty="0"/>
          </a:p>
        </p:txBody>
      </p:sp>
      <p:sp>
        <p:nvSpPr>
          <p:cNvPr id="3" name="Content Placeholder 2"/>
          <p:cNvSpPr>
            <a:spLocks noGrp="1"/>
          </p:cNvSpPr>
          <p:nvPr>
            <p:ph idx="1"/>
          </p:nvPr>
        </p:nvSpPr>
        <p:spPr/>
        <p:txBody>
          <a:bodyPr/>
          <a:lstStyle/>
          <a:p>
            <a:r>
              <a:rPr lang="en-US" dirty="0" smtClean="0"/>
              <a:t>Structure &amp; Parts :</a:t>
            </a:r>
          </a:p>
          <a:p>
            <a:pPr marL="137160" indent="0">
              <a:buNone/>
            </a:pPr>
            <a:endParaRPr lang="en-US" dirty="0"/>
          </a:p>
          <a:p>
            <a:pPr marL="137160" indent="0">
              <a:buNone/>
            </a:pPr>
            <a:r>
              <a:rPr lang="en-US" dirty="0" smtClean="0"/>
              <a:t>Skin ( Integument ) is the largest organ comprises of –</a:t>
            </a:r>
          </a:p>
          <a:p>
            <a:pPr marL="137160" indent="0">
              <a:buNone/>
            </a:pPr>
            <a:r>
              <a:rPr lang="en-US" dirty="0" smtClean="0"/>
              <a:t>Epidermis (Outer most layer )</a:t>
            </a:r>
          </a:p>
          <a:p>
            <a:pPr marL="137160" indent="0">
              <a:buNone/>
            </a:pPr>
            <a:r>
              <a:rPr lang="en-US" dirty="0" smtClean="0"/>
              <a:t>Dermis ( Papillary &amp; Reticular layers )</a:t>
            </a:r>
          </a:p>
          <a:p>
            <a:pPr marL="137160" indent="0">
              <a:buNone/>
            </a:pPr>
            <a:r>
              <a:rPr lang="en-US" dirty="0"/>
              <a:t> </a:t>
            </a:r>
            <a:r>
              <a:rPr lang="en-US" dirty="0" smtClean="0"/>
              <a:t>              It contains connective </a:t>
            </a:r>
            <a:r>
              <a:rPr lang="en-US" dirty="0" err="1" smtClean="0"/>
              <a:t>tissue,glands,folicles,blood</a:t>
            </a:r>
            <a:r>
              <a:rPr lang="en-US" dirty="0" smtClean="0"/>
              <a:t> vessels, hair roots &amp; nerve endings </a:t>
            </a:r>
            <a:r>
              <a:rPr lang="en-US" dirty="0" err="1" smtClean="0"/>
              <a:t>etc</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54</a:t>
            </a:fld>
            <a:endParaRPr lang="en-US"/>
          </a:p>
        </p:txBody>
      </p:sp>
    </p:spTree>
    <p:extLst>
      <p:ext uri="{BB962C8B-B14F-4D97-AF65-F5344CB8AC3E}">
        <p14:creationId xmlns:p14="http://schemas.microsoft.com/office/powerpoint/2010/main" val="3718757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Integumentary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0932" y="1600200"/>
            <a:ext cx="5058103" cy="4876800"/>
          </a:xfrm>
        </p:spPr>
      </p:pic>
      <p:sp>
        <p:nvSpPr>
          <p:cNvPr id="4" name="Slide Number Placeholder 3"/>
          <p:cNvSpPr>
            <a:spLocks noGrp="1"/>
          </p:cNvSpPr>
          <p:nvPr>
            <p:ph type="sldNum" sz="quarter" idx="12"/>
          </p:nvPr>
        </p:nvSpPr>
        <p:spPr/>
        <p:txBody>
          <a:bodyPr/>
          <a:lstStyle/>
          <a:p>
            <a:fld id="{51CD885A-0FFA-4C25-B05B-2F8C168EFFC8}" type="slidenum">
              <a:rPr lang="en-US" smtClean="0"/>
              <a:t>55</a:t>
            </a:fld>
            <a:endParaRPr lang="en-US"/>
          </a:p>
        </p:txBody>
      </p:sp>
    </p:spTree>
    <p:extLst>
      <p:ext uri="{BB962C8B-B14F-4D97-AF65-F5344CB8AC3E}">
        <p14:creationId xmlns:p14="http://schemas.microsoft.com/office/powerpoint/2010/main" val="31408674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Integumentary System</a:t>
            </a:r>
          </a:p>
        </p:txBody>
      </p:sp>
      <p:sp>
        <p:nvSpPr>
          <p:cNvPr id="3" name="Content Placeholder 2"/>
          <p:cNvSpPr>
            <a:spLocks noGrp="1"/>
          </p:cNvSpPr>
          <p:nvPr>
            <p:ph idx="1"/>
          </p:nvPr>
        </p:nvSpPr>
        <p:spPr/>
        <p:txBody>
          <a:bodyPr/>
          <a:lstStyle/>
          <a:p>
            <a:r>
              <a:rPr lang="en-US" dirty="0" smtClean="0"/>
              <a:t>Function :</a:t>
            </a:r>
          </a:p>
          <a:p>
            <a:pPr marL="137160" indent="0">
              <a:buNone/>
            </a:pPr>
            <a:endParaRPr lang="en-US" dirty="0"/>
          </a:p>
          <a:p>
            <a:pPr marL="137160" indent="0">
              <a:buNone/>
            </a:pPr>
            <a:r>
              <a:rPr lang="en-US" dirty="0" smtClean="0"/>
              <a:t>Epidermis - Protection , Absorption of nutrients &amp; </a:t>
            </a:r>
            <a:r>
              <a:rPr lang="en-US" dirty="0" err="1" smtClean="0"/>
              <a:t>Haemostasis</a:t>
            </a:r>
            <a:endParaRPr lang="en-US" dirty="0" smtClean="0"/>
          </a:p>
          <a:p>
            <a:pPr marL="137160" indent="0">
              <a:buNone/>
            </a:pPr>
            <a:r>
              <a:rPr lang="en-US" dirty="0" smtClean="0"/>
              <a:t>Dermis - Provide elasticity </a:t>
            </a:r>
            <a:r>
              <a:rPr lang="en-US" dirty="0"/>
              <a:t>to the integument, allowing stretching and conferring </a:t>
            </a:r>
            <a:r>
              <a:rPr lang="en-US" dirty="0" smtClean="0"/>
              <a:t>flexibility, resisting </a:t>
            </a:r>
            <a:r>
              <a:rPr lang="en-US" dirty="0"/>
              <a:t>distortions, </a:t>
            </a:r>
            <a:r>
              <a:rPr lang="en-US" dirty="0" smtClean="0"/>
              <a:t>wrinkling and </a:t>
            </a:r>
            <a:r>
              <a:rPr lang="en-US" dirty="0"/>
              <a:t>sagging</a:t>
            </a:r>
          </a:p>
        </p:txBody>
      </p:sp>
      <p:sp>
        <p:nvSpPr>
          <p:cNvPr id="4" name="Slide Number Placeholder 3"/>
          <p:cNvSpPr>
            <a:spLocks noGrp="1"/>
          </p:cNvSpPr>
          <p:nvPr>
            <p:ph type="sldNum" sz="quarter" idx="12"/>
          </p:nvPr>
        </p:nvSpPr>
        <p:spPr/>
        <p:txBody>
          <a:bodyPr/>
          <a:lstStyle/>
          <a:p>
            <a:fld id="{51CD885A-0FFA-4C25-B05B-2F8C168EFFC8}" type="slidenum">
              <a:rPr lang="en-US" smtClean="0"/>
              <a:t>56</a:t>
            </a:fld>
            <a:endParaRPr lang="en-US"/>
          </a:p>
        </p:txBody>
      </p:sp>
    </p:spTree>
    <p:extLst>
      <p:ext uri="{BB962C8B-B14F-4D97-AF65-F5344CB8AC3E}">
        <p14:creationId xmlns:p14="http://schemas.microsoft.com/office/powerpoint/2010/main" val="14997075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Endocrine System</a:t>
            </a:r>
            <a:endParaRPr lang="en-US" sz="3200" dirty="0"/>
          </a:p>
        </p:txBody>
      </p:sp>
      <p:sp>
        <p:nvSpPr>
          <p:cNvPr id="3" name="Content Placeholder 2"/>
          <p:cNvSpPr>
            <a:spLocks noGrp="1"/>
          </p:cNvSpPr>
          <p:nvPr>
            <p:ph idx="1"/>
          </p:nvPr>
        </p:nvSpPr>
        <p:spPr/>
        <p:txBody>
          <a:bodyPr/>
          <a:lstStyle/>
          <a:p>
            <a:r>
              <a:rPr lang="en-US" dirty="0" smtClean="0"/>
              <a:t>Structure &amp; Parts :</a:t>
            </a:r>
          </a:p>
          <a:p>
            <a:pPr marL="137160" indent="0">
              <a:buNone/>
            </a:pPr>
            <a:endParaRPr lang="en-US" dirty="0"/>
          </a:p>
          <a:p>
            <a:pPr marL="137160" indent="0">
              <a:buNone/>
            </a:pPr>
            <a:r>
              <a:rPr lang="en-US" dirty="0" smtClean="0"/>
              <a:t>Comprises of glands from which secretory materials directly mixes in the blood through diffusion as there is no duct with these glands</a:t>
            </a:r>
          </a:p>
          <a:p>
            <a:pPr marL="137160" indent="0">
              <a:buNone/>
            </a:pPr>
            <a:endParaRPr lang="en-US" dirty="0"/>
          </a:p>
          <a:p>
            <a:pPr marL="137160" indent="0">
              <a:buNone/>
            </a:pPr>
            <a:r>
              <a:rPr lang="en-US" dirty="0" smtClean="0"/>
              <a:t>Hormone gets secreted from endocrine glands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57</a:t>
            </a:fld>
            <a:endParaRPr lang="en-US"/>
          </a:p>
        </p:txBody>
      </p:sp>
    </p:spTree>
    <p:extLst>
      <p:ext uri="{BB962C8B-B14F-4D97-AF65-F5344CB8AC3E}">
        <p14:creationId xmlns:p14="http://schemas.microsoft.com/office/powerpoint/2010/main" val="31056027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Endocrine System Diagram</a:t>
            </a:r>
            <a:endParaRPr lang="en-US" sz="3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2937" y="1295400"/>
            <a:ext cx="5326063" cy="5326063"/>
          </a:xfrm>
        </p:spPr>
      </p:pic>
      <p:sp>
        <p:nvSpPr>
          <p:cNvPr id="4" name="Slide Number Placeholder 3"/>
          <p:cNvSpPr>
            <a:spLocks noGrp="1"/>
          </p:cNvSpPr>
          <p:nvPr>
            <p:ph type="sldNum" sz="quarter" idx="12"/>
          </p:nvPr>
        </p:nvSpPr>
        <p:spPr/>
        <p:txBody>
          <a:bodyPr/>
          <a:lstStyle/>
          <a:p>
            <a:fld id="{51CD885A-0FFA-4C25-B05B-2F8C168EFFC8}" type="slidenum">
              <a:rPr lang="en-US" smtClean="0"/>
              <a:t>58</a:t>
            </a:fld>
            <a:endParaRPr lang="en-US"/>
          </a:p>
        </p:txBody>
      </p:sp>
    </p:spTree>
    <p:extLst>
      <p:ext uri="{BB962C8B-B14F-4D97-AF65-F5344CB8AC3E}">
        <p14:creationId xmlns:p14="http://schemas.microsoft.com/office/powerpoint/2010/main" val="33185027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Endocrine System</a:t>
            </a:r>
          </a:p>
        </p:txBody>
      </p:sp>
      <p:sp>
        <p:nvSpPr>
          <p:cNvPr id="3" name="Content Placeholder 2"/>
          <p:cNvSpPr>
            <a:spLocks noGrp="1"/>
          </p:cNvSpPr>
          <p:nvPr>
            <p:ph idx="1"/>
          </p:nvPr>
        </p:nvSpPr>
        <p:spPr/>
        <p:txBody>
          <a:bodyPr/>
          <a:lstStyle/>
          <a:p>
            <a:r>
              <a:rPr lang="en-US" dirty="0" smtClean="0"/>
              <a:t>Function :</a:t>
            </a:r>
          </a:p>
          <a:p>
            <a:pPr marL="137160" indent="0">
              <a:buNone/>
            </a:pPr>
            <a:endParaRPr lang="en-US" dirty="0"/>
          </a:p>
          <a:p>
            <a:pPr marL="137160" indent="0">
              <a:buNone/>
            </a:pPr>
            <a:r>
              <a:rPr lang="en-US" dirty="0" smtClean="0"/>
              <a:t>Hormone secreted from endocrine system helps in body cell growth , metabolism, sexual development and function</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59</a:t>
            </a:fld>
            <a:endParaRPr lang="en-US"/>
          </a:p>
        </p:txBody>
      </p:sp>
    </p:spTree>
    <p:extLst>
      <p:ext uri="{BB962C8B-B14F-4D97-AF65-F5344CB8AC3E}">
        <p14:creationId xmlns:p14="http://schemas.microsoft.com/office/powerpoint/2010/main" val="1519080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Cell Diagram</a:t>
            </a:r>
            <a:endParaRPr lang="en-US" sz="32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447800"/>
            <a:ext cx="9144000" cy="5410200"/>
          </a:xfrm>
        </p:spPr>
      </p:pic>
      <p:sp>
        <p:nvSpPr>
          <p:cNvPr id="4" name="Slide Number Placeholder 3"/>
          <p:cNvSpPr>
            <a:spLocks noGrp="1"/>
          </p:cNvSpPr>
          <p:nvPr>
            <p:ph type="sldNum" sz="quarter" idx="12"/>
          </p:nvPr>
        </p:nvSpPr>
        <p:spPr/>
        <p:txBody>
          <a:bodyPr/>
          <a:lstStyle/>
          <a:p>
            <a:fld id="{51CD885A-0FFA-4C25-B05B-2F8C168EFFC8}" type="slidenum">
              <a:rPr lang="en-US" smtClean="0"/>
              <a:t>6</a:t>
            </a:fld>
            <a:endParaRPr lang="en-US"/>
          </a:p>
        </p:txBody>
      </p:sp>
    </p:spTree>
    <p:extLst>
      <p:ext uri="{BB962C8B-B14F-4D97-AF65-F5344CB8AC3E}">
        <p14:creationId xmlns:p14="http://schemas.microsoft.com/office/powerpoint/2010/main" val="39137821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Immune System</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Structure &amp; Parts :</a:t>
            </a:r>
          </a:p>
          <a:p>
            <a:endParaRPr lang="en-US" dirty="0"/>
          </a:p>
          <a:p>
            <a:pPr marL="137160" indent="0">
              <a:buNone/>
            </a:pPr>
            <a:r>
              <a:rPr lang="en-US" dirty="0" smtClean="0"/>
              <a:t>Innate Immune System –</a:t>
            </a:r>
          </a:p>
          <a:p>
            <a:pPr marL="137160" indent="0">
              <a:buNone/>
            </a:pPr>
            <a:r>
              <a:rPr lang="en-US" dirty="0" smtClean="0"/>
              <a:t>Surface Barrier / Inflammation / Complement System / Cellular Barriers / Natural Killer (NK) Cells</a:t>
            </a:r>
          </a:p>
          <a:p>
            <a:pPr marL="137160" indent="0">
              <a:buNone/>
            </a:pPr>
            <a:endParaRPr lang="en-US" dirty="0"/>
          </a:p>
          <a:p>
            <a:pPr marL="137160" indent="0">
              <a:buNone/>
            </a:pPr>
            <a:r>
              <a:rPr lang="en-US" dirty="0" smtClean="0"/>
              <a:t>Adaptive Immune System –</a:t>
            </a:r>
          </a:p>
          <a:p>
            <a:pPr marL="137160" indent="0">
              <a:buNone/>
            </a:pPr>
            <a:r>
              <a:rPr lang="en-US" dirty="0" smtClean="0"/>
              <a:t>Lymphocytes / Killer T cells / Helper T Cells / Gamma Delta T Cells / B Lymphocytes &amp; Antibodies / Alternative Adaptive Immune System / Immunological Memory</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60</a:t>
            </a:fld>
            <a:endParaRPr lang="en-US"/>
          </a:p>
        </p:txBody>
      </p:sp>
    </p:spTree>
    <p:extLst>
      <p:ext uri="{BB962C8B-B14F-4D97-AF65-F5344CB8AC3E}">
        <p14:creationId xmlns:p14="http://schemas.microsoft.com/office/powerpoint/2010/main" val="15831336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Immune System</a:t>
            </a:r>
          </a:p>
        </p:txBody>
      </p:sp>
      <p:sp>
        <p:nvSpPr>
          <p:cNvPr id="3" name="Content Placeholder 2"/>
          <p:cNvSpPr>
            <a:spLocks noGrp="1"/>
          </p:cNvSpPr>
          <p:nvPr>
            <p:ph idx="1"/>
          </p:nvPr>
        </p:nvSpPr>
        <p:spPr/>
        <p:txBody>
          <a:bodyPr/>
          <a:lstStyle/>
          <a:p>
            <a:r>
              <a:rPr lang="en-US" dirty="0" smtClean="0"/>
              <a:t>Function :</a:t>
            </a:r>
          </a:p>
          <a:p>
            <a:pPr marL="137160" indent="0">
              <a:buNone/>
            </a:pPr>
            <a:endParaRPr lang="en-US" dirty="0"/>
          </a:p>
          <a:p>
            <a:pPr marL="137160" indent="0">
              <a:buNone/>
            </a:pPr>
            <a:r>
              <a:rPr lang="en-US" dirty="0" smtClean="0"/>
              <a:t>To protect human body from external attacks of microbes </a:t>
            </a:r>
            <a:r>
              <a:rPr lang="en-US" dirty="0" err="1" smtClean="0"/>
              <a:t>etc</a:t>
            </a:r>
            <a:r>
              <a:rPr lang="en-US" dirty="0" smtClean="0"/>
              <a:t> or internal aberrations</a:t>
            </a:r>
          </a:p>
          <a:p>
            <a:pPr marL="137160" indent="0">
              <a:buNone/>
            </a:pPr>
            <a:r>
              <a:rPr lang="en-US" dirty="0" smtClean="0"/>
              <a:t>Thereby prevents from microbial infections and system aberrations ( Cancer </a:t>
            </a:r>
            <a:r>
              <a:rPr lang="en-US" dirty="0" err="1" smtClean="0"/>
              <a:t>etc</a:t>
            </a:r>
            <a:r>
              <a:rPr lang="en-US" dirty="0" smtClean="0"/>
              <a:t>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61</a:t>
            </a:fld>
            <a:endParaRPr lang="en-US"/>
          </a:p>
        </p:txBody>
      </p:sp>
    </p:spTree>
    <p:extLst>
      <p:ext uri="{BB962C8B-B14F-4D97-AF65-F5344CB8AC3E}">
        <p14:creationId xmlns:p14="http://schemas.microsoft.com/office/powerpoint/2010/main" val="6450685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09160"/>
          </a:xfrm>
        </p:spPr>
        <p:txBody>
          <a:bodyPr/>
          <a:lstStyle/>
          <a:p>
            <a:pPr marL="137160" indent="0">
              <a:buNone/>
            </a:pPr>
            <a:endParaRPr lang="en-US" dirty="0" smtClean="0"/>
          </a:p>
          <a:p>
            <a:pPr marL="137160" indent="0">
              <a:buNone/>
            </a:pPr>
            <a:endParaRPr lang="en-US" dirty="0"/>
          </a:p>
          <a:p>
            <a:pPr marL="137160" indent="0">
              <a:buNone/>
            </a:pPr>
            <a:r>
              <a:rPr lang="en-US" dirty="0" smtClean="0"/>
              <a:t>        </a:t>
            </a:r>
          </a:p>
          <a:p>
            <a:pPr marL="137160" indent="0">
              <a:buNone/>
            </a:pPr>
            <a:endParaRPr lang="en-US" dirty="0"/>
          </a:p>
          <a:p>
            <a:pPr marL="137160" indent="0">
              <a:buNone/>
            </a:pPr>
            <a:r>
              <a:rPr lang="en-US" dirty="0" smtClean="0"/>
              <a:t>                               THANK  YOU</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62</a:t>
            </a:fld>
            <a:endParaRPr lang="en-US"/>
          </a:p>
        </p:txBody>
      </p:sp>
    </p:spTree>
    <p:extLst>
      <p:ext uri="{BB962C8B-B14F-4D97-AF65-F5344CB8AC3E}">
        <p14:creationId xmlns:p14="http://schemas.microsoft.com/office/powerpoint/2010/main" val="4095619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1CD885A-0FFA-4C25-B05B-2F8C168EFFC8}" type="slidenum">
              <a:rPr lang="en-US" smtClean="0"/>
              <a:t>63</a:t>
            </a:fld>
            <a:endParaRPr lang="en-US"/>
          </a:p>
        </p:txBody>
      </p:sp>
    </p:spTree>
    <p:extLst>
      <p:ext uri="{BB962C8B-B14F-4D97-AF65-F5344CB8AC3E}">
        <p14:creationId xmlns:p14="http://schemas.microsoft.com/office/powerpoint/2010/main" val="20092561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1CD885A-0FFA-4C25-B05B-2F8C168EFFC8}" type="slidenum">
              <a:rPr lang="en-US" smtClean="0"/>
              <a:t>64</a:t>
            </a:fld>
            <a:endParaRPr lang="en-US"/>
          </a:p>
        </p:txBody>
      </p:sp>
    </p:spTree>
    <p:extLst>
      <p:ext uri="{BB962C8B-B14F-4D97-AF65-F5344CB8AC3E}">
        <p14:creationId xmlns:p14="http://schemas.microsoft.com/office/powerpoint/2010/main" val="2817889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Organelles</a:t>
            </a:r>
            <a:endParaRPr lang="en-US" sz="3200" dirty="0"/>
          </a:p>
        </p:txBody>
      </p:sp>
      <p:sp>
        <p:nvSpPr>
          <p:cNvPr id="3" name="Content Placeholder 2"/>
          <p:cNvSpPr>
            <a:spLocks noGrp="1"/>
          </p:cNvSpPr>
          <p:nvPr>
            <p:ph idx="1"/>
          </p:nvPr>
        </p:nvSpPr>
        <p:spPr/>
        <p:txBody>
          <a:bodyPr/>
          <a:lstStyle/>
          <a:p>
            <a:r>
              <a:rPr lang="en-US" dirty="0" smtClean="0"/>
              <a:t>Endoplasmic Reticulum  ( ER )– </a:t>
            </a:r>
          </a:p>
          <a:p>
            <a:pPr marL="137160" indent="0">
              <a:buNone/>
            </a:pPr>
            <a:r>
              <a:rPr lang="en-US" dirty="0" smtClean="0"/>
              <a:t>Transport of substances from one part of the cell to another</a:t>
            </a:r>
          </a:p>
          <a:p>
            <a:pPr marL="137160" indent="0">
              <a:buNone/>
            </a:pPr>
            <a:r>
              <a:rPr lang="en-US" dirty="0" smtClean="0"/>
              <a:t>Provide surface area for many enzymes aided reactions in the cell </a:t>
            </a:r>
          </a:p>
          <a:p>
            <a:pPr marL="137160" indent="0">
              <a:buNone/>
            </a:pPr>
            <a:endParaRPr lang="en-US" dirty="0"/>
          </a:p>
          <a:p>
            <a:pPr marL="137160" indent="0">
              <a:buNone/>
            </a:pPr>
            <a:r>
              <a:rPr lang="en-US" dirty="0" smtClean="0"/>
              <a:t>ER of 2 types – Rough ER &amp; Smooth ER</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7</a:t>
            </a:fld>
            <a:endParaRPr lang="en-US"/>
          </a:p>
        </p:txBody>
      </p:sp>
    </p:spTree>
    <p:extLst>
      <p:ext uri="{BB962C8B-B14F-4D97-AF65-F5344CB8AC3E}">
        <p14:creationId xmlns:p14="http://schemas.microsoft.com/office/powerpoint/2010/main" val="807317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Organelles</a:t>
            </a:r>
          </a:p>
        </p:txBody>
      </p:sp>
      <p:sp>
        <p:nvSpPr>
          <p:cNvPr id="3" name="Content Placeholder 2"/>
          <p:cNvSpPr>
            <a:spLocks noGrp="1"/>
          </p:cNvSpPr>
          <p:nvPr>
            <p:ph idx="1"/>
          </p:nvPr>
        </p:nvSpPr>
        <p:spPr/>
        <p:txBody>
          <a:bodyPr/>
          <a:lstStyle/>
          <a:p>
            <a:r>
              <a:rPr lang="en-US" dirty="0" smtClean="0"/>
              <a:t>Golgi </a:t>
            </a:r>
            <a:r>
              <a:rPr lang="en-US" dirty="0" err="1" smtClean="0"/>
              <a:t>Aparatus</a:t>
            </a:r>
            <a:r>
              <a:rPr lang="en-US" dirty="0" smtClean="0"/>
              <a:t> – Substances produced in ER gets transported in the form of </a:t>
            </a:r>
            <a:r>
              <a:rPr lang="en-US" dirty="0" err="1" smtClean="0"/>
              <a:t>vesicles,fuse</a:t>
            </a:r>
            <a:r>
              <a:rPr lang="en-US" dirty="0" smtClean="0"/>
              <a:t> with the </a:t>
            </a:r>
            <a:r>
              <a:rPr lang="en-US" dirty="0" err="1" smtClean="0"/>
              <a:t>golgi</a:t>
            </a:r>
            <a:r>
              <a:rPr lang="en-US" dirty="0" smtClean="0"/>
              <a:t> apparatus and gets processed there.</a:t>
            </a:r>
          </a:p>
          <a:p>
            <a:r>
              <a:rPr lang="en-US" dirty="0" smtClean="0"/>
              <a:t>Processed material gets formed into lysosomes or secretory vesicles   </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8</a:t>
            </a:fld>
            <a:endParaRPr lang="en-US"/>
          </a:p>
        </p:txBody>
      </p:sp>
    </p:spTree>
    <p:extLst>
      <p:ext uri="{BB962C8B-B14F-4D97-AF65-F5344CB8AC3E}">
        <p14:creationId xmlns:p14="http://schemas.microsoft.com/office/powerpoint/2010/main" val="925937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Organelles</a:t>
            </a:r>
          </a:p>
        </p:txBody>
      </p:sp>
      <p:sp>
        <p:nvSpPr>
          <p:cNvPr id="3" name="Content Placeholder 2"/>
          <p:cNvSpPr>
            <a:spLocks noGrp="1"/>
          </p:cNvSpPr>
          <p:nvPr>
            <p:ph idx="1"/>
          </p:nvPr>
        </p:nvSpPr>
        <p:spPr/>
        <p:txBody>
          <a:bodyPr/>
          <a:lstStyle/>
          <a:p>
            <a:r>
              <a:rPr lang="en-US" dirty="0" smtClean="0"/>
              <a:t>Lysosome – Membrane bound vesicle, with granules containing digestive enzymes</a:t>
            </a:r>
          </a:p>
          <a:p>
            <a:endParaRPr lang="en-US" dirty="0"/>
          </a:p>
          <a:p>
            <a:r>
              <a:rPr lang="en-US" dirty="0" smtClean="0"/>
              <a:t>Provide an intracellular digestive system that helps in removing unwanted substances or foreign particles.</a:t>
            </a:r>
          </a:p>
          <a:p>
            <a:endParaRPr lang="en-US" dirty="0"/>
          </a:p>
          <a:p>
            <a:r>
              <a:rPr lang="en-US" dirty="0" smtClean="0"/>
              <a:t>Suicidal Bag of cells : If lysosomes break , leaking the digestive enzymes , parts of the cell might get killed, killing the whole cell itself</a:t>
            </a:r>
            <a:endParaRPr lang="en-US" dirty="0"/>
          </a:p>
        </p:txBody>
      </p:sp>
      <p:sp>
        <p:nvSpPr>
          <p:cNvPr id="4" name="Slide Number Placeholder 3"/>
          <p:cNvSpPr>
            <a:spLocks noGrp="1"/>
          </p:cNvSpPr>
          <p:nvPr>
            <p:ph type="sldNum" sz="quarter" idx="12"/>
          </p:nvPr>
        </p:nvSpPr>
        <p:spPr/>
        <p:txBody>
          <a:bodyPr/>
          <a:lstStyle/>
          <a:p>
            <a:fld id="{51CD885A-0FFA-4C25-B05B-2F8C168EFFC8}" type="slidenum">
              <a:rPr lang="en-US" smtClean="0"/>
              <a:t>9</a:t>
            </a:fld>
            <a:endParaRPr lang="en-US"/>
          </a:p>
        </p:txBody>
      </p:sp>
    </p:spTree>
    <p:extLst>
      <p:ext uri="{BB962C8B-B14F-4D97-AF65-F5344CB8AC3E}">
        <p14:creationId xmlns:p14="http://schemas.microsoft.com/office/powerpoint/2010/main" val="2406585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1779</TotalTime>
  <Words>2389</Words>
  <Application>Microsoft Office PowerPoint</Application>
  <PresentationFormat>On-screen Show (4:3)</PresentationFormat>
  <Paragraphs>467</Paragraphs>
  <Slides>64</Slides>
  <Notes>56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Apex</vt:lpstr>
      <vt:lpstr>CelL BIOLOGY PHYSIOLOGY ANATOMY</vt:lpstr>
      <vt:lpstr> </vt:lpstr>
      <vt:lpstr>Cell</vt:lpstr>
      <vt:lpstr>Cell Structure</vt:lpstr>
      <vt:lpstr>Cell Structure</vt:lpstr>
      <vt:lpstr>Cell Diagram</vt:lpstr>
      <vt:lpstr>Organelles</vt:lpstr>
      <vt:lpstr>Organelles</vt:lpstr>
      <vt:lpstr>Organelles</vt:lpstr>
      <vt:lpstr>Organelles</vt:lpstr>
      <vt:lpstr>Organelles</vt:lpstr>
      <vt:lpstr>Tissue</vt:lpstr>
      <vt:lpstr>Epithelial Tissue</vt:lpstr>
      <vt:lpstr>Epithelial Tissue Diagram</vt:lpstr>
      <vt:lpstr>Mascular Tissue</vt:lpstr>
      <vt:lpstr>Muscular Tissue Diagram</vt:lpstr>
      <vt:lpstr>Different Muscle Diagram</vt:lpstr>
      <vt:lpstr>Connective Tissue</vt:lpstr>
      <vt:lpstr>Nervous Tissue</vt:lpstr>
      <vt:lpstr>Neuron Diagram</vt:lpstr>
      <vt:lpstr>Organs</vt:lpstr>
      <vt:lpstr>System</vt:lpstr>
      <vt:lpstr>Digestive System Diagram</vt:lpstr>
      <vt:lpstr>Digestive System</vt:lpstr>
      <vt:lpstr>Digestive System</vt:lpstr>
      <vt:lpstr>Respiratory System</vt:lpstr>
      <vt:lpstr>Respiratory System Diagram</vt:lpstr>
      <vt:lpstr>Respiratory System</vt:lpstr>
      <vt:lpstr>Alveoli Diagram</vt:lpstr>
      <vt:lpstr>Respiratory System</vt:lpstr>
      <vt:lpstr>Circulatory System Diagram</vt:lpstr>
      <vt:lpstr>Circulatory System</vt:lpstr>
      <vt:lpstr>Heart Diagram</vt:lpstr>
      <vt:lpstr>Circulatory System</vt:lpstr>
      <vt:lpstr>Excretory System Diagram</vt:lpstr>
      <vt:lpstr>Excretory System</vt:lpstr>
      <vt:lpstr>Kidney Diagram</vt:lpstr>
      <vt:lpstr>Nephron Diagram</vt:lpstr>
      <vt:lpstr>Excretory System</vt:lpstr>
      <vt:lpstr>Nervous System</vt:lpstr>
      <vt:lpstr>Nervous System</vt:lpstr>
      <vt:lpstr>Neuron Diagram</vt:lpstr>
      <vt:lpstr>Brain Diagram</vt:lpstr>
      <vt:lpstr>Nervous System Diagram</vt:lpstr>
      <vt:lpstr>Nervous System</vt:lpstr>
      <vt:lpstr>Musculo-skeletal System</vt:lpstr>
      <vt:lpstr>Muscular System Diagram</vt:lpstr>
      <vt:lpstr>Skeletal System Diagram</vt:lpstr>
      <vt:lpstr>Musculo-skeletal System</vt:lpstr>
      <vt:lpstr>Reproductive System</vt:lpstr>
      <vt:lpstr>Male Reproductive System Diagram</vt:lpstr>
      <vt:lpstr>Female Reproductive System Diagram</vt:lpstr>
      <vt:lpstr>Reproductive System</vt:lpstr>
      <vt:lpstr>Integumentary System</vt:lpstr>
      <vt:lpstr>Integumentary System Diagram</vt:lpstr>
      <vt:lpstr>Integumentary System</vt:lpstr>
      <vt:lpstr>Endocrine System</vt:lpstr>
      <vt:lpstr>Endocrine System Diagram</vt:lpstr>
      <vt:lpstr>Endocrine System</vt:lpstr>
      <vt:lpstr>Immune System</vt:lpstr>
      <vt:lpstr>Immune System</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eisai</dc:creator>
  <cp:lastModifiedBy>eisai</cp:lastModifiedBy>
  <cp:revision>131</cp:revision>
  <dcterms:created xsi:type="dcterms:W3CDTF">2016-08-24T17:28:32Z</dcterms:created>
  <dcterms:modified xsi:type="dcterms:W3CDTF">2017-06-22T18:26:58Z</dcterms:modified>
</cp:coreProperties>
</file>