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332" r:id="rId2"/>
    <p:sldId id="333" r:id="rId3"/>
    <p:sldId id="334" r:id="rId4"/>
    <p:sldId id="335" r:id="rId5"/>
    <p:sldId id="422" r:id="rId6"/>
    <p:sldId id="336" r:id="rId7"/>
    <p:sldId id="423" r:id="rId8"/>
    <p:sldId id="337" r:id="rId9"/>
    <p:sldId id="338" r:id="rId10"/>
    <p:sldId id="339" r:id="rId11"/>
    <p:sldId id="340" r:id="rId12"/>
    <p:sldId id="356" r:id="rId13"/>
    <p:sldId id="357" r:id="rId14"/>
    <p:sldId id="358" r:id="rId15"/>
    <p:sldId id="365" r:id="rId16"/>
    <p:sldId id="343" r:id="rId17"/>
    <p:sldId id="341" r:id="rId18"/>
    <p:sldId id="359" r:id="rId19"/>
    <p:sldId id="360" r:id="rId20"/>
    <p:sldId id="361" r:id="rId21"/>
    <p:sldId id="342" r:id="rId22"/>
    <p:sldId id="344" r:id="rId23"/>
    <p:sldId id="366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02" r:id="rId36"/>
    <p:sldId id="362" r:id="rId37"/>
    <p:sldId id="363" r:id="rId38"/>
    <p:sldId id="371" r:id="rId39"/>
    <p:sldId id="372" r:id="rId40"/>
    <p:sldId id="373" r:id="rId41"/>
    <p:sldId id="376" r:id="rId42"/>
    <p:sldId id="377" r:id="rId43"/>
    <p:sldId id="378" r:id="rId44"/>
    <p:sldId id="390" r:id="rId45"/>
    <p:sldId id="391" r:id="rId46"/>
    <p:sldId id="392" r:id="rId47"/>
    <p:sldId id="393" r:id="rId48"/>
    <p:sldId id="395" r:id="rId49"/>
    <p:sldId id="397" r:id="rId50"/>
    <p:sldId id="398" r:id="rId51"/>
    <p:sldId id="402" r:id="rId52"/>
    <p:sldId id="403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416" r:id="rId61"/>
    <p:sldId id="417" r:id="rId62"/>
    <p:sldId id="418" r:id="rId63"/>
    <p:sldId id="419" r:id="rId64"/>
    <p:sldId id="420" r:id="rId65"/>
    <p:sldId id="421" r:id="rId66"/>
    <p:sldId id="303" r:id="rId67"/>
    <p:sldId id="364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S5Q2RS4huIDnUcJeQsTwfw==" hashData="w9FzI4ofMami/RgqzaAqbsbjZMU="/>
  <p:extLst>
    <p:ext uri="{521415D9-36F7-43E2-AB2F-B90AF26B5E84}">
      <p14:sectionLst xmlns:p14="http://schemas.microsoft.com/office/powerpoint/2010/main">
        <p14:section name="Default Section" id="{E1493E69-23CD-4883-9AD6-012D0FA7B3AC}">
          <p14:sldIdLst>
            <p14:sldId id="332"/>
            <p14:sldId id="333"/>
            <p14:sldId id="334"/>
            <p14:sldId id="335"/>
            <p14:sldId id="422"/>
            <p14:sldId id="336"/>
            <p14:sldId id="423"/>
            <p14:sldId id="337"/>
            <p14:sldId id="338"/>
            <p14:sldId id="339"/>
            <p14:sldId id="340"/>
            <p14:sldId id="356"/>
            <p14:sldId id="357"/>
            <p14:sldId id="358"/>
            <p14:sldId id="365"/>
            <p14:sldId id="343"/>
            <p14:sldId id="341"/>
            <p14:sldId id="359"/>
            <p14:sldId id="360"/>
            <p14:sldId id="361"/>
            <p14:sldId id="342"/>
            <p14:sldId id="344"/>
            <p14:sldId id="366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02"/>
          </p14:sldIdLst>
        </p14:section>
        <p14:section name="Untitled Section" id="{2DA91114-2805-4F36-AE7E-1F824E2E5BAF}">
          <p14:sldIdLst>
            <p14:sldId id="362"/>
            <p14:sldId id="363"/>
            <p14:sldId id="371"/>
            <p14:sldId id="372"/>
            <p14:sldId id="373"/>
            <p14:sldId id="376"/>
            <p14:sldId id="377"/>
            <p14:sldId id="378"/>
            <p14:sldId id="390"/>
            <p14:sldId id="391"/>
            <p14:sldId id="392"/>
            <p14:sldId id="393"/>
            <p14:sldId id="395"/>
            <p14:sldId id="397"/>
            <p14:sldId id="398"/>
            <p14:sldId id="402"/>
            <p14:sldId id="403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303"/>
            <p14:sldId id="3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97DB0-98D6-4128-BECA-542EE657443B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2BEA-8C9D-497D-B359-4F5918B1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4AB9-A677-4A33-A88C-8A0AFE1E979E}" type="datetime1">
              <a:rPr lang="en-US" smtClean="0"/>
              <a:t>10/19/2016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0C39-1C8C-409E-8FDD-4BB11B6C552C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B6FC-A390-4048-972D-75CCDD3AC207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3D96-B652-4F3B-A1DE-9407325F4448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EF44-B94E-4BB4-8F3D-636E027E184A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1D3-9AE3-45F3-A3D8-5F703409D34F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3124-3B81-47DD-926C-624694409D59}" type="datetime1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5F6-53A0-415E-AC99-D96DE202D35F}" type="datetime1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7720-9CFD-4404-BCCE-73FB2929917F}" type="datetime1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1088-421D-4CF1-BEFD-95633BE1E5E9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D84-FBD1-4055-B26A-7534AFDCA8BA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4047DDB-5107-405A-962D-827914A70528}" type="datetime1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1CD885A-0FFA-4C25-B05B-2F8C168EFFC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PharmacologY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</a:t>
            </a:fld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  </a:t>
            </a:r>
            <a:r>
              <a:rPr lang="en-US" dirty="0" smtClean="0"/>
              <a:t>                                - Dib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Pharmacokinetics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Study of movement of drug in body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Encompasses 4 main stages :</a:t>
            </a:r>
          </a:p>
          <a:p>
            <a:pPr marL="137160" indent="0">
              <a:buNone/>
            </a:pPr>
            <a:endParaRPr lang="en-US" dirty="0"/>
          </a:p>
          <a:p>
            <a:pPr marL="651510" indent="-514350">
              <a:buAutoNum type="arabicPeriod"/>
            </a:pPr>
            <a:r>
              <a:rPr lang="en-US" dirty="0" smtClean="0"/>
              <a:t>Absorption</a:t>
            </a:r>
          </a:p>
          <a:p>
            <a:pPr marL="651510" indent="-514350">
              <a:buAutoNum type="arabicPeriod"/>
            </a:pPr>
            <a:r>
              <a:rPr lang="en-US" dirty="0" smtClean="0"/>
              <a:t>Distribution</a:t>
            </a:r>
          </a:p>
          <a:p>
            <a:pPr marL="651510" indent="-514350">
              <a:buAutoNum type="arabicPeriod"/>
            </a:pPr>
            <a:r>
              <a:rPr lang="en-US" dirty="0" smtClean="0"/>
              <a:t>Drug Metabolism</a:t>
            </a:r>
          </a:p>
          <a:p>
            <a:pPr marL="651510" indent="-514350">
              <a:buAutoNum type="arabicPeriod"/>
            </a:pPr>
            <a:r>
              <a:rPr lang="en-US" dirty="0" smtClean="0"/>
              <a:t>Excretion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Pharmacokinetics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1455101"/>
            <a:ext cx="5358733" cy="50218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Pharmacokinetics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32" y="1447799"/>
            <a:ext cx="7176568" cy="5003517"/>
          </a:xfrm>
        </p:spPr>
      </p:pic>
    </p:spTree>
    <p:extLst>
      <p:ext uri="{BB962C8B-B14F-4D97-AF65-F5344CB8AC3E}">
        <p14:creationId xmlns:p14="http://schemas.microsoft.com/office/powerpoint/2010/main" val="29869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Pharmacokinetics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3" y="1447800"/>
            <a:ext cx="6807200" cy="5105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Pharmacokinetics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3" y="1447800"/>
            <a:ext cx="6807200" cy="5105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b="0" dirty="0" smtClean="0"/>
              <a:t>Absorption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Absorption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The process by which drug appears into the systemic circulation after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Drug Passage Across Membranes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51510" indent="-514350">
              <a:buAutoNum type="arabicParenR"/>
            </a:pPr>
            <a:r>
              <a:rPr lang="en-US" dirty="0" smtClean="0"/>
              <a:t>Passive Diffusion : Simple diffusion of drug owing to  (a) Concentration Gradient and  (b) Lipid Solubility</a:t>
            </a:r>
          </a:p>
          <a:p>
            <a:pPr marL="651510" indent="-514350">
              <a:buAutoNum type="arabicParenR"/>
            </a:pPr>
            <a:endParaRPr lang="en-US" dirty="0"/>
          </a:p>
          <a:p>
            <a:pPr marL="651510" indent="-514350">
              <a:buAutoNum type="arabicParenR"/>
            </a:pPr>
            <a:r>
              <a:rPr lang="en-US" dirty="0" smtClean="0"/>
              <a:t>Active Transportation : Drug carried across membrane by ‘</a:t>
            </a:r>
            <a:r>
              <a:rPr lang="en-US" i="1" dirty="0" smtClean="0"/>
              <a:t>carrier molecules </a:t>
            </a:r>
            <a:r>
              <a:rPr lang="en-US" dirty="0" smtClean="0"/>
              <a:t>‘ regardless of conc</a:t>
            </a:r>
            <a:r>
              <a:rPr lang="en-US" dirty="0"/>
              <a:t>.</a:t>
            </a:r>
            <a:r>
              <a:rPr lang="en-US" dirty="0" smtClean="0"/>
              <a:t> gradient. Energy is involved</a:t>
            </a:r>
          </a:p>
          <a:p>
            <a:pPr marL="651510" indent="-514350">
              <a:buAutoNum type="arabicParenR"/>
            </a:pPr>
            <a:endParaRPr lang="en-US" dirty="0" smtClean="0"/>
          </a:p>
          <a:p>
            <a:pPr marL="651510" indent="-514350">
              <a:buAutoNum type="arabicParenR"/>
            </a:pPr>
            <a:r>
              <a:rPr lang="en-US" dirty="0" smtClean="0"/>
              <a:t>Filtration : Passage across membranes owing to membrane pore size and mol. Size, </a:t>
            </a:r>
            <a:r>
              <a:rPr lang="en-US" dirty="0" err="1" smtClean="0"/>
              <a:t>Eg</a:t>
            </a:r>
            <a:r>
              <a:rPr lang="en-US" dirty="0" smtClean="0"/>
              <a:t>. Glomerular Filtration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Passage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1" y="1524000"/>
            <a:ext cx="8251017" cy="4876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Passage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39863"/>
            <a:ext cx="6857999" cy="51434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Understanding : Definitions</a:t>
            </a:r>
          </a:p>
          <a:p>
            <a:endParaRPr lang="en-US" dirty="0"/>
          </a:p>
          <a:p>
            <a:r>
              <a:rPr lang="en-US" dirty="0" smtClean="0"/>
              <a:t>Sources of Drugs</a:t>
            </a:r>
          </a:p>
          <a:p>
            <a:endParaRPr lang="en-US" dirty="0"/>
          </a:p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Passage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83" y="1447800"/>
            <a:ext cx="6771217" cy="50784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Passage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72" y="1447801"/>
            <a:ext cx="6767728" cy="5081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Bioavailability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A measure of the fraction of the administered dose of a drug that reaches the systemic circulation in the unchanged form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Bioavailability of a drug administered through the IV route is 100%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b="0" dirty="0" smtClean="0"/>
              <a:t>Distribution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Distribution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When the drug reaches the blood , it gets carried  ( distributed ) to the various tissues which is influenced by :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Protein Binding</a:t>
            </a:r>
          </a:p>
          <a:p>
            <a:pPr marL="137160" indent="0">
              <a:buNone/>
            </a:pPr>
            <a:r>
              <a:rPr lang="en-US" dirty="0" smtClean="0"/>
              <a:t>Drug </a:t>
            </a:r>
            <a:r>
              <a:rPr lang="en-US" dirty="0" err="1" smtClean="0"/>
              <a:t>Metabloism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Hepatic First Pass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Protein Binding :  </a:t>
            </a:r>
          </a:p>
          <a:p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Drugs are carried in the blood in 2 forms . They are –</a:t>
            </a:r>
          </a:p>
          <a:p>
            <a:pPr marL="137160" indent="0">
              <a:buNone/>
            </a:pPr>
            <a:r>
              <a:rPr lang="en-US" dirty="0" smtClean="0"/>
              <a:t>     1) Free Form – Here the drug in the blood in the solution form and is pharmacologically active, diffusive and available for metabolism and excretion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2)  Bound Form – The drug is bound to the proteins in the blood ( mainly albumin ) and this form of the drug is pharmacologically inactive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Drug </a:t>
            </a:r>
            <a:r>
              <a:rPr lang="en-US" dirty="0" err="1" smtClean="0"/>
              <a:t>Metabloism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WHAT ? – Process of bio-chemical alteration of drug in body</a:t>
            </a:r>
          </a:p>
          <a:p>
            <a:pPr marL="137160" indent="0">
              <a:buNone/>
            </a:pPr>
            <a:r>
              <a:rPr lang="en-US" dirty="0" smtClean="0"/>
              <a:t>WHY ? – To facilitate elimination from the body</a:t>
            </a:r>
          </a:p>
          <a:p>
            <a:pPr marL="137160" indent="0">
              <a:buNone/>
            </a:pPr>
            <a:r>
              <a:rPr lang="en-US" dirty="0" smtClean="0"/>
              <a:t>WHERE ? – Primarily occurs in the liver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WHAT HAPPENS TO DRUG ?</a:t>
            </a:r>
          </a:p>
          <a:p>
            <a:pPr marL="137160" indent="0">
              <a:buNone/>
            </a:pPr>
            <a:r>
              <a:rPr lang="en-US" dirty="0" smtClean="0"/>
              <a:t>In this process, the drug can be converted from an </a:t>
            </a:r>
          </a:p>
          <a:p>
            <a:pPr marL="137160" indent="0">
              <a:buNone/>
            </a:pPr>
            <a:r>
              <a:rPr lang="en-US" dirty="0" smtClean="0"/>
              <a:t>(a) Remain unchanged </a:t>
            </a:r>
            <a:r>
              <a:rPr lang="en-US" dirty="0" err="1" smtClean="0"/>
              <a:t>Eg</a:t>
            </a:r>
            <a:r>
              <a:rPr lang="en-US" dirty="0" smtClean="0"/>
              <a:t>. Streptomycin or</a:t>
            </a:r>
          </a:p>
          <a:p>
            <a:pPr marL="137160" indent="0">
              <a:buNone/>
            </a:pPr>
            <a:r>
              <a:rPr lang="en-US" dirty="0" smtClean="0"/>
              <a:t>(b) Active to inactive form </a:t>
            </a:r>
            <a:r>
              <a:rPr lang="en-US" dirty="0" err="1" smtClean="0"/>
              <a:t>Eg</a:t>
            </a:r>
            <a:r>
              <a:rPr lang="en-US" dirty="0" smtClean="0"/>
              <a:t>. Morphine or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(c) Active to another active form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Phenacetin</a:t>
            </a:r>
            <a:r>
              <a:rPr lang="en-US" dirty="0" smtClean="0"/>
              <a:t> or</a:t>
            </a:r>
          </a:p>
          <a:p>
            <a:pPr marL="137160" indent="0">
              <a:buNone/>
            </a:pPr>
            <a:r>
              <a:rPr lang="en-US" dirty="0" smtClean="0"/>
              <a:t>(d) Inactive to active form </a:t>
            </a:r>
            <a:r>
              <a:rPr lang="en-US" dirty="0" err="1" smtClean="0"/>
              <a:t>Eg</a:t>
            </a:r>
            <a:r>
              <a:rPr lang="en-US" dirty="0" smtClean="0"/>
              <a:t>. Cefuroxime </a:t>
            </a:r>
            <a:r>
              <a:rPr lang="en-US" dirty="0" err="1" smtClean="0"/>
              <a:t>Axetil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Hepatic First Pass Effect (HFPE) :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When a drug is absorbed from the gut all of it must pass the liver before entering systemic circulation. During this “ first pass “ through the liver, drugs might</a:t>
            </a:r>
          </a:p>
          <a:p>
            <a:pPr marL="651510" indent="-514350">
              <a:buAutoNum type="alphaLcParenR"/>
            </a:pPr>
            <a:r>
              <a:rPr lang="en-US" dirty="0" smtClean="0"/>
              <a:t>Be metabolized or</a:t>
            </a:r>
          </a:p>
          <a:p>
            <a:pPr marL="651510" indent="-514350">
              <a:buAutoNum type="alphaLcParenR"/>
            </a:pPr>
            <a:r>
              <a:rPr lang="en-US" dirty="0" smtClean="0"/>
              <a:t>Pass unaffected</a:t>
            </a:r>
          </a:p>
          <a:p>
            <a:pPr marL="137160" indent="0">
              <a:buNone/>
            </a:pPr>
            <a:r>
              <a:rPr lang="en-US" dirty="0" smtClean="0"/>
              <a:t>What is the significance of HFPE ? </a:t>
            </a:r>
          </a:p>
          <a:p>
            <a:pPr marL="137160" indent="0">
              <a:buNone/>
            </a:pPr>
            <a:r>
              <a:rPr lang="en-US" dirty="0" smtClean="0"/>
              <a:t>Drugs which are highly metabolized during the first pass have to be administered </a:t>
            </a:r>
          </a:p>
          <a:p>
            <a:pPr marL="651510" indent="-514350">
              <a:buAutoNum type="alphaLcParenR"/>
            </a:pPr>
            <a:r>
              <a:rPr lang="en-US" dirty="0" smtClean="0"/>
              <a:t>In high doses through oral route or</a:t>
            </a:r>
          </a:p>
          <a:p>
            <a:pPr marL="651510" indent="-514350">
              <a:buAutoNum type="alphaLcParenR"/>
            </a:pPr>
            <a:r>
              <a:rPr lang="en-US" dirty="0" smtClean="0"/>
              <a:t>Through parenteral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9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Elimination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Drugs are removed from the body via a number of routes. Some of the important routes of elimination are :</a:t>
            </a:r>
          </a:p>
          <a:p>
            <a:pPr marL="137160" indent="0">
              <a:buNone/>
            </a:pPr>
            <a:r>
              <a:rPr lang="en-US" dirty="0" smtClean="0"/>
              <a:t>     1.  Kidneys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2.  Bile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3.  </a:t>
            </a:r>
            <a:r>
              <a:rPr lang="en-US" dirty="0" err="1" smtClean="0"/>
              <a:t>Feaces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4.  Breast Milk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err="1" smtClean="0"/>
              <a:t>Creatinine</a:t>
            </a:r>
            <a:r>
              <a:rPr lang="en-US" dirty="0" smtClean="0"/>
              <a:t> Clearance  : </a:t>
            </a:r>
          </a:p>
          <a:p>
            <a:pPr marL="137160" indent="0">
              <a:buNone/>
            </a:pPr>
            <a:r>
              <a:rPr lang="en-US" dirty="0" err="1" smtClean="0"/>
              <a:t>Creatinine</a:t>
            </a:r>
            <a:r>
              <a:rPr lang="en-US" dirty="0" smtClean="0"/>
              <a:t> is a natural waste product of the body’s functions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What is the significance of </a:t>
            </a:r>
            <a:r>
              <a:rPr lang="en-US" dirty="0" err="1" smtClean="0"/>
              <a:t>Creatinine</a:t>
            </a:r>
            <a:r>
              <a:rPr lang="en-US" dirty="0" smtClean="0"/>
              <a:t> : </a:t>
            </a:r>
          </a:p>
          <a:p>
            <a:pPr marL="137160" indent="0">
              <a:buNone/>
            </a:pPr>
            <a:r>
              <a:rPr lang="en-US" dirty="0" smtClean="0"/>
              <a:t>Its rate of elimination via the kidney provides a good indication of renal function</a:t>
            </a:r>
          </a:p>
          <a:p>
            <a:pPr marL="137160" indent="0">
              <a:buNone/>
            </a:pPr>
            <a:r>
              <a:rPr lang="en-US" dirty="0" smtClean="0"/>
              <a:t>For drugs which are dependent on Renal Elimination, drug clearance fails as </a:t>
            </a:r>
            <a:r>
              <a:rPr lang="en-US" dirty="0" err="1" smtClean="0"/>
              <a:t>Creatinine</a:t>
            </a:r>
            <a:r>
              <a:rPr lang="en-US" dirty="0" smtClean="0"/>
              <a:t> Clearance falls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Pharmacology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Study </a:t>
            </a:r>
            <a:r>
              <a:rPr lang="en-US" dirty="0"/>
              <a:t>of drugs , their properties, actions &amp; uses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Blood Levels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Usually expressed in units of micrograms of drugs per ml of blood ( mcg/ml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Plasma Half-life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Time in which the peak-plasma concentration falls by one half</a:t>
            </a:r>
          </a:p>
          <a:p>
            <a:pPr marL="137160" indent="0">
              <a:buNone/>
            </a:pPr>
            <a:r>
              <a:rPr lang="en-US" dirty="0" smtClean="0"/>
              <a:t>Plasma half life is for a drug, not for a dosage form </a:t>
            </a:r>
          </a:p>
          <a:p>
            <a:pPr marL="137160" indent="0">
              <a:buNone/>
            </a:pPr>
            <a:r>
              <a:rPr lang="en-US" dirty="0" smtClean="0"/>
              <a:t>It is denoted as T</a:t>
            </a:r>
            <a:r>
              <a:rPr lang="en-US" sz="1400" dirty="0" smtClean="0"/>
              <a:t>1/2</a:t>
            </a:r>
            <a:endParaRPr lang="en-US" sz="1400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Application of Pharmacokinetics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dosage forms :</a:t>
            </a:r>
          </a:p>
          <a:p>
            <a:pPr marL="13716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Enteric coated tablets for drugs which are destroyed in the stomach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Sustained release dosage forms for drugs which are too rapidly absorbed and eliminated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Application of Pharmacokinetics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51960"/>
          </a:xfrm>
        </p:spPr>
        <p:txBody>
          <a:bodyPr/>
          <a:lstStyle/>
          <a:p>
            <a:r>
              <a:rPr lang="en-US" dirty="0" smtClean="0"/>
              <a:t>Suitability of drug for particular indication</a:t>
            </a:r>
          </a:p>
          <a:p>
            <a:endParaRPr lang="en-US" dirty="0"/>
          </a:p>
          <a:p>
            <a:r>
              <a:rPr lang="en-US" dirty="0" smtClean="0"/>
              <a:t>Prediction Dosage schedule</a:t>
            </a:r>
          </a:p>
          <a:p>
            <a:endParaRPr lang="en-US" dirty="0"/>
          </a:p>
          <a:p>
            <a:r>
              <a:rPr lang="en-US" dirty="0" smtClean="0"/>
              <a:t>Selecting route of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Pharmacodynamics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70960"/>
          </a:xfrm>
        </p:spPr>
        <p:txBody>
          <a:bodyPr/>
          <a:lstStyle/>
          <a:p>
            <a:pPr marL="137160" indent="0">
              <a:buNone/>
            </a:pPr>
            <a:r>
              <a:rPr lang="en-US" dirty="0" smtClean="0"/>
              <a:t>          Study of what drug does to the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Drug : Mechanism of Action (MOA)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action</a:t>
            </a:r>
          </a:p>
          <a:p>
            <a:endParaRPr lang="en-US" dirty="0"/>
          </a:p>
          <a:p>
            <a:r>
              <a:rPr lang="en-US" dirty="0" smtClean="0"/>
              <a:t>Chemical action</a:t>
            </a:r>
          </a:p>
          <a:p>
            <a:endParaRPr lang="en-US" dirty="0"/>
          </a:p>
          <a:p>
            <a:r>
              <a:rPr lang="en-US" dirty="0" smtClean="0"/>
              <a:t>Through enzymes</a:t>
            </a:r>
          </a:p>
          <a:p>
            <a:endParaRPr lang="en-US" dirty="0"/>
          </a:p>
          <a:p>
            <a:r>
              <a:rPr lang="en-US" dirty="0" smtClean="0"/>
              <a:t>Through receptors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Pharmacodynamics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MIC Value :  </a:t>
            </a:r>
            <a:r>
              <a:rPr lang="en-US" dirty="0" smtClean="0">
                <a:latin typeface="Book Antiqua" pitchFamily="18" charset="0"/>
              </a:rPr>
              <a:t>Minimum </a:t>
            </a:r>
            <a:r>
              <a:rPr lang="en-US" dirty="0">
                <a:latin typeface="Book Antiqua" pitchFamily="18" charset="0"/>
              </a:rPr>
              <a:t>inhibitory concentration (MIC) is the lowest concentration of an antimicrobial (like an antifungal, antibiotic or bacteriostatic) drug that will inhibit the visible growth of a microorganism after overnight </a:t>
            </a:r>
            <a:r>
              <a:rPr lang="en-US" dirty="0" smtClean="0">
                <a:latin typeface="Book Antiqua" pitchFamily="18" charset="0"/>
              </a:rPr>
              <a:t>incubation</a:t>
            </a:r>
          </a:p>
          <a:p>
            <a:r>
              <a:rPr lang="en-US" dirty="0" smtClean="0">
                <a:latin typeface="Book Antiqua" pitchFamily="18" charset="0"/>
              </a:rPr>
              <a:t>Therapeutic Index : </a:t>
            </a:r>
            <a:r>
              <a:rPr lang="en-US" dirty="0"/>
              <a:t> T</a:t>
            </a:r>
            <a:r>
              <a:rPr lang="en-US" dirty="0" smtClean="0"/>
              <a:t>herapeutic </a:t>
            </a:r>
            <a:r>
              <a:rPr lang="en-US" dirty="0"/>
              <a:t>index (TI) (also referred to as therapeutic window or safety window or sometimes as therapeutic ratio) is a comparison of the amount of </a:t>
            </a:r>
            <a:r>
              <a:rPr lang="en-US" dirty="0" smtClean="0"/>
              <a:t>a therapeutic</a:t>
            </a:r>
            <a:r>
              <a:rPr lang="en-US" dirty="0"/>
              <a:t> agent that causes the therapeutic effect to the amount that causes toxicity.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14" y="1524000"/>
            <a:ext cx="6852186" cy="48650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905000" y="685800"/>
            <a:ext cx="4951035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4000" b="0" dirty="0" smtClean="0"/>
              <a:t>HOW DRUGS WORK</a:t>
            </a:r>
            <a:endParaRPr lang="en-US" sz="4000" b="0" dirty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22288" y="3810000"/>
            <a:ext cx="8302625" cy="22463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0" dirty="0"/>
              <a:t> </a:t>
            </a:r>
            <a:r>
              <a:rPr lang="en-US" sz="2800" b="0" dirty="0"/>
              <a:t>Some </a:t>
            </a:r>
            <a:r>
              <a:rPr lang="en-US" sz="2800" b="0" u="sng" dirty="0"/>
              <a:t>antagonize, block or inhibit endogenous proteins</a:t>
            </a:r>
            <a:endParaRPr lang="en-US" sz="2800" b="0" dirty="0"/>
          </a:p>
          <a:p>
            <a:pPr>
              <a:buFontTx/>
              <a:buChar char="•"/>
            </a:pPr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 Some </a:t>
            </a:r>
            <a:r>
              <a:rPr lang="en-US" sz="2800" b="0" u="sng" dirty="0"/>
              <a:t>activate endogenous proteins</a:t>
            </a:r>
            <a:endParaRPr lang="en-US" sz="2800" b="0" dirty="0"/>
          </a:p>
          <a:p>
            <a:pPr>
              <a:buFontTx/>
              <a:buChar char="•"/>
            </a:pPr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 A few have </a:t>
            </a:r>
            <a:r>
              <a:rPr lang="en-US" sz="2800" b="0" u="sng" dirty="0"/>
              <a:t>unconventional mechanisms of action</a:t>
            </a:r>
            <a:endParaRPr lang="en-US" sz="2800" b="0" dirty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8686800" cy="5847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ln>
                  <a:solidFill>
                    <a:schemeClr val="tx1"/>
                  </a:solidFill>
                </a:ln>
                <a:latin typeface="Times New Roman" pitchFamily="-106" charset="0"/>
                <a:ea typeface="Times New Roman (Arabic)" charset="0"/>
                <a:cs typeface="Times New Roman (Arabic)" charset="0"/>
              </a:rPr>
              <a:t>Most work by interacting </a:t>
            </a:r>
            <a:r>
              <a:rPr lang="en-US" sz="3200" dirty="0" smtClean="0">
                <a:ln>
                  <a:solidFill>
                    <a:schemeClr val="tx1"/>
                  </a:solidFill>
                </a:ln>
                <a:latin typeface="Times New Roman" pitchFamily="-106" charset="0"/>
                <a:ea typeface="Times New Roman (Arabic)" charset="0"/>
                <a:cs typeface="Times New Roman (Arabic)" charset="0"/>
              </a:rPr>
              <a:t>with endogenous proteins</a:t>
            </a:r>
            <a:endParaRPr lang="en-US" sz="3200" dirty="0">
              <a:ln>
                <a:solidFill>
                  <a:schemeClr val="tx1"/>
                </a:solidFill>
              </a:ln>
              <a:latin typeface="Times New Roman" pitchFamily="-106" charset="0"/>
              <a:ea typeface="Times New Roman (Arabic)" charset="0"/>
              <a:cs typeface="Times New Roman (Arabic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169820" y="2971800"/>
            <a:ext cx="6705600" cy="20928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en-US" dirty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 </a:t>
            </a:r>
            <a:r>
              <a:rPr lang="en-US" sz="2600" dirty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FDA Approved </a:t>
            </a:r>
            <a:r>
              <a:rPr lang="en-US" sz="2600" dirty="0" smtClean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 - On </a:t>
            </a:r>
            <a:r>
              <a:rPr lang="en-US" sz="2600" dirty="0" err="1" smtClean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Lebel</a:t>
            </a:r>
            <a:r>
              <a:rPr lang="en-US" sz="2600" dirty="0" smtClean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 Uses</a:t>
            </a:r>
          </a:p>
          <a:p>
            <a:pPr eaLnBrk="0" hangingPunct="0">
              <a:buFontTx/>
              <a:buChar char="•"/>
              <a:defRPr/>
            </a:pPr>
            <a:endParaRPr lang="en-US" sz="2600" dirty="0">
              <a:latin typeface="Times New Roman" pitchFamily="-106" charset="0"/>
              <a:ea typeface="Times New Roman" pitchFamily="-106" charset="0"/>
              <a:cs typeface="Times New Roman" pitchFamily="-106" charset="0"/>
            </a:endParaRPr>
          </a:p>
          <a:p>
            <a:pPr eaLnBrk="0" hangingPunct="0">
              <a:buFontTx/>
              <a:buChar char="•"/>
              <a:defRPr/>
            </a:pPr>
            <a:r>
              <a:rPr lang="en-US" sz="2600" dirty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 Interactions with Other Drugs</a:t>
            </a:r>
          </a:p>
          <a:p>
            <a:pPr eaLnBrk="0" hangingPunct="0">
              <a:buFontTx/>
              <a:buChar char="•"/>
              <a:defRPr/>
            </a:pPr>
            <a:endParaRPr lang="en-US" sz="2600" dirty="0">
              <a:ln>
                <a:solidFill>
                  <a:schemeClr val="bg2"/>
                </a:solidFill>
              </a:ln>
              <a:latin typeface="Times New Roman" pitchFamily="-106" charset="0"/>
              <a:ea typeface="Times New Roman" pitchFamily="-106" charset="0"/>
              <a:cs typeface="Times New Roman" pitchFamily="-106" charset="0"/>
            </a:endParaRPr>
          </a:p>
          <a:p>
            <a:pPr eaLnBrk="0" hangingPunct="0">
              <a:buFontTx/>
              <a:buChar char="•"/>
              <a:defRPr/>
            </a:pPr>
            <a:r>
              <a:rPr lang="en-US" sz="2600" dirty="0">
                <a:latin typeface="Times New Roman" pitchFamily="-106" charset="0"/>
                <a:ea typeface="Times New Roman" pitchFamily="-106" charset="0"/>
                <a:cs typeface="Times New Roman" pitchFamily="-106" charset="0"/>
              </a:rPr>
              <a:t> Adverse Effects and Contraindications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8599" y="473958"/>
            <a:ext cx="6970819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3500" b="0" dirty="0"/>
              <a:t> </a:t>
            </a:r>
            <a:r>
              <a:rPr lang="en-US" sz="3500" b="0" dirty="0" smtClean="0"/>
              <a:t>                 </a:t>
            </a:r>
            <a:r>
              <a:rPr lang="en-US" sz="4000" b="0" dirty="0" smtClean="0"/>
              <a:t>HOW </a:t>
            </a:r>
            <a:r>
              <a:rPr lang="en-US" sz="4000" b="0" dirty="0"/>
              <a:t>DRUGS </a:t>
            </a:r>
            <a:r>
              <a:rPr lang="en-US" sz="4000" b="0" dirty="0" smtClean="0"/>
              <a:t>WORK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2085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      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     Pharmacokinetics &amp; Pharmacodynamics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2438400"/>
            <a:ext cx="9228808" cy="240065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3000" b="0" dirty="0"/>
              <a:t>Better assessment of new modalities for using drugs</a:t>
            </a:r>
          </a:p>
          <a:p>
            <a:pPr>
              <a:buFontTx/>
              <a:buChar char="•"/>
            </a:pPr>
            <a:endParaRPr lang="en-US" sz="3000" b="0" dirty="0"/>
          </a:p>
          <a:p>
            <a:pPr>
              <a:buFontTx/>
              <a:buChar char="•"/>
            </a:pPr>
            <a:r>
              <a:rPr lang="en-US" sz="3000" b="0" dirty="0"/>
              <a:t> Better assessment of new indications for drugs </a:t>
            </a:r>
          </a:p>
          <a:p>
            <a:pPr>
              <a:buFontTx/>
              <a:buChar char="•"/>
            </a:pPr>
            <a:endParaRPr lang="en-US" sz="3000" b="0" dirty="0"/>
          </a:p>
          <a:p>
            <a:pPr>
              <a:buFontTx/>
              <a:buChar char="•"/>
            </a:pPr>
            <a:r>
              <a:rPr lang="en-US" sz="3000" b="0" dirty="0"/>
              <a:t> Better assessment of new concerns regarding risk-benefit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86000" y="495300"/>
            <a:ext cx="4951035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4000" b="0" dirty="0" smtClean="0"/>
              <a:t>HOW </a:t>
            </a:r>
            <a:r>
              <a:rPr lang="en-US" sz="4000" b="0" dirty="0"/>
              <a:t>DRUGS </a:t>
            </a:r>
            <a:r>
              <a:rPr lang="en-US" sz="4000" b="0" dirty="0" smtClean="0"/>
              <a:t>WORK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41291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50825" y="457200"/>
            <a:ext cx="8588375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                DRUGS : MODE OF ACTIONS</a:t>
            </a:r>
            <a:endParaRPr lang="en-US" sz="2800" b="0" dirty="0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371600" y="1600200"/>
            <a:ext cx="6327775" cy="4832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2800" b="0" dirty="0"/>
              <a:t>Antagonists of Cell Surface Receptors</a:t>
            </a:r>
          </a:p>
          <a:p>
            <a:pPr>
              <a:buFontTx/>
              <a:buChar char="•"/>
            </a:pPr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 Antagonists of Nuclear Receptors</a:t>
            </a:r>
          </a:p>
          <a:p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 Enzyme Inhibitors</a:t>
            </a:r>
          </a:p>
          <a:p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 Ion Channel Blockers</a:t>
            </a:r>
          </a:p>
          <a:p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 Transport Inhibitors</a:t>
            </a:r>
          </a:p>
          <a:p>
            <a:pPr>
              <a:buFontTx/>
              <a:buChar char="•"/>
            </a:pPr>
            <a:endParaRPr lang="en-US" sz="2800" b="0" dirty="0"/>
          </a:p>
          <a:p>
            <a:pPr>
              <a:buFontTx/>
              <a:buChar char="•"/>
            </a:pPr>
            <a:r>
              <a:rPr lang="en-US" sz="2800" b="0" dirty="0"/>
              <a:t>Inhibitors of Signal Transduction Proteins</a:t>
            </a:r>
          </a:p>
        </p:txBody>
      </p:sp>
    </p:spTree>
    <p:extLst>
      <p:ext uri="{BB962C8B-B14F-4D97-AF65-F5344CB8AC3E}">
        <p14:creationId xmlns:p14="http://schemas.microsoft.com/office/powerpoint/2010/main" val="37674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219200" y="2895600"/>
            <a:ext cx="6521209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b="0" dirty="0"/>
              <a:t>A macromolecular component of the organism that </a:t>
            </a:r>
          </a:p>
          <a:p>
            <a:r>
              <a:rPr lang="en-US" b="0" dirty="0"/>
              <a:t>binds the drug and initiates its effect. 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132320" y="762000"/>
            <a:ext cx="2535951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3600" b="0" dirty="0" smtClean="0"/>
              <a:t>RECEPTOR</a:t>
            </a:r>
            <a:endParaRPr lang="en-US" sz="3600" b="0" dirty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928688" y="4343400"/>
            <a:ext cx="71649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b="0" dirty="0"/>
              <a:t>Most receptors are proteins that have undergone various </a:t>
            </a:r>
          </a:p>
          <a:p>
            <a:r>
              <a:rPr lang="en-US" b="0" dirty="0"/>
              <a:t>post-translational modifications such as covalent </a:t>
            </a:r>
          </a:p>
          <a:p>
            <a:r>
              <a:rPr lang="en-US" b="0" dirty="0"/>
              <a:t>attachments of carbohydrate, lipid and phosphate.</a:t>
            </a:r>
          </a:p>
        </p:txBody>
      </p:sp>
    </p:spTree>
    <p:extLst>
      <p:ext uri="{BB962C8B-B14F-4D97-AF65-F5344CB8AC3E}">
        <p14:creationId xmlns:p14="http://schemas.microsoft.com/office/powerpoint/2010/main" val="12660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" y="2362200"/>
            <a:ext cx="10376000" cy="240065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3000" b="0" dirty="0"/>
              <a:t>A receptor that is embedded in the cell membrane and </a:t>
            </a:r>
            <a:endParaRPr lang="en-US" sz="3000" b="0" dirty="0" smtClean="0"/>
          </a:p>
          <a:p>
            <a:r>
              <a:rPr lang="en-US" sz="3000" b="0" dirty="0" smtClean="0"/>
              <a:t>functions</a:t>
            </a:r>
            <a:endParaRPr lang="en-US" sz="3000" b="0" dirty="0"/>
          </a:p>
          <a:p>
            <a:r>
              <a:rPr lang="en-US" sz="3000" b="0" dirty="0"/>
              <a:t>to receive chemical information from the extracellular </a:t>
            </a:r>
          </a:p>
          <a:p>
            <a:r>
              <a:rPr lang="en-US" sz="3000" b="0" dirty="0"/>
              <a:t>compartment and to transmit that information to </a:t>
            </a:r>
          </a:p>
          <a:p>
            <a:r>
              <a:rPr lang="en-US" sz="3000" b="0" dirty="0"/>
              <a:t>the intracellular compartment.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96604" y="1066800"/>
            <a:ext cx="4668266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CELL </a:t>
            </a:r>
            <a:r>
              <a:rPr lang="en-US" sz="2800" b="0" dirty="0"/>
              <a:t>SURFACE </a:t>
            </a:r>
            <a:r>
              <a:rPr lang="en-US" sz="2800" b="0" dirty="0" smtClean="0"/>
              <a:t>RECEPTOR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4210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82575" y="1981200"/>
            <a:ext cx="8045023" cy="452431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b="0" dirty="0"/>
              <a:t>Cell surface receptors exist to transmit chemical signals from </a:t>
            </a:r>
          </a:p>
          <a:p>
            <a:r>
              <a:rPr lang="en-US" b="0" dirty="0"/>
              <a:t>the outside to the inside of the cell.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Some compounds bind to cell surface receptors, yet do not </a:t>
            </a:r>
          </a:p>
          <a:p>
            <a:r>
              <a:rPr lang="en-US" b="0" dirty="0"/>
              <a:t>activate the receptors to trigger a response.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When cell surface receptors bind the molecule,</a:t>
            </a:r>
          </a:p>
          <a:p>
            <a:r>
              <a:rPr lang="en-US" b="0" dirty="0"/>
              <a:t>the endogenous chemical cannot bind to the </a:t>
            </a:r>
          </a:p>
          <a:p>
            <a:r>
              <a:rPr lang="en-US" b="0" dirty="0"/>
              <a:t>receptor and cannot trigger a response.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The compound is said to “antagonize” or “block” the receptor </a:t>
            </a:r>
          </a:p>
          <a:p>
            <a:r>
              <a:rPr lang="en-US" b="0" dirty="0"/>
              <a:t>and is referred to as a receptor antagonist.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22786" y="843290"/>
            <a:ext cx="4668266" cy="52322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CELL </a:t>
            </a:r>
            <a:r>
              <a:rPr lang="en-US" sz="2800" b="0" dirty="0"/>
              <a:t>SURFACE </a:t>
            </a:r>
            <a:r>
              <a:rPr lang="en-US" sz="2800" b="0" dirty="0" smtClean="0"/>
              <a:t>RECEPTOR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2289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883569" y="431800"/>
            <a:ext cx="7150894" cy="8925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600" b="0" dirty="0" smtClean="0"/>
              <a:t>DRUGS </a:t>
            </a:r>
            <a:r>
              <a:rPr lang="en-US" sz="2600" b="0" dirty="0"/>
              <a:t>WORK BY </a:t>
            </a:r>
            <a:r>
              <a:rPr lang="en-US" sz="2600" b="0" dirty="0" smtClean="0"/>
              <a:t>ANTAGONIZING</a:t>
            </a:r>
          </a:p>
          <a:p>
            <a:r>
              <a:rPr lang="en-US" sz="2600" b="0" dirty="0" smtClean="0"/>
              <a:t>CELL </a:t>
            </a:r>
            <a:r>
              <a:rPr lang="en-US" sz="2600" b="0" dirty="0"/>
              <a:t>SURFACE </a:t>
            </a:r>
            <a:r>
              <a:rPr lang="en-US" sz="2600" b="0" dirty="0" smtClean="0"/>
              <a:t>RECEPTORS</a:t>
            </a:r>
            <a:endParaRPr lang="en-US" sz="2600" b="0" dirty="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881063" y="35052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V="1">
            <a:off x="881063" y="40386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69925" y="3505200"/>
            <a:ext cx="2427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Cell Membrane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 rot="-5400000">
            <a:off x="3327400" y="3530600"/>
            <a:ext cx="1066800" cy="406400"/>
          </a:xfrm>
          <a:prstGeom prst="flowChartOnlineStorage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3589338" y="1905000"/>
            <a:ext cx="542925" cy="9144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251450" y="1828800"/>
            <a:ext cx="16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354513" y="2133600"/>
            <a:ext cx="4679950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Unbound Endogenous Activator (Agonist) of Receptor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4335463" y="4114800"/>
            <a:ext cx="2709862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Inactive Cell Surface Receptor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298450" y="2057400"/>
            <a:ext cx="21605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Extracellular </a:t>
            </a:r>
          </a:p>
          <a:p>
            <a:r>
              <a:rPr lang="en-US" sz="2800" b="0"/>
              <a:t>Compartment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34975" y="4648200"/>
            <a:ext cx="2159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Intracellular </a:t>
            </a:r>
          </a:p>
          <a:p>
            <a:r>
              <a:rPr lang="en-US" sz="2800" b="0"/>
              <a:t>Compartment</a:t>
            </a:r>
          </a:p>
        </p:txBody>
      </p:sp>
    </p:spTree>
    <p:extLst>
      <p:ext uri="{BB962C8B-B14F-4D97-AF65-F5344CB8AC3E}">
        <p14:creationId xmlns:p14="http://schemas.microsoft.com/office/powerpoint/2010/main" val="32990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7 0.01113 C 0.004 0.03917 0.00313 0.06744 0.00278 0.078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3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881063" y="35052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881063" y="40386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69925" y="3505200"/>
            <a:ext cx="2427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>
                <a:solidFill>
                  <a:srgbClr val="000000"/>
                </a:solidFill>
              </a:rPr>
              <a:t>Cell Membrane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 rot="-5400000">
            <a:off x="3327400" y="3530600"/>
            <a:ext cx="1066800" cy="406400"/>
          </a:xfrm>
          <a:prstGeom prst="flowChartOnlineStorage">
            <a:avLst/>
          </a:prstGeom>
          <a:solidFill>
            <a:srgbClr val="00FF00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3589338" y="2438400"/>
            <a:ext cx="542925" cy="9144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211638" y="2133600"/>
            <a:ext cx="4465637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0">
                <a:solidFill>
                  <a:srgbClr val="000000"/>
                </a:solidFill>
              </a:rPr>
              <a:t>Bound Endogenous Activator (Agonist) of Receptor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4286250" y="4191000"/>
            <a:ext cx="2597150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0">
                <a:solidFill>
                  <a:srgbClr val="000000"/>
                </a:solidFill>
              </a:rPr>
              <a:t>Active Cell Surface Receptor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98450" y="2057400"/>
            <a:ext cx="21605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Extracellular </a:t>
            </a:r>
          </a:p>
          <a:p>
            <a:r>
              <a:rPr lang="en-US" sz="2800" b="0"/>
              <a:t>Compartment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434975" y="4648200"/>
            <a:ext cx="2159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>
                <a:solidFill>
                  <a:srgbClr val="000000"/>
                </a:solidFill>
              </a:rPr>
              <a:t>Intracellular </a:t>
            </a:r>
          </a:p>
          <a:p>
            <a:r>
              <a:rPr lang="en-US" sz="2800" b="0">
                <a:solidFill>
                  <a:srgbClr val="000000"/>
                </a:solidFill>
              </a:rPr>
              <a:t>Compartment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3860800" y="4343400"/>
            <a:ext cx="0" cy="3810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3860800" y="4800600"/>
            <a:ext cx="0" cy="3810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3860800" y="5257800"/>
            <a:ext cx="0" cy="3810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2628900" y="5791200"/>
            <a:ext cx="2808288" cy="523875"/>
          </a:xfrm>
          <a:prstGeom prst="rect">
            <a:avLst/>
          </a:prstGeom>
          <a:solidFill>
            <a:schemeClr val="bg1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>
                <a:solidFill>
                  <a:srgbClr val="000000"/>
                </a:solidFill>
              </a:rPr>
              <a:t>Cellular Response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883569" y="431800"/>
            <a:ext cx="7150894" cy="8925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600" b="0" dirty="0" smtClean="0"/>
              <a:t>DRUGS </a:t>
            </a:r>
            <a:r>
              <a:rPr lang="en-US" sz="2600" b="0" dirty="0"/>
              <a:t>WORK BY </a:t>
            </a:r>
            <a:r>
              <a:rPr lang="en-US" sz="2600" b="0" dirty="0" smtClean="0"/>
              <a:t>ANTAGONIZING</a:t>
            </a:r>
          </a:p>
          <a:p>
            <a:r>
              <a:rPr lang="en-US" sz="2600" b="0" dirty="0" smtClean="0"/>
              <a:t>CELL </a:t>
            </a:r>
            <a:r>
              <a:rPr lang="en-US" sz="2600" b="0" dirty="0"/>
              <a:t>SURFACE </a:t>
            </a:r>
            <a:r>
              <a:rPr lang="en-US" sz="2600" b="0" dirty="0" smtClean="0"/>
              <a:t>RECEPTORS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40475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881063" y="35052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881063" y="40386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69925" y="3505200"/>
            <a:ext cx="2427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/>
              <a:t>Cell Membrane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 rot="-5400000">
            <a:off x="3327400" y="3530600"/>
            <a:ext cx="1066800" cy="406400"/>
          </a:xfrm>
          <a:prstGeom prst="flowChartOnlineStorage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3581400" y="2209800"/>
            <a:ext cx="609600" cy="10668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283200" y="1905000"/>
            <a:ext cx="16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836988" y="1600200"/>
            <a:ext cx="530701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</a:rPr>
              <a:t>Displaced Endogenous Activator (Agonist) of Receptor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505200" y="4343400"/>
            <a:ext cx="4840288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</a:rPr>
              <a:t>Inactive Cell Surface Receptor Upon being Bound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98450" y="2057400"/>
            <a:ext cx="21605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Extracellular </a:t>
            </a:r>
          </a:p>
          <a:p>
            <a:r>
              <a:rPr lang="en-US" sz="2800" b="0"/>
              <a:t>Compartment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95250" y="4419600"/>
            <a:ext cx="21605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/>
              <a:t>Intracellular </a:t>
            </a:r>
          </a:p>
          <a:p>
            <a:r>
              <a:rPr lang="en-US" sz="2800" b="0" dirty="0"/>
              <a:t>Compartment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4200525" y="2667000"/>
            <a:ext cx="3684588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</a:rPr>
              <a:t>Bound Antagonist of Receptor (Drug)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883569" y="431800"/>
            <a:ext cx="7150894" cy="8925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600" b="0" dirty="0" smtClean="0"/>
              <a:t>DRUGS </a:t>
            </a:r>
            <a:r>
              <a:rPr lang="en-US" sz="2600" b="0" dirty="0"/>
              <a:t>WORK BY </a:t>
            </a:r>
            <a:r>
              <a:rPr lang="en-US" sz="2600" b="0" dirty="0" smtClean="0"/>
              <a:t>ANTAGONIZING</a:t>
            </a:r>
          </a:p>
          <a:p>
            <a:r>
              <a:rPr lang="en-US" sz="2600" b="0" dirty="0" smtClean="0"/>
              <a:t>CELL </a:t>
            </a:r>
            <a:r>
              <a:rPr lang="en-US" sz="2600" b="0" dirty="0"/>
              <a:t>SURFACE </a:t>
            </a:r>
            <a:r>
              <a:rPr lang="en-US" sz="2600" b="0" dirty="0" smtClean="0"/>
              <a:t>RECEPTORS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377103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2 -0.02225 L -0.07122 -0.122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5" y="-5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881063" y="35052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V="1">
            <a:off x="881063" y="4038600"/>
            <a:ext cx="6908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69925" y="3505200"/>
            <a:ext cx="2427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Cell Membrane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 rot="-5400000">
            <a:off x="3200400" y="3352800"/>
            <a:ext cx="1371600" cy="457200"/>
          </a:xfrm>
          <a:prstGeom prst="flowChartOnlineStorage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3048000" y="1371600"/>
            <a:ext cx="541338" cy="9144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283200" y="1905000"/>
            <a:ext cx="16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836988" y="1600200"/>
            <a:ext cx="530701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</a:rPr>
              <a:t>Displaced Endogenous Activator (Agonist) of Receptor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6505575" y="4343400"/>
            <a:ext cx="1819275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</a:rPr>
              <a:t>Inactive Receptor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493713" y="2057400"/>
            <a:ext cx="2159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Extracellular </a:t>
            </a:r>
          </a:p>
          <a:p>
            <a:r>
              <a:rPr lang="en-US" sz="2800" b="0"/>
              <a:t>Compartment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17513" y="4419600"/>
            <a:ext cx="2159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/>
              <a:t>Intracellular </a:t>
            </a:r>
          </a:p>
          <a:p>
            <a:r>
              <a:rPr lang="en-US" sz="2800" b="0"/>
              <a:t>Compartment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5791200" y="2330450"/>
            <a:ext cx="2998788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/>
              <a:t>Bound Antagonist of Receptor</a:t>
            </a:r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6858000" y="2819400"/>
            <a:ext cx="457200" cy="144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7239000" y="2819400"/>
            <a:ext cx="457200" cy="4572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4343400" y="37338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b="0" dirty="0">
              <a:ln>
                <a:solidFill>
                  <a:schemeClr val="tx1"/>
                </a:solidFill>
              </a:ln>
              <a:latin typeface="Times New Roman" pitchFamily="-106" charset="0"/>
              <a:ea typeface="Times New Roman" pitchFamily="-106" charset="0"/>
              <a:cs typeface="Times New Roman" pitchFamily="-106" charset="0"/>
            </a:endParaRPr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4495800" y="2362200"/>
            <a:ext cx="457200" cy="4572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H="1" flipV="1">
            <a:off x="4648200" y="2895600"/>
            <a:ext cx="304800" cy="2895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4708525" y="5881688"/>
            <a:ext cx="2159000" cy="40005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0"/>
              <a:t>Allosteric Inhibitor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2992438" y="4343400"/>
            <a:ext cx="1690687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</a:rPr>
              <a:t>Active Receptor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2118518" y="280085"/>
            <a:ext cx="641588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DRUGS WORK BY ANTAGONIZING</a:t>
            </a:r>
          </a:p>
          <a:p>
            <a:r>
              <a:rPr lang="en-US" sz="2600" dirty="0"/>
              <a:t>CELL SURFACE RECEPTORS</a:t>
            </a:r>
          </a:p>
        </p:txBody>
      </p:sp>
    </p:spTree>
    <p:extLst>
      <p:ext uri="{BB962C8B-B14F-4D97-AF65-F5344CB8AC3E}">
        <p14:creationId xmlns:p14="http://schemas.microsoft.com/office/powerpoint/2010/main" val="16539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864657" y="381000"/>
            <a:ext cx="5617885" cy="89255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600" b="0" dirty="0" smtClean="0"/>
              <a:t>DRUGS </a:t>
            </a:r>
            <a:r>
              <a:rPr lang="en-US" sz="2600" b="0" dirty="0"/>
              <a:t>WORK BY ANTAGONIZING </a:t>
            </a:r>
          </a:p>
          <a:p>
            <a:r>
              <a:rPr lang="en-US" sz="2600" b="0" dirty="0"/>
              <a:t>NUCLEAR </a:t>
            </a:r>
            <a:r>
              <a:rPr lang="en-US" sz="2600" b="0" dirty="0" smtClean="0"/>
              <a:t>RECEPTORS</a:t>
            </a:r>
            <a:endParaRPr lang="en-US" sz="2600" b="0" dirty="0"/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 rot="-5400000">
            <a:off x="3327400" y="3530600"/>
            <a:ext cx="1066800" cy="406400"/>
          </a:xfrm>
          <a:prstGeom prst="flowChartOnlineStorage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0" name="Oval 4"/>
          <p:cNvSpPr>
            <a:spLocks noChangeArrowheads="1"/>
          </p:cNvSpPr>
          <p:nvPr/>
        </p:nvSpPr>
        <p:spPr bwMode="auto">
          <a:xfrm>
            <a:off x="3589338" y="1905000"/>
            <a:ext cx="542925" cy="9144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251450" y="1828800"/>
            <a:ext cx="16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267200" y="2057400"/>
            <a:ext cx="3552832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</a:rPr>
              <a:t>Unbound Endogenous Activator 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(Agonist) of Nuclear Receptor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457200" y="3200400"/>
            <a:ext cx="2919413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</a:rPr>
              <a:t>Inactive Nuclear Receptor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in cytosolic compartment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066800" y="4953000"/>
            <a:ext cx="1878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b="0"/>
              <a:t>Intracellular </a:t>
            </a:r>
          </a:p>
          <a:p>
            <a:r>
              <a:rPr lang="en-US" b="0"/>
              <a:t>Compartment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1676400"/>
            <a:ext cx="8763000" cy="42672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4673600" y="3886200"/>
            <a:ext cx="1693863" cy="1828800"/>
          </a:xfrm>
          <a:prstGeom prst="ellipse">
            <a:avLst/>
          </a:prstGeom>
          <a:solidFill>
            <a:srgbClr val="CCFFFF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5011738" y="4267200"/>
            <a:ext cx="1016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5011738" y="4343400"/>
            <a:ext cx="1016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6477000" y="4724400"/>
            <a:ext cx="105410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</a:rPr>
              <a:t>Nucleus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6324600" y="4038600"/>
            <a:ext cx="74930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</a:rPr>
              <a:t>DNA</a:t>
            </a:r>
          </a:p>
        </p:txBody>
      </p:sp>
      <p:sp>
        <p:nvSpPr>
          <p:cNvPr id="45071" name="AutoShape 15"/>
          <p:cNvSpPr>
            <a:spLocks noChangeArrowheads="1"/>
          </p:cNvSpPr>
          <p:nvPr/>
        </p:nvSpPr>
        <p:spPr bwMode="auto">
          <a:xfrm rot="10800000">
            <a:off x="5113338" y="4724400"/>
            <a:ext cx="949325" cy="457200"/>
          </a:xfrm>
          <a:prstGeom prst="flowChartOnlineStorage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4343400" y="5791200"/>
            <a:ext cx="2878138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</a:rPr>
              <a:t>Inactive Nuclear Receptor</a:t>
            </a:r>
          </a:p>
          <a:p>
            <a:r>
              <a:rPr lang="en-US" sz="2000" b="0" dirty="0">
                <a:solidFill>
                  <a:srgbClr val="000000"/>
                </a:solidFill>
              </a:rPr>
              <a:t>in nuclear compartment</a:t>
            </a:r>
          </a:p>
        </p:txBody>
      </p:sp>
    </p:spTree>
    <p:extLst>
      <p:ext uri="{BB962C8B-B14F-4D97-AF65-F5344CB8AC3E}">
        <p14:creationId xmlns:p14="http://schemas.microsoft.com/office/powerpoint/2010/main" val="303785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4942E-6 6.95249E-8 L -1.54942E-6 0.07787 " pathEditMode="relative" ptsTypes="AA">
                                      <p:cBhvr>
                                        <p:cTn id="6" dur="2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718560"/>
          </a:xfrm>
        </p:spPr>
        <p:txBody>
          <a:bodyPr/>
          <a:lstStyle/>
          <a:p>
            <a:pPr marL="137160" indent="0">
              <a:buNone/>
            </a:pPr>
            <a:r>
              <a:rPr lang="en-US" dirty="0"/>
              <a:t>Pharmacokinetics : What body does to drug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Pharmacodynamics : What drug does to body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3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251450" y="1828800"/>
            <a:ext cx="16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119188" y="5181600"/>
            <a:ext cx="1593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 b="0" dirty="0"/>
              <a:t>Intracellular </a:t>
            </a:r>
          </a:p>
          <a:p>
            <a:r>
              <a:rPr lang="en-US" sz="2000" b="0" dirty="0"/>
              <a:t>Compartment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016000" y="1676400"/>
            <a:ext cx="7289800" cy="48006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3860800" y="2362200"/>
            <a:ext cx="2573338" cy="2667000"/>
          </a:xfrm>
          <a:prstGeom prst="ellipse">
            <a:avLst/>
          </a:prstGeom>
          <a:solidFill>
            <a:srgbClr val="CCFFFF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4808538" y="3429000"/>
            <a:ext cx="1016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4808538" y="3505200"/>
            <a:ext cx="1016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832475" y="3276600"/>
            <a:ext cx="684803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</a:rPr>
              <a:t>DNA</a:t>
            </a:r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 rot="10749394">
            <a:off x="4808538" y="2895600"/>
            <a:ext cx="949325" cy="457200"/>
          </a:xfrm>
          <a:prstGeom prst="flowChartOnlineStorage">
            <a:avLst/>
          </a:prstGeom>
          <a:solidFill>
            <a:srgbClr val="00FF00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 rot="-5449620">
            <a:off x="4233863" y="2717800"/>
            <a:ext cx="609600" cy="8128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5283200" y="3581400"/>
            <a:ext cx="0" cy="3810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4538663" y="3886200"/>
            <a:ext cx="15351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rgbClr val="FF6600"/>
                </a:solidFill>
              </a:rPr>
              <a:t>Modulation of</a:t>
            </a:r>
          </a:p>
          <a:p>
            <a:r>
              <a:rPr lang="en-US" sz="2000">
                <a:solidFill>
                  <a:srgbClr val="FF6600"/>
                </a:solidFill>
              </a:rPr>
              <a:t>Transcription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5005388" y="2438400"/>
            <a:ext cx="2481262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</a:rPr>
              <a:t>Active Nuclear Receptor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1066800" y="2590800"/>
            <a:ext cx="2998788" cy="646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</a:rPr>
              <a:t>Bound Endogenous Activator 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(Agonist) of Nuclear Receptor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864657" y="381000"/>
            <a:ext cx="5617885" cy="89255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600" b="0" dirty="0" smtClean="0"/>
              <a:t>DRUGS </a:t>
            </a:r>
            <a:r>
              <a:rPr lang="en-US" sz="2600" b="0" dirty="0"/>
              <a:t>WORK BY ANTAGONIZING </a:t>
            </a:r>
          </a:p>
          <a:p>
            <a:r>
              <a:rPr lang="en-US" sz="2600" b="0" dirty="0"/>
              <a:t>NUCLEAR </a:t>
            </a:r>
            <a:r>
              <a:rPr lang="en-US" sz="2600" b="0" dirty="0" smtClean="0"/>
              <a:t>RECEPTORS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14191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815975" y="355600"/>
            <a:ext cx="7497763" cy="4619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b="0" dirty="0"/>
              <a:t>HOW DO DRUGS WORK BY INHIBITING ENZYMES?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3765550" y="1919288"/>
            <a:ext cx="541338" cy="9144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276600" y="1462088"/>
            <a:ext cx="1489075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Active Enzyme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435100" y="2071688"/>
            <a:ext cx="1520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/>
              <a:t>Substrate</a:t>
            </a: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3021013" y="2376488"/>
            <a:ext cx="2573337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842000" y="2071688"/>
            <a:ext cx="1301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/>
              <a:t>Product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6542088" y="2605088"/>
            <a:ext cx="0" cy="3810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6542088" y="3062288"/>
            <a:ext cx="0" cy="3810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5138738" y="3429000"/>
            <a:ext cx="2709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/>
              <a:t>Cellular Function</a:t>
            </a:r>
          </a:p>
        </p:txBody>
      </p:sp>
      <p:sp>
        <p:nvSpPr>
          <p:cNvPr id="50187" name="Oval 13"/>
          <p:cNvSpPr>
            <a:spLocks noChangeArrowheads="1"/>
          </p:cNvSpPr>
          <p:nvPr/>
        </p:nvSpPr>
        <p:spPr bwMode="auto">
          <a:xfrm>
            <a:off x="3765550" y="4648200"/>
            <a:ext cx="541338" cy="9144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8" name="Text Box 14"/>
          <p:cNvSpPr txBox="1">
            <a:spLocks noChangeArrowheads="1"/>
          </p:cNvSpPr>
          <p:nvPr/>
        </p:nvSpPr>
        <p:spPr bwMode="auto">
          <a:xfrm>
            <a:off x="3236913" y="4191000"/>
            <a:ext cx="1570037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600" b="0" dirty="0">
                <a:solidFill>
                  <a:schemeClr val="bg1"/>
                </a:solidFill>
              </a:rPr>
              <a:t>Inactive Enzyme</a:t>
            </a:r>
          </a:p>
        </p:txBody>
      </p:sp>
      <p:sp>
        <p:nvSpPr>
          <p:cNvPr id="50189" name="Text Box 15"/>
          <p:cNvSpPr txBox="1">
            <a:spLocks noChangeArrowheads="1"/>
          </p:cNvSpPr>
          <p:nvPr/>
        </p:nvSpPr>
        <p:spPr bwMode="auto">
          <a:xfrm>
            <a:off x="1435100" y="4800600"/>
            <a:ext cx="1520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/>
              <a:t>Substrate</a:t>
            </a:r>
          </a:p>
        </p:txBody>
      </p:sp>
      <p:sp>
        <p:nvSpPr>
          <p:cNvPr id="50190" name="Line 16"/>
          <p:cNvSpPr>
            <a:spLocks noChangeShapeType="1"/>
          </p:cNvSpPr>
          <p:nvPr/>
        </p:nvSpPr>
        <p:spPr bwMode="auto">
          <a:xfrm>
            <a:off x="3021013" y="5105400"/>
            <a:ext cx="2573337" cy="0"/>
          </a:xfrm>
          <a:prstGeom prst="line">
            <a:avLst/>
          </a:prstGeom>
          <a:noFill/>
          <a:ln w="76200">
            <a:solidFill>
              <a:srgbClr val="FF66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91" name="AutoShape 17" descr="Dashed downward diagonal"/>
          <p:cNvSpPr>
            <a:spLocks noChangeArrowheads="1"/>
          </p:cNvSpPr>
          <p:nvPr/>
        </p:nvSpPr>
        <p:spPr bwMode="auto">
          <a:xfrm rot="-5395339">
            <a:off x="3428206" y="5815807"/>
            <a:ext cx="1217613" cy="406400"/>
          </a:xfrm>
          <a:prstGeom prst="flowChartOnlineStorage">
            <a:avLst/>
          </a:prstGeom>
          <a:pattFill prst="dashDnDiag">
            <a:fgClr>
              <a:schemeClr val="tx1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92" name="Text Box 18"/>
          <p:cNvSpPr txBox="1">
            <a:spLocks noChangeArrowheads="1"/>
          </p:cNvSpPr>
          <p:nvPr/>
        </p:nvSpPr>
        <p:spPr bwMode="auto">
          <a:xfrm>
            <a:off x="4254500" y="5715000"/>
            <a:ext cx="1677988" cy="64611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</a:rPr>
              <a:t>Bound Enzyme 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Inhibitor (Drug)</a:t>
            </a:r>
          </a:p>
        </p:txBody>
      </p:sp>
    </p:spTree>
    <p:extLst>
      <p:ext uri="{BB962C8B-B14F-4D97-AF65-F5344CB8AC3E}">
        <p14:creationId xmlns:p14="http://schemas.microsoft.com/office/powerpoint/2010/main" val="8190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209800" y="304800"/>
            <a:ext cx="8121650" cy="107721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3200" b="0" dirty="0" smtClean="0"/>
              <a:t>DRUGS </a:t>
            </a:r>
            <a:r>
              <a:rPr lang="en-US" sz="3200" b="0" dirty="0"/>
              <a:t>WORK BY </a:t>
            </a:r>
          </a:p>
          <a:p>
            <a:r>
              <a:rPr lang="en-US" sz="3200" b="0" dirty="0"/>
              <a:t>INHIBITING </a:t>
            </a:r>
            <a:r>
              <a:rPr lang="en-US" sz="3200" b="0" dirty="0" smtClean="0"/>
              <a:t>ENZYMES</a:t>
            </a:r>
            <a:endParaRPr lang="en-US" sz="3200" b="0" dirty="0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33388" y="2286000"/>
            <a:ext cx="8121650" cy="23082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b="0" dirty="0"/>
              <a:t>Enzymes catalyze the biosynthesis of products from substrates.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Some drugs bind to enzymes and inhibit enzymatic activity.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Loss of product due to enzyme inhibition mediates the</a:t>
            </a:r>
          </a:p>
          <a:p>
            <a:r>
              <a:rPr lang="en-US" b="0" dirty="0"/>
              <a:t>effects of enzyme inhibitors.</a:t>
            </a:r>
          </a:p>
        </p:txBody>
      </p:sp>
    </p:spTree>
    <p:extLst>
      <p:ext uri="{BB962C8B-B14F-4D97-AF65-F5344CB8AC3E}">
        <p14:creationId xmlns:p14="http://schemas.microsoft.com/office/powerpoint/2010/main" val="28405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747838" y="457200"/>
            <a:ext cx="5448223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DRUGS </a:t>
            </a:r>
            <a:r>
              <a:rPr lang="en-US" sz="2800" b="0" dirty="0"/>
              <a:t>WORK BY ACTIVATING </a:t>
            </a:r>
          </a:p>
          <a:p>
            <a:r>
              <a:rPr lang="en-US" sz="2800" b="0" dirty="0"/>
              <a:t>ENDOGENOUS </a:t>
            </a:r>
            <a:r>
              <a:rPr lang="en-US" sz="2800" b="0" dirty="0" smtClean="0"/>
              <a:t>PROTEINS</a:t>
            </a:r>
            <a:endParaRPr lang="en-US" sz="2800" b="0" dirty="0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747838" y="1905000"/>
            <a:ext cx="5600700" cy="45862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800" dirty="0"/>
              <a:t> </a:t>
            </a:r>
            <a:r>
              <a:rPr lang="en-US" sz="2800" b="0" dirty="0"/>
              <a:t>Agonists of Cell Surface Receptors</a:t>
            </a:r>
          </a:p>
          <a:p>
            <a:r>
              <a:rPr lang="en-US" sz="2000" b="0" dirty="0"/>
              <a:t>(</a:t>
            </a:r>
            <a:r>
              <a:rPr lang="en-US" sz="2000" b="0" i="1" dirty="0"/>
              <a:t>e.g</a:t>
            </a:r>
            <a:r>
              <a:rPr lang="en-US" sz="2000" b="0" dirty="0"/>
              <a:t>. alpha-agonists, morphine agonists)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Agonists of Nuclear Receptors</a:t>
            </a:r>
          </a:p>
          <a:p>
            <a:r>
              <a:rPr lang="en-US" sz="2000" b="0" dirty="0"/>
              <a:t>(</a:t>
            </a:r>
            <a:r>
              <a:rPr lang="en-US" sz="2000" b="0" i="1" dirty="0"/>
              <a:t>e.g</a:t>
            </a:r>
            <a:r>
              <a:rPr lang="en-US" sz="2000" b="0" dirty="0"/>
              <a:t>. HRT for menopause, steroids for inflammation)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sz="2800" b="0" dirty="0"/>
              <a:t> Enzyme Activators</a:t>
            </a:r>
          </a:p>
          <a:p>
            <a:r>
              <a:rPr lang="en-US" sz="2000" b="0" dirty="0"/>
              <a:t>(</a:t>
            </a:r>
            <a:r>
              <a:rPr lang="en-US" sz="2000" b="0" i="1" dirty="0"/>
              <a:t>e.g</a:t>
            </a:r>
            <a:r>
              <a:rPr lang="en-US" sz="2000" b="0" dirty="0"/>
              <a:t>. nitroglycerine (</a:t>
            </a:r>
            <a:r>
              <a:rPr lang="en-US" sz="2000" b="0" dirty="0" err="1"/>
              <a:t>guanylyl</a:t>
            </a:r>
            <a:r>
              <a:rPr lang="en-US" sz="2000" b="0" dirty="0"/>
              <a:t> </a:t>
            </a:r>
            <a:r>
              <a:rPr lang="en-US" sz="2000" b="0" dirty="0" err="1"/>
              <a:t>cyclase</a:t>
            </a:r>
            <a:r>
              <a:rPr lang="en-US" sz="2000" b="0" dirty="0"/>
              <a:t>), </a:t>
            </a:r>
            <a:r>
              <a:rPr lang="en-US" sz="2000" b="0" dirty="0" err="1"/>
              <a:t>pralidoxime</a:t>
            </a:r>
            <a:r>
              <a:rPr lang="en-US" b="0" dirty="0"/>
              <a:t>)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sz="2800" b="0" dirty="0"/>
              <a:t> Ion Channel Openers</a:t>
            </a:r>
          </a:p>
          <a:p>
            <a:r>
              <a:rPr lang="en-US" sz="2000" b="0" dirty="0"/>
              <a:t>(</a:t>
            </a:r>
            <a:r>
              <a:rPr lang="en-US" sz="2000" b="0" i="1" dirty="0"/>
              <a:t>e.g</a:t>
            </a:r>
            <a:r>
              <a:rPr lang="en-US" sz="2000" b="0" dirty="0"/>
              <a:t>. </a:t>
            </a:r>
            <a:r>
              <a:rPr lang="en-US" sz="2000" b="0" dirty="0" err="1"/>
              <a:t>minoxidil</a:t>
            </a:r>
            <a:r>
              <a:rPr lang="en-US" sz="2000" b="0" dirty="0"/>
              <a:t> (K) and alprazolam (</a:t>
            </a:r>
            <a:r>
              <a:rPr lang="en-US" sz="2000" b="0" dirty="0" err="1"/>
              <a:t>Cl</a:t>
            </a:r>
            <a:r>
              <a:rPr lang="en-US" sz="2000" b="0" dirty="0"/>
              <a:t>))</a:t>
            </a:r>
          </a:p>
          <a:p>
            <a:pPr>
              <a:buFontTx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47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219200" y="628650"/>
            <a:ext cx="6305829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CHEMICALS </a:t>
            </a:r>
            <a:r>
              <a:rPr lang="en-US" sz="2800" b="0" dirty="0"/>
              <a:t>WORK BY ACTIVATING </a:t>
            </a:r>
          </a:p>
          <a:p>
            <a:r>
              <a:rPr lang="en-US" sz="2800" b="0" dirty="0"/>
              <a:t>CELL SURFACE </a:t>
            </a:r>
            <a:r>
              <a:rPr lang="en-US" sz="2800" b="0" dirty="0" smtClean="0"/>
              <a:t>RECEPTORS</a:t>
            </a:r>
            <a:endParaRPr lang="en-US" sz="2800" b="0" dirty="0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85788" y="2438400"/>
            <a:ext cx="7893050" cy="37861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0" dirty="0"/>
              <a:t>Cell surface receptors exist to transmit chemical signals from </a:t>
            </a:r>
          </a:p>
          <a:p>
            <a:r>
              <a:rPr lang="en-US" b="0" dirty="0"/>
              <a:t>the outside to the inside of the cell.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Some chemicals bind to cell surface receptors and </a:t>
            </a:r>
          </a:p>
          <a:p>
            <a:r>
              <a:rPr lang="en-US" b="0" dirty="0"/>
              <a:t>trigger a response.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Chemicals in this group are called receptor agonists.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b="0" dirty="0"/>
              <a:t> Some agonists are actually the endogenous chemical signal,</a:t>
            </a:r>
          </a:p>
          <a:p>
            <a:r>
              <a:rPr lang="en-US" b="0" dirty="0"/>
              <a:t>whereas other agonists mimic endogenous chemical signals.</a:t>
            </a:r>
          </a:p>
        </p:txBody>
      </p:sp>
    </p:spTree>
    <p:extLst>
      <p:ext uri="{BB962C8B-B14F-4D97-AF65-F5344CB8AC3E}">
        <p14:creationId xmlns:p14="http://schemas.microsoft.com/office/powerpoint/2010/main" val="23666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057400" y="304800"/>
            <a:ext cx="4454553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CHEMICALS </a:t>
            </a:r>
            <a:r>
              <a:rPr lang="en-US" sz="2800" b="0" dirty="0"/>
              <a:t>WORK BY </a:t>
            </a:r>
          </a:p>
          <a:p>
            <a:r>
              <a:rPr lang="en-US" sz="2800" b="0" dirty="0" smtClean="0"/>
              <a:t>UNCONVENTIONAL MOA</a:t>
            </a:r>
            <a:endParaRPr lang="en-US" sz="2800" b="0" dirty="0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57288" y="1447800"/>
            <a:ext cx="6911975" cy="51292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800" b="0" dirty="0"/>
              <a:t>Disrupting of Structural Proteins 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</a:t>
            </a:r>
            <a:r>
              <a:rPr lang="en-US" sz="2000" b="0" dirty="0" err="1"/>
              <a:t>vinca</a:t>
            </a:r>
            <a:r>
              <a:rPr lang="en-US" sz="2000" b="0" dirty="0"/>
              <a:t> alkaloids for cancer, colchicine for gout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Being Enzymes</a:t>
            </a:r>
          </a:p>
          <a:p>
            <a:r>
              <a:rPr lang="en-US" b="0" i="1" dirty="0"/>
              <a:t>e.g</a:t>
            </a:r>
            <a:r>
              <a:rPr lang="en-US" b="0" dirty="0"/>
              <a:t>. streptokinase for thrombolysis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sz="2800" b="0" dirty="0"/>
              <a:t> Covalently Linking to Macromolecules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cyclophosphamide for cancer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Reacting Chemically with Small Molecules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antacids for increased acidity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Binding Free Molecules or Atoms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drugs for heavy metal poisoning, infliximab (anti-TNF)</a:t>
            </a:r>
          </a:p>
        </p:txBody>
      </p:sp>
    </p:spTree>
    <p:extLst>
      <p:ext uri="{BB962C8B-B14F-4D97-AF65-F5344CB8AC3E}">
        <p14:creationId xmlns:p14="http://schemas.microsoft.com/office/powerpoint/2010/main" val="6517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192213" y="1371600"/>
            <a:ext cx="6724650" cy="50784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800" b="0" dirty="0"/>
              <a:t>Being Nutrients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vitamins, minerals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Exerting Actions Due to Physical Properties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</a:t>
            </a:r>
            <a:r>
              <a:rPr lang="en-US" sz="2000" b="0" dirty="0" err="1"/>
              <a:t>mannitol</a:t>
            </a:r>
            <a:r>
              <a:rPr lang="en-US" sz="2000" b="0" dirty="0"/>
              <a:t> (osmotic diuretic), laxatives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Working Via an Antisense Action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</a:t>
            </a:r>
            <a:r>
              <a:rPr lang="en-US" sz="2000" b="0" dirty="0" err="1"/>
              <a:t>fomivirsen</a:t>
            </a:r>
            <a:r>
              <a:rPr lang="en-US" sz="2000" b="0" dirty="0"/>
              <a:t> for CMV </a:t>
            </a:r>
            <a:r>
              <a:rPr lang="en-US" sz="2000" b="0" dirty="0" err="1"/>
              <a:t>retininitis</a:t>
            </a:r>
            <a:r>
              <a:rPr lang="en-US" sz="2000" b="0" dirty="0"/>
              <a:t> in AIDS</a:t>
            </a:r>
          </a:p>
          <a:p>
            <a:endParaRPr lang="en-US" sz="2000" b="0" dirty="0"/>
          </a:p>
          <a:p>
            <a:pPr>
              <a:buFontTx/>
              <a:buChar char="•"/>
            </a:pPr>
            <a:r>
              <a:rPr lang="en-US" sz="2800" b="0" dirty="0"/>
              <a:t> Being Antigens 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vaccines</a:t>
            </a:r>
          </a:p>
          <a:p>
            <a:endParaRPr lang="en-US" b="0" dirty="0"/>
          </a:p>
          <a:p>
            <a:pPr>
              <a:buFontTx/>
              <a:buChar char="•"/>
            </a:pPr>
            <a:r>
              <a:rPr lang="en-US" sz="2800" b="0" dirty="0"/>
              <a:t>Having Unknown Mechanisms of Action</a:t>
            </a:r>
          </a:p>
          <a:p>
            <a:r>
              <a:rPr lang="en-US" sz="2000" b="0" i="1" dirty="0"/>
              <a:t>e.g</a:t>
            </a:r>
            <a:r>
              <a:rPr lang="en-US" sz="2000" b="0" dirty="0"/>
              <a:t>. general anesthetics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57400" y="304800"/>
            <a:ext cx="4454553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800" b="0" dirty="0" smtClean="0"/>
              <a:t>CHEMICALS </a:t>
            </a:r>
            <a:r>
              <a:rPr lang="en-US" sz="2800" b="0" dirty="0"/>
              <a:t>WORK BY </a:t>
            </a:r>
          </a:p>
          <a:p>
            <a:r>
              <a:rPr lang="en-US" sz="2800" b="0" dirty="0" smtClean="0"/>
              <a:t>UNCONVENTIONAL MOA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8995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Characteristics of Drug-Receptor Interactions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70916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dirty="0" smtClean="0"/>
              <a:t>Chemical Bond: ionic, hydrogen, hydrophobic, Van der Waals, and covalent.</a:t>
            </a:r>
          </a:p>
          <a:p>
            <a:pPr eaLnBrk="1" hangingPunct="1"/>
            <a:r>
              <a:rPr lang="en-US" dirty="0" err="1" smtClean="0"/>
              <a:t>Saturable</a:t>
            </a:r>
            <a:endParaRPr lang="en-US" dirty="0" smtClean="0"/>
          </a:p>
          <a:p>
            <a:pPr eaLnBrk="1" hangingPunct="1"/>
            <a:r>
              <a:rPr lang="en-US" dirty="0" smtClean="0"/>
              <a:t>Competitive</a:t>
            </a:r>
          </a:p>
          <a:p>
            <a:pPr eaLnBrk="1" hangingPunct="1"/>
            <a:r>
              <a:rPr lang="en-US" dirty="0" smtClean="0"/>
              <a:t>Specific and Selective </a:t>
            </a:r>
          </a:p>
          <a:p>
            <a:pPr eaLnBrk="1" hangingPunct="1"/>
            <a:r>
              <a:rPr lang="en-US" dirty="0" smtClean="0"/>
              <a:t>Structure-activity relationships</a:t>
            </a:r>
          </a:p>
          <a:p>
            <a:pPr eaLnBrk="1" hangingPunct="1"/>
            <a:r>
              <a:rPr lang="en-US" dirty="0" smtClean="0"/>
              <a:t>Transduction mechanisms</a:t>
            </a:r>
          </a:p>
        </p:txBody>
      </p:sp>
    </p:spTree>
    <p:extLst>
      <p:ext uri="{BB962C8B-B14F-4D97-AF65-F5344CB8AC3E}">
        <p14:creationId xmlns:p14="http://schemas.microsoft.com/office/powerpoint/2010/main" val="42632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"/>
            <a:ext cx="9144000" cy="672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6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Receptor Transduction Mechanisms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Ion channel linked receptors e.g. Ach nicotinic (Na</a:t>
            </a:r>
            <a:r>
              <a:rPr lang="en-US" sz="2800" baseline="30000" smtClean="0"/>
              <a:t>+</a:t>
            </a:r>
            <a:r>
              <a:rPr lang="en-US" sz="2800" smtClean="0"/>
              <a:t>) and GABA (Cl</a:t>
            </a:r>
            <a:r>
              <a:rPr lang="en-US" sz="2800" baseline="30000" smtClean="0"/>
              <a:t>-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Second messenger generation,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adenylate cyclase stimulation or inhibition - cAMP,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guanylate cyclase - cGMP,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phospholipase C - IP3, DAG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Some receptors are themselves protein kinases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Intracellular receptors (e.g. corticosteroids, thyroid hormone)</a:t>
            </a:r>
          </a:p>
        </p:txBody>
      </p:sp>
    </p:spTree>
    <p:extLst>
      <p:ext uri="{BB962C8B-B14F-4D97-AF65-F5344CB8AC3E}">
        <p14:creationId xmlns:p14="http://schemas.microsoft.com/office/powerpoint/2010/main" val="24766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Drug : A substance used in the prevention , diagnosis or treatment of a disease.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2514600" y="863600"/>
            <a:ext cx="1558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/>
              <a:t>Drug (D)</a:t>
            </a:r>
          </a:p>
        </p:txBody>
      </p:sp>
      <p:sp>
        <p:nvSpPr>
          <p:cNvPr id="74755" name="Text Box 5"/>
          <p:cNvSpPr txBox="1">
            <a:spLocks noChangeArrowheads="1"/>
          </p:cNvSpPr>
          <p:nvPr/>
        </p:nvSpPr>
        <p:spPr bwMode="auto">
          <a:xfrm>
            <a:off x="1524000" y="2286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/>
              <a:t>Ri</a:t>
            </a:r>
          </a:p>
        </p:txBody>
      </p:sp>
      <p:sp>
        <p:nvSpPr>
          <p:cNvPr id="74756" name="AutoShape 7"/>
          <p:cNvSpPr>
            <a:spLocks noChangeArrowheads="1"/>
          </p:cNvSpPr>
          <p:nvPr/>
        </p:nvSpPr>
        <p:spPr bwMode="auto">
          <a:xfrm>
            <a:off x="1676400" y="2819400"/>
            <a:ext cx="304800" cy="1316038"/>
          </a:xfrm>
          <a:prstGeom prst="upDownArrow">
            <a:avLst>
              <a:gd name="adj1" fmla="val 50000"/>
              <a:gd name="adj2" fmla="val 86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AutoShape 8"/>
          <p:cNvSpPr>
            <a:spLocks noChangeArrowheads="1"/>
          </p:cNvSpPr>
          <p:nvPr/>
        </p:nvSpPr>
        <p:spPr bwMode="auto">
          <a:xfrm>
            <a:off x="4343400" y="2895600"/>
            <a:ext cx="304800" cy="1316038"/>
          </a:xfrm>
          <a:prstGeom prst="upDownArrow">
            <a:avLst>
              <a:gd name="adj1" fmla="val 50000"/>
              <a:gd name="adj2" fmla="val 86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AutoShape 10"/>
          <p:cNvSpPr>
            <a:spLocks noChangeArrowheads="1"/>
          </p:cNvSpPr>
          <p:nvPr/>
        </p:nvSpPr>
        <p:spPr bwMode="auto">
          <a:xfrm>
            <a:off x="2133600" y="4419600"/>
            <a:ext cx="2057400" cy="244475"/>
          </a:xfrm>
          <a:prstGeom prst="leftRightArrow">
            <a:avLst>
              <a:gd name="adj1" fmla="val 50000"/>
              <a:gd name="adj2" fmla="val 1683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Text Box 11"/>
          <p:cNvSpPr txBox="1">
            <a:spLocks noChangeArrowheads="1"/>
          </p:cNvSpPr>
          <p:nvPr/>
        </p:nvSpPr>
        <p:spPr bwMode="auto">
          <a:xfrm>
            <a:off x="1295400" y="4267200"/>
            <a:ext cx="896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/>
              <a:t>DRi</a:t>
            </a:r>
          </a:p>
        </p:txBody>
      </p:sp>
      <p:sp>
        <p:nvSpPr>
          <p:cNvPr id="74760" name="AutoShape 12"/>
          <p:cNvSpPr>
            <a:spLocks noChangeArrowheads="1"/>
          </p:cNvSpPr>
          <p:nvPr/>
        </p:nvSpPr>
        <p:spPr bwMode="auto">
          <a:xfrm>
            <a:off x="2133600" y="2438400"/>
            <a:ext cx="2057400" cy="244475"/>
          </a:xfrm>
          <a:prstGeom prst="leftRightArrow">
            <a:avLst>
              <a:gd name="adj1" fmla="val 50000"/>
              <a:gd name="adj2" fmla="val 1683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Text Box 13"/>
          <p:cNvSpPr txBox="1">
            <a:spLocks noChangeArrowheads="1"/>
          </p:cNvSpPr>
          <p:nvPr/>
        </p:nvSpPr>
        <p:spPr bwMode="auto">
          <a:xfrm>
            <a:off x="4191000" y="4267200"/>
            <a:ext cx="985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/>
              <a:t>DRa</a:t>
            </a:r>
          </a:p>
        </p:txBody>
      </p:sp>
      <p:sp>
        <p:nvSpPr>
          <p:cNvPr id="74762" name="Text Box 14"/>
          <p:cNvSpPr txBox="1">
            <a:spLocks noChangeArrowheads="1"/>
          </p:cNvSpPr>
          <p:nvPr/>
        </p:nvSpPr>
        <p:spPr bwMode="auto">
          <a:xfrm>
            <a:off x="4267200" y="2286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/>
              <a:t>Ra</a:t>
            </a:r>
          </a:p>
        </p:txBody>
      </p:sp>
      <p:sp>
        <p:nvSpPr>
          <p:cNvPr id="74763" name="Line 15"/>
          <p:cNvSpPr>
            <a:spLocks noChangeShapeType="1"/>
          </p:cNvSpPr>
          <p:nvPr/>
        </p:nvSpPr>
        <p:spPr bwMode="auto">
          <a:xfrm flipH="1">
            <a:off x="1828800" y="1371600"/>
            <a:ext cx="1298575" cy="8382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4" name="Line 17"/>
          <p:cNvSpPr>
            <a:spLocks noChangeShapeType="1"/>
          </p:cNvSpPr>
          <p:nvPr/>
        </p:nvSpPr>
        <p:spPr bwMode="auto">
          <a:xfrm>
            <a:off x="3124200" y="1371600"/>
            <a:ext cx="1295400" cy="8382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5" name="Text Box 18"/>
          <p:cNvSpPr txBox="1">
            <a:spLocks noChangeArrowheads="1"/>
          </p:cNvSpPr>
          <p:nvPr/>
        </p:nvSpPr>
        <p:spPr bwMode="auto">
          <a:xfrm>
            <a:off x="1676400" y="5562600"/>
            <a:ext cx="5546725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b="0" dirty="0"/>
              <a:t>CONFORMATIONAL SELECTION</a:t>
            </a:r>
          </a:p>
        </p:txBody>
      </p:sp>
      <p:sp>
        <p:nvSpPr>
          <p:cNvPr id="74766" name="Text Box 19"/>
          <p:cNvSpPr txBox="1">
            <a:spLocks noChangeArrowheads="1"/>
          </p:cNvSpPr>
          <p:nvPr/>
        </p:nvSpPr>
        <p:spPr bwMode="auto">
          <a:xfrm>
            <a:off x="517525" y="171450"/>
            <a:ext cx="2270173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3200" b="0" dirty="0" smtClean="0">
                <a:solidFill>
                  <a:srgbClr val="FF0000"/>
                </a:solidFill>
              </a:rPr>
              <a:t> </a:t>
            </a:r>
            <a:r>
              <a:rPr lang="en-US" sz="3200" b="0" dirty="0" smtClean="0"/>
              <a:t>EFFICACY</a:t>
            </a:r>
            <a:endParaRPr lang="en-US" sz="3200" b="0" dirty="0"/>
          </a:p>
        </p:txBody>
      </p:sp>
      <p:sp>
        <p:nvSpPr>
          <p:cNvPr id="74767" name="Text Box 20"/>
          <p:cNvSpPr txBox="1">
            <a:spLocks noChangeArrowheads="1"/>
          </p:cNvSpPr>
          <p:nvPr/>
        </p:nvSpPr>
        <p:spPr bwMode="auto">
          <a:xfrm>
            <a:off x="5562600" y="2133600"/>
            <a:ext cx="30638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b="0"/>
              <a:t>The relative affinity</a:t>
            </a:r>
          </a:p>
          <a:p>
            <a:pPr algn="l" eaLnBrk="1" hangingPunct="1"/>
            <a:r>
              <a:rPr lang="en-US" b="0"/>
              <a:t>of the drug to either conformation will determine the effect of the drug</a:t>
            </a:r>
          </a:p>
        </p:txBody>
      </p:sp>
    </p:spTree>
    <p:extLst>
      <p:ext uri="{BB962C8B-B14F-4D97-AF65-F5344CB8AC3E}">
        <p14:creationId xmlns:p14="http://schemas.microsoft.com/office/powerpoint/2010/main" val="20282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11430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Receptor Regulation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  <a:noFill/>
          <a:ln>
            <a:noFill/>
          </a:ln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b="1" dirty="0" smtClean="0"/>
              <a:t>Sensitization or Up-regulation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1. Prolonged/continuous use of receptor blocker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2. Inhibition of synthesis or release of hormone/neurotransmitter - Denervation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Desensitization or Down-regulation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1. Prolonged/continuous use of agonist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2. Inhibition of degradation or uptake of agonist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800" b="1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Homologous vs. Heterologous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Uncoupling vs. Decreased Numbers</a:t>
            </a:r>
          </a:p>
        </p:txBody>
      </p:sp>
    </p:spTree>
    <p:extLst>
      <p:ext uri="{BB962C8B-B14F-4D97-AF65-F5344CB8AC3E}">
        <p14:creationId xmlns:p14="http://schemas.microsoft.com/office/powerpoint/2010/main" val="12431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175"/>
            <a:ext cx="7086600" cy="672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0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8153400" cy="673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9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600" b="0" dirty="0" smtClean="0">
                <a:solidFill>
                  <a:schemeClr val="tx1"/>
                </a:solidFill>
                <a:effectLst/>
              </a:rPr>
              <a:t>Causes of Variability in Drug Response</a:t>
            </a:r>
          </a:p>
        </p:txBody>
      </p:sp>
      <p:sp>
        <p:nvSpPr>
          <p:cNvPr id="88067" name="Rectangle 4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Tx/>
              <a:buNone/>
            </a:pPr>
            <a:r>
              <a:rPr lang="en-US" dirty="0" smtClean="0"/>
              <a:t>Those related to the biological system</a:t>
            </a:r>
          </a:p>
          <a:p>
            <a:pPr algn="ctr"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1. Body weight and size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2. Age and Sex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3. Genetics - </a:t>
            </a:r>
            <a:r>
              <a:rPr lang="en-US" dirty="0" err="1" smtClean="0"/>
              <a:t>pharmacogenetics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4. Condition of health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5. Placebo effect</a:t>
            </a:r>
          </a:p>
        </p:txBody>
      </p:sp>
    </p:spTree>
    <p:extLst>
      <p:ext uri="{BB962C8B-B14F-4D97-AF65-F5344CB8AC3E}">
        <p14:creationId xmlns:p14="http://schemas.microsoft.com/office/powerpoint/2010/main" val="36157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600" b="0" dirty="0" smtClean="0">
                <a:solidFill>
                  <a:schemeClr val="tx1"/>
                </a:solidFill>
                <a:effectLst/>
              </a:rPr>
              <a:t>Causes of Variability in Drug Response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5720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/>
              <a:t>R</a:t>
            </a:r>
            <a:r>
              <a:rPr lang="en-US" sz="2400" b="1" dirty="0" smtClean="0"/>
              <a:t>elated to the conditions of administration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1. Dose, formulation, route of administration.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2. Resulting from repeated administration of drug: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  <a:r>
              <a:rPr lang="en-US" sz="2000" b="1" dirty="0" smtClean="0"/>
              <a:t>drug resistance;  drug tolerance-</a:t>
            </a:r>
            <a:r>
              <a:rPr lang="en-US" sz="2000" b="1" dirty="0" err="1" smtClean="0"/>
              <a:t>tachyphylaxis</a:t>
            </a:r>
            <a:r>
              <a:rPr lang="en-US" sz="2000" b="1" dirty="0" smtClean="0"/>
              <a:t>; drug allergy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400" b="1" dirty="0" smtClean="0"/>
              <a:t>3. Drug interactions: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	</a:t>
            </a:r>
            <a:r>
              <a:rPr lang="en-US" sz="2000" b="1" dirty="0" smtClean="0"/>
              <a:t>chemical or physical;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	GI absorption;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	protein 	binding/distribution;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	metabolism (stimulation/inhibition);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	excretion (pH/transport processes);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	receptor (potentiation/antagonism);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	changes in pH or electrolytes.</a:t>
            </a:r>
          </a:p>
        </p:txBody>
      </p:sp>
    </p:spTree>
    <p:extLst>
      <p:ext uri="{BB962C8B-B14F-4D97-AF65-F5344CB8AC3E}">
        <p14:creationId xmlns:p14="http://schemas.microsoft.com/office/powerpoint/2010/main" val="8615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Applications of Pharmacodynamics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75760"/>
          </a:xfrm>
        </p:spPr>
        <p:txBody>
          <a:bodyPr/>
          <a:lstStyle/>
          <a:p>
            <a:r>
              <a:rPr lang="en-US" dirty="0" smtClean="0"/>
              <a:t>To know the MIC Value</a:t>
            </a:r>
          </a:p>
          <a:p>
            <a:endParaRPr lang="en-US" dirty="0"/>
          </a:p>
          <a:p>
            <a:r>
              <a:rPr lang="en-US" dirty="0" smtClean="0"/>
              <a:t>To predict the Therapeutic Effect</a:t>
            </a:r>
          </a:p>
          <a:p>
            <a:endParaRPr lang="en-US" dirty="0"/>
          </a:p>
          <a:p>
            <a:r>
              <a:rPr lang="en-US" dirty="0" smtClean="0"/>
              <a:t>To predict the Side Effects &amp; contraindications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sz="5000" dirty="0" smtClean="0"/>
              <a:t>             THANK YOU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23360"/>
          </a:xfrm>
        </p:spPr>
        <p:txBody>
          <a:bodyPr/>
          <a:lstStyle/>
          <a:p>
            <a:r>
              <a:rPr lang="en-US" dirty="0"/>
              <a:t>Dosage Form : The form in which the drug is presented for use. In other words, this is </a:t>
            </a:r>
          </a:p>
          <a:p>
            <a:pPr marL="137160" indent="0">
              <a:buNone/>
            </a:pPr>
            <a:r>
              <a:rPr lang="en-US" dirty="0"/>
              <a:t>     the active substance + excipients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Eg</a:t>
            </a:r>
            <a:r>
              <a:rPr lang="en-US" dirty="0"/>
              <a:t>. – Capsules , Tablets , Injections , Eye/Ear </a:t>
            </a:r>
          </a:p>
          <a:p>
            <a:pPr marL="137160" indent="0">
              <a:buNone/>
            </a:pPr>
            <a:r>
              <a:rPr lang="en-US" dirty="0"/>
              <a:t>     Drops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5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Sources of Drugs</a:t>
            </a:r>
            <a:endParaRPr lang="en-US" b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587981"/>
              </p:ext>
            </p:extLst>
          </p:nvPr>
        </p:nvGraphicFramePr>
        <p:xfrm>
          <a:off x="381000" y="2209800"/>
          <a:ext cx="822960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Natural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Plants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Taxol</a:t>
                      </a:r>
                      <a:r>
                        <a:rPr lang="en-US" dirty="0" smtClean="0"/>
                        <a:t> ( Paclitaxel ) from Yew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</a:t>
                      </a:r>
                      <a:r>
                        <a:rPr lang="en-US" baseline="0" dirty="0" smtClean="0"/>
                        <a:t>  Animals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Cod Liver Oil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Minerals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Calcium</a:t>
                      </a:r>
                      <a:r>
                        <a:rPr lang="en-US" baseline="0" dirty="0" smtClean="0"/>
                        <a:t> Carbonate</a:t>
                      </a: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Microbes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Penicillin , Recombinant</a:t>
                      </a:r>
                      <a:r>
                        <a:rPr lang="en-US" baseline="0" dirty="0" smtClean="0"/>
                        <a:t> Insulin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Synthetic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Sulpha</a:t>
                      </a:r>
                      <a:r>
                        <a:rPr lang="en-US" dirty="0" smtClean="0"/>
                        <a:t> Dugs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Routes of Administration</a:t>
            </a:r>
            <a:endParaRPr lang="en-US" b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275236"/>
              </p:ext>
            </p:extLst>
          </p:nvPr>
        </p:nvGraphicFramePr>
        <p:xfrm>
          <a:off x="381000" y="1905000"/>
          <a:ext cx="8229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486400"/>
              </a:tblGrid>
              <a:tr h="140973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Enteral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Oral , </a:t>
                      </a:r>
                      <a:r>
                        <a:rPr lang="en-US" dirty="0" err="1" smtClean="0"/>
                        <a:t>Sublingua</a:t>
                      </a:r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133346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Parentral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Injections </a:t>
                      </a:r>
                      <a:r>
                        <a:rPr lang="en-US" baseline="0" dirty="0" smtClean="0"/>
                        <a:t> ( IM , IV Infusion , IV Injection , SC )</a:t>
                      </a:r>
                      <a:endParaRPr lang="en-US" dirty="0"/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Inhalation</a:t>
                      </a:r>
                      <a:r>
                        <a:rPr lang="en-US" baseline="0" dirty="0" smtClean="0"/>
                        <a:t> , Topical , Anal , Vaginal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885A-0FFA-4C25-B05B-2F8C168EFF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1844</TotalTime>
  <Words>1771</Words>
  <Application>Microsoft Office PowerPoint</Application>
  <PresentationFormat>On-screen Show (4:3)</PresentationFormat>
  <Paragraphs>461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Apex</vt:lpstr>
      <vt:lpstr>PharmacologY</vt:lpstr>
      <vt:lpstr>PowerPoint Presentation</vt:lpstr>
      <vt:lpstr>Pharmacology</vt:lpstr>
      <vt:lpstr>PowerPoint Presentation</vt:lpstr>
      <vt:lpstr>PowerPoint Presentation</vt:lpstr>
      <vt:lpstr>PowerPoint Presentation</vt:lpstr>
      <vt:lpstr>PowerPoint Presentation</vt:lpstr>
      <vt:lpstr>Sources of Drugs</vt:lpstr>
      <vt:lpstr>Routes of Administration</vt:lpstr>
      <vt:lpstr>Pharmacokinetics</vt:lpstr>
      <vt:lpstr>Pharmacokinetics</vt:lpstr>
      <vt:lpstr>Pharmacokinetics</vt:lpstr>
      <vt:lpstr>Pharmacokinetics</vt:lpstr>
      <vt:lpstr>Pharmacokinetics</vt:lpstr>
      <vt:lpstr>Absorption</vt:lpstr>
      <vt:lpstr>Absorption</vt:lpstr>
      <vt:lpstr>Drug Passage Across Membranes</vt:lpstr>
      <vt:lpstr>Drug Passage</vt:lpstr>
      <vt:lpstr>Drug Passage</vt:lpstr>
      <vt:lpstr>Drug Passage</vt:lpstr>
      <vt:lpstr>Drug Passage</vt:lpstr>
      <vt:lpstr>Bioavailability</vt:lpstr>
      <vt:lpstr>Distribution</vt:lpstr>
      <vt:lpstr>Distribution</vt:lpstr>
      <vt:lpstr>Distribution</vt:lpstr>
      <vt:lpstr>Distribution</vt:lpstr>
      <vt:lpstr>Distribution</vt:lpstr>
      <vt:lpstr>Elimination</vt:lpstr>
      <vt:lpstr>Elimination</vt:lpstr>
      <vt:lpstr>Blood Levels </vt:lpstr>
      <vt:lpstr>Plasma Half-life</vt:lpstr>
      <vt:lpstr>Application of Pharmacokinetics</vt:lpstr>
      <vt:lpstr>Application of Pharmacokinetics</vt:lpstr>
      <vt:lpstr>Pharmacodynamics</vt:lpstr>
      <vt:lpstr>Drug : Mechanism of Action (MOA)</vt:lpstr>
      <vt:lpstr>Pharmacodynamics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 of Drug-Receptor Interactions</vt:lpstr>
      <vt:lpstr>PowerPoint Presentation</vt:lpstr>
      <vt:lpstr>Receptor Transduction Mechanisms</vt:lpstr>
      <vt:lpstr>PowerPoint Presentation</vt:lpstr>
      <vt:lpstr>Receptor Regulation</vt:lpstr>
      <vt:lpstr>PowerPoint Presentation</vt:lpstr>
      <vt:lpstr>PowerPoint Presentation</vt:lpstr>
      <vt:lpstr>Causes of Variability in Drug Response</vt:lpstr>
      <vt:lpstr>Causes of Variability in Drug Response</vt:lpstr>
      <vt:lpstr>Applications of Pharmacodynamics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eisai</dc:creator>
  <cp:lastModifiedBy>eisai</cp:lastModifiedBy>
  <cp:revision>166</cp:revision>
  <dcterms:created xsi:type="dcterms:W3CDTF">2016-08-24T17:28:32Z</dcterms:created>
  <dcterms:modified xsi:type="dcterms:W3CDTF">2016-10-19T18:26:07Z</dcterms:modified>
</cp:coreProperties>
</file>