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9"/>
  </p:notesMasterIdLst>
  <p:sldIdLst>
    <p:sldId id="332" r:id="rId2"/>
    <p:sldId id="333" r:id="rId3"/>
    <p:sldId id="334" r:id="rId4"/>
    <p:sldId id="335" r:id="rId5"/>
    <p:sldId id="422" r:id="rId6"/>
    <p:sldId id="336" r:id="rId7"/>
    <p:sldId id="423" r:id="rId8"/>
    <p:sldId id="337" r:id="rId9"/>
    <p:sldId id="338" r:id="rId10"/>
    <p:sldId id="339" r:id="rId11"/>
    <p:sldId id="340" r:id="rId12"/>
    <p:sldId id="356" r:id="rId13"/>
    <p:sldId id="357" r:id="rId14"/>
    <p:sldId id="358" r:id="rId15"/>
    <p:sldId id="365" r:id="rId16"/>
    <p:sldId id="343" r:id="rId17"/>
    <p:sldId id="341" r:id="rId18"/>
    <p:sldId id="359" r:id="rId19"/>
    <p:sldId id="360" r:id="rId20"/>
    <p:sldId id="361" r:id="rId21"/>
    <p:sldId id="342" r:id="rId22"/>
    <p:sldId id="344" r:id="rId23"/>
    <p:sldId id="366" r:id="rId24"/>
    <p:sldId id="345" r:id="rId25"/>
    <p:sldId id="346" r:id="rId26"/>
    <p:sldId id="347" r:id="rId27"/>
    <p:sldId id="348" r:id="rId28"/>
    <p:sldId id="349" r:id="rId29"/>
    <p:sldId id="350" r:id="rId30"/>
    <p:sldId id="351" r:id="rId31"/>
    <p:sldId id="352" r:id="rId32"/>
    <p:sldId id="353" r:id="rId33"/>
    <p:sldId id="354" r:id="rId34"/>
    <p:sldId id="355" r:id="rId35"/>
    <p:sldId id="302" r:id="rId36"/>
    <p:sldId id="362" r:id="rId37"/>
    <p:sldId id="363" r:id="rId38"/>
    <p:sldId id="371" r:id="rId39"/>
    <p:sldId id="372" r:id="rId40"/>
    <p:sldId id="373" r:id="rId41"/>
    <p:sldId id="376" r:id="rId42"/>
    <p:sldId id="377" r:id="rId43"/>
    <p:sldId id="378" r:id="rId44"/>
    <p:sldId id="390" r:id="rId45"/>
    <p:sldId id="391" r:id="rId46"/>
    <p:sldId id="392" r:id="rId47"/>
    <p:sldId id="393" r:id="rId48"/>
    <p:sldId id="395" r:id="rId49"/>
    <p:sldId id="397" r:id="rId50"/>
    <p:sldId id="398" r:id="rId51"/>
    <p:sldId id="402" r:id="rId52"/>
    <p:sldId id="403" r:id="rId53"/>
    <p:sldId id="409" r:id="rId54"/>
    <p:sldId id="410" r:id="rId55"/>
    <p:sldId id="411" r:id="rId56"/>
    <p:sldId id="412" r:id="rId57"/>
    <p:sldId id="413" r:id="rId58"/>
    <p:sldId id="414" r:id="rId59"/>
    <p:sldId id="415" r:id="rId60"/>
    <p:sldId id="416" r:id="rId61"/>
    <p:sldId id="417" r:id="rId62"/>
    <p:sldId id="418" r:id="rId63"/>
    <p:sldId id="419" r:id="rId64"/>
    <p:sldId id="420" r:id="rId65"/>
    <p:sldId id="421" r:id="rId66"/>
    <p:sldId id="303" r:id="rId67"/>
    <p:sldId id="364" r:id="rId6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1493E69-23CD-4883-9AD6-012D0FA7B3AC}">
          <p14:sldIdLst>
            <p14:sldId id="332"/>
            <p14:sldId id="333"/>
            <p14:sldId id="334"/>
            <p14:sldId id="335"/>
            <p14:sldId id="422"/>
            <p14:sldId id="336"/>
            <p14:sldId id="423"/>
            <p14:sldId id="337"/>
            <p14:sldId id="338"/>
            <p14:sldId id="339"/>
            <p14:sldId id="340"/>
            <p14:sldId id="356"/>
            <p14:sldId id="357"/>
            <p14:sldId id="358"/>
            <p14:sldId id="365"/>
            <p14:sldId id="343"/>
            <p14:sldId id="341"/>
            <p14:sldId id="359"/>
            <p14:sldId id="360"/>
            <p14:sldId id="361"/>
            <p14:sldId id="342"/>
            <p14:sldId id="344"/>
            <p14:sldId id="366"/>
            <p14:sldId id="345"/>
            <p14:sldId id="346"/>
            <p14:sldId id="347"/>
            <p14:sldId id="348"/>
            <p14:sldId id="349"/>
            <p14:sldId id="350"/>
            <p14:sldId id="351"/>
            <p14:sldId id="352"/>
            <p14:sldId id="353"/>
            <p14:sldId id="354"/>
            <p14:sldId id="355"/>
            <p14:sldId id="302"/>
          </p14:sldIdLst>
        </p14:section>
        <p14:section name="Untitled Section" id="{2DA91114-2805-4F36-AE7E-1F824E2E5BAF}">
          <p14:sldIdLst>
            <p14:sldId id="362"/>
            <p14:sldId id="363"/>
            <p14:sldId id="371"/>
            <p14:sldId id="372"/>
            <p14:sldId id="373"/>
            <p14:sldId id="376"/>
            <p14:sldId id="377"/>
            <p14:sldId id="378"/>
            <p14:sldId id="390"/>
            <p14:sldId id="391"/>
            <p14:sldId id="392"/>
            <p14:sldId id="393"/>
            <p14:sldId id="395"/>
            <p14:sldId id="397"/>
            <p14:sldId id="398"/>
            <p14:sldId id="402"/>
            <p14:sldId id="403"/>
            <p14:sldId id="409"/>
            <p14:sldId id="410"/>
            <p14:sldId id="411"/>
            <p14:sldId id="412"/>
            <p14:sldId id="413"/>
            <p14:sldId id="414"/>
            <p14:sldId id="415"/>
            <p14:sldId id="416"/>
            <p14:sldId id="417"/>
            <p14:sldId id="418"/>
            <p14:sldId id="419"/>
            <p14:sldId id="420"/>
            <p14:sldId id="421"/>
            <p14:sldId id="303"/>
            <p14:sldId id="36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-1956" y="-52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278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197DB0-98D6-4128-BECA-542EE657443B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2A2BEA-8C9D-497D-B359-4F5918B159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7454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C4AB9-A677-4A33-A88C-8A0AFE1E979E}" type="datetime1">
              <a:rPr lang="en-US" smtClean="0"/>
              <a:t>10/19/2016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D885A-0FFA-4C25-B05B-2F8C168EFF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B0C39-1C8C-409E-8FDD-4BB11B6C552C}" type="datetime1">
              <a:rPr lang="en-US" smtClean="0"/>
              <a:t>10/19/2016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D885A-0FFA-4C25-B05B-2F8C168EFF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BB6FC-A390-4048-972D-75CCDD3AC207}" type="datetime1">
              <a:rPr lang="en-US" smtClean="0"/>
              <a:t>10/19/2016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D885A-0FFA-4C25-B05B-2F8C168EFF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63D96-B652-4F3B-A1DE-9407325F4448}" type="datetime1">
              <a:rPr lang="en-US" smtClean="0"/>
              <a:t>10/19/2016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D885A-0FFA-4C25-B05B-2F8C168EFF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5EF44-B94E-4BB4-8F3D-636E027E184A}" type="datetime1">
              <a:rPr lang="en-US" smtClean="0"/>
              <a:t>10/19/2016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51CD885A-0FFA-4C25-B05B-2F8C168EFFC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781D3-9AE3-45F3-A3D8-5F703409D34F}" type="datetime1">
              <a:rPr lang="en-US" smtClean="0"/>
              <a:t>10/19/2016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D885A-0FFA-4C25-B05B-2F8C168EFF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F3124-3B81-47DD-926C-624694409D59}" type="datetime1">
              <a:rPr lang="en-US" smtClean="0"/>
              <a:t>10/19/2016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D885A-0FFA-4C25-B05B-2F8C168EFF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6C5F6-53A0-415E-AC99-D96DE202D35F}" type="datetime1">
              <a:rPr lang="en-US" smtClean="0"/>
              <a:t>10/19/2016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D885A-0FFA-4C25-B05B-2F8C168EFF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7720-9CFD-4404-BCCE-73FB2929917F}" type="datetime1">
              <a:rPr lang="en-US" smtClean="0"/>
              <a:t>10/19/2016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D885A-0FFA-4C25-B05B-2F8C168EFF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51088-421D-4CF1-BEFD-95633BE1E5E9}" type="datetime1">
              <a:rPr lang="en-US" smtClean="0"/>
              <a:t>10/19/2016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D885A-0FFA-4C25-B05B-2F8C168EFF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47D84-FBD1-4055-B26A-7534AFDCA8BA}" type="datetime1">
              <a:rPr lang="en-US" smtClean="0"/>
              <a:t>10/19/2016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D885A-0FFA-4C25-B05B-2F8C168EFF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14047DDB-5107-405A-962D-827914A70528}" type="datetime1">
              <a:rPr lang="en-US" smtClean="0"/>
              <a:t>10/19/2016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51CD885A-0FFA-4C25-B05B-2F8C168EFFC8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PharmacologY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D885A-0FFA-4C25-B05B-2F8C168EFFC8}" type="slidenum">
              <a:rPr lang="en-US" smtClean="0"/>
              <a:t>1</a:t>
            </a:fld>
            <a:endParaRPr lang="en-US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/>
              <a:t>  </a:t>
            </a:r>
            <a:r>
              <a:rPr lang="en-US" dirty="0" smtClean="0"/>
              <a:t>                                </a:t>
            </a:r>
            <a:r>
              <a:rPr lang="en-US" smtClean="0"/>
              <a:t>- </a:t>
            </a:r>
            <a:r>
              <a:rPr lang="en-US" smtClean="0"/>
              <a:t>Dib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942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/>
              <a:t>Pharmacokinetics</a:t>
            </a:r>
            <a:endParaRPr lang="en-US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37160" indent="0">
              <a:buNone/>
            </a:pPr>
            <a:r>
              <a:rPr lang="en-US" dirty="0" smtClean="0"/>
              <a:t>Study of movement of drug in body</a:t>
            </a:r>
          </a:p>
          <a:p>
            <a:pPr marL="137160" indent="0">
              <a:buNone/>
            </a:pPr>
            <a:endParaRPr lang="en-US" dirty="0" smtClean="0"/>
          </a:p>
          <a:p>
            <a:pPr marL="137160" indent="0">
              <a:buNone/>
            </a:pPr>
            <a:r>
              <a:rPr lang="en-US" dirty="0" smtClean="0"/>
              <a:t>Encompasses 4 main stages :</a:t>
            </a:r>
          </a:p>
          <a:p>
            <a:pPr marL="137160" indent="0">
              <a:buNone/>
            </a:pPr>
            <a:endParaRPr lang="en-US" dirty="0"/>
          </a:p>
          <a:p>
            <a:pPr marL="651510" indent="-514350">
              <a:buAutoNum type="arabicPeriod"/>
            </a:pPr>
            <a:r>
              <a:rPr lang="en-US" dirty="0" smtClean="0"/>
              <a:t>Absorption</a:t>
            </a:r>
          </a:p>
          <a:p>
            <a:pPr marL="651510" indent="-514350">
              <a:buAutoNum type="arabicPeriod"/>
            </a:pPr>
            <a:r>
              <a:rPr lang="en-US" dirty="0" smtClean="0"/>
              <a:t>Distribution</a:t>
            </a:r>
          </a:p>
          <a:p>
            <a:pPr marL="651510" indent="-514350">
              <a:buAutoNum type="arabicPeriod"/>
            </a:pPr>
            <a:r>
              <a:rPr lang="en-US" dirty="0" smtClean="0"/>
              <a:t>Drug Metabolism</a:t>
            </a:r>
          </a:p>
          <a:p>
            <a:pPr marL="651510" indent="-514350">
              <a:buAutoNum type="arabicPeriod"/>
            </a:pPr>
            <a:r>
              <a:rPr lang="en-US" dirty="0" smtClean="0"/>
              <a:t>Excretion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D885A-0FFA-4C25-B05B-2F8C168EFFC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414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Pharmacokinetics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999" y="1455101"/>
            <a:ext cx="5358733" cy="5021899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D885A-0FFA-4C25-B05B-2F8C168EFFC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657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Pharmacokinetics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D885A-0FFA-4C25-B05B-2F8C168EFFC8}" type="slidenum">
              <a:rPr lang="en-US" smtClean="0"/>
              <a:t>12</a:t>
            </a:fld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032" y="1447799"/>
            <a:ext cx="7176568" cy="5003517"/>
          </a:xfrm>
        </p:spPr>
      </p:pic>
    </p:spTree>
    <p:extLst>
      <p:ext uri="{BB962C8B-B14F-4D97-AF65-F5344CB8AC3E}">
        <p14:creationId xmlns:p14="http://schemas.microsoft.com/office/powerpoint/2010/main" val="2986996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Pharmacokinetics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783" y="1447800"/>
            <a:ext cx="6807200" cy="51054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D885A-0FFA-4C25-B05B-2F8C168EFFC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496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Pharmacokinetics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783" y="1447800"/>
            <a:ext cx="6807200" cy="51054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D885A-0FFA-4C25-B05B-2F8C168EFFC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364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62200"/>
            <a:ext cx="8229600" cy="1143000"/>
          </a:xfrm>
        </p:spPr>
        <p:txBody>
          <a:bodyPr/>
          <a:lstStyle/>
          <a:p>
            <a:r>
              <a:rPr lang="en-US" b="0" dirty="0" smtClean="0"/>
              <a:t>Absorption</a:t>
            </a:r>
            <a:endParaRPr lang="en-US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37160" indent="0">
              <a:buNone/>
            </a:pPr>
            <a:endParaRPr lang="en-US" dirty="0" smtClean="0"/>
          </a:p>
          <a:p>
            <a:pPr marL="13716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D885A-0FFA-4C25-B05B-2F8C168EFFC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647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/>
              <a:t>Absorption</a:t>
            </a:r>
            <a:endParaRPr lang="en-US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37160" indent="0">
              <a:buNone/>
            </a:pPr>
            <a:endParaRPr lang="en-US" dirty="0" smtClean="0"/>
          </a:p>
          <a:p>
            <a:pPr marL="137160" indent="0">
              <a:buNone/>
            </a:pPr>
            <a:endParaRPr lang="en-US" dirty="0"/>
          </a:p>
          <a:p>
            <a:pPr marL="137160" indent="0">
              <a:buNone/>
            </a:pPr>
            <a:r>
              <a:rPr lang="en-US" dirty="0" smtClean="0"/>
              <a:t>The process by which drug appears into the systemic circulation after administration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D885A-0FFA-4C25-B05B-2F8C168EFFC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917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dirty="0" smtClean="0"/>
              <a:t>Drug Passage Across Membranes</a:t>
            </a:r>
            <a:endParaRPr lang="en-US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651510" indent="-514350">
              <a:buAutoNum type="arabicParenR"/>
            </a:pPr>
            <a:r>
              <a:rPr lang="en-US" dirty="0" smtClean="0"/>
              <a:t>Passive Diffusion : Simple diffusion of drug owing to  (a) Concentration Gradient and  (b) Lipid Solubility</a:t>
            </a:r>
          </a:p>
          <a:p>
            <a:pPr marL="651510" indent="-514350">
              <a:buAutoNum type="arabicParenR"/>
            </a:pPr>
            <a:endParaRPr lang="en-US" dirty="0"/>
          </a:p>
          <a:p>
            <a:pPr marL="651510" indent="-514350">
              <a:buAutoNum type="arabicParenR"/>
            </a:pPr>
            <a:r>
              <a:rPr lang="en-US" dirty="0" smtClean="0"/>
              <a:t>Active Transportation : Drug carried across membrane by ‘</a:t>
            </a:r>
            <a:r>
              <a:rPr lang="en-US" i="1" dirty="0" smtClean="0"/>
              <a:t>carrier molecules </a:t>
            </a:r>
            <a:r>
              <a:rPr lang="en-US" dirty="0" smtClean="0"/>
              <a:t>‘ regardless of conc</a:t>
            </a:r>
            <a:r>
              <a:rPr lang="en-US" dirty="0"/>
              <a:t>.</a:t>
            </a:r>
            <a:r>
              <a:rPr lang="en-US" dirty="0" smtClean="0"/>
              <a:t> gradient. Energy is involved</a:t>
            </a:r>
          </a:p>
          <a:p>
            <a:pPr marL="651510" indent="-514350">
              <a:buAutoNum type="arabicParenR"/>
            </a:pPr>
            <a:endParaRPr lang="en-US" dirty="0" smtClean="0"/>
          </a:p>
          <a:p>
            <a:pPr marL="651510" indent="-514350">
              <a:buAutoNum type="arabicParenR"/>
            </a:pPr>
            <a:r>
              <a:rPr lang="en-US" dirty="0" smtClean="0"/>
              <a:t>Filtration : Passage across membranes owing to membrane pore size and mol. Size, </a:t>
            </a:r>
            <a:r>
              <a:rPr lang="en-US" dirty="0" err="1" smtClean="0"/>
              <a:t>Eg</a:t>
            </a:r>
            <a:r>
              <a:rPr lang="en-US" dirty="0" smtClean="0"/>
              <a:t>. Glomerular Filtration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D885A-0FFA-4C25-B05B-2F8C168EFFC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939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Drug Passage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921" y="1524000"/>
            <a:ext cx="8251017" cy="48768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D885A-0FFA-4C25-B05B-2F8C168EFFC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494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Drug Passage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439863"/>
            <a:ext cx="6857999" cy="5143499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D885A-0FFA-4C25-B05B-2F8C168EFFC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473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Basic Understanding : Definitions</a:t>
            </a:r>
          </a:p>
          <a:p>
            <a:endParaRPr lang="en-US" dirty="0"/>
          </a:p>
          <a:p>
            <a:r>
              <a:rPr lang="en-US" dirty="0" smtClean="0"/>
              <a:t>Sources of Drugs</a:t>
            </a:r>
          </a:p>
          <a:p>
            <a:endParaRPr lang="en-US" dirty="0"/>
          </a:p>
          <a:p>
            <a:r>
              <a:rPr lang="en-US" dirty="0" smtClean="0"/>
              <a:t>Administration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D885A-0FFA-4C25-B05B-2F8C168EFFC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758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Drug Passage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783" y="1447800"/>
            <a:ext cx="6771217" cy="5078413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D885A-0FFA-4C25-B05B-2F8C168EFFC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07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Drug Passage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3272" y="1447801"/>
            <a:ext cx="6767728" cy="50811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D885A-0FFA-4C25-B05B-2F8C168EFFC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608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/>
              <a:t>Bioavailability</a:t>
            </a:r>
            <a:endParaRPr lang="en-US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37160" indent="0">
              <a:buNone/>
            </a:pPr>
            <a:r>
              <a:rPr lang="en-US" dirty="0" smtClean="0"/>
              <a:t>A measure of the fraction of the administered dose of a drug that reaches the systemic circulation in the unchanged form</a:t>
            </a:r>
          </a:p>
          <a:p>
            <a:pPr marL="137160" indent="0">
              <a:buNone/>
            </a:pPr>
            <a:endParaRPr lang="en-US" dirty="0" smtClean="0"/>
          </a:p>
          <a:p>
            <a:pPr marL="137160" indent="0">
              <a:buNone/>
            </a:pPr>
            <a:endParaRPr lang="en-US" dirty="0"/>
          </a:p>
          <a:p>
            <a:pPr marL="137160" indent="0">
              <a:buNone/>
            </a:pPr>
            <a:r>
              <a:rPr lang="en-US" dirty="0" smtClean="0"/>
              <a:t>Bioavailability of a drug administered through the IV route is 100%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D885A-0FFA-4C25-B05B-2F8C168EFFC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285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0"/>
            <a:ext cx="8229600" cy="1143000"/>
          </a:xfrm>
        </p:spPr>
        <p:txBody>
          <a:bodyPr/>
          <a:lstStyle/>
          <a:p>
            <a:r>
              <a:rPr lang="en-US" b="0" dirty="0" smtClean="0"/>
              <a:t>Distribution</a:t>
            </a:r>
            <a:endParaRPr lang="en-US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3716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D885A-0FFA-4C25-B05B-2F8C168EFFC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57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/>
              <a:t>Distribution</a:t>
            </a:r>
            <a:endParaRPr lang="en-US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37160" indent="0">
              <a:buNone/>
            </a:pPr>
            <a:r>
              <a:rPr lang="en-US" dirty="0" smtClean="0"/>
              <a:t>When the drug reaches the blood , it gets carried  ( distributed ) to the various tissues which is influenced by :</a:t>
            </a:r>
          </a:p>
          <a:p>
            <a:pPr marL="137160" indent="0">
              <a:buNone/>
            </a:pPr>
            <a:endParaRPr lang="en-US" dirty="0"/>
          </a:p>
          <a:p>
            <a:pPr marL="137160" indent="0">
              <a:buNone/>
            </a:pPr>
            <a:r>
              <a:rPr lang="en-US" dirty="0" smtClean="0"/>
              <a:t>Protein Binding</a:t>
            </a:r>
          </a:p>
          <a:p>
            <a:pPr marL="137160" indent="0">
              <a:buNone/>
            </a:pPr>
            <a:r>
              <a:rPr lang="en-US" dirty="0" smtClean="0"/>
              <a:t>Drug </a:t>
            </a:r>
            <a:r>
              <a:rPr lang="en-US" dirty="0" err="1" smtClean="0"/>
              <a:t>Metabloism</a:t>
            </a:r>
            <a:endParaRPr lang="en-US" dirty="0" smtClean="0"/>
          </a:p>
          <a:p>
            <a:pPr marL="137160" indent="0">
              <a:buNone/>
            </a:pPr>
            <a:r>
              <a:rPr lang="en-US" dirty="0" smtClean="0"/>
              <a:t>Hepatic First Pass Effect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D885A-0FFA-4C25-B05B-2F8C168EFFC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437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Distribution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Protein Binding :  </a:t>
            </a:r>
          </a:p>
          <a:p>
            <a:endParaRPr lang="en-US" dirty="0" smtClean="0"/>
          </a:p>
          <a:p>
            <a:pPr marL="137160" indent="0">
              <a:buNone/>
            </a:pPr>
            <a:r>
              <a:rPr lang="en-US" dirty="0" smtClean="0"/>
              <a:t>Drugs are carried in the blood in 2 forms . They are –</a:t>
            </a:r>
          </a:p>
          <a:p>
            <a:pPr marL="137160" indent="0">
              <a:buNone/>
            </a:pPr>
            <a:r>
              <a:rPr lang="en-US" dirty="0" smtClean="0"/>
              <a:t>     1) Free Form – Here the drug in the blood in the solution form and is pharmacologically active, diffusive and available for metabolism and excretion</a:t>
            </a:r>
          </a:p>
          <a:p>
            <a:pPr marL="137160" indent="0">
              <a:buNone/>
            </a:pPr>
            <a:r>
              <a:rPr lang="en-US" dirty="0"/>
              <a:t> </a:t>
            </a:r>
            <a:r>
              <a:rPr lang="en-US" dirty="0" smtClean="0"/>
              <a:t>    2)  Bound Form – The drug is bound to the proteins in the blood ( mainly albumin ) and this form of the drug is pharmacologically inactive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D885A-0FFA-4C25-B05B-2F8C168EFFC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129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Distribution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Drug </a:t>
            </a:r>
            <a:r>
              <a:rPr lang="en-US" dirty="0" err="1" smtClean="0"/>
              <a:t>Metabloism</a:t>
            </a:r>
            <a:r>
              <a:rPr lang="en-US" dirty="0" smtClean="0"/>
              <a:t> :</a:t>
            </a:r>
          </a:p>
          <a:p>
            <a:endParaRPr lang="en-US" dirty="0"/>
          </a:p>
          <a:p>
            <a:pPr marL="137160" indent="0">
              <a:buNone/>
            </a:pPr>
            <a:r>
              <a:rPr lang="en-US" dirty="0" smtClean="0"/>
              <a:t>WHAT ? – Process of bio-chemical alteration of drug in body</a:t>
            </a:r>
          </a:p>
          <a:p>
            <a:pPr marL="137160" indent="0">
              <a:buNone/>
            </a:pPr>
            <a:r>
              <a:rPr lang="en-US" dirty="0" smtClean="0"/>
              <a:t>WHY ? – To facilitate elimination from the body</a:t>
            </a:r>
          </a:p>
          <a:p>
            <a:pPr marL="137160" indent="0">
              <a:buNone/>
            </a:pPr>
            <a:r>
              <a:rPr lang="en-US" dirty="0" smtClean="0"/>
              <a:t>WHERE ? – Primarily occurs in the liver</a:t>
            </a:r>
          </a:p>
          <a:p>
            <a:pPr marL="137160" indent="0">
              <a:buNone/>
            </a:pPr>
            <a:endParaRPr lang="en-US" dirty="0" smtClean="0"/>
          </a:p>
          <a:p>
            <a:pPr marL="137160" indent="0">
              <a:buNone/>
            </a:pPr>
            <a:r>
              <a:rPr lang="en-US" dirty="0" smtClean="0"/>
              <a:t>WHAT HAPPENS TO DRUG ?</a:t>
            </a:r>
          </a:p>
          <a:p>
            <a:pPr marL="137160" indent="0">
              <a:buNone/>
            </a:pPr>
            <a:r>
              <a:rPr lang="en-US" dirty="0" smtClean="0"/>
              <a:t>In this process, the drug can be converted from an </a:t>
            </a:r>
          </a:p>
          <a:p>
            <a:pPr marL="137160" indent="0">
              <a:buNone/>
            </a:pPr>
            <a:r>
              <a:rPr lang="en-US" dirty="0" smtClean="0"/>
              <a:t>(a) Remain unchanged </a:t>
            </a:r>
            <a:r>
              <a:rPr lang="en-US" dirty="0" err="1" smtClean="0"/>
              <a:t>Eg</a:t>
            </a:r>
            <a:r>
              <a:rPr lang="en-US" dirty="0" smtClean="0"/>
              <a:t>. Streptomycin or</a:t>
            </a:r>
          </a:p>
          <a:p>
            <a:pPr marL="137160" indent="0">
              <a:buNone/>
            </a:pPr>
            <a:r>
              <a:rPr lang="en-US" dirty="0" smtClean="0"/>
              <a:t>(b) Active to inactive form </a:t>
            </a:r>
            <a:r>
              <a:rPr lang="en-US" dirty="0" err="1" smtClean="0"/>
              <a:t>Eg</a:t>
            </a:r>
            <a:r>
              <a:rPr lang="en-US" dirty="0" smtClean="0"/>
              <a:t>. Morphine or</a:t>
            </a:r>
            <a:endParaRPr lang="en-US" dirty="0"/>
          </a:p>
          <a:p>
            <a:pPr marL="137160" indent="0">
              <a:buNone/>
            </a:pPr>
            <a:r>
              <a:rPr lang="en-US" dirty="0" smtClean="0"/>
              <a:t>(c) Active to another active form </a:t>
            </a:r>
            <a:r>
              <a:rPr lang="en-US" dirty="0" err="1" smtClean="0"/>
              <a:t>Eg</a:t>
            </a:r>
            <a:r>
              <a:rPr lang="en-US" dirty="0" smtClean="0"/>
              <a:t>. </a:t>
            </a:r>
            <a:r>
              <a:rPr lang="en-US" dirty="0" err="1" smtClean="0"/>
              <a:t>Phenacetin</a:t>
            </a:r>
            <a:r>
              <a:rPr lang="en-US" dirty="0" smtClean="0"/>
              <a:t> or</a:t>
            </a:r>
          </a:p>
          <a:p>
            <a:pPr marL="137160" indent="0">
              <a:buNone/>
            </a:pPr>
            <a:r>
              <a:rPr lang="en-US" dirty="0" smtClean="0"/>
              <a:t>(d) Inactive to active form </a:t>
            </a:r>
            <a:r>
              <a:rPr lang="en-US" dirty="0" err="1" smtClean="0"/>
              <a:t>Eg</a:t>
            </a:r>
            <a:r>
              <a:rPr lang="en-US" dirty="0" smtClean="0"/>
              <a:t>. Cefuroxime </a:t>
            </a:r>
            <a:r>
              <a:rPr lang="en-US" dirty="0" err="1" smtClean="0"/>
              <a:t>Axetil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D885A-0FFA-4C25-B05B-2F8C168EFFC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215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Distribution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Hepatic First Pass Effect (HFPE) :</a:t>
            </a:r>
          </a:p>
          <a:p>
            <a:endParaRPr lang="en-US" dirty="0"/>
          </a:p>
          <a:p>
            <a:pPr marL="137160" indent="0">
              <a:buNone/>
            </a:pPr>
            <a:r>
              <a:rPr lang="en-US" dirty="0" smtClean="0"/>
              <a:t>When a drug is absorbed from the gut all of it must pass the liver before entering systemic circulation. During this “ first pass “ through the liver, drugs might</a:t>
            </a:r>
          </a:p>
          <a:p>
            <a:pPr marL="651510" indent="-514350">
              <a:buAutoNum type="alphaLcParenR"/>
            </a:pPr>
            <a:r>
              <a:rPr lang="en-US" dirty="0" smtClean="0"/>
              <a:t>Be metabolized or</a:t>
            </a:r>
          </a:p>
          <a:p>
            <a:pPr marL="651510" indent="-514350">
              <a:buAutoNum type="alphaLcParenR"/>
            </a:pPr>
            <a:r>
              <a:rPr lang="en-US" dirty="0" smtClean="0"/>
              <a:t>Pass unaffected</a:t>
            </a:r>
          </a:p>
          <a:p>
            <a:pPr marL="137160" indent="0">
              <a:buNone/>
            </a:pPr>
            <a:r>
              <a:rPr lang="en-US" dirty="0" smtClean="0"/>
              <a:t>What is the significance of HFPE ? </a:t>
            </a:r>
          </a:p>
          <a:p>
            <a:pPr marL="137160" indent="0">
              <a:buNone/>
            </a:pPr>
            <a:r>
              <a:rPr lang="en-US" dirty="0" smtClean="0"/>
              <a:t>Drugs which are highly metabolized during the first pass have to be administered </a:t>
            </a:r>
          </a:p>
          <a:p>
            <a:pPr marL="651510" indent="-514350">
              <a:buAutoNum type="alphaLcParenR"/>
            </a:pPr>
            <a:r>
              <a:rPr lang="en-US" dirty="0" smtClean="0"/>
              <a:t>In high doses through oral route or</a:t>
            </a:r>
          </a:p>
          <a:p>
            <a:pPr marL="651510" indent="-514350">
              <a:buAutoNum type="alphaLcParenR"/>
            </a:pPr>
            <a:r>
              <a:rPr lang="en-US" dirty="0" smtClean="0"/>
              <a:t>Through parenteral route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D885A-0FFA-4C25-B05B-2F8C168EFFC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796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/>
              <a:t>Elimination</a:t>
            </a:r>
            <a:endParaRPr lang="en-US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Drugs are removed from the body via a number of routes. Some of the important routes of elimination are :</a:t>
            </a:r>
          </a:p>
          <a:p>
            <a:pPr marL="137160" indent="0">
              <a:buNone/>
            </a:pPr>
            <a:r>
              <a:rPr lang="en-US" dirty="0" smtClean="0"/>
              <a:t>     1.  Kidneys</a:t>
            </a:r>
          </a:p>
          <a:p>
            <a:pPr marL="137160" indent="0">
              <a:buNone/>
            </a:pPr>
            <a:r>
              <a:rPr lang="en-US" dirty="0"/>
              <a:t> </a:t>
            </a:r>
            <a:r>
              <a:rPr lang="en-US" dirty="0" smtClean="0"/>
              <a:t>    2.  Bile</a:t>
            </a:r>
          </a:p>
          <a:p>
            <a:pPr marL="137160" indent="0">
              <a:buNone/>
            </a:pPr>
            <a:r>
              <a:rPr lang="en-US" dirty="0"/>
              <a:t> </a:t>
            </a:r>
            <a:r>
              <a:rPr lang="en-US" dirty="0" smtClean="0"/>
              <a:t>    3.  </a:t>
            </a:r>
            <a:r>
              <a:rPr lang="en-US" dirty="0" err="1" smtClean="0"/>
              <a:t>Feaces</a:t>
            </a:r>
            <a:endParaRPr lang="en-US" dirty="0" smtClean="0"/>
          </a:p>
          <a:p>
            <a:pPr marL="137160" indent="0">
              <a:buNone/>
            </a:pPr>
            <a:r>
              <a:rPr lang="en-US" dirty="0"/>
              <a:t> </a:t>
            </a:r>
            <a:r>
              <a:rPr lang="en-US" dirty="0" smtClean="0"/>
              <a:t>    4.  Breast Milk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D885A-0FFA-4C25-B05B-2F8C168EFFC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796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Elimination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37160" indent="0">
              <a:buNone/>
            </a:pPr>
            <a:r>
              <a:rPr lang="en-US" dirty="0" err="1" smtClean="0"/>
              <a:t>Creatinine</a:t>
            </a:r>
            <a:r>
              <a:rPr lang="en-US" dirty="0" smtClean="0"/>
              <a:t> Clearance  : </a:t>
            </a:r>
          </a:p>
          <a:p>
            <a:pPr marL="137160" indent="0">
              <a:buNone/>
            </a:pPr>
            <a:r>
              <a:rPr lang="en-US" dirty="0" err="1" smtClean="0"/>
              <a:t>Creatinine</a:t>
            </a:r>
            <a:r>
              <a:rPr lang="en-US" dirty="0" smtClean="0"/>
              <a:t> is a natural waste product of the body’s functions</a:t>
            </a:r>
          </a:p>
          <a:p>
            <a:pPr marL="137160" indent="0">
              <a:buNone/>
            </a:pPr>
            <a:endParaRPr lang="en-US" dirty="0" smtClean="0"/>
          </a:p>
          <a:p>
            <a:pPr marL="137160" indent="0">
              <a:buNone/>
            </a:pPr>
            <a:r>
              <a:rPr lang="en-US" dirty="0" smtClean="0"/>
              <a:t>What is the significance of </a:t>
            </a:r>
            <a:r>
              <a:rPr lang="en-US" dirty="0" err="1" smtClean="0"/>
              <a:t>Creatinine</a:t>
            </a:r>
            <a:r>
              <a:rPr lang="en-US" dirty="0" smtClean="0"/>
              <a:t> : </a:t>
            </a:r>
          </a:p>
          <a:p>
            <a:pPr marL="137160" indent="0">
              <a:buNone/>
            </a:pPr>
            <a:r>
              <a:rPr lang="en-US" dirty="0" smtClean="0"/>
              <a:t>Its rate of elimination via the kidney provides a good indication of renal function</a:t>
            </a:r>
          </a:p>
          <a:p>
            <a:pPr marL="137160" indent="0">
              <a:buNone/>
            </a:pPr>
            <a:r>
              <a:rPr lang="en-US" dirty="0" smtClean="0"/>
              <a:t>For drugs which are dependent on Renal Elimination, drug clearance fails as </a:t>
            </a:r>
            <a:r>
              <a:rPr lang="en-US" dirty="0" err="1" smtClean="0"/>
              <a:t>Creatinine</a:t>
            </a:r>
            <a:r>
              <a:rPr lang="en-US" dirty="0" smtClean="0"/>
              <a:t> Clearance falls</a:t>
            </a:r>
          </a:p>
          <a:p>
            <a:pPr marL="13716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D885A-0FFA-4C25-B05B-2F8C168EFFC8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573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/>
              <a:t>Pharmacology</a:t>
            </a:r>
            <a:endParaRPr lang="en-US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137160" indent="0">
              <a:buNone/>
            </a:pPr>
            <a:r>
              <a:rPr lang="en-US" dirty="0" smtClean="0"/>
              <a:t>Study </a:t>
            </a:r>
            <a:r>
              <a:rPr lang="en-US" dirty="0"/>
              <a:t>of drugs , their properties, actions &amp; uses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D885A-0FFA-4C25-B05B-2F8C168EFFC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990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/>
              <a:t>Blood Levels </a:t>
            </a:r>
            <a:endParaRPr lang="en-US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37160" indent="0">
              <a:buNone/>
            </a:pPr>
            <a:endParaRPr lang="en-US" dirty="0" smtClean="0"/>
          </a:p>
          <a:p>
            <a:pPr marL="137160" indent="0">
              <a:buNone/>
            </a:pPr>
            <a:endParaRPr lang="en-US" dirty="0"/>
          </a:p>
          <a:p>
            <a:pPr marL="137160" indent="0">
              <a:buNone/>
            </a:pPr>
            <a:r>
              <a:rPr lang="en-US" dirty="0" smtClean="0"/>
              <a:t>Usually expressed in units of micrograms of drugs per ml of blood ( mcg/ml 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D885A-0FFA-4C25-B05B-2F8C168EFFC8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13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/>
              <a:t>Plasma Half-life</a:t>
            </a:r>
            <a:endParaRPr lang="en-US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37160" indent="0">
              <a:buNone/>
            </a:pPr>
            <a:endParaRPr lang="en-US" dirty="0" smtClean="0"/>
          </a:p>
          <a:p>
            <a:pPr marL="137160" indent="0">
              <a:buNone/>
            </a:pPr>
            <a:endParaRPr lang="en-US" dirty="0"/>
          </a:p>
          <a:p>
            <a:pPr marL="137160" indent="0">
              <a:buNone/>
            </a:pPr>
            <a:r>
              <a:rPr lang="en-US" dirty="0" smtClean="0"/>
              <a:t>Time in which the peak-plasma concentration falls by one half</a:t>
            </a:r>
          </a:p>
          <a:p>
            <a:pPr marL="137160" indent="0">
              <a:buNone/>
            </a:pPr>
            <a:r>
              <a:rPr lang="en-US" dirty="0" smtClean="0"/>
              <a:t>Plasma half life is for a drug, not for a dosage form </a:t>
            </a:r>
          </a:p>
          <a:p>
            <a:pPr marL="137160" indent="0">
              <a:buNone/>
            </a:pPr>
            <a:r>
              <a:rPr lang="en-US" dirty="0" smtClean="0"/>
              <a:t>It is denoted as T</a:t>
            </a:r>
            <a:r>
              <a:rPr lang="en-US" sz="1400" dirty="0" smtClean="0"/>
              <a:t>1/2</a:t>
            </a:r>
            <a:endParaRPr lang="en-US" sz="1400" dirty="0"/>
          </a:p>
          <a:p>
            <a:pPr marL="13716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D885A-0FFA-4C25-B05B-2F8C168EFFC8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906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dirty="0" smtClean="0"/>
              <a:t>Application of Pharmacokinetics</a:t>
            </a:r>
            <a:endParaRPr lang="en-US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Determining dosage forms :</a:t>
            </a:r>
          </a:p>
          <a:p>
            <a:pPr marL="137160" indent="0">
              <a:buNone/>
            </a:pPr>
            <a:endParaRPr lang="en-US" dirty="0"/>
          </a:p>
          <a:p>
            <a:pPr>
              <a:buFontTx/>
              <a:buChar char="-"/>
            </a:pPr>
            <a:r>
              <a:rPr lang="en-US" dirty="0" smtClean="0"/>
              <a:t>Enteric coated tablets for drugs which are destroyed in the stomach</a:t>
            </a:r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r>
              <a:rPr lang="en-US" dirty="0" smtClean="0"/>
              <a:t>Sustained release dosage forms for drugs which are too rapidly absorbed and eliminated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D885A-0FFA-4C25-B05B-2F8C168EFFC8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626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dirty="0"/>
              <a:t>Application of Pharmacokinetics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4251960"/>
          </a:xfrm>
        </p:spPr>
        <p:txBody>
          <a:bodyPr/>
          <a:lstStyle/>
          <a:p>
            <a:r>
              <a:rPr lang="en-US" dirty="0" smtClean="0"/>
              <a:t>Suitability of drug for particular indication</a:t>
            </a:r>
          </a:p>
          <a:p>
            <a:endParaRPr lang="en-US" dirty="0"/>
          </a:p>
          <a:p>
            <a:r>
              <a:rPr lang="en-US" dirty="0" smtClean="0"/>
              <a:t>Prediction Dosage schedule</a:t>
            </a:r>
          </a:p>
          <a:p>
            <a:endParaRPr lang="en-US" dirty="0"/>
          </a:p>
          <a:p>
            <a:r>
              <a:rPr lang="en-US" dirty="0" smtClean="0"/>
              <a:t>Selecting route of administration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D885A-0FFA-4C25-B05B-2F8C168EFFC8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515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/>
              <a:t>Pharmacodynamics</a:t>
            </a:r>
            <a:endParaRPr lang="en-US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38400"/>
            <a:ext cx="8229600" cy="3870960"/>
          </a:xfrm>
        </p:spPr>
        <p:txBody>
          <a:bodyPr/>
          <a:lstStyle/>
          <a:p>
            <a:pPr marL="137160" indent="0">
              <a:buNone/>
            </a:pPr>
            <a:r>
              <a:rPr lang="en-US" dirty="0" smtClean="0"/>
              <a:t>          Study of what drug does to the body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D885A-0FFA-4C25-B05B-2F8C168EFFC8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752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dirty="0" smtClean="0"/>
              <a:t>Drug : Mechanism of Action (MOA)</a:t>
            </a:r>
            <a:endParaRPr lang="en-US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Physical action</a:t>
            </a:r>
          </a:p>
          <a:p>
            <a:endParaRPr lang="en-US" dirty="0"/>
          </a:p>
          <a:p>
            <a:r>
              <a:rPr lang="en-US" dirty="0" smtClean="0"/>
              <a:t>Chemical action</a:t>
            </a:r>
          </a:p>
          <a:p>
            <a:endParaRPr lang="en-US" dirty="0"/>
          </a:p>
          <a:p>
            <a:r>
              <a:rPr lang="en-US" dirty="0" smtClean="0"/>
              <a:t>Through enzymes</a:t>
            </a:r>
          </a:p>
          <a:p>
            <a:endParaRPr lang="en-US" dirty="0"/>
          </a:p>
          <a:p>
            <a:r>
              <a:rPr lang="en-US" dirty="0" smtClean="0"/>
              <a:t>Through receptors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D885A-0FFA-4C25-B05B-2F8C168EFFC8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256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Pharmacodynamics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MIC Value :  </a:t>
            </a:r>
            <a:r>
              <a:rPr lang="en-US" dirty="0" smtClean="0">
                <a:latin typeface="Book Antiqua" pitchFamily="18" charset="0"/>
              </a:rPr>
              <a:t>Minimum </a:t>
            </a:r>
            <a:r>
              <a:rPr lang="en-US" dirty="0">
                <a:latin typeface="Book Antiqua" pitchFamily="18" charset="0"/>
              </a:rPr>
              <a:t>inhibitory concentration (MIC) is the lowest concentration of an antimicrobial (like an antifungal, antibiotic or bacteriostatic) drug that will inhibit the visible growth of a microorganism after overnight </a:t>
            </a:r>
            <a:r>
              <a:rPr lang="en-US" dirty="0" smtClean="0">
                <a:latin typeface="Book Antiqua" pitchFamily="18" charset="0"/>
              </a:rPr>
              <a:t>incubation</a:t>
            </a:r>
          </a:p>
          <a:p>
            <a:r>
              <a:rPr lang="en-US" dirty="0" smtClean="0">
                <a:latin typeface="Book Antiqua" pitchFamily="18" charset="0"/>
              </a:rPr>
              <a:t>Therapeutic Index : </a:t>
            </a:r>
            <a:r>
              <a:rPr lang="en-US" dirty="0"/>
              <a:t> T</a:t>
            </a:r>
            <a:r>
              <a:rPr lang="en-US" dirty="0" smtClean="0"/>
              <a:t>herapeutic </a:t>
            </a:r>
            <a:r>
              <a:rPr lang="en-US" dirty="0"/>
              <a:t>index (TI) (also referred to as therapeutic window or safety window or sometimes as therapeutic ratio) is a comparison of the amount of </a:t>
            </a:r>
            <a:r>
              <a:rPr lang="en-US" dirty="0" smtClean="0"/>
              <a:t>a therapeutic</a:t>
            </a:r>
            <a:r>
              <a:rPr lang="en-US" dirty="0"/>
              <a:t> agent that causes the therapeutic effect to the amount that causes toxicity.</a:t>
            </a:r>
            <a:endParaRPr lang="en-US" dirty="0">
              <a:latin typeface="Book Antiqua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D885A-0FFA-4C25-B05B-2F8C168EFFC8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36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814" y="1524000"/>
            <a:ext cx="6852186" cy="4865052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D885A-0FFA-4C25-B05B-2F8C168EFFC8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902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2"/>
          <p:cNvSpPr txBox="1">
            <a:spLocks noChangeArrowheads="1"/>
          </p:cNvSpPr>
          <p:nvPr/>
        </p:nvSpPr>
        <p:spPr bwMode="auto">
          <a:xfrm>
            <a:off x="1905000" y="685800"/>
            <a:ext cx="4951035" cy="707886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r>
              <a:rPr lang="en-US" sz="4000" b="0" dirty="0" smtClean="0"/>
              <a:t>HOW DRUGS WORK</a:t>
            </a:r>
            <a:endParaRPr lang="en-US" sz="4000" b="0" dirty="0"/>
          </a:p>
        </p:txBody>
      </p:sp>
      <p:sp>
        <p:nvSpPr>
          <p:cNvPr id="33795" name="Text Box 3"/>
          <p:cNvSpPr txBox="1">
            <a:spLocks noChangeArrowheads="1"/>
          </p:cNvSpPr>
          <p:nvPr/>
        </p:nvSpPr>
        <p:spPr bwMode="auto">
          <a:xfrm>
            <a:off x="522288" y="3810000"/>
            <a:ext cx="8302625" cy="224631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>
              <a:buFontTx/>
              <a:buChar char="•"/>
            </a:pPr>
            <a:r>
              <a:rPr lang="en-US" b="0" dirty="0"/>
              <a:t> </a:t>
            </a:r>
            <a:r>
              <a:rPr lang="en-US" sz="2800" b="0" dirty="0"/>
              <a:t>Some </a:t>
            </a:r>
            <a:r>
              <a:rPr lang="en-US" sz="2800" b="0" u="sng" dirty="0"/>
              <a:t>antagonize, block or inhibit endogenous proteins</a:t>
            </a:r>
            <a:endParaRPr lang="en-US" sz="2800" b="0" dirty="0"/>
          </a:p>
          <a:p>
            <a:pPr>
              <a:buFontTx/>
              <a:buChar char="•"/>
            </a:pPr>
            <a:endParaRPr lang="en-US" sz="2800" b="0" dirty="0"/>
          </a:p>
          <a:p>
            <a:pPr>
              <a:buFontTx/>
              <a:buChar char="•"/>
            </a:pPr>
            <a:r>
              <a:rPr lang="en-US" sz="2800" b="0" dirty="0"/>
              <a:t> Some </a:t>
            </a:r>
            <a:r>
              <a:rPr lang="en-US" sz="2800" b="0" u="sng" dirty="0"/>
              <a:t>activate endogenous proteins</a:t>
            </a:r>
            <a:endParaRPr lang="en-US" sz="2800" b="0" dirty="0"/>
          </a:p>
          <a:p>
            <a:pPr>
              <a:buFontTx/>
              <a:buChar char="•"/>
            </a:pPr>
            <a:endParaRPr lang="en-US" sz="2800" b="0" dirty="0"/>
          </a:p>
          <a:p>
            <a:pPr>
              <a:buFontTx/>
              <a:buChar char="•"/>
            </a:pPr>
            <a:r>
              <a:rPr lang="en-US" sz="2800" b="0" dirty="0"/>
              <a:t> A few have </a:t>
            </a:r>
            <a:r>
              <a:rPr lang="en-US" sz="2800" b="0" u="sng" dirty="0"/>
              <a:t>unconventional mechanisms of action</a:t>
            </a:r>
            <a:endParaRPr lang="en-US" sz="2800" b="0" dirty="0"/>
          </a:p>
        </p:txBody>
      </p:sp>
      <p:sp>
        <p:nvSpPr>
          <p:cNvPr id="65540" name="Text Box 4"/>
          <p:cNvSpPr txBox="1">
            <a:spLocks noChangeArrowheads="1"/>
          </p:cNvSpPr>
          <p:nvPr/>
        </p:nvSpPr>
        <p:spPr bwMode="auto">
          <a:xfrm>
            <a:off x="304800" y="2057400"/>
            <a:ext cx="8686800" cy="584775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>
              <a:defRPr/>
            </a:pPr>
            <a:r>
              <a:rPr lang="en-US" sz="3200" dirty="0">
                <a:ln>
                  <a:solidFill>
                    <a:schemeClr val="tx1"/>
                  </a:solidFill>
                </a:ln>
                <a:latin typeface="Times New Roman" pitchFamily="-106" charset="0"/>
                <a:ea typeface="Times New Roman (Arabic)" charset="0"/>
                <a:cs typeface="Times New Roman (Arabic)" charset="0"/>
              </a:rPr>
              <a:t>Most work by interacting </a:t>
            </a:r>
            <a:r>
              <a:rPr lang="en-US" sz="3200" dirty="0" smtClean="0">
                <a:ln>
                  <a:solidFill>
                    <a:schemeClr val="tx1"/>
                  </a:solidFill>
                </a:ln>
                <a:latin typeface="Times New Roman" pitchFamily="-106" charset="0"/>
                <a:ea typeface="Times New Roman (Arabic)" charset="0"/>
                <a:cs typeface="Times New Roman (Arabic)" charset="0"/>
              </a:rPr>
              <a:t>with endogenous proteins</a:t>
            </a:r>
            <a:endParaRPr lang="en-US" sz="3200" dirty="0">
              <a:ln>
                <a:solidFill>
                  <a:schemeClr val="tx1"/>
                </a:solidFill>
              </a:ln>
              <a:latin typeface="Times New Roman" pitchFamily="-106" charset="0"/>
              <a:ea typeface="Times New Roman (Arabic)" charset="0"/>
              <a:cs typeface="Times New Roman (Arabic)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1476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Text Box 3"/>
          <p:cNvSpPr txBox="1">
            <a:spLocks noChangeArrowheads="1"/>
          </p:cNvSpPr>
          <p:nvPr/>
        </p:nvSpPr>
        <p:spPr bwMode="auto">
          <a:xfrm>
            <a:off x="1169820" y="2971800"/>
            <a:ext cx="6705600" cy="2092881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>
              <a:buFontTx/>
              <a:buChar char="•"/>
              <a:defRPr/>
            </a:pPr>
            <a:r>
              <a:rPr lang="en-US" dirty="0">
                <a:latin typeface="Times New Roman" pitchFamily="-106" charset="0"/>
                <a:ea typeface="Times New Roman" pitchFamily="-106" charset="0"/>
                <a:cs typeface="Times New Roman" pitchFamily="-106" charset="0"/>
              </a:rPr>
              <a:t> </a:t>
            </a:r>
            <a:r>
              <a:rPr lang="en-US" sz="2600" dirty="0">
                <a:latin typeface="Times New Roman" pitchFamily="-106" charset="0"/>
                <a:ea typeface="Times New Roman" pitchFamily="-106" charset="0"/>
                <a:cs typeface="Times New Roman" pitchFamily="-106" charset="0"/>
              </a:rPr>
              <a:t>FDA Approved </a:t>
            </a:r>
            <a:r>
              <a:rPr lang="en-US" sz="2600" dirty="0" smtClean="0">
                <a:latin typeface="Times New Roman" pitchFamily="-106" charset="0"/>
                <a:ea typeface="Times New Roman" pitchFamily="-106" charset="0"/>
                <a:cs typeface="Times New Roman" pitchFamily="-106" charset="0"/>
              </a:rPr>
              <a:t> - On </a:t>
            </a:r>
            <a:r>
              <a:rPr lang="en-US" sz="2600" dirty="0" err="1" smtClean="0">
                <a:latin typeface="Times New Roman" pitchFamily="-106" charset="0"/>
                <a:ea typeface="Times New Roman" pitchFamily="-106" charset="0"/>
                <a:cs typeface="Times New Roman" pitchFamily="-106" charset="0"/>
              </a:rPr>
              <a:t>Lebel</a:t>
            </a:r>
            <a:r>
              <a:rPr lang="en-US" sz="2600" dirty="0" smtClean="0">
                <a:latin typeface="Times New Roman" pitchFamily="-106" charset="0"/>
                <a:ea typeface="Times New Roman" pitchFamily="-106" charset="0"/>
                <a:cs typeface="Times New Roman" pitchFamily="-106" charset="0"/>
              </a:rPr>
              <a:t> Uses</a:t>
            </a:r>
          </a:p>
          <a:p>
            <a:pPr eaLnBrk="0" hangingPunct="0">
              <a:buFontTx/>
              <a:buChar char="•"/>
              <a:defRPr/>
            </a:pPr>
            <a:endParaRPr lang="en-US" sz="2600" dirty="0">
              <a:latin typeface="Times New Roman" pitchFamily="-106" charset="0"/>
              <a:ea typeface="Times New Roman" pitchFamily="-106" charset="0"/>
              <a:cs typeface="Times New Roman" pitchFamily="-106" charset="0"/>
            </a:endParaRPr>
          </a:p>
          <a:p>
            <a:pPr eaLnBrk="0" hangingPunct="0">
              <a:buFontTx/>
              <a:buChar char="•"/>
              <a:defRPr/>
            </a:pPr>
            <a:r>
              <a:rPr lang="en-US" sz="2600" dirty="0">
                <a:latin typeface="Times New Roman" pitchFamily="-106" charset="0"/>
                <a:ea typeface="Times New Roman" pitchFamily="-106" charset="0"/>
                <a:cs typeface="Times New Roman" pitchFamily="-106" charset="0"/>
              </a:rPr>
              <a:t> Interactions with Other Drugs</a:t>
            </a:r>
          </a:p>
          <a:p>
            <a:pPr eaLnBrk="0" hangingPunct="0">
              <a:buFontTx/>
              <a:buChar char="•"/>
              <a:defRPr/>
            </a:pPr>
            <a:endParaRPr lang="en-US" sz="2600" dirty="0">
              <a:ln>
                <a:solidFill>
                  <a:schemeClr val="bg2"/>
                </a:solidFill>
              </a:ln>
              <a:latin typeface="Times New Roman" pitchFamily="-106" charset="0"/>
              <a:ea typeface="Times New Roman" pitchFamily="-106" charset="0"/>
              <a:cs typeface="Times New Roman" pitchFamily="-106" charset="0"/>
            </a:endParaRPr>
          </a:p>
          <a:p>
            <a:pPr eaLnBrk="0" hangingPunct="0">
              <a:buFontTx/>
              <a:buChar char="•"/>
              <a:defRPr/>
            </a:pPr>
            <a:r>
              <a:rPr lang="en-US" sz="2600" dirty="0">
                <a:latin typeface="Times New Roman" pitchFamily="-106" charset="0"/>
                <a:ea typeface="Times New Roman" pitchFamily="-106" charset="0"/>
                <a:cs typeface="Times New Roman" pitchFamily="-106" charset="0"/>
              </a:rPr>
              <a:t> Adverse Effects and Contraindications</a:t>
            </a: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228599" y="473958"/>
            <a:ext cx="6970819" cy="707886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r>
              <a:rPr lang="en-US" sz="3500" b="0" dirty="0"/>
              <a:t> </a:t>
            </a:r>
            <a:r>
              <a:rPr lang="en-US" sz="3500" b="0" dirty="0" smtClean="0"/>
              <a:t>                 </a:t>
            </a:r>
            <a:r>
              <a:rPr lang="en-US" sz="4000" b="0" dirty="0" smtClean="0"/>
              <a:t>HOW </a:t>
            </a:r>
            <a:r>
              <a:rPr lang="en-US" sz="4000" b="0" dirty="0"/>
              <a:t>DRUGS </a:t>
            </a:r>
            <a:r>
              <a:rPr lang="en-US" sz="4000" b="0" dirty="0" smtClean="0"/>
              <a:t>WORK</a:t>
            </a:r>
            <a:endParaRPr lang="en-US" sz="4000" b="0" dirty="0"/>
          </a:p>
        </p:txBody>
      </p:sp>
    </p:spTree>
    <p:extLst>
      <p:ext uri="{BB962C8B-B14F-4D97-AF65-F5344CB8AC3E}">
        <p14:creationId xmlns:p14="http://schemas.microsoft.com/office/powerpoint/2010/main" val="2208571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37160" indent="0">
              <a:buNone/>
            </a:pPr>
            <a:r>
              <a:rPr lang="en-US" dirty="0" smtClean="0"/>
              <a:t>      </a:t>
            </a:r>
          </a:p>
          <a:p>
            <a:pPr marL="137160" indent="0">
              <a:buNone/>
            </a:pPr>
            <a:endParaRPr lang="en-US" dirty="0"/>
          </a:p>
          <a:p>
            <a:pPr marL="137160" indent="0">
              <a:buNone/>
            </a:pPr>
            <a:endParaRPr lang="en-US" dirty="0" smtClean="0"/>
          </a:p>
          <a:p>
            <a:pPr marL="137160" indent="0">
              <a:buNone/>
            </a:pPr>
            <a:r>
              <a:rPr lang="en-US" dirty="0"/>
              <a:t> </a:t>
            </a:r>
            <a:r>
              <a:rPr lang="en-US" dirty="0" smtClean="0"/>
              <a:t>       Pharmacokinetics &amp; Pharmacodynamics</a:t>
            </a:r>
          </a:p>
          <a:p>
            <a:pPr marL="13716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D885A-0FFA-4C25-B05B-2F8C168EFFC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948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Text Box 3"/>
          <p:cNvSpPr txBox="1">
            <a:spLocks noChangeArrowheads="1"/>
          </p:cNvSpPr>
          <p:nvPr/>
        </p:nvSpPr>
        <p:spPr bwMode="auto">
          <a:xfrm>
            <a:off x="0" y="2438400"/>
            <a:ext cx="9228808" cy="2400657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>
              <a:buFontTx/>
              <a:buChar char="•"/>
            </a:pPr>
            <a:r>
              <a:rPr lang="en-US" dirty="0"/>
              <a:t> </a:t>
            </a:r>
            <a:r>
              <a:rPr lang="en-US" sz="3000" b="0" dirty="0"/>
              <a:t>Better assessment of new modalities for using drugs</a:t>
            </a:r>
          </a:p>
          <a:p>
            <a:pPr>
              <a:buFontTx/>
              <a:buChar char="•"/>
            </a:pPr>
            <a:endParaRPr lang="en-US" sz="3000" b="0" dirty="0"/>
          </a:p>
          <a:p>
            <a:pPr>
              <a:buFontTx/>
              <a:buChar char="•"/>
            </a:pPr>
            <a:r>
              <a:rPr lang="en-US" sz="3000" b="0" dirty="0"/>
              <a:t> Better assessment of new indications for drugs </a:t>
            </a:r>
          </a:p>
          <a:p>
            <a:pPr>
              <a:buFontTx/>
              <a:buChar char="•"/>
            </a:pPr>
            <a:endParaRPr lang="en-US" sz="3000" b="0" dirty="0"/>
          </a:p>
          <a:p>
            <a:pPr>
              <a:buFontTx/>
              <a:buChar char="•"/>
            </a:pPr>
            <a:r>
              <a:rPr lang="en-US" sz="3000" b="0" dirty="0"/>
              <a:t> Better assessment of new concerns regarding risk-benefit</a:t>
            </a: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2286000" y="495300"/>
            <a:ext cx="4951035" cy="707886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r>
              <a:rPr lang="en-US" sz="4000" b="0" dirty="0" smtClean="0"/>
              <a:t>HOW </a:t>
            </a:r>
            <a:r>
              <a:rPr lang="en-US" sz="4000" b="0" dirty="0"/>
              <a:t>DRUGS </a:t>
            </a:r>
            <a:r>
              <a:rPr lang="en-US" sz="4000" b="0" dirty="0" smtClean="0"/>
              <a:t>WORK</a:t>
            </a:r>
            <a:endParaRPr lang="en-US" sz="4000" b="0" dirty="0"/>
          </a:p>
        </p:txBody>
      </p:sp>
    </p:spTree>
    <p:extLst>
      <p:ext uri="{BB962C8B-B14F-4D97-AF65-F5344CB8AC3E}">
        <p14:creationId xmlns:p14="http://schemas.microsoft.com/office/powerpoint/2010/main" val="4129164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2"/>
          <p:cNvSpPr txBox="1">
            <a:spLocks noChangeArrowheads="1"/>
          </p:cNvSpPr>
          <p:nvPr/>
        </p:nvSpPr>
        <p:spPr bwMode="auto">
          <a:xfrm>
            <a:off x="250825" y="457200"/>
            <a:ext cx="8588375" cy="52322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r>
              <a:rPr lang="en-US" sz="2800" b="0" dirty="0" smtClean="0"/>
              <a:t>                DRUGS : MODE OF ACTIONS</a:t>
            </a:r>
            <a:endParaRPr lang="en-US" sz="2800" b="0" dirty="0"/>
          </a:p>
        </p:txBody>
      </p:sp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1371600" y="1600200"/>
            <a:ext cx="6327775" cy="483235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>
              <a:buFontTx/>
              <a:buChar char="•"/>
            </a:pPr>
            <a:r>
              <a:rPr lang="en-US" dirty="0"/>
              <a:t> </a:t>
            </a:r>
            <a:r>
              <a:rPr lang="en-US" sz="2800" b="0" dirty="0"/>
              <a:t>Antagonists of Cell Surface Receptors</a:t>
            </a:r>
          </a:p>
          <a:p>
            <a:pPr>
              <a:buFontTx/>
              <a:buChar char="•"/>
            </a:pPr>
            <a:endParaRPr lang="en-US" sz="2800" b="0" dirty="0"/>
          </a:p>
          <a:p>
            <a:pPr>
              <a:buFontTx/>
              <a:buChar char="•"/>
            </a:pPr>
            <a:r>
              <a:rPr lang="en-US" sz="2800" b="0" dirty="0"/>
              <a:t> Antagonists of Nuclear Receptors</a:t>
            </a:r>
          </a:p>
          <a:p>
            <a:endParaRPr lang="en-US" sz="2800" b="0" dirty="0"/>
          </a:p>
          <a:p>
            <a:pPr>
              <a:buFontTx/>
              <a:buChar char="•"/>
            </a:pPr>
            <a:r>
              <a:rPr lang="en-US" sz="2800" b="0" dirty="0"/>
              <a:t> Enzyme Inhibitors</a:t>
            </a:r>
          </a:p>
          <a:p>
            <a:endParaRPr lang="en-US" sz="2800" b="0" dirty="0"/>
          </a:p>
          <a:p>
            <a:pPr>
              <a:buFontTx/>
              <a:buChar char="•"/>
            </a:pPr>
            <a:r>
              <a:rPr lang="en-US" sz="2800" b="0" dirty="0"/>
              <a:t> Ion Channel Blockers</a:t>
            </a:r>
          </a:p>
          <a:p>
            <a:endParaRPr lang="en-US" sz="2800" b="0" dirty="0"/>
          </a:p>
          <a:p>
            <a:pPr>
              <a:buFontTx/>
              <a:buChar char="•"/>
            </a:pPr>
            <a:r>
              <a:rPr lang="en-US" sz="2800" b="0" dirty="0"/>
              <a:t> Transport Inhibitors</a:t>
            </a:r>
          </a:p>
          <a:p>
            <a:pPr>
              <a:buFontTx/>
              <a:buChar char="•"/>
            </a:pPr>
            <a:endParaRPr lang="en-US" sz="2800" b="0" dirty="0"/>
          </a:p>
          <a:p>
            <a:pPr>
              <a:buFontTx/>
              <a:buChar char="•"/>
            </a:pPr>
            <a:r>
              <a:rPr lang="en-US" sz="2800" b="0" dirty="0"/>
              <a:t>Inhibitors of Signal Transduction Proteins</a:t>
            </a:r>
          </a:p>
        </p:txBody>
      </p:sp>
    </p:spTree>
    <p:extLst>
      <p:ext uri="{BB962C8B-B14F-4D97-AF65-F5344CB8AC3E}">
        <p14:creationId xmlns:p14="http://schemas.microsoft.com/office/powerpoint/2010/main" val="3767470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2"/>
          <p:cNvSpPr txBox="1">
            <a:spLocks noChangeArrowheads="1"/>
          </p:cNvSpPr>
          <p:nvPr/>
        </p:nvSpPr>
        <p:spPr bwMode="auto">
          <a:xfrm>
            <a:off x="1219200" y="2895600"/>
            <a:ext cx="6521209" cy="830997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r>
              <a:rPr lang="en-US" b="0" dirty="0"/>
              <a:t>A macromolecular component of the organism that </a:t>
            </a:r>
          </a:p>
          <a:p>
            <a:r>
              <a:rPr lang="en-US" b="0" dirty="0"/>
              <a:t>binds the drug and initiates its effect.  </a:t>
            </a:r>
          </a:p>
        </p:txBody>
      </p:sp>
      <p:sp>
        <p:nvSpPr>
          <p:cNvPr id="35843" name="Text Box 3"/>
          <p:cNvSpPr txBox="1">
            <a:spLocks noChangeArrowheads="1"/>
          </p:cNvSpPr>
          <p:nvPr/>
        </p:nvSpPr>
        <p:spPr bwMode="auto">
          <a:xfrm>
            <a:off x="3132320" y="762000"/>
            <a:ext cx="2535951" cy="64633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r>
              <a:rPr lang="en-US" sz="3600" b="0" dirty="0" smtClean="0"/>
              <a:t>RECEPTOR</a:t>
            </a:r>
            <a:endParaRPr lang="en-US" sz="3600" b="0" dirty="0"/>
          </a:p>
        </p:txBody>
      </p:sp>
      <p:sp>
        <p:nvSpPr>
          <p:cNvPr id="35844" name="Text Box 4"/>
          <p:cNvSpPr txBox="1">
            <a:spLocks noChangeArrowheads="1"/>
          </p:cNvSpPr>
          <p:nvPr/>
        </p:nvSpPr>
        <p:spPr bwMode="auto">
          <a:xfrm>
            <a:off x="928688" y="4343400"/>
            <a:ext cx="7164975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r>
              <a:rPr lang="en-US" b="0" dirty="0"/>
              <a:t>Most receptors are proteins that have undergone various </a:t>
            </a:r>
          </a:p>
          <a:p>
            <a:r>
              <a:rPr lang="en-US" b="0" dirty="0"/>
              <a:t>post-translational modifications such as covalent </a:t>
            </a:r>
          </a:p>
          <a:p>
            <a:r>
              <a:rPr lang="en-US" b="0" dirty="0"/>
              <a:t>attachments of carbohydrate, lipid and phosphate.</a:t>
            </a:r>
          </a:p>
        </p:txBody>
      </p:sp>
    </p:spTree>
    <p:extLst>
      <p:ext uri="{BB962C8B-B14F-4D97-AF65-F5344CB8AC3E}">
        <p14:creationId xmlns:p14="http://schemas.microsoft.com/office/powerpoint/2010/main" val="1266018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2"/>
          <p:cNvSpPr txBox="1">
            <a:spLocks noChangeArrowheads="1"/>
          </p:cNvSpPr>
          <p:nvPr/>
        </p:nvSpPr>
        <p:spPr bwMode="auto">
          <a:xfrm>
            <a:off x="1" y="2362200"/>
            <a:ext cx="10376000" cy="2400657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r>
              <a:rPr lang="en-US" sz="3000" b="0" dirty="0"/>
              <a:t>A receptor that is embedded in the cell membrane and </a:t>
            </a:r>
            <a:endParaRPr lang="en-US" sz="3000" b="0" dirty="0" smtClean="0"/>
          </a:p>
          <a:p>
            <a:r>
              <a:rPr lang="en-US" sz="3000" b="0" dirty="0" smtClean="0"/>
              <a:t>functions</a:t>
            </a:r>
            <a:endParaRPr lang="en-US" sz="3000" b="0" dirty="0"/>
          </a:p>
          <a:p>
            <a:r>
              <a:rPr lang="en-US" sz="3000" b="0" dirty="0"/>
              <a:t>to receive chemical information from the extracellular </a:t>
            </a:r>
          </a:p>
          <a:p>
            <a:r>
              <a:rPr lang="en-US" sz="3000" b="0" dirty="0"/>
              <a:t>compartment and to transmit that information to </a:t>
            </a:r>
          </a:p>
          <a:p>
            <a:r>
              <a:rPr lang="en-US" sz="3000" b="0" dirty="0"/>
              <a:t>the intracellular compartment. </a:t>
            </a:r>
          </a:p>
        </p:txBody>
      </p:sp>
      <p:sp>
        <p:nvSpPr>
          <p:cNvPr id="36867" name="Text Box 3"/>
          <p:cNvSpPr txBox="1">
            <a:spLocks noChangeArrowheads="1"/>
          </p:cNvSpPr>
          <p:nvPr/>
        </p:nvSpPr>
        <p:spPr bwMode="auto">
          <a:xfrm>
            <a:off x="2296604" y="1066800"/>
            <a:ext cx="4668266" cy="523220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r>
              <a:rPr lang="en-US" sz="2800" b="0" dirty="0" smtClean="0"/>
              <a:t>CELL </a:t>
            </a:r>
            <a:r>
              <a:rPr lang="en-US" sz="2800" b="0" dirty="0"/>
              <a:t>SURFACE </a:t>
            </a:r>
            <a:r>
              <a:rPr lang="en-US" sz="2800" b="0" dirty="0" smtClean="0"/>
              <a:t>RECEPTOR</a:t>
            </a:r>
            <a:endParaRPr lang="en-US" sz="2800" b="0" dirty="0"/>
          </a:p>
        </p:txBody>
      </p:sp>
    </p:spTree>
    <p:extLst>
      <p:ext uri="{BB962C8B-B14F-4D97-AF65-F5344CB8AC3E}">
        <p14:creationId xmlns:p14="http://schemas.microsoft.com/office/powerpoint/2010/main" val="2421085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Text Box 3"/>
          <p:cNvSpPr txBox="1">
            <a:spLocks noChangeArrowheads="1"/>
          </p:cNvSpPr>
          <p:nvPr/>
        </p:nvSpPr>
        <p:spPr bwMode="auto">
          <a:xfrm>
            <a:off x="282575" y="1981200"/>
            <a:ext cx="8045023" cy="452431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>
              <a:buFontTx/>
              <a:buChar char="•"/>
            </a:pPr>
            <a:r>
              <a:rPr lang="en-US" dirty="0"/>
              <a:t> </a:t>
            </a:r>
            <a:r>
              <a:rPr lang="en-US" b="0" dirty="0"/>
              <a:t>Cell surface receptors exist to transmit chemical signals from </a:t>
            </a:r>
          </a:p>
          <a:p>
            <a:r>
              <a:rPr lang="en-US" b="0" dirty="0"/>
              <a:t>the outside to the inside of the cell.</a:t>
            </a:r>
          </a:p>
          <a:p>
            <a:endParaRPr lang="en-US" b="0" dirty="0"/>
          </a:p>
          <a:p>
            <a:pPr>
              <a:buFontTx/>
              <a:buChar char="•"/>
            </a:pPr>
            <a:r>
              <a:rPr lang="en-US" b="0" dirty="0"/>
              <a:t> Some compounds bind to cell surface receptors, yet do not </a:t>
            </a:r>
          </a:p>
          <a:p>
            <a:r>
              <a:rPr lang="en-US" b="0" dirty="0"/>
              <a:t>activate the receptors to trigger a response.</a:t>
            </a:r>
          </a:p>
          <a:p>
            <a:endParaRPr lang="en-US" b="0" dirty="0"/>
          </a:p>
          <a:p>
            <a:pPr>
              <a:buFontTx/>
              <a:buChar char="•"/>
            </a:pPr>
            <a:r>
              <a:rPr lang="en-US" b="0" dirty="0"/>
              <a:t> When cell surface receptors bind the molecule,</a:t>
            </a:r>
          </a:p>
          <a:p>
            <a:r>
              <a:rPr lang="en-US" b="0" dirty="0"/>
              <a:t>the endogenous chemical cannot bind to the </a:t>
            </a:r>
          </a:p>
          <a:p>
            <a:r>
              <a:rPr lang="en-US" b="0" dirty="0"/>
              <a:t>receptor and cannot trigger a response.</a:t>
            </a:r>
          </a:p>
          <a:p>
            <a:endParaRPr lang="en-US" b="0" dirty="0"/>
          </a:p>
          <a:p>
            <a:pPr>
              <a:buFontTx/>
              <a:buChar char="•"/>
            </a:pPr>
            <a:r>
              <a:rPr lang="en-US" b="0" dirty="0"/>
              <a:t> The compound is said to “antagonize” or “block” the receptor </a:t>
            </a:r>
          </a:p>
          <a:p>
            <a:r>
              <a:rPr lang="en-US" b="0" dirty="0"/>
              <a:t>and is referred to as a receptor antagonist.</a:t>
            </a: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2222786" y="843290"/>
            <a:ext cx="4668266" cy="523220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r>
              <a:rPr lang="en-US" sz="2800" b="0" dirty="0" smtClean="0"/>
              <a:t>CELL </a:t>
            </a:r>
            <a:r>
              <a:rPr lang="en-US" sz="2800" b="0" dirty="0"/>
              <a:t>SURFACE </a:t>
            </a:r>
            <a:r>
              <a:rPr lang="en-US" sz="2800" b="0" dirty="0" smtClean="0"/>
              <a:t>RECEPTOR</a:t>
            </a:r>
            <a:endParaRPr lang="en-US" sz="2800" b="0" dirty="0"/>
          </a:p>
        </p:txBody>
      </p:sp>
    </p:spTree>
    <p:extLst>
      <p:ext uri="{BB962C8B-B14F-4D97-AF65-F5344CB8AC3E}">
        <p14:creationId xmlns:p14="http://schemas.microsoft.com/office/powerpoint/2010/main" val="4228996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2"/>
          <p:cNvSpPr txBox="1">
            <a:spLocks noChangeArrowheads="1"/>
          </p:cNvSpPr>
          <p:nvPr/>
        </p:nvSpPr>
        <p:spPr bwMode="auto">
          <a:xfrm>
            <a:off x="1883569" y="431800"/>
            <a:ext cx="7150894" cy="89255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r>
              <a:rPr lang="en-US" sz="2600" b="0" dirty="0" smtClean="0"/>
              <a:t>DRUGS </a:t>
            </a:r>
            <a:r>
              <a:rPr lang="en-US" sz="2600" b="0" dirty="0"/>
              <a:t>WORK BY </a:t>
            </a:r>
            <a:r>
              <a:rPr lang="en-US" sz="2600" b="0" dirty="0" smtClean="0"/>
              <a:t>ANTAGONIZING</a:t>
            </a:r>
          </a:p>
          <a:p>
            <a:r>
              <a:rPr lang="en-US" sz="2600" b="0" dirty="0" smtClean="0"/>
              <a:t>CELL </a:t>
            </a:r>
            <a:r>
              <a:rPr lang="en-US" sz="2600" b="0" dirty="0"/>
              <a:t>SURFACE </a:t>
            </a:r>
            <a:r>
              <a:rPr lang="en-US" sz="2600" b="0" dirty="0" smtClean="0"/>
              <a:t>RECEPTORS</a:t>
            </a:r>
            <a:endParaRPr lang="en-US" sz="2600" b="0" dirty="0"/>
          </a:p>
        </p:txBody>
      </p:sp>
      <p:sp>
        <p:nvSpPr>
          <p:cNvPr id="38915" name="Line 3"/>
          <p:cNvSpPr>
            <a:spLocks noChangeShapeType="1"/>
          </p:cNvSpPr>
          <p:nvPr/>
        </p:nvSpPr>
        <p:spPr bwMode="auto">
          <a:xfrm>
            <a:off x="881063" y="3505200"/>
            <a:ext cx="6908800" cy="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8916" name="Line 4"/>
          <p:cNvSpPr>
            <a:spLocks noChangeShapeType="1"/>
          </p:cNvSpPr>
          <p:nvPr/>
        </p:nvSpPr>
        <p:spPr bwMode="auto">
          <a:xfrm flipV="1">
            <a:off x="881063" y="4038600"/>
            <a:ext cx="6908800" cy="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8917" name="Text Box 5"/>
          <p:cNvSpPr txBox="1">
            <a:spLocks noChangeArrowheads="1"/>
          </p:cNvSpPr>
          <p:nvPr/>
        </p:nvSpPr>
        <p:spPr bwMode="auto">
          <a:xfrm>
            <a:off x="669925" y="3505200"/>
            <a:ext cx="24272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r>
              <a:rPr lang="en-US" sz="2800" b="0"/>
              <a:t>Cell Membrane</a:t>
            </a:r>
          </a:p>
        </p:txBody>
      </p:sp>
      <p:sp>
        <p:nvSpPr>
          <p:cNvPr id="38918" name="AutoShape 6"/>
          <p:cNvSpPr>
            <a:spLocks noChangeArrowheads="1"/>
          </p:cNvSpPr>
          <p:nvPr/>
        </p:nvSpPr>
        <p:spPr bwMode="auto">
          <a:xfrm rot="-5400000">
            <a:off x="3327400" y="3530600"/>
            <a:ext cx="1066800" cy="406400"/>
          </a:xfrm>
          <a:prstGeom prst="flowChartOnlineStorage">
            <a:avLst/>
          </a:prstGeom>
          <a:solidFill>
            <a:srgbClr val="FF0000"/>
          </a:solidFill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0663" name="Oval 7"/>
          <p:cNvSpPr>
            <a:spLocks noChangeArrowheads="1"/>
          </p:cNvSpPr>
          <p:nvPr/>
        </p:nvSpPr>
        <p:spPr bwMode="auto">
          <a:xfrm>
            <a:off x="3589338" y="1905000"/>
            <a:ext cx="542925" cy="914400"/>
          </a:xfrm>
          <a:prstGeom prst="ellipse">
            <a:avLst/>
          </a:prstGeom>
          <a:solidFill>
            <a:schemeClr val="tx1"/>
          </a:solidFill>
          <a:ln w="38100">
            <a:solidFill>
              <a:srgbClr val="FF6600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8920" name="Text Box 8"/>
          <p:cNvSpPr txBox="1">
            <a:spLocks noChangeArrowheads="1"/>
          </p:cNvSpPr>
          <p:nvPr/>
        </p:nvSpPr>
        <p:spPr bwMode="auto">
          <a:xfrm>
            <a:off x="5251450" y="1828800"/>
            <a:ext cx="1635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endParaRPr lang="en-US" sz="2800">
              <a:solidFill>
                <a:srgbClr val="FFFF00"/>
              </a:solidFill>
            </a:endParaRPr>
          </a:p>
        </p:txBody>
      </p:sp>
      <p:sp>
        <p:nvSpPr>
          <p:cNvPr id="38921" name="Text Box 9"/>
          <p:cNvSpPr txBox="1">
            <a:spLocks noChangeArrowheads="1"/>
          </p:cNvSpPr>
          <p:nvPr/>
        </p:nvSpPr>
        <p:spPr bwMode="auto">
          <a:xfrm>
            <a:off x="4354513" y="2133600"/>
            <a:ext cx="4679950" cy="338138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r>
              <a:rPr lang="en-US" sz="1600" b="0" dirty="0">
                <a:solidFill>
                  <a:schemeClr val="bg1"/>
                </a:solidFill>
              </a:rPr>
              <a:t>Unbound Endogenous Activator (Agonist) of Receptor</a:t>
            </a:r>
          </a:p>
        </p:txBody>
      </p:sp>
      <p:sp>
        <p:nvSpPr>
          <p:cNvPr id="38922" name="Text Box 10"/>
          <p:cNvSpPr txBox="1">
            <a:spLocks noChangeArrowheads="1"/>
          </p:cNvSpPr>
          <p:nvPr/>
        </p:nvSpPr>
        <p:spPr bwMode="auto">
          <a:xfrm>
            <a:off x="4335463" y="4114800"/>
            <a:ext cx="2709862" cy="338138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r>
              <a:rPr lang="en-US" sz="1600" b="0" dirty="0">
                <a:solidFill>
                  <a:schemeClr val="bg1"/>
                </a:solidFill>
              </a:rPr>
              <a:t>Inactive Cell Surface Receptor</a:t>
            </a:r>
          </a:p>
        </p:txBody>
      </p:sp>
      <p:sp>
        <p:nvSpPr>
          <p:cNvPr id="38923" name="Text Box 11"/>
          <p:cNvSpPr txBox="1">
            <a:spLocks noChangeArrowheads="1"/>
          </p:cNvSpPr>
          <p:nvPr/>
        </p:nvSpPr>
        <p:spPr bwMode="auto">
          <a:xfrm>
            <a:off x="298450" y="2057400"/>
            <a:ext cx="2160588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r>
              <a:rPr lang="en-US" sz="2800" b="0"/>
              <a:t>Extracellular </a:t>
            </a:r>
          </a:p>
          <a:p>
            <a:r>
              <a:rPr lang="en-US" sz="2800" b="0"/>
              <a:t>Compartment</a:t>
            </a:r>
          </a:p>
        </p:txBody>
      </p:sp>
      <p:sp>
        <p:nvSpPr>
          <p:cNvPr id="38924" name="Text Box 12"/>
          <p:cNvSpPr txBox="1">
            <a:spLocks noChangeArrowheads="1"/>
          </p:cNvSpPr>
          <p:nvPr/>
        </p:nvSpPr>
        <p:spPr bwMode="auto">
          <a:xfrm>
            <a:off x="434975" y="4648200"/>
            <a:ext cx="215900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r>
              <a:rPr lang="en-US" sz="2800" b="0"/>
              <a:t>Intracellular </a:t>
            </a:r>
          </a:p>
          <a:p>
            <a:r>
              <a:rPr lang="en-US" sz="2800" b="0"/>
              <a:t>Compartment</a:t>
            </a:r>
          </a:p>
        </p:txBody>
      </p:sp>
    </p:spTree>
    <p:extLst>
      <p:ext uri="{BB962C8B-B14F-4D97-AF65-F5344CB8AC3E}">
        <p14:creationId xmlns:p14="http://schemas.microsoft.com/office/powerpoint/2010/main" val="329908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87 0.01113 C 0.004 0.03917 0.00313 0.06744 0.00278 0.0785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06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" y="33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63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Line 3"/>
          <p:cNvSpPr>
            <a:spLocks noChangeShapeType="1"/>
          </p:cNvSpPr>
          <p:nvPr/>
        </p:nvSpPr>
        <p:spPr bwMode="auto">
          <a:xfrm>
            <a:off x="881063" y="3505200"/>
            <a:ext cx="6908800" cy="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9940" name="Line 4"/>
          <p:cNvSpPr>
            <a:spLocks noChangeShapeType="1"/>
          </p:cNvSpPr>
          <p:nvPr/>
        </p:nvSpPr>
        <p:spPr bwMode="auto">
          <a:xfrm flipV="1">
            <a:off x="881063" y="4038600"/>
            <a:ext cx="6908800" cy="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9941" name="Text Box 5"/>
          <p:cNvSpPr txBox="1">
            <a:spLocks noChangeArrowheads="1"/>
          </p:cNvSpPr>
          <p:nvPr/>
        </p:nvSpPr>
        <p:spPr bwMode="auto">
          <a:xfrm>
            <a:off x="669925" y="3505200"/>
            <a:ext cx="24272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r>
              <a:rPr lang="en-US" sz="2800" b="0">
                <a:solidFill>
                  <a:srgbClr val="000000"/>
                </a:solidFill>
              </a:rPr>
              <a:t>Cell Membrane</a:t>
            </a:r>
          </a:p>
        </p:txBody>
      </p:sp>
      <p:sp>
        <p:nvSpPr>
          <p:cNvPr id="39942" name="AutoShape 6"/>
          <p:cNvSpPr>
            <a:spLocks noChangeArrowheads="1"/>
          </p:cNvSpPr>
          <p:nvPr/>
        </p:nvSpPr>
        <p:spPr bwMode="auto">
          <a:xfrm rot="-5400000">
            <a:off x="3327400" y="3530600"/>
            <a:ext cx="1066800" cy="406400"/>
          </a:xfrm>
          <a:prstGeom prst="flowChartOnlineStorage">
            <a:avLst/>
          </a:prstGeom>
          <a:solidFill>
            <a:srgbClr val="00FF00"/>
          </a:solidFill>
          <a:ln w="38100">
            <a:solidFill>
              <a:srgbClr val="00FF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9943" name="Oval 7"/>
          <p:cNvSpPr>
            <a:spLocks noChangeArrowheads="1"/>
          </p:cNvSpPr>
          <p:nvPr/>
        </p:nvSpPr>
        <p:spPr bwMode="auto">
          <a:xfrm>
            <a:off x="3589338" y="2438400"/>
            <a:ext cx="542925" cy="914400"/>
          </a:xfrm>
          <a:prstGeom prst="ellipse">
            <a:avLst/>
          </a:prstGeom>
          <a:solidFill>
            <a:schemeClr val="tx1"/>
          </a:solidFill>
          <a:ln w="38100">
            <a:solidFill>
              <a:srgbClr val="FF6600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9944" name="Text Box 8"/>
          <p:cNvSpPr txBox="1">
            <a:spLocks noChangeArrowheads="1"/>
          </p:cNvSpPr>
          <p:nvPr/>
        </p:nvSpPr>
        <p:spPr bwMode="auto">
          <a:xfrm>
            <a:off x="4211638" y="2133600"/>
            <a:ext cx="4465637" cy="338138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r>
              <a:rPr lang="en-US" sz="1600" b="0">
                <a:solidFill>
                  <a:srgbClr val="000000"/>
                </a:solidFill>
              </a:rPr>
              <a:t>Bound Endogenous Activator (Agonist) of Receptor</a:t>
            </a:r>
          </a:p>
        </p:txBody>
      </p:sp>
      <p:sp>
        <p:nvSpPr>
          <p:cNvPr id="39945" name="Text Box 9"/>
          <p:cNvSpPr txBox="1">
            <a:spLocks noChangeArrowheads="1"/>
          </p:cNvSpPr>
          <p:nvPr/>
        </p:nvSpPr>
        <p:spPr bwMode="auto">
          <a:xfrm>
            <a:off x="4286250" y="4191000"/>
            <a:ext cx="2597150" cy="338138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r>
              <a:rPr lang="en-US" sz="1600" b="0">
                <a:solidFill>
                  <a:srgbClr val="000000"/>
                </a:solidFill>
              </a:rPr>
              <a:t>Active Cell Surface Receptor</a:t>
            </a:r>
          </a:p>
        </p:txBody>
      </p:sp>
      <p:sp>
        <p:nvSpPr>
          <p:cNvPr id="39946" name="Text Box 10"/>
          <p:cNvSpPr txBox="1">
            <a:spLocks noChangeArrowheads="1"/>
          </p:cNvSpPr>
          <p:nvPr/>
        </p:nvSpPr>
        <p:spPr bwMode="auto">
          <a:xfrm>
            <a:off x="298450" y="2057400"/>
            <a:ext cx="2160588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r>
              <a:rPr lang="en-US" sz="2800" b="0"/>
              <a:t>Extracellular </a:t>
            </a:r>
          </a:p>
          <a:p>
            <a:r>
              <a:rPr lang="en-US" sz="2800" b="0"/>
              <a:t>Compartment</a:t>
            </a:r>
          </a:p>
        </p:txBody>
      </p:sp>
      <p:sp>
        <p:nvSpPr>
          <p:cNvPr id="39947" name="Text Box 11"/>
          <p:cNvSpPr txBox="1">
            <a:spLocks noChangeArrowheads="1"/>
          </p:cNvSpPr>
          <p:nvPr/>
        </p:nvSpPr>
        <p:spPr bwMode="auto">
          <a:xfrm>
            <a:off x="434975" y="4648200"/>
            <a:ext cx="215900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r>
              <a:rPr lang="en-US" sz="2800" b="0">
                <a:solidFill>
                  <a:srgbClr val="000000"/>
                </a:solidFill>
              </a:rPr>
              <a:t>Intracellular </a:t>
            </a:r>
          </a:p>
          <a:p>
            <a:r>
              <a:rPr lang="en-US" sz="2800" b="0">
                <a:solidFill>
                  <a:srgbClr val="000000"/>
                </a:solidFill>
              </a:rPr>
              <a:t>Compartment</a:t>
            </a:r>
          </a:p>
        </p:txBody>
      </p:sp>
      <p:sp>
        <p:nvSpPr>
          <p:cNvPr id="39948" name="Line 12"/>
          <p:cNvSpPr>
            <a:spLocks noChangeShapeType="1"/>
          </p:cNvSpPr>
          <p:nvPr/>
        </p:nvSpPr>
        <p:spPr bwMode="auto">
          <a:xfrm>
            <a:off x="3860800" y="4343400"/>
            <a:ext cx="0" cy="381000"/>
          </a:xfrm>
          <a:prstGeom prst="line">
            <a:avLst/>
          </a:prstGeom>
          <a:noFill/>
          <a:ln w="76200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9949" name="Line 13"/>
          <p:cNvSpPr>
            <a:spLocks noChangeShapeType="1"/>
          </p:cNvSpPr>
          <p:nvPr/>
        </p:nvSpPr>
        <p:spPr bwMode="auto">
          <a:xfrm>
            <a:off x="3860800" y="4800600"/>
            <a:ext cx="0" cy="381000"/>
          </a:xfrm>
          <a:prstGeom prst="line">
            <a:avLst/>
          </a:prstGeom>
          <a:noFill/>
          <a:ln w="76200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9950" name="Line 14"/>
          <p:cNvSpPr>
            <a:spLocks noChangeShapeType="1"/>
          </p:cNvSpPr>
          <p:nvPr/>
        </p:nvSpPr>
        <p:spPr bwMode="auto">
          <a:xfrm>
            <a:off x="3860800" y="5257800"/>
            <a:ext cx="0" cy="381000"/>
          </a:xfrm>
          <a:prstGeom prst="line">
            <a:avLst/>
          </a:prstGeom>
          <a:noFill/>
          <a:ln w="76200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9951" name="Text Box 15"/>
          <p:cNvSpPr txBox="1">
            <a:spLocks noChangeArrowheads="1"/>
          </p:cNvSpPr>
          <p:nvPr/>
        </p:nvSpPr>
        <p:spPr bwMode="auto">
          <a:xfrm>
            <a:off x="2628900" y="5791200"/>
            <a:ext cx="2808288" cy="523875"/>
          </a:xfrm>
          <a:prstGeom prst="rect">
            <a:avLst/>
          </a:prstGeom>
          <a:solidFill>
            <a:schemeClr val="bg1"/>
          </a:solidFill>
          <a:ln w="38100">
            <a:solidFill>
              <a:srgbClr val="FF66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r>
              <a:rPr lang="en-US" sz="2800" b="0" dirty="0">
                <a:solidFill>
                  <a:srgbClr val="000000"/>
                </a:solidFill>
              </a:rPr>
              <a:t>Cellular Response</a:t>
            </a:r>
          </a:p>
        </p:txBody>
      </p:sp>
      <p:sp>
        <p:nvSpPr>
          <p:cNvPr id="16" name="Text Box 2"/>
          <p:cNvSpPr txBox="1">
            <a:spLocks noChangeArrowheads="1"/>
          </p:cNvSpPr>
          <p:nvPr/>
        </p:nvSpPr>
        <p:spPr bwMode="auto">
          <a:xfrm>
            <a:off x="1883569" y="431800"/>
            <a:ext cx="7150894" cy="89255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r>
              <a:rPr lang="en-US" sz="2600" b="0" dirty="0" smtClean="0"/>
              <a:t>DRUGS </a:t>
            </a:r>
            <a:r>
              <a:rPr lang="en-US" sz="2600" b="0" dirty="0"/>
              <a:t>WORK BY </a:t>
            </a:r>
            <a:r>
              <a:rPr lang="en-US" sz="2600" b="0" dirty="0" smtClean="0"/>
              <a:t>ANTAGONIZING</a:t>
            </a:r>
          </a:p>
          <a:p>
            <a:r>
              <a:rPr lang="en-US" sz="2600" b="0" dirty="0" smtClean="0"/>
              <a:t>CELL </a:t>
            </a:r>
            <a:r>
              <a:rPr lang="en-US" sz="2600" b="0" dirty="0"/>
              <a:t>SURFACE </a:t>
            </a:r>
            <a:r>
              <a:rPr lang="en-US" sz="2600" b="0" dirty="0" smtClean="0"/>
              <a:t>RECEPTORS</a:t>
            </a:r>
            <a:endParaRPr lang="en-US" sz="2600" b="0" dirty="0"/>
          </a:p>
        </p:txBody>
      </p:sp>
    </p:spTree>
    <p:extLst>
      <p:ext uri="{BB962C8B-B14F-4D97-AF65-F5344CB8AC3E}">
        <p14:creationId xmlns:p14="http://schemas.microsoft.com/office/powerpoint/2010/main" val="4047570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Line 3"/>
          <p:cNvSpPr>
            <a:spLocks noChangeShapeType="1"/>
          </p:cNvSpPr>
          <p:nvPr/>
        </p:nvSpPr>
        <p:spPr bwMode="auto">
          <a:xfrm>
            <a:off x="881063" y="3505200"/>
            <a:ext cx="6908800" cy="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0964" name="Line 4"/>
          <p:cNvSpPr>
            <a:spLocks noChangeShapeType="1"/>
          </p:cNvSpPr>
          <p:nvPr/>
        </p:nvSpPr>
        <p:spPr bwMode="auto">
          <a:xfrm flipV="1">
            <a:off x="881063" y="4038600"/>
            <a:ext cx="6908800" cy="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0965" name="Text Box 5"/>
          <p:cNvSpPr txBox="1">
            <a:spLocks noChangeArrowheads="1"/>
          </p:cNvSpPr>
          <p:nvPr/>
        </p:nvSpPr>
        <p:spPr bwMode="auto">
          <a:xfrm>
            <a:off x="669925" y="3505200"/>
            <a:ext cx="24272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r>
              <a:rPr lang="en-US" sz="2800" b="0" dirty="0"/>
              <a:t>Cell Membrane</a:t>
            </a:r>
          </a:p>
        </p:txBody>
      </p:sp>
      <p:sp>
        <p:nvSpPr>
          <p:cNvPr id="40966" name="AutoShape 6"/>
          <p:cNvSpPr>
            <a:spLocks noChangeArrowheads="1"/>
          </p:cNvSpPr>
          <p:nvPr/>
        </p:nvSpPr>
        <p:spPr bwMode="auto">
          <a:xfrm rot="-5400000">
            <a:off x="3327400" y="3530600"/>
            <a:ext cx="1066800" cy="406400"/>
          </a:xfrm>
          <a:prstGeom prst="flowChartOnlineStorage">
            <a:avLst/>
          </a:prstGeom>
          <a:solidFill>
            <a:srgbClr val="FF0000"/>
          </a:solidFill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2711" name="Oval 7"/>
          <p:cNvSpPr>
            <a:spLocks noChangeArrowheads="1"/>
          </p:cNvSpPr>
          <p:nvPr/>
        </p:nvSpPr>
        <p:spPr bwMode="auto">
          <a:xfrm>
            <a:off x="3581400" y="2209800"/>
            <a:ext cx="609600" cy="1066800"/>
          </a:xfrm>
          <a:prstGeom prst="ellipse">
            <a:avLst/>
          </a:prstGeom>
          <a:solidFill>
            <a:schemeClr val="tx1"/>
          </a:solidFill>
          <a:ln w="38100">
            <a:solidFill>
              <a:srgbClr val="FF6600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0968" name="Text Box 8"/>
          <p:cNvSpPr txBox="1">
            <a:spLocks noChangeArrowheads="1"/>
          </p:cNvSpPr>
          <p:nvPr/>
        </p:nvSpPr>
        <p:spPr bwMode="auto">
          <a:xfrm>
            <a:off x="5283200" y="1905000"/>
            <a:ext cx="1635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endParaRPr lang="en-US" sz="2800">
              <a:solidFill>
                <a:srgbClr val="FFFF00"/>
              </a:solidFill>
            </a:endParaRPr>
          </a:p>
        </p:txBody>
      </p:sp>
      <p:sp>
        <p:nvSpPr>
          <p:cNvPr id="40969" name="Text Box 9"/>
          <p:cNvSpPr txBox="1">
            <a:spLocks noChangeArrowheads="1"/>
          </p:cNvSpPr>
          <p:nvPr/>
        </p:nvSpPr>
        <p:spPr bwMode="auto">
          <a:xfrm>
            <a:off x="3836988" y="1600200"/>
            <a:ext cx="5307012" cy="369888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r>
              <a:rPr lang="en-US" sz="1800" b="0">
                <a:solidFill>
                  <a:srgbClr val="000000"/>
                </a:solidFill>
              </a:rPr>
              <a:t>Displaced Endogenous Activator (Agonist) of Receptor</a:t>
            </a:r>
          </a:p>
        </p:txBody>
      </p:sp>
      <p:sp>
        <p:nvSpPr>
          <p:cNvPr id="40970" name="Text Box 10"/>
          <p:cNvSpPr txBox="1">
            <a:spLocks noChangeArrowheads="1"/>
          </p:cNvSpPr>
          <p:nvPr/>
        </p:nvSpPr>
        <p:spPr bwMode="auto">
          <a:xfrm>
            <a:off x="3505200" y="4343400"/>
            <a:ext cx="4840288" cy="369888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r>
              <a:rPr lang="en-US" sz="1800" b="0">
                <a:solidFill>
                  <a:srgbClr val="000000"/>
                </a:solidFill>
              </a:rPr>
              <a:t>Inactive Cell Surface Receptor Upon being Bound</a:t>
            </a:r>
          </a:p>
        </p:txBody>
      </p:sp>
      <p:sp>
        <p:nvSpPr>
          <p:cNvPr id="40971" name="Text Box 11"/>
          <p:cNvSpPr txBox="1">
            <a:spLocks noChangeArrowheads="1"/>
          </p:cNvSpPr>
          <p:nvPr/>
        </p:nvSpPr>
        <p:spPr bwMode="auto">
          <a:xfrm>
            <a:off x="298450" y="2057400"/>
            <a:ext cx="2160588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r>
              <a:rPr lang="en-US" sz="2800" b="0"/>
              <a:t>Extracellular </a:t>
            </a:r>
          </a:p>
          <a:p>
            <a:r>
              <a:rPr lang="en-US" sz="2800" b="0"/>
              <a:t>Compartment</a:t>
            </a:r>
          </a:p>
        </p:txBody>
      </p:sp>
      <p:sp>
        <p:nvSpPr>
          <p:cNvPr id="40972" name="Text Box 12"/>
          <p:cNvSpPr txBox="1">
            <a:spLocks noChangeArrowheads="1"/>
          </p:cNvSpPr>
          <p:nvPr/>
        </p:nvSpPr>
        <p:spPr bwMode="auto">
          <a:xfrm>
            <a:off x="95250" y="4419600"/>
            <a:ext cx="2160588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r>
              <a:rPr lang="en-US" sz="2800" b="0" dirty="0"/>
              <a:t>Intracellular </a:t>
            </a:r>
          </a:p>
          <a:p>
            <a:r>
              <a:rPr lang="en-US" sz="2800" b="0" dirty="0"/>
              <a:t>Compartment</a:t>
            </a:r>
          </a:p>
        </p:txBody>
      </p:sp>
      <p:sp>
        <p:nvSpPr>
          <p:cNvPr id="40973" name="Text Box 13"/>
          <p:cNvSpPr txBox="1">
            <a:spLocks noChangeArrowheads="1"/>
          </p:cNvSpPr>
          <p:nvPr/>
        </p:nvSpPr>
        <p:spPr bwMode="auto">
          <a:xfrm>
            <a:off x="4200525" y="2667000"/>
            <a:ext cx="3684588" cy="369888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r>
              <a:rPr lang="en-US" sz="1800" b="0">
                <a:solidFill>
                  <a:srgbClr val="000000"/>
                </a:solidFill>
              </a:rPr>
              <a:t>Bound Antagonist of Receptor (Drug)</a:t>
            </a:r>
          </a:p>
        </p:txBody>
      </p:sp>
      <p:sp>
        <p:nvSpPr>
          <p:cNvPr id="14" name="Text Box 2"/>
          <p:cNvSpPr txBox="1">
            <a:spLocks noChangeArrowheads="1"/>
          </p:cNvSpPr>
          <p:nvPr/>
        </p:nvSpPr>
        <p:spPr bwMode="auto">
          <a:xfrm>
            <a:off x="1883569" y="431800"/>
            <a:ext cx="7150894" cy="89255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r>
              <a:rPr lang="en-US" sz="2600" b="0" dirty="0" smtClean="0"/>
              <a:t>DRUGS </a:t>
            </a:r>
            <a:r>
              <a:rPr lang="en-US" sz="2600" b="0" dirty="0"/>
              <a:t>WORK BY </a:t>
            </a:r>
            <a:r>
              <a:rPr lang="en-US" sz="2600" b="0" dirty="0" smtClean="0"/>
              <a:t>ANTAGONIZING</a:t>
            </a:r>
          </a:p>
          <a:p>
            <a:r>
              <a:rPr lang="en-US" sz="2600" b="0" dirty="0" smtClean="0"/>
              <a:t>CELL </a:t>
            </a:r>
            <a:r>
              <a:rPr lang="en-US" sz="2600" b="0" dirty="0"/>
              <a:t>SURFACE </a:t>
            </a:r>
            <a:r>
              <a:rPr lang="en-US" sz="2600" b="0" dirty="0" smtClean="0"/>
              <a:t>RECEPTORS</a:t>
            </a:r>
            <a:endParaRPr lang="en-US" sz="2600" b="0" dirty="0"/>
          </a:p>
        </p:txBody>
      </p:sp>
    </p:spTree>
    <p:extLst>
      <p:ext uri="{BB962C8B-B14F-4D97-AF65-F5344CB8AC3E}">
        <p14:creationId xmlns:p14="http://schemas.microsoft.com/office/powerpoint/2010/main" val="3771033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52 -0.02225 L -0.07122 -0.1223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27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35" y="-50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11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Line 3"/>
          <p:cNvSpPr>
            <a:spLocks noChangeShapeType="1"/>
          </p:cNvSpPr>
          <p:nvPr/>
        </p:nvSpPr>
        <p:spPr bwMode="auto">
          <a:xfrm>
            <a:off x="881063" y="3505200"/>
            <a:ext cx="6908800" cy="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3012" name="Line 4"/>
          <p:cNvSpPr>
            <a:spLocks noChangeShapeType="1"/>
          </p:cNvSpPr>
          <p:nvPr/>
        </p:nvSpPr>
        <p:spPr bwMode="auto">
          <a:xfrm flipV="1">
            <a:off x="881063" y="4038600"/>
            <a:ext cx="6908800" cy="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3013" name="Text Box 5"/>
          <p:cNvSpPr txBox="1">
            <a:spLocks noChangeArrowheads="1"/>
          </p:cNvSpPr>
          <p:nvPr/>
        </p:nvSpPr>
        <p:spPr bwMode="auto">
          <a:xfrm>
            <a:off x="669925" y="3505200"/>
            <a:ext cx="24272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r>
              <a:rPr lang="en-US" sz="2800" b="0"/>
              <a:t>Cell Membrane</a:t>
            </a:r>
          </a:p>
        </p:txBody>
      </p:sp>
      <p:sp>
        <p:nvSpPr>
          <p:cNvPr id="43014" name="AutoShape 6"/>
          <p:cNvSpPr>
            <a:spLocks noChangeArrowheads="1"/>
          </p:cNvSpPr>
          <p:nvPr/>
        </p:nvSpPr>
        <p:spPr bwMode="auto">
          <a:xfrm rot="-5400000">
            <a:off x="3200400" y="3352800"/>
            <a:ext cx="1371600" cy="457200"/>
          </a:xfrm>
          <a:prstGeom prst="flowChartOnlineStorage">
            <a:avLst/>
          </a:prstGeom>
          <a:solidFill>
            <a:srgbClr val="FF0000"/>
          </a:solidFill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3015" name="Oval 7"/>
          <p:cNvSpPr>
            <a:spLocks noChangeArrowheads="1"/>
          </p:cNvSpPr>
          <p:nvPr/>
        </p:nvSpPr>
        <p:spPr bwMode="auto">
          <a:xfrm>
            <a:off x="3048000" y="1371600"/>
            <a:ext cx="541338" cy="914400"/>
          </a:xfrm>
          <a:prstGeom prst="ellipse">
            <a:avLst/>
          </a:prstGeom>
          <a:solidFill>
            <a:schemeClr val="tx1"/>
          </a:solidFill>
          <a:ln w="38100">
            <a:solidFill>
              <a:srgbClr val="FF6600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3016" name="Text Box 8"/>
          <p:cNvSpPr txBox="1">
            <a:spLocks noChangeArrowheads="1"/>
          </p:cNvSpPr>
          <p:nvPr/>
        </p:nvSpPr>
        <p:spPr bwMode="auto">
          <a:xfrm>
            <a:off x="5283200" y="1905000"/>
            <a:ext cx="1635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endParaRPr lang="en-US" sz="2800">
              <a:solidFill>
                <a:srgbClr val="FFFF00"/>
              </a:solidFill>
            </a:endParaRPr>
          </a:p>
        </p:txBody>
      </p:sp>
      <p:sp>
        <p:nvSpPr>
          <p:cNvPr id="43017" name="Text Box 9"/>
          <p:cNvSpPr txBox="1">
            <a:spLocks noChangeArrowheads="1"/>
          </p:cNvSpPr>
          <p:nvPr/>
        </p:nvSpPr>
        <p:spPr bwMode="auto">
          <a:xfrm>
            <a:off x="3836988" y="1600200"/>
            <a:ext cx="5307012" cy="369888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r>
              <a:rPr lang="en-US" sz="1800" b="0">
                <a:solidFill>
                  <a:srgbClr val="000000"/>
                </a:solidFill>
              </a:rPr>
              <a:t>Displaced Endogenous Activator (Agonist) of Receptor</a:t>
            </a:r>
          </a:p>
        </p:txBody>
      </p:sp>
      <p:sp>
        <p:nvSpPr>
          <p:cNvPr id="43018" name="Text Box 10"/>
          <p:cNvSpPr txBox="1">
            <a:spLocks noChangeArrowheads="1"/>
          </p:cNvSpPr>
          <p:nvPr/>
        </p:nvSpPr>
        <p:spPr bwMode="auto">
          <a:xfrm>
            <a:off x="6505575" y="4343400"/>
            <a:ext cx="1819275" cy="369888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r>
              <a:rPr lang="en-US" sz="1800" b="0">
                <a:solidFill>
                  <a:srgbClr val="000000"/>
                </a:solidFill>
              </a:rPr>
              <a:t>Inactive Receptor</a:t>
            </a:r>
          </a:p>
        </p:txBody>
      </p:sp>
      <p:sp>
        <p:nvSpPr>
          <p:cNvPr id="43019" name="Text Box 11"/>
          <p:cNvSpPr txBox="1">
            <a:spLocks noChangeArrowheads="1"/>
          </p:cNvSpPr>
          <p:nvPr/>
        </p:nvSpPr>
        <p:spPr bwMode="auto">
          <a:xfrm>
            <a:off x="493713" y="2057400"/>
            <a:ext cx="215900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r>
              <a:rPr lang="en-US" sz="2800" b="0"/>
              <a:t>Extracellular </a:t>
            </a:r>
          </a:p>
          <a:p>
            <a:r>
              <a:rPr lang="en-US" sz="2800" b="0"/>
              <a:t>Compartment</a:t>
            </a:r>
          </a:p>
        </p:txBody>
      </p:sp>
      <p:sp>
        <p:nvSpPr>
          <p:cNvPr id="43020" name="Text Box 12"/>
          <p:cNvSpPr txBox="1">
            <a:spLocks noChangeArrowheads="1"/>
          </p:cNvSpPr>
          <p:nvPr/>
        </p:nvSpPr>
        <p:spPr bwMode="auto">
          <a:xfrm>
            <a:off x="417513" y="4419600"/>
            <a:ext cx="215900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r>
              <a:rPr lang="en-US" sz="2800" b="0"/>
              <a:t>Intracellular </a:t>
            </a:r>
          </a:p>
          <a:p>
            <a:r>
              <a:rPr lang="en-US" sz="2800" b="0"/>
              <a:t>Compartment</a:t>
            </a:r>
          </a:p>
        </p:txBody>
      </p:sp>
      <p:sp>
        <p:nvSpPr>
          <p:cNvPr id="43021" name="Text Box 13"/>
          <p:cNvSpPr txBox="1">
            <a:spLocks noChangeArrowheads="1"/>
          </p:cNvSpPr>
          <p:nvPr/>
        </p:nvSpPr>
        <p:spPr bwMode="auto">
          <a:xfrm>
            <a:off x="5791200" y="2330450"/>
            <a:ext cx="2998788" cy="369888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r>
              <a:rPr lang="en-US" sz="1800" b="0"/>
              <a:t>Bound Antagonist of Receptor</a:t>
            </a:r>
          </a:p>
        </p:txBody>
      </p:sp>
      <p:sp>
        <p:nvSpPr>
          <p:cNvPr id="43022" name="AutoShape 14"/>
          <p:cNvSpPr>
            <a:spLocks noChangeArrowheads="1"/>
          </p:cNvSpPr>
          <p:nvPr/>
        </p:nvSpPr>
        <p:spPr bwMode="auto">
          <a:xfrm>
            <a:off x="6858000" y="2819400"/>
            <a:ext cx="457200" cy="1447800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23" name="AutoShape 15"/>
          <p:cNvSpPr>
            <a:spLocks noChangeArrowheads="1"/>
          </p:cNvSpPr>
          <p:nvPr/>
        </p:nvSpPr>
        <p:spPr bwMode="auto">
          <a:xfrm>
            <a:off x="7239000" y="2819400"/>
            <a:ext cx="457200" cy="457200"/>
          </a:xfrm>
          <a:prstGeom prst="rtTriangl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4768" name="Line 16"/>
          <p:cNvSpPr>
            <a:spLocks noChangeShapeType="1"/>
          </p:cNvSpPr>
          <p:nvPr/>
        </p:nvSpPr>
        <p:spPr bwMode="auto">
          <a:xfrm>
            <a:off x="4343400" y="3733800"/>
            <a:ext cx="2286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 b="0" dirty="0">
              <a:ln>
                <a:solidFill>
                  <a:schemeClr val="tx1"/>
                </a:solidFill>
              </a:ln>
              <a:latin typeface="Times New Roman" pitchFamily="-106" charset="0"/>
              <a:ea typeface="Times New Roman" pitchFamily="-106" charset="0"/>
              <a:cs typeface="Times New Roman" pitchFamily="-106" charset="0"/>
            </a:endParaRPr>
          </a:p>
        </p:txBody>
      </p:sp>
      <p:sp>
        <p:nvSpPr>
          <p:cNvPr id="43025" name="AutoShape 17"/>
          <p:cNvSpPr>
            <a:spLocks noChangeArrowheads="1"/>
          </p:cNvSpPr>
          <p:nvPr/>
        </p:nvSpPr>
        <p:spPr bwMode="auto">
          <a:xfrm>
            <a:off x="4495800" y="2362200"/>
            <a:ext cx="457200" cy="457200"/>
          </a:xfrm>
          <a:prstGeom prst="rtTriangl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26" name="Line 18"/>
          <p:cNvSpPr>
            <a:spLocks noChangeShapeType="1"/>
          </p:cNvSpPr>
          <p:nvPr/>
        </p:nvSpPr>
        <p:spPr bwMode="auto">
          <a:xfrm flipH="1" flipV="1">
            <a:off x="4648200" y="2895600"/>
            <a:ext cx="304800" cy="28956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27" name="Text Box 19"/>
          <p:cNvSpPr txBox="1">
            <a:spLocks noChangeArrowheads="1"/>
          </p:cNvSpPr>
          <p:nvPr/>
        </p:nvSpPr>
        <p:spPr bwMode="auto">
          <a:xfrm>
            <a:off x="4708525" y="5881688"/>
            <a:ext cx="2159000" cy="400050"/>
          </a:xfrm>
          <a:prstGeom prst="rect">
            <a:avLst/>
          </a:pr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2000" b="0"/>
              <a:t>Allosteric Inhibitor</a:t>
            </a:r>
          </a:p>
        </p:txBody>
      </p:sp>
      <p:sp>
        <p:nvSpPr>
          <p:cNvPr id="43028" name="Text Box 20"/>
          <p:cNvSpPr txBox="1">
            <a:spLocks noChangeArrowheads="1"/>
          </p:cNvSpPr>
          <p:nvPr/>
        </p:nvSpPr>
        <p:spPr bwMode="auto">
          <a:xfrm>
            <a:off x="2992438" y="4343400"/>
            <a:ext cx="1690687" cy="369888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r>
              <a:rPr lang="en-US" sz="1800" b="0">
                <a:solidFill>
                  <a:srgbClr val="000000"/>
                </a:solidFill>
              </a:rPr>
              <a:t>Active Receptor</a:t>
            </a:r>
          </a:p>
        </p:txBody>
      </p:sp>
      <p:sp>
        <p:nvSpPr>
          <p:cNvPr id="2" name="Rectangle 1"/>
          <p:cNvSpPr/>
          <p:nvPr/>
        </p:nvSpPr>
        <p:spPr>
          <a:xfrm>
            <a:off x="2118518" y="280085"/>
            <a:ext cx="6415881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dirty="0"/>
              <a:t>DRUGS WORK BY ANTAGONIZING</a:t>
            </a:r>
          </a:p>
          <a:p>
            <a:r>
              <a:rPr lang="en-US" sz="2600" dirty="0"/>
              <a:t>CELL SURFACE RECEPTORS</a:t>
            </a:r>
          </a:p>
        </p:txBody>
      </p:sp>
    </p:spTree>
    <p:extLst>
      <p:ext uri="{BB962C8B-B14F-4D97-AF65-F5344CB8AC3E}">
        <p14:creationId xmlns:p14="http://schemas.microsoft.com/office/powerpoint/2010/main" val="1653945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2"/>
          <p:cNvSpPr txBox="1">
            <a:spLocks noChangeArrowheads="1"/>
          </p:cNvSpPr>
          <p:nvPr/>
        </p:nvSpPr>
        <p:spPr bwMode="auto">
          <a:xfrm>
            <a:off x="1864657" y="381000"/>
            <a:ext cx="5617885" cy="89255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r>
              <a:rPr lang="en-US" sz="2600" b="0" dirty="0" smtClean="0"/>
              <a:t>DRUGS </a:t>
            </a:r>
            <a:r>
              <a:rPr lang="en-US" sz="2600" b="0" dirty="0"/>
              <a:t>WORK BY ANTAGONIZING </a:t>
            </a:r>
          </a:p>
          <a:p>
            <a:r>
              <a:rPr lang="en-US" sz="2600" b="0" dirty="0"/>
              <a:t>NUCLEAR </a:t>
            </a:r>
            <a:r>
              <a:rPr lang="en-US" sz="2600" b="0" dirty="0" smtClean="0"/>
              <a:t>RECEPTORS</a:t>
            </a:r>
            <a:endParaRPr lang="en-US" sz="2600" b="0" dirty="0"/>
          </a:p>
        </p:txBody>
      </p:sp>
      <p:sp>
        <p:nvSpPr>
          <p:cNvPr id="45059" name="AutoShape 3"/>
          <p:cNvSpPr>
            <a:spLocks noChangeArrowheads="1"/>
          </p:cNvSpPr>
          <p:nvPr/>
        </p:nvSpPr>
        <p:spPr bwMode="auto">
          <a:xfrm rot="-5400000">
            <a:off x="3327400" y="3530600"/>
            <a:ext cx="1066800" cy="406400"/>
          </a:xfrm>
          <a:prstGeom prst="flowChartOnlineStorage">
            <a:avLst/>
          </a:prstGeom>
          <a:solidFill>
            <a:srgbClr val="FF0000"/>
          </a:solidFill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5780" name="Oval 4"/>
          <p:cNvSpPr>
            <a:spLocks noChangeArrowheads="1"/>
          </p:cNvSpPr>
          <p:nvPr/>
        </p:nvSpPr>
        <p:spPr bwMode="auto">
          <a:xfrm>
            <a:off x="3589338" y="1905000"/>
            <a:ext cx="542925" cy="914400"/>
          </a:xfrm>
          <a:prstGeom prst="ellipse">
            <a:avLst/>
          </a:prstGeom>
          <a:solidFill>
            <a:schemeClr val="tx1"/>
          </a:solidFill>
          <a:ln w="38100">
            <a:solidFill>
              <a:srgbClr val="FF6600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5061" name="Text Box 5"/>
          <p:cNvSpPr txBox="1">
            <a:spLocks noChangeArrowheads="1"/>
          </p:cNvSpPr>
          <p:nvPr/>
        </p:nvSpPr>
        <p:spPr bwMode="auto">
          <a:xfrm>
            <a:off x="5251450" y="1828800"/>
            <a:ext cx="1635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endParaRPr lang="en-US" sz="2800">
              <a:solidFill>
                <a:srgbClr val="FFFF00"/>
              </a:solidFill>
            </a:endParaRPr>
          </a:p>
        </p:txBody>
      </p:sp>
      <p:sp>
        <p:nvSpPr>
          <p:cNvPr id="45062" name="Text Box 6"/>
          <p:cNvSpPr txBox="1">
            <a:spLocks noChangeArrowheads="1"/>
          </p:cNvSpPr>
          <p:nvPr/>
        </p:nvSpPr>
        <p:spPr bwMode="auto">
          <a:xfrm>
            <a:off x="4267200" y="2057400"/>
            <a:ext cx="3552832" cy="707886"/>
          </a:xfrm>
          <a:prstGeom prst="rect">
            <a:avLst/>
          </a:prstGeom>
          <a:solidFill>
            <a:srgbClr val="FFFF00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r>
              <a:rPr lang="en-US" sz="2000" b="0" dirty="0">
                <a:solidFill>
                  <a:schemeClr val="bg1"/>
                </a:solidFill>
              </a:rPr>
              <a:t>Unbound Endogenous Activator </a:t>
            </a:r>
          </a:p>
          <a:p>
            <a:r>
              <a:rPr lang="en-US" sz="2000" b="0" dirty="0">
                <a:solidFill>
                  <a:schemeClr val="bg1"/>
                </a:solidFill>
              </a:rPr>
              <a:t>(Agonist) of Nuclear Receptor</a:t>
            </a:r>
          </a:p>
        </p:txBody>
      </p:sp>
      <p:sp>
        <p:nvSpPr>
          <p:cNvPr id="45063" name="Text Box 7"/>
          <p:cNvSpPr txBox="1">
            <a:spLocks noChangeArrowheads="1"/>
          </p:cNvSpPr>
          <p:nvPr/>
        </p:nvSpPr>
        <p:spPr bwMode="auto">
          <a:xfrm>
            <a:off x="457200" y="3200400"/>
            <a:ext cx="2919413" cy="708025"/>
          </a:xfrm>
          <a:prstGeom prst="rect">
            <a:avLst/>
          </a:prstGeom>
          <a:solidFill>
            <a:srgbClr val="FFFF00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r>
              <a:rPr lang="en-US" sz="2000" b="0" dirty="0">
                <a:solidFill>
                  <a:srgbClr val="000000"/>
                </a:solidFill>
              </a:rPr>
              <a:t>Inactive Nuclear Receptor</a:t>
            </a:r>
          </a:p>
          <a:p>
            <a:r>
              <a:rPr lang="en-US" sz="2000" b="0" dirty="0">
                <a:solidFill>
                  <a:srgbClr val="000000"/>
                </a:solidFill>
              </a:rPr>
              <a:t>in cytosolic compartment</a:t>
            </a:r>
          </a:p>
        </p:txBody>
      </p:sp>
      <p:sp>
        <p:nvSpPr>
          <p:cNvPr id="45064" name="Text Box 8"/>
          <p:cNvSpPr txBox="1">
            <a:spLocks noChangeArrowheads="1"/>
          </p:cNvSpPr>
          <p:nvPr/>
        </p:nvSpPr>
        <p:spPr bwMode="auto">
          <a:xfrm>
            <a:off x="1066800" y="4953000"/>
            <a:ext cx="1878013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r>
              <a:rPr lang="en-US" b="0"/>
              <a:t>Intracellular </a:t>
            </a:r>
          </a:p>
          <a:p>
            <a:r>
              <a:rPr lang="en-US" b="0"/>
              <a:t>Compartment</a:t>
            </a:r>
          </a:p>
        </p:txBody>
      </p:sp>
      <p:sp>
        <p:nvSpPr>
          <p:cNvPr id="45065" name="Rectangle 9"/>
          <p:cNvSpPr>
            <a:spLocks noChangeArrowheads="1"/>
          </p:cNvSpPr>
          <p:nvPr/>
        </p:nvSpPr>
        <p:spPr bwMode="auto">
          <a:xfrm>
            <a:off x="0" y="1676400"/>
            <a:ext cx="8763000" cy="4267200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5066" name="Oval 10"/>
          <p:cNvSpPr>
            <a:spLocks noChangeArrowheads="1"/>
          </p:cNvSpPr>
          <p:nvPr/>
        </p:nvSpPr>
        <p:spPr bwMode="auto">
          <a:xfrm>
            <a:off x="4673600" y="3886200"/>
            <a:ext cx="1693863" cy="1828800"/>
          </a:xfrm>
          <a:prstGeom prst="ellipse">
            <a:avLst/>
          </a:prstGeom>
          <a:solidFill>
            <a:srgbClr val="CCFFFF"/>
          </a:solidFill>
          <a:ln w="38100">
            <a:solidFill>
              <a:srgbClr val="FF6600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5067" name="Line 11"/>
          <p:cNvSpPr>
            <a:spLocks noChangeShapeType="1"/>
          </p:cNvSpPr>
          <p:nvPr/>
        </p:nvSpPr>
        <p:spPr bwMode="auto">
          <a:xfrm>
            <a:off x="5011738" y="4267200"/>
            <a:ext cx="1016000" cy="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5068" name="Line 12"/>
          <p:cNvSpPr>
            <a:spLocks noChangeShapeType="1"/>
          </p:cNvSpPr>
          <p:nvPr/>
        </p:nvSpPr>
        <p:spPr bwMode="auto">
          <a:xfrm>
            <a:off x="5011738" y="4343400"/>
            <a:ext cx="1016000" cy="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5069" name="Text Box 13"/>
          <p:cNvSpPr txBox="1">
            <a:spLocks noChangeArrowheads="1"/>
          </p:cNvSpPr>
          <p:nvPr/>
        </p:nvSpPr>
        <p:spPr bwMode="auto">
          <a:xfrm>
            <a:off x="6477000" y="4724400"/>
            <a:ext cx="1054100" cy="400050"/>
          </a:xfrm>
          <a:prstGeom prst="rect">
            <a:avLst/>
          </a:prstGeom>
          <a:solidFill>
            <a:srgbClr val="FFFF00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r>
              <a:rPr lang="en-US" sz="2000" b="0" dirty="0">
                <a:solidFill>
                  <a:schemeClr val="bg1"/>
                </a:solidFill>
              </a:rPr>
              <a:t>Nucleus</a:t>
            </a:r>
          </a:p>
        </p:txBody>
      </p:sp>
      <p:sp>
        <p:nvSpPr>
          <p:cNvPr id="45070" name="Text Box 14"/>
          <p:cNvSpPr txBox="1">
            <a:spLocks noChangeArrowheads="1"/>
          </p:cNvSpPr>
          <p:nvPr/>
        </p:nvSpPr>
        <p:spPr bwMode="auto">
          <a:xfrm>
            <a:off x="6324600" y="4038600"/>
            <a:ext cx="749300" cy="400050"/>
          </a:xfrm>
          <a:prstGeom prst="rect">
            <a:avLst/>
          </a:prstGeom>
          <a:solidFill>
            <a:srgbClr val="FFFF00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r>
              <a:rPr lang="en-US" sz="2000" b="0" dirty="0">
                <a:solidFill>
                  <a:srgbClr val="000000"/>
                </a:solidFill>
              </a:rPr>
              <a:t>DNA</a:t>
            </a:r>
          </a:p>
        </p:txBody>
      </p:sp>
      <p:sp>
        <p:nvSpPr>
          <p:cNvPr id="45071" name="AutoShape 15"/>
          <p:cNvSpPr>
            <a:spLocks noChangeArrowheads="1"/>
          </p:cNvSpPr>
          <p:nvPr/>
        </p:nvSpPr>
        <p:spPr bwMode="auto">
          <a:xfrm rot="10800000">
            <a:off x="5113338" y="4724400"/>
            <a:ext cx="949325" cy="457200"/>
          </a:xfrm>
          <a:prstGeom prst="flowChartOnlineStorage">
            <a:avLst/>
          </a:prstGeom>
          <a:solidFill>
            <a:srgbClr val="FF0000"/>
          </a:solidFill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5072" name="Text Box 16"/>
          <p:cNvSpPr txBox="1">
            <a:spLocks noChangeArrowheads="1"/>
          </p:cNvSpPr>
          <p:nvPr/>
        </p:nvSpPr>
        <p:spPr bwMode="auto">
          <a:xfrm>
            <a:off x="4343400" y="5791200"/>
            <a:ext cx="2878138" cy="708025"/>
          </a:xfrm>
          <a:prstGeom prst="rect">
            <a:avLst/>
          </a:prstGeom>
          <a:solidFill>
            <a:srgbClr val="FFFF00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r>
              <a:rPr lang="en-US" sz="2000" b="0" dirty="0">
                <a:solidFill>
                  <a:srgbClr val="000000"/>
                </a:solidFill>
              </a:rPr>
              <a:t>Inactive Nuclear Receptor</a:t>
            </a:r>
          </a:p>
          <a:p>
            <a:r>
              <a:rPr lang="en-US" sz="2000" b="0" dirty="0">
                <a:solidFill>
                  <a:srgbClr val="000000"/>
                </a:solidFill>
              </a:rPr>
              <a:t>in nuclear compartment</a:t>
            </a:r>
          </a:p>
        </p:txBody>
      </p:sp>
    </p:spTree>
    <p:extLst>
      <p:ext uri="{BB962C8B-B14F-4D97-AF65-F5344CB8AC3E}">
        <p14:creationId xmlns:p14="http://schemas.microsoft.com/office/powerpoint/2010/main" val="3037858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54942E-6 6.95249E-8 L -1.54942E-6 0.07787 " pathEditMode="relative" ptsTypes="AA">
                                      <p:cBhvr>
                                        <p:cTn id="6" dur="2000" fill="hold"/>
                                        <p:tgtEl>
                                          <p:spTgt spid="757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8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90800"/>
            <a:ext cx="8229600" cy="3718560"/>
          </a:xfrm>
        </p:spPr>
        <p:txBody>
          <a:bodyPr/>
          <a:lstStyle/>
          <a:p>
            <a:pPr marL="137160" indent="0">
              <a:buNone/>
            </a:pPr>
            <a:r>
              <a:rPr lang="en-US" dirty="0"/>
              <a:t>Pharmacokinetics : What body does to drug</a:t>
            </a:r>
          </a:p>
          <a:p>
            <a:pPr marL="137160" indent="0">
              <a:buNone/>
            </a:pPr>
            <a:endParaRPr lang="en-US" dirty="0"/>
          </a:p>
          <a:p>
            <a:pPr marL="137160" indent="0">
              <a:buNone/>
            </a:pPr>
            <a:r>
              <a:rPr lang="en-US" dirty="0"/>
              <a:t>Pharmacodynamics : What drug does to body</a:t>
            </a:r>
          </a:p>
          <a:p>
            <a:pPr marL="13716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D885A-0FFA-4C25-B05B-2F8C168EFFC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97396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Text Box 3"/>
          <p:cNvSpPr txBox="1">
            <a:spLocks noChangeArrowheads="1"/>
          </p:cNvSpPr>
          <p:nvPr/>
        </p:nvSpPr>
        <p:spPr bwMode="auto">
          <a:xfrm>
            <a:off x="5251450" y="1828800"/>
            <a:ext cx="1635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endParaRPr lang="en-US" sz="2800">
              <a:solidFill>
                <a:srgbClr val="FFFF00"/>
              </a:solidFill>
            </a:endParaRPr>
          </a:p>
        </p:txBody>
      </p:sp>
      <p:sp>
        <p:nvSpPr>
          <p:cNvPr id="46084" name="Text Box 4"/>
          <p:cNvSpPr txBox="1">
            <a:spLocks noChangeArrowheads="1"/>
          </p:cNvSpPr>
          <p:nvPr/>
        </p:nvSpPr>
        <p:spPr bwMode="auto">
          <a:xfrm>
            <a:off x="1119188" y="5181600"/>
            <a:ext cx="15938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r>
              <a:rPr lang="en-US" sz="2000" b="0" dirty="0"/>
              <a:t>Intracellular </a:t>
            </a:r>
          </a:p>
          <a:p>
            <a:r>
              <a:rPr lang="en-US" sz="2000" b="0" dirty="0"/>
              <a:t>Compartment</a:t>
            </a:r>
          </a:p>
        </p:txBody>
      </p:sp>
      <p:sp>
        <p:nvSpPr>
          <p:cNvPr id="46085" name="Rectangle 5"/>
          <p:cNvSpPr>
            <a:spLocks noChangeArrowheads="1"/>
          </p:cNvSpPr>
          <p:nvPr/>
        </p:nvSpPr>
        <p:spPr bwMode="auto">
          <a:xfrm>
            <a:off x="1016000" y="1676400"/>
            <a:ext cx="7289800" cy="4800600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6086" name="Oval 6"/>
          <p:cNvSpPr>
            <a:spLocks noChangeArrowheads="1"/>
          </p:cNvSpPr>
          <p:nvPr/>
        </p:nvSpPr>
        <p:spPr bwMode="auto">
          <a:xfrm>
            <a:off x="3860800" y="2362200"/>
            <a:ext cx="2573338" cy="2667000"/>
          </a:xfrm>
          <a:prstGeom prst="ellipse">
            <a:avLst/>
          </a:prstGeom>
          <a:solidFill>
            <a:srgbClr val="CCFFFF"/>
          </a:solidFill>
          <a:ln w="38100">
            <a:solidFill>
              <a:srgbClr val="FF6600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6087" name="Line 7"/>
          <p:cNvSpPr>
            <a:spLocks noChangeShapeType="1"/>
          </p:cNvSpPr>
          <p:nvPr/>
        </p:nvSpPr>
        <p:spPr bwMode="auto">
          <a:xfrm>
            <a:off x="4808538" y="3429000"/>
            <a:ext cx="1016000" cy="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6088" name="Line 8"/>
          <p:cNvSpPr>
            <a:spLocks noChangeShapeType="1"/>
          </p:cNvSpPr>
          <p:nvPr/>
        </p:nvSpPr>
        <p:spPr bwMode="auto">
          <a:xfrm>
            <a:off x="4808538" y="3505200"/>
            <a:ext cx="1016000" cy="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6090" name="Text Box 10"/>
          <p:cNvSpPr txBox="1">
            <a:spLocks noChangeArrowheads="1"/>
          </p:cNvSpPr>
          <p:nvPr/>
        </p:nvSpPr>
        <p:spPr bwMode="auto">
          <a:xfrm>
            <a:off x="5832475" y="3276600"/>
            <a:ext cx="684803" cy="369332"/>
          </a:xfrm>
          <a:prstGeom prst="rect">
            <a:avLst/>
          </a:prstGeom>
          <a:solidFill>
            <a:srgbClr val="FFFF00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r>
              <a:rPr lang="en-US" sz="1800" b="0" dirty="0">
                <a:solidFill>
                  <a:schemeClr val="bg1"/>
                </a:solidFill>
              </a:rPr>
              <a:t>DNA</a:t>
            </a:r>
          </a:p>
        </p:txBody>
      </p:sp>
      <p:sp>
        <p:nvSpPr>
          <p:cNvPr id="46091" name="AutoShape 11"/>
          <p:cNvSpPr>
            <a:spLocks noChangeArrowheads="1"/>
          </p:cNvSpPr>
          <p:nvPr/>
        </p:nvSpPr>
        <p:spPr bwMode="auto">
          <a:xfrm rot="10749394">
            <a:off x="4808538" y="2895600"/>
            <a:ext cx="949325" cy="457200"/>
          </a:xfrm>
          <a:prstGeom prst="flowChartOnlineStorage">
            <a:avLst/>
          </a:prstGeom>
          <a:solidFill>
            <a:srgbClr val="00FF00"/>
          </a:solidFill>
          <a:ln w="38100">
            <a:solidFill>
              <a:srgbClr val="00FF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6092" name="Oval 12"/>
          <p:cNvSpPr>
            <a:spLocks noChangeArrowheads="1"/>
          </p:cNvSpPr>
          <p:nvPr/>
        </p:nvSpPr>
        <p:spPr bwMode="auto">
          <a:xfrm rot="-5449620">
            <a:off x="4233863" y="2717800"/>
            <a:ext cx="609600" cy="812800"/>
          </a:xfrm>
          <a:prstGeom prst="ellipse">
            <a:avLst/>
          </a:prstGeom>
          <a:solidFill>
            <a:schemeClr val="tx1"/>
          </a:solidFill>
          <a:ln w="38100">
            <a:solidFill>
              <a:srgbClr val="FF6600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6093" name="Line 13"/>
          <p:cNvSpPr>
            <a:spLocks noChangeShapeType="1"/>
          </p:cNvSpPr>
          <p:nvPr/>
        </p:nvSpPr>
        <p:spPr bwMode="auto">
          <a:xfrm>
            <a:off x="5283200" y="3581400"/>
            <a:ext cx="0" cy="381000"/>
          </a:xfrm>
          <a:prstGeom prst="line">
            <a:avLst/>
          </a:prstGeom>
          <a:noFill/>
          <a:ln w="76200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6094" name="Text Box 14"/>
          <p:cNvSpPr txBox="1">
            <a:spLocks noChangeArrowheads="1"/>
          </p:cNvSpPr>
          <p:nvPr/>
        </p:nvSpPr>
        <p:spPr bwMode="auto">
          <a:xfrm>
            <a:off x="4538663" y="3886200"/>
            <a:ext cx="153511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r>
              <a:rPr lang="en-US" sz="2000">
                <a:solidFill>
                  <a:srgbClr val="FF6600"/>
                </a:solidFill>
              </a:rPr>
              <a:t>Modulation of</a:t>
            </a:r>
          </a:p>
          <a:p>
            <a:r>
              <a:rPr lang="en-US" sz="2000">
                <a:solidFill>
                  <a:srgbClr val="FF6600"/>
                </a:solidFill>
              </a:rPr>
              <a:t>Transcription</a:t>
            </a:r>
          </a:p>
        </p:txBody>
      </p:sp>
      <p:sp>
        <p:nvSpPr>
          <p:cNvPr id="46095" name="Text Box 15"/>
          <p:cNvSpPr txBox="1">
            <a:spLocks noChangeArrowheads="1"/>
          </p:cNvSpPr>
          <p:nvPr/>
        </p:nvSpPr>
        <p:spPr bwMode="auto">
          <a:xfrm>
            <a:off x="5005388" y="2438400"/>
            <a:ext cx="2481262" cy="369888"/>
          </a:xfrm>
          <a:prstGeom prst="rect">
            <a:avLst/>
          </a:prstGeom>
          <a:solidFill>
            <a:srgbClr val="FFFF00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r>
              <a:rPr lang="en-US" sz="1800" b="0" dirty="0">
                <a:solidFill>
                  <a:schemeClr val="bg1"/>
                </a:solidFill>
              </a:rPr>
              <a:t>Active Nuclear Receptor</a:t>
            </a:r>
          </a:p>
        </p:txBody>
      </p:sp>
      <p:sp>
        <p:nvSpPr>
          <p:cNvPr id="46096" name="Text Box 16"/>
          <p:cNvSpPr txBox="1">
            <a:spLocks noChangeArrowheads="1"/>
          </p:cNvSpPr>
          <p:nvPr/>
        </p:nvSpPr>
        <p:spPr bwMode="auto">
          <a:xfrm>
            <a:off x="1066800" y="2590800"/>
            <a:ext cx="2998788" cy="646113"/>
          </a:xfrm>
          <a:prstGeom prst="rect">
            <a:avLst/>
          </a:prstGeom>
          <a:solidFill>
            <a:srgbClr val="FFFF00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r>
              <a:rPr lang="en-US" sz="1800" b="0" dirty="0">
                <a:solidFill>
                  <a:schemeClr val="bg1"/>
                </a:solidFill>
              </a:rPr>
              <a:t>Bound Endogenous Activator </a:t>
            </a:r>
          </a:p>
          <a:p>
            <a:r>
              <a:rPr lang="en-US" sz="1800" b="0" dirty="0">
                <a:solidFill>
                  <a:schemeClr val="bg1"/>
                </a:solidFill>
              </a:rPr>
              <a:t>(Agonist) of Nuclear Receptor</a:t>
            </a:r>
          </a:p>
        </p:txBody>
      </p:sp>
      <p:sp>
        <p:nvSpPr>
          <p:cNvPr id="17" name="Text Box 2"/>
          <p:cNvSpPr txBox="1">
            <a:spLocks noChangeArrowheads="1"/>
          </p:cNvSpPr>
          <p:nvPr/>
        </p:nvSpPr>
        <p:spPr bwMode="auto">
          <a:xfrm>
            <a:off x="1864657" y="381000"/>
            <a:ext cx="5617885" cy="892552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r>
              <a:rPr lang="en-US" sz="2600" b="0" dirty="0" smtClean="0"/>
              <a:t>DRUGS </a:t>
            </a:r>
            <a:r>
              <a:rPr lang="en-US" sz="2600" b="0" dirty="0"/>
              <a:t>WORK BY ANTAGONIZING </a:t>
            </a:r>
          </a:p>
          <a:p>
            <a:r>
              <a:rPr lang="en-US" sz="2600" b="0" dirty="0"/>
              <a:t>NUCLEAR </a:t>
            </a:r>
            <a:r>
              <a:rPr lang="en-US" sz="2600" b="0" dirty="0" smtClean="0"/>
              <a:t>RECEPTORS</a:t>
            </a:r>
            <a:endParaRPr lang="en-US" sz="2600" b="0" dirty="0"/>
          </a:p>
        </p:txBody>
      </p:sp>
    </p:spTree>
    <p:extLst>
      <p:ext uri="{BB962C8B-B14F-4D97-AF65-F5344CB8AC3E}">
        <p14:creationId xmlns:p14="http://schemas.microsoft.com/office/powerpoint/2010/main" val="1419110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ext Box 2"/>
          <p:cNvSpPr txBox="1">
            <a:spLocks noChangeArrowheads="1"/>
          </p:cNvSpPr>
          <p:nvPr/>
        </p:nvSpPr>
        <p:spPr bwMode="auto">
          <a:xfrm>
            <a:off x="815975" y="355600"/>
            <a:ext cx="7497763" cy="46196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r>
              <a:rPr lang="en-US" b="0" dirty="0"/>
              <a:t>HOW DO DRUGS WORK BY INHIBITING ENZYMES?</a:t>
            </a:r>
          </a:p>
        </p:txBody>
      </p:sp>
      <p:sp>
        <p:nvSpPr>
          <p:cNvPr id="50179" name="Oval 3"/>
          <p:cNvSpPr>
            <a:spLocks noChangeArrowheads="1"/>
          </p:cNvSpPr>
          <p:nvPr/>
        </p:nvSpPr>
        <p:spPr bwMode="auto">
          <a:xfrm>
            <a:off x="3765550" y="1919288"/>
            <a:ext cx="541338" cy="914400"/>
          </a:xfrm>
          <a:prstGeom prst="ellipse">
            <a:avLst/>
          </a:prstGeom>
          <a:solidFill>
            <a:schemeClr val="tx1"/>
          </a:solidFill>
          <a:ln w="38100">
            <a:solidFill>
              <a:srgbClr val="FF6600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0180" name="Text Box 4"/>
          <p:cNvSpPr txBox="1">
            <a:spLocks noChangeArrowheads="1"/>
          </p:cNvSpPr>
          <p:nvPr/>
        </p:nvSpPr>
        <p:spPr bwMode="auto">
          <a:xfrm>
            <a:off x="3276600" y="1462088"/>
            <a:ext cx="1489075" cy="336550"/>
          </a:xfrm>
          <a:prstGeom prst="rect">
            <a:avLst/>
          </a:prstGeom>
          <a:solidFill>
            <a:srgbClr val="FFFF00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r>
              <a:rPr lang="en-US" sz="1600" b="0" dirty="0">
                <a:solidFill>
                  <a:schemeClr val="bg1"/>
                </a:solidFill>
              </a:rPr>
              <a:t>Active Enzyme</a:t>
            </a:r>
          </a:p>
        </p:txBody>
      </p:sp>
      <p:sp>
        <p:nvSpPr>
          <p:cNvPr id="50181" name="Text Box 5"/>
          <p:cNvSpPr txBox="1">
            <a:spLocks noChangeArrowheads="1"/>
          </p:cNvSpPr>
          <p:nvPr/>
        </p:nvSpPr>
        <p:spPr bwMode="auto">
          <a:xfrm>
            <a:off x="1435100" y="2071688"/>
            <a:ext cx="15208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r>
              <a:rPr lang="en-US" sz="2800" b="0" dirty="0"/>
              <a:t>Substrate</a:t>
            </a:r>
          </a:p>
        </p:txBody>
      </p:sp>
      <p:sp>
        <p:nvSpPr>
          <p:cNvPr id="50182" name="Line 6"/>
          <p:cNvSpPr>
            <a:spLocks noChangeShapeType="1"/>
          </p:cNvSpPr>
          <p:nvPr/>
        </p:nvSpPr>
        <p:spPr bwMode="auto">
          <a:xfrm>
            <a:off x="3021013" y="2376488"/>
            <a:ext cx="2573337" cy="0"/>
          </a:xfrm>
          <a:prstGeom prst="line">
            <a:avLst/>
          </a:prstGeom>
          <a:noFill/>
          <a:ln w="76200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0183" name="Text Box 7"/>
          <p:cNvSpPr txBox="1">
            <a:spLocks noChangeArrowheads="1"/>
          </p:cNvSpPr>
          <p:nvPr/>
        </p:nvSpPr>
        <p:spPr bwMode="auto">
          <a:xfrm>
            <a:off x="5842000" y="2071688"/>
            <a:ext cx="13017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r>
              <a:rPr lang="en-US" sz="2800" b="0" dirty="0"/>
              <a:t>Product</a:t>
            </a:r>
          </a:p>
        </p:txBody>
      </p:sp>
      <p:sp>
        <p:nvSpPr>
          <p:cNvPr id="50184" name="Line 8"/>
          <p:cNvSpPr>
            <a:spLocks noChangeShapeType="1"/>
          </p:cNvSpPr>
          <p:nvPr/>
        </p:nvSpPr>
        <p:spPr bwMode="auto">
          <a:xfrm>
            <a:off x="6542088" y="2605088"/>
            <a:ext cx="0" cy="381000"/>
          </a:xfrm>
          <a:prstGeom prst="line">
            <a:avLst/>
          </a:prstGeom>
          <a:noFill/>
          <a:ln w="76200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0185" name="Line 9"/>
          <p:cNvSpPr>
            <a:spLocks noChangeShapeType="1"/>
          </p:cNvSpPr>
          <p:nvPr/>
        </p:nvSpPr>
        <p:spPr bwMode="auto">
          <a:xfrm>
            <a:off x="6542088" y="3062288"/>
            <a:ext cx="0" cy="381000"/>
          </a:xfrm>
          <a:prstGeom prst="line">
            <a:avLst/>
          </a:prstGeom>
          <a:noFill/>
          <a:ln w="76200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0186" name="Text Box 11"/>
          <p:cNvSpPr txBox="1">
            <a:spLocks noChangeArrowheads="1"/>
          </p:cNvSpPr>
          <p:nvPr/>
        </p:nvSpPr>
        <p:spPr bwMode="auto">
          <a:xfrm>
            <a:off x="5138738" y="3429000"/>
            <a:ext cx="27098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r>
              <a:rPr lang="en-US" sz="2800" b="0" dirty="0"/>
              <a:t>Cellular Function</a:t>
            </a:r>
          </a:p>
        </p:txBody>
      </p:sp>
      <p:sp>
        <p:nvSpPr>
          <p:cNvPr id="50187" name="Oval 13"/>
          <p:cNvSpPr>
            <a:spLocks noChangeArrowheads="1"/>
          </p:cNvSpPr>
          <p:nvPr/>
        </p:nvSpPr>
        <p:spPr bwMode="auto">
          <a:xfrm>
            <a:off x="3765550" y="4648200"/>
            <a:ext cx="541338" cy="914400"/>
          </a:xfrm>
          <a:prstGeom prst="ellipse">
            <a:avLst/>
          </a:prstGeom>
          <a:solidFill>
            <a:schemeClr val="tx1"/>
          </a:solidFill>
          <a:ln w="38100">
            <a:solidFill>
              <a:srgbClr val="FF6600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0188" name="Text Box 14"/>
          <p:cNvSpPr txBox="1">
            <a:spLocks noChangeArrowheads="1"/>
          </p:cNvSpPr>
          <p:nvPr/>
        </p:nvSpPr>
        <p:spPr bwMode="auto">
          <a:xfrm>
            <a:off x="3236913" y="4191000"/>
            <a:ext cx="1570037" cy="338138"/>
          </a:xfrm>
          <a:prstGeom prst="rect">
            <a:avLst/>
          </a:prstGeom>
          <a:solidFill>
            <a:srgbClr val="FFFF00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r>
              <a:rPr lang="en-US" sz="1600" b="0" dirty="0">
                <a:solidFill>
                  <a:schemeClr val="bg1"/>
                </a:solidFill>
              </a:rPr>
              <a:t>Inactive Enzyme</a:t>
            </a:r>
          </a:p>
        </p:txBody>
      </p:sp>
      <p:sp>
        <p:nvSpPr>
          <p:cNvPr id="50189" name="Text Box 15"/>
          <p:cNvSpPr txBox="1">
            <a:spLocks noChangeArrowheads="1"/>
          </p:cNvSpPr>
          <p:nvPr/>
        </p:nvSpPr>
        <p:spPr bwMode="auto">
          <a:xfrm>
            <a:off x="1435100" y="4800600"/>
            <a:ext cx="15208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r>
              <a:rPr lang="en-US" sz="2800" b="0" dirty="0"/>
              <a:t>Substrate</a:t>
            </a:r>
          </a:p>
        </p:txBody>
      </p:sp>
      <p:sp>
        <p:nvSpPr>
          <p:cNvPr id="50190" name="Line 16"/>
          <p:cNvSpPr>
            <a:spLocks noChangeShapeType="1"/>
          </p:cNvSpPr>
          <p:nvPr/>
        </p:nvSpPr>
        <p:spPr bwMode="auto">
          <a:xfrm>
            <a:off x="3021013" y="5105400"/>
            <a:ext cx="2573337" cy="0"/>
          </a:xfrm>
          <a:prstGeom prst="line">
            <a:avLst/>
          </a:prstGeom>
          <a:noFill/>
          <a:ln w="76200">
            <a:solidFill>
              <a:srgbClr val="FF66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0191" name="AutoShape 17" descr="Dashed downward diagonal"/>
          <p:cNvSpPr>
            <a:spLocks noChangeArrowheads="1"/>
          </p:cNvSpPr>
          <p:nvPr/>
        </p:nvSpPr>
        <p:spPr bwMode="auto">
          <a:xfrm rot="-5395339">
            <a:off x="3428206" y="5815807"/>
            <a:ext cx="1217613" cy="406400"/>
          </a:xfrm>
          <a:prstGeom prst="flowChartOnlineStorage">
            <a:avLst/>
          </a:prstGeom>
          <a:pattFill prst="dashDnDiag">
            <a:fgClr>
              <a:schemeClr val="tx1"/>
            </a:fgClr>
            <a:bgClr>
              <a:srgbClr val="FFFFFF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0192" name="Text Box 18"/>
          <p:cNvSpPr txBox="1">
            <a:spLocks noChangeArrowheads="1"/>
          </p:cNvSpPr>
          <p:nvPr/>
        </p:nvSpPr>
        <p:spPr bwMode="auto">
          <a:xfrm>
            <a:off x="4254500" y="5715000"/>
            <a:ext cx="1677988" cy="646113"/>
          </a:xfrm>
          <a:prstGeom prst="rect">
            <a:avLst/>
          </a:prstGeom>
          <a:solidFill>
            <a:srgbClr val="FFFF00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r>
              <a:rPr lang="en-US" sz="1800" b="0" dirty="0">
                <a:solidFill>
                  <a:schemeClr val="bg1"/>
                </a:solidFill>
              </a:rPr>
              <a:t>Bound Enzyme </a:t>
            </a:r>
          </a:p>
          <a:p>
            <a:r>
              <a:rPr lang="en-US" sz="1800" b="0" dirty="0">
                <a:solidFill>
                  <a:schemeClr val="bg1"/>
                </a:solidFill>
              </a:rPr>
              <a:t>Inhibitor (Drug)</a:t>
            </a:r>
          </a:p>
        </p:txBody>
      </p:sp>
    </p:spTree>
    <p:extLst>
      <p:ext uri="{BB962C8B-B14F-4D97-AF65-F5344CB8AC3E}">
        <p14:creationId xmlns:p14="http://schemas.microsoft.com/office/powerpoint/2010/main" val="819028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 Box 2"/>
          <p:cNvSpPr txBox="1">
            <a:spLocks noChangeArrowheads="1"/>
          </p:cNvSpPr>
          <p:nvPr/>
        </p:nvSpPr>
        <p:spPr bwMode="auto">
          <a:xfrm>
            <a:off x="2209800" y="304800"/>
            <a:ext cx="8121650" cy="1077218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r>
              <a:rPr lang="en-US" sz="3200" b="0" dirty="0" smtClean="0"/>
              <a:t>DRUGS </a:t>
            </a:r>
            <a:r>
              <a:rPr lang="en-US" sz="3200" b="0" dirty="0"/>
              <a:t>WORK BY </a:t>
            </a:r>
          </a:p>
          <a:p>
            <a:r>
              <a:rPr lang="en-US" sz="3200" b="0" dirty="0"/>
              <a:t>INHIBITING </a:t>
            </a:r>
            <a:r>
              <a:rPr lang="en-US" sz="3200" b="0" dirty="0" smtClean="0"/>
              <a:t>ENZYMES</a:t>
            </a:r>
            <a:endParaRPr lang="en-US" sz="3200" b="0" dirty="0"/>
          </a:p>
        </p:txBody>
      </p:sp>
      <p:sp>
        <p:nvSpPr>
          <p:cNvPr id="51203" name="Text Box 3"/>
          <p:cNvSpPr txBox="1">
            <a:spLocks noChangeArrowheads="1"/>
          </p:cNvSpPr>
          <p:nvPr/>
        </p:nvSpPr>
        <p:spPr bwMode="auto">
          <a:xfrm>
            <a:off x="433388" y="2286000"/>
            <a:ext cx="8121650" cy="230822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>
              <a:buFontTx/>
              <a:buChar char="•"/>
            </a:pPr>
            <a:r>
              <a:rPr lang="en-US" dirty="0"/>
              <a:t> </a:t>
            </a:r>
            <a:r>
              <a:rPr lang="en-US" b="0" dirty="0"/>
              <a:t>Enzymes catalyze the biosynthesis of products from substrates.</a:t>
            </a:r>
          </a:p>
          <a:p>
            <a:endParaRPr lang="en-US" b="0" dirty="0"/>
          </a:p>
          <a:p>
            <a:pPr>
              <a:buFontTx/>
              <a:buChar char="•"/>
            </a:pPr>
            <a:r>
              <a:rPr lang="en-US" b="0" dirty="0"/>
              <a:t> Some drugs bind to enzymes and inhibit enzymatic activity.</a:t>
            </a:r>
          </a:p>
          <a:p>
            <a:endParaRPr lang="en-US" b="0" dirty="0"/>
          </a:p>
          <a:p>
            <a:pPr>
              <a:buFontTx/>
              <a:buChar char="•"/>
            </a:pPr>
            <a:r>
              <a:rPr lang="en-US" b="0" dirty="0"/>
              <a:t> Loss of product due to enzyme inhibition mediates the</a:t>
            </a:r>
          </a:p>
          <a:p>
            <a:r>
              <a:rPr lang="en-US" b="0" dirty="0"/>
              <a:t>effects of enzyme inhibitors.</a:t>
            </a:r>
          </a:p>
        </p:txBody>
      </p:sp>
    </p:spTree>
    <p:extLst>
      <p:ext uri="{BB962C8B-B14F-4D97-AF65-F5344CB8AC3E}">
        <p14:creationId xmlns:p14="http://schemas.microsoft.com/office/powerpoint/2010/main" val="2840545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ext Box 2"/>
          <p:cNvSpPr txBox="1">
            <a:spLocks noChangeArrowheads="1"/>
          </p:cNvSpPr>
          <p:nvPr/>
        </p:nvSpPr>
        <p:spPr bwMode="auto">
          <a:xfrm>
            <a:off x="1747838" y="457200"/>
            <a:ext cx="5448223" cy="954107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r>
              <a:rPr lang="en-US" sz="2800" b="0" dirty="0" smtClean="0"/>
              <a:t>DRUGS </a:t>
            </a:r>
            <a:r>
              <a:rPr lang="en-US" sz="2800" b="0" dirty="0"/>
              <a:t>WORK BY ACTIVATING </a:t>
            </a:r>
          </a:p>
          <a:p>
            <a:r>
              <a:rPr lang="en-US" sz="2800" b="0" dirty="0"/>
              <a:t>ENDOGENOUS </a:t>
            </a:r>
            <a:r>
              <a:rPr lang="en-US" sz="2800" b="0" dirty="0" smtClean="0"/>
              <a:t>PROTEINS</a:t>
            </a:r>
            <a:endParaRPr lang="en-US" sz="2800" b="0" dirty="0"/>
          </a:p>
        </p:txBody>
      </p:sp>
      <p:sp>
        <p:nvSpPr>
          <p:cNvPr id="57347" name="Text Box 3"/>
          <p:cNvSpPr txBox="1">
            <a:spLocks noChangeArrowheads="1"/>
          </p:cNvSpPr>
          <p:nvPr/>
        </p:nvSpPr>
        <p:spPr bwMode="auto">
          <a:xfrm>
            <a:off x="1747838" y="1905000"/>
            <a:ext cx="5600700" cy="4586288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>
              <a:buFontTx/>
              <a:buChar char="•"/>
            </a:pPr>
            <a:r>
              <a:rPr lang="en-US" sz="2800" dirty="0"/>
              <a:t> </a:t>
            </a:r>
            <a:r>
              <a:rPr lang="en-US" sz="2800" b="0" dirty="0"/>
              <a:t>Agonists of Cell Surface Receptors</a:t>
            </a:r>
          </a:p>
          <a:p>
            <a:r>
              <a:rPr lang="en-US" sz="2000" b="0" dirty="0"/>
              <a:t>(</a:t>
            </a:r>
            <a:r>
              <a:rPr lang="en-US" sz="2000" b="0" i="1" dirty="0"/>
              <a:t>e.g</a:t>
            </a:r>
            <a:r>
              <a:rPr lang="en-US" sz="2000" b="0" dirty="0"/>
              <a:t>. alpha-agonists, morphine agonists)</a:t>
            </a:r>
          </a:p>
          <a:p>
            <a:endParaRPr lang="en-US" sz="2000" b="0" dirty="0"/>
          </a:p>
          <a:p>
            <a:pPr>
              <a:buFontTx/>
              <a:buChar char="•"/>
            </a:pPr>
            <a:r>
              <a:rPr lang="en-US" sz="2800" b="0" dirty="0"/>
              <a:t> Agonists of Nuclear Receptors</a:t>
            </a:r>
          </a:p>
          <a:p>
            <a:r>
              <a:rPr lang="en-US" sz="2000" b="0" dirty="0"/>
              <a:t>(</a:t>
            </a:r>
            <a:r>
              <a:rPr lang="en-US" sz="2000" b="0" i="1" dirty="0"/>
              <a:t>e.g</a:t>
            </a:r>
            <a:r>
              <a:rPr lang="en-US" sz="2000" b="0" dirty="0"/>
              <a:t>. HRT for menopause, steroids for inflammation)</a:t>
            </a:r>
          </a:p>
          <a:p>
            <a:endParaRPr lang="en-US" b="0" dirty="0"/>
          </a:p>
          <a:p>
            <a:pPr>
              <a:buFontTx/>
              <a:buChar char="•"/>
            </a:pPr>
            <a:r>
              <a:rPr lang="en-US" sz="2800" b="0" dirty="0"/>
              <a:t> Enzyme Activators</a:t>
            </a:r>
          </a:p>
          <a:p>
            <a:r>
              <a:rPr lang="en-US" sz="2000" b="0" dirty="0"/>
              <a:t>(</a:t>
            </a:r>
            <a:r>
              <a:rPr lang="en-US" sz="2000" b="0" i="1" dirty="0"/>
              <a:t>e.g</a:t>
            </a:r>
            <a:r>
              <a:rPr lang="en-US" sz="2000" b="0" dirty="0"/>
              <a:t>. nitroglycerine (</a:t>
            </a:r>
            <a:r>
              <a:rPr lang="en-US" sz="2000" b="0" dirty="0" err="1"/>
              <a:t>guanylyl</a:t>
            </a:r>
            <a:r>
              <a:rPr lang="en-US" sz="2000" b="0" dirty="0"/>
              <a:t> </a:t>
            </a:r>
            <a:r>
              <a:rPr lang="en-US" sz="2000" b="0" dirty="0" err="1"/>
              <a:t>cyclase</a:t>
            </a:r>
            <a:r>
              <a:rPr lang="en-US" sz="2000" b="0" dirty="0"/>
              <a:t>), </a:t>
            </a:r>
            <a:r>
              <a:rPr lang="en-US" sz="2000" b="0" dirty="0" err="1"/>
              <a:t>pralidoxime</a:t>
            </a:r>
            <a:r>
              <a:rPr lang="en-US" b="0" dirty="0"/>
              <a:t>)</a:t>
            </a:r>
          </a:p>
          <a:p>
            <a:endParaRPr lang="en-US" b="0" dirty="0"/>
          </a:p>
          <a:p>
            <a:pPr>
              <a:buFontTx/>
              <a:buChar char="•"/>
            </a:pPr>
            <a:r>
              <a:rPr lang="en-US" sz="2800" b="0" dirty="0"/>
              <a:t> Ion Channel Openers</a:t>
            </a:r>
          </a:p>
          <a:p>
            <a:r>
              <a:rPr lang="en-US" sz="2000" b="0" dirty="0"/>
              <a:t>(</a:t>
            </a:r>
            <a:r>
              <a:rPr lang="en-US" sz="2000" b="0" i="1" dirty="0"/>
              <a:t>e.g</a:t>
            </a:r>
            <a:r>
              <a:rPr lang="en-US" sz="2000" b="0" dirty="0"/>
              <a:t>. </a:t>
            </a:r>
            <a:r>
              <a:rPr lang="en-US" sz="2000" b="0" dirty="0" err="1"/>
              <a:t>minoxidil</a:t>
            </a:r>
            <a:r>
              <a:rPr lang="en-US" sz="2000" b="0" dirty="0"/>
              <a:t> (K) and alprazolam (</a:t>
            </a:r>
            <a:r>
              <a:rPr lang="en-US" sz="2000" b="0" dirty="0" err="1"/>
              <a:t>Cl</a:t>
            </a:r>
            <a:r>
              <a:rPr lang="en-US" sz="2000" b="0" dirty="0"/>
              <a:t>))</a:t>
            </a:r>
          </a:p>
          <a:p>
            <a:pPr>
              <a:buFontTx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94769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ext Box 2"/>
          <p:cNvSpPr txBox="1">
            <a:spLocks noChangeArrowheads="1"/>
          </p:cNvSpPr>
          <p:nvPr/>
        </p:nvSpPr>
        <p:spPr bwMode="auto">
          <a:xfrm>
            <a:off x="1219200" y="628650"/>
            <a:ext cx="6305829" cy="954107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r>
              <a:rPr lang="en-US" sz="2800" b="0" dirty="0" smtClean="0"/>
              <a:t>CHEMICALS </a:t>
            </a:r>
            <a:r>
              <a:rPr lang="en-US" sz="2800" b="0" dirty="0"/>
              <a:t>WORK BY ACTIVATING </a:t>
            </a:r>
          </a:p>
          <a:p>
            <a:r>
              <a:rPr lang="en-US" sz="2800" b="0" dirty="0"/>
              <a:t>CELL SURFACE </a:t>
            </a:r>
            <a:r>
              <a:rPr lang="en-US" sz="2800" b="0" dirty="0" smtClean="0"/>
              <a:t>RECEPTORS</a:t>
            </a:r>
            <a:endParaRPr lang="en-US" sz="2800" b="0" dirty="0"/>
          </a:p>
        </p:txBody>
      </p:sp>
      <p:sp>
        <p:nvSpPr>
          <p:cNvPr id="58371" name="Text Box 3"/>
          <p:cNvSpPr txBox="1">
            <a:spLocks noChangeArrowheads="1"/>
          </p:cNvSpPr>
          <p:nvPr/>
        </p:nvSpPr>
        <p:spPr bwMode="auto">
          <a:xfrm>
            <a:off x="585788" y="2438400"/>
            <a:ext cx="7893050" cy="3786188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>
              <a:buFontTx/>
              <a:buChar char="•"/>
            </a:pPr>
            <a:r>
              <a:rPr lang="en-US" b="0" dirty="0"/>
              <a:t>Cell surface receptors exist to transmit chemical signals from </a:t>
            </a:r>
          </a:p>
          <a:p>
            <a:r>
              <a:rPr lang="en-US" b="0" dirty="0"/>
              <a:t>the outside to the inside of the cell.</a:t>
            </a:r>
          </a:p>
          <a:p>
            <a:endParaRPr lang="en-US" b="0" dirty="0"/>
          </a:p>
          <a:p>
            <a:pPr>
              <a:buFontTx/>
              <a:buChar char="•"/>
            </a:pPr>
            <a:r>
              <a:rPr lang="en-US" b="0" dirty="0"/>
              <a:t> Some chemicals bind to cell surface receptors and </a:t>
            </a:r>
          </a:p>
          <a:p>
            <a:r>
              <a:rPr lang="en-US" b="0" dirty="0"/>
              <a:t>trigger a response.</a:t>
            </a:r>
          </a:p>
          <a:p>
            <a:endParaRPr lang="en-US" b="0" dirty="0"/>
          </a:p>
          <a:p>
            <a:pPr>
              <a:buFontTx/>
              <a:buChar char="•"/>
            </a:pPr>
            <a:r>
              <a:rPr lang="en-US" b="0" dirty="0"/>
              <a:t> Chemicals in this group are called receptor agonists.</a:t>
            </a:r>
          </a:p>
          <a:p>
            <a:endParaRPr lang="en-US" b="0" dirty="0"/>
          </a:p>
          <a:p>
            <a:pPr>
              <a:buFontTx/>
              <a:buChar char="•"/>
            </a:pPr>
            <a:r>
              <a:rPr lang="en-US" b="0" dirty="0"/>
              <a:t> Some agonists are actually the endogenous chemical signal,</a:t>
            </a:r>
          </a:p>
          <a:p>
            <a:r>
              <a:rPr lang="en-US" b="0" dirty="0"/>
              <a:t>whereas other agonists mimic endogenous chemical signals.</a:t>
            </a:r>
          </a:p>
        </p:txBody>
      </p:sp>
    </p:spTree>
    <p:extLst>
      <p:ext uri="{BB962C8B-B14F-4D97-AF65-F5344CB8AC3E}">
        <p14:creationId xmlns:p14="http://schemas.microsoft.com/office/powerpoint/2010/main" val="2366684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ext Box 2"/>
          <p:cNvSpPr txBox="1">
            <a:spLocks noChangeArrowheads="1"/>
          </p:cNvSpPr>
          <p:nvPr/>
        </p:nvSpPr>
        <p:spPr bwMode="auto">
          <a:xfrm>
            <a:off x="2057400" y="304800"/>
            <a:ext cx="4454553" cy="954107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r>
              <a:rPr lang="en-US" sz="2800" b="0" dirty="0" smtClean="0"/>
              <a:t>CHEMICALS </a:t>
            </a:r>
            <a:r>
              <a:rPr lang="en-US" sz="2800" b="0" dirty="0"/>
              <a:t>WORK BY </a:t>
            </a:r>
          </a:p>
          <a:p>
            <a:r>
              <a:rPr lang="en-US" sz="2800" b="0" dirty="0" smtClean="0"/>
              <a:t>UNCONVENTIONAL MOA</a:t>
            </a:r>
            <a:endParaRPr lang="en-US" sz="2800" b="0" dirty="0"/>
          </a:p>
        </p:txBody>
      </p:sp>
      <p:sp>
        <p:nvSpPr>
          <p:cNvPr id="59395" name="Text Box 3"/>
          <p:cNvSpPr txBox="1">
            <a:spLocks noChangeArrowheads="1"/>
          </p:cNvSpPr>
          <p:nvPr/>
        </p:nvSpPr>
        <p:spPr bwMode="auto">
          <a:xfrm>
            <a:off x="1157288" y="1447800"/>
            <a:ext cx="6911975" cy="512921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>
              <a:buFontTx/>
              <a:buChar char="•"/>
            </a:pPr>
            <a:r>
              <a:rPr lang="en-US" sz="2800" b="0" dirty="0"/>
              <a:t>Disrupting of Structural Proteins </a:t>
            </a:r>
          </a:p>
          <a:p>
            <a:r>
              <a:rPr lang="en-US" sz="2000" b="0" i="1" dirty="0"/>
              <a:t>e.g</a:t>
            </a:r>
            <a:r>
              <a:rPr lang="en-US" sz="2000" b="0" dirty="0"/>
              <a:t>. </a:t>
            </a:r>
            <a:r>
              <a:rPr lang="en-US" sz="2000" b="0" dirty="0" err="1"/>
              <a:t>vinca</a:t>
            </a:r>
            <a:r>
              <a:rPr lang="en-US" sz="2000" b="0" dirty="0"/>
              <a:t> alkaloids for cancer, colchicine for gout</a:t>
            </a:r>
          </a:p>
          <a:p>
            <a:endParaRPr lang="en-US" sz="2000" b="0" dirty="0"/>
          </a:p>
          <a:p>
            <a:pPr>
              <a:buFontTx/>
              <a:buChar char="•"/>
            </a:pPr>
            <a:r>
              <a:rPr lang="en-US" sz="2800" b="0" dirty="0"/>
              <a:t> Being Enzymes</a:t>
            </a:r>
          </a:p>
          <a:p>
            <a:r>
              <a:rPr lang="en-US" b="0" i="1" dirty="0"/>
              <a:t>e.g</a:t>
            </a:r>
            <a:r>
              <a:rPr lang="en-US" b="0" dirty="0"/>
              <a:t>. streptokinase for thrombolysis</a:t>
            </a:r>
          </a:p>
          <a:p>
            <a:endParaRPr lang="en-US" b="0" dirty="0"/>
          </a:p>
          <a:p>
            <a:pPr>
              <a:buFontTx/>
              <a:buChar char="•"/>
            </a:pPr>
            <a:r>
              <a:rPr lang="en-US" sz="2800" b="0" dirty="0"/>
              <a:t> Covalently Linking to Macromolecules</a:t>
            </a:r>
          </a:p>
          <a:p>
            <a:r>
              <a:rPr lang="en-US" sz="2000" b="0" i="1" dirty="0"/>
              <a:t>e.g</a:t>
            </a:r>
            <a:r>
              <a:rPr lang="en-US" sz="2000" b="0" dirty="0"/>
              <a:t>. cyclophosphamide for cancer</a:t>
            </a:r>
          </a:p>
          <a:p>
            <a:endParaRPr lang="en-US" sz="2000" b="0" dirty="0"/>
          </a:p>
          <a:p>
            <a:pPr>
              <a:buFontTx/>
              <a:buChar char="•"/>
            </a:pPr>
            <a:r>
              <a:rPr lang="en-US" sz="2800" b="0" dirty="0"/>
              <a:t> Reacting Chemically with Small Molecules</a:t>
            </a:r>
          </a:p>
          <a:p>
            <a:r>
              <a:rPr lang="en-US" sz="2000" b="0" i="1" dirty="0"/>
              <a:t>e.g</a:t>
            </a:r>
            <a:r>
              <a:rPr lang="en-US" sz="2000" b="0" dirty="0"/>
              <a:t>. antacids for increased acidity</a:t>
            </a:r>
          </a:p>
          <a:p>
            <a:endParaRPr lang="en-US" sz="2000" b="0" dirty="0"/>
          </a:p>
          <a:p>
            <a:pPr>
              <a:buFontTx/>
              <a:buChar char="•"/>
            </a:pPr>
            <a:r>
              <a:rPr lang="en-US" sz="2800" b="0" dirty="0"/>
              <a:t> Binding Free Molecules or Atoms</a:t>
            </a:r>
          </a:p>
          <a:p>
            <a:r>
              <a:rPr lang="en-US" sz="2000" b="0" i="1" dirty="0"/>
              <a:t>e.g</a:t>
            </a:r>
            <a:r>
              <a:rPr lang="en-US" sz="2000" b="0" dirty="0"/>
              <a:t>. drugs for heavy metal poisoning, infliximab (anti-TNF)</a:t>
            </a:r>
          </a:p>
        </p:txBody>
      </p:sp>
    </p:spTree>
    <p:extLst>
      <p:ext uri="{BB962C8B-B14F-4D97-AF65-F5344CB8AC3E}">
        <p14:creationId xmlns:p14="http://schemas.microsoft.com/office/powerpoint/2010/main" val="651707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Text Box 3"/>
          <p:cNvSpPr txBox="1">
            <a:spLocks noChangeArrowheads="1"/>
          </p:cNvSpPr>
          <p:nvPr/>
        </p:nvSpPr>
        <p:spPr bwMode="auto">
          <a:xfrm>
            <a:off x="1192213" y="1371600"/>
            <a:ext cx="6724650" cy="507841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>
              <a:buFontTx/>
              <a:buChar char="•"/>
            </a:pPr>
            <a:r>
              <a:rPr lang="en-US" sz="2800" b="0" dirty="0"/>
              <a:t>Being Nutrients</a:t>
            </a:r>
          </a:p>
          <a:p>
            <a:r>
              <a:rPr lang="en-US" sz="2000" b="0" i="1" dirty="0"/>
              <a:t>e.g</a:t>
            </a:r>
            <a:r>
              <a:rPr lang="en-US" sz="2000" b="0" dirty="0"/>
              <a:t>. vitamins, minerals</a:t>
            </a:r>
          </a:p>
          <a:p>
            <a:endParaRPr lang="en-US" sz="2000" b="0" dirty="0"/>
          </a:p>
          <a:p>
            <a:pPr>
              <a:buFontTx/>
              <a:buChar char="•"/>
            </a:pPr>
            <a:r>
              <a:rPr lang="en-US" sz="2800" b="0" dirty="0"/>
              <a:t> Exerting Actions Due to Physical Properties</a:t>
            </a:r>
          </a:p>
          <a:p>
            <a:r>
              <a:rPr lang="en-US" sz="2000" b="0" i="1" dirty="0"/>
              <a:t>e.g</a:t>
            </a:r>
            <a:r>
              <a:rPr lang="en-US" sz="2000" b="0" dirty="0"/>
              <a:t>. </a:t>
            </a:r>
            <a:r>
              <a:rPr lang="en-US" sz="2000" b="0" dirty="0" err="1"/>
              <a:t>mannitol</a:t>
            </a:r>
            <a:r>
              <a:rPr lang="en-US" sz="2000" b="0" dirty="0"/>
              <a:t> (osmotic diuretic), laxatives</a:t>
            </a:r>
          </a:p>
          <a:p>
            <a:endParaRPr lang="en-US" sz="2000" b="0" dirty="0"/>
          </a:p>
          <a:p>
            <a:pPr>
              <a:buFontTx/>
              <a:buChar char="•"/>
            </a:pPr>
            <a:r>
              <a:rPr lang="en-US" sz="2800" b="0" dirty="0"/>
              <a:t> Working Via an Antisense Action</a:t>
            </a:r>
          </a:p>
          <a:p>
            <a:r>
              <a:rPr lang="en-US" sz="2000" b="0" i="1" dirty="0"/>
              <a:t>e.g</a:t>
            </a:r>
            <a:r>
              <a:rPr lang="en-US" sz="2000" b="0" dirty="0"/>
              <a:t>. </a:t>
            </a:r>
            <a:r>
              <a:rPr lang="en-US" sz="2000" b="0" dirty="0" err="1"/>
              <a:t>fomivirsen</a:t>
            </a:r>
            <a:r>
              <a:rPr lang="en-US" sz="2000" b="0" dirty="0"/>
              <a:t> for CMV </a:t>
            </a:r>
            <a:r>
              <a:rPr lang="en-US" sz="2000" b="0" dirty="0" err="1"/>
              <a:t>retininitis</a:t>
            </a:r>
            <a:r>
              <a:rPr lang="en-US" sz="2000" b="0" dirty="0"/>
              <a:t> in AIDS</a:t>
            </a:r>
          </a:p>
          <a:p>
            <a:endParaRPr lang="en-US" sz="2000" b="0" dirty="0"/>
          </a:p>
          <a:p>
            <a:pPr>
              <a:buFontTx/>
              <a:buChar char="•"/>
            </a:pPr>
            <a:r>
              <a:rPr lang="en-US" sz="2800" b="0" dirty="0"/>
              <a:t> Being Antigens </a:t>
            </a:r>
          </a:p>
          <a:p>
            <a:r>
              <a:rPr lang="en-US" sz="2000" b="0" i="1" dirty="0"/>
              <a:t>e.g</a:t>
            </a:r>
            <a:r>
              <a:rPr lang="en-US" sz="2000" b="0" dirty="0"/>
              <a:t>. vaccines</a:t>
            </a:r>
          </a:p>
          <a:p>
            <a:endParaRPr lang="en-US" b="0" dirty="0"/>
          </a:p>
          <a:p>
            <a:pPr>
              <a:buFontTx/>
              <a:buChar char="•"/>
            </a:pPr>
            <a:r>
              <a:rPr lang="en-US" sz="2800" b="0" dirty="0"/>
              <a:t>Having Unknown Mechanisms of Action</a:t>
            </a:r>
          </a:p>
          <a:p>
            <a:r>
              <a:rPr lang="en-US" sz="2000" b="0" i="1" dirty="0"/>
              <a:t>e.g</a:t>
            </a:r>
            <a:r>
              <a:rPr lang="en-US" sz="2000" b="0" dirty="0"/>
              <a:t>. general anesthetics</a:t>
            </a: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2057400" y="304800"/>
            <a:ext cx="4454553" cy="954107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r>
              <a:rPr lang="en-US" sz="2800" b="0" dirty="0" smtClean="0"/>
              <a:t>CHEMICALS </a:t>
            </a:r>
            <a:r>
              <a:rPr lang="en-US" sz="2800" b="0" dirty="0"/>
              <a:t>WORK BY </a:t>
            </a:r>
          </a:p>
          <a:p>
            <a:r>
              <a:rPr lang="en-US" sz="2800" b="0" dirty="0" smtClean="0"/>
              <a:t>UNCONVENTIONAL MOA</a:t>
            </a:r>
            <a:endParaRPr lang="en-US" sz="2800" b="0" dirty="0"/>
          </a:p>
        </p:txBody>
      </p:sp>
    </p:spTree>
    <p:extLst>
      <p:ext uri="{BB962C8B-B14F-4D97-AF65-F5344CB8AC3E}">
        <p14:creationId xmlns:p14="http://schemas.microsoft.com/office/powerpoint/2010/main" val="3899589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  <a:noFill/>
          <a:ln>
            <a:noFill/>
          </a:ln>
        </p:spPr>
        <p:txBody>
          <a:bodyPr/>
          <a:lstStyle/>
          <a:p>
            <a:pPr eaLnBrk="1" hangingPunct="1"/>
            <a:r>
              <a:rPr lang="en-US" sz="3200" dirty="0" smtClean="0">
                <a:solidFill>
                  <a:schemeClr val="tx1"/>
                </a:solidFill>
              </a:rPr>
              <a:t>Characteristics of Drug-Receptor Interactions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05000"/>
            <a:ext cx="8229600" cy="4709160"/>
          </a:xfrm>
          <a:noFill/>
          <a:ln>
            <a:noFill/>
          </a:ln>
        </p:spPr>
        <p:txBody>
          <a:bodyPr/>
          <a:lstStyle/>
          <a:p>
            <a:pPr eaLnBrk="1" hangingPunct="1"/>
            <a:r>
              <a:rPr lang="en-US" dirty="0" smtClean="0"/>
              <a:t>Chemical Bond: ionic, hydrogen, hydrophobic, Van der Waals, and covalent.</a:t>
            </a:r>
          </a:p>
          <a:p>
            <a:pPr eaLnBrk="1" hangingPunct="1"/>
            <a:r>
              <a:rPr lang="en-US" dirty="0" err="1" smtClean="0"/>
              <a:t>Saturable</a:t>
            </a:r>
            <a:endParaRPr lang="en-US" dirty="0" smtClean="0"/>
          </a:p>
          <a:p>
            <a:pPr eaLnBrk="1" hangingPunct="1"/>
            <a:r>
              <a:rPr lang="en-US" dirty="0" smtClean="0"/>
              <a:t>Competitive</a:t>
            </a:r>
          </a:p>
          <a:p>
            <a:pPr eaLnBrk="1" hangingPunct="1"/>
            <a:r>
              <a:rPr lang="en-US" dirty="0" smtClean="0"/>
              <a:t>Specific and Selective </a:t>
            </a:r>
          </a:p>
          <a:p>
            <a:pPr eaLnBrk="1" hangingPunct="1"/>
            <a:r>
              <a:rPr lang="en-US" dirty="0" smtClean="0"/>
              <a:t>Structure-activity relationships</a:t>
            </a:r>
          </a:p>
          <a:p>
            <a:pPr eaLnBrk="1" hangingPunct="1"/>
            <a:r>
              <a:rPr lang="en-US" dirty="0" smtClean="0"/>
              <a:t>Transduction mechanisms</a:t>
            </a:r>
          </a:p>
        </p:txBody>
      </p:sp>
    </p:spTree>
    <p:extLst>
      <p:ext uri="{BB962C8B-B14F-4D97-AF65-F5344CB8AC3E}">
        <p14:creationId xmlns:p14="http://schemas.microsoft.com/office/powerpoint/2010/main" val="4263269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46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325"/>
            <a:ext cx="9144000" cy="672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93639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</p:spPr>
        <p:txBody>
          <a:bodyPr>
            <a:normAutofit fontScale="90000"/>
          </a:bodyPr>
          <a:lstStyle/>
          <a:p>
            <a:pPr eaLnBrk="1" hangingPunct="1"/>
            <a:r>
              <a:rPr lang="en-US" sz="3600" dirty="0" smtClean="0">
                <a:solidFill>
                  <a:schemeClr val="tx1"/>
                </a:solidFill>
              </a:rPr>
              <a:t>Receptor Transduction Mechanisms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Ion channel linked receptors e.g. Ach nicotinic (Na</a:t>
            </a:r>
            <a:r>
              <a:rPr lang="en-US" sz="2800" baseline="30000" smtClean="0"/>
              <a:t>+</a:t>
            </a:r>
            <a:r>
              <a:rPr lang="en-US" sz="2800" smtClean="0"/>
              <a:t>) and GABA (Cl</a:t>
            </a:r>
            <a:r>
              <a:rPr lang="en-US" sz="2800" baseline="30000" smtClean="0"/>
              <a:t>-</a:t>
            </a:r>
            <a:r>
              <a:rPr lang="en-US" sz="2800" smtClean="0"/>
              <a:t>)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Second messenger generation,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smtClean="0"/>
              <a:t>adenylate cyclase stimulation or inhibition - cAMP,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smtClean="0"/>
              <a:t>guanylate cyclase - cGMP,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smtClean="0"/>
              <a:t>phospholipase C - IP3, DAG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Some receptors are themselves protein kinases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Intracellular receptors (e.g. corticosteroids, thyroid hormone)</a:t>
            </a:r>
          </a:p>
        </p:txBody>
      </p:sp>
    </p:spTree>
    <p:extLst>
      <p:ext uri="{BB962C8B-B14F-4D97-AF65-F5344CB8AC3E}">
        <p14:creationId xmlns:p14="http://schemas.microsoft.com/office/powerpoint/2010/main" val="2476684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Drug : A substance used in the prevention , diagnosis or treatment of a disease.</a:t>
            </a:r>
          </a:p>
          <a:p>
            <a:pPr marL="13716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D885A-0FFA-4C25-B05B-2F8C168EFFC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695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ext Box 2"/>
          <p:cNvSpPr txBox="1">
            <a:spLocks noChangeArrowheads="1"/>
          </p:cNvSpPr>
          <p:nvPr/>
        </p:nvSpPr>
        <p:spPr bwMode="auto">
          <a:xfrm>
            <a:off x="2514600" y="863600"/>
            <a:ext cx="15589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2800"/>
              <a:t>Drug (D)</a:t>
            </a:r>
          </a:p>
        </p:txBody>
      </p:sp>
      <p:sp>
        <p:nvSpPr>
          <p:cNvPr id="74755" name="Text Box 5"/>
          <p:cNvSpPr txBox="1">
            <a:spLocks noChangeArrowheads="1"/>
          </p:cNvSpPr>
          <p:nvPr/>
        </p:nvSpPr>
        <p:spPr bwMode="auto">
          <a:xfrm>
            <a:off x="1524000" y="2286000"/>
            <a:ext cx="68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2800"/>
              <a:t>Ri</a:t>
            </a:r>
          </a:p>
        </p:txBody>
      </p:sp>
      <p:sp>
        <p:nvSpPr>
          <p:cNvPr id="74756" name="AutoShape 7"/>
          <p:cNvSpPr>
            <a:spLocks noChangeArrowheads="1"/>
          </p:cNvSpPr>
          <p:nvPr/>
        </p:nvSpPr>
        <p:spPr bwMode="auto">
          <a:xfrm>
            <a:off x="1676400" y="2819400"/>
            <a:ext cx="304800" cy="1316038"/>
          </a:xfrm>
          <a:prstGeom prst="upDownArrow">
            <a:avLst>
              <a:gd name="adj1" fmla="val 50000"/>
              <a:gd name="adj2" fmla="val 8635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4757" name="AutoShape 8"/>
          <p:cNvSpPr>
            <a:spLocks noChangeArrowheads="1"/>
          </p:cNvSpPr>
          <p:nvPr/>
        </p:nvSpPr>
        <p:spPr bwMode="auto">
          <a:xfrm>
            <a:off x="4343400" y="2895600"/>
            <a:ext cx="304800" cy="1316038"/>
          </a:xfrm>
          <a:prstGeom prst="upDownArrow">
            <a:avLst>
              <a:gd name="adj1" fmla="val 50000"/>
              <a:gd name="adj2" fmla="val 8635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4758" name="AutoShape 10"/>
          <p:cNvSpPr>
            <a:spLocks noChangeArrowheads="1"/>
          </p:cNvSpPr>
          <p:nvPr/>
        </p:nvSpPr>
        <p:spPr bwMode="auto">
          <a:xfrm>
            <a:off x="2133600" y="4419600"/>
            <a:ext cx="2057400" cy="244475"/>
          </a:xfrm>
          <a:prstGeom prst="leftRightArrow">
            <a:avLst>
              <a:gd name="adj1" fmla="val 50000"/>
              <a:gd name="adj2" fmla="val 16831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4759" name="Text Box 11"/>
          <p:cNvSpPr txBox="1">
            <a:spLocks noChangeArrowheads="1"/>
          </p:cNvSpPr>
          <p:nvPr/>
        </p:nvSpPr>
        <p:spPr bwMode="auto">
          <a:xfrm>
            <a:off x="1295400" y="4267200"/>
            <a:ext cx="8969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2800"/>
              <a:t>DRi</a:t>
            </a:r>
          </a:p>
        </p:txBody>
      </p:sp>
      <p:sp>
        <p:nvSpPr>
          <p:cNvPr id="74760" name="AutoShape 12"/>
          <p:cNvSpPr>
            <a:spLocks noChangeArrowheads="1"/>
          </p:cNvSpPr>
          <p:nvPr/>
        </p:nvSpPr>
        <p:spPr bwMode="auto">
          <a:xfrm>
            <a:off x="2133600" y="2438400"/>
            <a:ext cx="2057400" cy="244475"/>
          </a:xfrm>
          <a:prstGeom prst="leftRightArrow">
            <a:avLst>
              <a:gd name="adj1" fmla="val 50000"/>
              <a:gd name="adj2" fmla="val 16831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4761" name="Text Box 13"/>
          <p:cNvSpPr txBox="1">
            <a:spLocks noChangeArrowheads="1"/>
          </p:cNvSpPr>
          <p:nvPr/>
        </p:nvSpPr>
        <p:spPr bwMode="auto">
          <a:xfrm>
            <a:off x="4191000" y="4267200"/>
            <a:ext cx="9858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2800"/>
              <a:t>DRa</a:t>
            </a:r>
          </a:p>
        </p:txBody>
      </p:sp>
      <p:sp>
        <p:nvSpPr>
          <p:cNvPr id="74762" name="Text Box 14"/>
          <p:cNvSpPr txBox="1">
            <a:spLocks noChangeArrowheads="1"/>
          </p:cNvSpPr>
          <p:nvPr/>
        </p:nvSpPr>
        <p:spPr bwMode="auto">
          <a:xfrm>
            <a:off x="4267200" y="2286000"/>
            <a:ext cx="68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2800"/>
              <a:t>Ra</a:t>
            </a:r>
          </a:p>
        </p:txBody>
      </p:sp>
      <p:sp>
        <p:nvSpPr>
          <p:cNvPr id="74763" name="Line 15"/>
          <p:cNvSpPr>
            <a:spLocks noChangeShapeType="1"/>
          </p:cNvSpPr>
          <p:nvPr/>
        </p:nvSpPr>
        <p:spPr bwMode="auto">
          <a:xfrm flipH="1">
            <a:off x="1828800" y="1371600"/>
            <a:ext cx="1298575" cy="838200"/>
          </a:xfrm>
          <a:prstGeom prst="line">
            <a:avLst/>
          </a:prstGeom>
          <a:noFill/>
          <a:ln w="3175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764" name="Line 17"/>
          <p:cNvSpPr>
            <a:spLocks noChangeShapeType="1"/>
          </p:cNvSpPr>
          <p:nvPr/>
        </p:nvSpPr>
        <p:spPr bwMode="auto">
          <a:xfrm>
            <a:off x="3124200" y="1371600"/>
            <a:ext cx="1295400" cy="838200"/>
          </a:xfrm>
          <a:prstGeom prst="line">
            <a:avLst/>
          </a:prstGeom>
          <a:noFill/>
          <a:ln w="3175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765" name="Text Box 18"/>
          <p:cNvSpPr txBox="1">
            <a:spLocks noChangeArrowheads="1"/>
          </p:cNvSpPr>
          <p:nvPr/>
        </p:nvSpPr>
        <p:spPr bwMode="auto">
          <a:xfrm>
            <a:off x="1676400" y="5562600"/>
            <a:ext cx="5546725" cy="5238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2800" b="0" dirty="0"/>
              <a:t>CONFORMATIONAL SELECTION</a:t>
            </a:r>
          </a:p>
        </p:txBody>
      </p:sp>
      <p:sp>
        <p:nvSpPr>
          <p:cNvPr id="74766" name="Text Box 19"/>
          <p:cNvSpPr txBox="1">
            <a:spLocks noChangeArrowheads="1"/>
          </p:cNvSpPr>
          <p:nvPr/>
        </p:nvSpPr>
        <p:spPr bwMode="auto">
          <a:xfrm>
            <a:off x="517525" y="171450"/>
            <a:ext cx="2270173" cy="5847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3200" b="0" dirty="0" smtClean="0">
                <a:solidFill>
                  <a:srgbClr val="FF0000"/>
                </a:solidFill>
              </a:rPr>
              <a:t> </a:t>
            </a:r>
            <a:r>
              <a:rPr lang="en-US" sz="3200" b="0" dirty="0" smtClean="0"/>
              <a:t>EFFICACY</a:t>
            </a:r>
            <a:endParaRPr lang="en-US" sz="3200" b="0" dirty="0"/>
          </a:p>
        </p:txBody>
      </p:sp>
      <p:sp>
        <p:nvSpPr>
          <p:cNvPr id="74767" name="Text Box 20"/>
          <p:cNvSpPr txBox="1">
            <a:spLocks noChangeArrowheads="1"/>
          </p:cNvSpPr>
          <p:nvPr/>
        </p:nvSpPr>
        <p:spPr bwMode="auto">
          <a:xfrm>
            <a:off x="5562600" y="2133600"/>
            <a:ext cx="3063875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b="0"/>
              <a:t>The relative affinity</a:t>
            </a:r>
          </a:p>
          <a:p>
            <a:pPr algn="l" eaLnBrk="1" hangingPunct="1"/>
            <a:r>
              <a:rPr lang="en-US" b="0"/>
              <a:t>of the drug to either conformation will determine the effect of the drug</a:t>
            </a:r>
          </a:p>
        </p:txBody>
      </p:sp>
    </p:spTree>
    <p:extLst>
      <p:ext uri="{BB962C8B-B14F-4D97-AF65-F5344CB8AC3E}">
        <p14:creationId xmlns:p14="http://schemas.microsoft.com/office/powerpoint/2010/main" val="2028294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81000"/>
            <a:ext cx="8458200" cy="1143000"/>
          </a:xfrm>
          <a:noFill/>
          <a:ln>
            <a:noFill/>
          </a:ln>
        </p:spPr>
        <p:txBody>
          <a:bodyPr/>
          <a:lstStyle/>
          <a:p>
            <a:pPr eaLnBrk="1" hangingPunct="1"/>
            <a:r>
              <a:rPr lang="en-US" dirty="0" smtClean="0">
                <a:solidFill>
                  <a:schemeClr val="tx1"/>
                </a:solidFill>
              </a:rPr>
              <a:t>Receptor Regulation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772400" cy="4724400"/>
          </a:xfrm>
          <a:noFill/>
          <a:ln>
            <a:noFill/>
          </a:ln>
        </p:spPr>
        <p:txBody>
          <a:bodyPr>
            <a:normAutofit fontScale="92500"/>
          </a:bodyPr>
          <a:lstStyle/>
          <a:p>
            <a:pPr eaLnBrk="1" hangingPunct="1">
              <a:lnSpc>
                <a:spcPct val="90000"/>
              </a:lnSpc>
              <a:buClr>
                <a:schemeClr val="tx1"/>
              </a:buClr>
            </a:pPr>
            <a:r>
              <a:rPr lang="en-US" sz="2800" b="1" dirty="0" smtClean="0"/>
              <a:t>Sensitization or Up-regulation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dirty="0" smtClean="0"/>
              <a:t>	1. Prolonged/continuous use of receptor blocker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dirty="0" smtClean="0"/>
              <a:t>	2. Inhibition of synthesis or release of hormone/neurotransmitter - Denervation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b="1" dirty="0" smtClean="0"/>
              <a:t>Desensitization or Down-regulation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dirty="0" smtClean="0"/>
              <a:t>	1. Prolonged/continuous use of agonist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dirty="0" smtClean="0"/>
              <a:t>	2. Inhibition of degradation or uptake of agonist </a:t>
            </a:r>
          </a:p>
          <a:p>
            <a:pPr algn="ctr" eaLnBrk="1" hangingPunct="1">
              <a:lnSpc>
                <a:spcPct val="90000"/>
              </a:lnSpc>
              <a:buFontTx/>
              <a:buNone/>
            </a:pPr>
            <a:endParaRPr lang="en-US" sz="2800" b="1" dirty="0" smtClean="0"/>
          </a:p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en-US" sz="2800" dirty="0" smtClean="0"/>
              <a:t>Homologous vs. Heterologous</a:t>
            </a:r>
          </a:p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en-US" sz="2800" dirty="0" smtClean="0"/>
              <a:t>Uncoupling vs. Decreased Numbers</a:t>
            </a:r>
          </a:p>
        </p:txBody>
      </p:sp>
    </p:spTree>
    <p:extLst>
      <p:ext uri="{BB962C8B-B14F-4D97-AF65-F5344CB8AC3E}">
        <p14:creationId xmlns:p14="http://schemas.microsoft.com/office/powerpoint/2010/main" val="1243144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8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30175"/>
            <a:ext cx="7086600" cy="672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30019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8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0"/>
            <a:ext cx="8153400" cy="673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99926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371600"/>
          </a:xfrm>
          <a:noFill/>
          <a:ln>
            <a:noFill/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sz="3600" b="0" dirty="0" smtClean="0">
                <a:solidFill>
                  <a:schemeClr val="tx1"/>
                </a:solidFill>
                <a:effectLst/>
              </a:rPr>
              <a:t>Causes of Variability in Drug Response</a:t>
            </a:r>
          </a:p>
        </p:txBody>
      </p:sp>
      <p:sp>
        <p:nvSpPr>
          <p:cNvPr id="88067" name="Rectangle 4"/>
          <p:cNvSpPr>
            <a:spLocks noGrp="1" noChangeArrowheads="1"/>
          </p:cNvSpPr>
          <p:nvPr>
            <p:ph type="body" idx="1"/>
          </p:nvPr>
        </p:nvSpPr>
        <p:spPr>
          <a:noFill/>
          <a:ln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buFontTx/>
              <a:buNone/>
            </a:pPr>
            <a:r>
              <a:rPr lang="en-US" dirty="0" smtClean="0"/>
              <a:t>Those related to the biological system</a:t>
            </a:r>
          </a:p>
          <a:p>
            <a:pPr algn="ctr" eaLnBrk="1" hangingPunct="1">
              <a:buFontTx/>
              <a:buNone/>
            </a:pPr>
            <a:endParaRPr lang="en-US" dirty="0" smtClean="0"/>
          </a:p>
          <a:p>
            <a:pPr eaLnBrk="1" hangingPunct="1">
              <a:buFontTx/>
              <a:buNone/>
            </a:pPr>
            <a:r>
              <a:rPr lang="en-US" dirty="0" smtClean="0"/>
              <a:t>	1. Body weight and size</a:t>
            </a:r>
          </a:p>
          <a:p>
            <a:pPr eaLnBrk="1" hangingPunct="1">
              <a:buFontTx/>
              <a:buNone/>
            </a:pPr>
            <a:r>
              <a:rPr lang="en-US" dirty="0" smtClean="0"/>
              <a:t>	2. Age and Sex</a:t>
            </a:r>
          </a:p>
          <a:p>
            <a:pPr eaLnBrk="1" hangingPunct="1">
              <a:buFontTx/>
              <a:buNone/>
            </a:pPr>
            <a:r>
              <a:rPr lang="en-US" dirty="0" smtClean="0"/>
              <a:t>	3. Genetics - </a:t>
            </a:r>
            <a:r>
              <a:rPr lang="en-US" dirty="0" err="1" smtClean="0"/>
              <a:t>pharmacogenetics</a:t>
            </a:r>
            <a:endParaRPr lang="en-US" dirty="0" smtClean="0"/>
          </a:p>
          <a:p>
            <a:pPr eaLnBrk="1" hangingPunct="1">
              <a:buFontTx/>
              <a:buNone/>
            </a:pPr>
            <a:r>
              <a:rPr lang="en-US" dirty="0" smtClean="0"/>
              <a:t>	4. Condition of health</a:t>
            </a:r>
          </a:p>
          <a:p>
            <a:pPr eaLnBrk="1" hangingPunct="1">
              <a:buFontTx/>
              <a:buNone/>
            </a:pPr>
            <a:r>
              <a:rPr lang="en-US" dirty="0" smtClean="0"/>
              <a:t>	5. Placebo effect</a:t>
            </a:r>
          </a:p>
        </p:txBody>
      </p:sp>
    </p:spTree>
    <p:extLst>
      <p:ext uri="{BB962C8B-B14F-4D97-AF65-F5344CB8AC3E}">
        <p14:creationId xmlns:p14="http://schemas.microsoft.com/office/powerpoint/2010/main" val="3615763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371600"/>
          </a:xfrm>
          <a:noFill/>
          <a:ln>
            <a:noFill/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sz="3600" b="0" dirty="0" smtClean="0">
                <a:solidFill>
                  <a:schemeClr val="tx1"/>
                </a:solidFill>
                <a:effectLst/>
              </a:rPr>
              <a:t>Causes of Variability in Drug Response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077200" cy="4572000"/>
          </a:xfrm>
          <a:noFill/>
          <a:ln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b="1" dirty="0"/>
              <a:t>R</a:t>
            </a:r>
            <a:r>
              <a:rPr lang="en-US" sz="2400" b="1" dirty="0" smtClean="0"/>
              <a:t>elated to the conditions of administration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 smtClean="0"/>
              <a:t>	</a:t>
            </a:r>
            <a:r>
              <a:rPr lang="en-US" sz="2400" b="1" dirty="0" smtClean="0"/>
              <a:t>1. Dose, formulation, route of administration.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b="1" dirty="0" smtClean="0"/>
              <a:t>	2. Resulting from repeated administration of drug:</a:t>
            </a:r>
            <a:r>
              <a:rPr lang="en-US" sz="2400" dirty="0" smtClean="0"/>
              <a:t>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dirty="0" smtClean="0"/>
              <a:t>		</a:t>
            </a:r>
            <a:r>
              <a:rPr lang="en-US" sz="2000" b="1" dirty="0" smtClean="0"/>
              <a:t>drug resistance;  drug tolerance-</a:t>
            </a:r>
            <a:r>
              <a:rPr lang="en-US" sz="2000" b="1" dirty="0" err="1" smtClean="0"/>
              <a:t>tachyphylaxis</a:t>
            </a:r>
            <a:r>
              <a:rPr lang="en-US" sz="2000" b="1" dirty="0" smtClean="0"/>
              <a:t>; drug allergy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dirty="0" smtClean="0"/>
              <a:t>	</a:t>
            </a:r>
            <a:r>
              <a:rPr lang="en-US" sz="2400" b="1" dirty="0" smtClean="0"/>
              <a:t>3. Drug interactions: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b="1" dirty="0" smtClean="0"/>
              <a:t>		</a:t>
            </a:r>
            <a:r>
              <a:rPr lang="en-US" sz="2000" b="1" dirty="0" smtClean="0"/>
              <a:t>chemical or physical; 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b="1" dirty="0" smtClean="0"/>
              <a:t>		GI absorption; 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b="1" dirty="0" smtClean="0"/>
              <a:t>		protein 	binding/distribution;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b="1" dirty="0" smtClean="0"/>
              <a:t>		metabolism (stimulation/inhibition);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b="1" dirty="0" smtClean="0"/>
              <a:t>		excretion (pH/transport processes);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b="1" dirty="0" smtClean="0"/>
              <a:t>		receptor (potentiation/antagonism); 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b="1" dirty="0" smtClean="0"/>
              <a:t>		changes in pH or electrolytes.</a:t>
            </a:r>
          </a:p>
        </p:txBody>
      </p:sp>
    </p:spTree>
    <p:extLst>
      <p:ext uri="{BB962C8B-B14F-4D97-AF65-F5344CB8AC3E}">
        <p14:creationId xmlns:p14="http://schemas.microsoft.com/office/powerpoint/2010/main" val="861507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dirty="0" smtClean="0"/>
              <a:t>Applications of Pharmacodynamics</a:t>
            </a:r>
            <a:endParaRPr lang="en-US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4175760"/>
          </a:xfrm>
        </p:spPr>
        <p:txBody>
          <a:bodyPr/>
          <a:lstStyle/>
          <a:p>
            <a:r>
              <a:rPr lang="en-US" dirty="0" smtClean="0"/>
              <a:t>To know the MIC Value</a:t>
            </a:r>
          </a:p>
          <a:p>
            <a:endParaRPr lang="en-US" dirty="0"/>
          </a:p>
          <a:p>
            <a:r>
              <a:rPr lang="en-US" dirty="0" smtClean="0"/>
              <a:t>To predict the Therapeutic Effect</a:t>
            </a:r>
          </a:p>
          <a:p>
            <a:endParaRPr lang="en-US" dirty="0"/>
          </a:p>
          <a:p>
            <a:r>
              <a:rPr lang="en-US" dirty="0" smtClean="0"/>
              <a:t>To predict the Side Effects &amp; contraindications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D885A-0FFA-4C25-B05B-2F8C168EFFC8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889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37160" indent="0">
              <a:buNone/>
            </a:pPr>
            <a:endParaRPr lang="en-US" dirty="0" smtClean="0"/>
          </a:p>
          <a:p>
            <a:pPr marL="137160" indent="0">
              <a:buNone/>
            </a:pPr>
            <a:endParaRPr lang="en-US" dirty="0"/>
          </a:p>
          <a:p>
            <a:pPr marL="137160" indent="0">
              <a:buNone/>
            </a:pPr>
            <a:r>
              <a:rPr lang="en-US" sz="5000" dirty="0" smtClean="0"/>
              <a:t>             THANK YOU</a:t>
            </a:r>
            <a:endParaRPr lang="en-US" sz="5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D885A-0FFA-4C25-B05B-2F8C168EFFC8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908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0"/>
            <a:ext cx="8229600" cy="4023360"/>
          </a:xfrm>
        </p:spPr>
        <p:txBody>
          <a:bodyPr/>
          <a:lstStyle/>
          <a:p>
            <a:r>
              <a:rPr lang="en-US" dirty="0"/>
              <a:t>Dosage Form : The form in which the drug is presented for use. In other words, this is </a:t>
            </a:r>
          </a:p>
          <a:p>
            <a:pPr marL="137160" indent="0">
              <a:buNone/>
            </a:pPr>
            <a:r>
              <a:rPr lang="en-US" dirty="0"/>
              <a:t>     the active substance + excipients</a:t>
            </a:r>
          </a:p>
          <a:p>
            <a:pPr marL="137160" indent="0">
              <a:buNone/>
            </a:pPr>
            <a:r>
              <a:rPr lang="en-US" dirty="0"/>
              <a:t>     </a:t>
            </a:r>
            <a:r>
              <a:rPr lang="en-US" dirty="0" err="1"/>
              <a:t>Eg</a:t>
            </a:r>
            <a:r>
              <a:rPr lang="en-US" dirty="0"/>
              <a:t>. – Capsules , Tablets , Injections , Eye/Ear </a:t>
            </a:r>
          </a:p>
          <a:p>
            <a:pPr marL="137160" indent="0">
              <a:buNone/>
            </a:pPr>
            <a:r>
              <a:rPr lang="en-US" dirty="0"/>
              <a:t>     Drops             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D885A-0FFA-4C25-B05B-2F8C168EFFC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2555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/>
              <a:t>Sources of Drugs</a:t>
            </a:r>
            <a:endParaRPr lang="en-US" b="0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4587981"/>
              </p:ext>
            </p:extLst>
          </p:nvPr>
        </p:nvGraphicFramePr>
        <p:xfrm>
          <a:off x="381000" y="2209800"/>
          <a:ext cx="8229600" cy="312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447040">
                <a:tc>
                  <a:txBody>
                    <a:bodyPr/>
                    <a:lstStyle/>
                    <a:p>
                      <a:r>
                        <a:rPr lang="en-US" dirty="0" smtClean="0"/>
                        <a:t>       Natural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47040"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 </a:t>
                      </a:r>
                      <a:r>
                        <a:rPr lang="en-US" baseline="0" dirty="0" smtClean="0"/>
                        <a:t>Plants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</a:t>
                      </a:r>
                      <a:r>
                        <a:rPr lang="en-US" dirty="0" err="1" smtClean="0"/>
                        <a:t>Taxol</a:t>
                      </a:r>
                      <a:r>
                        <a:rPr lang="en-US" dirty="0" smtClean="0"/>
                        <a:t> ( Paclitaxel ) from Yew</a:t>
                      </a:r>
                      <a:r>
                        <a:rPr lang="en-US" baseline="0" dirty="0" smtClean="0"/>
                        <a:t> Tree</a:t>
                      </a:r>
                      <a:endParaRPr lang="en-US" dirty="0"/>
                    </a:p>
                  </a:txBody>
                  <a:tcPr/>
                </a:tc>
              </a:tr>
              <a:tr h="447040"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</a:t>
                      </a:r>
                      <a:r>
                        <a:rPr lang="en-US" baseline="0" dirty="0" smtClean="0"/>
                        <a:t>  Animals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Cod Liver Oil</a:t>
                      </a:r>
                      <a:endParaRPr lang="en-US" dirty="0"/>
                    </a:p>
                  </a:txBody>
                  <a:tcPr/>
                </a:tc>
              </a:tr>
              <a:tr h="447040"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 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Minerals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Calcium</a:t>
                      </a:r>
                      <a:r>
                        <a:rPr lang="en-US" baseline="0" dirty="0" smtClean="0"/>
                        <a:t> Carbonate</a:t>
                      </a:r>
                      <a:r>
                        <a:rPr lang="en-US" dirty="0" smtClean="0"/>
                        <a:t>  </a:t>
                      </a:r>
                      <a:endParaRPr lang="en-US" dirty="0"/>
                    </a:p>
                  </a:txBody>
                  <a:tcPr/>
                </a:tc>
              </a:tr>
              <a:tr h="447040"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  Microbes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Penicillin , Recombinant</a:t>
                      </a:r>
                      <a:r>
                        <a:rPr lang="en-US" baseline="0" dirty="0" smtClean="0"/>
                        <a:t> Insulin</a:t>
                      </a:r>
                      <a:endParaRPr lang="en-US" dirty="0"/>
                    </a:p>
                  </a:txBody>
                  <a:tcPr/>
                </a:tc>
              </a:tr>
              <a:tr h="4470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</a:t>
                      </a:r>
                      <a:endParaRPr lang="en-US" dirty="0"/>
                    </a:p>
                  </a:txBody>
                  <a:tcPr/>
                </a:tc>
              </a:tr>
              <a:tr h="447040"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  Synthetic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</a:t>
                      </a:r>
                      <a:r>
                        <a:rPr lang="en-US" dirty="0" err="1" smtClean="0"/>
                        <a:t>Sulpha</a:t>
                      </a:r>
                      <a:r>
                        <a:rPr lang="en-US" dirty="0" smtClean="0"/>
                        <a:t> Dugs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D885A-0FFA-4C25-B05B-2F8C168EFFC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481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/>
              <a:t>Routes of Administration</a:t>
            </a:r>
            <a:endParaRPr lang="en-US" b="0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2275236"/>
              </p:ext>
            </p:extLst>
          </p:nvPr>
        </p:nvGraphicFramePr>
        <p:xfrm>
          <a:off x="381000" y="1905000"/>
          <a:ext cx="8229600" cy="403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5486400"/>
              </a:tblGrid>
              <a:tr h="1409739">
                <a:tc>
                  <a:txBody>
                    <a:bodyPr/>
                    <a:lstStyle/>
                    <a:p>
                      <a:r>
                        <a:rPr lang="en-US" dirty="0" smtClean="0"/>
                        <a:t>      Enteral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Oral , </a:t>
                      </a:r>
                      <a:r>
                        <a:rPr lang="en-US" dirty="0" err="1" smtClean="0"/>
                        <a:t>Sublingua</a:t>
                      </a:r>
                      <a:r>
                        <a:rPr lang="en-US" dirty="0" smtClean="0"/>
                        <a:t>;</a:t>
                      </a:r>
                      <a:endParaRPr lang="en-US" dirty="0"/>
                    </a:p>
                  </a:txBody>
                  <a:tcPr/>
                </a:tc>
              </a:tr>
              <a:tr h="1333461"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</a:t>
                      </a:r>
                      <a:r>
                        <a:rPr lang="en-US" dirty="0" err="1" smtClean="0"/>
                        <a:t>Parentral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Injections </a:t>
                      </a:r>
                      <a:r>
                        <a:rPr lang="en-US" baseline="0" dirty="0" smtClean="0"/>
                        <a:t> ( IM , IV Infusion , IV Injection , SC )</a:t>
                      </a:r>
                      <a:endParaRPr lang="en-US" dirty="0"/>
                    </a:p>
                  </a:txBody>
                  <a:tcPr/>
                </a:tc>
              </a:tr>
              <a:tr h="1295400"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Others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Inhalation</a:t>
                      </a:r>
                      <a:r>
                        <a:rPr lang="en-US" baseline="0" dirty="0" smtClean="0"/>
                        <a:t> , Topical , Anal , Vaginal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D885A-0FFA-4C25-B05B-2F8C168EFFC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419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1839</TotalTime>
  <Words>1771</Words>
  <Application>Microsoft Office PowerPoint</Application>
  <PresentationFormat>On-screen Show (4:3)</PresentationFormat>
  <Paragraphs>461</Paragraphs>
  <Slides>67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67</vt:i4>
      </vt:variant>
    </vt:vector>
  </HeadingPairs>
  <TitlesOfParts>
    <vt:vector size="68" baseType="lpstr">
      <vt:lpstr>Apex</vt:lpstr>
      <vt:lpstr>PharmacologY</vt:lpstr>
      <vt:lpstr>PowerPoint Presentation</vt:lpstr>
      <vt:lpstr>Pharmacology</vt:lpstr>
      <vt:lpstr>PowerPoint Presentation</vt:lpstr>
      <vt:lpstr>PowerPoint Presentation</vt:lpstr>
      <vt:lpstr>PowerPoint Presentation</vt:lpstr>
      <vt:lpstr>PowerPoint Presentation</vt:lpstr>
      <vt:lpstr>Sources of Drugs</vt:lpstr>
      <vt:lpstr>Routes of Administration</vt:lpstr>
      <vt:lpstr>Pharmacokinetics</vt:lpstr>
      <vt:lpstr>Pharmacokinetics</vt:lpstr>
      <vt:lpstr>Pharmacokinetics</vt:lpstr>
      <vt:lpstr>Pharmacokinetics</vt:lpstr>
      <vt:lpstr>Pharmacokinetics</vt:lpstr>
      <vt:lpstr>Absorption</vt:lpstr>
      <vt:lpstr>Absorption</vt:lpstr>
      <vt:lpstr>Drug Passage Across Membranes</vt:lpstr>
      <vt:lpstr>Drug Passage</vt:lpstr>
      <vt:lpstr>Drug Passage</vt:lpstr>
      <vt:lpstr>Drug Passage</vt:lpstr>
      <vt:lpstr>Drug Passage</vt:lpstr>
      <vt:lpstr>Bioavailability</vt:lpstr>
      <vt:lpstr>Distribution</vt:lpstr>
      <vt:lpstr>Distribution</vt:lpstr>
      <vt:lpstr>Distribution</vt:lpstr>
      <vt:lpstr>Distribution</vt:lpstr>
      <vt:lpstr>Distribution</vt:lpstr>
      <vt:lpstr>Elimination</vt:lpstr>
      <vt:lpstr>Elimination</vt:lpstr>
      <vt:lpstr>Blood Levels </vt:lpstr>
      <vt:lpstr>Plasma Half-life</vt:lpstr>
      <vt:lpstr>Application of Pharmacokinetics</vt:lpstr>
      <vt:lpstr>Application of Pharmacokinetics</vt:lpstr>
      <vt:lpstr>Pharmacodynamics</vt:lpstr>
      <vt:lpstr>Drug : Mechanism of Action (MOA)</vt:lpstr>
      <vt:lpstr>Pharmacodynamics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Characteristics of Drug-Receptor Interactions</vt:lpstr>
      <vt:lpstr>PowerPoint Presentation</vt:lpstr>
      <vt:lpstr>Receptor Transduction Mechanisms</vt:lpstr>
      <vt:lpstr>PowerPoint Presentation</vt:lpstr>
      <vt:lpstr>Receptor Regulation</vt:lpstr>
      <vt:lpstr>PowerPoint Presentation</vt:lpstr>
      <vt:lpstr>PowerPoint Presentation</vt:lpstr>
      <vt:lpstr>Causes of Variability in Drug Response</vt:lpstr>
      <vt:lpstr>Causes of Variability in Drug Response</vt:lpstr>
      <vt:lpstr>Applications of Pharmacodynamics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eisai</dc:creator>
  <cp:lastModifiedBy>eisai</cp:lastModifiedBy>
  <cp:revision>171</cp:revision>
  <dcterms:created xsi:type="dcterms:W3CDTF">2016-08-24T17:28:32Z</dcterms:created>
  <dcterms:modified xsi:type="dcterms:W3CDTF">2016-10-19T15:44:06Z</dcterms:modified>
  <cp:contentStatus/>
</cp:coreProperties>
</file>