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9" r:id="rId2"/>
    <p:sldId id="256" r:id="rId3"/>
    <p:sldId id="257" r:id="rId4"/>
    <p:sldId id="258" r:id="rId5"/>
    <p:sldId id="259" r:id="rId6"/>
    <p:sldId id="260" r:id="rId7"/>
    <p:sldId id="270" r:id="rId8"/>
    <p:sldId id="271" r:id="rId9"/>
    <p:sldId id="272" r:id="rId10"/>
    <p:sldId id="268" r:id="rId11"/>
    <p:sldId id="261" r:id="rId12"/>
    <p:sldId id="262" r:id="rId13"/>
    <p:sldId id="263" r:id="rId14"/>
    <p:sldId id="264" r:id="rId15"/>
    <p:sldId id="265" r:id="rId16"/>
    <p:sldId id="266" r:id="rId17"/>
    <p:sldId id="267" r:id="rId18"/>
  </p:sldIdLst>
  <p:sldSz cx="18288000" cy="10287000"/>
  <p:notesSz cx="6858000" cy="9144000"/>
  <p:embeddedFontLst>
    <p:embeddedFont>
      <p:font typeface="Bold Ink" panose="020B0604020202020204" charset="-128"/>
      <p:regular r:id="rId19"/>
    </p:embeddedFont>
    <p:embeddedFont>
      <p:font typeface="Akzidenz-Grotesk" panose="020B0604020202020204" charset="0"/>
      <p:regular r:id="rId20"/>
    </p:embeddedFont>
    <p:embeddedFont>
      <p:font typeface="Akzidenz-Grotesk Bold Italics"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5" d="100"/>
          <a:sy n="35" d="100"/>
        </p:scale>
        <p:origin x="110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9AA244-C83B-8C34-E5A0-5E2DF5DD0232}"/>
            </a:ext>
          </a:extLst>
        </p:cNvPr>
        <p:cNvGrpSpPr/>
        <p:nvPr/>
      </p:nvGrpSpPr>
      <p:grpSpPr>
        <a:xfrm>
          <a:off x="0" y="0"/>
          <a:ext cx="0" cy="0"/>
          <a:chOff x="0" y="0"/>
          <a:chExt cx="0" cy="0"/>
        </a:xfrm>
      </p:grpSpPr>
      <p:pic>
        <p:nvPicPr>
          <p:cNvPr id="1036" name="Picture 12" descr="SRM IST AWARDED HIGHEST GRADE OF A++ BY NAAC - SRM Institute of Science and  Technology">
            <a:extLst>
              <a:ext uri="{FF2B5EF4-FFF2-40B4-BE49-F238E27FC236}">
                <a16:creationId xmlns:a16="http://schemas.microsoft.com/office/drawing/2014/main" id="{56A498C1-385D-F3C4-8263-51B6C22D1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688" y="300394"/>
            <a:ext cx="8004624" cy="318684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BFF79A22-A616-C794-B6BD-061C6D244568}"/>
              </a:ext>
            </a:extLst>
          </p:cNvPr>
          <p:cNvGrpSpPr/>
          <p:nvPr/>
        </p:nvGrpSpPr>
        <p:grpSpPr>
          <a:xfrm>
            <a:off x="791646" y="4305300"/>
            <a:ext cx="16704708" cy="4246189"/>
            <a:chOff x="978910" y="3792911"/>
            <a:chExt cx="16704708" cy="4246189"/>
          </a:xfrm>
        </p:grpSpPr>
        <p:sp>
          <p:nvSpPr>
            <p:cNvPr id="27" name="TextBox 21">
              <a:extLst>
                <a:ext uri="{FF2B5EF4-FFF2-40B4-BE49-F238E27FC236}">
                  <a16:creationId xmlns:a16="http://schemas.microsoft.com/office/drawing/2014/main" id="{E4B0A367-9DBA-E535-303A-74F9926060CF}"/>
                </a:ext>
              </a:extLst>
            </p:cNvPr>
            <p:cNvSpPr txBox="1"/>
            <p:nvPr/>
          </p:nvSpPr>
          <p:spPr>
            <a:xfrm>
              <a:off x="4050290" y="3882016"/>
              <a:ext cx="10187420" cy="859915"/>
            </a:xfrm>
            <a:prstGeom prst="rect">
              <a:avLst/>
            </a:prstGeom>
          </p:spPr>
          <p:txBody>
            <a:bodyPr lIns="0" tIns="0" rIns="0" bIns="0" rtlCol="0" anchor="t">
              <a:spAutoFit/>
            </a:bodyPr>
            <a:lstStyle/>
            <a:p>
              <a:pPr algn="ctr">
                <a:lnSpc>
                  <a:spcPts val="7114"/>
                </a:lnSpc>
                <a:spcBef>
                  <a:spcPct val="0"/>
                </a:spcBef>
              </a:pPr>
              <a:r>
                <a:rPr lang="en-US" sz="5082" u="sng" dirty="0">
                  <a:latin typeface="Akzidenz-Grotesk"/>
                  <a:ea typeface="Akzidenz-Grotesk"/>
                  <a:cs typeface="Akzidenz-Grotesk"/>
                  <a:sym typeface="Akzidenz-Grotesk"/>
                </a:rPr>
                <a:t>DBMS Project Review 1</a:t>
              </a:r>
            </a:p>
          </p:txBody>
        </p:sp>
        <p:sp>
          <p:nvSpPr>
            <p:cNvPr id="28" name="TextBox 21">
              <a:extLst>
                <a:ext uri="{FF2B5EF4-FFF2-40B4-BE49-F238E27FC236}">
                  <a16:creationId xmlns:a16="http://schemas.microsoft.com/office/drawing/2014/main" id="{8E0EDF8C-AD5B-C8CC-3283-2514060B2256}"/>
                </a:ext>
              </a:extLst>
            </p:cNvPr>
            <p:cNvSpPr txBox="1"/>
            <p:nvPr/>
          </p:nvSpPr>
          <p:spPr>
            <a:xfrm>
              <a:off x="3810000" y="5178725"/>
              <a:ext cx="10187420" cy="859915"/>
            </a:xfrm>
            <a:prstGeom prst="rect">
              <a:avLst/>
            </a:prstGeom>
          </p:spPr>
          <p:txBody>
            <a:bodyPr lIns="0" tIns="0" rIns="0" bIns="0" rtlCol="0" anchor="t">
              <a:spAutoFit/>
            </a:bodyPr>
            <a:lstStyle/>
            <a:p>
              <a:pPr>
                <a:lnSpc>
                  <a:spcPts val="7114"/>
                </a:lnSpc>
                <a:spcBef>
                  <a:spcPct val="0"/>
                </a:spcBef>
              </a:pPr>
              <a:r>
                <a:rPr lang="en-US" sz="5082" dirty="0">
                  <a:latin typeface="Akzidenz-Grotesk"/>
                  <a:ea typeface="Akzidenz-Grotesk"/>
                  <a:cs typeface="Akzidenz-Grotesk"/>
                  <a:sym typeface="Akzidenz-Grotesk"/>
                </a:rPr>
                <a:t>Team no		    : 26</a:t>
              </a:r>
            </a:p>
          </p:txBody>
        </p:sp>
        <p:sp>
          <p:nvSpPr>
            <p:cNvPr id="29" name="TextBox 21">
              <a:extLst>
                <a:ext uri="{FF2B5EF4-FFF2-40B4-BE49-F238E27FC236}">
                  <a16:creationId xmlns:a16="http://schemas.microsoft.com/office/drawing/2014/main" id="{2669E856-1F69-1844-6BB6-3B180A6475E0}"/>
                </a:ext>
              </a:extLst>
            </p:cNvPr>
            <p:cNvSpPr txBox="1"/>
            <p:nvPr/>
          </p:nvSpPr>
          <p:spPr>
            <a:xfrm>
              <a:off x="978910" y="6038640"/>
              <a:ext cx="10187420" cy="859915"/>
            </a:xfrm>
            <a:prstGeom prst="rect">
              <a:avLst/>
            </a:prstGeom>
          </p:spPr>
          <p:txBody>
            <a:bodyPr lIns="0" tIns="0" rIns="0" bIns="0" rtlCol="0" anchor="t">
              <a:spAutoFit/>
            </a:bodyPr>
            <a:lstStyle/>
            <a:p>
              <a:pPr algn="ctr">
                <a:lnSpc>
                  <a:spcPts val="7114"/>
                </a:lnSpc>
                <a:spcBef>
                  <a:spcPct val="0"/>
                </a:spcBef>
              </a:pPr>
              <a:r>
                <a:rPr lang="en-US" sz="5082" dirty="0">
                  <a:latin typeface="Akzidenz-Grotesk"/>
                  <a:ea typeface="Akzidenz-Grotesk"/>
                  <a:cs typeface="Akzidenz-Grotesk"/>
                  <a:sym typeface="Akzidenz-Grotesk"/>
                </a:rPr>
                <a:t>Team members :</a:t>
              </a:r>
            </a:p>
          </p:txBody>
        </p:sp>
        <p:sp>
          <p:nvSpPr>
            <p:cNvPr id="31" name="TextBox 30">
              <a:extLst>
                <a:ext uri="{FF2B5EF4-FFF2-40B4-BE49-F238E27FC236}">
                  <a16:creationId xmlns:a16="http://schemas.microsoft.com/office/drawing/2014/main" id="{727E1BD6-F685-D449-BD62-4B7FA8968A59}"/>
                </a:ext>
              </a:extLst>
            </p:cNvPr>
            <p:cNvSpPr txBox="1"/>
            <p:nvPr/>
          </p:nvSpPr>
          <p:spPr>
            <a:xfrm>
              <a:off x="8522710" y="6243021"/>
              <a:ext cx="9144000" cy="584775"/>
            </a:xfrm>
            <a:prstGeom prst="rect">
              <a:avLst/>
            </a:prstGeom>
            <a:noFill/>
          </p:spPr>
          <p:txBody>
            <a:bodyPr wrap="square">
              <a:spAutoFit/>
            </a:bodyPr>
            <a:lstStyle/>
            <a:p>
              <a:r>
                <a:rPr lang="en-IN" sz="3200" dirty="0">
                  <a:latin typeface="Akzidenz-Grotesk" panose="020B0604020202020204" charset="0"/>
                </a:rPr>
                <a:t>Kironmoy Mukherjee (RA2311030010129)</a:t>
              </a:r>
            </a:p>
          </p:txBody>
        </p:sp>
        <p:sp>
          <p:nvSpPr>
            <p:cNvPr id="32" name="TextBox 31">
              <a:extLst>
                <a:ext uri="{FF2B5EF4-FFF2-40B4-BE49-F238E27FC236}">
                  <a16:creationId xmlns:a16="http://schemas.microsoft.com/office/drawing/2014/main" id="{946AA4DD-3182-4EF1-22CB-A0E30D3AC4A0}"/>
                </a:ext>
              </a:extLst>
            </p:cNvPr>
            <p:cNvSpPr txBox="1"/>
            <p:nvPr/>
          </p:nvSpPr>
          <p:spPr>
            <a:xfrm>
              <a:off x="8539618" y="6810548"/>
              <a:ext cx="9144000" cy="584775"/>
            </a:xfrm>
            <a:prstGeom prst="rect">
              <a:avLst/>
            </a:prstGeom>
            <a:noFill/>
          </p:spPr>
          <p:txBody>
            <a:bodyPr wrap="square">
              <a:spAutoFit/>
            </a:bodyPr>
            <a:lstStyle/>
            <a:p>
              <a:r>
                <a:rPr lang="en-US" sz="3200" dirty="0">
                  <a:latin typeface="Akzidenz-Grotesk" panose="020B0604020202020204" charset="0"/>
                </a:rPr>
                <a:t>A</a:t>
              </a:r>
              <a:r>
                <a:rPr lang="en-IN" sz="3200" dirty="0" err="1">
                  <a:latin typeface="Akzidenz-Grotesk" panose="020B0604020202020204" charset="0"/>
                </a:rPr>
                <a:t>ditya</a:t>
              </a:r>
              <a:r>
                <a:rPr lang="en-IN" sz="3200" dirty="0">
                  <a:latin typeface="Akzidenz-Grotesk" panose="020B0604020202020204" charset="0"/>
                </a:rPr>
                <a:t> Khandelwal    (RA2311030010130)</a:t>
              </a:r>
            </a:p>
          </p:txBody>
        </p:sp>
        <p:sp>
          <p:nvSpPr>
            <p:cNvPr id="33" name="Rectangle 32">
              <a:extLst>
                <a:ext uri="{FF2B5EF4-FFF2-40B4-BE49-F238E27FC236}">
                  <a16:creationId xmlns:a16="http://schemas.microsoft.com/office/drawing/2014/main" id="{CCDDB718-3814-86D7-451F-688F3742347B}"/>
                </a:ext>
              </a:extLst>
            </p:cNvPr>
            <p:cNvSpPr/>
            <p:nvPr/>
          </p:nvSpPr>
          <p:spPr>
            <a:xfrm>
              <a:off x="2286000" y="3792911"/>
              <a:ext cx="14478000" cy="42461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8381667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a:extLst>
            <a:ext uri="{FF2B5EF4-FFF2-40B4-BE49-F238E27FC236}">
              <a16:creationId xmlns:a16="http://schemas.microsoft.com/office/drawing/2014/main" id="{6861B9AB-DA10-5AFE-D326-F4250D351F9B}"/>
            </a:ext>
          </a:extLst>
        </p:cNvPr>
        <p:cNvGrpSpPr/>
        <p:nvPr/>
      </p:nvGrpSpPr>
      <p:grpSpPr>
        <a:xfrm>
          <a:off x="0" y="0"/>
          <a:ext cx="0" cy="0"/>
          <a:chOff x="0" y="0"/>
          <a:chExt cx="0" cy="0"/>
        </a:xfrm>
      </p:grpSpPr>
      <p:grpSp>
        <p:nvGrpSpPr>
          <p:cNvPr id="14" name="Group 14">
            <a:extLst>
              <a:ext uri="{FF2B5EF4-FFF2-40B4-BE49-F238E27FC236}">
                <a16:creationId xmlns:a16="http://schemas.microsoft.com/office/drawing/2014/main" id="{708D1489-2285-C909-EC83-4DFEAE0D80EB}"/>
              </a:ext>
            </a:extLst>
          </p:cNvPr>
          <p:cNvGrpSpPr/>
          <p:nvPr/>
        </p:nvGrpSpPr>
        <p:grpSpPr>
          <a:xfrm rot="-2562626">
            <a:off x="13101516" y="9777072"/>
            <a:ext cx="3710089" cy="1855044"/>
            <a:chOff x="0" y="0"/>
            <a:chExt cx="812800" cy="406400"/>
          </a:xfrm>
        </p:grpSpPr>
        <p:sp>
          <p:nvSpPr>
            <p:cNvPr id="15" name="Freeform 15">
              <a:extLst>
                <a:ext uri="{FF2B5EF4-FFF2-40B4-BE49-F238E27FC236}">
                  <a16:creationId xmlns:a16="http://schemas.microsoft.com/office/drawing/2014/main" id="{8579A770-EC74-BE95-1A94-DAAB39EAA799}"/>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a:extLst>
                <a:ext uri="{FF2B5EF4-FFF2-40B4-BE49-F238E27FC236}">
                  <a16:creationId xmlns:a16="http://schemas.microsoft.com/office/drawing/2014/main" id="{B1658399-6F90-BB77-4481-F75C30528B7E}"/>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a:extLst>
              <a:ext uri="{FF2B5EF4-FFF2-40B4-BE49-F238E27FC236}">
                <a16:creationId xmlns:a16="http://schemas.microsoft.com/office/drawing/2014/main" id="{30FE76C1-226C-C715-2742-8E905E417F65}"/>
              </a:ext>
            </a:extLst>
          </p:cNvPr>
          <p:cNvGrpSpPr/>
          <p:nvPr/>
        </p:nvGrpSpPr>
        <p:grpSpPr>
          <a:xfrm rot="-2562626">
            <a:off x="1610027" y="-1189519"/>
            <a:ext cx="3726595" cy="1863298"/>
            <a:chOff x="0" y="0"/>
            <a:chExt cx="812800" cy="406400"/>
          </a:xfrm>
        </p:grpSpPr>
        <p:sp>
          <p:nvSpPr>
            <p:cNvPr id="18" name="Freeform 18">
              <a:extLst>
                <a:ext uri="{FF2B5EF4-FFF2-40B4-BE49-F238E27FC236}">
                  <a16:creationId xmlns:a16="http://schemas.microsoft.com/office/drawing/2014/main" id="{B59C3EC2-8FD1-35AD-9FC9-C66C75F3D1B9}"/>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a:extLst>
                <a:ext uri="{FF2B5EF4-FFF2-40B4-BE49-F238E27FC236}">
                  <a16:creationId xmlns:a16="http://schemas.microsoft.com/office/drawing/2014/main" id="{4A243145-EEEA-7118-C1B1-B1E417B19CB7}"/>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a:extLst>
              <a:ext uri="{FF2B5EF4-FFF2-40B4-BE49-F238E27FC236}">
                <a16:creationId xmlns:a16="http://schemas.microsoft.com/office/drawing/2014/main" id="{BE758C49-714F-3C53-59FC-11F84067733B}"/>
              </a:ext>
            </a:extLst>
          </p:cNvPr>
          <p:cNvSpPr txBox="1"/>
          <p:nvPr/>
        </p:nvSpPr>
        <p:spPr>
          <a:xfrm>
            <a:off x="3873760" y="1026536"/>
            <a:ext cx="10540477" cy="1260636"/>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ABSTRACT</a:t>
            </a:r>
          </a:p>
        </p:txBody>
      </p:sp>
      <p:cxnSp>
        <p:nvCxnSpPr>
          <p:cNvPr id="3" name="Straight Connector 2">
            <a:extLst>
              <a:ext uri="{FF2B5EF4-FFF2-40B4-BE49-F238E27FC236}">
                <a16:creationId xmlns:a16="http://schemas.microsoft.com/office/drawing/2014/main" id="{AC5A3FB6-04ED-A0D8-A6FA-6BD58F1396C6}"/>
              </a:ext>
            </a:extLst>
          </p:cNvPr>
          <p:cNvCxnSpPr/>
          <p:nvPr/>
        </p:nvCxnSpPr>
        <p:spPr>
          <a:xfrm>
            <a:off x="4191000" y="3086100"/>
            <a:ext cx="167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A4C65AA-448F-487C-DC75-3FD4C70F15F2}"/>
              </a:ext>
            </a:extLst>
          </p:cNvPr>
          <p:cNvCxnSpPr>
            <a:cxnSpLocks/>
          </p:cNvCxnSpPr>
          <p:nvPr/>
        </p:nvCxnSpPr>
        <p:spPr>
          <a:xfrm>
            <a:off x="6858000" y="3086100"/>
            <a:ext cx="167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CCAFBCA-95D8-687B-FE71-6E33DB54CA09}"/>
              </a:ext>
            </a:extLst>
          </p:cNvPr>
          <p:cNvCxnSpPr>
            <a:cxnSpLocks/>
          </p:cNvCxnSpPr>
          <p:nvPr/>
        </p:nvCxnSpPr>
        <p:spPr>
          <a:xfrm>
            <a:off x="9525000" y="3086100"/>
            <a:ext cx="2819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3D6E5B7-0B8A-F3A6-0308-8EADF27DA2BB}"/>
              </a:ext>
            </a:extLst>
          </p:cNvPr>
          <p:cNvCxnSpPr>
            <a:cxnSpLocks/>
          </p:cNvCxnSpPr>
          <p:nvPr/>
        </p:nvCxnSpPr>
        <p:spPr>
          <a:xfrm>
            <a:off x="13106400" y="2781300"/>
            <a:ext cx="2286000" cy="685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2EEB729-DF5A-F57B-C551-3D177C5B67FE}"/>
              </a:ext>
            </a:extLst>
          </p:cNvPr>
          <p:cNvCxnSpPr>
            <a:cxnSpLocks/>
          </p:cNvCxnSpPr>
          <p:nvPr/>
        </p:nvCxnSpPr>
        <p:spPr>
          <a:xfrm>
            <a:off x="15697200" y="2933700"/>
            <a:ext cx="0" cy="533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D19E08-3405-F7CD-CFF5-BFB711B2767B}"/>
              </a:ext>
            </a:extLst>
          </p:cNvPr>
          <p:cNvCxnSpPr>
            <a:cxnSpLocks/>
          </p:cNvCxnSpPr>
          <p:nvPr/>
        </p:nvCxnSpPr>
        <p:spPr>
          <a:xfrm>
            <a:off x="15694819" y="1866900"/>
            <a:ext cx="0" cy="533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diagram of a flowchart&#10;&#10;AI-generated content may be incorrect.">
            <a:extLst>
              <a:ext uri="{FF2B5EF4-FFF2-40B4-BE49-F238E27FC236}">
                <a16:creationId xmlns:a16="http://schemas.microsoft.com/office/drawing/2014/main" id="{493184F7-854A-D945-C039-BBAA703BE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271" y="0"/>
            <a:ext cx="11711457" cy="10287000"/>
          </a:xfrm>
          <a:prstGeom prst="rect">
            <a:avLst/>
          </a:prstGeom>
        </p:spPr>
      </p:pic>
    </p:spTree>
    <p:extLst>
      <p:ext uri="{BB962C8B-B14F-4D97-AF65-F5344CB8AC3E}">
        <p14:creationId xmlns:p14="http://schemas.microsoft.com/office/powerpoint/2010/main" val="40743207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2">
            <a:extLst>
              <a:ext uri="{FF2B5EF4-FFF2-40B4-BE49-F238E27FC236}">
                <a16:creationId xmlns:a16="http://schemas.microsoft.com/office/drawing/2014/main" id="{E655434C-0373-468D-A18A-116997EE1267}"/>
              </a:ext>
            </a:extLst>
          </p:cNvPr>
          <p:cNvGrpSpPr/>
          <p:nvPr/>
        </p:nvGrpSpPr>
        <p:grpSpPr>
          <a:xfrm>
            <a:off x="2286000" y="1271263"/>
            <a:ext cx="15008792" cy="7744475"/>
            <a:chOff x="2286000" y="2112806"/>
            <a:chExt cx="15008792" cy="7744475"/>
          </a:xfrm>
        </p:grpSpPr>
        <p:sp>
          <p:nvSpPr>
            <p:cNvPr id="20" name="TextBox 20"/>
            <p:cNvSpPr txBox="1"/>
            <p:nvPr/>
          </p:nvSpPr>
          <p:spPr>
            <a:xfrm>
              <a:off x="3873762" y="2112806"/>
              <a:ext cx="10540477" cy="1260636"/>
            </a:xfrm>
            <a:prstGeom prst="rect">
              <a:avLst/>
            </a:prstGeom>
          </p:spPr>
          <p:txBody>
            <a:bodyPr lIns="0" tIns="0" rIns="0" bIns="0" rtlCol="0" anchor="t">
              <a:spAutoFit/>
            </a:bodyPr>
            <a:lstStyle/>
            <a:p>
              <a:pPr algn="ctr">
                <a:lnSpc>
                  <a:spcPts val="8968"/>
                </a:lnSpc>
              </a:pPr>
              <a:r>
                <a:rPr lang="en-US" sz="10551">
                  <a:solidFill>
                    <a:srgbClr val="545454"/>
                  </a:solidFill>
                  <a:latin typeface="Bold Ink"/>
                  <a:ea typeface="Bold Ink"/>
                  <a:cs typeface="Bold Ink"/>
                  <a:sym typeface="Bold Ink"/>
                </a:rPr>
                <a:t>PHASES</a:t>
              </a:r>
            </a:p>
          </p:txBody>
        </p:sp>
        <p:sp>
          <p:nvSpPr>
            <p:cNvPr id="21" name="TextBox 21"/>
            <p:cNvSpPr txBox="1"/>
            <p:nvPr/>
          </p:nvSpPr>
          <p:spPr>
            <a:xfrm>
              <a:off x="2286000" y="3662700"/>
              <a:ext cx="6899267" cy="6194581"/>
            </a:xfrm>
            <a:prstGeom prst="rect">
              <a:avLst/>
            </a:prstGeom>
          </p:spPr>
          <p:txBody>
            <a:bodyPr wrap="square" lIns="0" tIns="0" rIns="0" bIns="0" rtlCol="0" anchor="t">
              <a:spAutoFit/>
            </a:bodyPr>
            <a:lstStyle/>
            <a:p>
              <a:pPr marL="838150" lvl="1" indent="-419075" algn="l">
                <a:lnSpc>
                  <a:spcPts val="5434"/>
                </a:lnSpc>
                <a:buFont typeface="Arial"/>
                <a:buChar char="•"/>
              </a:pPr>
              <a:r>
                <a:rPr lang="en-US" sz="3882" b="1" i="1" dirty="0">
                  <a:solidFill>
                    <a:srgbClr val="61654D"/>
                  </a:solidFill>
                  <a:latin typeface="Akzidenz-Grotesk Bold Italics"/>
                  <a:ea typeface="Akzidenz-Grotesk Bold Italics"/>
                  <a:cs typeface="Akzidenz-Grotesk Bold Italics"/>
                  <a:sym typeface="Akzidenz-Grotesk Bold Italics"/>
                </a:rPr>
                <a:t>PHASE 1</a:t>
              </a:r>
              <a:r>
                <a:rPr lang="en-US" sz="3882" dirty="0">
                  <a:solidFill>
                    <a:srgbClr val="61654D"/>
                  </a:solidFill>
                  <a:latin typeface="Akzidenz-Grotesk"/>
                  <a:ea typeface="Akzidenz-Grotesk"/>
                  <a:cs typeface="Akzidenz-Grotesk"/>
                  <a:sym typeface="Akzidenz-Grotesk"/>
                </a:rPr>
                <a:t>:- Database Design &amp; Setup</a:t>
              </a:r>
            </a:p>
            <a:p>
              <a:pPr marL="1904975" lvl="3" indent="-571500">
                <a:lnSpc>
                  <a:spcPts val="5434"/>
                </a:lnSpc>
                <a:buFont typeface="Wingdings" panose="05000000000000000000" pitchFamily="2" charset="2"/>
                <a:buChar char="§"/>
              </a:pPr>
              <a:r>
                <a:rPr lang="en-US" sz="3882" dirty="0">
                  <a:solidFill>
                    <a:srgbClr val="61654D"/>
                  </a:solidFill>
                  <a:latin typeface="Akzidenz-Grotesk"/>
                  <a:ea typeface="Akzidenz-Grotesk"/>
                  <a:cs typeface="Akzidenz-Grotesk"/>
                  <a:sym typeface="Akzidenz-Grotesk"/>
                </a:rPr>
                <a:t>Design a E-R diagram , Schema , Table</a:t>
              </a:r>
            </a:p>
            <a:p>
              <a:pPr marL="1904975" lvl="3" indent="-571500">
                <a:lnSpc>
                  <a:spcPts val="5434"/>
                </a:lnSpc>
                <a:buFont typeface="Wingdings" panose="05000000000000000000" pitchFamily="2" charset="2"/>
                <a:buChar char="§"/>
              </a:pPr>
              <a:r>
                <a:rPr lang="en-US" sz="3882" dirty="0">
                  <a:solidFill>
                    <a:srgbClr val="61654D"/>
                  </a:solidFill>
                  <a:latin typeface="Akzidenz-Grotesk"/>
                  <a:ea typeface="Akzidenz-Grotesk"/>
                  <a:cs typeface="Akzidenz-Grotesk"/>
                  <a:sym typeface="Akzidenz-Grotesk"/>
                </a:rPr>
                <a:t>Establish PostgreSQL database with foreign key constraints</a:t>
              </a:r>
            </a:p>
            <a:p>
              <a:pPr algn="l">
                <a:lnSpc>
                  <a:spcPts val="5434"/>
                </a:lnSpc>
              </a:pPr>
              <a:endParaRPr lang="en-US" sz="3882" dirty="0">
                <a:solidFill>
                  <a:srgbClr val="61654D"/>
                </a:solidFill>
                <a:latin typeface="Akzidenz-Grotesk"/>
                <a:ea typeface="Akzidenz-Grotesk"/>
                <a:cs typeface="Akzidenz-Grotesk"/>
                <a:sym typeface="Akzidenz-Grotesk"/>
              </a:endParaRPr>
            </a:p>
            <a:p>
              <a:pPr algn="l">
                <a:lnSpc>
                  <a:spcPts val="5434"/>
                </a:lnSpc>
              </a:pPr>
              <a:endParaRPr lang="en-US" sz="3882" dirty="0">
                <a:solidFill>
                  <a:srgbClr val="61654D"/>
                </a:solidFill>
                <a:latin typeface="Akzidenz-Grotesk"/>
                <a:ea typeface="Akzidenz-Grotesk"/>
                <a:cs typeface="Akzidenz-Grotesk"/>
                <a:sym typeface="Akzidenz-Grotesk"/>
              </a:endParaRPr>
            </a:p>
          </p:txBody>
        </p:sp>
        <p:sp>
          <p:nvSpPr>
            <p:cNvPr id="22" name="TextBox 22"/>
            <p:cNvSpPr txBox="1"/>
            <p:nvPr/>
          </p:nvSpPr>
          <p:spPr>
            <a:xfrm>
              <a:off x="9424689" y="3614684"/>
              <a:ext cx="7870103" cy="4719562"/>
            </a:xfrm>
            <a:prstGeom prst="rect">
              <a:avLst/>
            </a:prstGeom>
          </p:spPr>
          <p:txBody>
            <a:bodyPr wrap="square" lIns="0" tIns="0" rIns="0" bIns="0" rtlCol="0" anchor="t">
              <a:spAutoFit/>
            </a:bodyPr>
            <a:lstStyle/>
            <a:p>
              <a:pPr marL="816560" lvl="1" indent="-408280" algn="l">
                <a:lnSpc>
                  <a:spcPts val="5294"/>
                </a:lnSpc>
                <a:buFont typeface="Arial"/>
                <a:buChar char="•"/>
              </a:pPr>
              <a:r>
                <a:rPr lang="en-US" sz="3782" b="1" i="1" dirty="0">
                  <a:solidFill>
                    <a:srgbClr val="61654D"/>
                  </a:solidFill>
                  <a:latin typeface="Akzidenz-Grotesk Bold Italics"/>
                  <a:ea typeface="Akzidenz-Grotesk Bold Italics"/>
                  <a:cs typeface="Akzidenz-Grotesk Bold Italics"/>
                  <a:sym typeface="Akzidenz-Grotesk Bold Italics"/>
                </a:rPr>
                <a:t>PHASE 2</a:t>
              </a:r>
              <a:r>
                <a:rPr lang="en-US" sz="3782" dirty="0">
                  <a:solidFill>
                    <a:srgbClr val="61654D"/>
                  </a:solidFill>
                  <a:latin typeface="Akzidenz-Grotesk"/>
                  <a:ea typeface="Akzidenz-Grotesk"/>
                  <a:cs typeface="Akzidenz-Grotesk"/>
                  <a:sym typeface="Akzidenz-Grotesk"/>
                </a:rPr>
                <a:t>:- Backend Development</a:t>
              </a:r>
            </a:p>
            <a:p>
              <a:pPr marL="1894180" lvl="3" indent="-571500">
                <a:lnSpc>
                  <a:spcPts val="5294"/>
                </a:lnSpc>
                <a:buFont typeface="Wingdings" panose="05000000000000000000" pitchFamily="2" charset="2"/>
                <a:buChar char="§"/>
              </a:pPr>
              <a:r>
                <a:rPr lang="en-US" sz="3782" dirty="0">
                  <a:solidFill>
                    <a:srgbClr val="61654D"/>
                  </a:solidFill>
                  <a:latin typeface="Akzidenz-Grotesk"/>
                  <a:ea typeface="Akzidenz-Grotesk"/>
                  <a:cs typeface="Akzidenz-Grotesk"/>
                  <a:sym typeface="Akzidenz-Grotesk"/>
                </a:rPr>
                <a:t>Create APIs for user authentication , project handling , proposals , etc.</a:t>
              </a:r>
            </a:p>
            <a:p>
              <a:pPr marL="1894180" lvl="3" indent="-571500">
                <a:lnSpc>
                  <a:spcPts val="5294"/>
                </a:lnSpc>
                <a:buFont typeface="Wingdings" panose="05000000000000000000" pitchFamily="2" charset="2"/>
                <a:buChar char="§"/>
              </a:pPr>
              <a:r>
                <a:rPr lang="en-US" sz="3782" dirty="0">
                  <a:solidFill>
                    <a:srgbClr val="61654D"/>
                  </a:solidFill>
                  <a:latin typeface="Akzidenz-Grotesk"/>
                  <a:ea typeface="Akzidenz-Grotesk"/>
                  <a:cs typeface="Akzidenz-Grotesk"/>
                  <a:sym typeface="Akzidenz-Grotesk"/>
                </a:rPr>
                <a:t>Implementing RESTFUL API for data communication</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2">
            <a:extLst>
              <a:ext uri="{FF2B5EF4-FFF2-40B4-BE49-F238E27FC236}">
                <a16:creationId xmlns:a16="http://schemas.microsoft.com/office/drawing/2014/main" id="{E9EF8566-5191-BD02-1C33-9A03FEBE1056}"/>
              </a:ext>
            </a:extLst>
          </p:cNvPr>
          <p:cNvGrpSpPr/>
          <p:nvPr/>
        </p:nvGrpSpPr>
        <p:grpSpPr>
          <a:xfrm>
            <a:off x="2514600" y="925014"/>
            <a:ext cx="12779089" cy="8436972"/>
            <a:chOff x="2514600" y="2112806"/>
            <a:chExt cx="12779089" cy="8436972"/>
          </a:xfrm>
        </p:grpSpPr>
        <p:sp>
          <p:nvSpPr>
            <p:cNvPr id="20" name="TextBox 20"/>
            <p:cNvSpPr txBox="1"/>
            <p:nvPr/>
          </p:nvSpPr>
          <p:spPr>
            <a:xfrm>
              <a:off x="3873762" y="2112806"/>
              <a:ext cx="10540477" cy="1260636"/>
            </a:xfrm>
            <a:prstGeom prst="rect">
              <a:avLst/>
            </a:prstGeom>
          </p:spPr>
          <p:txBody>
            <a:bodyPr lIns="0" tIns="0" rIns="0" bIns="0" rtlCol="0" anchor="t">
              <a:spAutoFit/>
            </a:bodyPr>
            <a:lstStyle/>
            <a:p>
              <a:pPr algn="ctr">
                <a:lnSpc>
                  <a:spcPts val="8968"/>
                </a:lnSpc>
              </a:pPr>
              <a:r>
                <a:rPr lang="en-US" sz="10551">
                  <a:solidFill>
                    <a:srgbClr val="545454"/>
                  </a:solidFill>
                  <a:latin typeface="Bold Ink"/>
                  <a:ea typeface="Bold Ink"/>
                  <a:cs typeface="Bold Ink"/>
                  <a:sym typeface="Bold Ink"/>
                </a:rPr>
                <a:t>PHASES</a:t>
              </a:r>
            </a:p>
          </p:txBody>
        </p:sp>
        <p:sp>
          <p:nvSpPr>
            <p:cNvPr id="21" name="TextBox 21"/>
            <p:cNvSpPr txBox="1"/>
            <p:nvPr/>
          </p:nvSpPr>
          <p:spPr>
            <a:xfrm>
              <a:off x="2514600" y="3662700"/>
              <a:ext cx="6670667" cy="6887078"/>
            </a:xfrm>
            <a:prstGeom prst="rect">
              <a:avLst/>
            </a:prstGeom>
          </p:spPr>
          <p:txBody>
            <a:bodyPr wrap="square" lIns="0" tIns="0" rIns="0" bIns="0" rtlCol="0" anchor="t">
              <a:spAutoFit/>
            </a:bodyPr>
            <a:lstStyle/>
            <a:p>
              <a:pPr marL="838150" lvl="1" indent="-419075" algn="l">
                <a:lnSpc>
                  <a:spcPts val="5434"/>
                </a:lnSpc>
                <a:buFont typeface="Arial"/>
                <a:buChar char="•"/>
              </a:pPr>
              <a:r>
                <a:rPr lang="en-US" sz="3882" b="1" i="1" dirty="0">
                  <a:solidFill>
                    <a:srgbClr val="61654D"/>
                  </a:solidFill>
                  <a:latin typeface="Akzidenz-Grotesk Bold Italics"/>
                  <a:ea typeface="Akzidenz-Grotesk Bold Italics"/>
                  <a:cs typeface="Akzidenz-Grotesk Bold Italics"/>
                  <a:sym typeface="Akzidenz-Grotesk Bold Italics"/>
                </a:rPr>
                <a:t>PHASE 3</a:t>
              </a:r>
              <a:r>
                <a:rPr lang="en-US" sz="3882" dirty="0">
                  <a:solidFill>
                    <a:srgbClr val="61654D"/>
                  </a:solidFill>
                  <a:latin typeface="Akzidenz-Grotesk"/>
                  <a:ea typeface="Akzidenz-Grotesk"/>
                  <a:cs typeface="Akzidenz-Grotesk"/>
                  <a:sym typeface="Akzidenz-Grotesk"/>
                </a:rPr>
                <a:t>:- Frontend Development</a:t>
              </a:r>
            </a:p>
            <a:p>
              <a:pPr marL="1904975" lvl="3" indent="-571500">
                <a:lnSpc>
                  <a:spcPts val="5434"/>
                </a:lnSpc>
                <a:buFont typeface="Wingdings" panose="05000000000000000000" pitchFamily="2" charset="2"/>
                <a:buChar char="§"/>
              </a:pPr>
              <a:r>
                <a:rPr lang="en-US" sz="3882" dirty="0">
                  <a:solidFill>
                    <a:srgbClr val="61654D"/>
                  </a:solidFill>
                  <a:latin typeface="Akzidenz-Grotesk"/>
                  <a:ea typeface="Akzidenz-Grotesk"/>
                  <a:cs typeface="Akzidenz-Grotesk"/>
                  <a:sym typeface="Akzidenz-Grotesk"/>
                </a:rPr>
                <a:t>Develop HTML/CSS/</a:t>
              </a:r>
              <a:r>
                <a:rPr lang="en-US" sz="3882" dirty="0" err="1">
                  <a:solidFill>
                    <a:srgbClr val="61654D"/>
                  </a:solidFill>
                  <a:latin typeface="Akzidenz-Grotesk"/>
                  <a:ea typeface="Akzidenz-Grotesk"/>
                  <a:cs typeface="Akzidenz-Grotesk"/>
                  <a:sym typeface="Akzidenz-Grotesk"/>
                </a:rPr>
                <a:t>JavaScri</a:t>
              </a:r>
              <a:r>
                <a:rPr lang="en-US" sz="3882" dirty="0">
                  <a:solidFill>
                    <a:srgbClr val="61654D"/>
                  </a:solidFill>
                  <a:latin typeface="Akzidenz-Grotesk"/>
                  <a:ea typeface="Akzidenz-Grotesk"/>
                  <a:cs typeface="Akzidenz-Grotesk"/>
                  <a:sym typeface="Akzidenz-Grotesk"/>
                </a:rPr>
                <a:t>-pt UI</a:t>
              </a:r>
            </a:p>
            <a:p>
              <a:pPr marL="1904975" lvl="3" indent="-571500">
                <a:lnSpc>
                  <a:spcPts val="5434"/>
                </a:lnSpc>
                <a:buFont typeface="Wingdings" panose="05000000000000000000" pitchFamily="2" charset="2"/>
                <a:buChar char="§"/>
              </a:pPr>
              <a:r>
                <a:rPr lang="en-US" sz="3882" dirty="0">
                  <a:solidFill>
                    <a:srgbClr val="61654D"/>
                  </a:solidFill>
                  <a:latin typeface="Akzidenz-Grotesk"/>
                  <a:ea typeface="Akzidenz-Grotesk"/>
                  <a:cs typeface="Akzidenz-Grotesk"/>
                  <a:sym typeface="Akzidenz-Grotesk"/>
                </a:rPr>
                <a:t>Integrate forms of proposals , contracts ,and payments</a:t>
              </a:r>
            </a:p>
            <a:p>
              <a:pPr algn="l">
                <a:lnSpc>
                  <a:spcPts val="5434"/>
                </a:lnSpc>
              </a:pPr>
              <a:endParaRPr lang="en-US" sz="3882" dirty="0">
                <a:solidFill>
                  <a:srgbClr val="61654D"/>
                </a:solidFill>
                <a:latin typeface="Akzidenz-Grotesk"/>
                <a:ea typeface="Akzidenz-Grotesk"/>
                <a:cs typeface="Akzidenz-Grotesk"/>
                <a:sym typeface="Akzidenz-Grotesk"/>
              </a:endParaRPr>
            </a:p>
            <a:p>
              <a:pPr algn="l">
                <a:lnSpc>
                  <a:spcPts val="5434"/>
                </a:lnSpc>
              </a:pPr>
              <a:endParaRPr lang="en-US" sz="3882" dirty="0">
                <a:solidFill>
                  <a:srgbClr val="61654D"/>
                </a:solidFill>
                <a:latin typeface="Akzidenz-Grotesk"/>
                <a:ea typeface="Akzidenz-Grotesk"/>
                <a:cs typeface="Akzidenz-Grotesk"/>
                <a:sym typeface="Akzidenz-Grotesk"/>
              </a:endParaRPr>
            </a:p>
          </p:txBody>
        </p:sp>
        <p:sp>
          <p:nvSpPr>
            <p:cNvPr id="22" name="TextBox 22"/>
            <p:cNvSpPr txBox="1"/>
            <p:nvPr/>
          </p:nvSpPr>
          <p:spPr>
            <a:xfrm>
              <a:off x="9144000" y="3672225"/>
              <a:ext cx="6149689" cy="5399235"/>
            </a:xfrm>
            <a:prstGeom prst="rect">
              <a:avLst/>
            </a:prstGeom>
          </p:spPr>
          <p:txBody>
            <a:bodyPr wrap="square" lIns="0" tIns="0" rIns="0" bIns="0" rtlCol="0" anchor="t">
              <a:spAutoFit/>
            </a:bodyPr>
            <a:lstStyle/>
            <a:p>
              <a:pPr marL="816560" lvl="1" indent="-408280" algn="l">
                <a:lnSpc>
                  <a:spcPts val="5294"/>
                </a:lnSpc>
                <a:buFont typeface="Arial"/>
                <a:buChar char="•"/>
              </a:pPr>
              <a:r>
                <a:rPr lang="en-US" sz="3782" b="1" i="1" dirty="0">
                  <a:solidFill>
                    <a:srgbClr val="61654D"/>
                  </a:solidFill>
                  <a:latin typeface="Akzidenz-Grotesk Bold Italics"/>
                  <a:ea typeface="Akzidenz-Grotesk Bold Italics"/>
                  <a:cs typeface="Akzidenz-Grotesk Bold Italics"/>
                  <a:sym typeface="Akzidenz-Grotesk Bold Italics"/>
                </a:rPr>
                <a:t>PHASE 4</a:t>
              </a:r>
              <a:r>
                <a:rPr lang="en-US" sz="3782" dirty="0">
                  <a:solidFill>
                    <a:srgbClr val="61654D"/>
                  </a:solidFill>
                  <a:latin typeface="Akzidenz-Grotesk"/>
                  <a:ea typeface="Akzidenz-Grotesk"/>
                  <a:cs typeface="Akzidenz-Grotesk"/>
                  <a:sym typeface="Akzidenz-Grotesk"/>
                </a:rPr>
                <a:t>:- Integrity and testing</a:t>
              </a:r>
            </a:p>
            <a:p>
              <a:pPr marL="1894180" lvl="3" indent="-571500">
                <a:lnSpc>
                  <a:spcPts val="5294"/>
                </a:lnSpc>
                <a:buFont typeface="Wingdings" panose="05000000000000000000" pitchFamily="2" charset="2"/>
                <a:buChar char="§"/>
              </a:pPr>
              <a:r>
                <a:rPr lang="en-US" sz="3782" dirty="0">
                  <a:solidFill>
                    <a:srgbClr val="61654D"/>
                  </a:solidFill>
                  <a:latin typeface="Akzidenz-Grotesk"/>
                  <a:ea typeface="Akzidenz-Grotesk"/>
                  <a:cs typeface="Akzidenz-Grotesk"/>
                  <a:sym typeface="Akzidenz-Grotesk"/>
                </a:rPr>
                <a:t>Connects frontend , backend with API calls</a:t>
              </a:r>
            </a:p>
            <a:p>
              <a:pPr marL="1894180" lvl="3" indent="-571500">
                <a:lnSpc>
                  <a:spcPts val="5294"/>
                </a:lnSpc>
                <a:buFont typeface="Wingdings" panose="05000000000000000000" pitchFamily="2" charset="2"/>
                <a:buChar char="§"/>
              </a:pPr>
              <a:r>
                <a:rPr lang="en-US" sz="3782" dirty="0">
                  <a:solidFill>
                    <a:srgbClr val="61654D"/>
                  </a:solidFill>
                  <a:latin typeface="Akzidenz-Grotesk"/>
                  <a:ea typeface="Akzidenz-Grotesk"/>
                  <a:cs typeface="Akzidenz-Grotesk"/>
                  <a:sym typeface="Akzidenz-Grotesk"/>
                </a:rPr>
                <a:t>Conduct testing for security , payments , and data integrity</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1">
            <a:extLst>
              <a:ext uri="{FF2B5EF4-FFF2-40B4-BE49-F238E27FC236}">
                <a16:creationId xmlns:a16="http://schemas.microsoft.com/office/drawing/2014/main" id="{4C160751-655C-0A70-B28D-A8DF40080534}"/>
              </a:ext>
            </a:extLst>
          </p:cNvPr>
          <p:cNvGrpSpPr/>
          <p:nvPr/>
        </p:nvGrpSpPr>
        <p:grpSpPr>
          <a:xfrm>
            <a:off x="3273773" y="2286141"/>
            <a:ext cx="11740454" cy="5714719"/>
            <a:chOff x="3273773" y="2112806"/>
            <a:chExt cx="11740454" cy="5714719"/>
          </a:xfrm>
        </p:grpSpPr>
        <p:sp>
          <p:nvSpPr>
            <p:cNvPr id="20" name="TextBox 20"/>
            <p:cNvSpPr txBox="1"/>
            <p:nvPr/>
          </p:nvSpPr>
          <p:spPr>
            <a:xfrm>
              <a:off x="3873762" y="2112806"/>
              <a:ext cx="10540477" cy="1260636"/>
            </a:xfrm>
            <a:prstGeom prst="rect">
              <a:avLst/>
            </a:prstGeom>
          </p:spPr>
          <p:txBody>
            <a:bodyPr lIns="0" tIns="0" rIns="0" bIns="0" rtlCol="0" anchor="t">
              <a:spAutoFit/>
            </a:bodyPr>
            <a:lstStyle/>
            <a:p>
              <a:pPr algn="ctr">
                <a:lnSpc>
                  <a:spcPts val="8968"/>
                </a:lnSpc>
              </a:pPr>
              <a:r>
                <a:rPr lang="en-US" sz="10551">
                  <a:solidFill>
                    <a:srgbClr val="545454"/>
                  </a:solidFill>
                  <a:latin typeface="Bold Ink"/>
                  <a:ea typeface="Bold Ink"/>
                  <a:cs typeface="Bold Ink"/>
                  <a:sym typeface="Bold Ink"/>
                </a:rPr>
                <a:t>PHASES</a:t>
              </a:r>
            </a:p>
          </p:txBody>
        </p:sp>
        <p:sp>
          <p:nvSpPr>
            <p:cNvPr id="21" name="TextBox 21"/>
            <p:cNvSpPr txBox="1"/>
            <p:nvPr/>
          </p:nvSpPr>
          <p:spPr>
            <a:xfrm>
              <a:off x="3273773" y="3651311"/>
              <a:ext cx="11740454" cy="4176214"/>
            </a:xfrm>
            <a:prstGeom prst="rect">
              <a:avLst/>
            </a:prstGeom>
          </p:spPr>
          <p:txBody>
            <a:bodyPr lIns="0" tIns="0" rIns="0" bIns="0" rtlCol="0" anchor="t">
              <a:spAutoFit/>
            </a:bodyPr>
            <a:lstStyle/>
            <a:p>
              <a:pPr marL="838150" lvl="1" indent="-419075" algn="l">
                <a:lnSpc>
                  <a:spcPts val="5434"/>
                </a:lnSpc>
                <a:buFont typeface="Arial"/>
                <a:buChar char="•"/>
              </a:pPr>
              <a:r>
                <a:rPr lang="en-US" sz="3882" b="1" i="1" dirty="0">
                  <a:solidFill>
                    <a:srgbClr val="61654D"/>
                  </a:solidFill>
                  <a:latin typeface="Akzidenz-Grotesk Bold Italics"/>
                  <a:ea typeface="Akzidenz-Grotesk Bold Italics"/>
                  <a:cs typeface="Akzidenz-Grotesk Bold Italics"/>
                  <a:sym typeface="Akzidenz-Grotesk Bold Italics"/>
                </a:rPr>
                <a:t>PHASE 5:-Development and Enhancements</a:t>
              </a:r>
            </a:p>
            <a:p>
              <a:pPr marL="1904975" lvl="3" indent="-571500">
                <a:lnSpc>
                  <a:spcPts val="5434"/>
                </a:lnSpc>
                <a:buFont typeface="Wingdings" panose="05000000000000000000" pitchFamily="2" charset="2"/>
                <a:buChar char="§"/>
              </a:pPr>
              <a:r>
                <a:rPr lang="en-US" sz="3882" dirty="0">
                  <a:solidFill>
                    <a:srgbClr val="61654D"/>
                  </a:solidFill>
                  <a:latin typeface="Akzidenz-Grotesk"/>
                  <a:ea typeface="Akzidenz-Grotesk"/>
                  <a:cs typeface="Akzidenz-Grotesk"/>
                  <a:sym typeface="Akzidenz-Grotesk"/>
                </a:rPr>
                <a:t>Deploy system on a cloud server (</a:t>
              </a:r>
              <a:r>
                <a:rPr lang="en-US" sz="3882" dirty="0" err="1">
                  <a:solidFill>
                    <a:srgbClr val="61654D"/>
                  </a:solidFill>
                  <a:latin typeface="Akzidenz-Grotesk"/>
                  <a:ea typeface="Akzidenz-Grotesk"/>
                  <a:cs typeface="Akzidenz-Grotesk"/>
                  <a:sym typeface="Akzidenz-Grotesk"/>
                </a:rPr>
                <a:t>eg</a:t>
              </a:r>
              <a:r>
                <a:rPr lang="en-US" sz="3882" dirty="0">
                  <a:solidFill>
                    <a:srgbClr val="61654D"/>
                  </a:solidFill>
                  <a:latin typeface="Akzidenz-Grotesk"/>
                  <a:ea typeface="Akzidenz-Grotesk"/>
                  <a:cs typeface="Akzidenz-Grotesk"/>
                  <a:sym typeface="Akzidenz-Grotesk"/>
                </a:rPr>
                <a:t> - AWS Heroku)</a:t>
              </a:r>
            </a:p>
            <a:p>
              <a:pPr marL="1904975" lvl="3" indent="-571500">
                <a:lnSpc>
                  <a:spcPts val="5434"/>
                </a:lnSpc>
                <a:buFont typeface="Wingdings" panose="05000000000000000000" pitchFamily="2" charset="2"/>
                <a:buChar char="§"/>
              </a:pPr>
              <a:r>
                <a:rPr lang="en-US" sz="3882" dirty="0">
                  <a:solidFill>
                    <a:srgbClr val="61654D"/>
                  </a:solidFill>
                  <a:latin typeface="Akzidenz-Grotesk"/>
                  <a:ea typeface="Akzidenz-Grotesk"/>
                  <a:cs typeface="Akzidenz-Grotesk"/>
                  <a:sym typeface="Akzidenz-Grotesk"/>
                </a:rPr>
                <a:t>Optimize performance and scalability</a:t>
              </a:r>
            </a:p>
            <a:p>
              <a:pPr algn="l">
                <a:lnSpc>
                  <a:spcPts val="5434"/>
                </a:lnSpc>
              </a:pPr>
              <a:endParaRPr lang="en-US" sz="3882" dirty="0">
                <a:solidFill>
                  <a:srgbClr val="61654D"/>
                </a:solidFill>
                <a:latin typeface="Akzidenz-Grotesk"/>
                <a:ea typeface="Akzidenz-Grotesk"/>
                <a:cs typeface="Akzidenz-Grotesk"/>
                <a:sym typeface="Akzidenz-Grotesk"/>
              </a:endParaRPr>
            </a:p>
            <a:p>
              <a:pPr algn="l">
                <a:lnSpc>
                  <a:spcPts val="5434"/>
                </a:lnSpc>
              </a:pPr>
              <a:endParaRPr lang="en-US" sz="3882" dirty="0">
                <a:solidFill>
                  <a:srgbClr val="61654D"/>
                </a:solidFill>
                <a:latin typeface="Akzidenz-Grotesk"/>
                <a:ea typeface="Akzidenz-Grotesk"/>
                <a:cs typeface="Akzidenz-Grotesk"/>
                <a:sym typeface="Akzidenz-Grotesk"/>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1">
            <a:extLst>
              <a:ext uri="{FF2B5EF4-FFF2-40B4-BE49-F238E27FC236}">
                <a16:creationId xmlns:a16="http://schemas.microsoft.com/office/drawing/2014/main" id="{462A5B75-4760-6645-F353-F50AE409337B}"/>
              </a:ext>
            </a:extLst>
          </p:cNvPr>
          <p:cNvGrpSpPr/>
          <p:nvPr/>
        </p:nvGrpSpPr>
        <p:grpSpPr>
          <a:xfrm>
            <a:off x="3125802" y="1954086"/>
            <a:ext cx="12036395" cy="6378828"/>
            <a:chOff x="3125802" y="2033459"/>
            <a:chExt cx="12036395" cy="6378828"/>
          </a:xfrm>
        </p:grpSpPr>
        <p:sp>
          <p:nvSpPr>
            <p:cNvPr id="20" name="TextBox 20"/>
            <p:cNvSpPr txBox="1"/>
            <p:nvPr/>
          </p:nvSpPr>
          <p:spPr>
            <a:xfrm>
              <a:off x="3873762" y="2033459"/>
              <a:ext cx="10540477" cy="2395149"/>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SOFTWARE REQUIREMENTS</a:t>
              </a:r>
            </a:p>
          </p:txBody>
        </p:sp>
        <p:sp>
          <p:nvSpPr>
            <p:cNvPr id="21" name="TextBox 21"/>
            <p:cNvSpPr txBox="1"/>
            <p:nvPr/>
          </p:nvSpPr>
          <p:spPr>
            <a:xfrm>
              <a:off x="3125802" y="4295198"/>
              <a:ext cx="12036395" cy="4117089"/>
            </a:xfrm>
            <a:prstGeom prst="rect">
              <a:avLst/>
            </a:prstGeom>
          </p:spPr>
          <p:txBody>
            <a:bodyPr lIns="0" tIns="0" rIns="0" bIns="0" rtlCol="0" anchor="t">
              <a:spAutoFit/>
            </a:bodyPr>
            <a:lstStyle/>
            <a:p>
              <a:pPr marL="742950" indent="-742950">
                <a:lnSpc>
                  <a:spcPts val="5434"/>
                </a:lnSpc>
                <a:buFont typeface="+mj-lt"/>
                <a:buAutoNum type="arabicPeriod"/>
              </a:pPr>
              <a:r>
                <a:rPr lang="en-US" sz="3882" dirty="0">
                  <a:solidFill>
                    <a:srgbClr val="61654D"/>
                  </a:solidFill>
                  <a:latin typeface="Akzidenz-Grotesk"/>
                  <a:ea typeface="Akzidenz-Grotesk"/>
                  <a:cs typeface="Akzidenz-Grotesk"/>
                  <a:sym typeface="Akzidenz-Grotesk"/>
                </a:rPr>
                <a:t>Operating System: Windows / Linux / macOS  </a:t>
              </a:r>
            </a:p>
            <a:p>
              <a:pPr marL="742950" indent="-742950">
                <a:lnSpc>
                  <a:spcPts val="5434"/>
                </a:lnSpc>
                <a:buFont typeface="+mj-lt"/>
                <a:buAutoNum type="arabicPeriod"/>
              </a:pPr>
              <a:r>
                <a:rPr lang="en-US" sz="3882" dirty="0">
                  <a:solidFill>
                    <a:srgbClr val="61654D"/>
                  </a:solidFill>
                  <a:latin typeface="Akzidenz-Grotesk"/>
                  <a:ea typeface="Akzidenz-Grotesk"/>
                  <a:cs typeface="Akzidenz-Grotesk"/>
                  <a:sym typeface="Akzidenz-Grotesk"/>
                </a:rPr>
                <a:t>Backend: Flask (Python), PostgreSQL, </a:t>
              </a:r>
              <a:r>
                <a:rPr lang="en-US" sz="3882" dirty="0" err="1">
                  <a:solidFill>
                    <a:srgbClr val="61654D"/>
                  </a:solidFill>
                  <a:latin typeface="Akzidenz-Grotesk"/>
                  <a:ea typeface="Akzidenz-Grotesk"/>
                  <a:cs typeface="Akzidenz-Grotesk"/>
                  <a:sym typeface="Akzidenz-Grotesk"/>
                </a:rPr>
                <a:t>SQLAlchemy</a:t>
              </a:r>
              <a:r>
                <a:rPr lang="en-US" sz="3882" dirty="0">
                  <a:solidFill>
                    <a:srgbClr val="61654D"/>
                  </a:solidFill>
                  <a:latin typeface="Akzidenz-Grotesk"/>
                  <a:ea typeface="Akzidenz-Grotesk"/>
                  <a:cs typeface="Akzidenz-Grotesk"/>
                  <a:sym typeface="Akzidenz-Grotesk"/>
                </a:rPr>
                <a:t>  </a:t>
              </a:r>
            </a:p>
            <a:p>
              <a:pPr marL="742950" indent="-742950">
                <a:lnSpc>
                  <a:spcPts val="5434"/>
                </a:lnSpc>
                <a:buFont typeface="+mj-lt"/>
                <a:buAutoNum type="arabicPeriod"/>
              </a:pPr>
              <a:r>
                <a:rPr lang="en-US" sz="3882" dirty="0">
                  <a:solidFill>
                    <a:srgbClr val="61654D"/>
                  </a:solidFill>
                  <a:latin typeface="Akzidenz-Grotesk"/>
                  <a:ea typeface="Akzidenz-Grotesk"/>
                  <a:cs typeface="Akzidenz-Grotesk"/>
                  <a:sym typeface="Akzidenz-Grotesk"/>
                </a:rPr>
                <a:t>Frontend: HTML, CSS, JavaScript (or React.js)  </a:t>
              </a:r>
            </a:p>
            <a:p>
              <a:pPr marL="742950" indent="-742950">
                <a:lnSpc>
                  <a:spcPts val="5434"/>
                </a:lnSpc>
                <a:buFont typeface="+mj-lt"/>
                <a:buAutoNum type="arabicPeriod"/>
              </a:pPr>
              <a:r>
                <a:rPr lang="en-US" sz="3882" dirty="0">
                  <a:solidFill>
                    <a:srgbClr val="61654D"/>
                  </a:solidFill>
                  <a:latin typeface="Akzidenz-Grotesk"/>
                  <a:ea typeface="Akzidenz-Grotesk"/>
                  <a:cs typeface="Akzidenz-Grotesk"/>
                  <a:sym typeface="Akzidenz-Grotesk"/>
                </a:rPr>
                <a:t>Development Tools: VS Code, </a:t>
              </a:r>
              <a:r>
                <a:rPr lang="en-US" sz="3882" dirty="0" err="1">
                  <a:solidFill>
                    <a:srgbClr val="61654D"/>
                  </a:solidFill>
                  <a:latin typeface="Akzidenz-Grotesk"/>
                  <a:ea typeface="Akzidenz-Grotesk"/>
                  <a:cs typeface="Akzidenz-Grotesk"/>
                  <a:sym typeface="Akzidenz-Grotesk"/>
                </a:rPr>
                <a:t>PGAdmin</a:t>
              </a:r>
              <a:r>
                <a:rPr lang="en-US" sz="3882" dirty="0">
                  <a:solidFill>
                    <a:srgbClr val="61654D"/>
                  </a:solidFill>
                  <a:latin typeface="Akzidenz-Grotesk"/>
                  <a:ea typeface="Akzidenz-Grotesk"/>
                  <a:cs typeface="Akzidenz-Grotesk"/>
                  <a:sym typeface="Akzidenz-Grotesk"/>
                </a:rPr>
                <a:t>  </a:t>
              </a:r>
            </a:p>
            <a:p>
              <a:pPr marL="742950" indent="-742950">
                <a:lnSpc>
                  <a:spcPts val="5434"/>
                </a:lnSpc>
                <a:spcBef>
                  <a:spcPct val="0"/>
                </a:spcBef>
                <a:buFont typeface="+mj-lt"/>
                <a:buAutoNum type="arabicPeriod"/>
              </a:pPr>
              <a:r>
                <a:rPr lang="en-US" sz="3882" dirty="0">
                  <a:solidFill>
                    <a:srgbClr val="61654D"/>
                  </a:solidFill>
                  <a:latin typeface="Akzidenz-Grotesk"/>
                  <a:ea typeface="Akzidenz-Grotesk"/>
                  <a:cs typeface="Akzidenz-Grotesk"/>
                  <a:sym typeface="Akzidenz-Grotesk"/>
                </a:rPr>
                <a:t>Libraries: Flask-MySQL, Flask-RESTful, JWT for authentication</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1">
            <a:extLst>
              <a:ext uri="{FF2B5EF4-FFF2-40B4-BE49-F238E27FC236}">
                <a16:creationId xmlns:a16="http://schemas.microsoft.com/office/drawing/2014/main" id="{7229C81E-5BF1-5FE6-E0E3-98183DBB640C}"/>
              </a:ext>
            </a:extLst>
          </p:cNvPr>
          <p:cNvGrpSpPr/>
          <p:nvPr/>
        </p:nvGrpSpPr>
        <p:grpSpPr>
          <a:xfrm>
            <a:off x="3125802" y="2957034"/>
            <a:ext cx="12036395" cy="4372933"/>
            <a:chOff x="3125802" y="2033459"/>
            <a:chExt cx="12036395" cy="4372933"/>
          </a:xfrm>
        </p:grpSpPr>
        <p:sp>
          <p:nvSpPr>
            <p:cNvPr id="20" name="TextBox 20"/>
            <p:cNvSpPr txBox="1"/>
            <p:nvPr/>
          </p:nvSpPr>
          <p:spPr>
            <a:xfrm>
              <a:off x="3873762" y="2033459"/>
              <a:ext cx="10540477" cy="2395149"/>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HARDWARE REQUIREMENTS</a:t>
              </a:r>
            </a:p>
          </p:txBody>
        </p:sp>
        <p:sp>
          <p:nvSpPr>
            <p:cNvPr id="21" name="TextBox 21"/>
            <p:cNvSpPr txBox="1"/>
            <p:nvPr/>
          </p:nvSpPr>
          <p:spPr>
            <a:xfrm>
              <a:off x="3125802" y="4295198"/>
              <a:ext cx="12036395" cy="2111194"/>
            </a:xfrm>
            <a:prstGeom prst="rect">
              <a:avLst/>
            </a:prstGeom>
          </p:spPr>
          <p:txBody>
            <a:bodyPr lIns="0" tIns="0" rIns="0" bIns="0" rtlCol="0" anchor="t">
              <a:spAutoFit/>
            </a:bodyPr>
            <a:lstStyle/>
            <a:p>
              <a:pPr marL="742950" indent="-742950">
                <a:lnSpc>
                  <a:spcPts val="5434"/>
                </a:lnSpc>
                <a:buFont typeface="+mj-lt"/>
                <a:buAutoNum type="arabicPeriod"/>
              </a:pPr>
              <a:r>
                <a:rPr lang="en-US" sz="3882" dirty="0">
                  <a:solidFill>
                    <a:srgbClr val="61654D"/>
                  </a:solidFill>
                  <a:latin typeface="Akzidenz-Grotesk"/>
                  <a:ea typeface="Akzidenz-Grotesk"/>
                  <a:cs typeface="Akzidenz-Grotesk"/>
                  <a:sym typeface="Akzidenz-Grotesk"/>
                </a:rPr>
                <a:t>Processor : Intel i3 / Ryzen 5 or better</a:t>
              </a:r>
            </a:p>
            <a:p>
              <a:pPr marL="742950" indent="-742950">
                <a:lnSpc>
                  <a:spcPts val="5434"/>
                </a:lnSpc>
                <a:buFont typeface="+mj-lt"/>
                <a:buAutoNum type="arabicPeriod"/>
              </a:pPr>
              <a:r>
                <a:rPr lang="en-US" sz="3882" dirty="0">
                  <a:solidFill>
                    <a:srgbClr val="61654D"/>
                  </a:solidFill>
                  <a:latin typeface="Akzidenz-Grotesk"/>
                  <a:ea typeface="Akzidenz-Grotesk"/>
                  <a:cs typeface="Akzidenz-Grotesk"/>
                  <a:sym typeface="Akzidenz-Grotesk"/>
                </a:rPr>
                <a:t>RAM : Minimum 2GB or better</a:t>
              </a:r>
            </a:p>
            <a:p>
              <a:pPr marL="742950" indent="-742950">
                <a:lnSpc>
                  <a:spcPts val="5434"/>
                </a:lnSpc>
                <a:spcBef>
                  <a:spcPct val="0"/>
                </a:spcBef>
                <a:buFont typeface="+mj-lt"/>
                <a:buAutoNum type="arabicPeriod"/>
              </a:pPr>
              <a:r>
                <a:rPr lang="en-US" sz="3882" dirty="0">
                  <a:solidFill>
                    <a:srgbClr val="61654D"/>
                  </a:solidFill>
                  <a:latin typeface="Akzidenz-Grotesk"/>
                  <a:ea typeface="Akzidenz-Grotesk"/>
                  <a:cs typeface="Akzidenz-Grotesk"/>
                  <a:sym typeface="Akzidenz-Grotesk"/>
                </a:rPr>
                <a:t>Storage : Minimum 5GB free</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1">
            <a:extLst>
              <a:ext uri="{FF2B5EF4-FFF2-40B4-BE49-F238E27FC236}">
                <a16:creationId xmlns:a16="http://schemas.microsoft.com/office/drawing/2014/main" id="{12641FA0-6B30-FE14-C5F7-E13A60BA3C72}"/>
              </a:ext>
            </a:extLst>
          </p:cNvPr>
          <p:cNvGrpSpPr/>
          <p:nvPr/>
        </p:nvGrpSpPr>
        <p:grpSpPr>
          <a:xfrm>
            <a:off x="3125802" y="1994658"/>
            <a:ext cx="12036395" cy="6297684"/>
            <a:chOff x="3125802" y="2851908"/>
            <a:chExt cx="12036395" cy="6297684"/>
          </a:xfrm>
        </p:grpSpPr>
        <p:sp>
          <p:nvSpPr>
            <p:cNvPr id="20" name="TextBox 20"/>
            <p:cNvSpPr txBox="1"/>
            <p:nvPr/>
          </p:nvSpPr>
          <p:spPr>
            <a:xfrm>
              <a:off x="3873762" y="2851908"/>
              <a:ext cx="10540477" cy="1260636"/>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CONCLUSION</a:t>
              </a:r>
            </a:p>
          </p:txBody>
        </p:sp>
        <p:sp>
          <p:nvSpPr>
            <p:cNvPr id="21" name="TextBox 21"/>
            <p:cNvSpPr txBox="1"/>
            <p:nvPr/>
          </p:nvSpPr>
          <p:spPr>
            <a:xfrm>
              <a:off x="3125802" y="4295198"/>
              <a:ext cx="12036395" cy="4854394"/>
            </a:xfrm>
            <a:prstGeom prst="rect">
              <a:avLst/>
            </a:prstGeom>
          </p:spPr>
          <p:txBody>
            <a:bodyPr lIns="0" tIns="0" rIns="0" bIns="0" rtlCol="0" anchor="t">
              <a:spAutoFit/>
            </a:bodyPr>
            <a:lstStyle/>
            <a:p>
              <a:pPr algn="just">
                <a:lnSpc>
                  <a:spcPts val="5434"/>
                </a:lnSpc>
              </a:pPr>
              <a:r>
                <a:rPr lang="en-US" sz="3882" dirty="0">
                  <a:solidFill>
                    <a:srgbClr val="61654D"/>
                  </a:solidFill>
                  <a:latin typeface="Akzidenz-Grotesk"/>
                  <a:ea typeface="Akzidenz-Grotesk"/>
                  <a:cs typeface="Akzidenz-Grotesk"/>
                  <a:sym typeface="Akzidenz-Grotesk"/>
                </a:rPr>
                <a:t>GigSphere aims to simplify freelance work management, ensuring efficiency, security, and transparency.  </a:t>
              </a:r>
            </a:p>
            <a:p>
              <a:pPr algn="just">
                <a:lnSpc>
                  <a:spcPts val="5434"/>
                </a:lnSpc>
                <a:spcBef>
                  <a:spcPct val="0"/>
                </a:spcBef>
              </a:pPr>
              <a:r>
                <a:rPr lang="en-US" sz="3882" dirty="0">
                  <a:solidFill>
                    <a:srgbClr val="61654D"/>
                  </a:solidFill>
                  <a:latin typeface="Akzidenz-Grotesk"/>
                  <a:ea typeface="Akzidenz-Grotesk"/>
                  <a:cs typeface="Akzidenz-Grotesk"/>
                  <a:sym typeface="Akzidenz-Grotesk"/>
                </a:rPr>
                <a:t>With a structured database, user-friendly UI, and secure contracts, it provides a comprehensive solution for freelancers and clients.  Through phase-wise implementation, GigSphere can evolve into a scalable freelance marketplace. </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029631" y="3439211"/>
            <a:ext cx="12228738" cy="3980077"/>
          </a:xfrm>
          <a:prstGeom prst="rect">
            <a:avLst/>
          </a:prstGeom>
        </p:spPr>
        <p:txBody>
          <a:bodyPr lIns="0" tIns="0" rIns="0" bIns="0" rtlCol="0" anchor="t">
            <a:spAutoFit/>
          </a:bodyPr>
          <a:lstStyle/>
          <a:p>
            <a:pPr algn="ctr">
              <a:lnSpc>
                <a:spcPts val="14909"/>
              </a:lnSpc>
            </a:pPr>
            <a:r>
              <a:rPr lang="en-US" sz="17540">
                <a:solidFill>
                  <a:srgbClr val="545454"/>
                </a:solidFill>
                <a:latin typeface="Bold Ink"/>
                <a:ea typeface="Bold Ink"/>
                <a:cs typeface="Bold Ink"/>
                <a:sym typeface="Bold Ink"/>
              </a:rPr>
              <a:t>THANK</a:t>
            </a:r>
          </a:p>
          <a:p>
            <a:pPr algn="ctr">
              <a:lnSpc>
                <a:spcPts val="14909"/>
              </a:lnSpc>
            </a:pPr>
            <a:r>
              <a:rPr lang="en-US" sz="17540">
                <a:solidFill>
                  <a:srgbClr val="545454"/>
                </a:solidFill>
                <a:latin typeface="Bold Ink"/>
                <a:ea typeface="Bold Ink"/>
                <a:cs typeface="Bold Ink"/>
                <a:sym typeface="Bold Ink"/>
              </a:rPr>
              <a:t>YOU</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15177" y="7433767"/>
            <a:ext cx="9430353" cy="4715177"/>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456827" y="10338182"/>
            <a:ext cx="4661316" cy="233065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4966490" y="-1328888"/>
            <a:ext cx="9430353" cy="4715177"/>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5583791" y="-2142757"/>
            <a:ext cx="4661316" cy="2330658"/>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4067202" y="9359478"/>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166334" y="-824125"/>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029631" y="3056079"/>
            <a:ext cx="12228738" cy="3980077"/>
          </a:xfrm>
          <a:prstGeom prst="rect">
            <a:avLst/>
          </a:prstGeom>
        </p:spPr>
        <p:txBody>
          <a:bodyPr lIns="0" tIns="0" rIns="0" bIns="0" rtlCol="0" anchor="t">
            <a:spAutoFit/>
          </a:bodyPr>
          <a:lstStyle/>
          <a:p>
            <a:pPr algn="ctr">
              <a:lnSpc>
                <a:spcPts val="14909"/>
              </a:lnSpc>
            </a:pPr>
            <a:r>
              <a:rPr lang="en-US" sz="17540">
                <a:solidFill>
                  <a:srgbClr val="545454"/>
                </a:solidFill>
                <a:latin typeface="Bold Ink"/>
                <a:ea typeface="Bold Ink"/>
                <a:cs typeface="Bold Ink"/>
                <a:sym typeface="Bold Ink"/>
              </a:rPr>
              <a:t>GIG SPHERE</a:t>
            </a:r>
          </a:p>
        </p:txBody>
      </p:sp>
      <p:sp>
        <p:nvSpPr>
          <p:cNvPr id="21" name="TextBox 21"/>
          <p:cNvSpPr txBox="1"/>
          <p:nvPr/>
        </p:nvSpPr>
        <p:spPr>
          <a:xfrm>
            <a:off x="4050290" y="6836131"/>
            <a:ext cx="10187420" cy="966290"/>
          </a:xfrm>
          <a:prstGeom prst="rect">
            <a:avLst/>
          </a:prstGeom>
        </p:spPr>
        <p:txBody>
          <a:bodyPr lIns="0" tIns="0" rIns="0" bIns="0" rtlCol="0" anchor="t">
            <a:spAutoFit/>
          </a:bodyPr>
          <a:lstStyle/>
          <a:p>
            <a:pPr algn="ctr">
              <a:lnSpc>
                <a:spcPts val="7114"/>
              </a:lnSpc>
              <a:spcBef>
                <a:spcPct val="0"/>
              </a:spcBef>
            </a:pPr>
            <a:r>
              <a:rPr lang="en-US" sz="5082" dirty="0">
                <a:solidFill>
                  <a:srgbClr val="61654D"/>
                </a:solidFill>
                <a:latin typeface="Akzidenz-Grotesk"/>
                <a:ea typeface="Akzidenz-Grotesk"/>
                <a:cs typeface="Akzidenz-Grotesk"/>
                <a:sym typeface="Akzidenz-Grotesk"/>
              </a:rPr>
              <a:t>A Freelance Management</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73762" y="2665194"/>
            <a:ext cx="10540477" cy="1187449"/>
          </a:xfrm>
          <a:prstGeom prst="rect">
            <a:avLst/>
          </a:prstGeom>
        </p:spPr>
        <p:txBody>
          <a:bodyPr lIns="0" tIns="0" rIns="0" bIns="0" rtlCol="0" anchor="t">
            <a:spAutoFit/>
          </a:bodyPr>
          <a:lstStyle/>
          <a:p>
            <a:pPr algn="ctr">
              <a:lnSpc>
                <a:spcPts val="8499"/>
              </a:lnSpc>
            </a:pPr>
            <a:r>
              <a:rPr lang="en-US" sz="9999">
                <a:solidFill>
                  <a:srgbClr val="545454"/>
                </a:solidFill>
                <a:latin typeface="Bold Ink"/>
                <a:ea typeface="Bold Ink"/>
                <a:cs typeface="Bold Ink"/>
                <a:sym typeface="Bold Ink"/>
              </a:rPr>
              <a:t>CONTENT</a:t>
            </a:r>
          </a:p>
        </p:txBody>
      </p:sp>
      <p:sp>
        <p:nvSpPr>
          <p:cNvPr id="21" name="TextBox 21"/>
          <p:cNvSpPr txBox="1"/>
          <p:nvPr/>
        </p:nvSpPr>
        <p:spPr>
          <a:xfrm>
            <a:off x="8056608" y="4459780"/>
            <a:ext cx="3110327" cy="588464"/>
          </a:xfrm>
          <a:prstGeom prst="rect">
            <a:avLst/>
          </a:prstGeom>
        </p:spPr>
        <p:txBody>
          <a:bodyPr lIns="0" tIns="0" rIns="0" bIns="0" rtlCol="0" anchor="t">
            <a:spAutoFit/>
          </a:bodyPr>
          <a:lstStyle/>
          <a:p>
            <a:pPr algn="l">
              <a:lnSpc>
                <a:spcPts val="4314"/>
              </a:lnSpc>
              <a:spcBef>
                <a:spcPct val="0"/>
              </a:spcBef>
            </a:pPr>
            <a:r>
              <a:rPr lang="en-US" sz="3082">
                <a:solidFill>
                  <a:srgbClr val="61654D"/>
                </a:solidFill>
                <a:latin typeface="Akzidenz-Grotesk"/>
                <a:ea typeface="Akzidenz-Grotesk"/>
                <a:cs typeface="Akzidenz-Grotesk"/>
                <a:sym typeface="Akzidenz-Grotesk"/>
              </a:rPr>
              <a:t>ProblemStatement</a:t>
            </a:r>
          </a:p>
        </p:txBody>
      </p:sp>
      <p:sp>
        <p:nvSpPr>
          <p:cNvPr id="22" name="TextBox 22"/>
          <p:cNvSpPr txBox="1"/>
          <p:nvPr/>
        </p:nvSpPr>
        <p:spPr>
          <a:xfrm>
            <a:off x="7121065" y="4669330"/>
            <a:ext cx="752846" cy="375031"/>
          </a:xfrm>
          <a:prstGeom prst="rect">
            <a:avLst/>
          </a:prstGeom>
        </p:spPr>
        <p:txBody>
          <a:bodyPr lIns="0" tIns="0" rIns="0" bIns="0" rtlCol="0" anchor="t">
            <a:spAutoFit/>
          </a:bodyPr>
          <a:lstStyle/>
          <a:p>
            <a:pPr algn="ctr">
              <a:lnSpc>
                <a:spcPts val="2618"/>
              </a:lnSpc>
            </a:pPr>
            <a:r>
              <a:rPr lang="en-US" sz="3080">
                <a:solidFill>
                  <a:srgbClr val="545454"/>
                </a:solidFill>
                <a:latin typeface="Bold Ink"/>
                <a:ea typeface="Bold Ink"/>
                <a:cs typeface="Bold Ink"/>
                <a:sym typeface="Bold Ink"/>
              </a:rPr>
              <a:t>1</a:t>
            </a:r>
          </a:p>
        </p:txBody>
      </p:sp>
      <p:sp>
        <p:nvSpPr>
          <p:cNvPr id="23" name="TextBox 23"/>
          <p:cNvSpPr txBox="1"/>
          <p:nvPr/>
        </p:nvSpPr>
        <p:spPr>
          <a:xfrm>
            <a:off x="8056608" y="5369069"/>
            <a:ext cx="3971614" cy="588518"/>
          </a:xfrm>
          <a:prstGeom prst="rect">
            <a:avLst/>
          </a:prstGeom>
        </p:spPr>
        <p:txBody>
          <a:bodyPr lIns="0" tIns="0" rIns="0" bIns="0" rtlCol="0" anchor="t">
            <a:spAutoFit/>
          </a:bodyPr>
          <a:lstStyle/>
          <a:p>
            <a:pPr algn="l">
              <a:lnSpc>
                <a:spcPts val="4312"/>
              </a:lnSpc>
              <a:spcBef>
                <a:spcPct val="0"/>
              </a:spcBef>
            </a:pPr>
            <a:r>
              <a:rPr lang="en-US" sz="3080">
                <a:solidFill>
                  <a:srgbClr val="61654D"/>
                </a:solidFill>
                <a:latin typeface="Akzidenz-Grotesk"/>
                <a:ea typeface="Akzidenz-Grotesk"/>
                <a:cs typeface="Akzidenz-Grotesk"/>
                <a:sym typeface="Akzidenz-Grotesk"/>
              </a:rPr>
              <a:t>Objective</a:t>
            </a:r>
          </a:p>
        </p:txBody>
      </p:sp>
      <p:sp>
        <p:nvSpPr>
          <p:cNvPr id="24" name="TextBox 24"/>
          <p:cNvSpPr txBox="1"/>
          <p:nvPr/>
        </p:nvSpPr>
        <p:spPr>
          <a:xfrm>
            <a:off x="7121065" y="5578619"/>
            <a:ext cx="752846" cy="375031"/>
          </a:xfrm>
          <a:prstGeom prst="rect">
            <a:avLst/>
          </a:prstGeom>
        </p:spPr>
        <p:txBody>
          <a:bodyPr lIns="0" tIns="0" rIns="0" bIns="0" rtlCol="0" anchor="t">
            <a:spAutoFit/>
          </a:bodyPr>
          <a:lstStyle/>
          <a:p>
            <a:pPr algn="ctr">
              <a:lnSpc>
                <a:spcPts val="2618"/>
              </a:lnSpc>
            </a:pPr>
            <a:r>
              <a:rPr lang="en-US" sz="3080">
                <a:solidFill>
                  <a:srgbClr val="545454"/>
                </a:solidFill>
                <a:latin typeface="Bold Ink"/>
                <a:ea typeface="Bold Ink"/>
                <a:cs typeface="Bold Ink"/>
                <a:sym typeface="Bold Ink"/>
              </a:rPr>
              <a:t>2</a:t>
            </a:r>
          </a:p>
        </p:txBody>
      </p:sp>
      <p:sp>
        <p:nvSpPr>
          <p:cNvPr id="25" name="TextBox 25"/>
          <p:cNvSpPr txBox="1"/>
          <p:nvPr/>
        </p:nvSpPr>
        <p:spPr>
          <a:xfrm>
            <a:off x="8056608" y="6278357"/>
            <a:ext cx="4493607" cy="588518"/>
          </a:xfrm>
          <a:prstGeom prst="rect">
            <a:avLst/>
          </a:prstGeom>
        </p:spPr>
        <p:txBody>
          <a:bodyPr lIns="0" tIns="0" rIns="0" bIns="0" rtlCol="0" anchor="t">
            <a:spAutoFit/>
          </a:bodyPr>
          <a:lstStyle/>
          <a:p>
            <a:pPr algn="l">
              <a:lnSpc>
                <a:spcPts val="4312"/>
              </a:lnSpc>
              <a:spcBef>
                <a:spcPct val="0"/>
              </a:spcBef>
            </a:pPr>
            <a:r>
              <a:rPr lang="en-US" sz="3080">
                <a:solidFill>
                  <a:srgbClr val="61654D"/>
                </a:solidFill>
                <a:latin typeface="Akzidenz-Grotesk"/>
                <a:ea typeface="Akzidenz-Grotesk"/>
                <a:cs typeface="Akzidenz-Grotesk"/>
                <a:sym typeface="Akzidenz-Grotesk"/>
              </a:rPr>
              <a:t>Abstract</a:t>
            </a:r>
          </a:p>
        </p:txBody>
      </p:sp>
      <p:sp>
        <p:nvSpPr>
          <p:cNvPr id="26" name="TextBox 26"/>
          <p:cNvSpPr txBox="1"/>
          <p:nvPr/>
        </p:nvSpPr>
        <p:spPr>
          <a:xfrm>
            <a:off x="7121065" y="6487907"/>
            <a:ext cx="752846" cy="375031"/>
          </a:xfrm>
          <a:prstGeom prst="rect">
            <a:avLst/>
          </a:prstGeom>
        </p:spPr>
        <p:txBody>
          <a:bodyPr lIns="0" tIns="0" rIns="0" bIns="0" rtlCol="0" anchor="t">
            <a:spAutoFit/>
          </a:bodyPr>
          <a:lstStyle/>
          <a:p>
            <a:pPr algn="ctr">
              <a:lnSpc>
                <a:spcPts val="2618"/>
              </a:lnSpc>
            </a:pPr>
            <a:r>
              <a:rPr lang="en-US" sz="3080">
                <a:solidFill>
                  <a:srgbClr val="545454"/>
                </a:solidFill>
                <a:latin typeface="Bold Ink"/>
                <a:ea typeface="Bold Ink"/>
                <a:cs typeface="Bold Ink"/>
                <a:sym typeface="Bold Ink"/>
              </a:rPr>
              <a:t>3</a:t>
            </a:r>
          </a:p>
        </p:txBody>
      </p:sp>
      <p:sp>
        <p:nvSpPr>
          <p:cNvPr id="27" name="TextBox 27"/>
          <p:cNvSpPr txBox="1"/>
          <p:nvPr/>
        </p:nvSpPr>
        <p:spPr>
          <a:xfrm>
            <a:off x="8056608" y="7187646"/>
            <a:ext cx="3110327" cy="588518"/>
          </a:xfrm>
          <a:prstGeom prst="rect">
            <a:avLst/>
          </a:prstGeom>
        </p:spPr>
        <p:txBody>
          <a:bodyPr lIns="0" tIns="0" rIns="0" bIns="0" rtlCol="0" anchor="t">
            <a:spAutoFit/>
          </a:bodyPr>
          <a:lstStyle/>
          <a:p>
            <a:pPr algn="l">
              <a:lnSpc>
                <a:spcPts val="4312"/>
              </a:lnSpc>
              <a:spcBef>
                <a:spcPct val="0"/>
              </a:spcBef>
            </a:pPr>
            <a:r>
              <a:rPr lang="en-US" sz="3080">
                <a:solidFill>
                  <a:srgbClr val="61654D"/>
                </a:solidFill>
                <a:latin typeface="Akzidenz-Grotesk"/>
                <a:ea typeface="Akzidenz-Grotesk"/>
                <a:cs typeface="Akzidenz-Grotesk"/>
                <a:sym typeface="Akzidenz-Grotesk"/>
              </a:rPr>
              <a:t>Phases</a:t>
            </a:r>
          </a:p>
        </p:txBody>
      </p:sp>
      <p:sp>
        <p:nvSpPr>
          <p:cNvPr id="28" name="TextBox 28"/>
          <p:cNvSpPr txBox="1"/>
          <p:nvPr/>
        </p:nvSpPr>
        <p:spPr>
          <a:xfrm>
            <a:off x="7121065" y="7397196"/>
            <a:ext cx="752846" cy="375031"/>
          </a:xfrm>
          <a:prstGeom prst="rect">
            <a:avLst/>
          </a:prstGeom>
        </p:spPr>
        <p:txBody>
          <a:bodyPr lIns="0" tIns="0" rIns="0" bIns="0" rtlCol="0" anchor="t">
            <a:spAutoFit/>
          </a:bodyPr>
          <a:lstStyle/>
          <a:p>
            <a:pPr algn="ctr">
              <a:lnSpc>
                <a:spcPts val="2618"/>
              </a:lnSpc>
            </a:pPr>
            <a:r>
              <a:rPr lang="en-US" sz="3080">
                <a:solidFill>
                  <a:srgbClr val="545454"/>
                </a:solidFill>
                <a:latin typeface="Bold Ink"/>
                <a:ea typeface="Bold Ink"/>
                <a:cs typeface="Bold Ink"/>
                <a:sym typeface="Bold Ink"/>
              </a:rPr>
              <a:t>4</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73762" y="876300"/>
            <a:ext cx="10540477" cy="2395149"/>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PROBLEM STATEMENT</a:t>
            </a:r>
          </a:p>
        </p:txBody>
      </p:sp>
      <p:sp>
        <p:nvSpPr>
          <p:cNvPr id="21" name="TextBox 21"/>
          <p:cNvSpPr txBox="1"/>
          <p:nvPr/>
        </p:nvSpPr>
        <p:spPr>
          <a:xfrm>
            <a:off x="3125802" y="3431483"/>
            <a:ext cx="12036395" cy="6078908"/>
          </a:xfrm>
          <a:prstGeom prst="rect">
            <a:avLst/>
          </a:prstGeom>
        </p:spPr>
        <p:txBody>
          <a:bodyPr wrap="square" lIns="0" tIns="0" rIns="0" bIns="0" rtlCol="0" anchor="t">
            <a:spAutoFit/>
          </a:bodyPr>
          <a:lstStyle/>
          <a:p>
            <a:pPr algn="just">
              <a:lnSpc>
                <a:spcPts val="5294"/>
              </a:lnSpc>
            </a:pPr>
            <a:r>
              <a:rPr lang="en-US" sz="3782" dirty="0">
                <a:solidFill>
                  <a:srgbClr val="61654D"/>
                </a:solidFill>
                <a:latin typeface="Akzidenz-Grotesk"/>
                <a:ea typeface="Akzidenz-Grotesk"/>
                <a:cs typeface="Akzidenz-Grotesk"/>
                <a:sym typeface="Akzidenz-Grotesk"/>
              </a:rPr>
              <a:t>Freelance work has grown, yet both clients and freelancers face challenges like inefficient contract management, delayed payments, and trust issues. Clients struggle with finding reliable freelancers and secure financial transactions, while freelancers deal with unfair contract changes and payment disputes. GigSphere solves these problems with structured proposal tracking, milestone-based payments, flexible contracts, and endorsement-based credibility, creating a fair and efficient ecosystem.</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73762" y="2112806"/>
            <a:ext cx="10540477" cy="1260636"/>
          </a:xfrm>
          <a:prstGeom prst="rect">
            <a:avLst/>
          </a:prstGeom>
        </p:spPr>
        <p:txBody>
          <a:bodyPr lIns="0" tIns="0" rIns="0" bIns="0" rtlCol="0" anchor="t">
            <a:spAutoFit/>
          </a:bodyPr>
          <a:lstStyle/>
          <a:p>
            <a:pPr algn="ctr">
              <a:lnSpc>
                <a:spcPts val="8968"/>
              </a:lnSpc>
            </a:pPr>
            <a:r>
              <a:rPr lang="en-US" sz="10551">
                <a:solidFill>
                  <a:srgbClr val="545454"/>
                </a:solidFill>
                <a:latin typeface="Bold Ink"/>
                <a:ea typeface="Bold Ink"/>
                <a:cs typeface="Bold Ink"/>
                <a:sym typeface="Bold Ink"/>
              </a:rPr>
              <a:t>OBJECTIVE</a:t>
            </a:r>
          </a:p>
        </p:txBody>
      </p:sp>
      <p:sp>
        <p:nvSpPr>
          <p:cNvPr id="21" name="TextBox 21"/>
          <p:cNvSpPr txBox="1"/>
          <p:nvPr/>
        </p:nvSpPr>
        <p:spPr>
          <a:xfrm>
            <a:off x="2994311" y="3623865"/>
            <a:ext cx="11962250" cy="4117089"/>
          </a:xfrm>
          <a:prstGeom prst="rect">
            <a:avLst/>
          </a:prstGeom>
        </p:spPr>
        <p:txBody>
          <a:bodyPr lIns="0" tIns="0" rIns="0" bIns="0" rtlCol="0" anchor="t">
            <a:spAutoFit/>
          </a:bodyPr>
          <a:lstStyle/>
          <a:p>
            <a:pPr marL="419075" lvl="1" algn="l">
              <a:lnSpc>
                <a:spcPts val="5434"/>
              </a:lnSpc>
            </a:pPr>
            <a:r>
              <a:rPr lang="en-US" sz="3882" dirty="0">
                <a:solidFill>
                  <a:srgbClr val="61654D"/>
                </a:solidFill>
                <a:latin typeface="Akzidenz-Grotesk"/>
                <a:ea typeface="Akzidenz-Grotesk"/>
                <a:cs typeface="Akzidenz-Grotesk"/>
                <a:sym typeface="Akzidenz-Grotesk"/>
              </a:rPr>
              <a:t>GigSphere aims to create a structured freelancing platform that enhances trust, efficiency, and security for both clients and freelancers. It provides seamless contract management, transparent dispute resolution, and endorsement-based credibility, ensuring a fair and reliable freelancing experience.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1">
            <a:extLst>
              <a:ext uri="{FF2B5EF4-FFF2-40B4-BE49-F238E27FC236}">
                <a16:creationId xmlns:a16="http://schemas.microsoft.com/office/drawing/2014/main" id="{20F3D342-1F2B-968E-E066-243A5324D8BF}"/>
              </a:ext>
            </a:extLst>
          </p:cNvPr>
          <p:cNvGrpSpPr/>
          <p:nvPr/>
        </p:nvGrpSpPr>
        <p:grpSpPr>
          <a:xfrm>
            <a:off x="3125802" y="1621596"/>
            <a:ext cx="12036395" cy="5852808"/>
            <a:chOff x="3125802" y="2851908"/>
            <a:chExt cx="12036395" cy="5852808"/>
          </a:xfrm>
        </p:grpSpPr>
        <p:sp>
          <p:nvSpPr>
            <p:cNvPr id="20" name="TextBox 20"/>
            <p:cNvSpPr txBox="1"/>
            <p:nvPr/>
          </p:nvSpPr>
          <p:spPr>
            <a:xfrm>
              <a:off x="3873762" y="2851908"/>
              <a:ext cx="10540477" cy="1260636"/>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ABSTRACT</a:t>
              </a:r>
            </a:p>
          </p:txBody>
        </p:sp>
        <p:sp>
          <p:nvSpPr>
            <p:cNvPr id="21" name="TextBox 21"/>
            <p:cNvSpPr txBox="1"/>
            <p:nvPr/>
          </p:nvSpPr>
          <p:spPr>
            <a:xfrm>
              <a:off x="3125802" y="4323773"/>
              <a:ext cx="12036395" cy="4380943"/>
            </a:xfrm>
            <a:prstGeom prst="rect">
              <a:avLst/>
            </a:prstGeom>
          </p:spPr>
          <p:txBody>
            <a:bodyPr lIns="0" tIns="0" rIns="0" bIns="0" rtlCol="0" anchor="t">
              <a:spAutoFit/>
            </a:bodyPr>
            <a:lstStyle/>
            <a:p>
              <a:pPr algn="just">
                <a:lnSpc>
                  <a:spcPts val="4314"/>
                </a:lnSpc>
              </a:pPr>
              <a:r>
                <a:rPr lang="en-US" sz="3082" dirty="0">
                  <a:solidFill>
                    <a:srgbClr val="61654D"/>
                  </a:solidFill>
                  <a:latin typeface="Akzidenz-Grotesk"/>
                  <a:ea typeface="Akzidenz-Grotesk"/>
                  <a:cs typeface="Akzidenz-Grotesk"/>
                  <a:sym typeface="Akzidenz-Grotesk"/>
                </a:rPr>
                <a:t>GigSphere streamlines freelance project management by addressing contract inefficiencies, payment disputes, and trust issues. It offers transparent contract tracking, milestone-based payments, endorsement-based credibility, and structured work submissions to ensure smooth collaboration. With integrated support and dispute resolution, clients and freelancers can manage projects securely and efficiently. Built with PostgreSQL, Flask, and AWS/Heroku, GigSphere delivers a reliable, transparent, and scalable freelancing platform.</a:t>
              </a: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a:extLst>
            <a:ext uri="{FF2B5EF4-FFF2-40B4-BE49-F238E27FC236}">
              <a16:creationId xmlns:a16="http://schemas.microsoft.com/office/drawing/2014/main" id="{BF78A2C7-5CF6-5C3B-5AB4-D2D10C5B0D3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6F66786-7851-5487-405F-47DF639BB605}"/>
              </a:ext>
            </a:extLst>
          </p:cNvPr>
          <p:cNvGrpSpPr/>
          <p:nvPr/>
        </p:nvGrpSpPr>
        <p:grpSpPr>
          <a:xfrm rot="-2562626">
            <a:off x="-4763849" y="7784323"/>
            <a:ext cx="8132490" cy="4066245"/>
            <a:chOff x="0" y="0"/>
            <a:chExt cx="812800" cy="406400"/>
          </a:xfrm>
        </p:grpSpPr>
        <p:sp>
          <p:nvSpPr>
            <p:cNvPr id="3" name="Freeform 3">
              <a:extLst>
                <a:ext uri="{FF2B5EF4-FFF2-40B4-BE49-F238E27FC236}">
                  <a16:creationId xmlns:a16="http://schemas.microsoft.com/office/drawing/2014/main" id="{A46D1AFF-85CE-561A-679B-7CFCFFF7426D}"/>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a:extLst>
                <a:ext uri="{FF2B5EF4-FFF2-40B4-BE49-F238E27FC236}">
                  <a16:creationId xmlns:a16="http://schemas.microsoft.com/office/drawing/2014/main" id="{DACE1524-9CC3-CEA9-8B0A-55DFF7791870}"/>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213B7BA9-D8D3-0A6B-E0FF-7E0F282E1F19}"/>
              </a:ext>
            </a:extLst>
          </p:cNvPr>
          <p:cNvGrpSpPr/>
          <p:nvPr/>
        </p:nvGrpSpPr>
        <p:grpSpPr>
          <a:xfrm rot="-2562626">
            <a:off x="-1091559" y="10289015"/>
            <a:ext cx="4019797" cy="2009899"/>
            <a:chOff x="0" y="0"/>
            <a:chExt cx="812800" cy="406400"/>
          </a:xfrm>
        </p:grpSpPr>
        <p:sp>
          <p:nvSpPr>
            <p:cNvPr id="6" name="Freeform 6">
              <a:extLst>
                <a:ext uri="{FF2B5EF4-FFF2-40B4-BE49-F238E27FC236}">
                  <a16:creationId xmlns:a16="http://schemas.microsoft.com/office/drawing/2014/main" id="{5F1E51BF-303A-14A8-D925-5BA1A846186A}"/>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a:extLst>
                <a:ext uri="{FF2B5EF4-FFF2-40B4-BE49-F238E27FC236}">
                  <a16:creationId xmlns:a16="http://schemas.microsoft.com/office/drawing/2014/main" id="{5E042C45-5A2E-3262-0DD0-EABC060F2B7F}"/>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3E6126BE-0EC9-6524-6662-CDD9255DE94D}"/>
              </a:ext>
            </a:extLst>
          </p:cNvPr>
          <p:cNvGrpSpPr/>
          <p:nvPr/>
        </p:nvGrpSpPr>
        <p:grpSpPr>
          <a:xfrm rot="-2562626">
            <a:off x="15760647" y="-1537845"/>
            <a:ext cx="8664509" cy="4332254"/>
            <a:chOff x="0" y="0"/>
            <a:chExt cx="812800" cy="406400"/>
          </a:xfrm>
        </p:grpSpPr>
        <p:sp>
          <p:nvSpPr>
            <p:cNvPr id="9" name="Freeform 9">
              <a:extLst>
                <a:ext uri="{FF2B5EF4-FFF2-40B4-BE49-F238E27FC236}">
                  <a16:creationId xmlns:a16="http://schemas.microsoft.com/office/drawing/2014/main" id="{DB5933C0-E7CD-1A04-1625-CFDE2F7DA1C8}"/>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a:extLst>
                <a:ext uri="{FF2B5EF4-FFF2-40B4-BE49-F238E27FC236}">
                  <a16:creationId xmlns:a16="http://schemas.microsoft.com/office/drawing/2014/main" id="{6FDAD1EC-E722-7629-E89D-96317A878E13}"/>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a:extLst>
              <a:ext uri="{FF2B5EF4-FFF2-40B4-BE49-F238E27FC236}">
                <a16:creationId xmlns:a16="http://schemas.microsoft.com/office/drawing/2014/main" id="{CFF563F8-9C94-22A0-0945-43C6C5F00246}"/>
              </a:ext>
            </a:extLst>
          </p:cNvPr>
          <p:cNvGrpSpPr/>
          <p:nvPr/>
        </p:nvGrpSpPr>
        <p:grpSpPr>
          <a:xfrm rot="-2562626">
            <a:off x="16327816" y="-2285619"/>
            <a:ext cx="4282768" cy="2141384"/>
            <a:chOff x="0" y="0"/>
            <a:chExt cx="812800" cy="406400"/>
          </a:xfrm>
        </p:grpSpPr>
        <p:sp>
          <p:nvSpPr>
            <p:cNvPr id="12" name="Freeform 12">
              <a:extLst>
                <a:ext uri="{FF2B5EF4-FFF2-40B4-BE49-F238E27FC236}">
                  <a16:creationId xmlns:a16="http://schemas.microsoft.com/office/drawing/2014/main" id="{802F528F-76D6-2593-9A4B-6C647A402EE0}"/>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a:extLst>
                <a:ext uri="{FF2B5EF4-FFF2-40B4-BE49-F238E27FC236}">
                  <a16:creationId xmlns:a16="http://schemas.microsoft.com/office/drawing/2014/main" id="{910D06D4-720A-FC19-4C43-CF77ABDE556D}"/>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a:extLst>
              <a:ext uri="{FF2B5EF4-FFF2-40B4-BE49-F238E27FC236}">
                <a16:creationId xmlns:a16="http://schemas.microsoft.com/office/drawing/2014/main" id="{5CEE071E-133B-009C-333F-DBB4D42DAAAD}"/>
              </a:ext>
            </a:extLst>
          </p:cNvPr>
          <p:cNvGrpSpPr/>
          <p:nvPr/>
        </p:nvGrpSpPr>
        <p:grpSpPr>
          <a:xfrm rot="-2562626">
            <a:off x="13101516" y="9777072"/>
            <a:ext cx="3710089" cy="1855044"/>
            <a:chOff x="0" y="0"/>
            <a:chExt cx="812800" cy="406400"/>
          </a:xfrm>
        </p:grpSpPr>
        <p:sp>
          <p:nvSpPr>
            <p:cNvPr id="15" name="Freeform 15">
              <a:extLst>
                <a:ext uri="{FF2B5EF4-FFF2-40B4-BE49-F238E27FC236}">
                  <a16:creationId xmlns:a16="http://schemas.microsoft.com/office/drawing/2014/main" id="{C1199340-5061-2926-BE36-49B50DAC0F50}"/>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a:extLst>
                <a:ext uri="{FF2B5EF4-FFF2-40B4-BE49-F238E27FC236}">
                  <a16:creationId xmlns:a16="http://schemas.microsoft.com/office/drawing/2014/main" id="{ACD0DF47-139A-72C2-F080-CB2966B250D9}"/>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a:extLst>
              <a:ext uri="{FF2B5EF4-FFF2-40B4-BE49-F238E27FC236}">
                <a16:creationId xmlns:a16="http://schemas.microsoft.com/office/drawing/2014/main" id="{D5E570FD-A42A-F1ED-2B15-C552800DCC70}"/>
              </a:ext>
            </a:extLst>
          </p:cNvPr>
          <p:cNvGrpSpPr/>
          <p:nvPr/>
        </p:nvGrpSpPr>
        <p:grpSpPr>
          <a:xfrm rot="-2562626">
            <a:off x="1610027" y="-1189519"/>
            <a:ext cx="3726595" cy="1863298"/>
            <a:chOff x="0" y="0"/>
            <a:chExt cx="812800" cy="406400"/>
          </a:xfrm>
        </p:grpSpPr>
        <p:sp>
          <p:nvSpPr>
            <p:cNvPr id="18" name="Freeform 18">
              <a:extLst>
                <a:ext uri="{FF2B5EF4-FFF2-40B4-BE49-F238E27FC236}">
                  <a16:creationId xmlns:a16="http://schemas.microsoft.com/office/drawing/2014/main" id="{9F0260E8-7971-A9A3-285C-FD7893A6EADB}"/>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a:extLst>
                <a:ext uri="{FF2B5EF4-FFF2-40B4-BE49-F238E27FC236}">
                  <a16:creationId xmlns:a16="http://schemas.microsoft.com/office/drawing/2014/main" id="{A41DEFAE-06C0-2D26-11DC-59CFBAFC53ED}"/>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a:extLst>
              <a:ext uri="{FF2B5EF4-FFF2-40B4-BE49-F238E27FC236}">
                <a16:creationId xmlns:a16="http://schemas.microsoft.com/office/drawing/2014/main" id="{E35F1128-294C-589F-5E8E-538278E0F58D}"/>
              </a:ext>
            </a:extLst>
          </p:cNvPr>
          <p:cNvSpPr txBox="1"/>
          <p:nvPr/>
        </p:nvSpPr>
        <p:spPr>
          <a:xfrm>
            <a:off x="3873761" y="1241267"/>
            <a:ext cx="10540477" cy="1154162"/>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ENTITIES</a:t>
            </a:r>
          </a:p>
        </p:txBody>
      </p:sp>
      <p:pic>
        <p:nvPicPr>
          <p:cNvPr id="22" name="Picture 21">
            <a:extLst>
              <a:ext uri="{FF2B5EF4-FFF2-40B4-BE49-F238E27FC236}">
                <a16:creationId xmlns:a16="http://schemas.microsoft.com/office/drawing/2014/main" id="{81093947-9442-DC74-7E66-6A5A2F7AAB81}"/>
              </a:ext>
            </a:extLst>
          </p:cNvPr>
          <p:cNvPicPr>
            <a:picLocks noChangeAspect="1"/>
          </p:cNvPicPr>
          <p:nvPr/>
        </p:nvPicPr>
        <p:blipFill>
          <a:blip r:embed="rId2"/>
          <a:stretch>
            <a:fillRect/>
          </a:stretch>
        </p:blipFill>
        <p:spPr>
          <a:xfrm>
            <a:off x="4647818" y="2401294"/>
            <a:ext cx="8992362" cy="7596601"/>
          </a:xfrm>
          <a:prstGeom prst="rect">
            <a:avLst/>
          </a:prstGeom>
        </p:spPr>
      </p:pic>
    </p:spTree>
    <p:extLst>
      <p:ext uri="{BB962C8B-B14F-4D97-AF65-F5344CB8AC3E}">
        <p14:creationId xmlns:p14="http://schemas.microsoft.com/office/powerpoint/2010/main" val="21043974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a:extLst>
            <a:ext uri="{FF2B5EF4-FFF2-40B4-BE49-F238E27FC236}">
              <a16:creationId xmlns:a16="http://schemas.microsoft.com/office/drawing/2014/main" id="{D785E273-0366-3F64-E77E-BABE4A5ED5A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4AF0A30-3FBE-FFCD-6A68-9122CBA85416}"/>
              </a:ext>
            </a:extLst>
          </p:cNvPr>
          <p:cNvGrpSpPr/>
          <p:nvPr/>
        </p:nvGrpSpPr>
        <p:grpSpPr>
          <a:xfrm rot="-2562626">
            <a:off x="-4763849" y="7784323"/>
            <a:ext cx="8132490" cy="4066245"/>
            <a:chOff x="0" y="0"/>
            <a:chExt cx="812800" cy="406400"/>
          </a:xfrm>
        </p:grpSpPr>
        <p:sp>
          <p:nvSpPr>
            <p:cNvPr id="3" name="Freeform 3">
              <a:extLst>
                <a:ext uri="{FF2B5EF4-FFF2-40B4-BE49-F238E27FC236}">
                  <a16:creationId xmlns:a16="http://schemas.microsoft.com/office/drawing/2014/main" id="{549E22C4-B6E3-411D-76F5-1FBD109AB7FC}"/>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a:extLst>
                <a:ext uri="{FF2B5EF4-FFF2-40B4-BE49-F238E27FC236}">
                  <a16:creationId xmlns:a16="http://schemas.microsoft.com/office/drawing/2014/main" id="{380253F4-F439-BBD2-B142-28A1C729429B}"/>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53ED1FB4-0134-4740-1984-5C2F0C3221B2}"/>
              </a:ext>
            </a:extLst>
          </p:cNvPr>
          <p:cNvGrpSpPr/>
          <p:nvPr/>
        </p:nvGrpSpPr>
        <p:grpSpPr>
          <a:xfrm rot="-2562626">
            <a:off x="-1091559" y="10289015"/>
            <a:ext cx="4019797" cy="2009899"/>
            <a:chOff x="0" y="0"/>
            <a:chExt cx="812800" cy="406400"/>
          </a:xfrm>
        </p:grpSpPr>
        <p:sp>
          <p:nvSpPr>
            <p:cNvPr id="6" name="Freeform 6">
              <a:extLst>
                <a:ext uri="{FF2B5EF4-FFF2-40B4-BE49-F238E27FC236}">
                  <a16:creationId xmlns:a16="http://schemas.microsoft.com/office/drawing/2014/main" id="{DD1B0F59-9F7A-4D8B-BB4B-1192230003A7}"/>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a:extLst>
                <a:ext uri="{FF2B5EF4-FFF2-40B4-BE49-F238E27FC236}">
                  <a16:creationId xmlns:a16="http://schemas.microsoft.com/office/drawing/2014/main" id="{745EB89C-0093-C2D1-68B4-FEE9C80D3F17}"/>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B7E4D20E-7C71-6FED-0F94-2DC675371423}"/>
              </a:ext>
            </a:extLst>
          </p:cNvPr>
          <p:cNvGrpSpPr/>
          <p:nvPr/>
        </p:nvGrpSpPr>
        <p:grpSpPr>
          <a:xfrm rot="-2562626">
            <a:off x="15760647" y="-1537845"/>
            <a:ext cx="8664509" cy="4332254"/>
            <a:chOff x="0" y="0"/>
            <a:chExt cx="812800" cy="406400"/>
          </a:xfrm>
        </p:grpSpPr>
        <p:sp>
          <p:nvSpPr>
            <p:cNvPr id="9" name="Freeform 9">
              <a:extLst>
                <a:ext uri="{FF2B5EF4-FFF2-40B4-BE49-F238E27FC236}">
                  <a16:creationId xmlns:a16="http://schemas.microsoft.com/office/drawing/2014/main" id="{6B4C59FE-7F20-C85D-B8DA-B0BF71A0CF88}"/>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a:extLst>
                <a:ext uri="{FF2B5EF4-FFF2-40B4-BE49-F238E27FC236}">
                  <a16:creationId xmlns:a16="http://schemas.microsoft.com/office/drawing/2014/main" id="{657E400B-D1A8-1FC6-74E7-AEB85D3548CE}"/>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a:extLst>
              <a:ext uri="{FF2B5EF4-FFF2-40B4-BE49-F238E27FC236}">
                <a16:creationId xmlns:a16="http://schemas.microsoft.com/office/drawing/2014/main" id="{7C3EF43B-13A6-71F0-8513-1A1E943B13D6}"/>
              </a:ext>
            </a:extLst>
          </p:cNvPr>
          <p:cNvGrpSpPr/>
          <p:nvPr/>
        </p:nvGrpSpPr>
        <p:grpSpPr>
          <a:xfrm rot="-2562626">
            <a:off x="16327816" y="-2285619"/>
            <a:ext cx="4282768" cy="2141384"/>
            <a:chOff x="0" y="0"/>
            <a:chExt cx="812800" cy="406400"/>
          </a:xfrm>
        </p:grpSpPr>
        <p:sp>
          <p:nvSpPr>
            <p:cNvPr id="12" name="Freeform 12">
              <a:extLst>
                <a:ext uri="{FF2B5EF4-FFF2-40B4-BE49-F238E27FC236}">
                  <a16:creationId xmlns:a16="http://schemas.microsoft.com/office/drawing/2014/main" id="{F359792B-20C6-E146-808C-12A274BB1B7C}"/>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a:extLst>
                <a:ext uri="{FF2B5EF4-FFF2-40B4-BE49-F238E27FC236}">
                  <a16:creationId xmlns:a16="http://schemas.microsoft.com/office/drawing/2014/main" id="{137CD007-D026-A927-411A-6335A2FFC129}"/>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a:extLst>
              <a:ext uri="{FF2B5EF4-FFF2-40B4-BE49-F238E27FC236}">
                <a16:creationId xmlns:a16="http://schemas.microsoft.com/office/drawing/2014/main" id="{69048315-8532-A269-7AD0-7F4FE831A53F}"/>
              </a:ext>
            </a:extLst>
          </p:cNvPr>
          <p:cNvGrpSpPr/>
          <p:nvPr/>
        </p:nvGrpSpPr>
        <p:grpSpPr>
          <a:xfrm rot="-2562626">
            <a:off x="13101516" y="9777072"/>
            <a:ext cx="3710089" cy="1855044"/>
            <a:chOff x="0" y="0"/>
            <a:chExt cx="812800" cy="406400"/>
          </a:xfrm>
        </p:grpSpPr>
        <p:sp>
          <p:nvSpPr>
            <p:cNvPr id="15" name="Freeform 15">
              <a:extLst>
                <a:ext uri="{FF2B5EF4-FFF2-40B4-BE49-F238E27FC236}">
                  <a16:creationId xmlns:a16="http://schemas.microsoft.com/office/drawing/2014/main" id="{355AE74B-1CC5-643B-25DC-D40D4E0E3CC8}"/>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a:extLst>
                <a:ext uri="{FF2B5EF4-FFF2-40B4-BE49-F238E27FC236}">
                  <a16:creationId xmlns:a16="http://schemas.microsoft.com/office/drawing/2014/main" id="{A12170FE-1579-461E-6B1A-B82CC446CFA7}"/>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a:extLst>
              <a:ext uri="{FF2B5EF4-FFF2-40B4-BE49-F238E27FC236}">
                <a16:creationId xmlns:a16="http://schemas.microsoft.com/office/drawing/2014/main" id="{5732C671-42F1-E7D5-6F6D-3D74554F9642}"/>
              </a:ext>
            </a:extLst>
          </p:cNvPr>
          <p:cNvGrpSpPr/>
          <p:nvPr/>
        </p:nvGrpSpPr>
        <p:grpSpPr>
          <a:xfrm rot="-2562626">
            <a:off x="1610027" y="-1189519"/>
            <a:ext cx="3726595" cy="1863298"/>
            <a:chOff x="0" y="0"/>
            <a:chExt cx="812800" cy="406400"/>
          </a:xfrm>
        </p:grpSpPr>
        <p:sp>
          <p:nvSpPr>
            <p:cNvPr id="18" name="Freeform 18">
              <a:extLst>
                <a:ext uri="{FF2B5EF4-FFF2-40B4-BE49-F238E27FC236}">
                  <a16:creationId xmlns:a16="http://schemas.microsoft.com/office/drawing/2014/main" id="{92152F68-19FE-647C-ABEC-DD5E6ED44A75}"/>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a:extLst>
                <a:ext uri="{FF2B5EF4-FFF2-40B4-BE49-F238E27FC236}">
                  <a16:creationId xmlns:a16="http://schemas.microsoft.com/office/drawing/2014/main" id="{8EC7F4E1-514E-D9D8-75FE-52990F207F80}"/>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a:extLst>
              <a:ext uri="{FF2B5EF4-FFF2-40B4-BE49-F238E27FC236}">
                <a16:creationId xmlns:a16="http://schemas.microsoft.com/office/drawing/2014/main" id="{F3331420-2A84-3ED9-0F76-E7AB889B637C}"/>
              </a:ext>
            </a:extLst>
          </p:cNvPr>
          <p:cNvSpPr txBox="1"/>
          <p:nvPr/>
        </p:nvSpPr>
        <p:spPr>
          <a:xfrm>
            <a:off x="3873761" y="1241267"/>
            <a:ext cx="10540477" cy="1154162"/>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ENTITIES</a:t>
            </a:r>
          </a:p>
        </p:txBody>
      </p:sp>
      <p:pic>
        <p:nvPicPr>
          <p:cNvPr id="23" name="Picture 22">
            <a:extLst>
              <a:ext uri="{FF2B5EF4-FFF2-40B4-BE49-F238E27FC236}">
                <a16:creationId xmlns:a16="http://schemas.microsoft.com/office/drawing/2014/main" id="{884AA37C-6ECE-FE3F-6FFA-4F91FCC54452}"/>
              </a:ext>
            </a:extLst>
          </p:cNvPr>
          <p:cNvPicPr>
            <a:picLocks noChangeAspect="1"/>
          </p:cNvPicPr>
          <p:nvPr/>
        </p:nvPicPr>
        <p:blipFill>
          <a:blip r:embed="rId2"/>
          <a:stretch>
            <a:fillRect/>
          </a:stretch>
        </p:blipFill>
        <p:spPr>
          <a:xfrm>
            <a:off x="3339432" y="2931193"/>
            <a:ext cx="11609137" cy="4424615"/>
          </a:xfrm>
          <a:prstGeom prst="rect">
            <a:avLst/>
          </a:prstGeom>
        </p:spPr>
      </p:pic>
    </p:spTree>
    <p:extLst>
      <p:ext uri="{BB962C8B-B14F-4D97-AF65-F5344CB8AC3E}">
        <p14:creationId xmlns:p14="http://schemas.microsoft.com/office/powerpoint/2010/main" val="6798987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a:extLst>
            <a:ext uri="{FF2B5EF4-FFF2-40B4-BE49-F238E27FC236}">
              <a16:creationId xmlns:a16="http://schemas.microsoft.com/office/drawing/2014/main" id="{600A4111-784A-A4B4-C4F7-542ECB421CC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4034B56-7BA1-109B-C90C-A54B0F60A060}"/>
              </a:ext>
            </a:extLst>
          </p:cNvPr>
          <p:cNvGrpSpPr/>
          <p:nvPr/>
        </p:nvGrpSpPr>
        <p:grpSpPr>
          <a:xfrm rot="-2562626">
            <a:off x="-4763849" y="7784323"/>
            <a:ext cx="8132490" cy="4066245"/>
            <a:chOff x="0" y="0"/>
            <a:chExt cx="812800" cy="406400"/>
          </a:xfrm>
        </p:grpSpPr>
        <p:sp>
          <p:nvSpPr>
            <p:cNvPr id="3" name="Freeform 3">
              <a:extLst>
                <a:ext uri="{FF2B5EF4-FFF2-40B4-BE49-F238E27FC236}">
                  <a16:creationId xmlns:a16="http://schemas.microsoft.com/office/drawing/2014/main" id="{D83327B0-6A33-660A-08C6-0E70EA5F9000}"/>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4" name="TextBox 4">
              <a:extLst>
                <a:ext uri="{FF2B5EF4-FFF2-40B4-BE49-F238E27FC236}">
                  <a16:creationId xmlns:a16="http://schemas.microsoft.com/office/drawing/2014/main" id="{C8761B2A-A50B-45CA-0F2A-C548B3C4BE2B}"/>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257D18E2-5C32-2FEA-E285-6CAECFC5CF87}"/>
              </a:ext>
            </a:extLst>
          </p:cNvPr>
          <p:cNvGrpSpPr/>
          <p:nvPr/>
        </p:nvGrpSpPr>
        <p:grpSpPr>
          <a:xfrm rot="-2562626">
            <a:off x="-1091559" y="10289015"/>
            <a:ext cx="4019797" cy="2009899"/>
            <a:chOff x="0" y="0"/>
            <a:chExt cx="812800" cy="406400"/>
          </a:xfrm>
        </p:grpSpPr>
        <p:sp>
          <p:nvSpPr>
            <p:cNvPr id="6" name="Freeform 6">
              <a:extLst>
                <a:ext uri="{FF2B5EF4-FFF2-40B4-BE49-F238E27FC236}">
                  <a16:creationId xmlns:a16="http://schemas.microsoft.com/office/drawing/2014/main" id="{4D95C8D5-5572-0128-2920-71848EA7E4FF}"/>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7" name="TextBox 7">
              <a:extLst>
                <a:ext uri="{FF2B5EF4-FFF2-40B4-BE49-F238E27FC236}">
                  <a16:creationId xmlns:a16="http://schemas.microsoft.com/office/drawing/2014/main" id="{0985E89F-047F-4C06-D93C-4E3186084901}"/>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D6896406-CBD2-0FBD-A355-FE6C27B2487B}"/>
              </a:ext>
            </a:extLst>
          </p:cNvPr>
          <p:cNvGrpSpPr/>
          <p:nvPr/>
        </p:nvGrpSpPr>
        <p:grpSpPr>
          <a:xfrm rot="-2562626">
            <a:off x="15760647" y="-1537845"/>
            <a:ext cx="8664509" cy="4332254"/>
            <a:chOff x="0" y="0"/>
            <a:chExt cx="812800" cy="406400"/>
          </a:xfrm>
        </p:grpSpPr>
        <p:sp>
          <p:nvSpPr>
            <p:cNvPr id="9" name="Freeform 9">
              <a:extLst>
                <a:ext uri="{FF2B5EF4-FFF2-40B4-BE49-F238E27FC236}">
                  <a16:creationId xmlns:a16="http://schemas.microsoft.com/office/drawing/2014/main" id="{7DE870E3-E22D-6522-83E8-417BE0583085}"/>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txBody>
            <a:bodyPr/>
            <a:lstStyle/>
            <a:p>
              <a:endParaRPr lang="en-IN"/>
            </a:p>
          </p:txBody>
        </p:sp>
        <p:sp>
          <p:nvSpPr>
            <p:cNvPr id="10" name="TextBox 10">
              <a:extLst>
                <a:ext uri="{FF2B5EF4-FFF2-40B4-BE49-F238E27FC236}">
                  <a16:creationId xmlns:a16="http://schemas.microsoft.com/office/drawing/2014/main" id="{CCC3B847-51C5-0499-7A15-E2A722D137A7}"/>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a:extLst>
              <a:ext uri="{FF2B5EF4-FFF2-40B4-BE49-F238E27FC236}">
                <a16:creationId xmlns:a16="http://schemas.microsoft.com/office/drawing/2014/main" id="{0931D79C-D782-CA32-FC81-8E87F3858B3F}"/>
              </a:ext>
            </a:extLst>
          </p:cNvPr>
          <p:cNvGrpSpPr/>
          <p:nvPr/>
        </p:nvGrpSpPr>
        <p:grpSpPr>
          <a:xfrm rot="-2562626">
            <a:off x="16327816" y="-2285619"/>
            <a:ext cx="4282768" cy="2141384"/>
            <a:chOff x="0" y="0"/>
            <a:chExt cx="812800" cy="406400"/>
          </a:xfrm>
        </p:grpSpPr>
        <p:sp>
          <p:nvSpPr>
            <p:cNvPr id="12" name="Freeform 12">
              <a:extLst>
                <a:ext uri="{FF2B5EF4-FFF2-40B4-BE49-F238E27FC236}">
                  <a16:creationId xmlns:a16="http://schemas.microsoft.com/office/drawing/2014/main" id="{4466C720-1C1F-F7BB-D414-BBB933966D24}"/>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txBody>
            <a:bodyPr/>
            <a:lstStyle/>
            <a:p>
              <a:endParaRPr lang="en-IN"/>
            </a:p>
          </p:txBody>
        </p:sp>
        <p:sp>
          <p:nvSpPr>
            <p:cNvPr id="13" name="TextBox 13">
              <a:extLst>
                <a:ext uri="{FF2B5EF4-FFF2-40B4-BE49-F238E27FC236}">
                  <a16:creationId xmlns:a16="http://schemas.microsoft.com/office/drawing/2014/main" id="{B33DCCE9-A396-225B-2EF7-E2AF7AA4CC9C}"/>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a:extLst>
              <a:ext uri="{FF2B5EF4-FFF2-40B4-BE49-F238E27FC236}">
                <a16:creationId xmlns:a16="http://schemas.microsoft.com/office/drawing/2014/main" id="{9AE7A06B-EB1D-9FDA-51EB-F8FBE6568C1C}"/>
              </a:ext>
            </a:extLst>
          </p:cNvPr>
          <p:cNvGrpSpPr/>
          <p:nvPr/>
        </p:nvGrpSpPr>
        <p:grpSpPr>
          <a:xfrm rot="-2562626">
            <a:off x="13101516" y="9777072"/>
            <a:ext cx="3710089" cy="1855044"/>
            <a:chOff x="0" y="0"/>
            <a:chExt cx="812800" cy="406400"/>
          </a:xfrm>
        </p:grpSpPr>
        <p:sp>
          <p:nvSpPr>
            <p:cNvPr id="15" name="Freeform 15">
              <a:extLst>
                <a:ext uri="{FF2B5EF4-FFF2-40B4-BE49-F238E27FC236}">
                  <a16:creationId xmlns:a16="http://schemas.microsoft.com/office/drawing/2014/main" id="{7DEF1E79-B5ED-F169-0718-79705C262A9B}"/>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6" name="TextBox 16">
              <a:extLst>
                <a:ext uri="{FF2B5EF4-FFF2-40B4-BE49-F238E27FC236}">
                  <a16:creationId xmlns:a16="http://schemas.microsoft.com/office/drawing/2014/main" id="{B00D9E3B-8523-18CE-292A-E74EB87CA409}"/>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a:extLst>
              <a:ext uri="{FF2B5EF4-FFF2-40B4-BE49-F238E27FC236}">
                <a16:creationId xmlns:a16="http://schemas.microsoft.com/office/drawing/2014/main" id="{8ED0C48F-5657-0345-1C05-B7239EE43A19}"/>
              </a:ext>
            </a:extLst>
          </p:cNvPr>
          <p:cNvGrpSpPr/>
          <p:nvPr/>
        </p:nvGrpSpPr>
        <p:grpSpPr>
          <a:xfrm rot="-2562626">
            <a:off x="1610027" y="-1189519"/>
            <a:ext cx="3726595" cy="1863298"/>
            <a:chOff x="0" y="0"/>
            <a:chExt cx="812800" cy="406400"/>
          </a:xfrm>
        </p:grpSpPr>
        <p:sp>
          <p:nvSpPr>
            <p:cNvPr id="18" name="Freeform 18">
              <a:extLst>
                <a:ext uri="{FF2B5EF4-FFF2-40B4-BE49-F238E27FC236}">
                  <a16:creationId xmlns:a16="http://schemas.microsoft.com/office/drawing/2014/main" id="{4F5F3DBA-CC32-6A7F-02E4-C28850F89BCB}"/>
                </a:ext>
              </a:extLst>
            </p:cNvPr>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txBody>
            <a:bodyPr/>
            <a:lstStyle/>
            <a:p>
              <a:endParaRPr lang="en-IN"/>
            </a:p>
          </p:txBody>
        </p:sp>
        <p:sp>
          <p:nvSpPr>
            <p:cNvPr id="19" name="TextBox 19">
              <a:extLst>
                <a:ext uri="{FF2B5EF4-FFF2-40B4-BE49-F238E27FC236}">
                  <a16:creationId xmlns:a16="http://schemas.microsoft.com/office/drawing/2014/main" id="{055DA98C-6A05-66C9-6AA0-BC91C1BECBF3}"/>
                </a:ext>
              </a:extLst>
            </p:cNvPr>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a:extLst>
              <a:ext uri="{FF2B5EF4-FFF2-40B4-BE49-F238E27FC236}">
                <a16:creationId xmlns:a16="http://schemas.microsoft.com/office/drawing/2014/main" id="{9B9E7D6D-75F4-B994-B3F4-46FB6429AA1A}"/>
              </a:ext>
            </a:extLst>
          </p:cNvPr>
          <p:cNvSpPr txBox="1"/>
          <p:nvPr/>
        </p:nvSpPr>
        <p:spPr>
          <a:xfrm>
            <a:off x="3873761" y="479064"/>
            <a:ext cx="10540477" cy="1154162"/>
          </a:xfrm>
          <a:prstGeom prst="rect">
            <a:avLst/>
          </a:prstGeom>
        </p:spPr>
        <p:txBody>
          <a:bodyPr lIns="0" tIns="0" rIns="0" bIns="0" rtlCol="0" anchor="t">
            <a:spAutoFit/>
          </a:bodyPr>
          <a:lstStyle/>
          <a:p>
            <a:pPr algn="ctr">
              <a:lnSpc>
                <a:spcPts val="8968"/>
              </a:lnSpc>
            </a:pPr>
            <a:r>
              <a:rPr lang="en-US" sz="10551" dirty="0">
                <a:solidFill>
                  <a:srgbClr val="545454"/>
                </a:solidFill>
                <a:latin typeface="Bold Ink"/>
                <a:ea typeface="Bold Ink"/>
                <a:cs typeface="Bold Ink"/>
                <a:sym typeface="Bold Ink"/>
              </a:rPr>
              <a:t>ENTITIES</a:t>
            </a:r>
          </a:p>
        </p:txBody>
      </p:sp>
      <p:pic>
        <p:nvPicPr>
          <p:cNvPr id="22" name="Picture 21">
            <a:extLst>
              <a:ext uri="{FF2B5EF4-FFF2-40B4-BE49-F238E27FC236}">
                <a16:creationId xmlns:a16="http://schemas.microsoft.com/office/drawing/2014/main" id="{624E24B8-3C2A-5F3B-2E54-ABA030AB665A}"/>
              </a:ext>
            </a:extLst>
          </p:cNvPr>
          <p:cNvPicPr>
            <a:picLocks noChangeAspect="1"/>
          </p:cNvPicPr>
          <p:nvPr/>
        </p:nvPicPr>
        <p:blipFill>
          <a:blip r:embed="rId2"/>
          <a:stretch>
            <a:fillRect/>
          </a:stretch>
        </p:blipFill>
        <p:spPr>
          <a:xfrm>
            <a:off x="5063756" y="1656086"/>
            <a:ext cx="8160485" cy="8370578"/>
          </a:xfrm>
          <a:prstGeom prst="rect">
            <a:avLst/>
          </a:prstGeom>
        </p:spPr>
      </p:pic>
    </p:spTree>
    <p:extLst>
      <p:ext uri="{BB962C8B-B14F-4D97-AF65-F5344CB8AC3E}">
        <p14:creationId xmlns:p14="http://schemas.microsoft.com/office/powerpoint/2010/main" val="6144938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480</Words>
  <Application>Microsoft Office PowerPoint</Application>
  <PresentationFormat>Custom</PresentationFormat>
  <Paragraphs>59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Bold Ink</vt:lpstr>
      <vt:lpstr>Calibri</vt:lpstr>
      <vt:lpstr>Akzidenz-Grotesk Bold Italics</vt:lpstr>
      <vt:lpstr>Akzidenz-Grotesk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GIG SPHERE</dc:title>
  <cp:lastModifiedBy>Kironmoy Mukherjee</cp:lastModifiedBy>
  <cp:revision>14</cp:revision>
  <dcterms:created xsi:type="dcterms:W3CDTF">2006-08-16T00:00:00Z</dcterms:created>
  <dcterms:modified xsi:type="dcterms:W3CDTF">2025-02-20T19:31:01Z</dcterms:modified>
  <dc:identifier>DAGeTcREu6g</dc:identifier>
</cp:coreProperties>
</file>