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5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5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56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8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5D9D62-73DE-4B4D-BA4C-D7F3A7BE45C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6DBC5B-F152-44EA-BA26-73B63EF305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3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echDebt.2019.0003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236024.32645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3667-39A0-4DCE-9DCF-D8FE96A1F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271331"/>
            <a:ext cx="10058400" cy="1922732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A Study of the Difference in the Productivity in Software Development Before and After the Initial COVID-19 Lockdowns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1E6C3-3559-46A0-997D-131942FBD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>
            <a:normAutofit/>
          </a:bodyPr>
          <a:lstStyle/>
          <a:p>
            <a:pPr algn="ctr"/>
            <a:r>
              <a:rPr lang="en-IN" sz="2200" dirty="0"/>
              <a:t>CS7CS5-202122: DISSERTATION</a:t>
            </a:r>
          </a:p>
          <a:p>
            <a:pPr algn="ctr"/>
            <a:r>
              <a:rPr lang="en-IN" sz="2200" dirty="0"/>
              <a:t>By: Tapabrata Tapanlal Mukhopadhyay</a:t>
            </a:r>
          </a:p>
          <a:p>
            <a:pPr algn="ctr"/>
            <a:r>
              <a:rPr lang="en-IN" sz="2200" dirty="0"/>
              <a:t>Supervisor: Prof. Stephen Barrett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299BD1-791F-4AC3-8832-272E0A10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1" y="10477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F2F3-13B4-4C19-95F6-19E07EE8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8F15C8-CDA0-477D-A9CE-962B4410B9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Possible Selection Bias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Limited Sample Size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Incompleteness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Previous works more academically inclined rather than industrially inclined</a:t>
            </a:r>
          </a:p>
          <a:p>
            <a:pPr marL="201168" lvl="1" indent="0">
              <a:buNone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Losing time in working with GitHub API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Inheritance of limitations of module used for data gathering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Potential holes in analysis of observations due to lack of expertise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62CD51-C8E6-47E3-B311-AB30E994EC15}"/>
              </a:ext>
            </a:extLst>
          </p:cNvPr>
          <p:cNvSpPr txBox="1">
            <a:spLocks/>
          </p:cNvSpPr>
          <p:nvPr/>
        </p:nvSpPr>
        <p:spPr>
          <a:xfrm>
            <a:off x="1097280" y="1846263"/>
            <a:ext cx="10058400" cy="402272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Possible Selection Bias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Limited Sample Size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Incompleteness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Previous works more academically inclined rather than industrially inclined</a:t>
            </a:r>
          </a:p>
          <a:p>
            <a:pPr marL="201168" lvl="1" indent="0">
              <a:buFont typeface="Calibri" pitchFamily="34" charset="0"/>
              <a:buNone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Losing time in working with GitHub API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Inheritance of limitations of module used for data gathering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r>
              <a:rPr lang="en-IN"/>
              <a:t>Potential holes in analysis of observations due to lack of expertise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endParaRPr lang="en-IN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3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FDEB-3BD1-448C-BD8C-1D43FF5C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73C8F4-12C2-49BF-813A-ED5ACEAD16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Potential to add subjective markers like self-reported productivity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Working with larger dataset that spans across a longer time period (with more nuance)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Granularity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PyDriller offers more potential markers like Delta Maintainability </a:t>
            </a:r>
            <a:r>
              <a:rPr lang="en-IN" baseline="30000" dirty="0"/>
              <a:t>[2]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Adding non-commit-centric data to the mix (For e.g. issues and pull requests)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121C3-5EC5-4E1D-AD4F-885E53E038B5}"/>
              </a:ext>
            </a:extLst>
          </p:cNvPr>
          <p:cNvSpPr txBox="1"/>
          <p:nvPr/>
        </p:nvSpPr>
        <p:spPr>
          <a:xfrm>
            <a:off x="1631576" y="5967358"/>
            <a:ext cx="1030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[2] </a:t>
            </a:r>
            <a:r>
              <a:rPr lang="en-US" sz="1200" dirty="0"/>
              <a:t>The Delta Maintainability Model: Measuring Maintainability of Fine-Grained Code Changes</a:t>
            </a:r>
            <a:r>
              <a:rPr lang="en-IN" sz="1200" dirty="0"/>
              <a:t> (</a:t>
            </a:r>
            <a:r>
              <a:rPr lang="en-IN" sz="1200" dirty="0">
                <a:hlinkClick r:id="rId2"/>
              </a:rPr>
              <a:t>https://doi.org/10.1109/TechDebt.2019.00030</a:t>
            </a:r>
            <a:r>
              <a:rPr lang="en-IN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73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649F-1941-4B01-A80F-3C0C4F0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2352485"/>
            <a:ext cx="3401961" cy="1972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FCFF12D9-22D5-D7FF-F090-309954CA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63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0ADB-D98B-4DC1-8136-DB114191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F52F-275B-4569-AC98-1276B3AF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45616"/>
            <a:ext cx="10058400" cy="1256054"/>
          </a:xfrm>
        </p:spPr>
        <p:txBody>
          <a:bodyPr>
            <a:normAutofit/>
          </a:bodyPr>
          <a:lstStyle/>
          <a:p>
            <a:pPr algn="just"/>
            <a:r>
              <a:rPr lang="en-IN" sz="2600" dirty="0"/>
              <a:t>A Study of the </a:t>
            </a:r>
            <a:r>
              <a:rPr lang="en-IN" sz="2600" u="sng" dirty="0"/>
              <a:t>Difference</a:t>
            </a:r>
            <a:r>
              <a:rPr lang="en-IN" sz="2600" dirty="0"/>
              <a:t> in the </a:t>
            </a:r>
            <a:r>
              <a:rPr lang="en-IN" sz="2600" u="sng" dirty="0"/>
              <a:t>Productivity</a:t>
            </a:r>
            <a:r>
              <a:rPr lang="en-IN" sz="2600" dirty="0"/>
              <a:t> in </a:t>
            </a:r>
            <a:r>
              <a:rPr lang="en-IN" sz="2600" u="sng" dirty="0"/>
              <a:t>Software Development</a:t>
            </a:r>
            <a:r>
              <a:rPr lang="en-IN" sz="2600" dirty="0"/>
              <a:t> Before and After the </a:t>
            </a:r>
            <a:r>
              <a:rPr lang="en-IN" sz="2600" u="sng" dirty="0"/>
              <a:t>Initial COVID-19 Lockdowns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F021A-5977-4A40-8316-D344D4DB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71" y="2143364"/>
            <a:ext cx="757517" cy="7575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BADDE-4D41-4781-AA97-6EC3AE7DFD14}"/>
              </a:ext>
            </a:extLst>
          </p:cNvPr>
          <p:cNvCxnSpPr>
            <a:cxnSpLocks/>
          </p:cNvCxnSpPr>
          <p:nvPr/>
        </p:nvCxnSpPr>
        <p:spPr>
          <a:xfrm flipH="1" flipV="1">
            <a:off x="3827930" y="2801820"/>
            <a:ext cx="179294" cy="348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2D6403-40E5-423B-A22D-DEFD9D7C2A41}"/>
              </a:ext>
            </a:extLst>
          </p:cNvPr>
          <p:cNvCxnSpPr>
            <a:cxnSpLocks/>
          </p:cNvCxnSpPr>
          <p:nvPr/>
        </p:nvCxnSpPr>
        <p:spPr>
          <a:xfrm flipV="1">
            <a:off x="6929718" y="2626055"/>
            <a:ext cx="251011" cy="51956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E562C1-4201-4153-AA08-5BD2B5EF95BF}"/>
              </a:ext>
            </a:extLst>
          </p:cNvPr>
          <p:cNvSpPr txBox="1"/>
          <p:nvPr/>
        </p:nvSpPr>
        <p:spPr>
          <a:xfrm>
            <a:off x="5813612" y="2225944"/>
            <a:ext cx="331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Based on reasonable proxies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BD6B5-866E-4D64-A83E-819DD08ADFFD}"/>
              </a:ext>
            </a:extLst>
          </p:cNvPr>
          <p:cNvSpPr txBox="1"/>
          <p:nvPr/>
        </p:nvSpPr>
        <p:spPr>
          <a:xfrm>
            <a:off x="9040009" y="4184740"/>
            <a:ext cx="225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Scope: top 20 GitHub repositories based on star count.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B6BB48-D0CD-4F01-92EF-70B249030343}"/>
              </a:ext>
            </a:extLst>
          </p:cNvPr>
          <p:cNvCxnSpPr>
            <a:cxnSpLocks/>
          </p:cNvCxnSpPr>
          <p:nvPr/>
        </p:nvCxnSpPr>
        <p:spPr>
          <a:xfrm>
            <a:off x="9493624" y="3657600"/>
            <a:ext cx="349623" cy="52714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024CF2-056B-4AE4-AE5E-D0A48E6FA530}"/>
              </a:ext>
            </a:extLst>
          </p:cNvPr>
          <p:cNvSpPr txBox="1"/>
          <p:nvPr/>
        </p:nvSpPr>
        <p:spPr>
          <a:xfrm>
            <a:off x="4195483" y="4401670"/>
            <a:ext cx="2734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In the top 10 countries based on number of GitHub users. This averages out to March 2020.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573C4A-1D8E-4401-83C2-B698AD98BA25}"/>
              </a:ext>
            </a:extLst>
          </p:cNvPr>
          <p:cNvCxnSpPr>
            <a:cxnSpLocks/>
          </p:cNvCxnSpPr>
          <p:nvPr/>
        </p:nvCxnSpPr>
        <p:spPr>
          <a:xfrm flipH="1">
            <a:off x="5342967" y="4016188"/>
            <a:ext cx="219633" cy="38548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3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884F-49FA-4A5D-BEBF-813EAE92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BFD0-E11E-4B96-9755-E0E4A85D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COVID-19 pandemic led to radical global changes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Reasonable to assume multivariate impact on work-life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Productivity -&gt; industrial interest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Aim to provide simple, </a:t>
            </a:r>
            <a:r>
              <a:rPr lang="en-IN"/>
              <a:t>efficient analysis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Terms familiar to industry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Analysis cannot be gamed because working with past data</a:t>
            </a:r>
          </a:p>
        </p:txBody>
      </p:sp>
    </p:spTree>
    <p:extLst>
      <p:ext uri="{BB962C8B-B14F-4D97-AF65-F5344CB8AC3E}">
        <p14:creationId xmlns:p14="http://schemas.microsoft.com/office/powerpoint/2010/main" val="299215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A79-2350-4E20-819A-C9E69477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Question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AABC47-854D-4544-B03D-A046B556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01168" lvl="1" indent="0" algn="just">
              <a:buNone/>
            </a:pPr>
            <a:r>
              <a:rPr lang="en-US" sz="3200" dirty="0"/>
              <a:t>Had there been a measurable change in the productivity in software development after the initial COVID-19 lockdowns were imposed?</a:t>
            </a:r>
          </a:p>
          <a:p>
            <a:pPr marL="201168" lvl="1" indent="0" algn="just">
              <a:buNone/>
            </a:pPr>
            <a:endParaRPr lang="en-US" sz="3200" dirty="0"/>
          </a:p>
          <a:p>
            <a:pPr marL="201168" lvl="1" indent="0" algn="just">
              <a:buNone/>
            </a:pPr>
            <a:r>
              <a:rPr lang="en-US" sz="2400" dirty="0"/>
              <a:t>Hypothesis 0: There will be a change in the productivity of the software developers after the initial COVID-19 lockdowns.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82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6612-3575-438C-BFB2-189101FA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AF14C0-3736-425B-A34D-FE4CD843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Selecting Productivity Markers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Commit Count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Additions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Deletions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Lines of Code (LOC)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Cyclomatic Complexity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Token Count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Gathering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GitHub API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endParaRPr lang="en-I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PyDriller</a:t>
            </a:r>
            <a:r>
              <a:rPr lang="en-IN" baseline="30000" dirty="0"/>
              <a:t>[1]</a:t>
            </a:r>
            <a:r>
              <a:rPr lang="en-IN" dirty="0"/>
              <a:t> Module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E3471-6218-46D1-86C6-64FC7AB2039D}"/>
              </a:ext>
            </a:extLst>
          </p:cNvPr>
          <p:cNvSpPr txBox="1"/>
          <p:nvPr/>
        </p:nvSpPr>
        <p:spPr>
          <a:xfrm>
            <a:off x="2286000" y="5977891"/>
            <a:ext cx="1030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[1] PyDriller: Python framework for mining software repositories (</a:t>
            </a:r>
            <a:r>
              <a:rPr lang="en-IN" sz="1200" dirty="0">
                <a:hlinkClick r:id="rId2"/>
              </a:rPr>
              <a:t>https://dl.acm.org/doi/10.1145/3236024.3264598</a:t>
            </a:r>
            <a:r>
              <a:rPr lang="en-IN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68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6E40-AEC1-477B-8C90-DEB4AB8B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(Contd.)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47533B-2B60-4795-A901-C8D3C4E7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Grouping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By Month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By Author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By Repository and month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By Repository and author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Analysis Library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Trend in Mean (pre and post-lockdown)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Month/Author Eq (Equilibrium Number)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Month/Author 80 (Pareto Number)</a:t>
            </a:r>
          </a:p>
        </p:txBody>
      </p:sp>
    </p:spTree>
    <p:extLst>
      <p:ext uri="{BB962C8B-B14F-4D97-AF65-F5344CB8AC3E}">
        <p14:creationId xmlns:p14="http://schemas.microsoft.com/office/powerpoint/2010/main" val="116667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69A1-5C39-4F83-9065-A1EF2CD4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0744"/>
            <a:ext cx="10058400" cy="145075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8068DD-AD3C-4501-A9D1-06B9227AB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99742"/>
            <a:ext cx="10058400" cy="351576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D62A57-F538-4F1D-9E4C-3DE6310762FC}"/>
              </a:ext>
            </a:extLst>
          </p:cNvPr>
          <p:cNvSpPr txBox="1"/>
          <p:nvPr/>
        </p:nvSpPr>
        <p:spPr>
          <a:xfrm>
            <a:off x="2200835" y="5730471"/>
            <a:ext cx="779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1: Month vs Aggregate LOC graph with a quarterly rolling average trendline</a:t>
            </a:r>
          </a:p>
        </p:txBody>
      </p:sp>
    </p:spTree>
    <p:extLst>
      <p:ext uri="{BB962C8B-B14F-4D97-AF65-F5344CB8AC3E}">
        <p14:creationId xmlns:p14="http://schemas.microsoft.com/office/powerpoint/2010/main" val="387528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DC95-C46F-4EC7-A8C4-F029724C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Results (Contd.)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04C5B5-BADA-407D-9CDE-36F3D14E9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208259"/>
              </p:ext>
            </p:extLst>
          </p:nvPr>
        </p:nvGraphicFramePr>
        <p:xfrm>
          <a:off x="1096967" y="2050908"/>
          <a:ext cx="10058404" cy="361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19">
                  <a:extLst>
                    <a:ext uri="{9D8B030D-6E8A-4147-A177-3AD203B41FA5}">
                      <a16:colId xmlns:a16="http://schemas.microsoft.com/office/drawing/2014/main" val="4050015091"/>
                    </a:ext>
                  </a:extLst>
                </a:gridCol>
                <a:gridCol w="1007617">
                  <a:extLst>
                    <a:ext uri="{9D8B030D-6E8A-4147-A177-3AD203B41FA5}">
                      <a16:colId xmlns:a16="http://schemas.microsoft.com/office/drawing/2014/main" val="1826311700"/>
                    </a:ext>
                  </a:extLst>
                </a:gridCol>
                <a:gridCol w="1378632">
                  <a:extLst>
                    <a:ext uri="{9D8B030D-6E8A-4147-A177-3AD203B41FA5}">
                      <a16:colId xmlns:a16="http://schemas.microsoft.com/office/drawing/2014/main" val="382352525"/>
                    </a:ext>
                  </a:extLst>
                </a:gridCol>
                <a:gridCol w="820999">
                  <a:extLst>
                    <a:ext uri="{9D8B030D-6E8A-4147-A177-3AD203B41FA5}">
                      <a16:colId xmlns:a16="http://schemas.microsoft.com/office/drawing/2014/main" val="67254000"/>
                    </a:ext>
                  </a:extLst>
                </a:gridCol>
                <a:gridCol w="945411">
                  <a:extLst>
                    <a:ext uri="{9D8B030D-6E8A-4147-A177-3AD203B41FA5}">
                      <a16:colId xmlns:a16="http://schemas.microsoft.com/office/drawing/2014/main" val="1258058254"/>
                    </a:ext>
                  </a:extLst>
                </a:gridCol>
                <a:gridCol w="945411">
                  <a:extLst>
                    <a:ext uri="{9D8B030D-6E8A-4147-A177-3AD203B41FA5}">
                      <a16:colId xmlns:a16="http://schemas.microsoft.com/office/drawing/2014/main" val="4024733906"/>
                    </a:ext>
                  </a:extLst>
                </a:gridCol>
                <a:gridCol w="1056495">
                  <a:extLst>
                    <a:ext uri="{9D8B030D-6E8A-4147-A177-3AD203B41FA5}">
                      <a16:colId xmlns:a16="http://schemas.microsoft.com/office/drawing/2014/main" val="607737739"/>
                    </a:ext>
                  </a:extLst>
                </a:gridCol>
                <a:gridCol w="925417">
                  <a:extLst>
                    <a:ext uri="{9D8B030D-6E8A-4147-A177-3AD203B41FA5}">
                      <a16:colId xmlns:a16="http://schemas.microsoft.com/office/drawing/2014/main" val="3789614552"/>
                    </a:ext>
                  </a:extLst>
                </a:gridCol>
                <a:gridCol w="925417">
                  <a:extLst>
                    <a:ext uri="{9D8B030D-6E8A-4147-A177-3AD203B41FA5}">
                      <a16:colId xmlns:a16="http://schemas.microsoft.com/office/drawing/2014/main" val="2864791000"/>
                    </a:ext>
                  </a:extLst>
                </a:gridCol>
                <a:gridCol w="1045386">
                  <a:extLst>
                    <a:ext uri="{9D8B030D-6E8A-4147-A177-3AD203B41FA5}">
                      <a16:colId xmlns:a16="http://schemas.microsoft.com/office/drawing/2014/main" val="2361250266"/>
                    </a:ext>
                  </a:extLst>
                </a:gridCol>
              </a:tblGrid>
              <a:tr h="6991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Repository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Rank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Repository Name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Marker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Trend in Mean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Author Eq (pre)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Author Eq (post)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Change Direction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(Author Eq)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Author 80 (pre)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Author 80 (post)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Change Direction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(Author 80)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extLst>
                  <a:ext uri="{0D108BD9-81ED-4DB2-BD59-A6C34878D82A}">
                    <a16:rowId xmlns:a16="http://schemas.microsoft.com/office/drawing/2014/main" val="2372562677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flutter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Commit Count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 (34.6%)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Down</a:t>
                      </a:r>
                      <a:endParaRPr lang="en-IN" sz="1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5.2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Down</a:t>
                      </a:r>
                      <a:endParaRPr lang="en-IN" sz="1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extLst>
                  <a:ext uri="{0D108BD9-81ED-4DB2-BD59-A6C34878D82A}">
                    <a16:rowId xmlns:a16="http://schemas.microsoft.com/office/drawing/2014/main" val="3515137212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flutter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Additions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 (40.0%)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Up</a:t>
                      </a:r>
                      <a:endParaRPr lang="en-IN" sz="1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No Change</a:t>
                      </a:r>
                      <a:endParaRPr lang="en-IN" sz="14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extLst>
                  <a:ext uri="{0D108BD9-81ED-4DB2-BD59-A6C34878D82A}">
                    <a16:rowId xmlns:a16="http://schemas.microsoft.com/office/drawing/2014/main" val="2066695034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flutter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Deletions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 (41.6%)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No Change</a:t>
                      </a:r>
                      <a:endParaRPr lang="en-IN" sz="14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2.9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</a:t>
                      </a:r>
                      <a:endParaRPr lang="en-IN" sz="1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extLst>
                  <a:ext uri="{0D108BD9-81ED-4DB2-BD59-A6C34878D82A}">
                    <a16:rowId xmlns:a16="http://schemas.microsoft.com/office/drawing/2014/main" val="467238713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flutter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Aggregate LOC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 (28.3%)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</a:t>
                      </a:r>
                      <a:endParaRPr lang="en-IN" sz="1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</a:t>
                      </a:r>
                      <a:endParaRPr lang="en-IN" sz="1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extLst>
                  <a:ext uri="{0D108BD9-81ED-4DB2-BD59-A6C34878D82A}">
                    <a16:rowId xmlns:a16="http://schemas.microsoft.com/office/drawing/2014/main" val="3193193079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flutter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Aggregate Complexity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 (16.7%)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</a:t>
                      </a:r>
                      <a:endParaRPr lang="en-IN" sz="1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</a:t>
                      </a:r>
                      <a:endParaRPr lang="en-IN" sz="1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extLst>
                  <a:ext uri="{0D108BD9-81ED-4DB2-BD59-A6C34878D82A}">
                    <a16:rowId xmlns:a16="http://schemas.microsoft.com/office/drawing/2014/main" val="1015326776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flutter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Aggregrate Token Count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 (28.2%)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Down</a:t>
                      </a:r>
                      <a:endParaRPr lang="en-IN" sz="1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1.6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Down</a:t>
                      </a:r>
                      <a:endParaRPr lang="en-IN" sz="1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60" marR="8160" marT="8160" marB="0" anchor="ctr"/>
                </a:tc>
                <a:extLst>
                  <a:ext uri="{0D108BD9-81ED-4DB2-BD59-A6C34878D82A}">
                    <a16:rowId xmlns:a16="http://schemas.microsoft.com/office/drawing/2014/main" val="10989377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72460F9-4096-4477-A172-82E88A59AFCA}"/>
              </a:ext>
            </a:extLst>
          </p:cNvPr>
          <p:cNvSpPr txBox="1"/>
          <p:nvPr/>
        </p:nvSpPr>
        <p:spPr>
          <a:xfrm>
            <a:off x="1606556" y="5794388"/>
            <a:ext cx="903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2: Trend, equilibrium number, and pareto number comparisons for the flutter repository</a:t>
            </a:r>
          </a:p>
        </p:txBody>
      </p:sp>
    </p:spTree>
    <p:extLst>
      <p:ext uri="{BB962C8B-B14F-4D97-AF65-F5344CB8AC3E}">
        <p14:creationId xmlns:p14="http://schemas.microsoft.com/office/powerpoint/2010/main" val="41516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F658-0E50-4917-9787-09F7E351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3B9B88-2FE3-4BB4-8EDB-4BE6B64C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Hypothesis 0 is TRUE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Overall productivity has reduced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Productivity distribution got slightly more even over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Productivity distribution did not change significantly among authors, but there was notable change in the percentage of highly productive authors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Code is likely getting more verbose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Commit count among authors only marker to come close to following the Pareto principle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D6929E-07F9-4F10-88AB-23A27BE295F3}"/>
              </a:ext>
            </a:extLst>
          </p:cNvPr>
          <p:cNvSpPr txBox="1">
            <a:spLocks/>
          </p:cNvSpPr>
          <p:nvPr/>
        </p:nvSpPr>
        <p:spPr>
          <a:xfrm>
            <a:off x="1097280" y="1846263"/>
            <a:ext cx="10058400" cy="40227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Hypothesis 0 is TRUE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Overall productivity has reduced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Productivity distribution got slightly more even over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Productivity distribution did not change significantly among authors, but there was notable change in the percentage of highly productive authors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Code is likely getting more verbose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Commit count among authors only marker to come close to following the Pareto principle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3169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707</Words>
  <Application>Microsoft Office PowerPoint</Application>
  <PresentationFormat>Widescreen</PresentationFormat>
  <Paragraphs>203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A Study of the Difference in the Productivity in Software Development Before and After the Initial COVID-19 Lockdowns</vt:lpstr>
      <vt:lpstr>Topic Breakdown</vt:lpstr>
      <vt:lpstr>Elevator Pitch</vt:lpstr>
      <vt:lpstr>Research Question</vt:lpstr>
      <vt:lpstr>Methodology</vt:lpstr>
      <vt:lpstr>Methodology (Contd.)</vt:lpstr>
      <vt:lpstr>Results</vt:lpstr>
      <vt:lpstr>Results (Contd.)</vt:lpstr>
      <vt:lpstr>Findings</vt:lpstr>
      <vt:lpstr>Limitations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the Difference in the Productivity in Software Development Before and After the Initial COVID-19 Lockdowns</dc:title>
  <dc:creator>Tapabrata Mukhopadhyay</dc:creator>
  <cp:lastModifiedBy>Tapabrata Mukhopadhyay</cp:lastModifiedBy>
  <cp:revision>8</cp:revision>
  <dcterms:created xsi:type="dcterms:W3CDTF">2022-08-18T08:16:35Z</dcterms:created>
  <dcterms:modified xsi:type="dcterms:W3CDTF">2022-08-19T23:10:32Z</dcterms:modified>
</cp:coreProperties>
</file>