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00D74-1429-4D4C-9199-F34A05794DCD}" v="4" dt="2023-12-10T15:53:0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Sharma" userId="d8e93483-9766-404c-a433-618fb9e45623" providerId="ADAL" clId="{62100D74-1429-4D4C-9199-F34A05794DCD}"/>
    <pc:docChg chg="undo custSel addSld modSld">
      <pc:chgData name="Mukesh Sharma" userId="d8e93483-9766-404c-a433-618fb9e45623" providerId="ADAL" clId="{62100D74-1429-4D4C-9199-F34A05794DCD}" dt="2023-12-10T16:34:42.011" v="4114" actId="20577"/>
      <pc:docMkLst>
        <pc:docMk/>
      </pc:docMkLst>
      <pc:sldChg chg="addSp delSp modSp mod delDesignElem">
        <pc:chgData name="Mukesh Sharma" userId="d8e93483-9766-404c-a433-618fb9e45623" providerId="ADAL" clId="{62100D74-1429-4D4C-9199-F34A05794DCD}" dt="2023-12-09T16:29:12.137" v="269" actId="478"/>
        <pc:sldMkLst>
          <pc:docMk/>
          <pc:sldMk cId="1154680362" sldId="256"/>
        </pc:sldMkLst>
        <pc:spChg chg="mod">
          <ac:chgData name="Mukesh Sharma" userId="d8e93483-9766-404c-a433-618fb9e45623" providerId="ADAL" clId="{62100D74-1429-4D4C-9199-F34A05794DCD}" dt="2023-12-09T10:53:58.633" v="5" actId="14100"/>
          <ac:spMkLst>
            <pc:docMk/>
            <pc:sldMk cId="1154680362" sldId="256"/>
            <ac:spMk id="2" creationId="{371B69D6-E512-6A88-28B5-4100B9B07DDA}"/>
          </ac:spMkLst>
        </pc:spChg>
        <pc:spChg chg="mod">
          <ac:chgData name="Mukesh Sharma" userId="d8e93483-9766-404c-a433-618fb9e45623" providerId="ADAL" clId="{62100D74-1429-4D4C-9199-F34A05794DCD}" dt="2023-12-09T11:04:11.024" v="13" actId="207"/>
          <ac:spMkLst>
            <pc:docMk/>
            <pc:sldMk cId="1154680362" sldId="256"/>
            <ac:spMk id="3" creationId="{047164BB-7CF4-099E-8954-71A38857C3AD}"/>
          </ac:spMkLst>
        </pc:spChg>
        <pc:spChg chg="del">
          <ac:chgData name="Mukesh Sharma" userId="d8e93483-9766-404c-a433-618fb9e45623" providerId="ADAL" clId="{62100D74-1429-4D4C-9199-F34A05794DCD}" dt="2023-12-09T10:53:26.895" v="1"/>
          <ac:spMkLst>
            <pc:docMk/>
            <pc:sldMk cId="1154680362" sldId="256"/>
            <ac:spMk id="9" creationId="{BE229233-9672-4675-99B7-6CBCEF1CD415}"/>
          </ac:spMkLst>
        </pc:spChg>
        <pc:spChg chg="del">
          <ac:chgData name="Mukesh Sharma" userId="d8e93483-9766-404c-a433-618fb9e45623" providerId="ADAL" clId="{62100D74-1429-4D4C-9199-F34A05794DCD}" dt="2023-12-09T10:53:26.895" v="1"/>
          <ac:spMkLst>
            <pc:docMk/>
            <pc:sldMk cId="1154680362" sldId="256"/>
            <ac:spMk id="11" creationId="{EC5FF010-B53C-46BE-BEEF-AF926A00F67F}"/>
          </ac:spMkLst>
        </pc:spChg>
        <pc:spChg chg="del">
          <ac:chgData name="Mukesh Sharma" userId="d8e93483-9766-404c-a433-618fb9e45623" providerId="ADAL" clId="{62100D74-1429-4D4C-9199-F34A05794DCD}" dt="2023-12-09T10:53:26.895" v="1"/>
          <ac:spMkLst>
            <pc:docMk/>
            <pc:sldMk cId="1154680362" sldId="256"/>
            <ac:spMk id="13" creationId="{8509AD9C-1F43-4138-A72B-8CA988EDD475}"/>
          </ac:spMkLst>
        </pc:spChg>
        <pc:picChg chg="add del mod ord">
          <ac:chgData name="Mukesh Sharma" userId="d8e93483-9766-404c-a433-618fb9e45623" providerId="ADAL" clId="{62100D74-1429-4D4C-9199-F34A05794DCD}" dt="2023-12-09T16:29:12.137" v="269" actId="478"/>
          <ac:picMkLst>
            <pc:docMk/>
            <pc:sldMk cId="1154680362" sldId="256"/>
            <ac:picMk id="8" creationId="{64206F03-D301-1F57-B4BE-13071DE0AC58}"/>
          </ac:picMkLst>
        </pc:picChg>
      </pc:sldChg>
      <pc:sldChg chg="modSp mod">
        <pc:chgData name="Mukesh Sharma" userId="d8e93483-9766-404c-a433-618fb9e45623" providerId="ADAL" clId="{62100D74-1429-4D4C-9199-F34A05794DCD}" dt="2023-12-10T16:19:13.192" v="3658" actId="207"/>
        <pc:sldMkLst>
          <pc:docMk/>
          <pc:sldMk cId="2285365846" sldId="257"/>
        </pc:sldMkLst>
        <pc:spChg chg="mod">
          <ac:chgData name="Mukesh Sharma" userId="d8e93483-9766-404c-a433-618fb9e45623" providerId="ADAL" clId="{62100D74-1429-4D4C-9199-F34A05794DCD}" dt="2023-12-10T04:20:07.624" v="1770" actId="113"/>
          <ac:spMkLst>
            <pc:docMk/>
            <pc:sldMk cId="2285365846" sldId="257"/>
            <ac:spMk id="2" creationId="{2C82074E-A9D0-B849-2CC5-7B13EE5BDA1B}"/>
          </ac:spMkLst>
        </pc:spChg>
        <pc:spChg chg="mod">
          <ac:chgData name="Mukesh Sharma" userId="d8e93483-9766-404c-a433-618fb9e45623" providerId="ADAL" clId="{62100D74-1429-4D4C-9199-F34A05794DCD}" dt="2023-12-10T16:19:13.192" v="3658" actId="207"/>
          <ac:spMkLst>
            <pc:docMk/>
            <pc:sldMk cId="2285365846" sldId="257"/>
            <ac:spMk id="3" creationId="{3D3CB00A-C876-2114-C942-D28C7042A706}"/>
          </ac:spMkLst>
        </pc:spChg>
      </pc:sldChg>
      <pc:sldChg chg="modSp mod">
        <pc:chgData name="Mukesh Sharma" userId="d8e93483-9766-404c-a433-618fb9e45623" providerId="ADAL" clId="{62100D74-1429-4D4C-9199-F34A05794DCD}" dt="2023-12-10T04:19:28.055" v="1724" actId="113"/>
        <pc:sldMkLst>
          <pc:docMk/>
          <pc:sldMk cId="3081947689" sldId="258"/>
        </pc:sldMkLst>
        <pc:spChg chg="mod">
          <ac:chgData name="Mukesh Sharma" userId="d8e93483-9766-404c-a433-618fb9e45623" providerId="ADAL" clId="{62100D74-1429-4D4C-9199-F34A05794DCD}" dt="2023-12-10T04:19:28.055" v="1724" actId="113"/>
          <ac:spMkLst>
            <pc:docMk/>
            <pc:sldMk cId="3081947689" sldId="258"/>
            <ac:spMk id="2" creationId="{EDB422BE-858F-AB8F-0A8A-6550739ECD47}"/>
          </ac:spMkLst>
        </pc:spChg>
        <pc:spChg chg="mod">
          <ac:chgData name="Mukesh Sharma" userId="d8e93483-9766-404c-a433-618fb9e45623" providerId="ADAL" clId="{62100D74-1429-4D4C-9199-F34A05794DCD}" dt="2023-12-09T16:28:46.557" v="267" actId="27636"/>
          <ac:spMkLst>
            <pc:docMk/>
            <pc:sldMk cId="3081947689" sldId="258"/>
            <ac:spMk id="3" creationId="{22616039-938D-914A-7924-F85556E097D9}"/>
          </ac:spMkLst>
        </pc:spChg>
      </pc:sldChg>
      <pc:sldChg chg="modSp mod">
        <pc:chgData name="Mukesh Sharma" userId="d8e93483-9766-404c-a433-618fb9e45623" providerId="ADAL" clId="{62100D74-1429-4D4C-9199-F34A05794DCD}" dt="2023-12-10T04:20:22.352" v="1771" actId="113"/>
        <pc:sldMkLst>
          <pc:docMk/>
          <pc:sldMk cId="740442371" sldId="259"/>
        </pc:sldMkLst>
        <pc:spChg chg="mod">
          <ac:chgData name="Mukesh Sharma" userId="d8e93483-9766-404c-a433-618fb9e45623" providerId="ADAL" clId="{62100D74-1429-4D4C-9199-F34A05794DCD}" dt="2023-12-10T04:20:22.352" v="1771" actId="113"/>
          <ac:spMkLst>
            <pc:docMk/>
            <pc:sldMk cId="740442371" sldId="259"/>
            <ac:spMk id="2" creationId="{3FA07DF5-DBD4-6830-0542-34D8C19B8F06}"/>
          </ac:spMkLst>
        </pc:spChg>
        <pc:spChg chg="mod">
          <ac:chgData name="Mukesh Sharma" userId="d8e93483-9766-404c-a433-618fb9e45623" providerId="ADAL" clId="{62100D74-1429-4D4C-9199-F34A05794DCD}" dt="2023-12-09T16:31:15.038" v="311" actId="20577"/>
          <ac:spMkLst>
            <pc:docMk/>
            <pc:sldMk cId="740442371" sldId="259"/>
            <ac:spMk id="3" creationId="{6A41D875-6EBC-942E-38D3-4386F25DED6C}"/>
          </ac:spMkLst>
        </pc:spChg>
      </pc:sldChg>
      <pc:sldChg chg="modSp new mod">
        <pc:chgData name="Mukesh Sharma" userId="d8e93483-9766-404c-a433-618fb9e45623" providerId="ADAL" clId="{62100D74-1429-4D4C-9199-F34A05794DCD}" dt="2023-12-10T04:18:54.309" v="1711" actId="113"/>
        <pc:sldMkLst>
          <pc:docMk/>
          <pc:sldMk cId="1656544847" sldId="260"/>
        </pc:sldMkLst>
        <pc:spChg chg="mod">
          <ac:chgData name="Mukesh Sharma" userId="d8e93483-9766-404c-a433-618fb9e45623" providerId="ADAL" clId="{62100D74-1429-4D4C-9199-F34A05794DCD}" dt="2023-12-10T04:18:54.309" v="1711" actId="113"/>
          <ac:spMkLst>
            <pc:docMk/>
            <pc:sldMk cId="1656544847" sldId="260"/>
            <ac:spMk id="2" creationId="{9BEFC7C2-ED89-AA46-4AA0-79B763115E04}"/>
          </ac:spMkLst>
        </pc:spChg>
        <pc:spChg chg="mod">
          <ac:chgData name="Mukesh Sharma" userId="d8e93483-9766-404c-a433-618fb9e45623" providerId="ADAL" clId="{62100D74-1429-4D4C-9199-F34A05794DCD}" dt="2023-12-10T02:40:51.618" v="1145" actId="20577"/>
          <ac:spMkLst>
            <pc:docMk/>
            <pc:sldMk cId="1656544847" sldId="260"/>
            <ac:spMk id="3" creationId="{40341ED3-2EC5-9E36-787B-F1EBEBB2D53D}"/>
          </ac:spMkLst>
        </pc:spChg>
      </pc:sldChg>
      <pc:sldChg chg="addSp delSp modSp new mod">
        <pc:chgData name="Mukesh Sharma" userId="d8e93483-9766-404c-a433-618fb9e45623" providerId="ADAL" clId="{62100D74-1429-4D4C-9199-F34A05794DCD}" dt="2023-12-10T04:16:21.403" v="1691" actId="1076"/>
        <pc:sldMkLst>
          <pc:docMk/>
          <pc:sldMk cId="1117923519" sldId="261"/>
        </pc:sldMkLst>
        <pc:spChg chg="del">
          <ac:chgData name="Mukesh Sharma" userId="d8e93483-9766-404c-a433-618fb9e45623" providerId="ADAL" clId="{62100D74-1429-4D4C-9199-F34A05794DCD}" dt="2023-12-10T02:43:53.843" v="1147" actId="478"/>
          <ac:spMkLst>
            <pc:docMk/>
            <pc:sldMk cId="1117923519" sldId="261"/>
            <ac:spMk id="2" creationId="{6C536556-5600-225D-6303-032090400479}"/>
          </ac:spMkLst>
        </pc:spChg>
        <pc:spChg chg="mod">
          <ac:chgData name="Mukesh Sharma" userId="d8e93483-9766-404c-a433-618fb9e45623" providerId="ADAL" clId="{62100D74-1429-4D4C-9199-F34A05794DCD}" dt="2023-12-10T04:16:09.488" v="1690" actId="27636"/>
          <ac:spMkLst>
            <pc:docMk/>
            <pc:sldMk cId="1117923519" sldId="261"/>
            <ac:spMk id="3" creationId="{1DD29F06-102D-6F36-6FFA-2980B62850B4}"/>
          </ac:spMkLst>
        </pc:spChg>
        <pc:picChg chg="add mod">
          <ac:chgData name="Mukesh Sharma" userId="d8e93483-9766-404c-a433-618fb9e45623" providerId="ADAL" clId="{62100D74-1429-4D4C-9199-F34A05794DCD}" dt="2023-12-10T04:16:21.403" v="1691" actId="1076"/>
          <ac:picMkLst>
            <pc:docMk/>
            <pc:sldMk cId="1117923519" sldId="261"/>
            <ac:picMk id="5" creationId="{67B3E73C-4BB0-5D55-B8E7-E3322D6843C0}"/>
          </ac:picMkLst>
        </pc:picChg>
      </pc:sldChg>
      <pc:sldChg chg="delSp modSp new mod">
        <pc:chgData name="Mukesh Sharma" userId="d8e93483-9766-404c-a433-618fb9e45623" providerId="ADAL" clId="{62100D74-1429-4D4C-9199-F34A05794DCD}" dt="2023-12-10T04:17:14.151" v="1703"/>
        <pc:sldMkLst>
          <pc:docMk/>
          <pc:sldMk cId="2537243330" sldId="262"/>
        </pc:sldMkLst>
        <pc:spChg chg="del">
          <ac:chgData name="Mukesh Sharma" userId="d8e93483-9766-404c-a433-618fb9e45623" providerId="ADAL" clId="{62100D74-1429-4D4C-9199-F34A05794DCD}" dt="2023-12-10T04:16:37.017" v="1693" actId="478"/>
          <ac:spMkLst>
            <pc:docMk/>
            <pc:sldMk cId="2537243330" sldId="262"/>
            <ac:spMk id="2" creationId="{5A059DFD-151B-AD05-676B-2B398CA5FD82}"/>
          </ac:spMkLst>
        </pc:spChg>
        <pc:spChg chg="mod">
          <ac:chgData name="Mukesh Sharma" userId="d8e93483-9766-404c-a433-618fb9e45623" providerId="ADAL" clId="{62100D74-1429-4D4C-9199-F34A05794DCD}" dt="2023-12-10T04:17:14.151" v="1703"/>
          <ac:spMkLst>
            <pc:docMk/>
            <pc:sldMk cId="2537243330" sldId="262"/>
            <ac:spMk id="3" creationId="{0A574C8E-E029-1201-526B-BD65A8172283}"/>
          </ac:spMkLst>
        </pc:spChg>
      </pc:sldChg>
      <pc:sldChg chg="addSp modSp new mod">
        <pc:chgData name="Mukesh Sharma" userId="d8e93483-9766-404c-a433-618fb9e45623" providerId="ADAL" clId="{62100D74-1429-4D4C-9199-F34A05794DCD}" dt="2023-12-10T04:34:30.119" v="2162" actId="27636"/>
        <pc:sldMkLst>
          <pc:docMk/>
          <pc:sldMk cId="1289109834" sldId="263"/>
        </pc:sldMkLst>
        <pc:spChg chg="mod">
          <ac:chgData name="Mukesh Sharma" userId="d8e93483-9766-404c-a433-618fb9e45623" providerId="ADAL" clId="{62100D74-1429-4D4C-9199-F34A05794DCD}" dt="2023-12-10T04:19:01.415" v="1712" actId="115"/>
          <ac:spMkLst>
            <pc:docMk/>
            <pc:sldMk cId="1289109834" sldId="263"/>
            <ac:spMk id="2" creationId="{3BEF6CE4-BFCA-5C00-586F-BCF9199B1DBC}"/>
          </ac:spMkLst>
        </pc:spChg>
        <pc:spChg chg="mod">
          <ac:chgData name="Mukesh Sharma" userId="d8e93483-9766-404c-a433-618fb9e45623" providerId="ADAL" clId="{62100D74-1429-4D4C-9199-F34A05794DCD}" dt="2023-12-10T04:34:30.119" v="2162" actId="27636"/>
          <ac:spMkLst>
            <pc:docMk/>
            <pc:sldMk cId="1289109834" sldId="263"/>
            <ac:spMk id="3" creationId="{EA329CCA-53A8-4C65-FB80-6BCA9B643DF0}"/>
          </ac:spMkLst>
        </pc:spChg>
        <pc:picChg chg="add mod">
          <ac:chgData name="Mukesh Sharma" userId="d8e93483-9766-404c-a433-618fb9e45623" providerId="ADAL" clId="{62100D74-1429-4D4C-9199-F34A05794DCD}" dt="2023-12-10T04:34:25.146" v="2160" actId="14100"/>
          <ac:picMkLst>
            <pc:docMk/>
            <pc:sldMk cId="1289109834" sldId="263"/>
            <ac:picMk id="5" creationId="{AD478BB7-CA95-E09B-3622-AC9298993A0E}"/>
          </ac:picMkLst>
        </pc:picChg>
      </pc:sldChg>
      <pc:sldChg chg="modSp new mod">
        <pc:chgData name="Mukesh Sharma" userId="d8e93483-9766-404c-a433-618fb9e45623" providerId="ADAL" clId="{62100D74-1429-4D4C-9199-F34A05794DCD}" dt="2023-12-10T06:07:55.042" v="2944" actId="20577"/>
        <pc:sldMkLst>
          <pc:docMk/>
          <pc:sldMk cId="991779351" sldId="264"/>
        </pc:sldMkLst>
        <pc:spChg chg="mod">
          <ac:chgData name="Mukesh Sharma" userId="d8e93483-9766-404c-a433-618fb9e45623" providerId="ADAL" clId="{62100D74-1429-4D4C-9199-F34A05794DCD}" dt="2023-12-10T04:57:06.961" v="2197" actId="1076"/>
          <ac:spMkLst>
            <pc:docMk/>
            <pc:sldMk cId="991779351" sldId="264"/>
            <ac:spMk id="2" creationId="{D2484B7B-3B99-EC31-9EC6-93D78DCBAF42}"/>
          </ac:spMkLst>
        </pc:spChg>
        <pc:spChg chg="mod">
          <ac:chgData name="Mukesh Sharma" userId="d8e93483-9766-404c-a433-618fb9e45623" providerId="ADAL" clId="{62100D74-1429-4D4C-9199-F34A05794DCD}" dt="2023-12-10T06:07:55.042" v="2944" actId="20577"/>
          <ac:spMkLst>
            <pc:docMk/>
            <pc:sldMk cId="991779351" sldId="264"/>
            <ac:spMk id="3" creationId="{353EAD51-4180-6165-9EFE-73791B1E3412}"/>
          </ac:spMkLst>
        </pc:spChg>
      </pc:sldChg>
      <pc:sldChg chg="modSp new mod">
        <pc:chgData name="Mukesh Sharma" userId="d8e93483-9766-404c-a433-618fb9e45623" providerId="ADAL" clId="{62100D74-1429-4D4C-9199-F34A05794DCD}" dt="2023-12-10T15:08:18.968" v="3233" actId="27636"/>
        <pc:sldMkLst>
          <pc:docMk/>
          <pc:sldMk cId="248080200" sldId="265"/>
        </pc:sldMkLst>
        <pc:spChg chg="mod">
          <ac:chgData name="Mukesh Sharma" userId="d8e93483-9766-404c-a433-618fb9e45623" providerId="ADAL" clId="{62100D74-1429-4D4C-9199-F34A05794DCD}" dt="2023-12-10T06:09:02.913" v="2971" actId="1076"/>
          <ac:spMkLst>
            <pc:docMk/>
            <pc:sldMk cId="248080200" sldId="265"/>
            <ac:spMk id="2" creationId="{9D1CED73-C421-2CDF-0D2B-D1823516064D}"/>
          </ac:spMkLst>
        </pc:spChg>
        <pc:spChg chg="mod">
          <ac:chgData name="Mukesh Sharma" userId="d8e93483-9766-404c-a433-618fb9e45623" providerId="ADAL" clId="{62100D74-1429-4D4C-9199-F34A05794DCD}" dt="2023-12-10T15:08:18.968" v="3233" actId="27636"/>
          <ac:spMkLst>
            <pc:docMk/>
            <pc:sldMk cId="248080200" sldId="265"/>
            <ac:spMk id="3" creationId="{029039CF-2BAC-71E9-080F-5AC5382FE709}"/>
          </ac:spMkLst>
        </pc:spChg>
      </pc:sldChg>
      <pc:sldChg chg="addSp delSp modSp new mod">
        <pc:chgData name="Mukesh Sharma" userId="d8e93483-9766-404c-a433-618fb9e45623" providerId="ADAL" clId="{62100D74-1429-4D4C-9199-F34A05794DCD}" dt="2023-12-10T15:53:33.195" v="3279" actId="20577"/>
        <pc:sldMkLst>
          <pc:docMk/>
          <pc:sldMk cId="3030167252" sldId="266"/>
        </pc:sldMkLst>
        <pc:spChg chg="mod">
          <ac:chgData name="Mukesh Sharma" userId="d8e93483-9766-404c-a433-618fb9e45623" providerId="ADAL" clId="{62100D74-1429-4D4C-9199-F34A05794DCD}" dt="2023-12-10T15:10:06.951" v="3261" actId="1076"/>
          <ac:spMkLst>
            <pc:docMk/>
            <pc:sldMk cId="3030167252" sldId="266"/>
            <ac:spMk id="2" creationId="{9BAF373E-5A5A-6D26-B3E3-6369C9E5FA6D}"/>
          </ac:spMkLst>
        </pc:spChg>
        <pc:spChg chg="del mod">
          <ac:chgData name="Mukesh Sharma" userId="d8e93483-9766-404c-a433-618fb9e45623" providerId="ADAL" clId="{62100D74-1429-4D4C-9199-F34A05794DCD}" dt="2023-12-10T15:10:24.983" v="3263" actId="22"/>
          <ac:spMkLst>
            <pc:docMk/>
            <pc:sldMk cId="3030167252" sldId="266"/>
            <ac:spMk id="3" creationId="{A056AF81-2868-81EA-4F19-2B53AFB860ED}"/>
          </ac:spMkLst>
        </pc:spChg>
        <pc:spChg chg="add del mod">
          <ac:chgData name="Mukesh Sharma" userId="d8e93483-9766-404c-a433-618fb9e45623" providerId="ADAL" clId="{62100D74-1429-4D4C-9199-F34A05794DCD}" dt="2023-12-10T15:11:02.536" v="3267" actId="478"/>
          <ac:spMkLst>
            <pc:docMk/>
            <pc:sldMk cId="3030167252" sldId="266"/>
            <ac:spMk id="7" creationId="{86E9F33D-F2FF-59DE-37A0-BD0DAC11641D}"/>
          </ac:spMkLst>
        </pc:spChg>
        <pc:spChg chg="add mod">
          <ac:chgData name="Mukesh Sharma" userId="d8e93483-9766-404c-a433-618fb9e45623" providerId="ADAL" clId="{62100D74-1429-4D4C-9199-F34A05794DCD}" dt="2023-12-10T15:53:33.195" v="3279" actId="20577"/>
          <ac:spMkLst>
            <pc:docMk/>
            <pc:sldMk cId="3030167252" sldId="266"/>
            <ac:spMk id="12" creationId="{76EE23BE-3D70-216E-EB5D-1BA9D7314DA7}"/>
          </ac:spMkLst>
        </pc:spChg>
        <pc:picChg chg="add del mod ord">
          <ac:chgData name="Mukesh Sharma" userId="d8e93483-9766-404c-a433-618fb9e45623" providerId="ADAL" clId="{62100D74-1429-4D4C-9199-F34A05794DCD}" dt="2023-12-10T15:10:56.833" v="3265" actId="478"/>
          <ac:picMkLst>
            <pc:docMk/>
            <pc:sldMk cId="3030167252" sldId="266"/>
            <ac:picMk id="5" creationId="{E86BA89E-3877-A894-957D-2C6F7FF4E101}"/>
          </ac:picMkLst>
        </pc:picChg>
        <pc:picChg chg="add mod">
          <ac:chgData name="Mukesh Sharma" userId="d8e93483-9766-404c-a433-618fb9e45623" providerId="ADAL" clId="{62100D74-1429-4D4C-9199-F34A05794DCD}" dt="2023-12-10T15:11:06.863" v="3268" actId="1076"/>
          <ac:picMkLst>
            <pc:docMk/>
            <pc:sldMk cId="3030167252" sldId="266"/>
            <ac:picMk id="9" creationId="{CF1328C9-1589-6B68-B720-B304FB9667CF}"/>
          </ac:picMkLst>
        </pc:picChg>
        <pc:picChg chg="add mod">
          <ac:chgData name="Mukesh Sharma" userId="d8e93483-9766-404c-a433-618fb9e45623" providerId="ADAL" clId="{62100D74-1429-4D4C-9199-F34A05794DCD}" dt="2023-12-10T15:11:45.435" v="3274" actId="14100"/>
          <ac:picMkLst>
            <pc:docMk/>
            <pc:sldMk cId="3030167252" sldId="266"/>
            <ac:picMk id="11" creationId="{CD57074A-ADB7-33E0-CE68-21D8A62C56EB}"/>
          </ac:picMkLst>
        </pc:picChg>
      </pc:sldChg>
      <pc:sldChg chg="modSp new mod">
        <pc:chgData name="Mukesh Sharma" userId="d8e93483-9766-404c-a433-618fb9e45623" providerId="ADAL" clId="{62100D74-1429-4D4C-9199-F34A05794DCD}" dt="2023-12-10T16:25:54.095" v="3917" actId="313"/>
        <pc:sldMkLst>
          <pc:docMk/>
          <pc:sldMk cId="1351497443" sldId="267"/>
        </pc:sldMkLst>
        <pc:spChg chg="mod">
          <ac:chgData name="Mukesh Sharma" userId="d8e93483-9766-404c-a433-618fb9e45623" providerId="ADAL" clId="{62100D74-1429-4D4C-9199-F34A05794DCD}" dt="2023-12-10T15:54:10.349" v="3295" actId="20577"/>
          <ac:spMkLst>
            <pc:docMk/>
            <pc:sldMk cId="1351497443" sldId="267"/>
            <ac:spMk id="2" creationId="{96C27437-A5F6-DA1A-3126-EAC86603D88E}"/>
          </ac:spMkLst>
        </pc:spChg>
        <pc:spChg chg="mod">
          <ac:chgData name="Mukesh Sharma" userId="d8e93483-9766-404c-a433-618fb9e45623" providerId="ADAL" clId="{62100D74-1429-4D4C-9199-F34A05794DCD}" dt="2023-12-10T16:25:54.095" v="3917" actId="313"/>
          <ac:spMkLst>
            <pc:docMk/>
            <pc:sldMk cId="1351497443" sldId="267"/>
            <ac:spMk id="3" creationId="{995A3205-7218-13B1-27DA-F0206E8D953C}"/>
          </ac:spMkLst>
        </pc:spChg>
      </pc:sldChg>
      <pc:sldChg chg="modSp new mod">
        <pc:chgData name="Mukesh Sharma" userId="d8e93483-9766-404c-a433-618fb9e45623" providerId="ADAL" clId="{62100D74-1429-4D4C-9199-F34A05794DCD}" dt="2023-12-10T16:34:42.011" v="4114" actId="20577"/>
        <pc:sldMkLst>
          <pc:docMk/>
          <pc:sldMk cId="838544770" sldId="268"/>
        </pc:sldMkLst>
        <pc:spChg chg="mod">
          <ac:chgData name="Mukesh Sharma" userId="d8e93483-9766-404c-a433-618fb9e45623" providerId="ADAL" clId="{62100D74-1429-4D4C-9199-F34A05794DCD}" dt="2023-12-10T16:19:45.559" v="3673" actId="1076"/>
          <ac:spMkLst>
            <pc:docMk/>
            <pc:sldMk cId="838544770" sldId="268"/>
            <ac:spMk id="2" creationId="{2CA2FEF7-2EEA-5999-9DC9-5D9A5F555D94}"/>
          </ac:spMkLst>
        </pc:spChg>
        <pc:spChg chg="mod">
          <ac:chgData name="Mukesh Sharma" userId="d8e93483-9766-404c-a433-618fb9e45623" providerId="ADAL" clId="{62100D74-1429-4D4C-9199-F34A05794DCD}" dt="2023-12-10T16:34:42.011" v="4114" actId="20577"/>
          <ac:spMkLst>
            <pc:docMk/>
            <pc:sldMk cId="838544770" sldId="268"/>
            <ac:spMk id="3" creationId="{8818C0CE-16A5-2421-2AAF-8BE800427AD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11558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2588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0921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61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62204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41BCC-AD73-4203-A5A6-E62EB28B0FE6}" type="datetimeFigureOut">
              <a:rPr lang="en-US" smtClean="0"/>
              <a:pPr/>
              <a:t>12/9/2023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88592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41BCC-AD73-4203-A5A6-E62EB28B0FE6}" type="datetimeFigureOut">
              <a:rPr lang="en-US" smtClean="0"/>
              <a:pPr/>
              <a:t>12/9/2023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072373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63513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519987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0106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26532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0001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82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07516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5584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D41BCC-AD73-4203-A5A6-E62EB28B0FE6}"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9216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69661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D41BCC-AD73-4203-A5A6-E62EB28B0FE6}" type="datetimeFigureOut">
              <a:rPr lang="en-US" smtClean="0"/>
              <a:pPr/>
              <a:t>12/9/2023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215032251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hite spheres in a blurry effect">
            <a:extLst>
              <a:ext uri="{FF2B5EF4-FFF2-40B4-BE49-F238E27FC236}">
                <a16:creationId xmlns:a16="http://schemas.microsoft.com/office/drawing/2014/main" id="{DD2BE5D5-C083-5999-6057-1116949C70A3}"/>
              </a:ext>
            </a:extLst>
          </p:cNvPr>
          <p:cNvPicPr>
            <a:picLocks noChangeAspect="1"/>
          </p:cNvPicPr>
          <p:nvPr/>
        </p:nvPicPr>
        <p:blipFill rotWithShape="1">
          <a:blip r:embed="rId2"/>
          <a:srcRect l="10067" r="-1" b="-1"/>
          <a:stretch/>
        </p:blipFill>
        <p:spPr>
          <a:xfrm>
            <a:off x="20" y="-2"/>
            <a:ext cx="8115280" cy="6858001"/>
          </a:xfrm>
          <a:prstGeom prst="rect">
            <a:avLst/>
          </a:prstGeom>
        </p:spPr>
      </p:pic>
      <p:sp>
        <p:nvSpPr>
          <p:cNvPr id="2" name="Title 1">
            <a:extLst>
              <a:ext uri="{FF2B5EF4-FFF2-40B4-BE49-F238E27FC236}">
                <a16:creationId xmlns:a16="http://schemas.microsoft.com/office/drawing/2014/main" id="{371B69D6-E512-6A88-28B5-4100B9B07DDA}"/>
              </a:ext>
            </a:extLst>
          </p:cNvPr>
          <p:cNvSpPr>
            <a:spLocks noGrp="1"/>
          </p:cNvSpPr>
          <p:nvPr>
            <p:ph type="ctrTitle"/>
          </p:nvPr>
        </p:nvSpPr>
        <p:spPr>
          <a:xfrm>
            <a:off x="2314575" y="2418081"/>
            <a:ext cx="5346065" cy="1937432"/>
          </a:xfrm>
        </p:spPr>
        <p:txBody>
          <a:bodyPr anchor="ctr">
            <a:normAutofit/>
          </a:bodyPr>
          <a:lstStyle/>
          <a:p>
            <a:r>
              <a:rPr lang="en-US" sz="3200" dirty="0">
                <a:solidFill>
                  <a:schemeClr val="accent2">
                    <a:lumMod val="75000"/>
                  </a:schemeClr>
                </a:solidFill>
                <a:latin typeface="Aptos SemiBold" panose="020F0502020204030204" pitchFamily="34" charset="0"/>
              </a:rPr>
              <a:t>Multinational company Ecom. &amp; Retail B2B case Study</a:t>
            </a:r>
            <a:endParaRPr lang="en-IN" sz="3200" dirty="0">
              <a:solidFill>
                <a:schemeClr val="accent2">
                  <a:lumMod val="75000"/>
                </a:schemeClr>
              </a:solidFill>
              <a:latin typeface="Aptos SemiBold" panose="020F0502020204030204" pitchFamily="34" charset="0"/>
            </a:endParaRPr>
          </a:p>
        </p:txBody>
      </p:sp>
      <p:sp>
        <p:nvSpPr>
          <p:cNvPr id="3" name="Subtitle 2">
            <a:extLst>
              <a:ext uri="{FF2B5EF4-FFF2-40B4-BE49-F238E27FC236}">
                <a16:creationId xmlns:a16="http://schemas.microsoft.com/office/drawing/2014/main" id="{047164BB-7CF4-099E-8954-71A38857C3AD}"/>
              </a:ext>
            </a:extLst>
          </p:cNvPr>
          <p:cNvSpPr>
            <a:spLocks noGrp="1"/>
          </p:cNvSpPr>
          <p:nvPr>
            <p:ph type="subTitle" idx="1"/>
          </p:nvPr>
        </p:nvSpPr>
        <p:spPr>
          <a:xfrm>
            <a:off x="8115300" y="2150064"/>
            <a:ext cx="3398520" cy="1853023"/>
          </a:xfrm>
        </p:spPr>
        <p:txBody>
          <a:bodyPr anchor="ctr">
            <a:normAutofit/>
          </a:bodyPr>
          <a:lstStyle/>
          <a:p>
            <a:r>
              <a:rPr lang="en-US" sz="1600" dirty="0">
                <a:solidFill>
                  <a:schemeClr val="tx1"/>
                </a:solidFill>
              </a:rPr>
              <a:t>Name – </a:t>
            </a:r>
            <a:r>
              <a:rPr lang="en-US" sz="1600" b="1" dirty="0">
                <a:solidFill>
                  <a:schemeClr val="tx1"/>
                </a:solidFill>
              </a:rPr>
              <a:t>Mukesh sharma </a:t>
            </a:r>
          </a:p>
          <a:p>
            <a:r>
              <a:rPr lang="en-US" sz="1600" dirty="0">
                <a:solidFill>
                  <a:schemeClr val="tx1"/>
                </a:solidFill>
              </a:rPr>
              <a:t>Batch – </a:t>
            </a:r>
            <a:r>
              <a:rPr lang="en-US" sz="1600" b="1" dirty="0">
                <a:solidFill>
                  <a:schemeClr val="tx1"/>
                </a:solidFill>
              </a:rPr>
              <a:t>Feb 20</a:t>
            </a:r>
          </a:p>
        </p:txBody>
      </p:sp>
    </p:spTree>
    <p:extLst>
      <p:ext uri="{BB962C8B-B14F-4D97-AF65-F5344CB8AC3E}">
        <p14:creationId xmlns:p14="http://schemas.microsoft.com/office/powerpoint/2010/main" val="115468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ED73-C421-2CDF-0D2B-D1823516064D}"/>
              </a:ext>
            </a:extLst>
          </p:cNvPr>
          <p:cNvSpPr>
            <a:spLocks noGrp="1"/>
          </p:cNvSpPr>
          <p:nvPr>
            <p:ph type="title"/>
          </p:nvPr>
        </p:nvSpPr>
        <p:spPr>
          <a:xfrm>
            <a:off x="913774" y="0"/>
            <a:ext cx="10364451" cy="1596177"/>
          </a:xfrm>
        </p:spPr>
        <p:txBody>
          <a:bodyPr/>
          <a:lstStyle/>
          <a:p>
            <a:r>
              <a:rPr lang="en-US" b="1" u="sng" dirty="0">
                <a:solidFill>
                  <a:schemeClr val="accent2"/>
                </a:solidFill>
              </a:rPr>
              <a:t>Mode</a:t>
            </a:r>
            <a:r>
              <a:rPr lang="en-US" b="1" u="sng" dirty="0"/>
              <a:t>l Validation</a:t>
            </a:r>
            <a:endParaRPr lang="en-IN" b="1" u="sng" dirty="0"/>
          </a:p>
        </p:txBody>
      </p:sp>
      <p:sp>
        <p:nvSpPr>
          <p:cNvPr id="3" name="Content Placeholder 2">
            <a:extLst>
              <a:ext uri="{FF2B5EF4-FFF2-40B4-BE49-F238E27FC236}">
                <a16:creationId xmlns:a16="http://schemas.microsoft.com/office/drawing/2014/main" id="{029039CF-2BAC-71E9-080F-5AC5382FE709}"/>
              </a:ext>
            </a:extLst>
          </p:cNvPr>
          <p:cNvSpPr>
            <a:spLocks noGrp="1"/>
          </p:cNvSpPr>
          <p:nvPr>
            <p:ph idx="1"/>
          </p:nvPr>
        </p:nvSpPr>
        <p:spPr>
          <a:xfrm>
            <a:off x="913775" y="1371601"/>
            <a:ext cx="10364452" cy="5400674"/>
          </a:xfrm>
        </p:spPr>
        <p:txBody>
          <a:bodyPr>
            <a:normAutofit fontScale="92500" lnSpcReduction="10000"/>
          </a:bodyPr>
          <a:lstStyle/>
          <a:p>
            <a:r>
              <a:rPr lang="en-US" dirty="0"/>
              <a:t>The Accuracy out model gets </a:t>
            </a:r>
            <a:r>
              <a:rPr lang="en-IN" dirty="0"/>
              <a:t>– 0.78 and accuracy and recall value – 0.95 which is a good number </a:t>
            </a:r>
          </a:p>
          <a:p>
            <a:r>
              <a:rPr lang="en-US" dirty="0"/>
              <a:t>We can see that model5 gives an accuracy of 78.26% on train set. Also the recall/sensitivity score is 84%. Specificity is 69% and precision is 82%.This looks good. Let us plot the ROC Curve</a:t>
            </a:r>
          </a:p>
          <a:p>
            <a:r>
              <a:rPr lang="en-IN" dirty="0"/>
              <a:t>We will have the model building </a:t>
            </a:r>
            <a:r>
              <a:rPr lang="en-IN" b="1" dirty="0"/>
              <a:t>Random Forest, Hyper Parameter Tuning and Evaluation</a:t>
            </a:r>
          </a:p>
          <a:p>
            <a:r>
              <a:rPr lang="en-US" dirty="0"/>
              <a:t>Random Forest </a:t>
            </a:r>
            <a:r>
              <a:rPr lang="en-US" dirty="0" err="1"/>
              <a:t>rf_best</a:t>
            </a:r>
            <a:r>
              <a:rPr lang="en-US" dirty="0"/>
              <a:t> gives an accuracy of 78%. Also it has a very good recall/sensitivity score of 90% on the train set. The </a:t>
            </a:r>
            <a:r>
              <a:rPr lang="en-US" dirty="0" err="1"/>
              <a:t>auc</a:t>
            </a:r>
            <a:r>
              <a:rPr lang="en-US" dirty="0"/>
              <a:t> in the roc curve is at 0.80.</a:t>
            </a:r>
          </a:p>
          <a:p>
            <a:r>
              <a:rPr lang="en-US" dirty="0"/>
              <a:t>Let us see how the logistic regression model- model 6 and random forest - </a:t>
            </a:r>
            <a:r>
              <a:rPr lang="en-US" dirty="0" err="1"/>
              <a:t>rf_best</a:t>
            </a:r>
            <a:r>
              <a:rPr lang="en-US" dirty="0"/>
              <a:t> perform on the test set</a:t>
            </a:r>
          </a:p>
          <a:p>
            <a:r>
              <a:rPr lang="en-US" dirty="0"/>
              <a:t>Good performance on test </a:t>
            </a:r>
            <a:r>
              <a:rPr lang="en-US" dirty="0" err="1"/>
              <a:t>set.Sensitivity</a:t>
            </a:r>
            <a:r>
              <a:rPr lang="en-US" dirty="0"/>
              <a:t>/recall score is 89% and accuracy is 74% and is very close to the test score</a:t>
            </a:r>
          </a:p>
          <a:p>
            <a:r>
              <a:rPr lang="en-US" dirty="0"/>
              <a:t>Good sensitivity/recall score on train and test data </a:t>
            </a:r>
            <a:r>
              <a:rPr lang="en-US" dirty="0" err="1"/>
              <a:t>i</a:t>
            </a:r>
            <a:r>
              <a:rPr lang="en-US" dirty="0"/>
              <a:t>. e 0.90.</a:t>
            </a:r>
          </a:p>
          <a:p>
            <a:endParaRPr lang="en-US" dirty="0"/>
          </a:p>
          <a:p>
            <a:endParaRPr lang="en-US" dirty="0"/>
          </a:p>
        </p:txBody>
      </p:sp>
    </p:spTree>
    <p:extLst>
      <p:ext uri="{BB962C8B-B14F-4D97-AF65-F5344CB8AC3E}">
        <p14:creationId xmlns:p14="http://schemas.microsoft.com/office/powerpoint/2010/main" val="24808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373E-5A5A-6D26-B3E3-6369C9E5FA6D}"/>
              </a:ext>
            </a:extLst>
          </p:cNvPr>
          <p:cNvSpPr>
            <a:spLocks noGrp="1"/>
          </p:cNvSpPr>
          <p:nvPr>
            <p:ph type="title"/>
          </p:nvPr>
        </p:nvSpPr>
        <p:spPr>
          <a:xfrm>
            <a:off x="913774" y="-105383"/>
            <a:ext cx="10364451" cy="1596177"/>
          </a:xfrm>
        </p:spPr>
        <p:txBody>
          <a:bodyPr/>
          <a:lstStyle/>
          <a:p>
            <a:r>
              <a:rPr lang="en-US" b="1" u="sng" dirty="0">
                <a:solidFill>
                  <a:schemeClr val="accent2"/>
                </a:solidFill>
              </a:rPr>
              <a:t>Sele</a:t>
            </a:r>
            <a:r>
              <a:rPr lang="en-US" b="1" u="sng" dirty="0"/>
              <a:t>ction of Model</a:t>
            </a:r>
            <a:endParaRPr lang="en-IN" b="1" u="sng" dirty="0"/>
          </a:p>
        </p:txBody>
      </p:sp>
      <p:pic>
        <p:nvPicPr>
          <p:cNvPr id="9" name="Picture 8">
            <a:extLst>
              <a:ext uri="{FF2B5EF4-FFF2-40B4-BE49-F238E27FC236}">
                <a16:creationId xmlns:a16="http://schemas.microsoft.com/office/drawing/2014/main" id="{CF1328C9-1589-6B68-B720-B304FB9667CF}"/>
              </a:ext>
            </a:extLst>
          </p:cNvPr>
          <p:cNvPicPr>
            <a:picLocks noChangeAspect="1"/>
          </p:cNvPicPr>
          <p:nvPr/>
        </p:nvPicPr>
        <p:blipFill>
          <a:blip r:embed="rId2"/>
          <a:stretch>
            <a:fillRect/>
          </a:stretch>
        </p:blipFill>
        <p:spPr>
          <a:xfrm>
            <a:off x="542925" y="947737"/>
            <a:ext cx="2476500" cy="4619625"/>
          </a:xfrm>
          <a:prstGeom prst="rect">
            <a:avLst/>
          </a:prstGeom>
        </p:spPr>
      </p:pic>
      <p:pic>
        <p:nvPicPr>
          <p:cNvPr id="11" name="Picture 10">
            <a:extLst>
              <a:ext uri="{FF2B5EF4-FFF2-40B4-BE49-F238E27FC236}">
                <a16:creationId xmlns:a16="http://schemas.microsoft.com/office/drawing/2014/main" id="{CD57074A-ADB7-33E0-CE68-21D8A62C56EB}"/>
              </a:ext>
            </a:extLst>
          </p:cNvPr>
          <p:cNvPicPr>
            <a:picLocks noChangeAspect="1"/>
          </p:cNvPicPr>
          <p:nvPr/>
        </p:nvPicPr>
        <p:blipFill>
          <a:blip r:embed="rId3"/>
          <a:stretch>
            <a:fillRect/>
          </a:stretch>
        </p:blipFill>
        <p:spPr>
          <a:xfrm>
            <a:off x="4267199" y="1047750"/>
            <a:ext cx="2522349" cy="4619625"/>
          </a:xfrm>
          <a:prstGeom prst="rect">
            <a:avLst/>
          </a:prstGeom>
        </p:spPr>
      </p:pic>
      <p:sp>
        <p:nvSpPr>
          <p:cNvPr id="12" name="TextBox 11">
            <a:extLst>
              <a:ext uri="{FF2B5EF4-FFF2-40B4-BE49-F238E27FC236}">
                <a16:creationId xmlns:a16="http://schemas.microsoft.com/office/drawing/2014/main" id="{76EE23BE-3D70-216E-EB5D-1BA9D7314DA7}"/>
              </a:ext>
            </a:extLst>
          </p:cNvPr>
          <p:cNvSpPr txBox="1"/>
          <p:nvPr/>
        </p:nvSpPr>
        <p:spPr>
          <a:xfrm>
            <a:off x="7400925" y="1171575"/>
            <a:ext cx="4747325" cy="923330"/>
          </a:xfrm>
          <a:prstGeom prst="rect">
            <a:avLst/>
          </a:prstGeom>
          <a:noFill/>
        </p:spPr>
        <p:txBody>
          <a:bodyPr wrap="none" rtlCol="0">
            <a:spAutoFit/>
          </a:bodyPr>
          <a:lstStyle/>
          <a:p>
            <a:r>
              <a:rPr lang="en-US" b="1" i="0" dirty="0">
                <a:effectLst/>
                <a:latin typeface="-apple-system"/>
              </a:rPr>
              <a:t>Since Random Forest performance is better, </a:t>
            </a:r>
          </a:p>
          <a:p>
            <a:r>
              <a:rPr lang="en-US" b="1" i="0" dirty="0">
                <a:effectLst/>
                <a:latin typeface="-apple-system"/>
              </a:rPr>
              <a:t>we will use this model </a:t>
            </a:r>
            <a:r>
              <a:rPr lang="en-US" b="1" i="0" dirty="0" err="1">
                <a:effectLst/>
                <a:latin typeface="-apple-system"/>
              </a:rPr>
              <a:t>ref_best</a:t>
            </a:r>
            <a:r>
              <a:rPr lang="en-US" b="1" i="0" dirty="0">
                <a:effectLst/>
                <a:latin typeface="-apple-system"/>
              </a:rPr>
              <a:t> for deployment.</a:t>
            </a:r>
          </a:p>
          <a:p>
            <a:endParaRPr lang="en-IN" dirty="0"/>
          </a:p>
        </p:txBody>
      </p:sp>
    </p:spTree>
    <p:extLst>
      <p:ext uri="{BB962C8B-B14F-4D97-AF65-F5344CB8AC3E}">
        <p14:creationId xmlns:p14="http://schemas.microsoft.com/office/powerpoint/2010/main" val="303016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7437-A5F6-DA1A-3126-EAC86603D88E}"/>
              </a:ext>
            </a:extLst>
          </p:cNvPr>
          <p:cNvSpPr>
            <a:spLocks noGrp="1"/>
          </p:cNvSpPr>
          <p:nvPr>
            <p:ph type="title"/>
          </p:nvPr>
        </p:nvSpPr>
        <p:spPr>
          <a:xfrm>
            <a:off x="913774" y="94642"/>
            <a:ext cx="10364451" cy="1229333"/>
          </a:xfrm>
        </p:spPr>
        <p:txBody>
          <a:bodyPr/>
          <a:lstStyle/>
          <a:p>
            <a:r>
              <a:rPr lang="en-IN" b="1" i="0" u="sng" dirty="0">
                <a:solidFill>
                  <a:schemeClr val="accent2"/>
                </a:solidFill>
                <a:effectLst/>
                <a:latin typeface="-apple-system"/>
              </a:rPr>
              <a:t>Deplo</a:t>
            </a:r>
            <a:r>
              <a:rPr lang="en-IN" b="1" i="0" u="sng" dirty="0">
                <a:effectLst/>
                <a:latin typeface="-apple-system"/>
              </a:rPr>
              <a:t>yment of Model on open invoices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995A3205-7218-13B1-27DA-F0206E8D953C}"/>
              </a:ext>
            </a:extLst>
          </p:cNvPr>
          <p:cNvSpPr>
            <a:spLocks noGrp="1"/>
          </p:cNvSpPr>
          <p:nvPr>
            <p:ph idx="1"/>
          </p:nvPr>
        </p:nvSpPr>
        <p:spPr>
          <a:xfrm>
            <a:off x="913775" y="828675"/>
            <a:ext cx="10364452" cy="5600700"/>
          </a:xfrm>
        </p:spPr>
        <p:txBody>
          <a:bodyPr>
            <a:normAutofit fontScale="92500" lnSpcReduction="20000"/>
          </a:bodyPr>
          <a:lstStyle/>
          <a:p>
            <a:r>
              <a:rPr lang="en-US" dirty="0"/>
              <a:t>We will first perform the EDA on the working file after importing it </a:t>
            </a:r>
          </a:p>
          <a:p>
            <a:r>
              <a:rPr lang="en-US" dirty="0"/>
              <a:t>Also, we are observing lots of below zero values in USD amount</a:t>
            </a:r>
          </a:p>
          <a:p>
            <a:r>
              <a:rPr lang="en-US" dirty="0"/>
              <a:t>Only 6 customers have positive USD amount transaction</a:t>
            </a:r>
          </a:p>
          <a:p>
            <a:pPr marL="0" indent="0">
              <a:buNone/>
            </a:pPr>
            <a:r>
              <a:rPr lang="en-US" sz="2100" b="1" dirty="0"/>
              <a:t>Focus for Credit Collection</a:t>
            </a:r>
          </a:p>
          <a:p>
            <a:pPr algn="l"/>
            <a:r>
              <a:rPr lang="en-US" sz="2100" dirty="0"/>
              <a:t>Focus on all cases pertaining to Cluster 0 as these are cases of prolonged delays.</a:t>
            </a:r>
          </a:p>
          <a:p>
            <a:pPr algn="l"/>
            <a:r>
              <a:rPr lang="en-US" sz="2100" dirty="0"/>
              <a:t>Frequent follow up on cases with huge invoice value or huge volume of transactions.</a:t>
            </a:r>
          </a:p>
          <a:p>
            <a:pPr algn="l"/>
            <a:r>
              <a:rPr lang="en-US" sz="2100" dirty="0"/>
              <a:t>SEPH can have a dedicated person for follow up as their business value and volume of invoices is huge.</a:t>
            </a:r>
          </a:p>
          <a:p>
            <a:pPr algn="l"/>
            <a:r>
              <a:rPr lang="en-US" sz="2100" dirty="0"/>
              <a:t>Priority should be given to follow up with customers who have high probability of default or delay % is 100%.</a:t>
            </a:r>
          </a:p>
          <a:p>
            <a:pPr algn="l"/>
            <a:r>
              <a:rPr lang="en-US" sz="2100" dirty="0"/>
              <a:t>During follow up special attention should be paid for invoices due in Mar , Jul-Oct and due on </a:t>
            </a:r>
            <a:r>
              <a:rPr lang="en-US" sz="2100" dirty="0" err="1"/>
              <a:t>friday</a:t>
            </a:r>
            <a:r>
              <a:rPr lang="en-US" sz="2100" dirty="0"/>
              <a:t> and </a:t>
            </a:r>
            <a:r>
              <a:rPr lang="en-US" sz="2100" dirty="0" err="1"/>
              <a:t>sunday</a:t>
            </a:r>
            <a:r>
              <a:rPr lang="en-US" sz="2100" dirty="0"/>
              <a:t>.</a:t>
            </a:r>
          </a:p>
          <a:p>
            <a:pPr algn="l"/>
            <a:r>
              <a:rPr lang="en-US" sz="2100" dirty="0"/>
              <a:t>Also, be proactive where invoicing currency is ZAR,HKD,SGD,OMR and GBP.</a:t>
            </a:r>
          </a:p>
          <a:p>
            <a:endParaRPr lang="en-US" dirty="0"/>
          </a:p>
          <a:p>
            <a:endParaRPr lang="en-IN" dirty="0"/>
          </a:p>
        </p:txBody>
      </p:sp>
    </p:spTree>
    <p:extLst>
      <p:ext uri="{BB962C8B-B14F-4D97-AF65-F5344CB8AC3E}">
        <p14:creationId xmlns:p14="http://schemas.microsoft.com/office/powerpoint/2010/main" val="135149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FEF7-2EEA-5999-9DC9-5D9A5F555D94}"/>
              </a:ext>
            </a:extLst>
          </p:cNvPr>
          <p:cNvSpPr>
            <a:spLocks noGrp="1"/>
          </p:cNvSpPr>
          <p:nvPr>
            <p:ph type="title"/>
          </p:nvPr>
        </p:nvSpPr>
        <p:spPr>
          <a:xfrm>
            <a:off x="913774" y="304192"/>
            <a:ext cx="10364451" cy="905483"/>
          </a:xfrm>
        </p:spPr>
        <p:txBody>
          <a:bodyPr/>
          <a:lstStyle/>
          <a:p>
            <a:r>
              <a:rPr lang="en-US" b="1" u="sng" dirty="0">
                <a:solidFill>
                  <a:schemeClr val="accent2"/>
                </a:solidFill>
              </a:rPr>
              <a:t>Summ</a:t>
            </a:r>
            <a:r>
              <a:rPr lang="en-US" b="1" u="sng" dirty="0"/>
              <a:t>ary</a:t>
            </a:r>
            <a:endParaRPr lang="en-IN" b="1" u="sng" dirty="0"/>
          </a:p>
        </p:txBody>
      </p:sp>
      <p:sp>
        <p:nvSpPr>
          <p:cNvPr id="3" name="Content Placeholder 2">
            <a:extLst>
              <a:ext uri="{FF2B5EF4-FFF2-40B4-BE49-F238E27FC236}">
                <a16:creationId xmlns:a16="http://schemas.microsoft.com/office/drawing/2014/main" id="{8818C0CE-16A5-2421-2AAF-8BE800427AD8}"/>
              </a:ext>
            </a:extLst>
          </p:cNvPr>
          <p:cNvSpPr>
            <a:spLocks noGrp="1"/>
          </p:cNvSpPr>
          <p:nvPr>
            <p:ph idx="1"/>
          </p:nvPr>
        </p:nvSpPr>
        <p:spPr>
          <a:xfrm>
            <a:off x="913775" y="1209675"/>
            <a:ext cx="10364452" cy="4581525"/>
          </a:xfrm>
        </p:spPr>
        <p:txBody>
          <a:bodyPr/>
          <a:lstStyle/>
          <a:p>
            <a:r>
              <a:rPr lang="en-US" dirty="0"/>
              <a:t>Schuster has to build some mechanism to give reminder to customer whose payment is getting delayed. </a:t>
            </a:r>
          </a:p>
          <a:p>
            <a:r>
              <a:rPr lang="en-US" dirty="0"/>
              <a:t>Arrange the call and understand the issue of delay, if it something related to customer grievance resolve it </a:t>
            </a:r>
          </a:p>
          <a:p>
            <a:r>
              <a:rPr lang="en-IN" dirty="0"/>
              <a:t>Schuster has to focus to have the intime payment received percentage increasing </a:t>
            </a:r>
          </a:p>
          <a:p>
            <a:r>
              <a:rPr lang="en-IN" dirty="0"/>
              <a:t>Schuster should work on the clustomer_2 customer whose payment delay chances are more </a:t>
            </a:r>
          </a:p>
          <a:p>
            <a:endParaRPr lang="en-IN" dirty="0"/>
          </a:p>
        </p:txBody>
      </p:sp>
    </p:spTree>
    <p:extLst>
      <p:ext uri="{BB962C8B-B14F-4D97-AF65-F5344CB8AC3E}">
        <p14:creationId xmlns:p14="http://schemas.microsoft.com/office/powerpoint/2010/main" val="83854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074E-A9D0-B849-2CC5-7B13EE5BDA1B}"/>
              </a:ext>
            </a:extLst>
          </p:cNvPr>
          <p:cNvSpPr>
            <a:spLocks noGrp="1"/>
          </p:cNvSpPr>
          <p:nvPr>
            <p:ph type="title"/>
          </p:nvPr>
        </p:nvSpPr>
        <p:spPr/>
        <p:txBody>
          <a:bodyPr>
            <a:normAutofit/>
          </a:bodyPr>
          <a:lstStyle/>
          <a:p>
            <a:r>
              <a:rPr lang="en-US" sz="3600" b="1" u="sng" dirty="0">
                <a:solidFill>
                  <a:schemeClr val="accent2">
                    <a:lumMod val="75000"/>
                  </a:schemeClr>
                </a:solidFill>
                <a:latin typeface="Arial" panose="020B0604020202020204" pitchFamily="34" charset="0"/>
                <a:cs typeface="Arial" panose="020B0604020202020204" pitchFamily="34" charset="0"/>
              </a:rPr>
              <a:t>In</a:t>
            </a:r>
            <a:r>
              <a:rPr lang="en-US" sz="3600" b="1" u="sng" dirty="0">
                <a:latin typeface="Arial" panose="020B0604020202020204" pitchFamily="34" charset="0"/>
                <a:cs typeface="Arial" panose="020B0604020202020204" pitchFamily="34" charset="0"/>
              </a:rPr>
              <a:t>dex</a:t>
            </a:r>
            <a:endParaRPr lang="en-IN"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D3CB00A-C876-2114-C942-D28C7042A706}"/>
              </a:ext>
            </a:extLst>
          </p:cNvPr>
          <p:cNvSpPr>
            <a:spLocks noGrp="1"/>
          </p:cNvSpPr>
          <p:nvPr>
            <p:ph idx="1"/>
          </p:nvPr>
        </p:nvSpPr>
        <p:spPr>
          <a:xfrm>
            <a:off x="913775" y="1914525"/>
            <a:ext cx="10364452" cy="4324958"/>
          </a:xfrm>
        </p:spPr>
        <p:txBody>
          <a:bodyPr>
            <a:normAutofit lnSpcReduction="10000"/>
          </a:bodyPr>
          <a:lstStyle/>
          <a:p>
            <a:pPr marL="0" indent="0">
              <a:buNone/>
            </a:pPr>
            <a:r>
              <a:rPr lang="en-US" b="1" dirty="0"/>
              <a:t>1. </a:t>
            </a:r>
            <a:r>
              <a:rPr lang="en-US" b="1" dirty="0">
                <a:solidFill>
                  <a:schemeClr val="accent2"/>
                </a:solidFill>
              </a:rPr>
              <a:t>Prob</a:t>
            </a:r>
            <a:r>
              <a:rPr lang="en-US" b="1" dirty="0"/>
              <a:t>lem Statements and Goal to achieve</a:t>
            </a:r>
          </a:p>
          <a:p>
            <a:pPr marL="0" indent="0">
              <a:buNone/>
            </a:pPr>
            <a:r>
              <a:rPr lang="en-US" b="1" dirty="0"/>
              <a:t>2. </a:t>
            </a:r>
            <a:r>
              <a:rPr lang="en-US" b="1" dirty="0">
                <a:solidFill>
                  <a:schemeClr val="accent2"/>
                </a:solidFill>
              </a:rPr>
              <a:t>Appr</a:t>
            </a:r>
            <a:r>
              <a:rPr lang="en-US" b="1" dirty="0"/>
              <a:t>oach to reach Goal </a:t>
            </a:r>
          </a:p>
          <a:p>
            <a:pPr marL="0" indent="0">
              <a:buNone/>
            </a:pPr>
            <a:r>
              <a:rPr lang="en-US" b="1" dirty="0"/>
              <a:t>3. </a:t>
            </a:r>
            <a:r>
              <a:rPr lang="en-US" b="1" dirty="0">
                <a:solidFill>
                  <a:schemeClr val="accent2"/>
                </a:solidFill>
              </a:rPr>
              <a:t>EDA</a:t>
            </a:r>
            <a:r>
              <a:rPr lang="en-US" b="1" dirty="0"/>
              <a:t> and outcomes</a:t>
            </a:r>
          </a:p>
          <a:p>
            <a:pPr marL="0" indent="0">
              <a:buNone/>
            </a:pPr>
            <a:r>
              <a:rPr lang="en-US" b="1" dirty="0"/>
              <a:t>4. </a:t>
            </a:r>
            <a:r>
              <a:rPr lang="en-US" b="1" dirty="0">
                <a:solidFill>
                  <a:schemeClr val="accent2"/>
                </a:solidFill>
              </a:rPr>
              <a:t>Cust</a:t>
            </a:r>
            <a:r>
              <a:rPr lang="en-US" b="1" dirty="0"/>
              <a:t>omer Segmentation</a:t>
            </a:r>
          </a:p>
          <a:p>
            <a:pPr marL="0" indent="0">
              <a:buNone/>
            </a:pPr>
            <a:r>
              <a:rPr lang="en-US" b="1" dirty="0"/>
              <a:t>5</a:t>
            </a:r>
            <a:r>
              <a:rPr lang="en-US" b="1" dirty="0">
                <a:solidFill>
                  <a:schemeClr val="accent2"/>
                </a:solidFill>
              </a:rPr>
              <a:t>. Mode</a:t>
            </a:r>
            <a:r>
              <a:rPr lang="en-US" b="1" dirty="0"/>
              <a:t>l building </a:t>
            </a:r>
          </a:p>
          <a:p>
            <a:pPr marL="0" indent="0">
              <a:buNone/>
            </a:pPr>
            <a:r>
              <a:rPr lang="en-US" b="1" dirty="0"/>
              <a:t>6</a:t>
            </a:r>
            <a:r>
              <a:rPr lang="en-US" b="1" dirty="0">
                <a:solidFill>
                  <a:schemeClr val="accent2"/>
                </a:solidFill>
              </a:rPr>
              <a:t>. Mode</a:t>
            </a:r>
            <a:r>
              <a:rPr lang="en-US" b="1" dirty="0"/>
              <a:t>l Validation</a:t>
            </a:r>
          </a:p>
          <a:p>
            <a:pPr marL="0" indent="0">
              <a:buNone/>
            </a:pPr>
            <a:r>
              <a:rPr lang="en-US" b="1" dirty="0"/>
              <a:t>7. </a:t>
            </a:r>
            <a:r>
              <a:rPr lang="en-US" b="1" dirty="0">
                <a:solidFill>
                  <a:schemeClr val="accent2"/>
                </a:solidFill>
              </a:rPr>
              <a:t>Sele</a:t>
            </a:r>
            <a:r>
              <a:rPr lang="en-US" b="1" dirty="0"/>
              <a:t>ction of Model</a:t>
            </a:r>
          </a:p>
          <a:p>
            <a:pPr marL="0" indent="0">
              <a:buNone/>
            </a:pPr>
            <a:r>
              <a:rPr lang="en-US" b="1" dirty="0"/>
              <a:t>8. </a:t>
            </a:r>
            <a:r>
              <a:rPr lang="en-US" b="1" dirty="0">
                <a:solidFill>
                  <a:schemeClr val="accent2"/>
                </a:solidFill>
              </a:rPr>
              <a:t>Depl</a:t>
            </a:r>
            <a:r>
              <a:rPr lang="en-US" b="1" dirty="0"/>
              <a:t>oyment of Model </a:t>
            </a:r>
          </a:p>
          <a:p>
            <a:pPr marL="0" indent="0">
              <a:buNone/>
            </a:pPr>
            <a:r>
              <a:rPr lang="en-US" b="1" dirty="0"/>
              <a:t>9. </a:t>
            </a:r>
            <a:r>
              <a:rPr lang="en-US" b="1" dirty="0">
                <a:solidFill>
                  <a:schemeClr val="accent2"/>
                </a:solidFill>
              </a:rPr>
              <a:t>Summ</a:t>
            </a:r>
            <a:r>
              <a:rPr lang="en-US" b="1" dirty="0"/>
              <a:t>ary</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228536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22BE-858F-AB8F-0A8A-6550739ECD47}"/>
              </a:ext>
            </a:extLst>
          </p:cNvPr>
          <p:cNvSpPr>
            <a:spLocks noGrp="1"/>
          </p:cNvSpPr>
          <p:nvPr>
            <p:ph type="title"/>
          </p:nvPr>
        </p:nvSpPr>
        <p:spPr>
          <a:xfrm>
            <a:off x="1571624" y="0"/>
            <a:ext cx="8915402" cy="1371600"/>
          </a:xfrm>
        </p:spPr>
        <p:txBody>
          <a:bodyPr/>
          <a:lstStyle/>
          <a:p>
            <a:r>
              <a:rPr lang="en-US" b="1" u="sng" dirty="0">
                <a:solidFill>
                  <a:schemeClr val="accent2">
                    <a:lumMod val="75000"/>
                  </a:schemeClr>
                </a:solidFill>
                <a:latin typeface="Arial" panose="020B0604020202020204" pitchFamily="34" charset="0"/>
                <a:cs typeface="Arial" panose="020B0604020202020204" pitchFamily="34" charset="0"/>
              </a:rPr>
              <a:t>Prob</a:t>
            </a:r>
            <a:r>
              <a:rPr lang="en-US" b="1" u="sng" dirty="0">
                <a:latin typeface="Arial" panose="020B0604020202020204" pitchFamily="34" charset="0"/>
                <a:cs typeface="Arial" panose="020B0604020202020204" pitchFamily="34" charset="0"/>
              </a:rPr>
              <a:t>lem statement and Goal to achieve </a:t>
            </a:r>
            <a:endParaRPr lang="en-IN"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2616039-938D-914A-7924-F85556E097D9}"/>
              </a:ext>
            </a:extLst>
          </p:cNvPr>
          <p:cNvSpPr>
            <a:spLocks noGrp="1"/>
          </p:cNvSpPr>
          <p:nvPr>
            <p:ph idx="1"/>
          </p:nvPr>
        </p:nvSpPr>
        <p:spPr>
          <a:xfrm>
            <a:off x="1485900" y="1171576"/>
            <a:ext cx="9067802" cy="5591174"/>
          </a:xfrm>
        </p:spPr>
        <p:txBody>
          <a:bodyPr>
            <a:normAutofit fontScale="62500" lnSpcReduction="20000"/>
          </a:bodyPr>
          <a:lstStyle/>
          <a:p>
            <a:pPr marL="0" indent="0">
              <a:buNone/>
            </a:pPr>
            <a:r>
              <a:rPr lang="en-US" sz="2200" b="1" i="0" u="sng" dirty="0">
                <a:effectLst/>
                <a:latin typeface="-apple-system"/>
              </a:rPr>
              <a:t>Problem Statement</a:t>
            </a:r>
          </a:p>
          <a:p>
            <a:r>
              <a:rPr lang="en-US" b="0" i="0" dirty="0">
                <a:effectLst/>
                <a:latin typeface="Times New Roman" panose="02020603050405020304" pitchFamily="18" charset="0"/>
                <a:cs typeface="Times New Roman" panose="02020603050405020304" pitchFamily="18" charset="0"/>
              </a:rPr>
              <a:t>Schuster is a multinational retail company dealing in sports goods and accessories. Schuster conducts significant business with hundreds of its vendors, with whom it has credit arrangements. Unfortunately, not all vendors respect credit terms and some of them tend to make payments late. Schuster levies heavy late payment fees, although this procedure is not beneficial to either party in a long-term business relationship. The company has some employees who keep chasing vendors to get the payment on time; this procedure nevertheless also results in non-value-added activities, loss of time and financial impact. Schuster would thus try to understand its customers’ payment behavior and predict the likelihood of late payments against open invoices.</a:t>
            </a:r>
          </a:p>
          <a:p>
            <a:pPr marL="0" indent="0">
              <a:buNone/>
            </a:pPr>
            <a:r>
              <a:rPr lang="en-US" sz="2200" b="1" u="sng" dirty="0">
                <a:latin typeface="-apple-system"/>
              </a:rPr>
              <a:t>Goal</a:t>
            </a:r>
            <a:r>
              <a:rPr lang="en-US" sz="2200" dirty="0">
                <a:latin typeface="-apple-system"/>
              </a:rPr>
              <a:t> </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can we analyze the customer transactions data to find different payment behaviors?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which way can you segregate the customers based on their previous payment patterns/behaviors?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the historical data, can you predict the likelihood of delayed payment against open invoices from the customers?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you draw any business insights based on your developed model?</a:t>
            </a:r>
          </a:p>
          <a:p>
            <a:pPr marL="0" indent="0" algn="l">
              <a:buNone/>
            </a:pPr>
            <a:r>
              <a:rPr lang="en-US" b="1" dirty="0">
                <a:latin typeface="Times New Roman" panose="02020603050405020304" pitchFamily="18" charset="0"/>
                <a:cs typeface="Times New Roman" panose="02020603050405020304" pitchFamily="18" charset="0"/>
              </a:rPr>
              <a:t>Overall, you need to build a model with the primary objective of identifying important predictor attributes that will help the business understand indicators of late payment.</a:t>
            </a:r>
          </a:p>
          <a:p>
            <a:endParaRPr lang="en-IN" dirty="0"/>
          </a:p>
        </p:txBody>
      </p:sp>
    </p:spTree>
    <p:extLst>
      <p:ext uri="{BB962C8B-B14F-4D97-AF65-F5344CB8AC3E}">
        <p14:creationId xmlns:p14="http://schemas.microsoft.com/office/powerpoint/2010/main" val="308194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7DF5-DBD4-6830-0542-34D8C19B8F06}"/>
              </a:ext>
            </a:extLst>
          </p:cNvPr>
          <p:cNvSpPr>
            <a:spLocks noGrp="1"/>
          </p:cNvSpPr>
          <p:nvPr>
            <p:ph type="title"/>
          </p:nvPr>
        </p:nvSpPr>
        <p:spPr>
          <a:xfrm>
            <a:off x="1543049" y="-22459"/>
            <a:ext cx="8915402" cy="1371600"/>
          </a:xfrm>
        </p:spPr>
        <p:txBody>
          <a:bodyPr/>
          <a:lstStyle/>
          <a:p>
            <a:r>
              <a:rPr lang="en-US" b="1" u="sng" dirty="0">
                <a:solidFill>
                  <a:schemeClr val="accent2">
                    <a:lumMod val="75000"/>
                  </a:schemeClr>
                </a:solidFill>
              </a:rPr>
              <a:t>Appr</a:t>
            </a:r>
            <a:r>
              <a:rPr lang="en-US" b="1" u="sng" dirty="0"/>
              <a:t>oach to reach Goal</a:t>
            </a:r>
            <a:endParaRPr lang="en-IN" b="1" u="sng" dirty="0"/>
          </a:p>
        </p:txBody>
      </p:sp>
      <p:sp>
        <p:nvSpPr>
          <p:cNvPr id="3" name="Content Placeholder 2">
            <a:extLst>
              <a:ext uri="{FF2B5EF4-FFF2-40B4-BE49-F238E27FC236}">
                <a16:creationId xmlns:a16="http://schemas.microsoft.com/office/drawing/2014/main" id="{6A41D875-6EBC-942E-38D3-4386F25DED6C}"/>
              </a:ext>
            </a:extLst>
          </p:cNvPr>
          <p:cNvSpPr>
            <a:spLocks noGrp="1"/>
          </p:cNvSpPr>
          <p:nvPr>
            <p:ph idx="1"/>
          </p:nvPr>
        </p:nvSpPr>
        <p:spPr>
          <a:xfrm>
            <a:off x="1543049" y="1228726"/>
            <a:ext cx="9010653" cy="5534024"/>
          </a:xfrm>
        </p:spPr>
        <p:txBody>
          <a:bodyPr>
            <a:normAutofit fontScale="85000" lnSpcReduction="10000"/>
          </a:bodyPr>
          <a:lstStyle/>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Importing required libraries, reading and understanding the data</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Through EDA do, Data Cleaning- data quality checks including check for duplicate records, missing values and outliers</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Data Visualization through plots and graph </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Customer Segmentation to understand the customer </a:t>
            </a:r>
            <a:r>
              <a:rPr lang="en-US" b="0" i="0" dirty="0" err="1">
                <a:effectLst/>
                <a:latin typeface="Times New Roman" panose="02020603050405020304" pitchFamily="18" charset="0"/>
                <a:cs typeface="Times New Roman" panose="02020603050405020304" pitchFamily="18" charset="0"/>
              </a:rPr>
              <a:t>behaviour</a:t>
            </a:r>
            <a:endParaRPr lang="en-US"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Data Preparation including check for Data Imbalance</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Building model &gt; Logistic Regression and Evaluation</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Building model &gt; Random Forest including Hyper Parameter Tuning and Evaluation of the model</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Prediction on the test set</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Model Deployment on the open invoices</a:t>
            </a:r>
          </a:p>
          <a:p>
            <a:pPr marL="457200" indent="-457200" algn="l">
              <a:buFont typeface="+mj-lt"/>
              <a:buAutoNum type="arabicPeriod"/>
            </a:pPr>
            <a:r>
              <a:rPr lang="en-US" b="0" i="0" dirty="0">
                <a:effectLst/>
                <a:latin typeface="Times New Roman" panose="02020603050405020304" pitchFamily="18" charset="0"/>
                <a:cs typeface="Times New Roman" panose="02020603050405020304" pitchFamily="18" charset="0"/>
              </a:rPr>
              <a:t>Customer Insights on open invoices.</a:t>
            </a:r>
          </a:p>
          <a:p>
            <a:endParaRPr lang="en-IN" dirty="0"/>
          </a:p>
        </p:txBody>
      </p:sp>
    </p:spTree>
    <p:extLst>
      <p:ext uri="{BB962C8B-B14F-4D97-AF65-F5344CB8AC3E}">
        <p14:creationId xmlns:p14="http://schemas.microsoft.com/office/powerpoint/2010/main" val="74044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C7C2-ED89-AA46-4AA0-79B763115E04}"/>
              </a:ext>
            </a:extLst>
          </p:cNvPr>
          <p:cNvSpPr>
            <a:spLocks noGrp="1"/>
          </p:cNvSpPr>
          <p:nvPr>
            <p:ph type="title"/>
          </p:nvPr>
        </p:nvSpPr>
        <p:spPr>
          <a:xfrm>
            <a:off x="1046163" y="0"/>
            <a:ext cx="9905998" cy="1478570"/>
          </a:xfrm>
        </p:spPr>
        <p:txBody>
          <a:bodyPr/>
          <a:lstStyle/>
          <a:p>
            <a:r>
              <a:rPr lang="en-US" b="1" u="sng" dirty="0">
                <a:solidFill>
                  <a:schemeClr val="accent2">
                    <a:lumMod val="75000"/>
                  </a:schemeClr>
                </a:solidFill>
              </a:rPr>
              <a:t>EDA </a:t>
            </a:r>
            <a:r>
              <a:rPr lang="en-US" b="1" u="sng" dirty="0"/>
              <a:t>(Exploratory data Analysis)</a:t>
            </a:r>
            <a:endParaRPr lang="en-IN" b="1" u="sng" dirty="0"/>
          </a:p>
        </p:txBody>
      </p:sp>
      <p:sp>
        <p:nvSpPr>
          <p:cNvPr id="3" name="Content Placeholder 2">
            <a:extLst>
              <a:ext uri="{FF2B5EF4-FFF2-40B4-BE49-F238E27FC236}">
                <a16:creationId xmlns:a16="http://schemas.microsoft.com/office/drawing/2014/main" id="{40341ED3-2EC5-9E36-787B-F1EBEBB2D53D}"/>
              </a:ext>
            </a:extLst>
          </p:cNvPr>
          <p:cNvSpPr>
            <a:spLocks noGrp="1"/>
          </p:cNvSpPr>
          <p:nvPr>
            <p:ph idx="1"/>
          </p:nvPr>
        </p:nvSpPr>
        <p:spPr>
          <a:xfrm>
            <a:off x="1143000" y="1116011"/>
            <a:ext cx="9905999" cy="5561013"/>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Received payment data File imported as </a:t>
            </a:r>
            <a:r>
              <a:rPr lang="en-US" sz="1800" dirty="0" err="1">
                <a:latin typeface="Times New Roman" panose="02020603050405020304" pitchFamily="18" charset="0"/>
                <a:cs typeface="Times New Roman" panose="02020603050405020304" pitchFamily="18" charset="0"/>
              </a:rPr>
              <a:t>rpd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Also, we have opened the open invoice file as </a:t>
            </a:r>
            <a:r>
              <a:rPr lang="en-US" sz="1800" dirty="0" err="1">
                <a:latin typeface="Times New Roman" panose="02020603050405020304" pitchFamily="18" charset="0"/>
                <a:cs typeface="Times New Roman" panose="02020603050405020304" pitchFamily="18" charset="0"/>
              </a:rPr>
              <a:t>oid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Perform data cleaning ( Duplication, null value, Missing value, outliers etc.)</a:t>
            </a:r>
          </a:p>
          <a:p>
            <a:r>
              <a:rPr lang="en-US" sz="1800" dirty="0">
                <a:latin typeface="Times New Roman" panose="02020603050405020304" pitchFamily="18" charset="0"/>
                <a:cs typeface="Times New Roman" panose="02020603050405020304" pitchFamily="18" charset="0"/>
              </a:rPr>
              <a:t> Fore more in-depth understanding we have plot the graph between transaction and  it’s frequency and we found most are in millions</a:t>
            </a:r>
          </a:p>
          <a:p>
            <a:r>
              <a:rPr lang="en-US" sz="1800" dirty="0">
                <a:latin typeface="Times New Roman" panose="02020603050405020304" pitchFamily="18" charset="0"/>
                <a:cs typeface="Times New Roman" panose="02020603050405020304" pitchFamily="18" charset="0"/>
              </a:rPr>
              <a:t> Also, we did the outlier studies in terms of amount and found more than 4 million are outliers</a:t>
            </a:r>
          </a:p>
          <a:p>
            <a:r>
              <a:rPr lang="en-US" sz="1800" dirty="0">
                <a:latin typeface="Times New Roman" panose="02020603050405020304" pitchFamily="18" charset="0"/>
                <a:cs typeface="Times New Roman" panose="02020603050405020304" pitchFamily="18" charset="0"/>
              </a:rPr>
              <a:t>We have plot the graph for receipt method and found maximum payments are coming through wire</a:t>
            </a:r>
          </a:p>
          <a:p>
            <a:r>
              <a:rPr lang="en-US" sz="1800" dirty="0">
                <a:latin typeface="Times New Roman" panose="02020603050405020304" pitchFamily="18" charset="0"/>
                <a:cs typeface="Times New Roman" panose="02020603050405020304" pitchFamily="18" charset="0"/>
              </a:rPr>
              <a:t>We have removed the customer mobile number as we found some customer having more than one and it can affect our model building </a:t>
            </a:r>
          </a:p>
          <a:p>
            <a:r>
              <a:rPr lang="en-US" sz="1800" dirty="0">
                <a:latin typeface="Times New Roman" panose="02020603050405020304" pitchFamily="18" charset="0"/>
                <a:cs typeface="Times New Roman" panose="02020603050405020304" pitchFamily="18" charset="0"/>
              </a:rPr>
              <a:t>We have observed that 30 &amp; 60 days are most immediate payments </a:t>
            </a:r>
          </a:p>
          <a:p>
            <a:r>
              <a:rPr lang="en-US" sz="1800" dirty="0">
                <a:latin typeface="Times New Roman" panose="02020603050405020304" pitchFamily="18" charset="0"/>
                <a:cs typeface="Times New Roman" panose="02020603050405020304" pitchFamily="18" charset="0"/>
              </a:rPr>
              <a:t>Invoice Allocated is also Seems not useful hence dropped </a:t>
            </a:r>
          </a:p>
          <a:p>
            <a:r>
              <a:rPr lang="en-US" sz="1800" dirty="0">
                <a:latin typeface="Times New Roman" panose="02020603050405020304" pitchFamily="18" charset="0"/>
                <a:cs typeface="Times New Roman" panose="02020603050405020304" pitchFamily="18" charset="0"/>
              </a:rPr>
              <a:t>Clubbed few of payments terms to make it understanble terms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654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29F06-102D-6F36-6FFA-2980B62850B4}"/>
              </a:ext>
            </a:extLst>
          </p:cNvPr>
          <p:cNvSpPr>
            <a:spLocks noGrp="1"/>
          </p:cNvSpPr>
          <p:nvPr>
            <p:ph idx="1"/>
          </p:nvPr>
        </p:nvSpPr>
        <p:spPr>
          <a:xfrm>
            <a:off x="818525" y="233493"/>
            <a:ext cx="10364452" cy="6340027"/>
          </a:xfrm>
        </p:spPr>
        <p:txBody>
          <a:bodyPr>
            <a:normAutofit fontScale="92500" lnSpcReduction="10000"/>
          </a:bodyPr>
          <a:lstStyle/>
          <a:p>
            <a:r>
              <a:rPr lang="en-US" dirty="0"/>
              <a:t>We have segregated the payment terms into Good or </a:t>
            </a:r>
            <a:r>
              <a:rPr lang="en-US" dirty="0" err="1"/>
              <a:t>nongood</a:t>
            </a:r>
            <a:r>
              <a:rPr lang="en-US" dirty="0"/>
              <a:t> and we found 52% are good and remain 47% are concern terms </a:t>
            </a:r>
          </a:p>
          <a:p>
            <a:r>
              <a:rPr lang="en-US" dirty="0"/>
              <a:t>Through pie chart we can see the customer whose payment </a:t>
            </a:r>
          </a:p>
          <a:p>
            <a:pPr marL="0" indent="0">
              <a:buNone/>
            </a:pPr>
            <a:r>
              <a:rPr lang="en-US" dirty="0"/>
              <a:t>Is due form the date of purchase.</a:t>
            </a:r>
          </a:p>
          <a:p>
            <a:r>
              <a:rPr lang="en-US" dirty="0"/>
              <a:t>By plotting invoice year we see most of the invoice are </a:t>
            </a:r>
          </a:p>
          <a:p>
            <a:pPr marL="0" indent="0">
              <a:buNone/>
            </a:pPr>
            <a:r>
              <a:rPr lang="en-US" dirty="0"/>
              <a:t>done in 2021. </a:t>
            </a:r>
          </a:p>
          <a:p>
            <a:r>
              <a:rPr lang="en-US" dirty="0"/>
              <a:t>We also have observed that maximum of due was done from 6</a:t>
            </a:r>
            <a:r>
              <a:rPr lang="en-US" baseline="30000" dirty="0"/>
              <a:t>th</a:t>
            </a:r>
            <a:r>
              <a:rPr lang="en-US" dirty="0"/>
              <a:t> to 12</a:t>
            </a:r>
            <a:r>
              <a:rPr lang="en-US" baseline="30000" dirty="0"/>
              <a:t>th</a:t>
            </a:r>
            <a:r>
              <a:rPr lang="en-US" dirty="0"/>
              <a:t> of the year</a:t>
            </a:r>
          </a:p>
          <a:p>
            <a:r>
              <a:rPr lang="en-US" b="0" i="0" dirty="0">
                <a:effectLst/>
                <a:latin typeface="-apple-system"/>
              </a:rPr>
              <a:t>The preferred mode of payment by customers is WIRE; the default is 100% in case of I/C check.</a:t>
            </a:r>
          </a:p>
          <a:p>
            <a:r>
              <a:rPr lang="en-US" b="0" i="0" dirty="0">
                <a:effectLst/>
                <a:latin typeface="-apple-system"/>
              </a:rPr>
              <a:t>30 days from EOM or invoice date are popular payment terms, but delay is high in case of </a:t>
            </a:r>
            <a:r>
              <a:rPr lang="en-US" b="0" i="0" dirty="0" err="1">
                <a:effectLst/>
                <a:latin typeface="-apple-system"/>
              </a:rPr>
              <a:t>Paymnet</a:t>
            </a:r>
            <a:r>
              <a:rPr lang="en-US" b="0" i="0" dirty="0">
                <a:effectLst/>
                <a:latin typeface="-apple-system"/>
              </a:rPr>
              <a:t> terms- 15 days from EOM, Immediate and 100% Advance Payment.</a:t>
            </a:r>
            <a:endParaRPr lang="en-US" dirty="0">
              <a:latin typeface="-apple-system"/>
            </a:endParaRPr>
          </a:p>
          <a:p>
            <a:r>
              <a:rPr lang="en-US" b="0" i="0" dirty="0">
                <a:effectLst/>
                <a:latin typeface="-apple-system"/>
              </a:rPr>
              <a:t>Schuster's Non Goods Invoices are almost as high as goods invoices</a:t>
            </a:r>
          </a:p>
          <a:p>
            <a:r>
              <a:rPr lang="en-US" b="0" i="0" dirty="0">
                <a:effectLst/>
                <a:latin typeface="-apple-system"/>
              </a:rPr>
              <a:t>Invoices are mostly raised in AED,SAR and USD, however we see delay rate is 100% where invoice currency is JOD or ZAR.</a:t>
            </a:r>
          </a:p>
          <a:p>
            <a:r>
              <a:rPr lang="en-US" b="0" i="0" dirty="0">
                <a:effectLst/>
                <a:latin typeface="-apple-system"/>
              </a:rPr>
              <a:t>Customers making payment in KWD are 100% likely to delay the payment.</a:t>
            </a:r>
            <a:endParaRPr lang="en-US" dirty="0"/>
          </a:p>
          <a:p>
            <a:endParaRPr lang="en-IN" dirty="0"/>
          </a:p>
        </p:txBody>
      </p:sp>
      <p:pic>
        <p:nvPicPr>
          <p:cNvPr id="5" name="Picture 4">
            <a:extLst>
              <a:ext uri="{FF2B5EF4-FFF2-40B4-BE49-F238E27FC236}">
                <a16:creationId xmlns:a16="http://schemas.microsoft.com/office/drawing/2014/main" id="{67B3E73C-4BB0-5D55-B8E7-E3322D6843C0}"/>
              </a:ext>
            </a:extLst>
          </p:cNvPr>
          <p:cNvPicPr>
            <a:picLocks noChangeAspect="1"/>
          </p:cNvPicPr>
          <p:nvPr/>
        </p:nvPicPr>
        <p:blipFill>
          <a:blip r:embed="rId2"/>
          <a:stretch>
            <a:fillRect/>
          </a:stretch>
        </p:blipFill>
        <p:spPr>
          <a:xfrm>
            <a:off x="8396288" y="738188"/>
            <a:ext cx="2170694" cy="1938338"/>
          </a:xfrm>
          <a:prstGeom prst="rect">
            <a:avLst/>
          </a:prstGeom>
        </p:spPr>
      </p:pic>
    </p:spTree>
    <p:extLst>
      <p:ext uri="{BB962C8B-B14F-4D97-AF65-F5344CB8AC3E}">
        <p14:creationId xmlns:p14="http://schemas.microsoft.com/office/powerpoint/2010/main" val="111792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4C8E-E029-1201-526B-BD65A8172283}"/>
              </a:ext>
            </a:extLst>
          </p:cNvPr>
          <p:cNvSpPr>
            <a:spLocks noGrp="1"/>
          </p:cNvSpPr>
          <p:nvPr>
            <p:ph idx="1"/>
          </p:nvPr>
        </p:nvSpPr>
        <p:spPr>
          <a:xfrm>
            <a:off x="913775" y="285751"/>
            <a:ext cx="10364452" cy="5505450"/>
          </a:xfrm>
        </p:spPr>
        <p:txBody>
          <a:bodyPr/>
          <a:lstStyle/>
          <a:p>
            <a:r>
              <a:rPr lang="en-US" b="0" i="0" dirty="0">
                <a:effectLst/>
                <a:latin typeface="-apple-system"/>
              </a:rPr>
              <a:t>Invoices raised in Jul-Sep period have seen a considerable delay in </a:t>
            </a:r>
            <a:r>
              <a:rPr lang="en-US" b="0" i="0" dirty="0" err="1">
                <a:effectLst/>
                <a:latin typeface="-apple-system"/>
              </a:rPr>
              <a:t>paymnents</a:t>
            </a:r>
            <a:r>
              <a:rPr lang="en-US" b="0" i="0" dirty="0">
                <a:effectLst/>
                <a:latin typeface="-apple-system"/>
              </a:rPr>
              <a:t> by customers.</a:t>
            </a:r>
          </a:p>
          <a:p>
            <a:r>
              <a:rPr lang="en-US" b="0" i="0" dirty="0">
                <a:effectLst/>
                <a:latin typeface="-apple-system"/>
              </a:rPr>
              <a:t>Invoices due on Monday and Thursday have not been paid on time on most occasions.</a:t>
            </a:r>
            <a:endParaRPr lang="en-US" dirty="0">
              <a:latin typeface="-apple-system"/>
            </a:endParaRPr>
          </a:p>
          <a:p>
            <a:r>
              <a:rPr lang="en-US" b="0" i="0" dirty="0">
                <a:effectLst/>
                <a:latin typeface="-apple-system"/>
              </a:rPr>
              <a:t>Schuster has raised very less invoices on </a:t>
            </a:r>
            <a:r>
              <a:rPr lang="en-US" b="0" i="0" dirty="0" err="1">
                <a:effectLst/>
                <a:latin typeface="-apple-system"/>
              </a:rPr>
              <a:t>friday</a:t>
            </a:r>
            <a:r>
              <a:rPr lang="en-US" b="0" i="0" dirty="0">
                <a:effectLst/>
                <a:latin typeface="-apple-system"/>
              </a:rPr>
              <a:t> compared to other days.</a:t>
            </a:r>
          </a:p>
          <a:p>
            <a:pPr algn="l"/>
            <a:r>
              <a:rPr lang="en-US" b="0" i="0" dirty="0">
                <a:effectLst/>
                <a:latin typeface="-apple-system"/>
              </a:rPr>
              <a:t>Most of Schuster's billings are for less than 1 Mn. It does have some very high value transactions </a:t>
            </a:r>
            <a:r>
              <a:rPr lang="en-US" b="0" i="0" dirty="0" err="1">
                <a:effectLst/>
                <a:latin typeface="-apple-system"/>
              </a:rPr>
              <a:t>upto</a:t>
            </a:r>
            <a:r>
              <a:rPr lang="en-US" b="0" i="0" dirty="0">
                <a:effectLst/>
                <a:latin typeface="-apple-system"/>
              </a:rPr>
              <a:t> 10 Mn</a:t>
            </a:r>
          </a:p>
          <a:p>
            <a:pPr algn="l"/>
            <a:r>
              <a:rPr lang="en-US" b="0" i="0" dirty="0">
                <a:effectLst/>
                <a:latin typeface="-apple-system"/>
              </a:rPr>
              <a:t>64:36 is the ratio of delayed to timely payments.</a:t>
            </a:r>
          </a:p>
          <a:p>
            <a:endParaRPr lang="en-IN" dirty="0"/>
          </a:p>
        </p:txBody>
      </p:sp>
    </p:spTree>
    <p:extLst>
      <p:ext uri="{BB962C8B-B14F-4D97-AF65-F5344CB8AC3E}">
        <p14:creationId xmlns:p14="http://schemas.microsoft.com/office/powerpoint/2010/main" val="253724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6CE4-BFCA-5C00-586F-BCF9199B1DBC}"/>
              </a:ext>
            </a:extLst>
          </p:cNvPr>
          <p:cNvSpPr>
            <a:spLocks noGrp="1"/>
          </p:cNvSpPr>
          <p:nvPr>
            <p:ph type="title"/>
          </p:nvPr>
        </p:nvSpPr>
        <p:spPr/>
        <p:txBody>
          <a:bodyPr/>
          <a:lstStyle/>
          <a:p>
            <a:r>
              <a:rPr lang="en-IN" b="1" i="0" u="sng" dirty="0">
                <a:solidFill>
                  <a:schemeClr val="accent2"/>
                </a:solidFill>
                <a:effectLst/>
              </a:rPr>
              <a:t>Cust</a:t>
            </a:r>
            <a:r>
              <a:rPr lang="en-IN" b="1" i="0" u="sng" dirty="0">
                <a:effectLst/>
              </a:rPr>
              <a:t>omer Segmentation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EA329CCA-53A8-4C65-FB80-6BCA9B643DF0}"/>
              </a:ext>
            </a:extLst>
          </p:cNvPr>
          <p:cNvSpPr>
            <a:spLocks noGrp="1"/>
          </p:cNvSpPr>
          <p:nvPr>
            <p:ph idx="1"/>
          </p:nvPr>
        </p:nvSpPr>
        <p:spPr>
          <a:xfrm>
            <a:off x="913775" y="1762125"/>
            <a:ext cx="6239500" cy="4029075"/>
          </a:xfrm>
        </p:spPr>
        <p:txBody>
          <a:bodyPr>
            <a:normAutofit/>
          </a:bodyPr>
          <a:lstStyle/>
          <a:p>
            <a:r>
              <a:rPr lang="en-US" dirty="0"/>
              <a:t>We will understand the customer nature of payment in different segments like date, day or month. </a:t>
            </a:r>
          </a:p>
          <a:p>
            <a:r>
              <a:rPr lang="en-US" dirty="0"/>
              <a:t>Then we will merge those customers whose </a:t>
            </a:r>
            <a:r>
              <a:rPr lang="en-US" dirty="0" err="1"/>
              <a:t>behavious</a:t>
            </a:r>
            <a:r>
              <a:rPr lang="en-US" dirty="0"/>
              <a:t> leads to the delay in payment </a:t>
            </a:r>
          </a:p>
          <a:p>
            <a:r>
              <a:rPr lang="en-US" dirty="0"/>
              <a:t>We are seeing some customer has did the advance payment </a:t>
            </a:r>
          </a:p>
          <a:p>
            <a:r>
              <a:rPr lang="en-US" dirty="0"/>
              <a:t>We will do the clustering of all delay payment customer for our model </a:t>
            </a:r>
            <a:endParaRPr lang="en-IN" dirty="0"/>
          </a:p>
        </p:txBody>
      </p:sp>
      <p:pic>
        <p:nvPicPr>
          <p:cNvPr id="5" name="Picture 4">
            <a:extLst>
              <a:ext uri="{FF2B5EF4-FFF2-40B4-BE49-F238E27FC236}">
                <a16:creationId xmlns:a16="http://schemas.microsoft.com/office/drawing/2014/main" id="{AD478BB7-CA95-E09B-3622-AC9298993A0E}"/>
              </a:ext>
            </a:extLst>
          </p:cNvPr>
          <p:cNvPicPr>
            <a:picLocks noChangeAspect="1"/>
          </p:cNvPicPr>
          <p:nvPr/>
        </p:nvPicPr>
        <p:blipFill>
          <a:blip r:embed="rId2"/>
          <a:stretch>
            <a:fillRect/>
          </a:stretch>
        </p:blipFill>
        <p:spPr>
          <a:xfrm>
            <a:off x="7153275" y="1762125"/>
            <a:ext cx="4772025" cy="3843469"/>
          </a:xfrm>
          <a:prstGeom prst="rect">
            <a:avLst/>
          </a:prstGeom>
        </p:spPr>
      </p:pic>
    </p:spTree>
    <p:extLst>
      <p:ext uri="{BB962C8B-B14F-4D97-AF65-F5344CB8AC3E}">
        <p14:creationId xmlns:p14="http://schemas.microsoft.com/office/powerpoint/2010/main" val="128910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4B7B-3B99-EC31-9EC6-93D78DCBAF42}"/>
              </a:ext>
            </a:extLst>
          </p:cNvPr>
          <p:cNvSpPr>
            <a:spLocks noGrp="1"/>
          </p:cNvSpPr>
          <p:nvPr>
            <p:ph type="title"/>
          </p:nvPr>
        </p:nvSpPr>
        <p:spPr>
          <a:xfrm>
            <a:off x="818525" y="142267"/>
            <a:ext cx="10364451" cy="1596177"/>
          </a:xfrm>
        </p:spPr>
        <p:txBody>
          <a:bodyPr/>
          <a:lstStyle/>
          <a:p>
            <a:r>
              <a:rPr lang="en-US" b="1" u="sng" dirty="0">
                <a:solidFill>
                  <a:schemeClr val="accent2"/>
                </a:solidFill>
              </a:rPr>
              <a:t>Mode</a:t>
            </a:r>
            <a:r>
              <a:rPr lang="en-US" b="1" u="sng" dirty="0"/>
              <a:t>l building</a:t>
            </a:r>
            <a:endParaRPr lang="en-IN" b="1" u="sng" dirty="0"/>
          </a:p>
        </p:txBody>
      </p:sp>
      <p:sp>
        <p:nvSpPr>
          <p:cNvPr id="3" name="Content Placeholder 2">
            <a:extLst>
              <a:ext uri="{FF2B5EF4-FFF2-40B4-BE49-F238E27FC236}">
                <a16:creationId xmlns:a16="http://schemas.microsoft.com/office/drawing/2014/main" id="{353EAD51-4180-6165-9EFE-73791B1E3412}"/>
              </a:ext>
            </a:extLst>
          </p:cNvPr>
          <p:cNvSpPr>
            <a:spLocks noGrp="1"/>
          </p:cNvSpPr>
          <p:nvPr>
            <p:ph idx="1"/>
          </p:nvPr>
        </p:nvSpPr>
        <p:spPr>
          <a:xfrm>
            <a:off x="913774" y="1309818"/>
            <a:ext cx="10364452" cy="5138607"/>
          </a:xfrm>
        </p:spPr>
        <p:txBody>
          <a:bodyPr>
            <a:normAutofit/>
          </a:bodyPr>
          <a:lstStyle/>
          <a:p>
            <a:r>
              <a:rPr lang="en-US" dirty="0"/>
              <a:t>We will do the train split test</a:t>
            </a:r>
          </a:p>
          <a:p>
            <a:r>
              <a:rPr lang="en-US" dirty="0"/>
              <a:t>Now we will do the logistics regression post creation of train split tests models </a:t>
            </a:r>
          </a:p>
          <a:p>
            <a:r>
              <a:rPr lang="en-US" dirty="0"/>
              <a:t>We will do the selection using RFECV tool form library</a:t>
            </a:r>
          </a:p>
          <a:p>
            <a:r>
              <a:rPr lang="en-US" dirty="0"/>
              <a:t>Now call the ref upon the train test model</a:t>
            </a:r>
          </a:p>
          <a:p>
            <a:r>
              <a:rPr lang="en-US" dirty="0"/>
              <a:t>Let's import the </a:t>
            </a:r>
            <a:r>
              <a:rPr lang="en-US" dirty="0" err="1"/>
              <a:t>statsmodels.api</a:t>
            </a:r>
            <a:r>
              <a:rPr lang="en-US" dirty="0"/>
              <a:t>  </a:t>
            </a:r>
          </a:p>
          <a:p>
            <a:r>
              <a:rPr lang="en-US" dirty="0"/>
              <a:t>For the fist model we find 14 features in which some col </a:t>
            </a:r>
            <a:r>
              <a:rPr lang="en-US" dirty="0" err="1"/>
              <a:t>haviging</a:t>
            </a:r>
            <a:r>
              <a:rPr lang="en-US" dirty="0"/>
              <a:t> high p values, we will delete one col with 1 P </a:t>
            </a:r>
            <a:r>
              <a:rPr lang="en-US" dirty="0" err="1"/>
              <a:t>valaue</a:t>
            </a:r>
            <a:r>
              <a:rPr lang="en-US" dirty="0"/>
              <a:t> and recreate one more model</a:t>
            </a:r>
          </a:p>
          <a:p>
            <a:r>
              <a:rPr lang="en-US" dirty="0"/>
              <a:t>After deleting all the P values more than 0.005  we have get the check for VIF which is should give col  value below 5. </a:t>
            </a:r>
            <a:br>
              <a:rPr lang="en-US" dirty="0"/>
            </a:br>
            <a:r>
              <a:rPr lang="en-US" dirty="0"/>
              <a:t>  </a:t>
            </a:r>
          </a:p>
          <a:p>
            <a:endParaRPr lang="en-IN" dirty="0"/>
          </a:p>
        </p:txBody>
      </p:sp>
    </p:spTree>
    <p:extLst>
      <p:ext uri="{BB962C8B-B14F-4D97-AF65-F5344CB8AC3E}">
        <p14:creationId xmlns:p14="http://schemas.microsoft.com/office/powerpoint/2010/main" val="9917793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1792</TotalTime>
  <Words>1374</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Aptos SemiBold</vt:lpstr>
      <vt:lpstr>Arial</vt:lpstr>
      <vt:lpstr>Times New Roman</vt:lpstr>
      <vt:lpstr>Tw Cen MT</vt:lpstr>
      <vt:lpstr>Droplet</vt:lpstr>
      <vt:lpstr>Multinational company Ecom. &amp; Retail B2B case Study</vt:lpstr>
      <vt:lpstr>Index</vt:lpstr>
      <vt:lpstr>Problem statement and Goal to achieve </vt:lpstr>
      <vt:lpstr>Approach to reach Goal</vt:lpstr>
      <vt:lpstr>EDA (Exploratory data Analysis)</vt:lpstr>
      <vt:lpstr>PowerPoint Presentation</vt:lpstr>
      <vt:lpstr>PowerPoint Presentation</vt:lpstr>
      <vt:lpstr>Customer Segmentation </vt:lpstr>
      <vt:lpstr>Model building</vt:lpstr>
      <vt:lpstr>Model Validation</vt:lpstr>
      <vt:lpstr>Selection of Model</vt:lpstr>
      <vt:lpstr>Deployment of Model on open invoices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company Ecom. &amp; Retail B2B case Study</dc:title>
  <dc:creator>Mukesh Sharma</dc:creator>
  <cp:lastModifiedBy>Mukesh Sharma</cp:lastModifiedBy>
  <cp:revision>1</cp:revision>
  <dcterms:created xsi:type="dcterms:W3CDTF">2023-12-09T10:07:56Z</dcterms:created>
  <dcterms:modified xsi:type="dcterms:W3CDTF">2023-12-10T16:34:48Z</dcterms:modified>
</cp:coreProperties>
</file>