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0" r:id="rId4"/>
    <p:sldId id="273" r:id="rId5"/>
    <p:sldId id="259" r:id="rId6"/>
    <p:sldId id="275" r:id="rId7"/>
    <p:sldId id="261" r:id="rId8"/>
    <p:sldId id="274" r:id="rId9"/>
    <p:sldId id="262" r:id="rId10"/>
    <p:sldId id="277" r:id="rId11"/>
    <p:sldId id="263" r:id="rId12"/>
    <p:sldId id="276" r:id="rId13"/>
    <p:sldId id="266" r:id="rId14"/>
    <p:sldId id="278" r:id="rId15"/>
    <p:sldId id="267" r:id="rId16"/>
    <p:sldId id="279" r:id="rId17"/>
    <p:sldId id="269" r:id="rId18"/>
    <p:sldId id="280" r:id="rId19"/>
    <p:sldId id="271" r:id="rId20"/>
    <p:sldId id="281" r:id="rId21"/>
    <p:sldId id="272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9402C-E2F6-C1D3-3E95-74F3AC9FEC62}" v="38" dt="2020-11-12T08:48:15.325"/>
    <p1510:client id="{26FD6C99-2247-481C-83E1-78F110A700CA}" v="44" dt="2020-11-12T12:05:26.594"/>
    <p1510:client id="{587FADC6-D6BB-6D5C-5229-D1928654AD00}" v="542" dt="2020-11-12T07:57:04.150"/>
    <p1510:client id="{58F7F9D5-1B9A-213C-BD55-2A663EDEDA3F}" v="157" dt="2020-11-05T18:59:45.265"/>
    <p1510:client id="{678A1ECB-6804-2957-14D1-ACE2E64D236D}" v="441" dt="2020-11-05T18:29:43.457"/>
    <p1510:client id="{7A407868-3912-80BC-14CB-1AA48A73B804}" v="1432" dt="2020-11-05T15:59:18.690"/>
    <p1510:client id="{D27CB0C7-A726-A217-22C1-71F7644C10C1}" v="624" dt="2020-11-05T05:26:26.15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a Volisetti" userId="d52d121e4ca5dce5" providerId="Windows Live" clId="Web-{26FD6C99-2247-481C-83E1-78F110A700CA}"/>
    <pc:docChg chg="modSld sldOrd">
      <pc:chgData name="Siddhartha Volisetti" userId="d52d121e4ca5dce5" providerId="Windows Live" clId="Web-{26FD6C99-2247-481C-83E1-78F110A700CA}" dt="2020-11-12T12:05:26.594" v="41"/>
      <pc:docMkLst>
        <pc:docMk/>
      </pc:docMkLst>
      <pc:sldChg chg="modSp">
        <pc:chgData name="Siddhartha Volisetti" userId="d52d121e4ca5dce5" providerId="Windows Live" clId="Web-{26FD6C99-2247-481C-83E1-78F110A700CA}" dt="2020-11-12T12:04:06.515" v="16" actId="20577"/>
        <pc:sldMkLst>
          <pc:docMk/>
          <pc:sldMk cId="2628999839" sldId="258"/>
        </pc:sldMkLst>
        <pc:spChg chg="mod">
          <ac:chgData name="Siddhartha Volisetti" userId="d52d121e4ca5dce5" providerId="Windows Live" clId="Web-{26FD6C99-2247-481C-83E1-78F110A700CA}" dt="2020-11-12T12:04:06.515" v="16" actId="20577"/>
          <ac:spMkLst>
            <pc:docMk/>
            <pc:sldMk cId="2628999839" sldId="258"/>
            <ac:spMk id="5" creationId="{00000000-0000-0000-0000-000000000000}"/>
          </ac:spMkLst>
        </pc:spChg>
      </pc:sldChg>
      <pc:sldChg chg="modSp">
        <pc:chgData name="Siddhartha Volisetti" userId="d52d121e4ca5dce5" providerId="Windows Live" clId="Web-{26FD6C99-2247-481C-83E1-78F110A700CA}" dt="2020-11-12T12:04:49.875" v="32" actId="20577"/>
        <pc:sldMkLst>
          <pc:docMk/>
          <pc:sldMk cId="981774361" sldId="259"/>
        </pc:sldMkLst>
        <pc:spChg chg="mod">
          <ac:chgData name="Siddhartha Volisetti" userId="d52d121e4ca5dce5" providerId="Windows Live" clId="Web-{26FD6C99-2247-481C-83E1-78F110A700CA}" dt="2020-11-12T12:04:49.875" v="32" actId="20577"/>
          <ac:spMkLst>
            <pc:docMk/>
            <pc:sldMk cId="981774361" sldId="259"/>
            <ac:spMk id="6" creationId="{BF2637C0-F932-47AC-A413-093DEEB77073}"/>
          </ac:spMkLst>
        </pc:spChg>
      </pc:sldChg>
      <pc:sldChg chg="modSp ord">
        <pc:chgData name="Siddhartha Volisetti" userId="d52d121e4ca5dce5" providerId="Windows Live" clId="Web-{26FD6C99-2247-481C-83E1-78F110A700CA}" dt="2020-11-12T12:05:21.938" v="40"/>
        <pc:sldMkLst>
          <pc:docMk/>
          <pc:sldMk cId="4086889986" sldId="260"/>
        </pc:sldMkLst>
        <pc:spChg chg="mod">
          <ac:chgData name="Siddhartha Volisetti" userId="d52d121e4ca5dce5" providerId="Windows Live" clId="Web-{26FD6C99-2247-481C-83E1-78F110A700CA}" dt="2020-11-12T12:05:09.875" v="38" actId="20577"/>
          <ac:spMkLst>
            <pc:docMk/>
            <pc:sldMk cId="4086889986" sldId="260"/>
            <ac:spMk id="3" creationId="{A4BD434B-1664-412C-B426-93F26DA1B3AC}"/>
          </ac:spMkLst>
        </pc:spChg>
      </pc:sldChg>
      <pc:sldChg chg="ord">
        <pc:chgData name="Siddhartha Volisetti" userId="d52d121e4ca5dce5" providerId="Windows Live" clId="Web-{26FD6C99-2247-481C-83E1-78F110A700CA}" dt="2020-11-12T12:05:26.594" v="41"/>
        <pc:sldMkLst>
          <pc:docMk/>
          <pc:sldMk cId="3569300181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11/12/2020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690" y="856463"/>
            <a:ext cx="9144000" cy="2667000"/>
          </a:xfrm>
        </p:spPr>
        <p:txBody>
          <a:bodyPr/>
          <a:lstStyle/>
          <a:p>
            <a:r>
              <a:rPr lang="en-US" dirty="0"/>
              <a:t>COVID-19 Plasma Donor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Batch No – B10</a:t>
            </a:r>
          </a:p>
          <a:p>
            <a:endParaRPr lang="en-US" dirty="0"/>
          </a:p>
          <a:p>
            <a:pPr algn="r"/>
            <a:r>
              <a:rPr lang="en-US" dirty="0"/>
              <a:t>Dheeraj. M – 1602-19-737-010</a:t>
            </a:r>
          </a:p>
          <a:p>
            <a:pPr algn="r"/>
            <a:r>
              <a:rPr lang="en-US" dirty="0"/>
              <a:t>Siddhartha. V - 1602-19-737-040</a:t>
            </a:r>
          </a:p>
          <a:p>
            <a:pPr algn="r"/>
            <a:r>
              <a:rPr lang="en-US" dirty="0"/>
              <a:t>Vinod – 1602-19-737-061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1E46-F61D-47FF-BF35-4795B25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7551AB-2083-42A7-A180-0B0571EBF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918328"/>
              </p:ext>
            </p:extLst>
          </p:nvPr>
        </p:nvGraphicFramePr>
        <p:xfrm>
          <a:off x="1522413" y="1905000"/>
          <a:ext cx="9144000" cy="373291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44414654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054775290"/>
                    </a:ext>
                  </a:extLst>
                </a:gridCol>
              </a:tblGrid>
              <a:tr h="375793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828016"/>
                  </a:ext>
                </a:extLst>
              </a:tr>
              <a:tr h="78333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1.Asks user to either donate or self asessment thierself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9762491"/>
                  </a:ext>
                </a:extLst>
              </a:tr>
              <a:tr h="78333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2. Chooses b/w self asessment or donation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6528170"/>
                  </a:ext>
                </a:extLst>
              </a:tr>
              <a:tr h="179044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3. If self asessment is the answer ,allows the user </a:t>
                      </a:r>
                      <a:r>
                        <a:rPr lang="en-GB" sz="1800" kern="1200" dirty="0">
                          <a:effectLst/>
                        </a:rPr>
                        <a:t>for next user case</a:t>
                      </a:r>
                      <a:endParaRPr lang="en-GB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a) If donate ,it </a:t>
                      </a:r>
                      <a:r>
                        <a:rPr lang="en-GB" sz="1800" kern="1200" dirty="0">
                          <a:effectLst/>
                        </a:rPr>
                        <a:t>wont allow to next user case.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58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BB1-55A0-4544-B8D2-0301133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083F-FA5C-4465-B334-63F37227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UC05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–Covid 19 Self-Assessment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Users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 Undergo the WHO self-assessment if needed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Usually used for those who don't opt for donation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Follows a questionnaire for the user to answer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884A-E3F4-49BD-93F8-4E1F8981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FB23BE-F6D7-4E74-A829-408003D2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602358"/>
              </p:ext>
            </p:extLst>
          </p:nvPr>
        </p:nvGraphicFramePr>
        <p:xfrm>
          <a:off x="1522413" y="1905000"/>
          <a:ext cx="9143999" cy="34759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655127">
                  <a:extLst>
                    <a:ext uri="{9D8B030D-6E8A-4147-A177-3AD203B41FA5}">
                      <a16:colId xmlns:a16="http://schemas.microsoft.com/office/drawing/2014/main" val="1395735401"/>
                    </a:ext>
                  </a:extLst>
                </a:gridCol>
                <a:gridCol w="4488872">
                  <a:extLst>
                    <a:ext uri="{9D8B030D-6E8A-4147-A177-3AD203B41FA5}">
                      <a16:colId xmlns:a16="http://schemas.microsoft.com/office/drawing/2014/main" val="4121858188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Donor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0769428"/>
                  </a:ext>
                </a:extLst>
              </a:tr>
              <a:tr h="876427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1.Asks the questions of Self-</a:t>
                      </a:r>
                      <a:r>
                        <a:rPr lang="en-GB" sz="1800" kern="1200" dirty="0" err="1">
                          <a:effectLst/>
                        </a:rPr>
                        <a:t>Asessment</a:t>
                      </a:r>
                      <a:endParaRPr lang="en-GB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6714045"/>
                  </a:ext>
                </a:extLst>
              </a:tr>
              <a:tr h="876427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2.Enters valid information to the system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2400171"/>
                  </a:ext>
                </a:extLst>
              </a:tr>
              <a:tr h="123291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3. Displays whether he/she is eligible for donation of plasma.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394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BB1-55A0-4544-B8D2-0301133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083F-FA5C-4465-B334-63F37227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UC07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 Registration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 Takes in basic bio data of the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None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Patient details are stored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3BC-4456-465B-A612-F5CE1152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FC9A44-7BB9-4A35-B854-E232FD83B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250064"/>
              </p:ext>
            </p:extLst>
          </p:nvPr>
        </p:nvGraphicFramePr>
        <p:xfrm>
          <a:off x="1522413" y="1905000"/>
          <a:ext cx="9144000" cy="4082747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24063608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605409"/>
                    </a:ext>
                  </a:extLst>
                </a:gridCol>
              </a:tblGrid>
              <a:tr h="48202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Patient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168998"/>
                  </a:ext>
                </a:extLst>
              </a:tr>
              <a:tr h="83427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</a:t>
                      </a:r>
                      <a:r>
                        <a:rPr lang="en-GB" sz="1800" dirty="0">
                          <a:effectLst/>
                        </a:rPr>
                        <a:t>.Chooses the Register option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527504"/>
                  </a:ext>
                </a:extLst>
              </a:tr>
              <a:tr h="56560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2.Prompts for data required for registration</a:t>
                      </a:r>
                      <a:endParaRPr lang="en-US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1652830"/>
                  </a:ext>
                </a:extLst>
              </a:tr>
              <a:tr h="79185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3.Enters the valid data prompted by the 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37044"/>
                  </a:ext>
                </a:extLst>
              </a:tr>
              <a:tr h="140899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4.Validates patient information </a:t>
                      </a:r>
                      <a:endParaRPr lang="en-US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a. If the information is invalid display error message </a:t>
                      </a:r>
                      <a:endParaRPr lang="en-US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b. If valid, create a new account.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95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1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BB1-55A0-4544-B8D2-0301133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083F-FA5C-4465-B334-63F37227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UC08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 Health Condition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  Assessing Patient's current vitals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None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Patient's status quo is stored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12A-F881-48A6-9BFB-C8AE3C23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34BD3C-8559-428F-B302-F0541D19F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18138"/>
              </p:ext>
            </p:extLst>
          </p:nvPr>
        </p:nvGraphicFramePr>
        <p:xfrm>
          <a:off x="1522413" y="1905000"/>
          <a:ext cx="9143999" cy="285632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488872">
                  <a:extLst>
                    <a:ext uri="{9D8B030D-6E8A-4147-A177-3AD203B41FA5}">
                      <a16:colId xmlns:a16="http://schemas.microsoft.com/office/drawing/2014/main" val="3573151603"/>
                    </a:ext>
                  </a:extLst>
                </a:gridCol>
                <a:gridCol w="4655127">
                  <a:extLst>
                    <a:ext uri="{9D8B030D-6E8A-4147-A177-3AD203B41FA5}">
                      <a16:colId xmlns:a16="http://schemas.microsoft.com/office/drawing/2014/main" val="805713830"/>
                    </a:ext>
                  </a:extLst>
                </a:gridCol>
              </a:tblGrid>
              <a:tr h="53930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Patient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482322"/>
                  </a:ext>
                </a:extLst>
              </a:tr>
              <a:tr h="135825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1.Asks the information regarding the medical/Health condition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0111560"/>
                  </a:ext>
                </a:extLst>
              </a:tr>
              <a:tr h="95876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2. Gives the valid Information.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702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BB1-55A0-4544-B8D2-0301133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083F-FA5C-4465-B334-63F37227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UC09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 Hospital Location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   Expects the location of the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None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Patient's location is stored.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0781-7C86-400C-8417-91D45849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DF8F34-95B1-4DCF-A700-12392B977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935709"/>
              </p:ext>
            </p:extLst>
          </p:nvPr>
        </p:nvGraphicFramePr>
        <p:xfrm>
          <a:off x="1522413" y="1905000"/>
          <a:ext cx="9143999" cy="266837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534980">
                  <a:extLst>
                    <a:ext uri="{9D8B030D-6E8A-4147-A177-3AD203B41FA5}">
                      <a16:colId xmlns:a16="http://schemas.microsoft.com/office/drawing/2014/main" val="3130212761"/>
                    </a:ext>
                  </a:extLst>
                </a:gridCol>
                <a:gridCol w="4609019">
                  <a:extLst>
                    <a:ext uri="{9D8B030D-6E8A-4147-A177-3AD203B41FA5}">
                      <a16:colId xmlns:a16="http://schemas.microsoft.com/office/drawing/2014/main" val="468081812"/>
                    </a:ext>
                  </a:extLst>
                </a:gridCol>
              </a:tblGrid>
              <a:tr h="73323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Patient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0185336"/>
                  </a:ext>
                </a:extLst>
              </a:tr>
              <a:tr h="1201917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1.Asks the information regarding the geographical location of the hospital where patient has admitted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835988"/>
                  </a:ext>
                </a:extLst>
              </a:tr>
              <a:tr h="73323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2. Gives the valid information.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6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BB1-55A0-4544-B8D2-0301133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083F-FA5C-4465-B334-63F37227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UC10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  Donor Matching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Patient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   Establishes the searching algorithm to find Donor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None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A donor is then matched according to the health profiles and based on the nearest donor location.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wise use cases(feature of our project)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u="sng" dirty="0">
                <a:ea typeface="+mn-lt"/>
                <a:cs typeface="+mn-lt"/>
              </a:rPr>
              <a:t>User </a:t>
            </a:r>
            <a:endParaRPr lang="en-US" i="1" u="sng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Registration </a:t>
            </a:r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Login</a:t>
            </a:r>
          </a:p>
          <a:p>
            <a:r>
              <a:rPr lang="en-US" dirty="0">
                <a:ea typeface="+mn-lt"/>
                <a:cs typeface="+mn-lt"/>
              </a:rPr>
              <a:t>Medical History</a:t>
            </a:r>
          </a:p>
          <a:p>
            <a:r>
              <a:rPr lang="en-US" dirty="0">
                <a:ea typeface="+mn-lt"/>
                <a:cs typeface="+mn-lt"/>
              </a:rPr>
              <a:t>Donate Plasma</a:t>
            </a:r>
          </a:p>
          <a:p>
            <a:r>
              <a:rPr lang="en-US" dirty="0">
                <a:ea typeface="+mn-lt"/>
                <a:cs typeface="+mn-lt"/>
              </a:rPr>
              <a:t>COVID 19 Self-Assessment   </a:t>
            </a:r>
          </a:p>
          <a:p>
            <a:r>
              <a:rPr lang="en-US" dirty="0"/>
              <a:t>Risk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7B595-6265-49AD-B3A6-DAEBBCFAF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Patient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Health Condition</a:t>
            </a:r>
          </a:p>
          <a:p>
            <a:r>
              <a:rPr lang="en-US"/>
              <a:t>Hospital Location </a:t>
            </a:r>
          </a:p>
          <a:p>
            <a:r>
              <a:rPr lang="en-US" dirty="0"/>
              <a:t> Donor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9741-C26D-4DF5-8804-EE7767F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B76AE5-0525-49F4-AF02-87DDB646A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08331"/>
              </p:ext>
            </p:extLst>
          </p:nvPr>
        </p:nvGraphicFramePr>
        <p:xfrm>
          <a:off x="1522413" y="1905000"/>
          <a:ext cx="9143999" cy="243154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738590">
                  <a:extLst>
                    <a:ext uri="{9D8B030D-6E8A-4147-A177-3AD203B41FA5}">
                      <a16:colId xmlns:a16="http://schemas.microsoft.com/office/drawing/2014/main" val="3536730188"/>
                    </a:ext>
                  </a:extLst>
                </a:gridCol>
                <a:gridCol w="4405409">
                  <a:extLst>
                    <a:ext uri="{9D8B030D-6E8A-4147-A177-3AD203B41FA5}">
                      <a16:colId xmlns:a16="http://schemas.microsoft.com/office/drawing/2014/main" val="4041457413"/>
                    </a:ext>
                  </a:extLst>
                </a:gridCol>
              </a:tblGrid>
              <a:tr h="7443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patient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system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286657"/>
                  </a:ext>
                </a:extLst>
              </a:tr>
              <a:tr h="72115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1. Requests for plasma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6828942"/>
                  </a:ext>
                </a:extLst>
              </a:tr>
              <a:tr h="96605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>
                          <a:effectLst/>
                        </a:rPr>
                        <a:t>2. Displays the information of the plasma donor nearest to the location of patient.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538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6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CFD602-0A34-4A15-AC63-BD9FE2BD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135" y="1182359"/>
            <a:ext cx="9144000" cy="2667000"/>
          </a:xfrm>
        </p:spPr>
        <p:txBody>
          <a:bodyPr/>
          <a:lstStyle/>
          <a:p>
            <a:pPr algn="ctr"/>
            <a:r>
              <a:rPr lang="en-US" sz="6000" b="1"/>
              <a:t>THANK YOU FOR YOUR VALUABLE TIME</a:t>
            </a:r>
          </a:p>
        </p:txBody>
      </p:sp>
    </p:spTree>
    <p:extLst>
      <p:ext uri="{BB962C8B-B14F-4D97-AF65-F5344CB8AC3E}">
        <p14:creationId xmlns:p14="http://schemas.microsoft.com/office/powerpoint/2010/main" val="21551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1A2A-BB37-4AC5-BFFE-A2F936B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434B-1664-412C-B426-93F26DA1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Case ID – UC01</a:t>
            </a:r>
          </a:p>
          <a:p>
            <a:r>
              <a:rPr lang="en-US" dirty="0">
                <a:ea typeface="+mn-lt"/>
                <a:cs typeface="+mn-lt"/>
              </a:rPr>
              <a:t>Name – Registration</a:t>
            </a:r>
          </a:p>
          <a:p>
            <a:r>
              <a:rPr lang="en-US" dirty="0">
                <a:ea typeface="+mn-lt"/>
                <a:cs typeface="+mn-lt"/>
              </a:rPr>
              <a:t>Actors – Users</a:t>
            </a:r>
          </a:p>
          <a:p>
            <a:r>
              <a:rPr lang="en-US" dirty="0">
                <a:ea typeface="+mn-lt"/>
                <a:cs typeface="+mn-lt"/>
              </a:rPr>
              <a:t>Description – Takes in basic bio data of the user</a:t>
            </a:r>
          </a:p>
          <a:p>
            <a:r>
              <a:rPr lang="en-US" dirty="0">
                <a:ea typeface="+mn-lt"/>
                <a:cs typeface="+mn-lt"/>
              </a:rPr>
              <a:t>Pre-Condition – None</a:t>
            </a:r>
          </a:p>
          <a:p>
            <a:r>
              <a:rPr lang="en-US" dirty="0">
                <a:ea typeface="+mn-lt"/>
                <a:cs typeface="+mn-lt"/>
              </a:rPr>
              <a:t>Post – Condition – Details are stored in the database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2BE3-BF51-4B74-B132-61DEF683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87A442-D76C-4DC4-98A0-76937BF05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01498"/>
              </p:ext>
            </p:extLst>
          </p:nvPr>
        </p:nvGraphicFramePr>
        <p:xfrm>
          <a:off x="1522413" y="1905000"/>
          <a:ext cx="9143999" cy="3733014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655127">
                  <a:extLst>
                    <a:ext uri="{9D8B030D-6E8A-4147-A177-3AD203B41FA5}">
                      <a16:colId xmlns:a16="http://schemas.microsoft.com/office/drawing/2014/main" val="197704665"/>
                    </a:ext>
                  </a:extLst>
                </a:gridCol>
                <a:gridCol w="4488872">
                  <a:extLst>
                    <a:ext uri="{9D8B030D-6E8A-4147-A177-3AD203B41FA5}">
                      <a16:colId xmlns:a16="http://schemas.microsoft.com/office/drawing/2014/main" val="400829100"/>
                    </a:ext>
                  </a:extLst>
                </a:gridCol>
              </a:tblGrid>
              <a:tr h="53921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Donor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843674"/>
                  </a:ext>
                </a:extLst>
              </a:tr>
              <a:tr h="53921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1.Chooses the Register option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942942"/>
                  </a:ext>
                </a:extLst>
              </a:tr>
              <a:tr h="53921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</a:t>
                      </a:r>
                      <a:r>
                        <a:rPr lang="en-GB" sz="1800" dirty="0">
                          <a:effectLst/>
                        </a:rPr>
                        <a:t>.Prompts for data required for registration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8491832"/>
                  </a:ext>
                </a:extLst>
              </a:tr>
              <a:tr h="53921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3.Enters the valid data prompted by the system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1339782"/>
                  </a:ext>
                </a:extLst>
              </a:tr>
              <a:tr h="157616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4.Validates user information</a:t>
                      </a:r>
                      <a:endParaRPr lang="en-GB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a. If the information is invalid display error message</a:t>
                      </a:r>
                      <a:endParaRPr lang="en-GB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b. If valid, create a new account.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468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7A95-11A3-4F95-8480-E7A7BC40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637C0-F932-47AC-A413-093DEEB7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UC02</a:t>
            </a:r>
          </a:p>
          <a:p>
            <a:r>
              <a:rPr lang="en-US" dirty="0"/>
              <a:t>Name – Login</a:t>
            </a:r>
          </a:p>
          <a:p>
            <a:r>
              <a:rPr lang="en-US" dirty="0"/>
              <a:t>Actors – Users</a:t>
            </a:r>
          </a:p>
          <a:p>
            <a:r>
              <a:rPr lang="en-US" dirty="0"/>
              <a:t>Description – Gives Login access to users</a:t>
            </a:r>
          </a:p>
          <a:p>
            <a:r>
              <a:rPr lang="en-US" dirty="0"/>
              <a:t>Pre-Condition – User must be registered</a:t>
            </a:r>
          </a:p>
          <a:p>
            <a:r>
              <a:rPr lang="en-US" dirty="0"/>
              <a:t>Post – Condition – User logs in successfully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A626-C3BB-4C25-AEFD-BF5E13B6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Flow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3375A4-53D7-4D00-BADE-596FA63D9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125143"/>
              </p:ext>
            </p:extLst>
          </p:nvPr>
        </p:nvGraphicFramePr>
        <p:xfrm>
          <a:off x="1522413" y="1905000"/>
          <a:ext cx="9143998" cy="23476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411744">
                  <a:extLst>
                    <a:ext uri="{9D8B030D-6E8A-4147-A177-3AD203B41FA5}">
                      <a16:colId xmlns:a16="http://schemas.microsoft.com/office/drawing/2014/main" val="1293253398"/>
                    </a:ext>
                  </a:extLst>
                </a:gridCol>
                <a:gridCol w="4732254">
                  <a:extLst>
                    <a:ext uri="{9D8B030D-6E8A-4147-A177-3AD203B41FA5}">
                      <a16:colId xmlns:a16="http://schemas.microsoft.com/office/drawing/2014/main" val="5898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Donor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15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1.Chooses login option and enters username and password </a:t>
                      </a:r>
                      <a:endParaRPr lang="en-GB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4991873"/>
                  </a:ext>
                </a:extLst>
              </a:tr>
              <a:tr h="142816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2. Validates username and password</a:t>
                      </a:r>
                      <a:endParaRPr lang="en-GB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a. If valid ,displays the home page</a:t>
                      </a:r>
                      <a:endParaRPr lang="en-GB" dirty="0">
                        <a:effectLst/>
                      </a:endParaRP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b. If not displays the error message.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812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B037-3D6C-495F-A66A-EC30257F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77E5-BF28-49D6-AF1C-3A13C737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Case ID – UC03</a:t>
            </a:r>
          </a:p>
          <a:p>
            <a:r>
              <a:rPr lang="en-US" dirty="0">
                <a:ea typeface="+mn-lt"/>
                <a:cs typeface="+mn-lt"/>
              </a:rPr>
              <a:t>Name – Medical History</a:t>
            </a:r>
          </a:p>
          <a:p>
            <a:r>
              <a:rPr lang="en-US" dirty="0">
                <a:ea typeface="+mn-lt"/>
                <a:cs typeface="+mn-lt"/>
              </a:rPr>
              <a:t>Actors – Users</a:t>
            </a:r>
          </a:p>
          <a:p>
            <a:r>
              <a:rPr lang="en-US" dirty="0">
                <a:ea typeface="+mn-lt"/>
                <a:cs typeface="+mn-lt"/>
              </a:rPr>
              <a:t>Description – Follows the proforma for history</a:t>
            </a:r>
          </a:p>
          <a:p>
            <a:r>
              <a:rPr lang="en-US" dirty="0">
                <a:ea typeface="+mn-lt"/>
                <a:cs typeface="+mn-lt"/>
              </a:rPr>
              <a:t>Pre-Condition – None</a:t>
            </a:r>
          </a:p>
          <a:p>
            <a:r>
              <a:rPr lang="en-US" dirty="0">
                <a:ea typeface="+mn-lt"/>
                <a:cs typeface="+mn-lt"/>
              </a:rPr>
              <a:t>Post – Condition – History is stored in the database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2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8E46-2926-4ECC-B17C-B14C647E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Flow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2FBD9E-723E-45E2-AC95-ECE8B32DE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54840"/>
              </p:ext>
            </p:extLst>
          </p:nvPr>
        </p:nvGraphicFramePr>
        <p:xfrm>
          <a:off x="1522413" y="1905000"/>
          <a:ext cx="9143999" cy="322089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973397">
                  <a:extLst>
                    <a:ext uri="{9D8B030D-6E8A-4147-A177-3AD203B41FA5}">
                      <a16:colId xmlns:a16="http://schemas.microsoft.com/office/drawing/2014/main" val="239500976"/>
                    </a:ext>
                  </a:extLst>
                </a:gridCol>
                <a:gridCol w="5170602">
                  <a:extLst>
                    <a:ext uri="{9D8B030D-6E8A-4147-A177-3AD203B41FA5}">
                      <a16:colId xmlns:a16="http://schemas.microsoft.com/office/drawing/2014/main" val="540852442"/>
                    </a:ext>
                  </a:extLst>
                </a:gridCol>
              </a:tblGrid>
              <a:tr h="46355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0028916"/>
                  </a:ext>
                </a:extLst>
              </a:tr>
              <a:tr h="98981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1.Asks user to enter the information about medical history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680305"/>
                  </a:ext>
                </a:extLst>
              </a:tr>
              <a:tr h="100395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2. Enters the valid information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2452907"/>
                  </a:ext>
                </a:extLst>
              </a:tr>
              <a:tr h="763571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kern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effectLst/>
                        </a:rPr>
                        <a:t>3.Allow user to proceed further</a:t>
                      </a:r>
                      <a:endParaRPr lang="en-GB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468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3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8972-C8D5-45D9-9764-376A9AC8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6D63-11A7-4C83-A0E8-D370964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Case ID – UC04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Name – Donate Plasma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Actors – Users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Description – Allows user to donate plasma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Pre-Condition – None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Post – Condition – User details which were stored previously will be stored in plasma database.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COVID-19 Plasma Donor Framework</vt:lpstr>
      <vt:lpstr>Actors wise use cases(feature of our project)</vt:lpstr>
      <vt:lpstr>Use Case Descriptions</vt:lpstr>
      <vt:lpstr>Main Flow</vt:lpstr>
      <vt:lpstr>Use Case Descriptions</vt:lpstr>
      <vt:lpstr>Main Flow</vt:lpstr>
      <vt:lpstr>Use Case Descriptions</vt:lpstr>
      <vt:lpstr>Main Flow </vt:lpstr>
      <vt:lpstr>Use Case Descriptions</vt:lpstr>
      <vt:lpstr>Main Flow </vt:lpstr>
      <vt:lpstr>Use Case Descriptions</vt:lpstr>
      <vt:lpstr>Main Flow </vt:lpstr>
      <vt:lpstr>Use Case Descriptions</vt:lpstr>
      <vt:lpstr>Main Flow </vt:lpstr>
      <vt:lpstr>Use Case Descriptions</vt:lpstr>
      <vt:lpstr>Main Flow </vt:lpstr>
      <vt:lpstr>Use Case Descriptions</vt:lpstr>
      <vt:lpstr> Main Flow </vt:lpstr>
      <vt:lpstr>Use Case Descriptions</vt:lpstr>
      <vt:lpstr>Main Flow</vt:lpstr>
      <vt:lpstr>THANK YOU FOR YOUR VALUABLE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567</cp:revision>
  <dcterms:created xsi:type="dcterms:W3CDTF">2020-11-05T04:38:47Z</dcterms:created>
  <dcterms:modified xsi:type="dcterms:W3CDTF">2020-11-12T12:05:27Z</dcterms:modified>
</cp:coreProperties>
</file>