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58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34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26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46018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6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7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80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48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42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5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32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9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71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0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2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48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1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527468"/>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m.wikipedia.org/wiki/Medical_diagnosis" TargetMode="External"/><Relationship Id="rId3" Type="http://schemas.openxmlformats.org/officeDocument/2006/relationships/hyperlink" Target="https://en.m.wikipedia.org/wiki/Neural_network" TargetMode="External"/><Relationship Id="rId7" Type="http://schemas.openxmlformats.org/officeDocument/2006/relationships/hyperlink" Target="https://en.m.wikipedia.org/wiki/Probability_theory" TargetMode="External"/><Relationship Id="rId2" Type="http://schemas.openxmlformats.org/officeDocument/2006/relationships/hyperlink" Target="https://en.m.wikipedia.org/wiki/Discipline_(academia)" TargetMode="External"/><Relationship Id="rId1" Type="http://schemas.openxmlformats.org/officeDocument/2006/relationships/slideLayout" Target="../slideLayouts/slideLayout2.xml"/><Relationship Id="rId6" Type="http://schemas.openxmlformats.org/officeDocument/2006/relationships/hyperlink" Target="https://en.m.wikipedia.org/wiki/Generalized_linear_model" TargetMode="External"/><Relationship Id="rId5" Type="http://schemas.openxmlformats.org/officeDocument/2006/relationships/hyperlink" Target="https://en.m.wikipedia.org/wiki/ADALINE" TargetMode="External"/><Relationship Id="rId10" Type="http://schemas.openxmlformats.org/officeDocument/2006/relationships/hyperlink" Target="https://en.m.wikipedia.org/wiki/Daniel_J._Hulme" TargetMode="External"/><Relationship Id="rId4" Type="http://schemas.openxmlformats.org/officeDocument/2006/relationships/hyperlink" Target="https://en.m.wikipedia.org/wiki/Perceptron" TargetMode="External"/><Relationship Id="rId9" Type="http://schemas.openxmlformats.org/officeDocument/2006/relationships/hyperlink" Target="https://en.m.wikipedia.org/wiki/Symbolic_artificial_intellig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74B-E57F-49A3-B833-23AC6B96F812}"/>
              </a:ext>
            </a:extLst>
          </p:cNvPr>
          <p:cNvSpPr>
            <a:spLocks noGrp="1"/>
          </p:cNvSpPr>
          <p:nvPr>
            <p:ph type="ctrTitle"/>
          </p:nvPr>
        </p:nvSpPr>
        <p:spPr/>
        <p:txBody>
          <a:bodyPr/>
          <a:lstStyle/>
          <a:p>
            <a:r>
              <a:rPr lang="en-US" b="0" i="0" dirty="0">
                <a:effectLst/>
                <a:latin typeface="Roboto"/>
              </a:rPr>
              <a:t>Machine learning for a 5G future </a:t>
            </a:r>
            <a:endParaRPr lang="en-US" dirty="0"/>
          </a:p>
        </p:txBody>
      </p:sp>
      <p:sp>
        <p:nvSpPr>
          <p:cNvPr id="3" name="Subtitle 2">
            <a:extLst>
              <a:ext uri="{FF2B5EF4-FFF2-40B4-BE49-F238E27FC236}">
                <a16:creationId xmlns:a16="http://schemas.microsoft.com/office/drawing/2014/main" id="{A702FADA-AE1D-4013-B6B5-B0DDCBEFF10A}"/>
              </a:ext>
            </a:extLst>
          </p:cNvPr>
          <p:cNvSpPr>
            <a:spLocks noGrp="1"/>
          </p:cNvSpPr>
          <p:nvPr>
            <p:ph type="subTitle" idx="1"/>
          </p:nvPr>
        </p:nvSpPr>
        <p:spPr/>
        <p:txBody>
          <a:bodyPr/>
          <a:lstStyle/>
          <a:p>
            <a:r>
              <a:rPr lang="en-US" dirty="0"/>
              <a:t>Md Abdul </a:t>
            </a:r>
            <a:r>
              <a:rPr lang="en-US" dirty="0" err="1"/>
              <a:t>Mukit</a:t>
            </a:r>
            <a:r>
              <a:rPr lang="en-US" dirty="0"/>
              <a:t> </a:t>
            </a:r>
          </a:p>
          <a:p>
            <a:r>
              <a:rPr lang="en-US" dirty="0" err="1"/>
              <a:t>Md</a:t>
            </a:r>
            <a:r>
              <a:rPr lang="en-US" dirty="0"/>
              <a:t> </a:t>
            </a:r>
            <a:r>
              <a:rPr lang="en-US" dirty="0" err="1"/>
              <a:t>Abul</a:t>
            </a:r>
            <a:r>
              <a:rPr lang="en-US" dirty="0"/>
              <a:t> Bashar</a:t>
            </a:r>
          </a:p>
        </p:txBody>
      </p:sp>
    </p:spTree>
    <p:extLst>
      <p:ext uri="{BB962C8B-B14F-4D97-AF65-F5344CB8AC3E}">
        <p14:creationId xmlns:p14="http://schemas.microsoft.com/office/powerpoint/2010/main" val="10655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17C2-A3F5-4925-AAF5-26794CC51E0C}"/>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43F33621-587F-490C-BA12-5340BD088038}"/>
              </a:ext>
            </a:extLst>
          </p:cNvPr>
          <p:cNvSpPr>
            <a:spLocks noGrp="1"/>
          </p:cNvSpPr>
          <p:nvPr>
            <p:ph idx="4294967295"/>
          </p:nvPr>
        </p:nvSpPr>
        <p:spPr>
          <a:xfrm>
            <a:off x="0" y="2336800"/>
            <a:ext cx="11913704" cy="3767972"/>
          </a:xfrm>
        </p:spPr>
        <p:txBody>
          <a:bodyPr/>
          <a:lstStyle/>
          <a:p>
            <a:pPr marL="0" indent="0">
              <a:buNone/>
            </a:pPr>
            <a:r>
              <a:rPr lang="en-US" dirty="0"/>
              <a:t>        where can  ML help in Intelligent Authentication of 5G?</a:t>
            </a:r>
          </a:p>
          <a:p>
            <a:pPr marL="0" indent="0">
              <a:buNone/>
            </a:pPr>
            <a:r>
              <a:rPr lang="en-US" dirty="0"/>
              <a:t>   </a:t>
            </a:r>
          </a:p>
        </p:txBody>
      </p:sp>
      <p:cxnSp>
        <p:nvCxnSpPr>
          <p:cNvPr id="6" name="Straight Arrow Connector 5">
            <a:extLst>
              <a:ext uri="{FF2B5EF4-FFF2-40B4-BE49-F238E27FC236}">
                <a16:creationId xmlns:a16="http://schemas.microsoft.com/office/drawing/2014/main" id="{E838BBDD-D5B2-4C6F-943C-5AE3AA092FCF}"/>
              </a:ext>
            </a:extLst>
          </p:cNvPr>
          <p:cNvCxnSpPr>
            <a:cxnSpLocks/>
          </p:cNvCxnSpPr>
          <p:nvPr/>
        </p:nvCxnSpPr>
        <p:spPr>
          <a:xfrm flipH="1">
            <a:off x="2073965" y="2875722"/>
            <a:ext cx="2663686" cy="1139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91EE8EC-BD25-4BD4-ACB7-EFCBB9F54E14}"/>
              </a:ext>
            </a:extLst>
          </p:cNvPr>
          <p:cNvCxnSpPr/>
          <p:nvPr/>
        </p:nvCxnSpPr>
        <p:spPr>
          <a:xfrm flipH="1">
            <a:off x="3770242" y="2849218"/>
            <a:ext cx="967409" cy="1457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958B92B-F97C-46B2-B7B8-4AF0BFDD55C4}"/>
              </a:ext>
            </a:extLst>
          </p:cNvPr>
          <p:cNvCxnSpPr>
            <a:cxnSpLocks/>
          </p:cNvCxnSpPr>
          <p:nvPr/>
        </p:nvCxnSpPr>
        <p:spPr>
          <a:xfrm>
            <a:off x="4737651" y="2875722"/>
            <a:ext cx="1813753" cy="151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FC5CFD6-54B3-4FE6-9739-831A8FD020AB}"/>
              </a:ext>
            </a:extLst>
          </p:cNvPr>
          <p:cNvCxnSpPr>
            <a:cxnSpLocks/>
          </p:cNvCxnSpPr>
          <p:nvPr/>
        </p:nvCxnSpPr>
        <p:spPr>
          <a:xfrm>
            <a:off x="4737651" y="2875722"/>
            <a:ext cx="3674441" cy="128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93566FD-5E88-4CAC-93F3-BBB68FE593AE}"/>
              </a:ext>
            </a:extLst>
          </p:cNvPr>
          <p:cNvSpPr txBox="1"/>
          <p:nvPr/>
        </p:nvSpPr>
        <p:spPr>
          <a:xfrm rot="487048">
            <a:off x="973155" y="4006432"/>
            <a:ext cx="1630016" cy="646331"/>
          </a:xfrm>
          <a:prstGeom prst="rect">
            <a:avLst/>
          </a:prstGeom>
          <a:solidFill>
            <a:schemeClr val="accent4"/>
          </a:solidFill>
        </p:spPr>
        <p:txBody>
          <a:bodyPr wrap="square" rtlCol="0">
            <a:spAutoFit/>
          </a:bodyPr>
          <a:lstStyle/>
          <a:p>
            <a:r>
              <a:rPr lang="en-US" dirty="0"/>
              <a:t>High Cost</a:t>
            </a:r>
          </a:p>
          <a:p>
            <a:r>
              <a:rPr lang="en-US" dirty="0"/>
              <a:t>Efficiency</a:t>
            </a:r>
          </a:p>
        </p:txBody>
      </p:sp>
      <p:sp>
        <p:nvSpPr>
          <p:cNvPr id="20" name="Rectangle: Rounded Corners 19">
            <a:extLst>
              <a:ext uri="{FF2B5EF4-FFF2-40B4-BE49-F238E27FC236}">
                <a16:creationId xmlns:a16="http://schemas.microsoft.com/office/drawing/2014/main" id="{30B68E7B-AA2F-4095-AF85-52F9782E6F18}"/>
              </a:ext>
            </a:extLst>
          </p:cNvPr>
          <p:cNvSpPr/>
          <p:nvPr/>
        </p:nvSpPr>
        <p:spPr>
          <a:xfrm>
            <a:off x="3278393" y="4329597"/>
            <a:ext cx="1528557" cy="502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a:t>
            </a:r>
            <a:r>
              <a:rPr lang="en-US" dirty="0" err="1"/>
              <a:t>Realiability</a:t>
            </a:r>
            <a:endParaRPr lang="en-US" dirty="0"/>
          </a:p>
        </p:txBody>
      </p:sp>
      <p:sp>
        <p:nvSpPr>
          <p:cNvPr id="21" name="Rectangle: Rounded Corners 20">
            <a:extLst>
              <a:ext uri="{FF2B5EF4-FFF2-40B4-BE49-F238E27FC236}">
                <a16:creationId xmlns:a16="http://schemas.microsoft.com/office/drawing/2014/main" id="{4E1FDEAF-EF21-4CEA-8E68-E1A07E7AC4B1}"/>
              </a:ext>
            </a:extLst>
          </p:cNvPr>
          <p:cNvSpPr/>
          <p:nvPr/>
        </p:nvSpPr>
        <p:spPr>
          <a:xfrm>
            <a:off x="5914335" y="4446555"/>
            <a:ext cx="1528557" cy="636104"/>
          </a:xfrm>
          <a:prstGeom prst="roundRect">
            <a:avLst>
              <a:gd name="adj" fmla="val 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Situational Awareness</a:t>
            </a:r>
          </a:p>
        </p:txBody>
      </p:sp>
      <p:sp>
        <p:nvSpPr>
          <p:cNvPr id="25" name="Rectangle: Rounded Corners 24">
            <a:extLst>
              <a:ext uri="{FF2B5EF4-FFF2-40B4-BE49-F238E27FC236}">
                <a16:creationId xmlns:a16="http://schemas.microsoft.com/office/drawing/2014/main" id="{6AF6303B-7566-4792-8601-A97B6FC7F121}"/>
              </a:ext>
            </a:extLst>
          </p:cNvPr>
          <p:cNvSpPr/>
          <p:nvPr/>
        </p:nvSpPr>
        <p:spPr>
          <a:xfrm>
            <a:off x="8295860" y="4196127"/>
            <a:ext cx="1736035" cy="6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Continuos</a:t>
            </a:r>
            <a:r>
              <a:rPr lang="en-US" dirty="0"/>
              <a:t> Protection</a:t>
            </a:r>
          </a:p>
        </p:txBody>
      </p:sp>
    </p:spTree>
    <p:extLst>
      <p:ext uri="{BB962C8B-B14F-4D97-AF65-F5344CB8AC3E}">
        <p14:creationId xmlns:p14="http://schemas.microsoft.com/office/powerpoint/2010/main" val="33959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314A76-D286-4AFB-B348-3523B925EE35}"/>
              </a:ext>
            </a:extLst>
          </p:cNvPr>
          <p:cNvSpPr txBox="1">
            <a:spLocks noGrp="1"/>
          </p:cNvSpPr>
          <p:nvPr>
            <p:ph type="title"/>
          </p:nvPr>
        </p:nvSpPr>
        <p:spPr>
          <a:xfrm>
            <a:off x="462251" y="673625"/>
            <a:ext cx="9613861" cy="1080938"/>
          </a:xfrm>
          <a:prstGeom prst="rect">
            <a:avLst/>
          </a:prstGeom>
          <a:noFill/>
        </p:spPr>
        <p:txBody>
          <a:bodyPr wrap="none" rtlCol="0">
            <a:spAutoFit/>
          </a:bodyPr>
          <a:lstStyle/>
          <a:p>
            <a:r>
              <a:rPr lang="en-US" dirty="0"/>
              <a:t>Case </a:t>
            </a:r>
            <a:r>
              <a:rPr lang="en-US" dirty="0" err="1"/>
              <a:t>Study:ML</a:t>
            </a:r>
            <a:r>
              <a:rPr lang="en-US" dirty="0"/>
              <a:t> in intelligent Authentication</a:t>
            </a:r>
          </a:p>
        </p:txBody>
      </p:sp>
      <p:sp>
        <p:nvSpPr>
          <p:cNvPr id="5" name="Content Placeholder 4">
            <a:extLst>
              <a:ext uri="{FF2B5EF4-FFF2-40B4-BE49-F238E27FC236}">
                <a16:creationId xmlns:a16="http://schemas.microsoft.com/office/drawing/2014/main" id="{CFC5CF37-D4B5-4B1D-9CFB-09DE242A9189}"/>
              </a:ext>
            </a:extLst>
          </p:cNvPr>
          <p:cNvSpPr>
            <a:spLocks noGrp="1"/>
          </p:cNvSpPr>
          <p:nvPr>
            <p:ph idx="1"/>
          </p:nvPr>
        </p:nvSpPr>
        <p:spPr>
          <a:xfrm>
            <a:off x="680321" y="2336872"/>
            <a:ext cx="10981592" cy="3600101"/>
          </a:xfrm>
        </p:spPr>
        <p:txBody>
          <a:bodyPr/>
          <a:lstStyle/>
          <a:p>
            <a:r>
              <a:rPr lang="en-US" dirty="0"/>
              <a:t>              How can we design the ML model for IA?</a:t>
            </a:r>
          </a:p>
          <a:p>
            <a:pPr marL="0" indent="0">
              <a:buNone/>
            </a:pPr>
            <a:r>
              <a:rPr lang="en-US" dirty="0"/>
              <a:t>      </a:t>
            </a:r>
          </a:p>
          <a:p>
            <a:pPr marL="0" indent="0">
              <a:buNone/>
            </a:pPr>
            <a:endParaRPr lang="en-US" dirty="0"/>
          </a:p>
        </p:txBody>
      </p:sp>
      <p:sp>
        <p:nvSpPr>
          <p:cNvPr id="6" name="Oval 5">
            <a:extLst>
              <a:ext uri="{FF2B5EF4-FFF2-40B4-BE49-F238E27FC236}">
                <a16:creationId xmlns:a16="http://schemas.microsoft.com/office/drawing/2014/main" id="{425A4C82-F052-4C47-923C-52D367DE562F}"/>
              </a:ext>
            </a:extLst>
          </p:cNvPr>
          <p:cNvSpPr/>
          <p:nvPr/>
        </p:nvSpPr>
        <p:spPr>
          <a:xfrm>
            <a:off x="1524000" y="3856383"/>
            <a:ext cx="1842052" cy="1126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Collection</a:t>
            </a:r>
          </a:p>
        </p:txBody>
      </p:sp>
      <p:sp>
        <p:nvSpPr>
          <p:cNvPr id="7" name="Arrow: Right 6">
            <a:extLst>
              <a:ext uri="{FF2B5EF4-FFF2-40B4-BE49-F238E27FC236}">
                <a16:creationId xmlns:a16="http://schemas.microsoft.com/office/drawing/2014/main" id="{2EDFE7CB-8CBE-4E94-B21E-A84DB92EFB46}"/>
              </a:ext>
            </a:extLst>
          </p:cNvPr>
          <p:cNvSpPr/>
          <p:nvPr/>
        </p:nvSpPr>
        <p:spPr>
          <a:xfrm>
            <a:off x="372052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FCB53-437A-4797-9222-634C7D63618B}"/>
              </a:ext>
            </a:extLst>
          </p:cNvPr>
          <p:cNvSpPr/>
          <p:nvPr/>
        </p:nvSpPr>
        <p:spPr>
          <a:xfrm>
            <a:off x="4969565" y="3856383"/>
            <a:ext cx="1842052" cy="107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Analysis</a:t>
            </a:r>
          </a:p>
        </p:txBody>
      </p:sp>
      <p:sp>
        <p:nvSpPr>
          <p:cNvPr id="9" name="Arrow: Right 8">
            <a:extLst>
              <a:ext uri="{FF2B5EF4-FFF2-40B4-BE49-F238E27FC236}">
                <a16:creationId xmlns:a16="http://schemas.microsoft.com/office/drawing/2014/main" id="{33446F0E-03E8-4E87-84D4-228F1CC7A70E}"/>
              </a:ext>
            </a:extLst>
          </p:cNvPr>
          <p:cNvSpPr/>
          <p:nvPr/>
        </p:nvSpPr>
        <p:spPr>
          <a:xfrm>
            <a:off x="742121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22D085-324D-411B-BF8E-EB2E811025AC}"/>
              </a:ext>
            </a:extLst>
          </p:cNvPr>
          <p:cNvSpPr/>
          <p:nvPr/>
        </p:nvSpPr>
        <p:spPr>
          <a:xfrm>
            <a:off x="8825950" y="3856383"/>
            <a:ext cx="1842050" cy="1378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419626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D5C5-E72C-475E-8BC3-60DC27CBF70C}"/>
              </a:ext>
            </a:extLst>
          </p:cNvPr>
          <p:cNvSpPr>
            <a:spLocks noGrp="1"/>
          </p:cNvSpPr>
          <p:nvPr>
            <p:ph type="title"/>
          </p:nvPr>
        </p:nvSpPr>
        <p:spPr>
          <a:xfrm>
            <a:off x="812843" y="770868"/>
            <a:ext cx="9613861" cy="1080938"/>
          </a:xfrm>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33F59648-2AAC-4913-9228-6F6C5F9D41B4}"/>
              </a:ext>
            </a:extLst>
          </p:cNvPr>
          <p:cNvSpPr>
            <a:spLocks noGrp="1"/>
          </p:cNvSpPr>
          <p:nvPr>
            <p:ph idx="1"/>
          </p:nvPr>
        </p:nvSpPr>
        <p:spPr>
          <a:xfrm>
            <a:off x="812843" y="2202498"/>
            <a:ext cx="10080444" cy="3902273"/>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Multi-dimensional Attributes are collected     </a:t>
            </a:r>
          </a:p>
          <a:p>
            <a:r>
              <a:rPr lang="en-US" dirty="0"/>
              <a:t>Preference of Statistical Model</a:t>
            </a:r>
          </a:p>
          <a:p>
            <a:pPr marL="0" indent="0">
              <a:buNone/>
            </a:pPr>
            <a:r>
              <a:rPr lang="en-US" dirty="0">
                <a:solidFill>
                  <a:schemeClr val="bg1">
                    <a:lumMod val="50000"/>
                    <a:lumOff val="50000"/>
                  </a:schemeClr>
                </a:solidFill>
              </a:rPr>
              <a:t>  </a:t>
            </a:r>
          </a:p>
          <a:p>
            <a:pPr marL="0" indent="0">
              <a:buNone/>
            </a:pPr>
            <a:r>
              <a:rPr lang="en-US" dirty="0"/>
              <a:t>Authentication can be improved if we increase the connections between network </a:t>
            </a:r>
            <a:r>
              <a:rPr lang="en-US" dirty="0" err="1"/>
              <a:t>layer!Thus</a:t>
            </a:r>
            <a:r>
              <a:rPr lang="en-US" dirty="0"/>
              <a:t> requiring </a:t>
            </a:r>
            <a:r>
              <a:rPr lang="en-US" dirty="0" err="1"/>
              <a:t>Mulit</a:t>
            </a:r>
            <a:r>
              <a:rPr lang="en-US" dirty="0"/>
              <a:t>-dimensional Attributes</a:t>
            </a:r>
          </a:p>
          <a:p>
            <a:pPr marL="0" indent="0">
              <a:buNone/>
            </a:pPr>
            <a:r>
              <a:rPr lang="en-US" dirty="0"/>
              <a:t>   thus leading to a Model-Free Authentication</a:t>
            </a:r>
          </a:p>
          <a:p>
            <a:pPr marL="0" indent="0">
              <a:buNone/>
            </a:pPr>
            <a:endParaRPr lang="en-US" dirty="0"/>
          </a:p>
        </p:txBody>
      </p:sp>
      <p:sp>
        <p:nvSpPr>
          <p:cNvPr id="4" name="Oval 3">
            <a:extLst>
              <a:ext uri="{FF2B5EF4-FFF2-40B4-BE49-F238E27FC236}">
                <a16:creationId xmlns:a16="http://schemas.microsoft.com/office/drawing/2014/main" id="{89D41E7B-3DDE-4005-A2BB-3866251B3810}"/>
              </a:ext>
            </a:extLst>
          </p:cNvPr>
          <p:cNvSpPr/>
          <p:nvPr/>
        </p:nvSpPr>
        <p:spPr>
          <a:xfrm>
            <a:off x="1298713" y="2606897"/>
            <a:ext cx="1815548" cy="10502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Parameter</a:t>
            </a:r>
          </a:p>
          <a:p>
            <a:pPr algn="ctr"/>
            <a:r>
              <a:rPr lang="en-US" dirty="0"/>
              <a:t>Collection</a:t>
            </a:r>
          </a:p>
        </p:txBody>
      </p:sp>
      <p:sp>
        <p:nvSpPr>
          <p:cNvPr id="5" name="Arrow: Bent 4">
            <a:extLst>
              <a:ext uri="{FF2B5EF4-FFF2-40B4-BE49-F238E27FC236}">
                <a16:creationId xmlns:a16="http://schemas.microsoft.com/office/drawing/2014/main" id="{CB1E988E-0573-4E7E-B0DD-222E929DF7C7}"/>
              </a:ext>
            </a:extLst>
          </p:cNvPr>
          <p:cNvSpPr/>
          <p:nvPr/>
        </p:nvSpPr>
        <p:spPr>
          <a:xfrm>
            <a:off x="7142923" y="3132015"/>
            <a:ext cx="834886" cy="1050235"/>
          </a:xfrm>
          <a:prstGeom prst="bentArrow">
            <a:avLst>
              <a:gd name="adj1" fmla="val 0"/>
              <a:gd name="adj2" fmla="val 25000"/>
              <a:gd name="adj3" fmla="val 2500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516F6072-5BF6-4ADF-9779-44285C1521F4}"/>
              </a:ext>
            </a:extLst>
          </p:cNvPr>
          <p:cNvSpPr/>
          <p:nvPr/>
        </p:nvSpPr>
        <p:spPr>
          <a:xfrm>
            <a:off x="8036852" y="2903882"/>
            <a:ext cx="3342305" cy="1050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Physical Layer attributes</a:t>
            </a:r>
          </a:p>
          <a:p>
            <a:pPr marL="285750" indent="-285750">
              <a:buFont typeface="Arial" panose="020B0604020202020204" pitchFamily="34" charset="0"/>
              <a:buChar char="•"/>
            </a:pPr>
            <a:r>
              <a:rPr lang="en-US" dirty="0"/>
              <a:t>WSN network Selection</a:t>
            </a:r>
          </a:p>
          <a:p>
            <a:pPr marL="285750" indent="-285750">
              <a:buFont typeface="Arial" panose="020B0604020202020204" pitchFamily="34" charset="0"/>
              <a:buChar char="•"/>
            </a:pPr>
            <a:r>
              <a:rPr lang="en-US" dirty="0"/>
              <a:t>Mobility Pattern</a:t>
            </a:r>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1330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CA7A-1E5D-473D-80A5-5C443CB19042}"/>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1D1266C1-D35D-417D-84DF-AB2AE3E6CE76}"/>
              </a:ext>
            </a:extLst>
          </p:cNvPr>
          <p:cNvSpPr>
            <a:spLocks noGrp="1"/>
          </p:cNvSpPr>
          <p:nvPr>
            <p:ph idx="1"/>
          </p:nvPr>
        </p:nvSpPr>
        <p:spPr>
          <a:xfrm>
            <a:off x="0" y="1948070"/>
            <a:ext cx="12337774" cy="4909930"/>
          </a:xfrm>
        </p:spPr>
        <p:txBody>
          <a:bodyPr>
            <a:normAutofit/>
          </a:bodyPr>
          <a:lstStyle/>
          <a:p>
            <a:endParaRPr lang="en-US" dirty="0"/>
          </a:p>
          <a:p>
            <a:endParaRPr lang="en-US" dirty="0"/>
          </a:p>
          <a:p>
            <a:pPr marL="0" indent="0">
              <a:buNone/>
            </a:pPr>
            <a:endParaRPr lang="en-US" dirty="0"/>
          </a:p>
          <a:p>
            <a:r>
              <a:rPr lang="en-US" sz="2000" dirty="0"/>
              <a:t>Different ML are applied to observe different </a:t>
            </a:r>
            <a:r>
              <a:rPr lang="en-US" sz="2000" dirty="0" err="1"/>
              <a:t>behaviours</a:t>
            </a:r>
            <a:r>
              <a:rPr lang="en-US" sz="2000" dirty="0"/>
              <a:t> of parameters</a:t>
            </a:r>
          </a:p>
          <a:p>
            <a:r>
              <a:rPr lang="en-US" sz="2000" dirty="0"/>
              <a:t>Multi-</a:t>
            </a:r>
            <a:r>
              <a:rPr lang="en-US" sz="2000" dirty="0" err="1"/>
              <a:t>Dimentional</a:t>
            </a:r>
            <a:r>
              <a:rPr lang="en-US" sz="2000" dirty="0"/>
              <a:t> parameter may be reduced by using a kernel function</a:t>
            </a:r>
          </a:p>
          <a:p>
            <a:pPr marL="0" indent="0">
              <a:buNone/>
            </a:pPr>
            <a:r>
              <a:rPr lang="en-US" sz="2000" dirty="0"/>
              <a:t>Producing Cost-Effective model</a:t>
            </a:r>
          </a:p>
          <a:p>
            <a:pPr marL="0" indent="0">
              <a:buNone/>
            </a:pPr>
            <a:endParaRPr lang="en-US" dirty="0"/>
          </a:p>
          <a:p>
            <a:pPr marL="0" indent="0">
              <a:buNone/>
            </a:pPr>
            <a:endParaRPr lang="en-US" dirty="0"/>
          </a:p>
          <a:p>
            <a:r>
              <a:rPr lang="en-US" dirty="0"/>
              <a:t>Spoofing can be detected</a:t>
            </a:r>
          </a:p>
          <a:p>
            <a:r>
              <a:rPr lang="en-US" dirty="0"/>
              <a:t>Regression/Classification is used</a:t>
            </a:r>
          </a:p>
          <a:p>
            <a:r>
              <a:rPr lang="en-US" dirty="0"/>
              <a:t>Authentication Model Can be  </a:t>
            </a:r>
            <a:r>
              <a:rPr lang="en-US" dirty="0" err="1"/>
              <a:t>validatedto</a:t>
            </a:r>
            <a:r>
              <a:rPr lang="en-US" dirty="0"/>
              <a:t> Real –time Situation</a:t>
            </a:r>
          </a:p>
          <a:p>
            <a:pPr marL="0" indent="0">
              <a:buNone/>
            </a:pPr>
            <a:endParaRPr lang="en-US" dirty="0"/>
          </a:p>
        </p:txBody>
      </p:sp>
      <p:sp>
        <p:nvSpPr>
          <p:cNvPr id="4" name="Oval 3">
            <a:extLst>
              <a:ext uri="{FF2B5EF4-FFF2-40B4-BE49-F238E27FC236}">
                <a16:creationId xmlns:a16="http://schemas.microsoft.com/office/drawing/2014/main" id="{3BA172B2-80C2-4F6F-BD63-7AE8991A3AE6}"/>
              </a:ext>
            </a:extLst>
          </p:cNvPr>
          <p:cNvSpPr/>
          <p:nvPr/>
        </p:nvSpPr>
        <p:spPr>
          <a:xfrm>
            <a:off x="1" y="2146852"/>
            <a:ext cx="1974574" cy="1020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a:p>
            <a:pPr algn="ctr"/>
            <a:r>
              <a:rPr lang="en-US" dirty="0"/>
              <a:t>Analysis</a:t>
            </a:r>
          </a:p>
        </p:txBody>
      </p:sp>
      <p:sp>
        <p:nvSpPr>
          <p:cNvPr id="5" name="Oval 4">
            <a:extLst>
              <a:ext uri="{FF2B5EF4-FFF2-40B4-BE49-F238E27FC236}">
                <a16:creationId xmlns:a16="http://schemas.microsoft.com/office/drawing/2014/main" id="{5AA181EF-A3A4-4F2B-8BE9-881DB5949AB6}"/>
              </a:ext>
            </a:extLst>
          </p:cNvPr>
          <p:cNvSpPr/>
          <p:nvPr/>
        </p:nvSpPr>
        <p:spPr>
          <a:xfrm>
            <a:off x="1" y="4572001"/>
            <a:ext cx="2716695" cy="821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8930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4D1F-A092-4884-896A-42ABBE44AA73}"/>
              </a:ext>
            </a:extLst>
          </p:cNvPr>
          <p:cNvSpPr>
            <a:spLocks noGrp="1"/>
          </p:cNvSpPr>
          <p:nvPr>
            <p:ph type="title"/>
          </p:nvPr>
        </p:nvSpPr>
        <p:spPr/>
        <p:txBody>
          <a:bodyPr/>
          <a:lstStyle/>
          <a:p>
            <a:r>
              <a:rPr lang="en-US" dirty="0"/>
              <a:t>Case Study: ML Anomaly </a:t>
            </a:r>
            <a:r>
              <a:rPr lang="en-US" dirty="0" err="1"/>
              <a:t>Delection</a:t>
            </a:r>
            <a:r>
              <a:rPr lang="en-US" dirty="0"/>
              <a:t> In SDN  in 5G</a:t>
            </a:r>
          </a:p>
        </p:txBody>
      </p:sp>
      <p:sp>
        <p:nvSpPr>
          <p:cNvPr id="3" name="Content Placeholder 2">
            <a:extLst>
              <a:ext uri="{FF2B5EF4-FFF2-40B4-BE49-F238E27FC236}">
                <a16:creationId xmlns:a16="http://schemas.microsoft.com/office/drawing/2014/main" id="{C3072399-5185-4DAD-B7EE-689A4FA959C7}"/>
              </a:ext>
            </a:extLst>
          </p:cNvPr>
          <p:cNvSpPr>
            <a:spLocks noGrp="1"/>
          </p:cNvSpPr>
          <p:nvPr>
            <p:ph idx="1"/>
          </p:nvPr>
        </p:nvSpPr>
        <p:spPr>
          <a:xfrm>
            <a:off x="680321" y="2336872"/>
            <a:ext cx="10849070" cy="4521128"/>
          </a:xfrm>
        </p:spPr>
        <p:txBody>
          <a:bodyPr/>
          <a:lstStyle/>
          <a:p>
            <a:r>
              <a:rPr lang="en-US" dirty="0"/>
              <a:t>What is SDN?</a:t>
            </a:r>
          </a:p>
          <a:p>
            <a:pPr marL="0" indent="0">
              <a:buNone/>
            </a:pPr>
            <a:r>
              <a:rPr lang="en-US" b="1" i="0" dirty="0">
                <a:effectLst/>
                <a:latin typeface="Roboto"/>
              </a:rPr>
              <a:t>Software-defined networking</a:t>
            </a:r>
            <a:r>
              <a:rPr lang="en-US" b="0" i="0" dirty="0">
                <a:effectLst/>
                <a:latin typeface="Roboto"/>
              </a:rPr>
              <a:t> (SDN) is an architecture designed to make a network more flexible and easier to manage. SDN centralizes management by abstracting the control plane from the data forwarding function in the discrete networking devices</a:t>
            </a:r>
            <a:r>
              <a:rPr lang="en-US" b="0" i="0" dirty="0">
                <a:solidFill>
                  <a:srgbClr val="111111"/>
                </a:solidFill>
                <a:effectLst/>
                <a:latin typeface="Roboto"/>
              </a:rPr>
              <a:t>.</a:t>
            </a:r>
          </a:p>
          <a:p>
            <a:pPr marL="0" indent="0">
              <a:buNone/>
            </a:pPr>
            <a:endParaRPr lang="en-US" dirty="0"/>
          </a:p>
        </p:txBody>
      </p:sp>
      <p:pic>
        <p:nvPicPr>
          <p:cNvPr id="5" name="Picture 4">
            <a:extLst>
              <a:ext uri="{FF2B5EF4-FFF2-40B4-BE49-F238E27FC236}">
                <a16:creationId xmlns:a16="http://schemas.microsoft.com/office/drawing/2014/main" id="{127470BB-A9EF-43DA-995F-85990EBB2393}"/>
              </a:ext>
            </a:extLst>
          </p:cNvPr>
          <p:cNvPicPr>
            <a:picLocks noChangeAspect="1"/>
          </p:cNvPicPr>
          <p:nvPr/>
        </p:nvPicPr>
        <p:blipFill>
          <a:blip r:embed="rId2"/>
          <a:stretch>
            <a:fillRect/>
          </a:stretch>
        </p:blipFill>
        <p:spPr>
          <a:xfrm>
            <a:off x="3077111" y="4167064"/>
            <a:ext cx="6318680" cy="2584918"/>
          </a:xfrm>
          <a:prstGeom prst="rect">
            <a:avLst/>
          </a:prstGeom>
        </p:spPr>
      </p:pic>
    </p:spTree>
    <p:extLst>
      <p:ext uri="{BB962C8B-B14F-4D97-AF65-F5344CB8AC3E}">
        <p14:creationId xmlns:p14="http://schemas.microsoft.com/office/powerpoint/2010/main" val="1490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B7A0-2F3E-4649-A892-11775A574D8A}"/>
              </a:ext>
            </a:extLst>
          </p:cNvPr>
          <p:cNvSpPr>
            <a:spLocks noGrp="1"/>
          </p:cNvSpPr>
          <p:nvPr>
            <p:ph type="title"/>
          </p:nvPr>
        </p:nvSpPr>
        <p:spPr/>
        <p:txBody>
          <a:bodyPr/>
          <a:lstStyle/>
          <a:p>
            <a:r>
              <a:rPr lang="en-US" dirty="0"/>
              <a:t>ML in </a:t>
            </a:r>
            <a:r>
              <a:rPr lang="en-US" dirty="0" err="1"/>
              <a:t>Artifical</a:t>
            </a:r>
            <a:r>
              <a:rPr lang="en-US" dirty="0"/>
              <a:t> Intelligence </a:t>
            </a:r>
          </a:p>
        </p:txBody>
      </p:sp>
      <p:sp>
        <p:nvSpPr>
          <p:cNvPr id="3" name="Content Placeholder 2">
            <a:extLst>
              <a:ext uri="{FF2B5EF4-FFF2-40B4-BE49-F238E27FC236}">
                <a16:creationId xmlns:a16="http://schemas.microsoft.com/office/drawing/2014/main" id="{C849A20C-FF7A-4938-8C96-109B951E1360}"/>
              </a:ext>
            </a:extLst>
          </p:cNvPr>
          <p:cNvSpPr>
            <a:spLocks noGrp="1"/>
          </p:cNvSpPr>
          <p:nvPr>
            <p:ph idx="1"/>
          </p:nvPr>
        </p:nvSpPr>
        <p:spPr>
          <a:xfrm>
            <a:off x="680321" y="2376628"/>
            <a:ext cx="10332236" cy="4130190"/>
          </a:xfrm>
        </p:spPr>
        <p:txBody>
          <a:bodyPr>
            <a:noAutofit/>
          </a:bodyPr>
          <a:lstStyle/>
          <a:p>
            <a:pPr marL="0" indent="0" algn="l" fontAlgn="base">
              <a:buNone/>
            </a:pPr>
            <a:r>
              <a:rPr lang="en-US" sz="2000" b="0" i="0" dirty="0">
                <a:solidFill>
                  <a:schemeClr val="tx1">
                    <a:lumMod val="95000"/>
                  </a:schemeClr>
                </a:solidFill>
                <a:effectLst/>
                <a:latin typeface="-apple-system"/>
              </a:rPr>
              <a:t>As a scientific endeavor, machine learning grew out of the quest for artificial intelligence. In the early days of AI as an </a:t>
            </a:r>
            <a:r>
              <a:rPr lang="en-US" sz="2000" b="0" i="0" u="none" strike="noStrike" dirty="0">
                <a:solidFill>
                  <a:schemeClr val="tx1">
                    <a:lumMod val="95000"/>
                  </a:schemeClr>
                </a:solidFill>
                <a:effectLst/>
                <a:latin typeface="inherit"/>
                <a:hlinkClick r:id="rId2" tooltip="Discipline (academia)">
                  <a:extLst>
                    <a:ext uri="{A12FA001-AC4F-418D-AE19-62706E023703}">
                      <ahyp:hlinkClr xmlns:ahyp="http://schemas.microsoft.com/office/drawing/2018/hyperlinkcolor" val="tx"/>
                    </a:ext>
                  </a:extLst>
                </a:hlinkClick>
              </a:rPr>
              <a:t>academic discipline</a:t>
            </a:r>
            <a:r>
              <a:rPr lang="en-US" sz="2000" b="0" i="0" dirty="0">
                <a:solidFill>
                  <a:schemeClr val="tx1">
                    <a:lumMod val="95000"/>
                  </a:schemeClr>
                </a:solidFill>
                <a:effectLst/>
                <a:latin typeface="-apple-system"/>
              </a:rPr>
              <a:t>, some researchers were interested in having machines learn from data. They attempted to approach the problem with various symbolic methods, as well as what was then termed "</a:t>
            </a:r>
            <a:r>
              <a:rPr lang="en-US" sz="2000" b="0" i="0" u="none" strike="noStrike" dirty="0">
                <a:solidFill>
                  <a:schemeClr val="tx1">
                    <a:lumMod val="95000"/>
                  </a:schemeClr>
                </a:solidFill>
                <a:effectLst/>
                <a:latin typeface="inherit"/>
                <a:hlinkClick r:id="rId3" tooltip="Neural network">
                  <a:extLst>
                    <a:ext uri="{A12FA001-AC4F-418D-AE19-62706E023703}">
                      <ahyp:hlinkClr xmlns:ahyp="http://schemas.microsoft.com/office/drawing/2018/hyperlinkcolor" val="tx"/>
                    </a:ext>
                  </a:extLst>
                </a:hlinkClick>
              </a:rPr>
              <a:t>neural networks</a:t>
            </a:r>
            <a:r>
              <a:rPr lang="en-US" sz="2000" b="0" i="0" dirty="0">
                <a:solidFill>
                  <a:schemeClr val="tx1">
                    <a:lumMod val="95000"/>
                  </a:schemeClr>
                </a:solidFill>
                <a:effectLst/>
                <a:latin typeface="-apple-system"/>
              </a:rPr>
              <a:t>"; these were mostly </a:t>
            </a:r>
            <a:r>
              <a:rPr lang="en-US" sz="2000" b="0" i="0" u="none" strike="noStrike" dirty="0" err="1">
                <a:solidFill>
                  <a:schemeClr val="tx1">
                    <a:lumMod val="95000"/>
                  </a:schemeClr>
                </a:solidFill>
                <a:effectLst/>
                <a:latin typeface="inherit"/>
                <a:hlinkClick r:id="rId4" tooltip="Perceptron">
                  <a:extLst>
                    <a:ext uri="{A12FA001-AC4F-418D-AE19-62706E023703}">
                      <ahyp:hlinkClr xmlns:ahyp="http://schemas.microsoft.com/office/drawing/2018/hyperlinkcolor" val="tx"/>
                    </a:ext>
                  </a:extLst>
                </a:hlinkClick>
              </a:rPr>
              <a:t>perceptrons</a:t>
            </a:r>
            <a:r>
              <a:rPr lang="en-US" sz="2000" b="0" i="0" dirty="0">
                <a:solidFill>
                  <a:schemeClr val="tx1">
                    <a:lumMod val="95000"/>
                  </a:schemeClr>
                </a:solidFill>
                <a:effectLst/>
                <a:latin typeface="-apple-system"/>
              </a:rPr>
              <a:t> and </a:t>
            </a:r>
            <a:r>
              <a:rPr lang="en-US" sz="2000" b="0" i="0" u="none" strike="noStrike" dirty="0">
                <a:solidFill>
                  <a:schemeClr val="tx1">
                    <a:lumMod val="95000"/>
                  </a:schemeClr>
                </a:solidFill>
                <a:effectLst/>
                <a:latin typeface="inherit"/>
                <a:hlinkClick r:id="rId5" tooltip="ADALINE">
                  <a:extLst>
                    <a:ext uri="{A12FA001-AC4F-418D-AE19-62706E023703}">
                      <ahyp:hlinkClr xmlns:ahyp="http://schemas.microsoft.com/office/drawing/2018/hyperlinkcolor" val="tx"/>
                    </a:ext>
                  </a:extLst>
                </a:hlinkClick>
              </a:rPr>
              <a:t>other models</a:t>
            </a:r>
            <a:r>
              <a:rPr lang="en-US" sz="2000" b="0" i="0" dirty="0">
                <a:solidFill>
                  <a:schemeClr val="tx1">
                    <a:lumMod val="95000"/>
                  </a:schemeClr>
                </a:solidFill>
                <a:effectLst/>
                <a:latin typeface="-apple-system"/>
              </a:rPr>
              <a:t> that were later found to be reinventions of the </a:t>
            </a:r>
            <a:r>
              <a:rPr lang="en-US" sz="2000" b="0" i="0" u="none" strike="noStrike" dirty="0">
                <a:solidFill>
                  <a:schemeClr val="tx1">
                    <a:lumMod val="95000"/>
                  </a:schemeClr>
                </a:solidFill>
                <a:effectLst/>
                <a:latin typeface="inherit"/>
                <a:hlinkClick r:id="rId6" tooltip="Generalized linear model">
                  <a:extLst>
                    <a:ext uri="{A12FA001-AC4F-418D-AE19-62706E023703}">
                      <ahyp:hlinkClr xmlns:ahyp="http://schemas.microsoft.com/office/drawing/2018/hyperlinkcolor" val="tx"/>
                    </a:ext>
                  </a:extLst>
                </a:hlinkClick>
              </a:rPr>
              <a:t>generalized linear models</a:t>
            </a:r>
            <a:r>
              <a:rPr lang="en-US" sz="2000" b="0" i="0" dirty="0">
                <a:solidFill>
                  <a:schemeClr val="tx1">
                    <a:lumMod val="95000"/>
                  </a:schemeClr>
                </a:solidFill>
                <a:effectLst/>
                <a:latin typeface="-apple-system"/>
              </a:rPr>
              <a:t> of </a:t>
            </a:r>
            <a:r>
              <a:rPr lang="en-US" sz="2000" b="0" i="0" dirty="0" err="1">
                <a:solidFill>
                  <a:schemeClr val="tx1">
                    <a:lumMod val="95000"/>
                  </a:schemeClr>
                </a:solidFill>
                <a:effectLst/>
                <a:latin typeface="-apple-system"/>
              </a:rPr>
              <a:t>statistics.</a:t>
            </a:r>
            <a:r>
              <a:rPr lang="en-US" sz="2000" b="0" i="0" u="none" strike="noStrike" dirty="0" err="1">
                <a:solidFill>
                  <a:schemeClr val="tx1">
                    <a:lumMod val="95000"/>
                  </a:schemeClr>
                </a:solidFill>
                <a:effectLst/>
                <a:latin typeface="inherit"/>
                <a:hlinkClick r:id="rId7" tooltip="Probability theory">
                  <a:extLst>
                    <a:ext uri="{A12FA001-AC4F-418D-AE19-62706E023703}">
                      <ahyp:hlinkClr xmlns:ahyp="http://schemas.microsoft.com/office/drawing/2018/hyperlinkcolor" val="tx"/>
                    </a:ext>
                  </a:extLst>
                </a:hlinkClick>
              </a:rPr>
              <a:t>Probabilistic</a:t>
            </a:r>
            <a:r>
              <a:rPr lang="en-US" sz="2000" b="0" i="0" dirty="0">
                <a:solidFill>
                  <a:schemeClr val="tx1">
                    <a:lumMod val="95000"/>
                  </a:schemeClr>
                </a:solidFill>
                <a:effectLst/>
                <a:latin typeface="-apple-system"/>
              </a:rPr>
              <a:t> reasoning was also employed, especially in automated </a:t>
            </a:r>
            <a:r>
              <a:rPr lang="en-US" sz="2000" b="0" i="0" u="none" strike="noStrike" dirty="0">
                <a:solidFill>
                  <a:schemeClr val="tx1">
                    <a:lumMod val="95000"/>
                  </a:schemeClr>
                </a:solidFill>
                <a:effectLst/>
                <a:latin typeface="inherit"/>
                <a:hlinkClick r:id="rId8" tooltip="Medical diagnosis">
                  <a:extLst>
                    <a:ext uri="{A12FA001-AC4F-418D-AE19-62706E023703}">
                      <ahyp:hlinkClr xmlns:ahyp="http://schemas.microsoft.com/office/drawing/2018/hyperlinkcolor" val="tx"/>
                    </a:ext>
                  </a:extLst>
                </a:hlinkClick>
              </a:rPr>
              <a:t>medical diagnosis</a:t>
            </a:r>
            <a:r>
              <a:rPr lang="en-US" sz="2000" dirty="0">
                <a:solidFill>
                  <a:schemeClr val="tx1">
                    <a:lumMod val="95000"/>
                  </a:schemeClr>
                </a:solidFill>
                <a:latin typeface="-apple-system"/>
              </a:rPr>
              <a:t>.</a:t>
            </a:r>
            <a:endParaRPr lang="en-US" sz="2000" b="0" i="0" dirty="0">
              <a:solidFill>
                <a:schemeClr val="tx1">
                  <a:lumMod val="95000"/>
                </a:schemeClr>
              </a:solidFill>
              <a:effectLst/>
              <a:latin typeface="-apple-system"/>
            </a:endParaRPr>
          </a:p>
          <a:p>
            <a:pPr marL="0" indent="0" algn="l" fontAlgn="base">
              <a:buNone/>
            </a:pPr>
            <a:r>
              <a:rPr lang="en-US" sz="2000" b="0" i="0" dirty="0">
                <a:solidFill>
                  <a:schemeClr val="tx1">
                    <a:lumMod val="95000"/>
                  </a:schemeClr>
                </a:solidFill>
                <a:effectLst/>
                <a:latin typeface="-apple-system"/>
              </a:rPr>
              <a:t>Machine learning, reorganized as a separate field, started to flourish in the 1990s. The field changed its goal from achieving artificial intelligence to tackling solvable problems of a practical nature. It shifted focus away from the </a:t>
            </a:r>
            <a:r>
              <a:rPr lang="en-US" sz="2000" b="0" i="0" u="none" strike="noStrike" dirty="0">
                <a:solidFill>
                  <a:schemeClr val="tx1">
                    <a:lumMod val="95000"/>
                  </a:schemeClr>
                </a:solidFill>
                <a:effectLst/>
                <a:latin typeface="inherit"/>
                <a:hlinkClick r:id="rId9" tooltip="Symbolic artificial intelligence">
                  <a:extLst>
                    <a:ext uri="{A12FA001-AC4F-418D-AE19-62706E023703}">
                      <ahyp:hlinkClr xmlns:ahyp="http://schemas.microsoft.com/office/drawing/2018/hyperlinkcolor" val="tx"/>
                    </a:ext>
                  </a:extLst>
                </a:hlinkClick>
              </a:rPr>
              <a:t>symbolic approaches</a:t>
            </a:r>
            <a:r>
              <a:rPr lang="en-US" sz="2000" b="0" i="0" dirty="0">
                <a:solidFill>
                  <a:schemeClr val="tx1">
                    <a:lumMod val="95000"/>
                  </a:schemeClr>
                </a:solidFill>
                <a:effectLst/>
                <a:latin typeface="-apple-system"/>
              </a:rPr>
              <a:t> it had inherited from AI, and toward methods and models borrowed from statistics and </a:t>
            </a:r>
            <a:r>
              <a:rPr lang="en-US" sz="2000" b="0" i="0" u="none" strike="noStrike" dirty="0">
                <a:solidFill>
                  <a:schemeClr val="tx1">
                    <a:lumMod val="95000"/>
                  </a:schemeClr>
                </a:solidFill>
                <a:effectLst/>
                <a:latin typeface="inherit"/>
                <a:hlinkClick r:id="rId7" tooltip="Probability theory">
                  <a:extLst>
                    <a:ext uri="{A12FA001-AC4F-418D-AE19-62706E023703}">
                      <ahyp:hlinkClr xmlns:ahyp="http://schemas.microsoft.com/office/drawing/2018/hyperlinkcolor" val="tx"/>
                    </a:ext>
                  </a:extLst>
                </a:hlinkClick>
              </a:rPr>
              <a:t>probability theory</a:t>
            </a:r>
            <a:r>
              <a:rPr lang="en-US" sz="2000" b="0" i="0" dirty="0">
                <a:solidFill>
                  <a:schemeClr val="tx1">
                    <a:lumMod val="95000"/>
                  </a:schemeClr>
                </a:solidFill>
                <a:effectLst/>
                <a:latin typeface="-apple-system"/>
              </a:rPr>
              <a:t>. As of 2019, many sources continue to assert that machine learning remains a subfield of AI. Yet some practitioners, for example, Dr </a:t>
            </a:r>
            <a:r>
              <a:rPr lang="en-US" sz="2000" b="0" i="0" u="none" strike="noStrike" dirty="0">
                <a:solidFill>
                  <a:schemeClr val="tx1">
                    <a:lumMod val="95000"/>
                  </a:schemeClr>
                </a:solidFill>
                <a:effectLst/>
                <a:latin typeface="inherit"/>
                <a:hlinkClick r:id="rId10" tooltip="Daniel J. Hulme">
                  <a:extLst>
                    <a:ext uri="{A12FA001-AC4F-418D-AE19-62706E023703}">
                      <ahyp:hlinkClr xmlns:ahyp="http://schemas.microsoft.com/office/drawing/2018/hyperlinkcolor" val="tx"/>
                    </a:ext>
                  </a:extLst>
                </a:hlinkClick>
              </a:rPr>
              <a:t>Daniel Hulme</a:t>
            </a:r>
            <a:r>
              <a:rPr lang="en-US" sz="2000" b="0" i="0" dirty="0">
                <a:solidFill>
                  <a:schemeClr val="tx1">
                    <a:lumMod val="95000"/>
                  </a:schemeClr>
                </a:solidFill>
                <a:effectLst/>
                <a:latin typeface="-apple-system"/>
              </a:rPr>
              <a:t>, who teaches AI and runs a company operating in the field, argues that machine learning and AI are separate.</a:t>
            </a:r>
          </a:p>
        </p:txBody>
      </p:sp>
    </p:spTree>
    <p:extLst>
      <p:ext uri="{BB962C8B-B14F-4D97-AF65-F5344CB8AC3E}">
        <p14:creationId xmlns:p14="http://schemas.microsoft.com/office/powerpoint/2010/main" val="23233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9CB4-A8CE-4E58-A1CE-5E396C5CAA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40D259-F45F-4A08-92FD-7C7EF243129A}"/>
              </a:ext>
            </a:extLst>
          </p:cNvPr>
          <p:cNvSpPr>
            <a:spLocks noGrp="1"/>
          </p:cNvSpPr>
          <p:nvPr>
            <p:ph idx="1"/>
          </p:nvPr>
        </p:nvSpPr>
        <p:spPr>
          <a:xfrm>
            <a:off x="680321" y="2336872"/>
            <a:ext cx="9613861" cy="3931405"/>
          </a:xfrm>
        </p:spPr>
        <p:txBody>
          <a:bodyPr/>
          <a:lstStyle/>
          <a:p>
            <a:pPr marL="0" indent="0">
              <a:buNone/>
            </a:pPr>
            <a:r>
              <a:rPr lang="en-US" dirty="0"/>
              <a:t>There Are  multiple types of 5G technology that will be deployed by the various </a:t>
            </a:r>
            <a:r>
              <a:rPr lang="en-US" dirty="0" err="1"/>
              <a:t>carries,but</a:t>
            </a:r>
            <a:r>
              <a:rPr lang="en-US" dirty="0"/>
              <a:t> in </a:t>
            </a:r>
            <a:r>
              <a:rPr lang="en-US" dirty="0" err="1"/>
              <a:t>short,the</a:t>
            </a:r>
            <a:r>
              <a:rPr lang="en-US" dirty="0"/>
              <a:t> technology is all about much larger slices of available spectrum and massive scale in </a:t>
            </a:r>
            <a:r>
              <a:rPr lang="en-US" dirty="0" err="1"/>
              <a:t>capacity.Machine</a:t>
            </a:r>
            <a:r>
              <a:rPr lang="en-US" dirty="0"/>
              <a:t> learning paves the way to get the benefits of 5G communication through its various applicable algorithms .So in near future ,we can get a wireless communication that are more faster and has a low latency by using the various applications of machine learning and that will help to make our real life easy and comfortable  </a:t>
            </a:r>
          </a:p>
          <a:p>
            <a:pPr marL="0" indent="0">
              <a:buNone/>
            </a:pPr>
            <a:r>
              <a:rPr lang="en-US" dirty="0"/>
              <a:t>                     </a:t>
            </a:r>
          </a:p>
        </p:txBody>
      </p:sp>
    </p:spTree>
    <p:extLst>
      <p:ext uri="{BB962C8B-B14F-4D97-AF65-F5344CB8AC3E}">
        <p14:creationId xmlns:p14="http://schemas.microsoft.com/office/powerpoint/2010/main" val="38185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054C1-3F59-487F-84D1-63EC92F3D658}"/>
              </a:ext>
            </a:extLst>
          </p:cNvPr>
          <p:cNvSpPr txBox="1"/>
          <p:nvPr/>
        </p:nvSpPr>
        <p:spPr>
          <a:xfrm>
            <a:off x="887895" y="2047319"/>
            <a:ext cx="12191999" cy="1569660"/>
          </a:xfrm>
          <a:prstGeom prst="rect">
            <a:avLst/>
          </a:prstGeom>
          <a:noFill/>
        </p:spPr>
        <p:txBody>
          <a:bodyPr wrap="square" rtlCol="0">
            <a:spAutoFit/>
          </a:bodyPr>
          <a:lstStyle/>
          <a:p>
            <a:r>
              <a:rPr lang="en-US" sz="9600" dirty="0">
                <a:solidFill>
                  <a:schemeClr val="accent4"/>
                </a:solidFill>
              </a:rPr>
              <a:t>THANK YOU </a:t>
            </a:r>
          </a:p>
        </p:txBody>
      </p:sp>
    </p:spTree>
    <p:extLst>
      <p:ext uri="{BB962C8B-B14F-4D97-AF65-F5344CB8AC3E}">
        <p14:creationId xmlns:p14="http://schemas.microsoft.com/office/powerpoint/2010/main" val="25982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EAF-3F06-4953-AF70-9913DC924FF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F02A1A-AC9B-40BD-A580-396D77862D6C}"/>
              </a:ext>
            </a:extLst>
          </p:cNvPr>
          <p:cNvSpPr>
            <a:spLocks noGrp="1"/>
          </p:cNvSpPr>
          <p:nvPr>
            <p:ph idx="1"/>
          </p:nvPr>
        </p:nvSpPr>
        <p:spPr/>
        <p:txBody>
          <a:bodyPr>
            <a:normAutofit fontScale="92500" lnSpcReduction="10000"/>
          </a:bodyPr>
          <a:lstStyle/>
          <a:p>
            <a:r>
              <a:rPr lang="en-US" dirty="0"/>
              <a:t>What is 5G?</a:t>
            </a:r>
          </a:p>
          <a:p>
            <a:r>
              <a:rPr lang="en-US" dirty="0"/>
              <a:t>What will 5G enable?</a:t>
            </a:r>
          </a:p>
          <a:p>
            <a:r>
              <a:rPr lang="en-US" dirty="0"/>
              <a:t>Introduction of machine learning</a:t>
            </a:r>
          </a:p>
          <a:p>
            <a:r>
              <a:rPr lang="en-US" dirty="0"/>
              <a:t>Overview of Algorithms in 5G</a:t>
            </a:r>
          </a:p>
          <a:p>
            <a:r>
              <a:rPr lang="en-US" dirty="0"/>
              <a:t>ML in Networking</a:t>
            </a:r>
          </a:p>
          <a:p>
            <a:r>
              <a:rPr lang="en-US" dirty="0"/>
              <a:t>ML in  Resource management</a:t>
            </a:r>
          </a:p>
          <a:p>
            <a:r>
              <a:rPr lang="en-US" dirty="0"/>
              <a:t>ML in Mobility</a:t>
            </a:r>
          </a:p>
          <a:p>
            <a:r>
              <a:rPr lang="en-US" dirty="0"/>
              <a:t>Case </a:t>
            </a:r>
            <a:r>
              <a:rPr lang="en-US" dirty="0" err="1"/>
              <a:t>Study:ML</a:t>
            </a:r>
            <a:r>
              <a:rPr lang="en-US" dirty="0"/>
              <a:t> in SDN for 5G</a:t>
            </a:r>
          </a:p>
          <a:p>
            <a:r>
              <a:rPr lang="en-US" dirty="0"/>
              <a:t>Case </a:t>
            </a:r>
            <a:r>
              <a:rPr lang="en-US" dirty="0" err="1"/>
              <a:t>Study:ML</a:t>
            </a:r>
            <a:r>
              <a:rPr lang="en-US" dirty="0"/>
              <a:t> in Intelligent Authentication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5315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A4FA-A940-4782-A0B8-55F1FCE781F3}"/>
              </a:ext>
            </a:extLst>
          </p:cNvPr>
          <p:cNvSpPr>
            <a:spLocks noGrp="1"/>
          </p:cNvSpPr>
          <p:nvPr>
            <p:ph type="title"/>
          </p:nvPr>
        </p:nvSpPr>
        <p:spPr/>
        <p:txBody>
          <a:bodyPr/>
          <a:lstStyle/>
          <a:p>
            <a:r>
              <a:rPr lang="en-US" dirty="0"/>
              <a:t>What is 5G?</a:t>
            </a:r>
          </a:p>
        </p:txBody>
      </p:sp>
      <p:sp>
        <p:nvSpPr>
          <p:cNvPr id="3" name="Content Placeholder 2">
            <a:extLst>
              <a:ext uri="{FF2B5EF4-FFF2-40B4-BE49-F238E27FC236}">
                <a16:creationId xmlns:a16="http://schemas.microsoft.com/office/drawing/2014/main" id="{1353B501-E9AA-4EEA-9569-E056E2F6AB53}"/>
              </a:ext>
            </a:extLst>
          </p:cNvPr>
          <p:cNvSpPr>
            <a:spLocks noGrp="1"/>
          </p:cNvSpPr>
          <p:nvPr>
            <p:ph idx="1"/>
          </p:nvPr>
        </p:nvSpPr>
        <p:spPr>
          <a:xfrm>
            <a:off x="618520" y="2124839"/>
            <a:ext cx="9613861" cy="3599316"/>
          </a:xfrm>
        </p:spPr>
        <p:txBody>
          <a:bodyPr>
            <a:normAutofit fontScale="92500"/>
          </a:bodyPr>
          <a:lstStyle/>
          <a:p>
            <a:pPr marL="0" indent="0">
              <a:buNone/>
            </a:pPr>
            <a:r>
              <a:rPr lang="en-US" sz="2000" b="0" i="0" dirty="0">
                <a:effectLst/>
                <a:latin typeface="Times New Roman" panose="02020603050405020304" pitchFamily="18" charset="0"/>
                <a:cs typeface="Times New Roman" panose="02020603050405020304" pitchFamily="18" charset="0"/>
              </a:rPr>
              <a:t>5G is the 5th generation of mobile networks, a significant evolution of todays 4G LTE networks.  5G has been designed to meet the very large growth in data and connectivity of today’s modern society, the internet of things with billions of connected devices, and tomorrow’s innovations. 5G will initially operate in conjunction with existing 4G networks before evolving to fully standalone networks in subsequent releases and coverage expansions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Characteristics of 5G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Being Deployed all over the world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Based on OFDM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More </a:t>
            </a:r>
            <a:r>
              <a:rPr lang="en-US" sz="2000" dirty="0" err="1">
                <a:latin typeface="Times New Roman" panose="02020603050405020304" pitchFamily="18" charset="0"/>
                <a:cs typeface="Times New Roman" panose="02020603050405020304" pitchFamily="18" charset="0"/>
              </a:rPr>
              <a:t>Bandwith</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Network </a:t>
            </a:r>
            <a:r>
              <a:rPr lang="en-US" sz="2000" dirty="0" err="1">
                <a:latin typeface="Times New Roman" panose="02020603050405020304" pitchFamily="18" charset="0"/>
                <a:cs typeface="Times New Roman" panose="02020603050405020304" pitchFamily="18" charset="0"/>
              </a:rPr>
              <a:t>Slicling</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Lower Latency</a:t>
            </a:r>
          </a:p>
        </p:txBody>
      </p:sp>
    </p:spTree>
    <p:extLst>
      <p:ext uri="{BB962C8B-B14F-4D97-AF65-F5344CB8AC3E}">
        <p14:creationId xmlns:p14="http://schemas.microsoft.com/office/powerpoint/2010/main" val="20359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D463C0-339E-4611-8D46-A80149AC75DC}"/>
              </a:ext>
            </a:extLst>
          </p:cNvPr>
          <p:cNvSpPr>
            <a:spLocks noGrp="1"/>
          </p:cNvSpPr>
          <p:nvPr>
            <p:ph type="title"/>
          </p:nvPr>
        </p:nvSpPr>
        <p:spPr/>
        <p:txBody>
          <a:bodyPr/>
          <a:lstStyle/>
          <a:p>
            <a:r>
              <a:rPr lang="en-US" dirty="0"/>
              <a:t>What will 5G enable?</a:t>
            </a:r>
          </a:p>
        </p:txBody>
      </p:sp>
      <p:sp>
        <p:nvSpPr>
          <p:cNvPr id="5" name="Content Placeholder 4">
            <a:extLst>
              <a:ext uri="{FF2B5EF4-FFF2-40B4-BE49-F238E27FC236}">
                <a16:creationId xmlns:a16="http://schemas.microsoft.com/office/drawing/2014/main" id="{1ADBFC0F-03B2-416D-B35D-181C2C4181A1}"/>
              </a:ext>
            </a:extLst>
          </p:cNvPr>
          <p:cNvSpPr>
            <a:spLocks noGrp="1"/>
          </p:cNvSpPr>
          <p:nvPr>
            <p:ph idx="1"/>
          </p:nvPr>
        </p:nvSpPr>
        <p:spPr>
          <a:xfrm>
            <a:off x="680321" y="2336872"/>
            <a:ext cx="10729800" cy="4289215"/>
          </a:xfrm>
        </p:spPr>
        <p:txBody>
          <a:bodyPr>
            <a:normAutofit fontScale="92500" lnSpcReduction="20000"/>
          </a:bodyPr>
          <a:lstStyle/>
          <a:p>
            <a:r>
              <a:rPr lang="en-US" sz="2000" b="0" i="0" dirty="0">
                <a:effectLst/>
                <a:latin typeface="Open Sans"/>
              </a:rPr>
              <a:t>5G will enable instantaneous connectivity to billions of devices, the Internet of Things (IoT) and a truly connected world</a:t>
            </a:r>
          </a:p>
          <a:p>
            <a:pPr marL="0" indent="0">
              <a:buNone/>
            </a:pPr>
            <a:r>
              <a:rPr lang="en-US" sz="2000" b="0" i="0" dirty="0">
                <a:effectLst/>
                <a:latin typeface="Open Sans"/>
              </a:rPr>
              <a:t>There are three major categories of use case for 5G:  </a:t>
            </a:r>
          </a:p>
          <a:p>
            <a:pPr marL="457200" indent="-457200">
              <a:buFont typeface="+mj-lt"/>
              <a:buAutoNum type="arabicPeriod"/>
            </a:pPr>
            <a:r>
              <a:rPr lang="en-US" sz="2000" b="1" i="0" dirty="0">
                <a:effectLst/>
                <a:latin typeface="Open Sans"/>
              </a:rPr>
              <a:t>Massive machine to machine communications</a:t>
            </a:r>
            <a:r>
              <a:rPr lang="en-US" sz="2000" b="0" i="0" dirty="0">
                <a:effectLst/>
                <a:latin typeface="Open Sans"/>
              </a:rPr>
              <a:t> – also called the Internet of Things (IoT) that involves connecting billions of devices without human intervention at a scale not seen before.   This has the potential to </a:t>
            </a:r>
            <a:r>
              <a:rPr lang="en-US" sz="2000" b="0" i="0" dirty="0" err="1">
                <a:effectLst/>
                <a:latin typeface="Open Sans"/>
              </a:rPr>
              <a:t>revolutionise</a:t>
            </a:r>
            <a:r>
              <a:rPr lang="en-US" sz="2000" b="0" i="0" dirty="0">
                <a:effectLst/>
                <a:latin typeface="Open Sans"/>
              </a:rPr>
              <a:t> modern industrial processes and applications including agriculture, manufacturing and business communications</a:t>
            </a:r>
            <a:r>
              <a:rPr lang="en-US" b="0" i="0" dirty="0">
                <a:effectLst/>
                <a:latin typeface="Open Sans"/>
              </a:rPr>
              <a:t>.</a:t>
            </a:r>
          </a:p>
          <a:p>
            <a:pPr marL="457200" indent="-457200">
              <a:buFont typeface="+mj-lt"/>
              <a:buAutoNum type="arabicPeriod"/>
            </a:pPr>
            <a:r>
              <a:rPr lang="en-US" sz="2000" b="1" i="0" dirty="0">
                <a:effectLst/>
                <a:latin typeface="Open Sans"/>
              </a:rPr>
              <a:t>Ultra-reliable low latency communications</a:t>
            </a:r>
            <a:r>
              <a:rPr lang="en-US" sz="2000" b="0" i="0" dirty="0">
                <a:effectLst/>
                <a:latin typeface="Open Sans"/>
              </a:rPr>
              <a:t> – mission critical including real-time control of devices, industrial robotics, vehicle to vehicle communications and safety systems, autonomous driving and safer transport networks.   Low latency communications also opens up a new world where remote medical care, procedures, and treatment are all possible</a:t>
            </a:r>
            <a:br>
              <a:rPr lang="en-US" sz="2000" b="0" i="0" dirty="0">
                <a:effectLst/>
                <a:latin typeface="Open Sans"/>
              </a:rPr>
            </a:br>
            <a:endParaRPr lang="en-US" sz="2000" b="0" i="0" dirty="0">
              <a:effectLst/>
              <a:latin typeface="Open Sans"/>
            </a:endParaRPr>
          </a:p>
          <a:p>
            <a:pPr marL="457200" indent="-457200">
              <a:buFont typeface="+mj-lt"/>
              <a:buAutoNum type="arabicPeriod"/>
            </a:pPr>
            <a:r>
              <a:rPr lang="en-US" sz="2200" b="1" i="0" dirty="0">
                <a:effectLst/>
                <a:latin typeface="Open Sans"/>
              </a:rPr>
              <a:t>enhanced mobile broadband</a:t>
            </a:r>
            <a:r>
              <a:rPr lang="en-US" sz="2200" b="0" i="0" dirty="0">
                <a:effectLst/>
                <a:latin typeface="Open Sans"/>
              </a:rPr>
              <a:t> – providing significantly faster data speeds and greater capacity keeping the world connected.  New applications will include fixed wireless internet access for homes, outdoor broadcast applications without the need for broadcast vans, and greater connectivity for people on the move</a:t>
            </a:r>
            <a:r>
              <a:rPr lang="en-US" sz="1900" b="0" i="0" dirty="0">
                <a:effectLst/>
                <a:latin typeface="Open Sans"/>
              </a:rPr>
              <a:t>. </a:t>
            </a:r>
            <a:br>
              <a:rPr lang="en-US" sz="2000" b="0" i="0" dirty="0">
                <a:effectLst/>
                <a:latin typeface="Open Sans"/>
              </a:rPr>
            </a:br>
            <a:endParaRPr lang="en-US" sz="2000" b="0" i="0" dirty="0">
              <a:effectLst/>
              <a:latin typeface="Open Sans"/>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399840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479A-4F73-426B-A0B2-918883461A03}"/>
              </a:ext>
            </a:extLst>
          </p:cNvPr>
          <p:cNvSpPr>
            <a:spLocks noGrp="1"/>
          </p:cNvSpPr>
          <p:nvPr>
            <p:ph type="title" idx="4294967295"/>
          </p:nvPr>
        </p:nvSpPr>
        <p:spPr>
          <a:xfrm>
            <a:off x="0" y="752475"/>
            <a:ext cx="9613900" cy="1081088"/>
          </a:xfrm>
        </p:spPr>
        <p:txBody>
          <a:bodyPr/>
          <a:lstStyle/>
          <a:p>
            <a:r>
              <a:rPr lang="en-US" dirty="0"/>
              <a:t>                        </a:t>
            </a:r>
            <a:r>
              <a:rPr lang="en-US" u="sng" dirty="0"/>
              <a:t>Machine learning</a:t>
            </a:r>
          </a:p>
        </p:txBody>
      </p:sp>
      <p:cxnSp>
        <p:nvCxnSpPr>
          <p:cNvPr id="5" name="Straight Arrow Connector 4">
            <a:extLst>
              <a:ext uri="{FF2B5EF4-FFF2-40B4-BE49-F238E27FC236}">
                <a16:creationId xmlns:a16="http://schemas.microsoft.com/office/drawing/2014/main" id="{AAEEBB36-1092-4DC1-A280-E0234469C9F4}"/>
              </a:ext>
            </a:extLst>
          </p:cNvPr>
          <p:cNvCxnSpPr>
            <a:cxnSpLocks/>
          </p:cNvCxnSpPr>
          <p:nvPr/>
        </p:nvCxnSpPr>
        <p:spPr>
          <a:xfrm flipH="1">
            <a:off x="1974576" y="1585085"/>
            <a:ext cx="2832374" cy="1346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BC67D91-2E08-4F2C-88B8-F29BBE06F410}"/>
              </a:ext>
            </a:extLst>
          </p:cNvPr>
          <p:cNvCxnSpPr>
            <a:cxnSpLocks/>
          </p:cNvCxnSpPr>
          <p:nvPr/>
        </p:nvCxnSpPr>
        <p:spPr>
          <a:xfrm>
            <a:off x="4801930" y="1591025"/>
            <a:ext cx="291887" cy="159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CCFF25F-115E-49C1-9F08-12810C940E78}"/>
              </a:ext>
            </a:extLst>
          </p:cNvPr>
          <p:cNvCxnSpPr>
            <a:cxnSpLocks/>
          </p:cNvCxnSpPr>
          <p:nvPr/>
        </p:nvCxnSpPr>
        <p:spPr>
          <a:xfrm>
            <a:off x="4801930" y="1578102"/>
            <a:ext cx="4525103" cy="1241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718B4E4B-C547-421C-A022-B9BFB2D4DC7F}"/>
              </a:ext>
            </a:extLst>
          </p:cNvPr>
          <p:cNvSpPr/>
          <p:nvPr/>
        </p:nvSpPr>
        <p:spPr>
          <a:xfrm>
            <a:off x="1216874" y="2849874"/>
            <a:ext cx="1384140" cy="496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Supervised</a:t>
            </a:r>
          </a:p>
        </p:txBody>
      </p:sp>
      <p:sp>
        <p:nvSpPr>
          <p:cNvPr id="15" name="Rectangle 14">
            <a:extLst>
              <a:ext uri="{FF2B5EF4-FFF2-40B4-BE49-F238E27FC236}">
                <a16:creationId xmlns:a16="http://schemas.microsoft.com/office/drawing/2014/main" id="{EBA2C5EA-2218-4EB2-A905-B0354FD8A3BD}"/>
              </a:ext>
            </a:extLst>
          </p:cNvPr>
          <p:cNvSpPr/>
          <p:nvPr/>
        </p:nvSpPr>
        <p:spPr>
          <a:xfrm>
            <a:off x="4518975" y="3191392"/>
            <a:ext cx="1580036" cy="475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Unsupervised</a:t>
            </a:r>
          </a:p>
        </p:txBody>
      </p:sp>
      <p:sp>
        <p:nvSpPr>
          <p:cNvPr id="17" name="Rectangle 16">
            <a:extLst>
              <a:ext uri="{FF2B5EF4-FFF2-40B4-BE49-F238E27FC236}">
                <a16:creationId xmlns:a16="http://schemas.microsoft.com/office/drawing/2014/main" id="{D76AFB11-3087-4BD7-8CEA-C2F9C0DB6B32}"/>
              </a:ext>
            </a:extLst>
          </p:cNvPr>
          <p:cNvSpPr/>
          <p:nvPr/>
        </p:nvSpPr>
        <p:spPr>
          <a:xfrm>
            <a:off x="8550794" y="2949457"/>
            <a:ext cx="1841844" cy="68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Reinforcement Learning</a:t>
            </a:r>
          </a:p>
        </p:txBody>
      </p:sp>
      <p:sp>
        <p:nvSpPr>
          <p:cNvPr id="24" name="TextBox 23">
            <a:extLst>
              <a:ext uri="{FF2B5EF4-FFF2-40B4-BE49-F238E27FC236}">
                <a16:creationId xmlns:a16="http://schemas.microsoft.com/office/drawing/2014/main" id="{90818838-C826-47F1-BEDB-651C9FEC95C2}"/>
              </a:ext>
            </a:extLst>
          </p:cNvPr>
          <p:cNvSpPr txBox="1"/>
          <p:nvPr/>
        </p:nvSpPr>
        <p:spPr>
          <a:xfrm>
            <a:off x="808384" y="3761617"/>
            <a:ext cx="2610677" cy="2308324"/>
          </a:xfrm>
          <a:prstGeom prst="rect">
            <a:avLst/>
          </a:prstGeom>
          <a:noFill/>
        </p:spPr>
        <p:txBody>
          <a:bodyPr wrap="square" rtlCol="0">
            <a:spAutoFit/>
          </a:bodyPr>
          <a:lstStyle/>
          <a:p>
            <a:r>
              <a:rPr lang="en-US" dirty="0"/>
              <a:t>Trains the machine using A </a:t>
            </a:r>
            <a:r>
              <a:rPr lang="en-US" dirty="0" err="1"/>
              <a:t>lebel</a:t>
            </a:r>
            <a:r>
              <a:rPr lang="en-US" dirty="0"/>
              <a:t> data set</a:t>
            </a:r>
            <a:br>
              <a:rPr lang="en-US" dirty="0"/>
            </a:br>
            <a:endParaRPr lang="en-US" dirty="0"/>
          </a:p>
          <a:p>
            <a:r>
              <a:rPr lang="en-US" dirty="0"/>
              <a:t>Example:</a:t>
            </a:r>
            <a:br>
              <a:rPr lang="en-US" dirty="0"/>
            </a:br>
            <a:r>
              <a:rPr lang="en-US" dirty="0"/>
              <a:t>1.SVM</a:t>
            </a:r>
            <a:br>
              <a:rPr lang="en-US" dirty="0"/>
            </a:br>
            <a:r>
              <a:rPr lang="en-US" dirty="0"/>
              <a:t>2.KNN</a:t>
            </a:r>
            <a:br>
              <a:rPr lang="en-US" dirty="0"/>
            </a:br>
            <a:br>
              <a:rPr lang="en-US" dirty="0"/>
            </a:br>
            <a:endParaRPr lang="en-US" dirty="0"/>
          </a:p>
        </p:txBody>
      </p:sp>
      <p:sp>
        <p:nvSpPr>
          <p:cNvPr id="25" name="TextBox 24">
            <a:extLst>
              <a:ext uri="{FF2B5EF4-FFF2-40B4-BE49-F238E27FC236}">
                <a16:creationId xmlns:a16="http://schemas.microsoft.com/office/drawing/2014/main" id="{9E5852E7-A4BC-49A8-A370-484A090A5AA4}"/>
              </a:ext>
            </a:extLst>
          </p:cNvPr>
          <p:cNvSpPr txBox="1"/>
          <p:nvPr/>
        </p:nvSpPr>
        <p:spPr>
          <a:xfrm>
            <a:off x="3988904" y="3840199"/>
            <a:ext cx="2832374" cy="1754326"/>
          </a:xfrm>
          <a:prstGeom prst="rect">
            <a:avLst/>
          </a:prstGeom>
          <a:noFill/>
        </p:spPr>
        <p:txBody>
          <a:bodyPr wrap="square" rtlCol="0">
            <a:spAutoFit/>
          </a:bodyPr>
          <a:lstStyle/>
          <a:p>
            <a:r>
              <a:rPr lang="en-US" dirty="0"/>
              <a:t>Trains the machine without  using a label data set</a:t>
            </a:r>
          </a:p>
          <a:p>
            <a:r>
              <a:rPr lang="en-US" dirty="0"/>
              <a:t>Example:</a:t>
            </a:r>
          </a:p>
          <a:p>
            <a:r>
              <a:rPr lang="en-US" dirty="0"/>
              <a:t>1.k-Means Algorithm</a:t>
            </a:r>
          </a:p>
          <a:p>
            <a:r>
              <a:rPr lang="en-US" dirty="0"/>
              <a:t>2.PCA</a:t>
            </a:r>
          </a:p>
        </p:txBody>
      </p:sp>
      <p:sp>
        <p:nvSpPr>
          <p:cNvPr id="27" name="TextBox 26">
            <a:extLst>
              <a:ext uri="{FF2B5EF4-FFF2-40B4-BE49-F238E27FC236}">
                <a16:creationId xmlns:a16="http://schemas.microsoft.com/office/drawing/2014/main" id="{EC603016-5648-4205-AA71-6AF44B926A27}"/>
              </a:ext>
            </a:extLst>
          </p:cNvPr>
          <p:cNvSpPr txBox="1"/>
          <p:nvPr/>
        </p:nvSpPr>
        <p:spPr>
          <a:xfrm>
            <a:off x="8526157" y="4038616"/>
            <a:ext cx="2610677" cy="2031325"/>
          </a:xfrm>
          <a:prstGeom prst="rect">
            <a:avLst/>
          </a:prstGeom>
          <a:noFill/>
        </p:spPr>
        <p:txBody>
          <a:bodyPr wrap="square" rtlCol="0">
            <a:spAutoFit/>
          </a:bodyPr>
          <a:lstStyle/>
          <a:p>
            <a:r>
              <a:rPr lang="en-US" dirty="0"/>
              <a:t>Trains the machine using Trial and error process</a:t>
            </a:r>
          </a:p>
          <a:p>
            <a:r>
              <a:rPr lang="en-US" dirty="0"/>
              <a:t>Examples:</a:t>
            </a:r>
          </a:p>
          <a:p>
            <a:r>
              <a:rPr lang="en-US" dirty="0"/>
              <a:t>1.Deep </a:t>
            </a:r>
            <a:r>
              <a:rPr lang="en-US" dirty="0" err="1"/>
              <a:t>Inforcement</a:t>
            </a:r>
            <a:r>
              <a:rPr lang="en-US" dirty="0"/>
              <a:t> Learning </a:t>
            </a:r>
          </a:p>
          <a:p>
            <a:r>
              <a:rPr lang="en-US" dirty="0"/>
              <a:t>2.Q-learning</a:t>
            </a:r>
          </a:p>
        </p:txBody>
      </p:sp>
    </p:spTree>
    <p:extLst>
      <p:ext uri="{BB962C8B-B14F-4D97-AF65-F5344CB8AC3E}">
        <p14:creationId xmlns:p14="http://schemas.microsoft.com/office/powerpoint/2010/main" val="27745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wipe(down)">
                                      <p:cBhvr>
                                        <p:cTn id="22" dur="500"/>
                                        <p:tgtEl>
                                          <p:spTgt spid="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Effect transition="in" filter="wipe(down)">
                                      <p:cBhvr>
                                        <p:cTn id="27" dur="500"/>
                                        <p:tgtEl>
                                          <p:spTgt spid="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down)">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wipe(down)">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wipe(down)">
                                      <p:cBhvr>
                                        <p:cTn id="42" dur="500"/>
                                        <p:tgtEl>
                                          <p:spTgt spid="25">
                                            <p:txEl>
                                              <p:pRg st="2" end="2"/>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xEl>
                                              <p:pRg st="3" end="3"/>
                                            </p:txEl>
                                          </p:spTgt>
                                        </p:tgtEl>
                                        <p:attrNameLst>
                                          <p:attrName>style.visibility</p:attrName>
                                        </p:attrNameLst>
                                      </p:cBhvr>
                                      <p:to>
                                        <p:strVal val="visible"/>
                                      </p:to>
                                    </p:set>
                                    <p:animEffect transition="in" filter="wipe(down)">
                                      <p:cBhvr>
                                        <p:cTn id="45" dur="500"/>
                                        <p:tgtEl>
                                          <p:spTgt spid="2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wipe(down)">
                                      <p:cBhvr>
                                        <p:cTn id="50" dur="500"/>
                                        <p:tgtEl>
                                          <p:spTgt spid="2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animEffect transition="in" filter="barn(inVertical)">
                                      <p:cBhvr>
                                        <p:cTn id="55" dur="500"/>
                                        <p:tgtEl>
                                          <p:spTgt spid="27">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7">
                                            <p:txEl>
                                              <p:pRg st="2" end="2"/>
                                            </p:txEl>
                                          </p:spTgt>
                                        </p:tgtEl>
                                        <p:attrNameLst>
                                          <p:attrName>style.visibility</p:attrName>
                                        </p:attrNameLst>
                                      </p:cBhvr>
                                      <p:to>
                                        <p:strVal val="visible"/>
                                      </p:to>
                                    </p:set>
                                    <p:animEffect transition="in" filter="wipe(down)">
                                      <p:cBhvr>
                                        <p:cTn id="60" dur="500"/>
                                        <p:tgtEl>
                                          <p:spTgt spid="27">
                                            <p:txEl>
                                              <p:pRg st="2" end="2"/>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27">
                                            <p:txEl>
                                              <p:pRg st="3" end="3"/>
                                            </p:txEl>
                                          </p:spTgt>
                                        </p:tgtEl>
                                        <p:attrNameLst>
                                          <p:attrName>style.visibility</p:attrName>
                                        </p:attrNameLst>
                                      </p:cBhvr>
                                      <p:to>
                                        <p:strVal val="visible"/>
                                      </p:to>
                                    </p:set>
                                    <p:animEffect transition="in" filter="wipe(down)">
                                      <p:cBhvr>
                                        <p:cTn id="63" dur="500"/>
                                        <p:tgtEl>
                                          <p:spTgt spid="2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down)">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down)">
                                      <p:cBhvr>
                                        <p:cTn id="78" dur="5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CC9C-3555-4850-B44C-348D7BBC70D2}"/>
              </a:ext>
            </a:extLst>
          </p:cNvPr>
          <p:cNvSpPr>
            <a:spLocks noGrp="1"/>
          </p:cNvSpPr>
          <p:nvPr>
            <p:ph type="title"/>
          </p:nvPr>
        </p:nvSpPr>
        <p:spPr/>
        <p:txBody>
          <a:bodyPr/>
          <a:lstStyle/>
          <a:p>
            <a:r>
              <a:rPr lang="en-US" dirty="0"/>
              <a:t>ML in Resource management</a:t>
            </a:r>
          </a:p>
        </p:txBody>
      </p:sp>
      <p:sp>
        <p:nvSpPr>
          <p:cNvPr id="3" name="Content Placeholder 2">
            <a:extLst>
              <a:ext uri="{FF2B5EF4-FFF2-40B4-BE49-F238E27FC236}">
                <a16:creationId xmlns:a16="http://schemas.microsoft.com/office/drawing/2014/main" id="{B4EEBA7E-E8EC-48A0-9735-F316516633A5}"/>
              </a:ext>
            </a:extLst>
          </p:cNvPr>
          <p:cNvSpPr>
            <a:spLocks noGrp="1"/>
          </p:cNvSpPr>
          <p:nvPr>
            <p:ph idx="1"/>
          </p:nvPr>
        </p:nvSpPr>
        <p:spPr>
          <a:xfrm>
            <a:off x="757075" y="2250340"/>
            <a:ext cx="10136212" cy="4527821"/>
          </a:xfrm>
        </p:spPr>
        <p:txBody>
          <a:bodyPr/>
          <a:lstStyle/>
          <a:p>
            <a:pPr marL="0" indent="0">
              <a:buNone/>
            </a:pPr>
            <a:r>
              <a:rPr lang="en-US" dirty="0"/>
              <a:t>Resource management in the context of 5G as the name suggests is a type of management in which resources are organized with each other to minimize the resources.</a:t>
            </a:r>
          </a:p>
          <a:p>
            <a:pPr marL="0" indent="0">
              <a:buNone/>
            </a:pPr>
            <a:r>
              <a:rPr lang="en-US" dirty="0"/>
              <a:t>Two of the main resource management is: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
        <p:nvSpPr>
          <p:cNvPr id="4" name="Rectangle: Rounded Corners 3">
            <a:extLst>
              <a:ext uri="{FF2B5EF4-FFF2-40B4-BE49-F238E27FC236}">
                <a16:creationId xmlns:a16="http://schemas.microsoft.com/office/drawing/2014/main" id="{82C1E6F7-6AFA-4272-880D-CD5BEAE50002}"/>
              </a:ext>
            </a:extLst>
          </p:cNvPr>
          <p:cNvSpPr/>
          <p:nvPr/>
        </p:nvSpPr>
        <p:spPr>
          <a:xfrm>
            <a:off x="839873" y="3944373"/>
            <a:ext cx="3096549" cy="84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Control</a:t>
            </a:r>
          </a:p>
        </p:txBody>
      </p:sp>
      <p:sp>
        <p:nvSpPr>
          <p:cNvPr id="5" name="Rectangle: Rounded Corners 4">
            <a:extLst>
              <a:ext uri="{FF2B5EF4-FFF2-40B4-BE49-F238E27FC236}">
                <a16:creationId xmlns:a16="http://schemas.microsoft.com/office/drawing/2014/main" id="{E07F9604-455F-42E3-B337-3D6BA717F1CB}"/>
              </a:ext>
            </a:extLst>
          </p:cNvPr>
          <p:cNvSpPr/>
          <p:nvPr/>
        </p:nvSpPr>
        <p:spPr>
          <a:xfrm>
            <a:off x="6771859" y="3990756"/>
            <a:ext cx="3763617"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Control</a:t>
            </a:r>
          </a:p>
        </p:txBody>
      </p:sp>
      <p:sp>
        <p:nvSpPr>
          <p:cNvPr id="6" name="TextBox 5">
            <a:extLst>
              <a:ext uri="{FF2B5EF4-FFF2-40B4-BE49-F238E27FC236}">
                <a16:creationId xmlns:a16="http://schemas.microsoft.com/office/drawing/2014/main" id="{45098FE7-CE03-45CC-9E03-F0541535BE6D}"/>
              </a:ext>
            </a:extLst>
          </p:cNvPr>
          <p:cNvSpPr txBox="1"/>
          <p:nvPr/>
        </p:nvSpPr>
        <p:spPr>
          <a:xfrm>
            <a:off x="940904" y="5023835"/>
            <a:ext cx="3326296" cy="1754326"/>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Q-Learning</a:t>
            </a:r>
          </a:p>
          <a:p>
            <a:pPr marL="285750" indent="-285750">
              <a:buFont typeface="Arial" panose="020B0604020202020204" pitchFamily="34" charset="0"/>
              <a:buChar char="•"/>
            </a:pPr>
            <a:r>
              <a:rPr lang="en-US" dirty="0"/>
              <a:t>Convolutional Neural</a:t>
            </a:r>
          </a:p>
          <a:p>
            <a:r>
              <a:rPr lang="en-US" dirty="0"/>
              <a:t>networks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48933683-38F1-4FEE-A424-59E27A36E64C}"/>
              </a:ext>
            </a:extLst>
          </p:cNvPr>
          <p:cNvSpPr txBox="1"/>
          <p:nvPr/>
        </p:nvSpPr>
        <p:spPr>
          <a:xfrm>
            <a:off x="6771859" y="4916558"/>
            <a:ext cx="3869637" cy="1200329"/>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Deep Reinforcement </a:t>
            </a:r>
            <a:r>
              <a:rPr lang="en-US" dirty="0" err="1"/>
              <a:t>Learninng</a:t>
            </a:r>
            <a:endParaRPr lang="en-US" dirty="0"/>
          </a:p>
          <a:p>
            <a:pPr marL="285750" indent="-285750">
              <a:buFont typeface="Arial" panose="020B0604020202020204" pitchFamily="34" charset="0"/>
              <a:buChar char="•"/>
            </a:pPr>
            <a:r>
              <a:rPr lang="en-US" dirty="0"/>
              <a:t>Recurrent Neural Networks</a:t>
            </a:r>
          </a:p>
          <a:p>
            <a:pPr marL="285750" indent="-285750">
              <a:buFont typeface="Arial" panose="020B0604020202020204" pitchFamily="34" charset="0"/>
              <a:buChar char="•"/>
            </a:pPr>
            <a:r>
              <a:rPr lang="en-US" dirty="0"/>
              <a:t>Transfer Learning</a:t>
            </a:r>
          </a:p>
        </p:txBody>
      </p:sp>
    </p:spTree>
    <p:extLst>
      <p:ext uri="{BB962C8B-B14F-4D97-AF65-F5344CB8AC3E}">
        <p14:creationId xmlns:p14="http://schemas.microsoft.com/office/powerpoint/2010/main" val="142934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down)">
                                      <p:cBhvr>
                                        <p:cTn id="35" dur="500"/>
                                        <p:tgtEl>
                                          <p:spTgt spid="6">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down)">
                                      <p:cBhvr>
                                        <p:cTn id="38" dur="500"/>
                                        <p:tgtEl>
                                          <p:spTgt spid="6">
                                            <p:txEl>
                                              <p:pRg st="3" end="3"/>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wipe(down)">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barn(inVertical)">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wipe(down)">
                                      <p:cBhvr>
                                        <p:cTn id="51" dur="500"/>
                                        <p:tgtEl>
                                          <p:spTgt spid="8">
                                            <p:txEl>
                                              <p:pRg st="1" end="1"/>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wipe(down)">
                                      <p:cBhvr>
                                        <p:cTn id="54" dur="500"/>
                                        <p:tgtEl>
                                          <p:spTgt spid="8">
                                            <p:txEl>
                                              <p:pRg st="2" end="2"/>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down)">
                                      <p:cBhvr>
                                        <p:cTn id="5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24B0-32BC-4BE0-BB65-4F1A63158599}"/>
              </a:ext>
            </a:extLst>
          </p:cNvPr>
          <p:cNvSpPr>
            <a:spLocks noGrp="1"/>
          </p:cNvSpPr>
          <p:nvPr>
            <p:ph type="title"/>
          </p:nvPr>
        </p:nvSpPr>
        <p:spPr/>
        <p:txBody>
          <a:bodyPr/>
          <a:lstStyle/>
          <a:p>
            <a:r>
              <a:rPr lang="en-US" dirty="0"/>
              <a:t>ML in Networking</a:t>
            </a:r>
          </a:p>
        </p:txBody>
      </p:sp>
      <p:sp>
        <p:nvSpPr>
          <p:cNvPr id="3" name="Content Placeholder 2">
            <a:extLst>
              <a:ext uri="{FF2B5EF4-FFF2-40B4-BE49-F238E27FC236}">
                <a16:creationId xmlns:a16="http://schemas.microsoft.com/office/drawing/2014/main" id="{D8492612-2C1B-47F9-9C1C-475BFAD215DA}"/>
              </a:ext>
            </a:extLst>
          </p:cNvPr>
          <p:cNvSpPr>
            <a:spLocks noGrp="1"/>
          </p:cNvSpPr>
          <p:nvPr>
            <p:ph idx="1"/>
          </p:nvPr>
        </p:nvSpPr>
        <p:spPr/>
        <p:txBody>
          <a:bodyPr>
            <a:normAutofit fontScale="92500" lnSpcReduction="20000"/>
          </a:bodyPr>
          <a:lstStyle/>
          <a:p>
            <a:r>
              <a:rPr lang="en-US" dirty="0"/>
              <a:t>In networking we use two </a:t>
            </a:r>
            <a:r>
              <a:rPr lang="en-US" dirty="0" err="1"/>
              <a:t>algorithoms.those</a:t>
            </a:r>
            <a:r>
              <a:rPr lang="en-US" dirty="0"/>
              <a:t> are-</a:t>
            </a:r>
          </a:p>
          <a:p>
            <a:pPr marL="0" indent="0">
              <a:buNone/>
            </a:pPr>
            <a:r>
              <a:rPr lang="en-US" dirty="0"/>
              <a:t>        1.Reinforcement</a:t>
            </a:r>
          </a:p>
          <a:p>
            <a:pPr marL="0" indent="0">
              <a:buNone/>
            </a:pPr>
            <a:r>
              <a:rPr lang="en-US" dirty="0"/>
              <a:t>        2.Unsupervised learning</a:t>
            </a:r>
          </a:p>
          <a:p>
            <a:r>
              <a:rPr lang="en-US" dirty="0"/>
              <a:t>We have three fields there we can use those algorithms of ML in </a:t>
            </a:r>
            <a:r>
              <a:rPr lang="en-US" dirty="0" err="1"/>
              <a:t>networking.Those</a:t>
            </a:r>
            <a:r>
              <a:rPr lang="en-US" dirty="0"/>
              <a:t> </a:t>
            </a:r>
            <a:r>
              <a:rPr lang="en-US" dirty="0" err="1"/>
              <a:t>fileds</a:t>
            </a:r>
            <a:r>
              <a:rPr lang="en-US" dirty="0"/>
              <a:t> are-</a:t>
            </a:r>
          </a:p>
          <a:p>
            <a:pPr marL="457200" indent="-457200">
              <a:buFont typeface="+mj-lt"/>
              <a:buAutoNum type="arabicPeriod"/>
            </a:pPr>
            <a:r>
              <a:rPr lang="en-US" dirty="0"/>
              <a:t>Bs Switching</a:t>
            </a:r>
          </a:p>
          <a:p>
            <a:pPr marL="457200" indent="-457200">
              <a:buFont typeface="+mj-lt"/>
              <a:buAutoNum type="arabicPeriod"/>
            </a:pPr>
            <a:r>
              <a:rPr lang="en-US" dirty="0"/>
              <a:t>Routing</a:t>
            </a:r>
          </a:p>
          <a:p>
            <a:pPr marL="457200" indent="-457200">
              <a:buFont typeface="+mj-lt"/>
              <a:buAutoNum type="arabicPeriod"/>
            </a:pPr>
            <a:r>
              <a:rPr lang="en-US" dirty="0"/>
              <a:t>Clustering</a:t>
            </a:r>
          </a:p>
          <a:p>
            <a:pPr marL="0" indent="0">
              <a:buNone/>
            </a:pPr>
            <a:r>
              <a:rPr lang="en-US" dirty="0"/>
              <a:t>        </a:t>
            </a:r>
            <a:br>
              <a:rPr lang="en-US" dirty="0"/>
            </a:br>
            <a:r>
              <a:rPr lang="en-US" dirty="0"/>
              <a:t>       </a:t>
            </a:r>
            <a:br>
              <a:rPr lang="en-US" dirty="0"/>
            </a:br>
            <a:r>
              <a:rPr lang="en-US" dirty="0"/>
              <a:t>        </a:t>
            </a:r>
          </a:p>
        </p:txBody>
      </p:sp>
    </p:spTree>
    <p:extLst>
      <p:ext uri="{BB962C8B-B14F-4D97-AF65-F5344CB8AC3E}">
        <p14:creationId xmlns:p14="http://schemas.microsoft.com/office/powerpoint/2010/main" val="219075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848-6A42-4065-A20B-ED9E81D49C50}"/>
              </a:ext>
            </a:extLst>
          </p:cNvPr>
          <p:cNvSpPr>
            <a:spLocks noGrp="1"/>
          </p:cNvSpPr>
          <p:nvPr>
            <p:ph type="title"/>
          </p:nvPr>
        </p:nvSpPr>
        <p:spPr/>
        <p:txBody>
          <a:bodyPr/>
          <a:lstStyle/>
          <a:p>
            <a:r>
              <a:rPr lang="en-US" dirty="0"/>
              <a:t>ML in Mobility</a:t>
            </a:r>
          </a:p>
        </p:txBody>
      </p:sp>
      <p:sp>
        <p:nvSpPr>
          <p:cNvPr id="3" name="Content Placeholder 2">
            <a:extLst>
              <a:ext uri="{FF2B5EF4-FFF2-40B4-BE49-F238E27FC236}">
                <a16:creationId xmlns:a16="http://schemas.microsoft.com/office/drawing/2014/main" id="{9A3232D0-CCA8-455A-94A9-690522BA1603}"/>
              </a:ext>
            </a:extLst>
          </p:cNvPr>
          <p:cNvSpPr>
            <a:spLocks noGrp="1"/>
          </p:cNvSpPr>
          <p:nvPr>
            <p:ph idx="1"/>
          </p:nvPr>
        </p:nvSpPr>
        <p:spPr>
          <a:xfrm>
            <a:off x="680321" y="2336872"/>
            <a:ext cx="9868409" cy="4521127"/>
          </a:xfrm>
        </p:spPr>
        <p:txBody>
          <a:bodyPr>
            <a:noAutofit/>
          </a:bodyPr>
          <a:lstStyle/>
          <a:p>
            <a:r>
              <a:rPr lang="en-US" sz="1800" b="0" i="0" dirty="0">
                <a:effectLst/>
                <a:latin typeface="MuseoSans"/>
              </a:rPr>
              <a:t>Machine learning (ML) now a days is considered a silver bullet to solve complex problems and one of the key techniques to enable artificial intelligence (AI) in a wide range of application areas, including autonomous vehicles and wireless communication. Despite great research efforts recently, there are still some open questions that require further attention. </a:t>
            </a:r>
            <a:br>
              <a:rPr lang="en-US" sz="1800" dirty="0"/>
            </a:br>
            <a:br>
              <a:rPr lang="en-US" sz="1800" dirty="0"/>
            </a:br>
            <a:r>
              <a:rPr lang="en-US" sz="1800" b="0" i="0" dirty="0">
                <a:effectLst/>
                <a:latin typeface="MuseoSans"/>
              </a:rPr>
              <a:t>Today vehicles are equipped with smart sensors for on-read safety and efficiency. On the other </a:t>
            </a:r>
            <a:r>
              <a:rPr lang="en-US" sz="1800" b="0" i="0" dirty="0" err="1">
                <a:effectLst/>
                <a:latin typeface="MuseoSans"/>
              </a:rPr>
              <a:t>other</a:t>
            </a:r>
            <a:r>
              <a:rPr lang="en-US" sz="1800" b="0" i="0" dirty="0">
                <a:effectLst/>
                <a:latin typeface="MuseoSans"/>
              </a:rPr>
              <a:t> hand introduction of 5G technologies has made wireless networks faster and smarter than ever before. Full potential of the two can be unleashed if the ML is applied for seamless, reliable and safer connected and autonomous mobility. To what extend it can be applied and how successful it will be is yet to be known.</a:t>
            </a:r>
            <a:br>
              <a:rPr lang="en-US" sz="1800" dirty="0"/>
            </a:br>
            <a:br>
              <a:rPr lang="en-US" sz="1800" dirty="0"/>
            </a:br>
            <a:r>
              <a:rPr lang="en-US" sz="1800" b="0" i="0" dirty="0">
                <a:effectLst/>
                <a:latin typeface="MuseoSans"/>
              </a:rPr>
              <a:t>Manuscripts are invited in the following, but not limited to, application areas of ML in relation to connected and autonomous mobility:</a:t>
            </a:r>
            <a:br>
              <a:rPr lang="en-US" sz="1800" dirty="0"/>
            </a:br>
            <a:r>
              <a:rPr lang="en-US" sz="1800" b="0" i="0" dirty="0">
                <a:effectLst/>
                <a:latin typeface="MuseoSans"/>
              </a:rPr>
              <a:t>- 5G communication networks</a:t>
            </a:r>
            <a:br>
              <a:rPr lang="en-US" sz="1800" dirty="0"/>
            </a:br>
            <a:r>
              <a:rPr lang="en-US" sz="1800" b="0" i="0" dirty="0">
                <a:effectLst/>
                <a:latin typeface="MuseoSans"/>
              </a:rPr>
              <a:t>- Semi and fully autonomous vehicles</a:t>
            </a:r>
            <a:br>
              <a:rPr lang="en-US" sz="1800" dirty="0"/>
            </a:br>
            <a:r>
              <a:rPr lang="en-US" sz="1800" b="0" i="0" dirty="0">
                <a:effectLst/>
                <a:latin typeface="MuseoSans"/>
              </a:rPr>
              <a:t>- V2X communication protocols</a:t>
            </a:r>
            <a:br>
              <a:rPr lang="en-US" sz="1800" dirty="0"/>
            </a:br>
            <a:r>
              <a:rPr lang="en-US" sz="1800" b="0" i="0" dirty="0">
                <a:effectLst/>
                <a:latin typeface="MuseoSans"/>
              </a:rPr>
              <a:t>- Localization for connected mobility</a:t>
            </a:r>
            <a:br>
              <a:rPr lang="en-US" sz="1800" dirty="0"/>
            </a:br>
            <a:r>
              <a:rPr lang="en-US" sz="1800" b="0" i="0" dirty="0">
                <a:effectLst/>
                <a:latin typeface="MuseoSans"/>
              </a:rPr>
              <a:t>- Massive MIMO antenna systems and beam forming</a:t>
            </a:r>
            <a:endParaRPr lang="en-US" sz="1800" dirty="0"/>
          </a:p>
        </p:txBody>
      </p:sp>
    </p:spTree>
    <p:extLst>
      <p:ext uri="{BB962C8B-B14F-4D97-AF65-F5344CB8AC3E}">
        <p14:creationId xmlns:p14="http://schemas.microsoft.com/office/powerpoint/2010/main" val="4538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68C7-9C5B-4B27-8BAB-E65FA99BCB51}"/>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FFA6176D-0C37-4553-8049-1407B9AAA3A5}"/>
              </a:ext>
            </a:extLst>
          </p:cNvPr>
          <p:cNvSpPr>
            <a:spLocks noGrp="1"/>
          </p:cNvSpPr>
          <p:nvPr>
            <p:ph idx="1"/>
          </p:nvPr>
        </p:nvSpPr>
        <p:spPr/>
        <p:txBody>
          <a:bodyPr/>
          <a:lstStyle/>
          <a:p>
            <a:r>
              <a:rPr lang="en-US" dirty="0"/>
              <a:t>Helpful in determination of 5G model</a:t>
            </a:r>
          </a:p>
          <a:p>
            <a:pPr marL="0" indent="0">
              <a:buNone/>
            </a:pPr>
            <a:r>
              <a:rPr lang="en-US" dirty="0"/>
              <a:t>What are  problems with current existing model</a:t>
            </a:r>
          </a:p>
          <a:p>
            <a:pPr marL="457200" indent="-457200">
              <a:buFont typeface="+mj-lt"/>
              <a:buAutoNum type="arabicPeriod"/>
            </a:pPr>
            <a:r>
              <a:rPr lang="en-US" dirty="0"/>
              <a:t>Low Reliability</a:t>
            </a:r>
          </a:p>
          <a:p>
            <a:pPr marL="457200" indent="-457200">
              <a:buFont typeface="+mj-lt"/>
              <a:buAutoNum type="arabicPeriod"/>
            </a:pPr>
            <a:r>
              <a:rPr lang="en-US" dirty="0"/>
              <a:t>Different in providing authentication(as more devices are connected)</a:t>
            </a:r>
          </a:p>
          <a:p>
            <a:pPr marL="457200" indent="-457200">
              <a:buFont typeface="+mj-lt"/>
              <a:buAutoNum type="arabicPeriod"/>
            </a:pPr>
            <a:r>
              <a:rPr lang="en-US" dirty="0"/>
              <a:t>Prone to Spoofs</a:t>
            </a:r>
          </a:p>
          <a:p>
            <a:pPr marL="457200" indent="-457200">
              <a:buFont typeface="+mj-lt"/>
              <a:buAutoNum type="arabicPeriod"/>
            </a:pPr>
            <a:r>
              <a:rPr lang="en-US" dirty="0"/>
              <a:t>Challenge in </a:t>
            </a:r>
            <a:r>
              <a:rPr lang="en-US" dirty="0" err="1"/>
              <a:t>Determing</a:t>
            </a:r>
            <a:endParaRPr lang="en-US" dirty="0"/>
          </a:p>
        </p:txBody>
      </p:sp>
    </p:spTree>
    <p:extLst>
      <p:ext uri="{BB962C8B-B14F-4D97-AF65-F5344CB8AC3E}">
        <p14:creationId xmlns:p14="http://schemas.microsoft.com/office/powerpoint/2010/main" val="25315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268</TotalTime>
  <Words>1280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inherit</vt:lpstr>
      <vt:lpstr>MuseoSans</vt:lpstr>
      <vt:lpstr>Open Sans</vt:lpstr>
      <vt:lpstr>Roboto</vt:lpstr>
      <vt:lpstr>Times New Roman</vt:lpstr>
      <vt:lpstr>Trebuchet MS</vt:lpstr>
      <vt:lpstr>Berlin</vt:lpstr>
      <vt:lpstr>Machine learning for a 5G future </vt:lpstr>
      <vt:lpstr>Outline</vt:lpstr>
      <vt:lpstr>What is 5G?</vt:lpstr>
      <vt:lpstr>What will 5G enable?</vt:lpstr>
      <vt:lpstr>                        Machine learning</vt:lpstr>
      <vt:lpstr>ML in Resource management</vt:lpstr>
      <vt:lpstr>ML in Networking</vt:lpstr>
      <vt:lpstr>ML in Mobility</vt:lpstr>
      <vt:lpstr>Case Study:ML in intelligent Authentication</vt:lpstr>
      <vt:lpstr>Case Study:ML in intelligent Authentication</vt:lpstr>
      <vt:lpstr>Case Study:ML in intelligent Authentication</vt:lpstr>
      <vt:lpstr>Case Study:ML in intelligent Authentication</vt:lpstr>
      <vt:lpstr>Case Study:ML in intelligent Authentication</vt:lpstr>
      <vt:lpstr>Case Study: ML Anomaly Delection In SDN  in 5G</vt:lpstr>
      <vt:lpstr>ML in Artifical Intelligence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a 5G future</dc:title>
  <dc:creator>MCJ</dc:creator>
  <cp:lastModifiedBy>MCJ</cp:lastModifiedBy>
  <cp:revision>28</cp:revision>
  <dcterms:created xsi:type="dcterms:W3CDTF">2020-10-25T09:47:20Z</dcterms:created>
  <dcterms:modified xsi:type="dcterms:W3CDTF">2020-10-27T19:12:31Z</dcterms:modified>
</cp:coreProperties>
</file>