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jrobischon/wikipedia-movie-plo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617C-18A5-498C-B01E-45AE3A06C68B}"/>
              </a:ext>
            </a:extLst>
          </p:cNvPr>
          <p:cNvSpPr>
            <a:spLocks noGrp="1"/>
          </p:cNvSpPr>
          <p:nvPr>
            <p:ph type="ctrTitle"/>
          </p:nvPr>
        </p:nvSpPr>
        <p:spPr>
          <a:xfrm>
            <a:off x="599225" y="1298727"/>
            <a:ext cx="10993549" cy="1475013"/>
          </a:xfrm>
        </p:spPr>
        <p:txBody>
          <a:bodyPr>
            <a:normAutofit fontScale="90000"/>
          </a:bodyPr>
          <a:lstStyle/>
          <a:p>
            <a:pPr algn="ctr"/>
            <a:r>
              <a:rPr lang="en-US" sz="3600" b="1" dirty="0">
                <a:solidFill>
                  <a:srgbClr val="002060"/>
                </a:solidFill>
                <a:latin typeface="Arial" panose="020B0604020202020204" pitchFamily="34" charset="0"/>
                <a:cs typeface="Arial" panose="020B0604020202020204" pitchFamily="34" charset="0"/>
              </a:rPr>
              <a:t>Predicting Movie Genre Using Different types of Neural Network</a:t>
            </a:r>
            <a:br>
              <a:rPr lang="en-US" sz="3600" b="1" dirty="0">
                <a:solidFill>
                  <a:srgbClr val="002060"/>
                </a:solidFill>
                <a:latin typeface="Times New Roman" panose="02020603050405020304" pitchFamily="18" charset="0"/>
                <a:cs typeface="Times New Roman" panose="02020603050405020304" pitchFamily="18" charset="0"/>
              </a:rPr>
            </a:br>
            <a:endParaRPr lang="en-GB" b="1" dirty="0"/>
          </a:p>
        </p:txBody>
      </p:sp>
      <p:sp>
        <p:nvSpPr>
          <p:cNvPr id="4" name="TextBox 3">
            <a:extLst>
              <a:ext uri="{FF2B5EF4-FFF2-40B4-BE49-F238E27FC236}">
                <a16:creationId xmlns:a16="http://schemas.microsoft.com/office/drawing/2014/main" id="{5C905372-B8CF-447B-A069-6AA10108E9F2}"/>
              </a:ext>
            </a:extLst>
          </p:cNvPr>
          <p:cNvSpPr txBox="1"/>
          <p:nvPr/>
        </p:nvSpPr>
        <p:spPr>
          <a:xfrm>
            <a:off x="3710609" y="4097513"/>
            <a:ext cx="4320209" cy="1384995"/>
          </a:xfrm>
          <a:prstGeom prst="rect">
            <a:avLst/>
          </a:prstGeom>
          <a:noFill/>
        </p:spPr>
        <p:txBody>
          <a:bodyPr wrap="square" rtlCol="0">
            <a:spAutoFit/>
          </a:bodyPr>
          <a:lstStyle/>
          <a:p>
            <a:pPr algn="ctr"/>
            <a:r>
              <a:rPr lang="en-US" sz="2800" b="1" dirty="0">
                <a:latin typeface="Calibri" panose="020F0502020204030204" pitchFamily="34" charset="0"/>
                <a:cs typeface="Calibri" panose="020F0502020204030204" pitchFamily="34" charset="0"/>
              </a:rPr>
              <a:t>MD. Mukith Al Alim </a:t>
            </a:r>
          </a:p>
          <a:p>
            <a:pPr algn="ctr"/>
            <a:r>
              <a:rPr lang="en-US" sz="2800" b="1" dirty="0">
                <a:latin typeface="Calibri" panose="020F0502020204030204" pitchFamily="34" charset="0"/>
                <a:cs typeface="Calibri" panose="020F0502020204030204" pitchFamily="34" charset="0"/>
              </a:rPr>
              <a:t>ID: 1711376042</a:t>
            </a:r>
          </a:p>
          <a:p>
            <a:pPr algn="ctr"/>
            <a:r>
              <a:rPr lang="en-US" sz="2800" b="1" dirty="0">
                <a:latin typeface="Calibri" panose="020F0502020204030204" pitchFamily="34" charset="0"/>
                <a:cs typeface="Calibri" panose="020F0502020204030204" pitchFamily="34" charset="0"/>
              </a:rPr>
              <a:t>Sec : 02</a:t>
            </a:r>
            <a:endParaRPr lang="en-GB"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503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DDF6-35A2-46D7-BB56-681ACDB00D5F}"/>
              </a:ext>
            </a:extLst>
          </p:cNvPr>
          <p:cNvSpPr>
            <a:spLocks noGrp="1"/>
          </p:cNvSpPr>
          <p:nvPr>
            <p:ph type="title"/>
          </p:nvPr>
        </p:nvSpPr>
        <p:spPr>
          <a:xfrm>
            <a:off x="581192" y="529878"/>
            <a:ext cx="11029616" cy="1013800"/>
          </a:xfrm>
        </p:spPr>
        <p:txBody>
          <a:bodyPr/>
          <a:lstStyle/>
          <a:p>
            <a:r>
              <a:rPr lang="en-US" dirty="0"/>
              <a:t>What is the Problem ?</a:t>
            </a:r>
            <a:endParaRPr lang="en-GB" dirty="0"/>
          </a:p>
        </p:txBody>
      </p:sp>
      <p:sp>
        <p:nvSpPr>
          <p:cNvPr id="3" name="Content Placeholder 2">
            <a:extLst>
              <a:ext uri="{FF2B5EF4-FFF2-40B4-BE49-F238E27FC236}">
                <a16:creationId xmlns:a16="http://schemas.microsoft.com/office/drawing/2014/main" id="{DE6D3561-04BE-41BA-A19A-8687F913CFEA}"/>
              </a:ext>
            </a:extLst>
          </p:cNvPr>
          <p:cNvSpPr>
            <a:spLocks noGrp="1"/>
          </p:cNvSpPr>
          <p:nvPr>
            <p:ph idx="1"/>
          </p:nvPr>
        </p:nvSpPr>
        <p:spPr>
          <a:xfrm>
            <a:off x="581193" y="1036778"/>
            <a:ext cx="11029615" cy="6553200"/>
          </a:xfrm>
        </p:spPr>
        <p:txBody>
          <a:bodyPr>
            <a:normAutofit/>
          </a:bodyPr>
          <a:lstStyle/>
          <a:p>
            <a:r>
              <a:rPr lang="en-US" dirty="0">
                <a:solidFill>
                  <a:schemeClr val="tx1">
                    <a:lumMod val="85000"/>
                    <a:lumOff val="15000"/>
                  </a:schemeClr>
                </a:solidFill>
              </a:rPr>
              <a:t>I’ve using </a:t>
            </a:r>
            <a:r>
              <a:rPr lang="en-GB" b="1" i="0" dirty="0">
                <a:solidFill>
                  <a:schemeClr val="accent3">
                    <a:lumMod val="50000"/>
                  </a:schemeClr>
                </a:solidFill>
                <a:effectLst/>
                <a:latin typeface="zeitung"/>
                <a:hlinkClick r:id="rId2">
                  <a:extLst>
                    <a:ext uri="{A12FA001-AC4F-418D-AE19-62706E023703}">
                      <ahyp:hlinkClr xmlns:ahyp="http://schemas.microsoft.com/office/drawing/2018/hyperlinkcolor" val="tx"/>
                    </a:ext>
                  </a:extLst>
                </a:hlinkClick>
              </a:rPr>
              <a:t>Wikipedia Movie Plots dataset </a:t>
            </a:r>
            <a:r>
              <a:rPr lang="en-GB" i="0" dirty="0">
                <a:solidFill>
                  <a:schemeClr val="tx1">
                    <a:lumMod val="85000"/>
                    <a:lumOff val="15000"/>
                  </a:schemeClr>
                </a:solidFill>
                <a:effectLst/>
                <a:latin typeface="zeitung"/>
              </a:rPr>
              <a:t>from Kaggle. </a:t>
            </a:r>
          </a:p>
          <a:p>
            <a:pPr marL="0" indent="0">
              <a:buNone/>
            </a:pPr>
            <a:r>
              <a:rPr lang="en-US" b="0" i="0" dirty="0">
                <a:solidFill>
                  <a:schemeClr val="tx1">
                    <a:lumMod val="85000"/>
                    <a:lumOff val="15000"/>
                  </a:schemeClr>
                </a:solidFill>
                <a:effectLst/>
                <a:latin typeface="Inter"/>
              </a:rPr>
              <a:t>The dataset contains descriptions of 34,886 movies from </a:t>
            </a:r>
          </a:p>
          <a:p>
            <a:pPr marL="0" indent="0">
              <a:buNone/>
            </a:pPr>
            <a:r>
              <a:rPr lang="en-US" b="0" i="0" dirty="0">
                <a:solidFill>
                  <a:schemeClr val="tx1">
                    <a:lumMod val="85000"/>
                    <a:lumOff val="15000"/>
                  </a:schemeClr>
                </a:solidFill>
                <a:effectLst/>
                <a:latin typeface="Inter"/>
              </a:rPr>
              <a:t>around the world.</a:t>
            </a:r>
            <a:r>
              <a:rPr lang="en-US" i="0" dirty="0">
                <a:solidFill>
                  <a:schemeClr val="tx1">
                    <a:lumMod val="85000"/>
                    <a:lumOff val="15000"/>
                  </a:schemeClr>
                </a:solidFill>
                <a:effectLst/>
                <a:latin typeface="Inter"/>
              </a:rPr>
              <a:t> It has 8 attributes , as: </a:t>
            </a:r>
            <a:r>
              <a:rPr lang="en-GB" b="0" i="1" dirty="0">
                <a:solidFill>
                  <a:schemeClr val="tx1">
                    <a:lumMod val="85000"/>
                    <a:lumOff val="15000"/>
                  </a:schemeClr>
                </a:solidFill>
                <a:effectLst/>
                <a:latin typeface="Inter"/>
              </a:rPr>
              <a:t>Release Year , Title,</a:t>
            </a:r>
          </a:p>
          <a:p>
            <a:pPr marL="0" indent="0">
              <a:buNone/>
            </a:pPr>
            <a:r>
              <a:rPr lang="en-GB" b="0" i="1" dirty="0">
                <a:solidFill>
                  <a:schemeClr val="tx1">
                    <a:lumMod val="85000"/>
                    <a:lumOff val="15000"/>
                  </a:schemeClr>
                </a:solidFill>
                <a:effectLst/>
                <a:latin typeface="Inter"/>
              </a:rPr>
              <a:t>Origin/Ethnicity</a:t>
            </a:r>
            <a:r>
              <a:rPr lang="en-GB" i="1" dirty="0">
                <a:solidFill>
                  <a:schemeClr val="tx1">
                    <a:lumMod val="85000"/>
                    <a:lumOff val="15000"/>
                  </a:schemeClr>
                </a:solidFill>
                <a:latin typeface="Inter"/>
              </a:rPr>
              <a:t>, </a:t>
            </a:r>
            <a:r>
              <a:rPr lang="en-GB" b="0" i="1" dirty="0">
                <a:solidFill>
                  <a:schemeClr val="tx1">
                    <a:lumMod val="85000"/>
                    <a:lumOff val="15000"/>
                  </a:schemeClr>
                </a:solidFill>
                <a:effectLst/>
                <a:latin typeface="Inter"/>
              </a:rPr>
              <a:t>Director</a:t>
            </a:r>
            <a:r>
              <a:rPr lang="en-GB" i="1" dirty="0">
                <a:solidFill>
                  <a:schemeClr val="tx1">
                    <a:lumMod val="85000"/>
                    <a:lumOff val="15000"/>
                  </a:schemeClr>
                </a:solidFill>
                <a:latin typeface="Inter"/>
              </a:rPr>
              <a:t> ,</a:t>
            </a:r>
            <a:r>
              <a:rPr lang="en-GB" b="0" i="1" dirty="0">
                <a:solidFill>
                  <a:schemeClr val="tx1">
                    <a:lumMod val="85000"/>
                    <a:lumOff val="15000"/>
                  </a:schemeClr>
                </a:solidFill>
                <a:effectLst/>
                <a:latin typeface="Inter"/>
              </a:rPr>
              <a:t> Cast</a:t>
            </a:r>
            <a:r>
              <a:rPr lang="en-GB" i="1" dirty="0">
                <a:solidFill>
                  <a:schemeClr val="tx1">
                    <a:lumMod val="85000"/>
                    <a:lumOff val="15000"/>
                  </a:schemeClr>
                </a:solidFill>
                <a:latin typeface="Inter"/>
              </a:rPr>
              <a:t>,</a:t>
            </a:r>
            <a:r>
              <a:rPr lang="en-GB" b="0" i="1" dirty="0">
                <a:solidFill>
                  <a:schemeClr val="tx1">
                    <a:lumMod val="85000"/>
                    <a:lumOff val="15000"/>
                  </a:schemeClr>
                </a:solidFill>
                <a:effectLst/>
                <a:latin typeface="Inter"/>
              </a:rPr>
              <a:t> Genre</a:t>
            </a:r>
            <a:r>
              <a:rPr lang="en-GB" b="0" i="0" dirty="0">
                <a:solidFill>
                  <a:schemeClr val="tx1">
                    <a:lumMod val="85000"/>
                    <a:lumOff val="15000"/>
                  </a:schemeClr>
                </a:solidFill>
                <a:effectLst/>
                <a:latin typeface="Inter"/>
              </a:rPr>
              <a:t> </a:t>
            </a:r>
            <a:r>
              <a:rPr lang="en-GB" i="1" dirty="0">
                <a:solidFill>
                  <a:schemeClr val="tx1">
                    <a:lumMod val="85000"/>
                    <a:lumOff val="15000"/>
                  </a:schemeClr>
                </a:solidFill>
                <a:latin typeface="Inter"/>
              </a:rPr>
              <a:t>,</a:t>
            </a:r>
            <a:r>
              <a:rPr lang="en-GB" b="0" i="1" dirty="0">
                <a:solidFill>
                  <a:schemeClr val="tx1">
                    <a:lumMod val="85000"/>
                    <a:lumOff val="15000"/>
                  </a:schemeClr>
                </a:solidFill>
                <a:effectLst/>
                <a:latin typeface="Inter"/>
              </a:rPr>
              <a:t> Wiki Page</a:t>
            </a:r>
            <a:r>
              <a:rPr lang="en-GB" i="1" dirty="0">
                <a:solidFill>
                  <a:schemeClr val="tx1">
                    <a:lumMod val="85000"/>
                    <a:lumOff val="15000"/>
                  </a:schemeClr>
                </a:solidFill>
                <a:latin typeface="Inter"/>
              </a:rPr>
              <a:t>,</a:t>
            </a:r>
            <a:r>
              <a:rPr lang="en-GB" b="0" i="1" dirty="0">
                <a:solidFill>
                  <a:schemeClr val="tx1">
                    <a:lumMod val="85000"/>
                    <a:lumOff val="15000"/>
                  </a:schemeClr>
                </a:solidFill>
                <a:effectLst/>
                <a:latin typeface="Inter"/>
              </a:rPr>
              <a:t> Plot</a:t>
            </a:r>
          </a:p>
          <a:p>
            <a:pPr marL="0" indent="0">
              <a:buNone/>
            </a:pPr>
            <a:endParaRPr lang="en-US" b="1" dirty="0">
              <a:solidFill>
                <a:schemeClr val="tx1">
                  <a:lumMod val="85000"/>
                  <a:lumOff val="15000"/>
                </a:schemeClr>
              </a:solidFill>
              <a:latin typeface="Inter"/>
            </a:endParaRPr>
          </a:p>
          <a:p>
            <a:r>
              <a:rPr lang="en-GB" b="1" i="0" dirty="0">
                <a:solidFill>
                  <a:schemeClr val="tx1">
                    <a:lumMod val="85000"/>
                    <a:lumOff val="15000"/>
                  </a:schemeClr>
                </a:solidFill>
                <a:effectLst/>
                <a:latin typeface="zeitung"/>
              </a:rPr>
              <a:t> </a:t>
            </a:r>
            <a:r>
              <a:rPr lang="en-GB" i="0" dirty="0">
                <a:solidFill>
                  <a:schemeClr val="tx1">
                    <a:lumMod val="85000"/>
                    <a:lumOff val="15000"/>
                  </a:schemeClr>
                </a:solidFill>
                <a:effectLst/>
                <a:latin typeface="zeitung"/>
              </a:rPr>
              <a:t>My task is to classify movie genre based on plot summary.</a:t>
            </a:r>
            <a:endParaRPr lang="en-GB" dirty="0">
              <a:solidFill>
                <a:schemeClr val="tx1">
                  <a:lumMod val="85000"/>
                  <a:lumOff val="15000"/>
                </a:schemeClr>
              </a:solidFill>
              <a:latin typeface="zeitung"/>
            </a:endParaRPr>
          </a:p>
          <a:p>
            <a:r>
              <a:rPr lang="en-GB" i="0" dirty="0">
                <a:solidFill>
                  <a:schemeClr val="tx1">
                    <a:lumMod val="85000"/>
                    <a:lumOff val="15000"/>
                  </a:schemeClr>
                </a:solidFill>
                <a:effectLst/>
                <a:latin typeface="zeitung"/>
              </a:rPr>
              <a:t>There are in total 20 types of movies. You can see that the highest number of movies are drama movie which is </a:t>
            </a:r>
          </a:p>
          <a:p>
            <a:pPr marL="0" indent="0">
              <a:buNone/>
            </a:pPr>
            <a:r>
              <a:rPr lang="en-GB" dirty="0">
                <a:solidFill>
                  <a:schemeClr val="tx1">
                    <a:lumMod val="85000"/>
                    <a:lumOff val="15000"/>
                  </a:schemeClr>
                </a:solidFill>
                <a:latin typeface="zeitung"/>
              </a:rPr>
              <a:t>near 6 thousand and then second is comedy. Here we can see that genre classes are imbalanced, so now if  we  build model with all the genre then our model will perform horrible. </a:t>
            </a:r>
          </a:p>
          <a:p>
            <a:r>
              <a:rPr lang="en-GB" i="0" dirty="0">
                <a:solidFill>
                  <a:schemeClr val="tx1">
                    <a:lumMod val="95000"/>
                    <a:lumOff val="5000"/>
                  </a:schemeClr>
                </a:solidFill>
                <a:effectLst/>
                <a:latin typeface="zeitung"/>
              </a:rPr>
              <a:t>So, we choose the top 4 genre which are drama, comedy, horror and action movies. </a:t>
            </a:r>
          </a:p>
          <a:p>
            <a:r>
              <a:rPr lang="en-US" b="0" i="0" dirty="0">
                <a:solidFill>
                  <a:schemeClr val="tx1">
                    <a:lumMod val="95000"/>
                    <a:lumOff val="5000"/>
                  </a:schemeClr>
                </a:solidFill>
                <a:effectLst/>
                <a:latin typeface="Inter"/>
              </a:rPr>
              <a:t>I apply a simple Bag-of-Words approach, a CNN-based approach, and a hybrid CNN-LSTM approach to the problem.</a:t>
            </a:r>
            <a:endParaRPr lang="en-GB" i="0" dirty="0">
              <a:solidFill>
                <a:schemeClr val="tx1">
                  <a:lumMod val="95000"/>
                  <a:lumOff val="5000"/>
                </a:schemeClr>
              </a:solidFill>
              <a:effectLst/>
              <a:latin typeface="zeitung"/>
            </a:endParaRPr>
          </a:p>
        </p:txBody>
      </p:sp>
      <p:pic>
        <p:nvPicPr>
          <p:cNvPr id="4" name="Picture 3">
            <a:extLst>
              <a:ext uri="{FF2B5EF4-FFF2-40B4-BE49-F238E27FC236}">
                <a16:creationId xmlns:a16="http://schemas.microsoft.com/office/drawing/2014/main" id="{D92FBD1F-6ED7-473B-A51A-5A002E386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929" y="1805305"/>
            <a:ext cx="4301101" cy="2637790"/>
          </a:xfrm>
          <a:prstGeom prst="rect">
            <a:avLst/>
          </a:prstGeom>
        </p:spPr>
      </p:pic>
    </p:spTree>
    <p:extLst>
      <p:ext uri="{BB962C8B-B14F-4D97-AF65-F5344CB8AC3E}">
        <p14:creationId xmlns:p14="http://schemas.microsoft.com/office/powerpoint/2010/main" val="223749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F816-6F79-4361-8640-B952401318DF}"/>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Project Methodology(Preprocessing)</a:t>
            </a:r>
            <a:br>
              <a:rPr lang="en-US" sz="2800" b="1" dirty="0">
                <a:solidFill>
                  <a:srgbClr val="002060"/>
                </a:solidFill>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23C203E-D344-4AD2-B39F-2C28EE178839}"/>
              </a:ext>
            </a:extLst>
          </p:cNvPr>
          <p:cNvSpPr>
            <a:spLocks noGrp="1"/>
          </p:cNvSpPr>
          <p:nvPr>
            <p:ph idx="1"/>
          </p:nvPr>
        </p:nvSpPr>
        <p:spPr>
          <a:xfrm>
            <a:off x="581192" y="2180496"/>
            <a:ext cx="11029615" cy="3975348"/>
          </a:xfrm>
        </p:spPr>
        <p:txBody>
          <a:bodyPr>
            <a:normAutofit fontScale="85000" lnSpcReduction="10000"/>
          </a:bodyPr>
          <a:lstStyle/>
          <a:p>
            <a:pPr marL="285750" indent="-285750">
              <a:lnSpc>
                <a:spcPct val="200000"/>
              </a:lnSpc>
              <a:buFont typeface="Wingdings" panose="05000000000000000000" pitchFamily="2" charset="2"/>
              <a:buChar char="v"/>
            </a:pPr>
            <a:r>
              <a:rPr lang="en-US" sz="1800" b="1" dirty="0">
                <a:solidFill>
                  <a:schemeClr val="tx1">
                    <a:lumMod val="95000"/>
                    <a:lumOff val="5000"/>
                  </a:schemeClr>
                </a:solidFill>
                <a:effectLst/>
                <a:latin typeface="Calibri" panose="020F0502020204030204" pitchFamily="34" charset="0"/>
                <a:ea typeface="SimSun" panose="02010600030101010101" pitchFamily="2" charset="-122"/>
                <a:cs typeface="Calibri" panose="020F0502020204030204" pitchFamily="34" charset="0"/>
              </a:rPr>
              <a:t>Stemming</a:t>
            </a:r>
          </a:p>
          <a:p>
            <a:pPr marL="285750" indent="-285750">
              <a:lnSpc>
                <a:spcPct val="200000"/>
              </a:lnSpc>
              <a:buFont typeface="Wingdings" panose="05000000000000000000" pitchFamily="2" charset="2"/>
              <a:buChar char="v"/>
            </a:pPr>
            <a:r>
              <a:rPr lang="en-US" sz="1800" b="1" dirty="0">
                <a:solidFill>
                  <a:schemeClr val="tx1">
                    <a:lumMod val="95000"/>
                    <a:lumOff val="5000"/>
                  </a:schemeClr>
                </a:solidFill>
                <a:effectLst/>
                <a:latin typeface="Calibri" panose="020F0502020204030204" pitchFamily="34" charset="0"/>
                <a:ea typeface="SimSun" panose="02010600030101010101" pitchFamily="2" charset="-122"/>
                <a:cs typeface="Calibri" panose="020F0502020204030204" pitchFamily="34" charset="0"/>
              </a:rPr>
              <a:t>Lower case all the text</a:t>
            </a:r>
          </a:p>
          <a:p>
            <a:pPr marL="285750" indent="-285750">
              <a:lnSpc>
                <a:spcPct val="200000"/>
              </a:lnSpc>
              <a:buFont typeface="Wingdings" panose="05000000000000000000" pitchFamily="2" charset="2"/>
              <a:buChar char="v"/>
            </a:pPr>
            <a:r>
              <a:rPr lang="en-US" sz="1800" b="1" dirty="0">
                <a:solidFill>
                  <a:schemeClr val="tx1">
                    <a:lumMod val="95000"/>
                    <a:lumOff val="5000"/>
                  </a:schemeClr>
                </a:solidFill>
                <a:latin typeface="Calibri" panose="020F0502020204030204" pitchFamily="34" charset="0"/>
                <a:ea typeface="SimSun" panose="02010600030101010101" pitchFamily="2" charset="-122"/>
                <a:cs typeface="Calibri" panose="020F0502020204030204" pitchFamily="34" charset="0"/>
              </a:rPr>
              <a:t>Word Tokenization (Unique tokens 93887)</a:t>
            </a:r>
          </a:p>
          <a:p>
            <a:pPr marL="285750" indent="-285750">
              <a:lnSpc>
                <a:spcPct val="200000"/>
              </a:lnSpc>
              <a:buFont typeface="Wingdings" panose="05000000000000000000" pitchFamily="2" charset="2"/>
              <a:buChar char="v"/>
            </a:pPr>
            <a:r>
              <a:rPr lang="en-US" sz="1800" b="1" dirty="0">
                <a:solidFill>
                  <a:schemeClr val="tx1">
                    <a:lumMod val="95000"/>
                    <a:lumOff val="5000"/>
                  </a:schemeClr>
                </a:solidFill>
                <a:latin typeface="Calibri" panose="020F0502020204030204" pitchFamily="34" charset="0"/>
                <a:ea typeface="SimSun" panose="02010600030101010101" pitchFamily="2" charset="-122"/>
                <a:cs typeface="Calibri" panose="020F0502020204030204" pitchFamily="34" charset="0"/>
              </a:rPr>
              <a:t>Pad sequence</a:t>
            </a:r>
          </a:p>
          <a:p>
            <a:pPr marL="285750" indent="-285750">
              <a:lnSpc>
                <a:spcPct val="200000"/>
              </a:lnSpc>
              <a:buFont typeface="Wingdings" panose="05000000000000000000" pitchFamily="2" charset="2"/>
              <a:buChar char="v"/>
            </a:pPr>
            <a:r>
              <a:rPr lang="en-US" sz="1800" b="1" dirty="0">
                <a:solidFill>
                  <a:schemeClr val="tx1">
                    <a:lumMod val="95000"/>
                    <a:lumOff val="5000"/>
                  </a:schemeClr>
                </a:solidFill>
                <a:latin typeface="Calibri" panose="020F0502020204030204" pitchFamily="34" charset="0"/>
                <a:ea typeface="SimSun" panose="02010600030101010101" pitchFamily="2" charset="-122"/>
                <a:cs typeface="Calibri" panose="020F0502020204030204" pitchFamily="34" charset="0"/>
              </a:rPr>
              <a:t>Final Shape of  data tensor (12608, 2978)</a:t>
            </a:r>
          </a:p>
          <a:p>
            <a:pPr marL="285750" indent="-285750">
              <a:lnSpc>
                <a:spcPct val="200000"/>
              </a:lnSpc>
              <a:buFont typeface="Wingdings" panose="05000000000000000000" pitchFamily="2" charset="2"/>
              <a:buChar char="v"/>
            </a:pPr>
            <a:r>
              <a:rPr lang="en-US" sz="1800" b="1" dirty="0">
                <a:solidFill>
                  <a:schemeClr val="tx1">
                    <a:lumMod val="95000"/>
                    <a:lumOff val="5000"/>
                  </a:schemeClr>
                </a:solidFill>
                <a:latin typeface="Calibri" panose="020F0502020204030204" pitchFamily="34" charset="0"/>
                <a:ea typeface="SimSun" panose="02010600030101010101" pitchFamily="2" charset="-122"/>
                <a:cs typeface="Calibri" panose="020F0502020204030204" pitchFamily="34" charset="0"/>
              </a:rPr>
              <a:t>Train test splitting 80:20. </a:t>
            </a:r>
          </a:p>
          <a:p>
            <a:pPr marL="285750" indent="-285750">
              <a:lnSpc>
                <a:spcPct val="200000"/>
              </a:lnSpc>
              <a:buFont typeface="Wingdings" panose="05000000000000000000" pitchFamily="2" charset="2"/>
              <a:buChar char="v"/>
            </a:pPr>
            <a:r>
              <a:rPr lang="en-US" sz="1800" b="1" dirty="0">
                <a:solidFill>
                  <a:schemeClr val="tx1">
                    <a:lumMod val="95000"/>
                    <a:lumOff val="5000"/>
                  </a:schemeClr>
                </a:solidFill>
                <a:latin typeface="Calibri" panose="020F0502020204030204" pitchFamily="34" charset="0"/>
                <a:ea typeface="SimSun" panose="02010600030101010101" pitchFamily="2" charset="-122"/>
                <a:cs typeface="Calibri" panose="020F0502020204030204" pitchFamily="34" charset="0"/>
              </a:rPr>
              <a:t>Glove Word Embeddings layer</a:t>
            </a:r>
          </a:p>
          <a:p>
            <a:endParaRPr lang="en-GB" dirty="0"/>
          </a:p>
        </p:txBody>
      </p:sp>
    </p:spTree>
    <p:extLst>
      <p:ext uri="{BB962C8B-B14F-4D97-AF65-F5344CB8AC3E}">
        <p14:creationId xmlns:p14="http://schemas.microsoft.com/office/powerpoint/2010/main" val="278036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78AE-C61F-4E2E-8B59-AF0B34E381E0}"/>
              </a:ext>
            </a:extLst>
          </p:cNvPr>
          <p:cNvSpPr>
            <a:spLocks noGrp="1"/>
          </p:cNvSpPr>
          <p:nvPr>
            <p:ph type="title"/>
          </p:nvPr>
        </p:nvSpPr>
        <p:spPr>
          <a:xfrm>
            <a:off x="581192" y="702155"/>
            <a:ext cx="11029616" cy="1171949"/>
          </a:xfrm>
        </p:spPr>
        <p:txBody>
          <a:bodyPr/>
          <a:lstStyle/>
          <a:p>
            <a:r>
              <a:rPr lang="en-US" sz="2800" b="1" dirty="0">
                <a:latin typeface="Times New Roman" panose="02020603050405020304" pitchFamily="18" charset="0"/>
                <a:cs typeface="Times New Roman" panose="02020603050405020304" pitchFamily="18" charset="0"/>
              </a:rPr>
              <a:t>Project Methodology(Model Summaries)</a:t>
            </a:r>
            <a:br>
              <a:rPr lang="en-US" sz="2800" b="1" dirty="0">
                <a:latin typeface="Times New Roman" panose="02020603050405020304" pitchFamily="18" charset="0"/>
                <a:cs typeface="Times New Roman" panose="02020603050405020304" pitchFamily="18" charset="0"/>
              </a:rPr>
            </a:br>
            <a:endParaRPr lang="en-GB" dirty="0"/>
          </a:p>
        </p:txBody>
      </p:sp>
      <p:sp>
        <p:nvSpPr>
          <p:cNvPr id="6" name="TextBox 5">
            <a:extLst>
              <a:ext uri="{FF2B5EF4-FFF2-40B4-BE49-F238E27FC236}">
                <a16:creationId xmlns:a16="http://schemas.microsoft.com/office/drawing/2014/main" id="{191C7FAD-ED08-4876-A69A-E0448B87F314}"/>
              </a:ext>
            </a:extLst>
          </p:cNvPr>
          <p:cNvSpPr txBox="1"/>
          <p:nvPr/>
        </p:nvSpPr>
        <p:spPr>
          <a:xfrm>
            <a:off x="1003900" y="6488668"/>
            <a:ext cx="4141896" cy="369332"/>
          </a:xfrm>
          <a:prstGeom prst="rect">
            <a:avLst/>
          </a:prstGeom>
          <a:noFill/>
        </p:spPr>
        <p:txBody>
          <a:bodyPr wrap="square" rtlCol="0">
            <a:spAutoFit/>
          </a:bodyPr>
          <a:lstStyle/>
          <a:p>
            <a:pPr algn="ctr"/>
            <a:r>
              <a:rPr lang="en-US"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CNN model with Embedding layer</a:t>
            </a:r>
          </a:p>
        </p:txBody>
      </p:sp>
      <p:sp>
        <p:nvSpPr>
          <p:cNvPr id="7" name="TextBox 6">
            <a:extLst>
              <a:ext uri="{FF2B5EF4-FFF2-40B4-BE49-F238E27FC236}">
                <a16:creationId xmlns:a16="http://schemas.microsoft.com/office/drawing/2014/main" id="{F0343C7A-6440-4B07-9E7F-84384C609814}"/>
              </a:ext>
            </a:extLst>
          </p:cNvPr>
          <p:cNvSpPr txBox="1"/>
          <p:nvPr/>
        </p:nvSpPr>
        <p:spPr>
          <a:xfrm>
            <a:off x="6612426" y="6488668"/>
            <a:ext cx="4431367" cy="369332"/>
          </a:xfrm>
          <a:prstGeom prst="rect">
            <a:avLst/>
          </a:prstGeom>
          <a:noFill/>
        </p:spPr>
        <p:txBody>
          <a:bodyPr wrap="square" rtlCol="0">
            <a:spAutoFit/>
          </a:bodyPr>
          <a:lstStyle/>
          <a:p>
            <a:pPr algn="ctr"/>
            <a:r>
              <a:rPr lang="en-US"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LSTM model with CNN+ Embedding layers</a:t>
            </a:r>
          </a:p>
        </p:txBody>
      </p:sp>
      <p:pic>
        <p:nvPicPr>
          <p:cNvPr id="9" name="Picture 8">
            <a:extLst>
              <a:ext uri="{FF2B5EF4-FFF2-40B4-BE49-F238E27FC236}">
                <a16:creationId xmlns:a16="http://schemas.microsoft.com/office/drawing/2014/main" id="{D857F997-54F7-4009-AC79-80E041FC164F}"/>
              </a:ext>
            </a:extLst>
          </p:cNvPr>
          <p:cNvPicPr>
            <a:picLocks noChangeAspect="1"/>
          </p:cNvPicPr>
          <p:nvPr/>
        </p:nvPicPr>
        <p:blipFill>
          <a:blip r:embed="rId2"/>
          <a:stretch>
            <a:fillRect/>
          </a:stretch>
        </p:blipFill>
        <p:spPr>
          <a:xfrm>
            <a:off x="437322" y="1794519"/>
            <a:ext cx="5017255" cy="4694149"/>
          </a:xfrm>
          <a:prstGeom prst="rect">
            <a:avLst/>
          </a:prstGeom>
        </p:spPr>
      </p:pic>
      <p:pic>
        <p:nvPicPr>
          <p:cNvPr id="11" name="Picture 10">
            <a:extLst>
              <a:ext uri="{FF2B5EF4-FFF2-40B4-BE49-F238E27FC236}">
                <a16:creationId xmlns:a16="http://schemas.microsoft.com/office/drawing/2014/main" id="{66E28F63-0A04-46E8-AEE0-F89754BA88C3}"/>
              </a:ext>
            </a:extLst>
          </p:cNvPr>
          <p:cNvPicPr>
            <a:picLocks noChangeAspect="1"/>
          </p:cNvPicPr>
          <p:nvPr/>
        </p:nvPicPr>
        <p:blipFill>
          <a:blip r:embed="rId3"/>
          <a:stretch>
            <a:fillRect/>
          </a:stretch>
        </p:blipFill>
        <p:spPr>
          <a:xfrm>
            <a:off x="6468121" y="1811739"/>
            <a:ext cx="4719979" cy="4676929"/>
          </a:xfrm>
          <a:prstGeom prst="rect">
            <a:avLst/>
          </a:prstGeom>
        </p:spPr>
      </p:pic>
    </p:spTree>
    <p:extLst>
      <p:ext uri="{BB962C8B-B14F-4D97-AF65-F5344CB8AC3E}">
        <p14:creationId xmlns:p14="http://schemas.microsoft.com/office/powerpoint/2010/main" val="170138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200C-C4DB-4B60-BFA2-13A0C9BF3593}"/>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Project Methodology(Parameters)</a:t>
            </a:r>
            <a:br>
              <a:rPr lang="en-US" sz="2800" b="1" dirty="0">
                <a:latin typeface="Times New Roman" panose="02020603050405020304" pitchFamily="18" charset="0"/>
                <a:cs typeface="Times New Roman" panose="02020603050405020304" pitchFamily="18" charset="0"/>
              </a:rPr>
            </a:br>
            <a:endParaRPr lang="en-GB" dirty="0"/>
          </a:p>
        </p:txBody>
      </p:sp>
      <p:sp>
        <p:nvSpPr>
          <p:cNvPr id="4" name="TextBox 3">
            <a:extLst>
              <a:ext uri="{FF2B5EF4-FFF2-40B4-BE49-F238E27FC236}">
                <a16:creationId xmlns:a16="http://schemas.microsoft.com/office/drawing/2014/main" id="{17FBA1F6-620A-4221-A2D6-AB004A9E413F}"/>
              </a:ext>
            </a:extLst>
          </p:cNvPr>
          <p:cNvSpPr txBox="1"/>
          <p:nvPr/>
        </p:nvSpPr>
        <p:spPr>
          <a:xfrm>
            <a:off x="581192" y="1968213"/>
            <a:ext cx="10319657" cy="441178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2400" dirty="0">
                <a:solidFill>
                  <a:srgbClr val="002060"/>
                </a:solidFill>
                <a:latin typeface="Times New Roman" panose="02020603050405020304" pitchFamily="18" charset="0"/>
                <a:ea typeface="SimSun" panose="02010600030101010101" pitchFamily="2" charset="-122"/>
              </a:rPr>
              <a:t>Loss Function= Categorial_Crossentropy</a:t>
            </a:r>
          </a:p>
          <a:p>
            <a:pPr marL="285750" indent="-285750">
              <a:lnSpc>
                <a:spcPct val="200000"/>
              </a:lnSpc>
              <a:buFont typeface="Wingdings" panose="05000000000000000000" pitchFamily="2" charset="2"/>
              <a:buChar char="v"/>
            </a:pPr>
            <a:r>
              <a:rPr lang="en-US" sz="2400" dirty="0">
                <a:solidFill>
                  <a:srgbClr val="002060"/>
                </a:solidFill>
                <a:latin typeface="Times New Roman" panose="02020603050405020304" pitchFamily="18" charset="0"/>
                <a:ea typeface="SimSun" panose="02010600030101010101" pitchFamily="2" charset="-122"/>
              </a:rPr>
              <a:t>Optimizer= Adam</a:t>
            </a:r>
          </a:p>
          <a:p>
            <a:pPr marL="285750" indent="-285750">
              <a:lnSpc>
                <a:spcPct val="200000"/>
              </a:lnSpc>
              <a:buFont typeface="Wingdings" panose="05000000000000000000" pitchFamily="2" charset="2"/>
              <a:buChar char="v"/>
            </a:pPr>
            <a:r>
              <a:rPr lang="en-US" sz="2400" dirty="0">
                <a:solidFill>
                  <a:srgbClr val="002060"/>
                </a:solidFill>
                <a:latin typeface="Times New Roman" panose="02020603050405020304" pitchFamily="18" charset="0"/>
                <a:ea typeface="SimSun" panose="02010600030101010101" pitchFamily="2" charset="-122"/>
              </a:rPr>
              <a:t>Metrics= Accuracy</a:t>
            </a:r>
          </a:p>
          <a:p>
            <a:pPr marL="285750" indent="-285750">
              <a:lnSpc>
                <a:spcPct val="200000"/>
              </a:lnSpc>
              <a:buFont typeface="Wingdings" panose="05000000000000000000" pitchFamily="2" charset="2"/>
              <a:buChar char="v"/>
            </a:pPr>
            <a:r>
              <a:rPr lang="en-US" sz="2400" dirty="0">
                <a:solidFill>
                  <a:srgbClr val="002060"/>
                </a:solidFill>
                <a:latin typeface="Times New Roman" panose="02020603050405020304" pitchFamily="18" charset="0"/>
                <a:ea typeface="SimSun" panose="02010600030101010101" pitchFamily="2" charset="-122"/>
              </a:rPr>
              <a:t>Activation layer= Softmax</a:t>
            </a:r>
          </a:p>
          <a:p>
            <a:pPr marL="285750" indent="-285750">
              <a:lnSpc>
                <a:spcPct val="200000"/>
              </a:lnSpc>
              <a:buFont typeface="Wingdings" panose="05000000000000000000" pitchFamily="2" charset="2"/>
              <a:buChar char="v"/>
            </a:pPr>
            <a:r>
              <a:rPr lang="en-US" sz="2400" dirty="0">
                <a:solidFill>
                  <a:srgbClr val="002060"/>
                </a:solidFill>
                <a:latin typeface="Times New Roman" panose="02020603050405020304" pitchFamily="18" charset="0"/>
                <a:ea typeface="SimSun" panose="02010600030101010101" pitchFamily="2" charset="-122"/>
              </a:rPr>
              <a:t>Epoch=10</a:t>
            </a:r>
          </a:p>
          <a:p>
            <a:pPr marL="285750" indent="-285750">
              <a:lnSpc>
                <a:spcPct val="200000"/>
              </a:lnSpc>
              <a:buFont typeface="Wingdings" panose="05000000000000000000" pitchFamily="2" charset="2"/>
              <a:buChar char="v"/>
            </a:pPr>
            <a:r>
              <a:rPr lang="en-US" sz="2400" dirty="0">
                <a:solidFill>
                  <a:srgbClr val="002060"/>
                </a:solidFill>
                <a:latin typeface="Times New Roman" panose="02020603050405020304" pitchFamily="18" charset="0"/>
                <a:ea typeface="SimSun" panose="02010600030101010101" pitchFamily="2" charset="-122"/>
              </a:rPr>
              <a:t>Batch Size= 128</a:t>
            </a:r>
          </a:p>
        </p:txBody>
      </p:sp>
    </p:spTree>
    <p:extLst>
      <p:ext uri="{BB962C8B-B14F-4D97-AF65-F5344CB8AC3E}">
        <p14:creationId xmlns:p14="http://schemas.microsoft.com/office/powerpoint/2010/main" val="374829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2621-3B59-4019-A497-5BAEF1A0A08A}"/>
              </a:ext>
            </a:extLst>
          </p:cNvPr>
          <p:cNvSpPr>
            <a:spLocks noGrp="1"/>
          </p:cNvSpPr>
          <p:nvPr>
            <p:ph type="title"/>
          </p:nvPr>
        </p:nvSpPr>
        <p:spPr/>
        <p:txBody>
          <a:bodyPr>
            <a:normAutofit fontScale="90000"/>
          </a:bodyPr>
          <a:lstStyle/>
          <a:p>
            <a:br>
              <a:rPr lang="en-US" sz="2800" b="1" dirty="0">
                <a:solidFill>
                  <a:srgbClr val="002060"/>
                </a:solidFill>
                <a:latin typeface="Times New Roman" panose="02020603050405020304" pitchFamily="18" charset="0"/>
                <a:cs typeface="Times New Roman" panose="02020603050405020304" pitchFamily="18" charset="0"/>
              </a:rPr>
            </a:br>
            <a:br>
              <a:rPr lang="en-US" sz="2800" b="1" dirty="0">
                <a:solidFill>
                  <a:srgbClr val="002060"/>
                </a:solidFill>
                <a:latin typeface="Times New Roman" panose="02020603050405020304" pitchFamily="18" charset="0"/>
                <a:cs typeface="Times New Roman" panose="02020603050405020304" pitchFamily="18" charset="0"/>
              </a:rPr>
            </a:br>
            <a:br>
              <a:rPr lang="en-US" sz="2800" b="1" dirty="0">
                <a:solidFill>
                  <a:srgbClr val="002060"/>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Results</a:t>
            </a:r>
            <a:br>
              <a:rPr lang="en-US" sz="2800" b="1" dirty="0">
                <a:solidFill>
                  <a:srgbClr val="002060"/>
                </a:solidFill>
                <a:latin typeface="Times New Roman" panose="02020603050405020304" pitchFamily="18" charset="0"/>
                <a:cs typeface="Times New Roman" panose="02020603050405020304" pitchFamily="18" charset="0"/>
              </a:rPr>
            </a:br>
            <a:endParaRPr lang="en-GB" dirty="0"/>
          </a:p>
        </p:txBody>
      </p:sp>
      <p:sp>
        <p:nvSpPr>
          <p:cNvPr id="6" name="TextBox 5">
            <a:extLst>
              <a:ext uri="{FF2B5EF4-FFF2-40B4-BE49-F238E27FC236}">
                <a16:creationId xmlns:a16="http://schemas.microsoft.com/office/drawing/2014/main" id="{FF8D0FA5-F188-40B6-9E0F-4417C9456455}"/>
              </a:ext>
            </a:extLst>
          </p:cNvPr>
          <p:cNvSpPr txBox="1"/>
          <p:nvPr/>
        </p:nvSpPr>
        <p:spPr>
          <a:xfrm>
            <a:off x="473881" y="2271179"/>
            <a:ext cx="2476499" cy="369332"/>
          </a:xfrm>
          <a:prstGeom prst="rect">
            <a:avLst/>
          </a:prstGeom>
          <a:noFill/>
        </p:spPr>
        <p:txBody>
          <a:bodyPr wrap="square" rtlCol="0">
            <a:spAutoFit/>
          </a:bodyPr>
          <a:lstStyle/>
          <a:p>
            <a:pPr algn="ctr"/>
            <a:r>
              <a:rPr lang="en-US"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CNN Model</a:t>
            </a:r>
          </a:p>
        </p:txBody>
      </p:sp>
      <p:pic>
        <p:nvPicPr>
          <p:cNvPr id="13" name="Picture 12">
            <a:extLst>
              <a:ext uri="{FF2B5EF4-FFF2-40B4-BE49-F238E27FC236}">
                <a16:creationId xmlns:a16="http://schemas.microsoft.com/office/drawing/2014/main" id="{9B0E4F03-60E4-459D-81E8-AAEBBF233207}"/>
              </a:ext>
            </a:extLst>
          </p:cNvPr>
          <p:cNvPicPr>
            <a:picLocks noChangeAspect="1"/>
          </p:cNvPicPr>
          <p:nvPr/>
        </p:nvPicPr>
        <p:blipFill>
          <a:blip r:embed="rId2"/>
          <a:stretch>
            <a:fillRect/>
          </a:stretch>
        </p:blipFill>
        <p:spPr>
          <a:xfrm>
            <a:off x="4028662" y="2040836"/>
            <a:ext cx="7700806" cy="4558748"/>
          </a:xfrm>
          <a:prstGeom prst="rect">
            <a:avLst/>
          </a:prstGeom>
        </p:spPr>
      </p:pic>
      <p:pic>
        <p:nvPicPr>
          <p:cNvPr id="15" name="Picture 14">
            <a:extLst>
              <a:ext uri="{FF2B5EF4-FFF2-40B4-BE49-F238E27FC236}">
                <a16:creationId xmlns:a16="http://schemas.microsoft.com/office/drawing/2014/main" id="{1A55C22A-7118-4088-A98C-78AAD5300348}"/>
              </a:ext>
            </a:extLst>
          </p:cNvPr>
          <p:cNvPicPr>
            <a:picLocks noChangeAspect="1"/>
          </p:cNvPicPr>
          <p:nvPr/>
        </p:nvPicPr>
        <p:blipFill>
          <a:blip r:embed="rId3"/>
          <a:stretch>
            <a:fillRect/>
          </a:stretch>
        </p:blipFill>
        <p:spPr>
          <a:xfrm>
            <a:off x="0" y="3565067"/>
            <a:ext cx="3804667" cy="2143424"/>
          </a:xfrm>
          <a:prstGeom prst="rect">
            <a:avLst/>
          </a:prstGeom>
        </p:spPr>
      </p:pic>
    </p:spTree>
    <p:extLst>
      <p:ext uri="{BB962C8B-B14F-4D97-AF65-F5344CB8AC3E}">
        <p14:creationId xmlns:p14="http://schemas.microsoft.com/office/powerpoint/2010/main" val="84720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DFA1-ECA7-4374-853E-33FC8B451AA7}"/>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Results</a:t>
            </a:r>
            <a:endParaRPr lang="en-GB" dirty="0"/>
          </a:p>
        </p:txBody>
      </p:sp>
      <p:sp>
        <p:nvSpPr>
          <p:cNvPr id="6" name="TextBox 5">
            <a:extLst>
              <a:ext uri="{FF2B5EF4-FFF2-40B4-BE49-F238E27FC236}">
                <a16:creationId xmlns:a16="http://schemas.microsoft.com/office/drawing/2014/main" id="{87BAA258-3F4F-4EC7-9952-02234DD2B7D1}"/>
              </a:ext>
            </a:extLst>
          </p:cNvPr>
          <p:cNvSpPr txBox="1"/>
          <p:nvPr/>
        </p:nvSpPr>
        <p:spPr>
          <a:xfrm>
            <a:off x="-262505" y="2203146"/>
            <a:ext cx="4141896" cy="369332"/>
          </a:xfrm>
          <a:prstGeom prst="rect">
            <a:avLst/>
          </a:prstGeom>
          <a:noFill/>
        </p:spPr>
        <p:txBody>
          <a:bodyPr wrap="square" rtlCol="0">
            <a:spAutoFit/>
          </a:bodyPr>
          <a:lstStyle/>
          <a:p>
            <a:pPr algn="ctr"/>
            <a:r>
              <a:rPr lang="en-US"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LSTM Model</a:t>
            </a:r>
          </a:p>
        </p:txBody>
      </p:sp>
      <p:pic>
        <p:nvPicPr>
          <p:cNvPr id="8" name="Picture 7">
            <a:extLst>
              <a:ext uri="{FF2B5EF4-FFF2-40B4-BE49-F238E27FC236}">
                <a16:creationId xmlns:a16="http://schemas.microsoft.com/office/drawing/2014/main" id="{8FD7E886-C531-4EDC-A66A-3359E8F856C0}"/>
              </a:ext>
            </a:extLst>
          </p:cNvPr>
          <p:cNvPicPr>
            <a:picLocks noChangeAspect="1"/>
          </p:cNvPicPr>
          <p:nvPr/>
        </p:nvPicPr>
        <p:blipFill>
          <a:blip r:embed="rId2"/>
          <a:stretch>
            <a:fillRect/>
          </a:stretch>
        </p:blipFill>
        <p:spPr>
          <a:xfrm>
            <a:off x="3988904" y="1953699"/>
            <a:ext cx="8203096" cy="4801270"/>
          </a:xfrm>
          <a:prstGeom prst="rect">
            <a:avLst/>
          </a:prstGeom>
        </p:spPr>
      </p:pic>
      <p:pic>
        <p:nvPicPr>
          <p:cNvPr id="10" name="Picture 9">
            <a:extLst>
              <a:ext uri="{FF2B5EF4-FFF2-40B4-BE49-F238E27FC236}">
                <a16:creationId xmlns:a16="http://schemas.microsoft.com/office/drawing/2014/main" id="{15FA6D89-512A-4633-9853-E45D217FD042}"/>
              </a:ext>
            </a:extLst>
          </p:cNvPr>
          <p:cNvPicPr>
            <a:picLocks noChangeAspect="1"/>
          </p:cNvPicPr>
          <p:nvPr/>
        </p:nvPicPr>
        <p:blipFill>
          <a:blip r:embed="rId3"/>
          <a:stretch>
            <a:fillRect/>
          </a:stretch>
        </p:blipFill>
        <p:spPr>
          <a:xfrm>
            <a:off x="0" y="3428999"/>
            <a:ext cx="3769878" cy="2269435"/>
          </a:xfrm>
          <a:prstGeom prst="rect">
            <a:avLst/>
          </a:prstGeom>
        </p:spPr>
      </p:pic>
    </p:spTree>
    <p:extLst>
      <p:ext uri="{BB962C8B-B14F-4D97-AF65-F5344CB8AC3E}">
        <p14:creationId xmlns:p14="http://schemas.microsoft.com/office/powerpoint/2010/main" val="1560880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339</TotalTime>
  <Words>282</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Gill Sans MT</vt:lpstr>
      <vt:lpstr>Inter</vt:lpstr>
      <vt:lpstr>Times New Roman</vt:lpstr>
      <vt:lpstr>Wingdings</vt:lpstr>
      <vt:lpstr>Wingdings 2</vt:lpstr>
      <vt:lpstr>zeitung</vt:lpstr>
      <vt:lpstr>Dividend</vt:lpstr>
      <vt:lpstr>Predicting Movie Genre Using Different types of Neural Network </vt:lpstr>
      <vt:lpstr>What is the Problem ?</vt:lpstr>
      <vt:lpstr>Project Methodology(Preprocessing) </vt:lpstr>
      <vt:lpstr>Project Methodology(Model Summaries) </vt:lpstr>
      <vt:lpstr>Project Methodology(Parameters) </vt:lpstr>
      <vt:lpstr>   Results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Genre Using Different types of Neural Network </dc:title>
  <dc:creator>The Half-Blood Prince</dc:creator>
  <cp:lastModifiedBy>The Half-Blood Prince</cp:lastModifiedBy>
  <cp:revision>2</cp:revision>
  <dcterms:created xsi:type="dcterms:W3CDTF">2021-09-11T15:13:34Z</dcterms:created>
  <dcterms:modified xsi:type="dcterms:W3CDTF">2021-09-11T20:53:33Z</dcterms:modified>
</cp:coreProperties>
</file>