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65" r:id="rId6"/>
    <p:sldId id="266" r:id="rId7"/>
    <p:sldId id="267" r:id="rId8"/>
    <p:sldId id="268" r:id="rId9"/>
    <p:sldId id="269" r:id="rId10"/>
    <p:sldId id="270" r:id="rId11"/>
    <p:sldId id="271" r:id="rId12"/>
    <p:sldId id="272" r:id="rId13"/>
    <p:sldId id="273" r:id="rId14"/>
    <p:sldId id="277" r:id="rId15"/>
    <p:sldId id="274" r:id="rId16"/>
    <p:sldId id="275"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8" d="100"/>
          <a:sy n="38" d="100"/>
        </p:scale>
        <p:origin x="-138" y="-21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0714F3-E421-4CBB-8B9B-859D1962F9E2}"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9209D-7E18-4CAE-9DC2-1F5A7D528BF8}" type="slidenum">
              <a:rPr lang="en-US" smtClean="0"/>
              <a:pPr/>
              <a:t>‹#›</a:t>
            </a:fld>
            <a:endParaRPr lang="en-US"/>
          </a:p>
        </p:txBody>
      </p:sp>
    </p:spTree>
    <p:extLst>
      <p:ext uri="{BB962C8B-B14F-4D97-AF65-F5344CB8AC3E}">
        <p14:creationId xmlns:p14="http://schemas.microsoft.com/office/powerpoint/2010/main" xmlns="" val="220801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714F3-E421-4CBB-8B9B-859D1962F9E2}"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9209D-7E18-4CAE-9DC2-1F5A7D528BF8}" type="slidenum">
              <a:rPr lang="en-US" smtClean="0"/>
              <a:pPr/>
              <a:t>‹#›</a:t>
            </a:fld>
            <a:endParaRPr lang="en-US"/>
          </a:p>
        </p:txBody>
      </p:sp>
    </p:spTree>
    <p:extLst>
      <p:ext uri="{BB962C8B-B14F-4D97-AF65-F5344CB8AC3E}">
        <p14:creationId xmlns:p14="http://schemas.microsoft.com/office/powerpoint/2010/main" xmlns="" val="236704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714F3-E421-4CBB-8B9B-859D1962F9E2}"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9209D-7E18-4CAE-9DC2-1F5A7D528BF8}" type="slidenum">
              <a:rPr lang="en-US" smtClean="0"/>
              <a:pPr/>
              <a:t>‹#›</a:t>
            </a:fld>
            <a:endParaRPr lang="en-US"/>
          </a:p>
        </p:txBody>
      </p:sp>
    </p:spTree>
    <p:extLst>
      <p:ext uri="{BB962C8B-B14F-4D97-AF65-F5344CB8AC3E}">
        <p14:creationId xmlns:p14="http://schemas.microsoft.com/office/powerpoint/2010/main" xmlns="" val="132636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714F3-E421-4CBB-8B9B-859D1962F9E2}"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9209D-7E18-4CAE-9DC2-1F5A7D528BF8}" type="slidenum">
              <a:rPr lang="en-US" smtClean="0"/>
              <a:pPr/>
              <a:t>‹#›</a:t>
            </a:fld>
            <a:endParaRPr lang="en-US"/>
          </a:p>
        </p:txBody>
      </p:sp>
    </p:spTree>
    <p:extLst>
      <p:ext uri="{BB962C8B-B14F-4D97-AF65-F5344CB8AC3E}">
        <p14:creationId xmlns:p14="http://schemas.microsoft.com/office/powerpoint/2010/main" xmlns="" val="2372542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0714F3-E421-4CBB-8B9B-859D1962F9E2}"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9209D-7E18-4CAE-9DC2-1F5A7D528BF8}" type="slidenum">
              <a:rPr lang="en-US" smtClean="0"/>
              <a:pPr/>
              <a:t>‹#›</a:t>
            </a:fld>
            <a:endParaRPr lang="en-US"/>
          </a:p>
        </p:txBody>
      </p:sp>
    </p:spTree>
    <p:extLst>
      <p:ext uri="{BB962C8B-B14F-4D97-AF65-F5344CB8AC3E}">
        <p14:creationId xmlns:p14="http://schemas.microsoft.com/office/powerpoint/2010/main" xmlns="" val="68778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0714F3-E421-4CBB-8B9B-859D1962F9E2}"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9209D-7E18-4CAE-9DC2-1F5A7D528BF8}" type="slidenum">
              <a:rPr lang="en-US" smtClean="0"/>
              <a:pPr/>
              <a:t>‹#›</a:t>
            </a:fld>
            <a:endParaRPr lang="en-US"/>
          </a:p>
        </p:txBody>
      </p:sp>
    </p:spTree>
    <p:extLst>
      <p:ext uri="{BB962C8B-B14F-4D97-AF65-F5344CB8AC3E}">
        <p14:creationId xmlns:p14="http://schemas.microsoft.com/office/powerpoint/2010/main" xmlns="" val="291020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0714F3-E421-4CBB-8B9B-859D1962F9E2}" type="datetimeFigureOut">
              <a:rPr lang="en-US" smtClean="0"/>
              <a:pPr/>
              <a:t>7/5/2019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A9209D-7E18-4CAE-9DC2-1F5A7D528BF8}" type="slidenum">
              <a:rPr lang="en-US" smtClean="0"/>
              <a:pPr/>
              <a:t>‹#›</a:t>
            </a:fld>
            <a:endParaRPr lang="en-US"/>
          </a:p>
        </p:txBody>
      </p:sp>
    </p:spTree>
    <p:extLst>
      <p:ext uri="{BB962C8B-B14F-4D97-AF65-F5344CB8AC3E}">
        <p14:creationId xmlns:p14="http://schemas.microsoft.com/office/powerpoint/2010/main" xmlns="" val="96649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0714F3-E421-4CBB-8B9B-859D1962F9E2}" type="datetimeFigureOut">
              <a:rPr lang="en-US" smtClean="0"/>
              <a:pPr/>
              <a:t>7/5/2019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A9209D-7E18-4CAE-9DC2-1F5A7D528BF8}" type="slidenum">
              <a:rPr lang="en-US" smtClean="0"/>
              <a:pPr/>
              <a:t>‹#›</a:t>
            </a:fld>
            <a:endParaRPr lang="en-US"/>
          </a:p>
        </p:txBody>
      </p:sp>
    </p:spTree>
    <p:extLst>
      <p:ext uri="{BB962C8B-B14F-4D97-AF65-F5344CB8AC3E}">
        <p14:creationId xmlns:p14="http://schemas.microsoft.com/office/powerpoint/2010/main" xmlns="" val="286556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714F3-E421-4CBB-8B9B-859D1962F9E2}" type="datetimeFigureOut">
              <a:rPr lang="en-US" smtClean="0"/>
              <a:pPr/>
              <a:t>7/5/2019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A9209D-7E18-4CAE-9DC2-1F5A7D528BF8}" type="slidenum">
              <a:rPr lang="en-US" smtClean="0"/>
              <a:pPr/>
              <a:t>‹#›</a:t>
            </a:fld>
            <a:endParaRPr lang="en-US"/>
          </a:p>
        </p:txBody>
      </p:sp>
    </p:spTree>
    <p:extLst>
      <p:ext uri="{BB962C8B-B14F-4D97-AF65-F5344CB8AC3E}">
        <p14:creationId xmlns:p14="http://schemas.microsoft.com/office/powerpoint/2010/main" xmlns="" val="607188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0714F3-E421-4CBB-8B9B-859D1962F9E2}"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9209D-7E18-4CAE-9DC2-1F5A7D528BF8}" type="slidenum">
              <a:rPr lang="en-US" smtClean="0"/>
              <a:pPr/>
              <a:t>‹#›</a:t>
            </a:fld>
            <a:endParaRPr lang="en-US"/>
          </a:p>
        </p:txBody>
      </p:sp>
    </p:spTree>
    <p:extLst>
      <p:ext uri="{BB962C8B-B14F-4D97-AF65-F5344CB8AC3E}">
        <p14:creationId xmlns:p14="http://schemas.microsoft.com/office/powerpoint/2010/main" xmlns="" val="321251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0714F3-E421-4CBB-8B9B-859D1962F9E2}"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9209D-7E18-4CAE-9DC2-1F5A7D528BF8}" type="slidenum">
              <a:rPr lang="en-US" smtClean="0"/>
              <a:pPr/>
              <a:t>‹#›</a:t>
            </a:fld>
            <a:endParaRPr lang="en-US"/>
          </a:p>
        </p:txBody>
      </p:sp>
    </p:spTree>
    <p:extLst>
      <p:ext uri="{BB962C8B-B14F-4D97-AF65-F5344CB8AC3E}">
        <p14:creationId xmlns:p14="http://schemas.microsoft.com/office/powerpoint/2010/main" xmlns="" val="54367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714F3-E421-4CBB-8B9B-859D1962F9E2}" type="datetimeFigureOut">
              <a:rPr lang="en-US" smtClean="0"/>
              <a:pPr/>
              <a:t>7/5/2019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9209D-7E18-4CAE-9DC2-1F5A7D528BF8}" type="slidenum">
              <a:rPr lang="en-US" smtClean="0"/>
              <a:pPr/>
              <a:t>‹#›</a:t>
            </a:fld>
            <a:endParaRPr lang="en-US"/>
          </a:p>
        </p:txBody>
      </p:sp>
    </p:spTree>
    <p:extLst>
      <p:ext uri="{BB962C8B-B14F-4D97-AF65-F5344CB8AC3E}">
        <p14:creationId xmlns:p14="http://schemas.microsoft.com/office/powerpoint/2010/main" xmlns="" val="502242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2" y="2958921"/>
            <a:ext cx="11166763" cy="2387600"/>
          </a:xfrm>
        </p:spPr>
        <p:txBody>
          <a:bodyPr>
            <a:noAutofit/>
          </a:bodyPr>
          <a:lstStyle/>
          <a:p>
            <a:r>
              <a:rPr lang="en-US" sz="8000" dirty="0" smtClean="0"/>
              <a:t>LIBRARY MANAGEMENT SYSTEM</a:t>
            </a:r>
            <a:endParaRPr lang="en-US" sz="8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100958" y="314367"/>
            <a:ext cx="1840992" cy="1840992"/>
          </a:xfrm>
          <a:prstGeom prst="rect">
            <a:avLst/>
          </a:prstGeom>
        </p:spPr>
      </p:pic>
      <p:sp>
        <p:nvSpPr>
          <p:cNvPr id="5" name="TextBox 4"/>
          <p:cNvSpPr txBox="1"/>
          <p:nvPr/>
        </p:nvSpPr>
        <p:spPr>
          <a:xfrm flipH="1">
            <a:off x="9213273" y="5346521"/>
            <a:ext cx="2479961" cy="584775"/>
          </a:xfrm>
          <a:prstGeom prst="rect">
            <a:avLst/>
          </a:prstGeom>
          <a:noFill/>
        </p:spPr>
        <p:txBody>
          <a:bodyPr wrap="square" rtlCol="0">
            <a:spAutoFit/>
          </a:bodyPr>
          <a:lstStyle/>
          <a:p>
            <a:r>
              <a:rPr lang="en-US" sz="3200" dirty="0" smtClean="0">
                <a:latin typeface="Bahnschrift SemiLight Condensed" panose="020B0502040204020203" pitchFamily="34" charset="0"/>
              </a:rPr>
              <a:t>version </a:t>
            </a:r>
            <a:r>
              <a:rPr lang="en-US" sz="3200" dirty="0">
                <a:latin typeface="Bahnschrift SemiLight Condensed" panose="020B0502040204020203" pitchFamily="34" charset="0"/>
              </a:rPr>
              <a:t>1.0.0</a:t>
            </a:r>
          </a:p>
        </p:txBody>
      </p:sp>
    </p:spTree>
    <p:extLst>
      <p:ext uri="{BB962C8B-B14F-4D97-AF65-F5344CB8AC3E}">
        <p14:creationId xmlns:p14="http://schemas.microsoft.com/office/powerpoint/2010/main" xmlns="" val="744234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lgn="ctr"/>
            <a:r>
              <a:rPr lang="en-US" sz="6000" b="1" dirty="0" smtClean="0"/>
              <a:t>Performance Requirement</a:t>
            </a:r>
          </a:p>
        </p:txBody>
      </p:sp>
      <p:sp>
        <p:nvSpPr>
          <p:cNvPr id="3" name="Content Placeholder 2"/>
          <p:cNvSpPr>
            <a:spLocks noGrp="1"/>
          </p:cNvSpPr>
          <p:nvPr>
            <p:ph idx="1"/>
          </p:nvPr>
        </p:nvSpPr>
        <p:spPr/>
        <p:txBody>
          <a:bodyPr>
            <a:normAutofit/>
          </a:bodyPr>
          <a:lstStyle/>
          <a:p>
            <a:pPr marL="0" indent="0">
              <a:buNone/>
            </a:pPr>
            <a:r>
              <a:rPr lang="en-US" sz="4000" dirty="0" smtClean="0"/>
              <a:t>The system will be used as the core system within the library of the institute which interacts with the institute’s staff.</a:t>
            </a:r>
          </a:p>
          <a:p>
            <a:pPr marL="0" indent="0">
              <a:buNone/>
            </a:pPr>
            <a:r>
              <a:rPr lang="en-US" sz="4000" dirty="0" smtClean="0"/>
              <a:t>Therefore, it is expected that the system will perform all the functional requirements. The system can accommodate a large number of books’ records and issue books without any fault.</a:t>
            </a:r>
            <a:endParaRPr lang="en-US" sz="4000" dirty="0"/>
          </a:p>
        </p:txBody>
      </p:sp>
    </p:spTree>
    <p:extLst>
      <p:ext uri="{BB962C8B-B14F-4D97-AF65-F5344CB8AC3E}">
        <p14:creationId xmlns:p14="http://schemas.microsoft.com/office/powerpoint/2010/main" xmlns="" val="1014111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t>Safety Requirement</a:t>
            </a:r>
            <a:endParaRPr lang="en-US" sz="6000" b="1" dirty="0"/>
          </a:p>
        </p:txBody>
      </p:sp>
      <p:sp>
        <p:nvSpPr>
          <p:cNvPr id="3" name="Content Placeholder 2"/>
          <p:cNvSpPr>
            <a:spLocks noGrp="1"/>
          </p:cNvSpPr>
          <p:nvPr>
            <p:ph idx="1"/>
          </p:nvPr>
        </p:nvSpPr>
        <p:spPr/>
        <p:txBody>
          <a:bodyPr/>
          <a:lstStyle/>
          <a:p>
            <a:pPr marL="0" indent="0">
              <a:buNone/>
            </a:pPr>
            <a:r>
              <a:rPr lang="en-US" sz="4000" dirty="0" smtClean="0"/>
              <a:t>The system fails safely incase of a crash due to virus or operating system failure and does not affect the existing records.</a:t>
            </a:r>
          </a:p>
          <a:p>
            <a:pPr marL="0" indent="0">
              <a:buNone/>
            </a:pPr>
            <a:r>
              <a:rPr lang="en-US" sz="4000" dirty="0" smtClean="0"/>
              <a:t>Therefore, it is required to take the database backups periodically.</a:t>
            </a:r>
          </a:p>
          <a:p>
            <a:pPr marL="0" indent="0">
              <a:buNone/>
            </a:pPr>
            <a:endParaRPr lang="en-US" dirty="0"/>
          </a:p>
        </p:txBody>
      </p:sp>
    </p:spTree>
    <p:extLst>
      <p:ext uri="{BB962C8B-B14F-4D97-AF65-F5344CB8AC3E}">
        <p14:creationId xmlns:p14="http://schemas.microsoft.com/office/powerpoint/2010/main" xmlns="" val="4055255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t>Security Requirement</a:t>
            </a:r>
            <a:endParaRPr lang="en-US" sz="6000"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4000" dirty="0" smtClean="0"/>
              <a:t>We have developed a secure system for the institute. There are two categories of users namely; administrators and librarians. Depending upon the category of user, the access rights are decided. </a:t>
            </a:r>
          </a:p>
          <a:p>
            <a:pPr marL="0" indent="0">
              <a:buNone/>
            </a:pPr>
            <a:r>
              <a:rPr lang="en-US" sz="4000" dirty="0" smtClean="0"/>
              <a:t>It means if the user is an administrator then he can be able to add, modify, view and delete the data about librarians. The librarians only have the rights to add, delete, view and issue books as well as registering students.</a:t>
            </a:r>
          </a:p>
          <a:p>
            <a:pPr marL="0" indent="0">
              <a:buNone/>
            </a:pPr>
            <a:endParaRPr lang="en-US" dirty="0"/>
          </a:p>
        </p:txBody>
      </p:sp>
    </p:spTree>
    <p:extLst>
      <p:ext uri="{BB962C8B-B14F-4D97-AF65-F5344CB8AC3E}">
        <p14:creationId xmlns:p14="http://schemas.microsoft.com/office/powerpoint/2010/main" xmlns="" val="1503357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noAutofit/>
          </a:bodyPr>
          <a:lstStyle/>
          <a:p>
            <a:pPr algn="ctr"/>
            <a:r>
              <a:rPr lang="en-US" sz="6000" b="1" dirty="0" smtClean="0"/>
              <a:t>Analysis Model</a:t>
            </a:r>
            <a:endParaRPr lang="en-US" sz="6000" b="1" dirty="0"/>
          </a:p>
        </p:txBody>
      </p:sp>
      <p:sp>
        <p:nvSpPr>
          <p:cNvPr id="3" name="Content Placeholder 2"/>
          <p:cNvSpPr>
            <a:spLocks noGrp="1"/>
          </p:cNvSpPr>
          <p:nvPr>
            <p:ph idx="1"/>
          </p:nvPr>
        </p:nvSpPr>
        <p:spPr>
          <a:xfrm>
            <a:off x="838200" y="1648691"/>
            <a:ext cx="10515600" cy="4528272"/>
          </a:xfrm>
        </p:spPr>
        <p:txBody>
          <a:bodyPr>
            <a:normAutofit/>
          </a:bodyPr>
          <a:lstStyle/>
          <a:p>
            <a:pPr marL="0" indent="0">
              <a:buNone/>
            </a:pPr>
            <a:r>
              <a:rPr lang="en-US" sz="4800" b="1" dirty="0" smtClean="0"/>
              <a:t>LIBRARY MANGEMENT SYSTEM</a:t>
            </a:r>
          </a:p>
          <a:p>
            <a:r>
              <a:rPr lang="en-US" sz="4400" dirty="0" smtClean="0"/>
              <a:t>Administrator Login</a:t>
            </a:r>
          </a:p>
          <a:p>
            <a:r>
              <a:rPr lang="en-US" sz="4400" dirty="0" smtClean="0"/>
              <a:t>Librarian Login</a:t>
            </a:r>
            <a:endParaRPr lang="en-US" sz="4400" b="1" dirty="0" smtClean="0"/>
          </a:p>
          <a:p>
            <a:pPr marL="0" indent="0">
              <a:buNone/>
            </a:pPr>
            <a:endParaRPr lang="en-US" b="1" dirty="0"/>
          </a:p>
        </p:txBody>
      </p:sp>
    </p:spTree>
    <p:extLst>
      <p:ext uri="{BB962C8B-B14F-4D97-AF65-F5344CB8AC3E}">
        <p14:creationId xmlns:p14="http://schemas.microsoft.com/office/powerpoint/2010/main" xmlns="" val="3040865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2945"/>
            <a:ext cx="10515600" cy="5124018"/>
          </a:xfrm>
        </p:spPr>
        <p:txBody>
          <a:bodyPr>
            <a:normAutofit lnSpcReduction="10000"/>
          </a:bodyPr>
          <a:lstStyle/>
          <a:p>
            <a:pPr marL="0" indent="0">
              <a:buNone/>
            </a:pPr>
            <a:r>
              <a:rPr lang="en-US" sz="4000" b="1" dirty="0" smtClean="0"/>
              <a:t>ADMINISTRATOR</a:t>
            </a:r>
          </a:p>
          <a:p>
            <a:r>
              <a:rPr lang="en-US" sz="4000" dirty="0" smtClean="0"/>
              <a:t>Update Administrator Details</a:t>
            </a:r>
          </a:p>
          <a:p>
            <a:r>
              <a:rPr lang="en-US" sz="4000" dirty="0" smtClean="0"/>
              <a:t>Add Librarians</a:t>
            </a:r>
          </a:p>
          <a:p>
            <a:r>
              <a:rPr lang="en-US" sz="4000" dirty="0" smtClean="0"/>
              <a:t>View Librarians</a:t>
            </a:r>
          </a:p>
          <a:p>
            <a:r>
              <a:rPr lang="en-US" sz="4000" dirty="0" smtClean="0"/>
              <a:t>Block/Unblock/Delete Librarian</a:t>
            </a:r>
          </a:p>
          <a:p>
            <a:r>
              <a:rPr lang="en-US" sz="4000" dirty="0" smtClean="0"/>
              <a:t>View Librarian Login History</a:t>
            </a:r>
          </a:p>
          <a:p>
            <a:r>
              <a:rPr lang="en-US" sz="4000" dirty="0" smtClean="0"/>
              <a:t>Monitor Librarian Activities</a:t>
            </a:r>
          </a:p>
          <a:p>
            <a:r>
              <a:rPr lang="en-US" sz="4000" dirty="0" smtClean="0"/>
              <a:t>Generate Reports</a:t>
            </a:r>
          </a:p>
          <a:p>
            <a:pPr marL="0" indent="0">
              <a:buNone/>
            </a:pPr>
            <a:endParaRPr lang="en-US" dirty="0"/>
          </a:p>
        </p:txBody>
      </p:sp>
    </p:spTree>
    <p:extLst>
      <p:ext uri="{BB962C8B-B14F-4D97-AF65-F5344CB8AC3E}">
        <p14:creationId xmlns:p14="http://schemas.microsoft.com/office/powerpoint/2010/main" xmlns="" val="510925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2891" y="1274618"/>
            <a:ext cx="10515600" cy="4461164"/>
          </a:xfrm>
        </p:spPr>
        <p:txBody>
          <a:bodyPr>
            <a:normAutofit/>
          </a:bodyPr>
          <a:lstStyle/>
          <a:p>
            <a:pPr marL="0" indent="0">
              <a:buNone/>
            </a:pPr>
            <a:r>
              <a:rPr lang="en-US" sz="4000" b="1" dirty="0" smtClean="0"/>
              <a:t>LIBRARIAN</a:t>
            </a:r>
          </a:p>
          <a:p>
            <a:r>
              <a:rPr lang="en-US" sz="4000" dirty="0" smtClean="0"/>
              <a:t>Update Login Details</a:t>
            </a:r>
          </a:p>
          <a:p>
            <a:r>
              <a:rPr lang="en-US" sz="4000" dirty="0" smtClean="0"/>
              <a:t>Add Courses Offered</a:t>
            </a:r>
          </a:p>
          <a:p>
            <a:r>
              <a:rPr lang="en-US" sz="4000" dirty="0" smtClean="0"/>
              <a:t>Add Books</a:t>
            </a:r>
          </a:p>
          <a:p>
            <a:r>
              <a:rPr lang="en-US" sz="4000" dirty="0" smtClean="0"/>
              <a:t>View Available Books</a:t>
            </a:r>
          </a:p>
          <a:p>
            <a:r>
              <a:rPr lang="en-US" sz="4000" dirty="0" smtClean="0"/>
              <a:t>Delete Book</a:t>
            </a:r>
            <a:endParaRPr lang="en-US" sz="4000" dirty="0"/>
          </a:p>
        </p:txBody>
      </p:sp>
    </p:spTree>
    <p:extLst>
      <p:ext uri="{BB962C8B-B14F-4D97-AF65-F5344CB8AC3E}">
        <p14:creationId xmlns:p14="http://schemas.microsoft.com/office/powerpoint/2010/main" xmlns="" val="2684669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299152"/>
            <a:ext cx="10515600" cy="4351338"/>
          </a:xfrm>
        </p:spPr>
        <p:txBody>
          <a:bodyPr>
            <a:normAutofit/>
          </a:bodyPr>
          <a:lstStyle/>
          <a:p>
            <a:r>
              <a:rPr lang="en-US" sz="4000" dirty="0" smtClean="0"/>
              <a:t>Search Books</a:t>
            </a:r>
          </a:p>
          <a:p>
            <a:r>
              <a:rPr lang="en-US" sz="4000" dirty="0" smtClean="0"/>
              <a:t>Register Student</a:t>
            </a:r>
          </a:p>
          <a:p>
            <a:r>
              <a:rPr lang="en-US" sz="4000" dirty="0" smtClean="0"/>
              <a:t>Issue Book</a:t>
            </a:r>
          </a:p>
          <a:p>
            <a:r>
              <a:rPr lang="en-US" sz="4000" dirty="0" smtClean="0"/>
              <a:t>View Issued Books</a:t>
            </a:r>
          </a:p>
          <a:p>
            <a:r>
              <a:rPr lang="en-US" sz="4000" dirty="0" smtClean="0"/>
              <a:t>Return Book</a:t>
            </a:r>
          </a:p>
          <a:p>
            <a:r>
              <a:rPr lang="en-US" sz="4000" dirty="0" smtClean="0"/>
              <a:t>Clear Student</a:t>
            </a:r>
          </a:p>
          <a:p>
            <a:pPr marL="0" indent="0">
              <a:buNone/>
            </a:pPr>
            <a:endParaRPr lang="en-US" dirty="0"/>
          </a:p>
        </p:txBody>
      </p:sp>
    </p:spTree>
    <p:extLst>
      <p:ext uri="{BB962C8B-B14F-4D97-AF65-F5344CB8AC3E}">
        <p14:creationId xmlns:p14="http://schemas.microsoft.com/office/powerpoint/2010/main" xmlns="" val="2228795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782" y="1326862"/>
            <a:ext cx="10515600" cy="4351338"/>
          </a:xfrm>
        </p:spPr>
        <p:txBody>
          <a:bodyPr/>
          <a:lstStyle/>
          <a:p>
            <a:pPr marL="0" indent="0">
              <a:buNone/>
            </a:pPr>
            <a:r>
              <a:rPr lang="en-US" dirty="0" smtClean="0">
                <a:solidFill>
                  <a:schemeClr val="accent6">
                    <a:lumMod val="75000"/>
                  </a:schemeClr>
                </a:solidFill>
              </a:rPr>
              <a:t>…The END</a:t>
            </a:r>
          </a:p>
          <a:p>
            <a:pPr marL="0" indent="0" algn="ctr">
              <a:buNone/>
            </a:pPr>
            <a:r>
              <a:rPr lang="en-US" sz="8000" dirty="0" smtClean="0"/>
              <a:t>Thank You</a:t>
            </a:r>
            <a:endParaRPr lang="en-US" sz="8000" dirty="0"/>
          </a:p>
        </p:txBody>
      </p:sp>
    </p:spTree>
    <p:extLst>
      <p:ext uri="{BB962C8B-B14F-4D97-AF65-F5344CB8AC3E}">
        <p14:creationId xmlns:p14="http://schemas.microsoft.com/office/powerpoint/2010/main" xmlns="" val="3453451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549"/>
            <a:ext cx="10515600" cy="1325563"/>
          </a:xfrm>
        </p:spPr>
        <p:txBody>
          <a:bodyPr>
            <a:noAutofit/>
          </a:bodyPr>
          <a:lstStyle/>
          <a:p>
            <a:pPr algn="ctr"/>
            <a:r>
              <a:rPr lang="en-US" sz="6000" b="1" dirty="0" smtClean="0"/>
              <a:t/>
            </a:r>
            <a:br>
              <a:rPr lang="en-US" sz="6000" b="1" dirty="0" smtClean="0"/>
            </a:br>
            <a:r>
              <a:rPr lang="en-US" sz="6000" b="1" dirty="0" smtClean="0"/>
              <a:t>COM 311 : COMPUTER SCIENCE PROJECT 1</a:t>
            </a:r>
            <a:br>
              <a:rPr lang="en-US" sz="6000" b="1" dirty="0" smtClean="0"/>
            </a:br>
            <a:endParaRPr lang="en-US" sz="6000" b="1" dirty="0"/>
          </a:p>
        </p:txBody>
      </p:sp>
      <p:sp>
        <p:nvSpPr>
          <p:cNvPr id="3" name="Content Placeholder 2"/>
          <p:cNvSpPr>
            <a:spLocks noGrp="1"/>
          </p:cNvSpPr>
          <p:nvPr>
            <p:ph idx="1"/>
          </p:nvPr>
        </p:nvSpPr>
        <p:spPr/>
        <p:txBody>
          <a:bodyPr>
            <a:normAutofit/>
          </a:bodyPr>
          <a:lstStyle/>
          <a:p>
            <a:pPr marL="0" indent="0">
              <a:buNone/>
            </a:pPr>
            <a:r>
              <a:rPr lang="en-US" sz="3200" b="1" dirty="0" smtClean="0"/>
              <a:t>Prepared by: </a:t>
            </a:r>
          </a:p>
          <a:p>
            <a:pPr marL="0" indent="0">
              <a:buNone/>
            </a:pPr>
            <a:r>
              <a:rPr lang="en-US" sz="3200" dirty="0" smtClean="0"/>
              <a:t>COM/10/17		CHARLES MUNENE KITHINJI</a:t>
            </a:r>
          </a:p>
          <a:p>
            <a:pPr marL="0" indent="0">
              <a:buNone/>
            </a:pPr>
            <a:r>
              <a:rPr lang="en-US" sz="3200" dirty="0" smtClean="0"/>
              <a:t>COM/16/17		KELVIN MUKOTSO</a:t>
            </a:r>
          </a:p>
          <a:p>
            <a:pPr marL="0" indent="0">
              <a:buNone/>
            </a:pPr>
            <a:r>
              <a:rPr lang="en-US" sz="3200" dirty="0" smtClean="0"/>
              <a:t>COM/05/17		SUSAN KABUGI</a:t>
            </a:r>
          </a:p>
          <a:p>
            <a:pPr marL="0" indent="0">
              <a:buNone/>
            </a:pPr>
            <a:endParaRPr lang="en-US" sz="3200" dirty="0" smtClean="0"/>
          </a:p>
          <a:p>
            <a:pPr marL="0" indent="0">
              <a:buNone/>
            </a:pPr>
            <a:r>
              <a:rPr lang="en-US" sz="3200" b="1" dirty="0" smtClean="0"/>
              <a:t>Guided by:</a:t>
            </a:r>
          </a:p>
          <a:p>
            <a:pPr marL="0" indent="0">
              <a:buNone/>
            </a:pPr>
            <a:r>
              <a:rPr lang="en-US" sz="3200" dirty="0" smtClean="0"/>
              <a:t>Mr. ERNEST KIPROP</a:t>
            </a:r>
            <a:endParaRPr lang="en-US" sz="3200" dirty="0"/>
          </a:p>
        </p:txBody>
      </p:sp>
    </p:spTree>
    <p:extLst>
      <p:ext uri="{BB962C8B-B14F-4D97-AF65-F5344CB8AC3E}">
        <p14:creationId xmlns:p14="http://schemas.microsoft.com/office/powerpoint/2010/main" xmlns="" val="691831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692"/>
            <a:ext cx="10515600" cy="928254"/>
          </a:xfrm>
        </p:spPr>
        <p:txBody>
          <a:bodyPr/>
          <a:lstStyle/>
          <a:p>
            <a:pPr marL="0" indent="0" algn="ctr"/>
            <a:r>
              <a:rPr lang="en-US" sz="6000" dirty="0" smtClean="0"/>
              <a:t>CONTENTS</a:t>
            </a:r>
          </a:p>
        </p:txBody>
      </p:sp>
      <p:sp>
        <p:nvSpPr>
          <p:cNvPr id="3" name="Content Placeholder 2"/>
          <p:cNvSpPr>
            <a:spLocks noGrp="1"/>
          </p:cNvSpPr>
          <p:nvPr>
            <p:ph idx="1"/>
          </p:nvPr>
        </p:nvSpPr>
        <p:spPr>
          <a:xfrm>
            <a:off x="838200" y="1385454"/>
            <a:ext cx="10515600" cy="5056909"/>
          </a:xfrm>
        </p:spPr>
        <p:txBody>
          <a:bodyPr>
            <a:normAutofit fontScale="77500" lnSpcReduction="20000"/>
          </a:bodyPr>
          <a:lstStyle/>
          <a:p>
            <a:pPr marL="571500" indent="-571500">
              <a:buFont typeface="+mj-lt"/>
              <a:buAutoNum type="romanLcPeriod"/>
            </a:pPr>
            <a:r>
              <a:rPr lang="en-US" sz="4300" dirty="0" smtClean="0"/>
              <a:t>Introduction</a:t>
            </a:r>
          </a:p>
          <a:p>
            <a:pPr marL="571500" indent="-571500">
              <a:buFont typeface="+mj-lt"/>
              <a:buAutoNum type="romanLcPeriod"/>
            </a:pPr>
            <a:r>
              <a:rPr lang="en-US" sz="4300" dirty="0" smtClean="0"/>
              <a:t>Purpose</a:t>
            </a:r>
          </a:p>
          <a:p>
            <a:pPr marL="571500" indent="-571500">
              <a:buFont typeface="+mj-lt"/>
              <a:buAutoNum type="romanLcPeriod"/>
            </a:pPr>
            <a:r>
              <a:rPr lang="en-US" sz="4300" dirty="0" smtClean="0"/>
              <a:t>Project Scope</a:t>
            </a:r>
          </a:p>
          <a:p>
            <a:pPr marL="571500" indent="-571500">
              <a:buFont typeface="+mj-lt"/>
              <a:buAutoNum type="romanLcPeriod"/>
            </a:pPr>
            <a:r>
              <a:rPr lang="en-US" sz="4300" dirty="0" smtClean="0"/>
              <a:t>Product Functions</a:t>
            </a:r>
          </a:p>
          <a:p>
            <a:pPr marL="571500" indent="-571500">
              <a:buFont typeface="+mj-lt"/>
              <a:buAutoNum type="romanLcPeriod"/>
            </a:pPr>
            <a:r>
              <a:rPr lang="en-US" sz="4300" dirty="0" smtClean="0"/>
              <a:t>User Classes</a:t>
            </a:r>
          </a:p>
          <a:p>
            <a:pPr marL="571500" indent="-571500">
              <a:buFont typeface="+mj-lt"/>
              <a:buAutoNum type="romanLcPeriod"/>
            </a:pPr>
            <a:r>
              <a:rPr lang="en-US" sz="4300" dirty="0" smtClean="0"/>
              <a:t>Assumptions</a:t>
            </a:r>
          </a:p>
          <a:p>
            <a:pPr marL="571500" indent="-571500">
              <a:buFont typeface="+mj-lt"/>
              <a:buAutoNum type="romanLcPeriod"/>
            </a:pPr>
            <a:r>
              <a:rPr lang="en-US" sz="4300" dirty="0" smtClean="0"/>
              <a:t>Performance Requirements</a:t>
            </a:r>
          </a:p>
          <a:p>
            <a:pPr marL="571500" indent="-571500">
              <a:buFont typeface="+mj-lt"/>
              <a:buAutoNum type="romanLcPeriod"/>
            </a:pPr>
            <a:r>
              <a:rPr lang="en-US" sz="4300" dirty="0" smtClean="0"/>
              <a:t>Safety Requirements</a:t>
            </a:r>
          </a:p>
          <a:p>
            <a:pPr marL="571500" indent="-571500">
              <a:buFont typeface="+mj-lt"/>
              <a:buAutoNum type="romanLcPeriod"/>
            </a:pPr>
            <a:r>
              <a:rPr lang="en-US" sz="4300" dirty="0" smtClean="0"/>
              <a:t>Security Requirements</a:t>
            </a:r>
          </a:p>
          <a:p>
            <a:pPr marL="571500" indent="-571500">
              <a:buFont typeface="+mj-lt"/>
              <a:buAutoNum type="romanLcPeriod"/>
            </a:pPr>
            <a:r>
              <a:rPr lang="en-US" sz="4300" dirty="0" smtClean="0"/>
              <a:t>Analysis Model</a:t>
            </a:r>
          </a:p>
          <a:p>
            <a:pPr marL="0" indent="0">
              <a:buNone/>
            </a:pPr>
            <a:endParaRPr lang="en-US" dirty="0"/>
          </a:p>
        </p:txBody>
      </p:sp>
    </p:spTree>
    <p:extLst>
      <p:ext uri="{BB962C8B-B14F-4D97-AF65-F5344CB8AC3E}">
        <p14:creationId xmlns:p14="http://schemas.microsoft.com/office/powerpoint/2010/main" xmlns="" val="2652087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256"/>
            <a:ext cx="10515600" cy="817418"/>
          </a:xfrm>
        </p:spPr>
        <p:txBody>
          <a:bodyPr>
            <a:normAutofit fontScale="90000"/>
          </a:bodyPr>
          <a:lstStyle/>
          <a:p>
            <a:pPr algn="ctr"/>
            <a:r>
              <a:rPr lang="en-US" sz="6000" b="1" dirty="0" smtClean="0"/>
              <a:t>INTRODUCTION</a:t>
            </a:r>
            <a:endParaRPr lang="en-US" sz="6000" b="1" dirty="0"/>
          </a:p>
        </p:txBody>
      </p:sp>
      <p:sp>
        <p:nvSpPr>
          <p:cNvPr id="3" name="Content Placeholder 2"/>
          <p:cNvSpPr>
            <a:spLocks noGrp="1"/>
          </p:cNvSpPr>
          <p:nvPr>
            <p:ph idx="1"/>
          </p:nvPr>
        </p:nvSpPr>
        <p:spPr>
          <a:xfrm>
            <a:off x="838200" y="1205345"/>
            <a:ext cx="10515600" cy="5278582"/>
          </a:xfrm>
        </p:spPr>
        <p:txBody>
          <a:bodyPr>
            <a:normAutofit fontScale="77500" lnSpcReduction="20000"/>
          </a:bodyPr>
          <a:lstStyle/>
          <a:p>
            <a:pPr marL="0" indent="0">
              <a:buNone/>
            </a:pPr>
            <a:r>
              <a:rPr lang="en-US" sz="4700" dirty="0" smtClean="0"/>
              <a:t>Library Management System is a software application useful for librarians in small to medium-sized educational institutions for management and handling of typical operations in the library. It manages data through a computerized system which eradicates the tediousness in running the day to day operations in the library.</a:t>
            </a:r>
          </a:p>
          <a:p>
            <a:pPr marL="0" indent="0">
              <a:buNone/>
            </a:pPr>
            <a:r>
              <a:rPr lang="en-US" sz="4700" dirty="0" smtClean="0"/>
              <a:t>The project Library Management System is developed in JAVA, which mainly focuses on basic operations in a library like adding new librarians, new books, registering students, updating new information, searching books and a facility to issue and return books.</a:t>
            </a:r>
          </a:p>
          <a:p>
            <a:pPr marL="0" indent="0">
              <a:buNone/>
            </a:pPr>
            <a:endParaRPr lang="en-US" dirty="0"/>
          </a:p>
        </p:txBody>
      </p:sp>
    </p:spTree>
    <p:extLst>
      <p:ext uri="{BB962C8B-B14F-4D97-AF65-F5344CB8AC3E}">
        <p14:creationId xmlns:p14="http://schemas.microsoft.com/office/powerpoint/2010/main" xmlns="" val="159279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lstStyle/>
          <a:p>
            <a:pPr marL="0" indent="0" algn="ctr"/>
            <a:r>
              <a:rPr lang="en-US" sz="6000" b="1" dirty="0" smtClean="0"/>
              <a:t>Purpose</a:t>
            </a:r>
          </a:p>
        </p:txBody>
      </p:sp>
      <p:sp>
        <p:nvSpPr>
          <p:cNvPr id="3" name="Content Placeholder 2"/>
          <p:cNvSpPr>
            <a:spLocks noGrp="1"/>
          </p:cNvSpPr>
          <p:nvPr>
            <p:ph idx="1"/>
          </p:nvPr>
        </p:nvSpPr>
        <p:spPr>
          <a:xfrm>
            <a:off x="838200" y="1468582"/>
            <a:ext cx="10515600" cy="4918363"/>
          </a:xfrm>
        </p:spPr>
        <p:txBody>
          <a:bodyPr>
            <a:normAutofit fontScale="92500" lnSpcReduction="10000"/>
          </a:bodyPr>
          <a:lstStyle/>
          <a:p>
            <a:r>
              <a:rPr lang="en-US" sz="4000" dirty="0" smtClean="0"/>
              <a:t>It provides "better and efficient" service to librarians. </a:t>
            </a:r>
          </a:p>
          <a:p>
            <a:r>
              <a:rPr lang="en-US" sz="4000" dirty="0" smtClean="0"/>
              <a:t>Reduce the workload of librarians. </a:t>
            </a:r>
          </a:p>
          <a:p>
            <a:r>
              <a:rPr lang="en-US" sz="4000" dirty="0" smtClean="0"/>
              <a:t>Faster retrieval of information about the desired book. </a:t>
            </a:r>
          </a:p>
          <a:p>
            <a:r>
              <a:rPr lang="en-US" sz="4000" dirty="0" smtClean="0"/>
              <a:t>Provide facility for proper monitoring, reduce paper work and provide data security. </a:t>
            </a:r>
          </a:p>
          <a:p>
            <a:r>
              <a:rPr lang="en-US" sz="4000" dirty="0" smtClean="0"/>
              <a:t>All details will be available on a click for both the system administrator and librarians. </a:t>
            </a:r>
          </a:p>
          <a:p>
            <a:pPr marL="0" indent="0">
              <a:buNone/>
            </a:pPr>
            <a:endParaRPr lang="en-US" dirty="0"/>
          </a:p>
        </p:txBody>
      </p:sp>
    </p:spTree>
    <p:extLst>
      <p:ext uri="{BB962C8B-B14F-4D97-AF65-F5344CB8AC3E}">
        <p14:creationId xmlns:p14="http://schemas.microsoft.com/office/powerpoint/2010/main" xmlns="" val="3075569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t>Product Scope</a:t>
            </a:r>
          </a:p>
        </p:txBody>
      </p:sp>
      <p:sp>
        <p:nvSpPr>
          <p:cNvPr id="3" name="Content Placeholder 2"/>
          <p:cNvSpPr>
            <a:spLocks noGrp="1"/>
          </p:cNvSpPr>
          <p:nvPr>
            <p:ph idx="1"/>
          </p:nvPr>
        </p:nvSpPr>
        <p:spPr/>
        <p:txBody>
          <a:bodyPr/>
          <a:lstStyle/>
          <a:p>
            <a:pPr marL="0" indent="0">
              <a:buNone/>
            </a:pPr>
            <a:r>
              <a:rPr lang="en-US" sz="4000" dirty="0" smtClean="0"/>
              <a:t>The software application area include small to medium-sized educational institutions such as:</a:t>
            </a:r>
          </a:p>
          <a:p>
            <a:r>
              <a:rPr lang="en-US" sz="4000" dirty="0" smtClean="0"/>
              <a:t>Colleges</a:t>
            </a:r>
          </a:p>
          <a:p>
            <a:r>
              <a:rPr lang="en-US" sz="4000" dirty="0" smtClean="0"/>
              <a:t>Polytechnics</a:t>
            </a:r>
          </a:p>
          <a:p>
            <a:r>
              <a:rPr lang="en-US" sz="4000" dirty="0" smtClean="0"/>
              <a:t>High schools</a:t>
            </a:r>
          </a:p>
          <a:p>
            <a:r>
              <a:rPr lang="en-US" sz="4000" dirty="0" smtClean="0"/>
              <a:t>Universities</a:t>
            </a:r>
          </a:p>
          <a:p>
            <a:pPr marL="0" indent="0">
              <a:buNone/>
            </a:pPr>
            <a:endParaRPr lang="en-US" dirty="0" smtClean="0"/>
          </a:p>
        </p:txBody>
      </p:sp>
    </p:spTree>
    <p:extLst>
      <p:ext uri="{BB962C8B-B14F-4D97-AF65-F5344CB8AC3E}">
        <p14:creationId xmlns:p14="http://schemas.microsoft.com/office/powerpoint/2010/main" xmlns="" val="194295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162"/>
            <a:ext cx="10515600" cy="743238"/>
          </a:xfrm>
        </p:spPr>
        <p:txBody>
          <a:bodyPr>
            <a:noAutofit/>
          </a:bodyPr>
          <a:lstStyle/>
          <a:p>
            <a:pPr algn="ctr"/>
            <a:r>
              <a:rPr lang="en-US" sz="6000" b="1" dirty="0" smtClean="0"/>
              <a:t>Product Functions</a:t>
            </a:r>
            <a:endParaRPr lang="en-US" sz="6000" b="1" dirty="0"/>
          </a:p>
        </p:txBody>
      </p:sp>
      <p:sp>
        <p:nvSpPr>
          <p:cNvPr id="3" name="Content Placeholder 2"/>
          <p:cNvSpPr>
            <a:spLocks noGrp="1"/>
          </p:cNvSpPr>
          <p:nvPr>
            <p:ph idx="1"/>
          </p:nvPr>
        </p:nvSpPr>
        <p:spPr>
          <a:xfrm>
            <a:off x="838200" y="1039091"/>
            <a:ext cx="10515600" cy="5597236"/>
          </a:xfrm>
        </p:spPr>
        <p:txBody>
          <a:bodyPr>
            <a:noAutofit/>
          </a:bodyPr>
          <a:lstStyle/>
          <a:p>
            <a:r>
              <a:rPr lang="en-US" sz="4000" dirty="0" smtClean="0"/>
              <a:t>Create distinct system users based on their roles and permissions.</a:t>
            </a:r>
          </a:p>
          <a:p>
            <a:r>
              <a:rPr lang="en-US" sz="4000" dirty="0" smtClean="0"/>
              <a:t>Authenticate users at their login.</a:t>
            </a:r>
          </a:p>
          <a:p>
            <a:r>
              <a:rPr lang="en-US" sz="4000" dirty="0" smtClean="0"/>
              <a:t>Provide the list of available books the students can borrow.</a:t>
            </a:r>
          </a:p>
          <a:p>
            <a:r>
              <a:rPr lang="en-US" sz="4000" dirty="0" smtClean="0"/>
              <a:t>Facility to borrow and return books that are available.</a:t>
            </a:r>
          </a:p>
          <a:p>
            <a:r>
              <a:rPr lang="en-US" sz="4000" dirty="0" smtClean="0"/>
              <a:t>Providing interface to add or delete books in the library.</a:t>
            </a:r>
            <a:endParaRPr lang="en-US" sz="4000" dirty="0"/>
          </a:p>
        </p:txBody>
      </p:sp>
    </p:spTree>
    <p:extLst>
      <p:ext uri="{BB962C8B-B14F-4D97-AF65-F5344CB8AC3E}">
        <p14:creationId xmlns:p14="http://schemas.microsoft.com/office/powerpoint/2010/main" xmlns="" val="1884061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0330"/>
          </a:xfrm>
        </p:spPr>
        <p:txBody>
          <a:bodyPr>
            <a:normAutofit/>
          </a:bodyPr>
          <a:lstStyle/>
          <a:p>
            <a:pPr algn="ctr"/>
            <a:r>
              <a:rPr lang="en-US" sz="6000" b="1" dirty="0" smtClean="0"/>
              <a:t>User Classes</a:t>
            </a:r>
            <a:endParaRPr lang="en-US" sz="6000" b="1" dirty="0"/>
          </a:p>
        </p:txBody>
      </p:sp>
      <p:sp>
        <p:nvSpPr>
          <p:cNvPr id="3" name="Content Placeholder 2"/>
          <p:cNvSpPr>
            <a:spLocks noGrp="1"/>
          </p:cNvSpPr>
          <p:nvPr>
            <p:ph idx="1"/>
          </p:nvPr>
        </p:nvSpPr>
        <p:spPr>
          <a:xfrm>
            <a:off x="838200" y="1648691"/>
            <a:ext cx="10515600" cy="4528272"/>
          </a:xfrm>
        </p:spPr>
        <p:txBody>
          <a:bodyPr>
            <a:normAutofit fontScale="92500" lnSpcReduction="10000"/>
          </a:bodyPr>
          <a:lstStyle/>
          <a:p>
            <a:pPr marL="0" indent="0">
              <a:buNone/>
            </a:pPr>
            <a:r>
              <a:rPr lang="en-US" sz="4000" dirty="0" smtClean="0"/>
              <a:t>The users of the system are:</a:t>
            </a:r>
          </a:p>
          <a:p>
            <a:r>
              <a:rPr lang="en-US" sz="4000" dirty="0" smtClean="0"/>
              <a:t>The System Administrator</a:t>
            </a:r>
          </a:p>
          <a:p>
            <a:r>
              <a:rPr lang="en-US" sz="4000" dirty="0" smtClean="0"/>
              <a:t>The Librarians</a:t>
            </a:r>
          </a:p>
          <a:p>
            <a:pPr marL="0" indent="0">
              <a:buNone/>
            </a:pPr>
            <a:r>
              <a:rPr lang="en-US" sz="4000" dirty="0" smtClean="0"/>
              <a:t>The users should have sufficient knowledge of computers and the </a:t>
            </a:r>
            <a:r>
              <a:rPr lang="en-US" sz="4000" dirty="0"/>
              <a:t>E</a:t>
            </a:r>
            <a:r>
              <a:rPr lang="en-US" sz="4000" dirty="0" smtClean="0"/>
              <a:t>nglish language, as the user interface will be provided in English.</a:t>
            </a:r>
          </a:p>
          <a:p>
            <a:pPr marL="0" indent="0">
              <a:buNone/>
            </a:pPr>
            <a:r>
              <a:rPr lang="en-US" sz="4000" dirty="0" smtClean="0"/>
              <a:t>The users should be part of the faculty in the institute, where this software will be implemented.</a:t>
            </a:r>
          </a:p>
          <a:p>
            <a:pPr marL="0" indent="0">
              <a:buNone/>
            </a:pPr>
            <a:endParaRPr lang="en-US" dirty="0"/>
          </a:p>
        </p:txBody>
      </p:sp>
    </p:spTree>
    <p:extLst>
      <p:ext uri="{BB962C8B-B14F-4D97-AF65-F5344CB8AC3E}">
        <p14:creationId xmlns:p14="http://schemas.microsoft.com/office/powerpoint/2010/main" xmlns="" val="1902081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5748"/>
          </a:xfrm>
        </p:spPr>
        <p:txBody>
          <a:bodyPr/>
          <a:lstStyle/>
          <a:p>
            <a:pPr algn="ctr"/>
            <a:r>
              <a:rPr lang="en-US" sz="6000" b="1" dirty="0" smtClean="0"/>
              <a:t>Assumptions</a:t>
            </a:r>
            <a:endParaRPr lang="en-US" sz="6000" b="1" dirty="0"/>
          </a:p>
        </p:txBody>
      </p:sp>
      <p:sp>
        <p:nvSpPr>
          <p:cNvPr id="3" name="Content Placeholder 2"/>
          <p:cNvSpPr>
            <a:spLocks noGrp="1"/>
          </p:cNvSpPr>
          <p:nvPr>
            <p:ph idx="1"/>
          </p:nvPr>
        </p:nvSpPr>
        <p:spPr>
          <a:xfrm>
            <a:off x="838200" y="1537855"/>
            <a:ext cx="10515600" cy="4639108"/>
          </a:xfrm>
        </p:spPr>
        <p:txBody>
          <a:bodyPr>
            <a:normAutofit fontScale="92500" lnSpcReduction="10000"/>
          </a:bodyPr>
          <a:lstStyle/>
          <a:p>
            <a:pPr marL="457200" lvl="1" indent="0">
              <a:buNone/>
            </a:pPr>
            <a:r>
              <a:rPr lang="en-US" sz="4000" b="1" dirty="0" smtClean="0"/>
              <a:t>Hardware Interface:</a:t>
            </a:r>
            <a:endParaRPr lang="en-US" sz="4000" dirty="0" smtClean="0"/>
          </a:p>
          <a:p>
            <a:pPr lvl="1"/>
            <a:r>
              <a:rPr lang="en-US" sz="4000" dirty="0" smtClean="0"/>
              <a:t>Processor: Pentium 3.0 GHz or higher</a:t>
            </a:r>
          </a:p>
          <a:p>
            <a:pPr lvl="1"/>
            <a:r>
              <a:rPr lang="en-US" sz="4000" dirty="0" smtClean="0"/>
              <a:t>RAM: 512 Mb or more</a:t>
            </a:r>
          </a:p>
          <a:p>
            <a:pPr lvl="1"/>
            <a:r>
              <a:rPr lang="en-US" sz="4000" dirty="0" smtClean="0"/>
              <a:t>Hard Drive: 10 GB or more</a:t>
            </a:r>
          </a:p>
          <a:p>
            <a:pPr lvl="1"/>
            <a:r>
              <a:rPr lang="en-US" sz="4000" dirty="0" smtClean="0"/>
              <a:t>Monitor: At least 15″ Color Monitor</a:t>
            </a:r>
          </a:p>
          <a:p>
            <a:pPr marL="457200" lvl="1" indent="0">
              <a:buNone/>
            </a:pPr>
            <a:r>
              <a:rPr lang="en-US" sz="4000" b="1" dirty="0" smtClean="0"/>
              <a:t>Software Interface:</a:t>
            </a:r>
          </a:p>
          <a:p>
            <a:pPr lvl="1"/>
            <a:r>
              <a:rPr lang="en-US" sz="4000" dirty="0" smtClean="0"/>
              <a:t>Operating System: Windows 7/8/10, Linux</a:t>
            </a:r>
          </a:p>
          <a:p>
            <a:pPr lvl="1"/>
            <a:r>
              <a:rPr lang="en-US" sz="4000" dirty="0" smtClean="0"/>
              <a:t>Running Environment: 	Java Virtual Machine(JVM)</a:t>
            </a:r>
          </a:p>
          <a:p>
            <a:pPr marL="457200" lvl="1" indent="0">
              <a:buNone/>
            </a:pPr>
            <a:endParaRPr lang="en-US" b="1" dirty="0" smtClean="0"/>
          </a:p>
        </p:txBody>
      </p:sp>
    </p:spTree>
    <p:extLst>
      <p:ext uri="{BB962C8B-B14F-4D97-AF65-F5344CB8AC3E}">
        <p14:creationId xmlns:p14="http://schemas.microsoft.com/office/powerpoint/2010/main" xmlns="" val="2791272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589</Words>
  <Application>Microsoft Office PowerPoint</Application>
  <PresentationFormat>Custom</PresentationFormat>
  <Paragraphs>92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LIBRARY MANAGEMENT SYSTEM</vt:lpstr>
      <vt:lpstr> COM 311 : COMPUTER SCIENCE PROJECT 1 </vt:lpstr>
      <vt:lpstr>CONTENTS</vt:lpstr>
      <vt:lpstr>INTRODUCTION</vt:lpstr>
      <vt:lpstr>Purpose</vt:lpstr>
      <vt:lpstr>Product Scope</vt:lpstr>
      <vt:lpstr>Product Functions</vt:lpstr>
      <vt:lpstr>User Classes</vt:lpstr>
      <vt:lpstr>Assumptions</vt:lpstr>
      <vt:lpstr>Performance Requirement</vt:lpstr>
      <vt:lpstr>Safety Requirement</vt:lpstr>
      <vt:lpstr>Security Requirement</vt:lpstr>
      <vt:lpstr>Analysis Model</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User</dc:creator>
  <cp:lastModifiedBy>Admin</cp:lastModifiedBy>
  <cp:revision>66</cp:revision>
  <dcterms:created xsi:type="dcterms:W3CDTF">2019-07-03T13:32:07Z</dcterms:created>
  <dcterms:modified xsi:type="dcterms:W3CDTF">2019-07-06T04:28:30Z</dcterms:modified>
</cp:coreProperties>
</file>