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4"/>
  </p:notesMasterIdLst>
  <p:sldIdLst>
    <p:sldId id="316" r:id="rId5"/>
    <p:sldId id="310" r:id="rId6"/>
    <p:sldId id="311" r:id="rId7"/>
    <p:sldId id="312" r:id="rId8"/>
    <p:sldId id="317" r:id="rId9"/>
    <p:sldId id="295" r:id="rId10"/>
    <p:sldId id="318" r:id="rId11"/>
    <p:sldId id="319" r:id="rId12"/>
    <p:sldId id="313" r:id="rId13"/>
    <p:sldId id="303" r:id="rId14"/>
    <p:sldId id="320" r:id="rId15"/>
    <p:sldId id="321" r:id="rId16"/>
    <p:sldId id="322" r:id="rId17"/>
    <p:sldId id="323" r:id="rId18"/>
    <p:sldId id="325" r:id="rId19"/>
    <p:sldId id="326" r:id="rId20"/>
    <p:sldId id="327" r:id="rId21"/>
    <p:sldId id="315" r:id="rId22"/>
    <p:sldId id="3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BA1F2E8-E201-42F3-807F-69B1D1EC548C}">
          <p14:sldIdLst>
            <p14:sldId id="316"/>
            <p14:sldId id="310"/>
            <p14:sldId id="311"/>
          </p14:sldIdLst>
        </p14:section>
        <p14:section name="Data Collection" id="{E53A3617-D97C-4CBD-95F9-F020E6F6C0D2}">
          <p14:sldIdLst>
            <p14:sldId id="312"/>
            <p14:sldId id="317"/>
            <p14:sldId id="295"/>
            <p14:sldId id="318"/>
          </p14:sldIdLst>
        </p14:section>
        <p14:section name="Pre- Processing data with NLP" id="{4F1DF52A-7268-49C2-8254-583F125AE1BC}">
          <p14:sldIdLst>
            <p14:sldId id="319"/>
            <p14:sldId id="313"/>
            <p14:sldId id="303"/>
            <p14:sldId id="320"/>
            <p14:sldId id="321"/>
            <p14:sldId id="322"/>
          </p14:sldIdLst>
        </p14:section>
        <p14:section name="Model/s Development and Evaluation" id="{E83816A0-6C28-4AD0-B232-C069E292CAEE}">
          <p14:sldIdLst>
            <p14:sldId id="323"/>
            <p14:sldId id="325"/>
            <p14:sldId id="326"/>
            <p14:sldId id="327"/>
            <p14:sldId id="315"/>
            <p14:sldId id="30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2"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226" autoAdjust="0"/>
  </p:normalViewPr>
  <p:slideViewPr>
    <p:cSldViewPr snapToGrid="0">
      <p:cViewPr varScale="1">
        <p:scale>
          <a:sx n="85" d="100"/>
          <a:sy n="85" d="100"/>
        </p:scale>
        <p:origin x="252" y="84"/>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dirty="0"/>
            <a:t>Step1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Converting all the strings into lower case</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5"/>
        </a:solidFill>
        <a:ln>
          <a:solidFill>
            <a:schemeClr val="accent5"/>
          </a:solidFill>
        </a:ln>
      </dgm:spPr>
      <dgm:t>
        <a:bodyPr/>
        <a:lstStyle/>
        <a:p>
          <a:r>
            <a:rPr lang="en-US" dirty="0"/>
            <a:t>Step2</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Converting all the email address present in the reviews as “email address”.</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Step3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Converting all the currency present in the reviews as “dollars”.</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Step4</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Converting all phone numbers present in the reviews as “phonenumber”.</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dgm:spPr/>
      <dgm:t>
        <a:bodyPr/>
        <a:lstStyle/>
        <a:p>
          <a:endParaRPr lang="en-US" dirty="0"/>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4ABC8B09-04D6-410A-B33B-7083EDBBC3E5}">
      <dgm:prSet phldrT="[Text]"/>
      <dgm:spPr/>
      <dgm:t>
        <a:bodyPr/>
        <a:lstStyle/>
        <a:p>
          <a:r>
            <a:rPr lang="en-US" dirty="0"/>
            <a:t>Step5</a:t>
          </a:r>
          <a:r>
            <a:rPr lang="en-US" b="0" i="0" u="none" dirty="0"/>
            <a:t> </a:t>
          </a:r>
          <a:endParaRPr lang="en-US" dirty="0"/>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dgm:spPr/>
      <dgm:t>
        <a:bodyPr/>
        <a:lstStyle/>
        <a:p>
          <a:r>
            <a:rPr lang="en-US" b="0" i="0" u="none" dirty="0"/>
            <a:t>Removed all punctuations and stop words and lemawords from the reviews.</a:t>
          </a:r>
          <a:endParaRPr lang="en-US"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F5CEF079-1403-4593-BC5C-4FD5B51E7EBD}">
      <dgm:prSet phldrT="[Text]"/>
      <dgm:spPr/>
      <dgm:t>
        <a:bodyPr/>
        <a:lstStyle/>
        <a:p>
          <a:r>
            <a:rPr lang="en-US" b="0" i="0" u="none" dirty="0"/>
            <a:t>Have converted all the number present in the reviews as “number”.</a:t>
          </a:r>
        </a:p>
      </dgm:t>
    </dgm:pt>
    <dgm:pt modelId="{9AD6AE2C-DB4D-413F-9FA7-91C3259ED9B0}" type="parTrans" cxnId="{215E2DDE-55B6-44DB-B4CC-7EAEA1BFFFC7}">
      <dgm:prSet/>
      <dgm:spPr/>
      <dgm:t>
        <a:bodyPr/>
        <a:lstStyle/>
        <a:p>
          <a:endParaRPr lang="en-US"/>
        </a:p>
      </dgm:t>
    </dgm:pt>
    <dgm:pt modelId="{8FFD1775-1BB1-4522-A866-4472E4A0DA47}" type="sibTrans" cxnId="{215E2DDE-55B6-44DB-B4CC-7EAEA1BFFFC7}">
      <dgm:prSet/>
      <dgm:spPr/>
      <dgm:t>
        <a:bodyPr/>
        <a:lstStyle/>
        <a:p>
          <a:endParaRPr lang="en-US"/>
        </a:p>
      </dgm:t>
    </dgm:pt>
    <dgm:pt modelId="{8D738095-0A02-4F22-A179-7588DBED6D74}">
      <dgm:prSet phldrT="[Text]"/>
      <dgm:spPr/>
      <dgm:t>
        <a:bodyPr/>
        <a:lstStyle/>
        <a:p>
          <a:endParaRPr lang="en-US" dirty="0"/>
        </a:p>
      </dgm:t>
    </dgm:pt>
    <dgm:pt modelId="{E55491BD-8DE2-4E22-BEE0-DD40D0C7EF05}" type="parTrans" cxnId="{BF9A95FB-83D9-4FFF-89E6-2EB773A66AB5}">
      <dgm:prSet/>
      <dgm:spPr/>
      <dgm:t>
        <a:bodyPr/>
        <a:lstStyle/>
        <a:p>
          <a:endParaRPr lang="en-US"/>
        </a:p>
      </dgm:t>
    </dgm:pt>
    <dgm:pt modelId="{A7C95CD0-4959-4160-BC0F-DE1494BD11E6}" type="sibTrans" cxnId="{BF9A95FB-83D9-4FFF-89E6-2EB773A66AB5}">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D0643A62-A027-4529-9E49-74178FB968A8}" type="presOf" srcId="{50F145FF-1B4A-4E07-9ABB-76FFB199D5FD}" destId="{810D7AA7-A541-4507-BE7F-36CCF210089F}" srcOrd="0" destOrd="1"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23B483D5-5D2C-4746-9045-DF53AF4104C0}" type="presOf" srcId="{8D738095-0A02-4F22-A179-7588DBED6D74}" destId="{1F1B09A6-DA7E-41D1-B8A6-E3B6E775E5C1}" srcOrd="0" destOrd="2" presId="urn:microsoft.com/office/officeart/2016/7/layout/AccentHomeChevronProcess"/>
    <dgm:cxn modelId="{215E2DDE-55B6-44DB-B4CC-7EAEA1BFFFC7}" srcId="{5EDA317F-AB2E-47DE-BA46-16FA60C3C561}" destId="{F5CEF079-1403-4593-BC5C-4FD5B51E7EBD}" srcOrd="1" destOrd="0" parTransId="{9AD6AE2C-DB4D-413F-9FA7-91C3259ED9B0}" sibTransId="{8FFD1775-1BB1-4522-A866-4472E4A0DA47}"/>
    <dgm:cxn modelId="{57A314E4-6E73-4100-AE2F-B6B1DCF0BA26}" srcId="{AACEAFD5-63CF-4AFC-B46F-BE086C5D447C}" destId="{50F145FF-1B4A-4E07-9ABB-76FFB199D5FD}" srcOrd="1"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B99A16EB-76FE-4849-B2FD-2CE171274594}" type="presOf" srcId="{F5CEF079-1403-4593-BC5C-4FD5B51E7EBD}" destId="{1F1B09A6-DA7E-41D1-B8A6-E3B6E775E5C1}" srcOrd="0" destOrd="1" presId="urn:microsoft.com/office/officeart/2016/7/layout/AccentHomeChevronProcess"/>
    <dgm:cxn modelId="{2679AAF0-5BEA-4D4C-981E-F52C6560E50B}" type="presOf" srcId="{D71FC021-6A65-44D1-95B9-0E6C89079866}" destId="{7A0B5EFC-88FB-4ED5-994F-D5F6584C2293}" srcOrd="0" destOrd="0" presId="urn:microsoft.com/office/officeart/2016/7/layout/AccentHomeChevronProcess"/>
    <dgm:cxn modelId="{BF9A95FB-83D9-4FFF-89E6-2EB773A66AB5}" srcId="{5EDA317F-AB2E-47DE-BA46-16FA60C3C561}" destId="{8D738095-0A02-4F22-A179-7588DBED6D74}" srcOrd="2" destOrd="0" parTransId="{E55491BD-8DE2-4E22-BEE0-DD40D0C7EF05}" sibTransId="{A7C95CD0-4959-4160-BC0F-DE1494BD11E6}"/>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Step1</a:t>
          </a:r>
        </a:p>
      </dsp:txBody>
      <dsp:txXfrm>
        <a:off x="1966" y="2828369"/>
        <a:ext cx="2015408" cy="652700"/>
      </dsp:txXfrm>
    </dsp:sp>
    <dsp:sp modelId="{810D7AA7-A541-4507-BE7F-36CCF210089F}">
      <dsp:nvSpPr>
        <dsp:cNvPr id="0" name=""/>
        <dsp:cNvSpPr/>
      </dsp:nvSpPr>
      <dsp:spPr>
        <a:xfrm>
          <a:off x="169726"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strings into lower case</a:t>
          </a:r>
          <a:endParaRPr lang="en-US" sz="1100" kern="1200" dirty="0"/>
        </a:p>
        <a:p>
          <a:pPr marL="0" lvl="0" indent="0" algn="l" defTabSz="488950">
            <a:lnSpc>
              <a:spcPct val="90000"/>
            </a:lnSpc>
            <a:spcBef>
              <a:spcPct val="0"/>
            </a:spcBef>
            <a:spcAft>
              <a:spcPct val="35000"/>
            </a:spcAft>
            <a:buNone/>
          </a:pPr>
          <a:endParaRPr lang="en-US" sz="1100" kern="1200" dirty="0"/>
        </a:p>
      </dsp:txBody>
      <dsp:txXfrm>
        <a:off x="169726" y="970923"/>
        <a:ext cx="1702760" cy="1374109"/>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Step2</a:t>
          </a:r>
        </a:p>
      </dsp:txBody>
      <dsp:txXfrm>
        <a:off x="2157287" y="2828369"/>
        <a:ext cx="1770645" cy="652700"/>
      </dsp:txXfrm>
    </dsp:sp>
    <dsp:sp modelId="{5E07F9E4-149C-4A89-848F-4ABDD305F0C5}">
      <dsp:nvSpPr>
        <dsp:cNvPr id="0" name=""/>
        <dsp:cNvSpPr/>
      </dsp:nvSpPr>
      <dsp:spPr>
        <a:xfrm>
          <a:off x="2161872"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email address present in the reviews as “email address”.</a:t>
          </a:r>
          <a:endParaRPr lang="en-US" sz="1100" kern="1200" dirty="0"/>
        </a:p>
      </dsp:txBody>
      <dsp:txXfrm>
        <a:off x="2161872" y="970923"/>
        <a:ext cx="1702760" cy="1374109"/>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Step3</a:t>
          </a:r>
        </a:p>
      </dsp:txBody>
      <dsp:txXfrm>
        <a:off x="4149433" y="2828369"/>
        <a:ext cx="1770645" cy="652700"/>
      </dsp:txXfrm>
    </dsp:sp>
    <dsp:sp modelId="{FD7B29F2-0D66-4B4B-BC8A-82DA23575305}">
      <dsp:nvSpPr>
        <dsp:cNvPr id="0" name=""/>
        <dsp:cNvSpPr/>
      </dsp:nvSpPr>
      <dsp:spPr>
        <a:xfrm>
          <a:off x="4154017"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currency present in the reviews as “dollars”.</a:t>
          </a:r>
          <a:endParaRPr lang="en-US" sz="1100" kern="1200" dirty="0"/>
        </a:p>
      </dsp:txBody>
      <dsp:txXfrm>
        <a:off x="4154017" y="970923"/>
        <a:ext cx="1702760" cy="1374109"/>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Step4</a:t>
          </a:r>
        </a:p>
      </dsp:txBody>
      <dsp:txXfrm>
        <a:off x="6141578" y="2828369"/>
        <a:ext cx="1770645" cy="652700"/>
      </dsp:txXfrm>
    </dsp:sp>
    <dsp:sp modelId="{1F1B09A6-DA7E-41D1-B8A6-E3B6E775E5C1}">
      <dsp:nvSpPr>
        <dsp:cNvPr id="0" name=""/>
        <dsp:cNvSpPr/>
      </dsp:nvSpPr>
      <dsp:spPr>
        <a:xfrm>
          <a:off x="6146163"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phone numbers present in the reviews as “phonenumber”.</a:t>
          </a:r>
          <a:endParaRPr lang="en-US" sz="1100" kern="1200" dirty="0"/>
        </a:p>
        <a:p>
          <a:pPr marL="0" lvl="0" indent="0" algn="l" defTabSz="488950">
            <a:lnSpc>
              <a:spcPct val="90000"/>
            </a:lnSpc>
            <a:spcBef>
              <a:spcPct val="0"/>
            </a:spcBef>
            <a:spcAft>
              <a:spcPct val="35000"/>
            </a:spcAft>
            <a:buNone/>
          </a:pPr>
          <a:r>
            <a:rPr lang="en-US" sz="1100" b="0" i="0" u="none" kern="1200" dirty="0"/>
            <a:t>Have converted all the number present in the reviews as “number”.</a:t>
          </a:r>
        </a:p>
        <a:p>
          <a:pPr marL="0" lvl="0" indent="0" algn="l" defTabSz="488950">
            <a:lnSpc>
              <a:spcPct val="90000"/>
            </a:lnSpc>
            <a:spcBef>
              <a:spcPct val="0"/>
            </a:spcBef>
            <a:spcAft>
              <a:spcPct val="35000"/>
            </a:spcAft>
            <a:buNone/>
          </a:pPr>
          <a:endParaRPr lang="en-US" sz="1100" kern="1200" dirty="0"/>
        </a:p>
      </dsp:txBody>
      <dsp:txXfrm>
        <a:off x="6146163" y="970923"/>
        <a:ext cx="1702760" cy="1374109"/>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Step5</a:t>
          </a:r>
          <a:r>
            <a:rPr lang="en-US" sz="1600" b="0" i="0" u="none" kern="1200" dirty="0"/>
            <a:t> </a:t>
          </a:r>
          <a:endParaRPr lang="en-US" sz="1600" kern="1200" dirty="0"/>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Removed all punctuations and stop words and lemawords from the reviews.</a:t>
          </a:r>
          <a:endParaRPr lang="en-US" sz="1100" kern="1200" dirty="0"/>
        </a:p>
      </dsp:txBody>
      <dsp:txXfrm>
        <a:off x="8138309" y="970923"/>
        <a:ext cx="1702760" cy="1374109"/>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12/17/2021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19</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Rating project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Rating Prediction</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Rating project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Rating project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0" y="1327754"/>
            <a:ext cx="5818908" cy="3654827"/>
          </a:xfrm>
        </p:spPr>
        <p:txBody>
          <a:bodyPr/>
          <a:lstStyle/>
          <a:p>
            <a:r>
              <a:rPr lang="en-US" dirty="0"/>
              <a:t>MACHINE LEARNING APPLIED: RATING PREDICTION BASED ON USER REVIEWS.</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p:txBody>
          <a:bodyPr/>
          <a:lstStyle/>
          <a:p>
            <a:pPr>
              <a:lnSpc>
                <a:spcPct val="300000"/>
              </a:lnSpc>
            </a:pPr>
            <a:endParaRPr lang="en-US" dirty="0">
              <a:solidFill>
                <a:schemeClr val="tx1"/>
              </a:solidFill>
            </a:endParaRP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818908" y="72737"/>
            <a:ext cx="6300355" cy="6858000"/>
          </a:xfr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10515600" cy="1325563"/>
          </a:xfrm>
        </p:spPr>
        <p:txBody>
          <a:bodyPr>
            <a:normAutofit/>
          </a:bodyPr>
          <a:lstStyle/>
          <a:p>
            <a:r>
              <a:rPr lang="en-US" b="0" i="0" dirty="0">
                <a:solidFill>
                  <a:srgbClr val="202124"/>
                </a:solidFill>
                <a:effectLst/>
                <a:latin typeface="Google Sans"/>
              </a:rPr>
              <a:t>Exploratory data analysis</a:t>
            </a:r>
            <a:endParaRPr lang="en-US" dirty="0"/>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4075710693"/>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8">
            <a:extLst>
              <a:ext uri="{FF2B5EF4-FFF2-40B4-BE49-F238E27FC236}">
                <a16:creationId xmlns:a16="http://schemas.microsoft.com/office/drawing/2014/main" id="{320229A6-AF6C-40A3-B65A-32069223F3E6}"/>
              </a:ext>
            </a:extLst>
          </p:cNvPr>
          <p:cNvSpPr>
            <a:spLocks noGrp="1"/>
          </p:cNvSpPr>
          <p:nvPr>
            <p:ph type="dt" sz="half" idx="10"/>
          </p:nvPr>
        </p:nvSpPr>
        <p:spPr/>
        <p:txBody>
          <a:bodyPr/>
          <a:lstStyle/>
          <a:p>
            <a:r>
              <a:rPr lang="en-US"/>
              <a:t>Rating Prediction</a:t>
            </a:r>
            <a:endParaRPr lang="en-US" dirty="0"/>
          </a:p>
        </p:txBody>
      </p:sp>
      <p:sp>
        <p:nvSpPr>
          <p:cNvPr id="10" name="Footer Placeholder 9">
            <a:extLst>
              <a:ext uri="{FF2B5EF4-FFF2-40B4-BE49-F238E27FC236}">
                <a16:creationId xmlns:a16="http://schemas.microsoft.com/office/drawing/2014/main" id="{482F8203-FCB3-45DA-98E4-57F7C8811E66}"/>
              </a:ext>
            </a:extLst>
          </p:cNvPr>
          <p:cNvSpPr>
            <a:spLocks noGrp="1"/>
          </p:cNvSpPr>
          <p:nvPr>
            <p:ph type="ftr" sz="quarter" idx="11"/>
          </p:nvPr>
        </p:nvSpPr>
        <p:spPr/>
        <p:txBody>
          <a:bodyPr/>
          <a:lstStyle/>
          <a:p>
            <a:r>
              <a:rPr lang="en-US"/>
              <a:t>Rating project</a:t>
            </a:r>
            <a:endParaRPr lang="en-US" dirty="0"/>
          </a:p>
        </p:txBody>
      </p:sp>
      <p:sp>
        <p:nvSpPr>
          <p:cNvPr id="11" name="Slide Number Placeholder 10">
            <a:extLst>
              <a:ext uri="{FF2B5EF4-FFF2-40B4-BE49-F238E27FC236}">
                <a16:creationId xmlns:a16="http://schemas.microsoft.com/office/drawing/2014/main" id="{F1150805-8174-42CE-833A-44AEEBC0F359}"/>
              </a:ext>
            </a:extLst>
          </p:cNvPr>
          <p:cNvSpPr>
            <a:spLocks noGrp="1"/>
          </p:cNvSpPr>
          <p:nvPr>
            <p:ph type="sldNum" sz="quarter" idx="12"/>
          </p:nvPr>
        </p:nvSpPr>
        <p:spPr/>
        <p:txBody>
          <a:bodyPr/>
          <a:lstStyle/>
          <a:p>
            <a:fld id="{27CE633F-9882-4A5C-83A2-1109D0C73261}" type="slidenum">
              <a:rPr lang="en-US" smtClean="0"/>
              <a:t>10</a:t>
            </a:fld>
            <a:endParaRPr lang="en-US" dirty="0"/>
          </a:p>
        </p:txBody>
      </p:sp>
    </p:spTree>
    <p:extLst>
      <p:ext uri="{BB962C8B-B14F-4D97-AF65-F5344CB8AC3E}">
        <p14:creationId xmlns:p14="http://schemas.microsoft.com/office/powerpoint/2010/main" val="315928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11</a:t>
            </a:fld>
            <a:endParaRPr lang="en-US" dirty="0"/>
          </a:p>
        </p:txBody>
      </p:sp>
      <p:pic>
        <p:nvPicPr>
          <p:cNvPr id="5" name="Picture 4">
            <a:extLst>
              <a:ext uri="{FF2B5EF4-FFF2-40B4-BE49-F238E27FC236}">
                <a16:creationId xmlns:a16="http://schemas.microsoft.com/office/drawing/2014/main" id="{8A052DD7-B654-4637-8C4C-8B48C1CD3EAD}"/>
              </a:ext>
            </a:extLst>
          </p:cNvPr>
          <p:cNvPicPr>
            <a:picLocks noChangeAspect="1"/>
          </p:cNvPicPr>
          <p:nvPr/>
        </p:nvPicPr>
        <p:blipFill>
          <a:blip r:embed="rId2"/>
          <a:stretch>
            <a:fillRect/>
          </a:stretch>
        </p:blipFill>
        <p:spPr>
          <a:xfrm>
            <a:off x="785812" y="1371600"/>
            <a:ext cx="10620375" cy="4114800"/>
          </a:xfrm>
          <a:prstGeom prst="rect">
            <a:avLst/>
          </a:prstGeom>
        </p:spPr>
      </p:pic>
    </p:spTree>
    <p:extLst>
      <p:ext uri="{BB962C8B-B14F-4D97-AF65-F5344CB8AC3E}">
        <p14:creationId xmlns:p14="http://schemas.microsoft.com/office/powerpoint/2010/main" val="39387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12</a:t>
            </a:fld>
            <a:endParaRPr lang="en-US" dirty="0"/>
          </a:p>
        </p:txBody>
      </p:sp>
      <p:pic>
        <p:nvPicPr>
          <p:cNvPr id="5" name="Picture 4">
            <a:extLst>
              <a:ext uri="{FF2B5EF4-FFF2-40B4-BE49-F238E27FC236}">
                <a16:creationId xmlns:a16="http://schemas.microsoft.com/office/drawing/2014/main" id="{6C6C7CFD-59B6-4CC4-8261-99E5E2D9CF2C}"/>
              </a:ext>
            </a:extLst>
          </p:cNvPr>
          <p:cNvPicPr>
            <a:picLocks noChangeAspect="1"/>
          </p:cNvPicPr>
          <p:nvPr/>
        </p:nvPicPr>
        <p:blipFill>
          <a:blip r:embed="rId2"/>
          <a:stretch>
            <a:fillRect/>
          </a:stretch>
        </p:blipFill>
        <p:spPr>
          <a:xfrm>
            <a:off x="1327288" y="1690688"/>
            <a:ext cx="9086850" cy="4019550"/>
          </a:xfrm>
          <a:prstGeom prst="rect">
            <a:avLst/>
          </a:prstGeom>
        </p:spPr>
      </p:pic>
    </p:spTree>
    <p:extLst>
      <p:ext uri="{BB962C8B-B14F-4D97-AF65-F5344CB8AC3E}">
        <p14:creationId xmlns:p14="http://schemas.microsoft.com/office/powerpoint/2010/main" val="359240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sz="4800" u="sng" dirty="0"/>
              <a:t>Count vectorizer for Preprocessing.</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13</a:t>
            </a:fld>
            <a:endParaRPr lang="en-US" dirty="0"/>
          </a:p>
        </p:txBody>
      </p:sp>
      <p:pic>
        <p:nvPicPr>
          <p:cNvPr id="5" name="Picture 4">
            <a:extLst>
              <a:ext uri="{FF2B5EF4-FFF2-40B4-BE49-F238E27FC236}">
                <a16:creationId xmlns:a16="http://schemas.microsoft.com/office/drawing/2014/main" id="{A906C069-9AB8-4B3F-A1EE-68388578A300}"/>
              </a:ext>
            </a:extLst>
          </p:cNvPr>
          <p:cNvPicPr>
            <a:picLocks noChangeAspect="1"/>
          </p:cNvPicPr>
          <p:nvPr/>
        </p:nvPicPr>
        <p:blipFill>
          <a:blip r:embed="rId2"/>
          <a:stretch>
            <a:fillRect/>
          </a:stretch>
        </p:blipFill>
        <p:spPr>
          <a:xfrm>
            <a:off x="1857375" y="2000250"/>
            <a:ext cx="8477250" cy="2857500"/>
          </a:xfrm>
          <a:prstGeom prst="rect">
            <a:avLst/>
          </a:prstGeom>
        </p:spPr>
      </p:pic>
    </p:spTree>
    <p:extLst>
      <p:ext uri="{BB962C8B-B14F-4D97-AF65-F5344CB8AC3E}">
        <p14:creationId xmlns:p14="http://schemas.microsoft.com/office/powerpoint/2010/main" val="87901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fontScale="90000"/>
          </a:bodyPr>
          <a:lstStyle/>
          <a:p>
            <a:r>
              <a:rPr lang="en-US" dirty="0"/>
              <a:t>Model/s Development and Evaluation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“Logistic Regression", "Random Forest", "Decision Tree", "Extra Tree", "Ada Boost", "Gradient Boosting", "</a:t>
            </a:r>
            <a:r>
              <a:rPr lang="en-US" dirty="0" err="1"/>
              <a:t>XGBoost</a:t>
            </a:r>
            <a:r>
              <a:rPr lang="en-US" dirty="0"/>
              <a:t>”.</a:t>
            </a:r>
          </a:p>
        </p:txBody>
      </p:sp>
    </p:spTree>
    <p:extLst>
      <p:ext uri="{BB962C8B-B14F-4D97-AF65-F5344CB8AC3E}">
        <p14:creationId xmlns:p14="http://schemas.microsoft.com/office/powerpoint/2010/main" val="269519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3" name="TextBox 2">
            <a:extLst>
              <a:ext uri="{FF2B5EF4-FFF2-40B4-BE49-F238E27FC236}">
                <a16:creationId xmlns:a16="http://schemas.microsoft.com/office/drawing/2014/main" id="{87FFDA03-1D31-4B86-B866-2F389FC8511C}"/>
              </a:ext>
            </a:extLst>
          </p:cNvPr>
          <p:cNvSpPr txBox="1"/>
          <p:nvPr/>
        </p:nvSpPr>
        <p:spPr>
          <a:xfrm>
            <a:off x="1504950" y="5167312"/>
            <a:ext cx="9848850" cy="923330"/>
          </a:xfrm>
          <a:prstGeom prst="rect">
            <a:avLst/>
          </a:prstGeom>
          <a:noFill/>
        </p:spPr>
        <p:txBody>
          <a:bodyPr wrap="square" rtlCol="0">
            <a:spAutoFit/>
          </a:bodyPr>
          <a:lstStyle/>
          <a:p>
            <a:r>
              <a:rPr lang="en-US" dirty="0"/>
              <a:t>I have used Seven different algorithms and tried in sorting the top performed algorithm they are “Logistic Regression",  "Random Forest", "Decision Tree", "Extra Tree", "Ada Boost", "Gradient Boosting", "</a:t>
            </a:r>
            <a:r>
              <a:rPr lang="en-US" dirty="0" err="1"/>
              <a:t>XGBoost</a:t>
            </a:r>
            <a:r>
              <a:rPr lang="en-US" dirty="0"/>
              <a:t>”.</a:t>
            </a:r>
          </a:p>
        </p:txBody>
      </p:sp>
      <p:pic>
        <p:nvPicPr>
          <p:cNvPr id="4" name="Picture 3">
            <a:extLst>
              <a:ext uri="{FF2B5EF4-FFF2-40B4-BE49-F238E27FC236}">
                <a16:creationId xmlns:a16="http://schemas.microsoft.com/office/drawing/2014/main" id="{9B797C0C-CC9C-4900-8834-F5949A75E2C0}"/>
              </a:ext>
            </a:extLst>
          </p:cNvPr>
          <p:cNvPicPr>
            <a:picLocks noChangeAspect="1"/>
          </p:cNvPicPr>
          <p:nvPr/>
        </p:nvPicPr>
        <p:blipFill>
          <a:blip r:embed="rId2"/>
          <a:stretch>
            <a:fillRect/>
          </a:stretch>
        </p:blipFill>
        <p:spPr>
          <a:xfrm>
            <a:off x="3600450" y="2076450"/>
            <a:ext cx="4991100" cy="2705100"/>
          </a:xfrm>
          <a:prstGeom prst="rect">
            <a:avLst/>
          </a:prstGeom>
        </p:spPr>
      </p:pic>
    </p:spTree>
    <p:extLst>
      <p:ext uri="{BB962C8B-B14F-4D97-AF65-F5344CB8AC3E}">
        <p14:creationId xmlns:p14="http://schemas.microsoft.com/office/powerpoint/2010/main" val="1400522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3" name="TextBox 2">
            <a:extLst>
              <a:ext uri="{FF2B5EF4-FFF2-40B4-BE49-F238E27FC236}">
                <a16:creationId xmlns:a16="http://schemas.microsoft.com/office/drawing/2014/main" id="{87FFDA03-1D31-4B86-B866-2F389FC8511C}"/>
              </a:ext>
            </a:extLst>
          </p:cNvPr>
          <p:cNvSpPr txBox="1"/>
          <p:nvPr/>
        </p:nvSpPr>
        <p:spPr>
          <a:xfrm>
            <a:off x="1504950" y="5167312"/>
            <a:ext cx="9848850" cy="646331"/>
          </a:xfrm>
          <a:prstGeom prst="rect">
            <a:avLst/>
          </a:prstGeom>
          <a:noFill/>
        </p:spPr>
        <p:txBody>
          <a:bodyPr wrap="square" rtlCol="0">
            <a:spAutoFit/>
          </a:bodyPr>
          <a:lstStyle/>
          <a:p>
            <a:r>
              <a:rPr lang="en-US" dirty="0"/>
              <a:t>From above table its evident that Random Forest Algorithm tops the chart which is further tuned and saved.</a:t>
            </a:r>
          </a:p>
        </p:txBody>
      </p:sp>
      <p:pic>
        <p:nvPicPr>
          <p:cNvPr id="4" name="Picture 3">
            <a:extLst>
              <a:ext uri="{FF2B5EF4-FFF2-40B4-BE49-F238E27FC236}">
                <a16:creationId xmlns:a16="http://schemas.microsoft.com/office/drawing/2014/main" id="{9FE7A48B-A96F-4549-9293-02B6A2290209}"/>
              </a:ext>
            </a:extLst>
          </p:cNvPr>
          <p:cNvPicPr>
            <a:picLocks noChangeAspect="1"/>
          </p:cNvPicPr>
          <p:nvPr/>
        </p:nvPicPr>
        <p:blipFill>
          <a:blip r:embed="rId2"/>
          <a:stretch>
            <a:fillRect/>
          </a:stretch>
        </p:blipFill>
        <p:spPr>
          <a:xfrm>
            <a:off x="2107097" y="2001079"/>
            <a:ext cx="5384316" cy="2623526"/>
          </a:xfrm>
          <a:prstGeom prst="rect">
            <a:avLst/>
          </a:prstGeom>
        </p:spPr>
      </p:pic>
    </p:spTree>
    <p:extLst>
      <p:ext uri="{BB962C8B-B14F-4D97-AF65-F5344CB8AC3E}">
        <p14:creationId xmlns:p14="http://schemas.microsoft.com/office/powerpoint/2010/main" val="2693216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u="sng" dirty="0"/>
              <a:t>Visualizations.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10" name="TextBox 9">
            <a:extLst>
              <a:ext uri="{FF2B5EF4-FFF2-40B4-BE49-F238E27FC236}">
                <a16:creationId xmlns:a16="http://schemas.microsoft.com/office/drawing/2014/main" id="{47F793E9-1D3C-4399-978B-08F51F14E4DF}"/>
              </a:ext>
            </a:extLst>
          </p:cNvPr>
          <p:cNvSpPr txBox="1"/>
          <p:nvPr/>
        </p:nvSpPr>
        <p:spPr>
          <a:xfrm>
            <a:off x="8029575" y="1962150"/>
            <a:ext cx="3619500" cy="3139321"/>
          </a:xfrm>
          <a:prstGeom prst="rect">
            <a:avLst/>
          </a:prstGeom>
          <a:noFill/>
        </p:spPr>
        <p:txBody>
          <a:bodyPr wrap="square" rtlCol="0">
            <a:spAutoFit/>
          </a:bodyPr>
          <a:lstStyle/>
          <a:p>
            <a:pPr algn="just"/>
            <a:r>
              <a:rPr lang="en-US" dirty="0"/>
              <a:t>As like said earlier I have trained using eight different models and finalized Random Forest as top performed model we are visualizing the metrics of these models.</a:t>
            </a:r>
          </a:p>
          <a:p>
            <a:pPr algn="just"/>
            <a:endParaRPr lang="en-US" dirty="0"/>
          </a:p>
          <a:p>
            <a:pPr algn="just"/>
            <a:r>
              <a:rPr lang="en-US" dirty="0"/>
              <a:t>Seeing the performance, I have finalized Random Forest model and hyper parameter tuned and saved the same.</a:t>
            </a:r>
          </a:p>
        </p:txBody>
      </p:sp>
      <p:pic>
        <p:nvPicPr>
          <p:cNvPr id="3" name="Picture 2">
            <a:extLst>
              <a:ext uri="{FF2B5EF4-FFF2-40B4-BE49-F238E27FC236}">
                <a16:creationId xmlns:a16="http://schemas.microsoft.com/office/drawing/2014/main" id="{AFBC9F82-6865-447E-82E0-0D57633A2555}"/>
              </a:ext>
            </a:extLst>
          </p:cNvPr>
          <p:cNvPicPr>
            <a:picLocks noChangeAspect="1"/>
          </p:cNvPicPr>
          <p:nvPr/>
        </p:nvPicPr>
        <p:blipFill>
          <a:blip r:embed="rId2"/>
          <a:stretch>
            <a:fillRect/>
          </a:stretch>
        </p:blipFill>
        <p:spPr>
          <a:xfrm>
            <a:off x="836612" y="1454219"/>
            <a:ext cx="2555945" cy="1974782"/>
          </a:xfrm>
          <a:prstGeom prst="rect">
            <a:avLst/>
          </a:prstGeom>
        </p:spPr>
      </p:pic>
      <p:pic>
        <p:nvPicPr>
          <p:cNvPr id="4" name="Picture 3">
            <a:extLst>
              <a:ext uri="{FF2B5EF4-FFF2-40B4-BE49-F238E27FC236}">
                <a16:creationId xmlns:a16="http://schemas.microsoft.com/office/drawing/2014/main" id="{212CBCDD-AD15-414D-A3E9-B1E641D6A3B9}"/>
              </a:ext>
            </a:extLst>
          </p:cNvPr>
          <p:cNvPicPr>
            <a:picLocks noChangeAspect="1"/>
          </p:cNvPicPr>
          <p:nvPr/>
        </p:nvPicPr>
        <p:blipFill>
          <a:blip r:embed="rId3"/>
          <a:stretch>
            <a:fillRect/>
          </a:stretch>
        </p:blipFill>
        <p:spPr>
          <a:xfrm>
            <a:off x="4038600" y="1454218"/>
            <a:ext cx="2703443" cy="1974782"/>
          </a:xfrm>
          <a:prstGeom prst="rect">
            <a:avLst/>
          </a:prstGeom>
        </p:spPr>
      </p:pic>
      <p:pic>
        <p:nvPicPr>
          <p:cNvPr id="5" name="Picture 4">
            <a:extLst>
              <a:ext uri="{FF2B5EF4-FFF2-40B4-BE49-F238E27FC236}">
                <a16:creationId xmlns:a16="http://schemas.microsoft.com/office/drawing/2014/main" id="{6CD9BE69-78BC-4B8A-8755-C4593B7C6FA6}"/>
              </a:ext>
            </a:extLst>
          </p:cNvPr>
          <p:cNvPicPr>
            <a:picLocks noChangeAspect="1"/>
          </p:cNvPicPr>
          <p:nvPr/>
        </p:nvPicPr>
        <p:blipFill>
          <a:blip r:embed="rId4"/>
          <a:stretch>
            <a:fillRect/>
          </a:stretch>
        </p:blipFill>
        <p:spPr>
          <a:xfrm>
            <a:off x="833542" y="3564594"/>
            <a:ext cx="2555946" cy="2531405"/>
          </a:xfrm>
          <a:prstGeom prst="rect">
            <a:avLst/>
          </a:prstGeom>
        </p:spPr>
      </p:pic>
      <p:pic>
        <p:nvPicPr>
          <p:cNvPr id="6" name="Picture 5">
            <a:extLst>
              <a:ext uri="{FF2B5EF4-FFF2-40B4-BE49-F238E27FC236}">
                <a16:creationId xmlns:a16="http://schemas.microsoft.com/office/drawing/2014/main" id="{AC715102-163D-4814-AB2C-DD1B9AD95A82}"/>
              </a:ext>
            </a:extLst>
          </p:cNvPr>
          <p:cNvPicPr>
            <a:picLocks noChangeAspect="1"/>
          </p:cNvPicPr>
          <p:nvPr/>
        </p:nvPicPr>
        <p:blipFill>
          <a:blip r:embed="rId5"/>
          <a:stretch>
            <a:fillRect/>
          </a:stretch>
        </p:blipFill>
        <p:spPr>
          <a:xfrm>
            <a:off x="4038600" y="3564594"/>
            <a:ext cx="2703444" cy="2531406"/>
          </a:xfrm>
          <a:prstGeom prst="rect">
            <a:avLst/>
          </a:prstGeom>
        </p:spPr>
      </p:pic>
    </p:spTree>
    <p:extLst>
      <p:ext uri="{BB962C8B-B14F-4D97-AF65-F5344CB8AC3E}">
        <p14:creationId xmlns:p14="http://schemas.microsoft.com/office/powerpoint/2010/main" val="339678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4984628" cy="1491339"/>
          </a:xfrm>
        </p:spPr>
        <p:txBody>
          <a:bodyPr/>
          <a:lstStyle/>
          <a:p>
            <a:r>
              <a:rPr lang="en-US" u="sng" dirty="0"/>
              <a:t>Conclusion</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838199" y="2586607"/>
            <a:ext cx="6429375" cy="3359258"/>
          </a:xfrm>
        </p:spPr>
        <p:txBody>
          <a:bodyPr/>
          <a:lstStyle/>
          <a:p>
            <a:pPr algn="just"/>
            <a:r>
              <a:rPr lang="en-US" dirty="0"/>
              <a:t>Online reviews are an effective word of mouth marketing strategy in the digital age, providing outside perspectives on products and services. While positive reviews can drive revenue and build a trustworthy reputation, negative reviews or the absence of reviews can do the opposite. Understanding the importance of reviews as well as how to leverage them to boost your business can be a critical way to get ahead in the competitive ecommerce marketplace, positioning yourself miles ahead of the competition.</a:t>
            </a:r>
          </a:p>
        </p:txBody>
      </p:sp>
      <p:pic>
        <p:nvPicPr>
          <p:cNvPr id="6" name="Picture Placeholder 5" descr="A picture containing colorful, cargo container">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64666" y="1678220"/>
            <a:ext cx="4267645" cy="4267645"/>
          </a:xfrm>
        </p:spPr>
      </p:pic>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a:t>Rating project</a:t>
            </a:r>
            <a:endParaRPr lang="en-US" dirty="0"/>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28707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2" name="Date Placeholder 11">
            <a:extLst>
              <a:ext uri="{FF2B5EF4-FFF2-40B4-BE49-F238E27FC236}">
                <a16:creationId xmlns:a16="http://schemas.microsoft.com/office/drawing/2014/main" id="{706D5F1F-D562-439A-90CF-588150E70270}"/>
              </a:ext>
            </a:extLst>
          </p:cNvPr>
          <p:cNvSpPr>
            <a:spLocks noGrp="1"/>
          </p:cNvSpPr>
          <p:nvPr>
            <p:ph type="dt" sz="half" idx="17"/>
          </p:nvPr>
        </p:nvSpPr>
        <p:spPr/>
        <p:txBody>
          <a:bodyPr/>
          <a:lstStyle/>
          <a:p>
            <a:r>
              <a:rPr lang="en-US"/>
              <a:t>Rating Prediction</a:t>
            </a:r>
            <a:endParaRPr lang="en-US" dirty="0"/>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sp>
        <p:nvSpPr>
          <p:cNvPr id="14" name="Footer Placeholder 13">
            <a:extLst>
              <a:ext uri="{FF2B5EF4-FFF2-40B4-BE49-F238E27FC236}">
                <a16:creationId xmlns:a16="http://schemas.microsoft.com/office/drawing/2014/main" id="{82B766D7-C47C-4C42-BC77-9A6DD1F3674F}"/>
              </a:ext>
            </a:extLst>
          </p:cNvPr>
          <p:cNvSpPr>
            <a:spLocks noGrp="1"/>
          </p:cNvSpPr>
          <p:nvPr>
            <p:ph type="ftr" sz="quarter" idx="18"/>
          </p:nvPr>
        </p:nvSpPr>
        <p:spPr/>
        <p:txBody>
          <a:bodyPr/>
          <a:lstStyle/>
          <a:p>
            <a:r>
              <a:rPr lang="en-US"/>
              <a:t>Rating project</a:t>
            </a:r>
            <a:endParaRPr lang="en-US" dirty="0"/>
          </a:p>
        </p:txBody>
      </p:sp>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1604905" y="3728425"/>
            <a:ext cx="5181735" cy="776900"/>
          </a:xfrm>
        </p:spPr>
        <p:txBody>
          <a:bodyPr/>
          <a:lstStyle/>
          <a:p>
            <a:endParaRPr lang="en-US" dirty="0"/>
          </a:p>
          <a:p>
            <a:endParaRPr lang="en-US" dirty="0"/>
          </a:p>
        </p:txBody>
      </p:sp>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Agenda</a:t>
            </a:r>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6392583" y="2645922"/>
            <a:ext cx="4434721" cy="3710427"/>
          </a:xfrm>
        </p:spPr>
        <p:txBody>
          <a:bodyPr/>
          <a:lstStyle/>
          <a:p>
            <a:r>
              <a:rPr lang="en-US" dirty="0"/>
              <a:t>Introduction</a:t>
            </a:r>
          </a:p>
          <a:p>
            <a:r>
              <a:rPr lang="en-US" dirty="0"/>
              <a:t>Data Collection</a:t>
            </a:r>
          </a:p>
          <a:p>
            <a:r>
              <a:rPr lang="en-US" dirty="0"/>
              <a:t>Pre- Processing data with NLP</a:t>
            </a:r>
          </a:p>
          <a:p>
            <a:r>
              <a:rPr lang="en-US" dirty="0"/>
              <a:t>Model/s Development and Evaluation</a:t>
            </a:r>
          </a:p>
          <a:p>
            <a:r>
              <a:rPr lang="en-US" dirty="0"/>
              <a:t>Conclusion</a:t>
            </a:r>
          </a:p>
          <a:p>
            <a:pPr marL="0" indent="0">
              <a:buNone/>
            </a:pPr>
            <a:endParaRPr lang="en-US" dirty="0"/>
          </a:p>
        </p:txBody>
      </p:sp>
      <p:sp>
        <p:nvSpPr>
          <p:cNvPr id="2" name="Date Placeholder 1">
            <a:extLst>
              <a:ext uri="{FF2B5EF4-FFF2-40B4-BE49-F238E27FC236}">
                <a16:creationId xmlns:a16="http://schemas.microsoft.com/office/drawing/2014/main" id="{CCD9AA72-61E2-4CEE-8E0C-A793B0EBE00D}"/>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8FA222E3-EF0C-4EAB-9068-4D5E7574C8DA}"/>
              </a:ext>
            </a:extLst>
          </p:cNvPr>
          <p:cNvSpPr>
            <a:spLocks noGrp="1"/>
          </p:cNvSpPr>
          <p:nvPr>
            <p:ph type="ftr" sz="quarter" idx="13"/>
          </p:nvPr>
        </p:nvSpPr>
        <p:spPr>
          <a:xfrm rot="16200000">
            <a:off x="9812116" y="1591485"/>
            <a:ext cx="3548094" cy="365125"/>
          </a:xfrm>
        </p:spPr>
        <p:txBody>
          <a:bodyPr/>
          <a:lstStyle/>
          <a:p>
            <a:r>
              <a:rPr lang="en-US" dirty="0"/>
              <a:t>Rating project</a:t>
            </a:r>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lstStyle/>
          <a:p>
            <a:pPr algn="just"/>
            <a:r>
              <a:rPr lang="en-US" dirty="0"/>
              <a:t>With brands vying to win customers over with aggressive marketing, online reviews have become an important consideration for consumers. Over 88% of Ecommerce shoppers buy only after reading reviews of products. Product ratings and reviews secure the customer journey by giving them the confidence to complete the checkout process. User-generated content provides valuable consumer insights. It helps Ecommerce retailers understand the needs of consumers. Brands can use this information to ideate, improve and innovate products or services, foster customer loyalty, and improve their business.</a:t>
            </a:r>
          </a:p>
        </p:txBody>
      </p:sp>
      <p:sp>
        <p:nvSpPr>
          <p:cNvPr id="4" name="Date Placeholder 3">
            <a:extLst>
              <a:ext uri="{FF2B5EF4-FFF2-40B4-BE49-F238E27FC236}">
                <a16:creationId xmlns:a16="http://schemas.microsoft.com/office/drawing/2014/main" id="{07A2CE36-90A6-4F11-9E0A-6B9138AACEDE}"/>
              </a:ext>
            </a:extLst>
          </p:cNvPr>
          <p:cNvSpPr>
            <a:spLocks noGrp="1"/>
          </p:cNvSpPr>
          <p:nvPr>
            <p:ph type="dt" sz="half" idx="12"/>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id="{E3ADE6CB-2448-465E-9919-7454477A9383}"/>
              </a:ext>
            </a:extLst>
          </p:cNvPr>
          <p:cNvSpPr>
            <a:spLocks noGrp="1"/>
          </p:cNvSpPr>
          <p:nvPr>
            <p:ph type="ftr" sz="quarter" idx="13"/>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876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Data Collection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Web Scraping with Beautiful Soup and Selenium </a:t>
            </a:r>
          </a:p>
        </p:txBody>
      </p:sp>
    </p:spTree>
    <p:extLst>
      <p:ext uri="{BB962C8B-B14F-4D97-AF65-F5344CB8AC3E}">
        <p14:creationId xmlns:p14="http://schemas.microsoft.com/office/powerpoint/2010/main" val="2005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E2E1-D759-4D56-B584-5D613A7D8D73}"/>
              </a:ext>
            </a:extLst>
          </p:cNvPr>
          <p:cNvSpPr>
            <a:spLocks noGrp="1"/>
          </p:cNvSpPr>
          <p:nvPr>
            <p:ph type="title"/>
          </p:nvPr>
        </p:nvSpPr>
        <p:spPr/>
        <p:txBody>
          <a:bodyPr/>
          <a:lstStyle/>
          <a:p>
            <a:r>
              <a:rPr lang="en-US" u="sng" dirty="0"/>
              <a:t>Data Sources and their formats</a:t>
            </a:r>
            <a:r>
              <a:rPr lang="en-US" dirty="0"/>
              <a:t>.</a:t>
            </a:r>
          </a:p>
        </p:txBody>
      </p:sp>
      <p:sp>
        <p:nvSpPr>
          <p:cNvPr id="4" name="Date Placeholder 3">
            <a:extLst>
              <a:ext uri="{FF2B5EF4-FFF2-40B4-BE49-F238E27FC236}">
                <a16:creationId xmlns:a16="http://schemas.microsoft.com/office/drawing/2014/main" id="{C4AA7028-71C9-430F-A2FA-2B1E1B09B7BD}"/>
              </a:ext>
            </a:extLst>
          </p:cNvPr>
          <p:cNvSpPr>
            <a:spLocks noGrp="1"/>
          </p:cNvSpPr>
          <p:nvPr>
            <p:ph type="dt" sz="half" idx="10"/>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id="{C33F18BB-EA28-4E32-81FB-90A2583890C3}"/>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67645B2C-27EE-4324-8CED-B87E66FE4F2C}"/>
              </a:ext>
            </a:extLst>
          </p:cNvPr>
          <p:cNvSpPr>
            <a:spLocks noGrp="1"/>
          </p:cNvSpPr>
          <p:nvPr>
            <p:ph type="sldNum" sz="quarter" idx="12"/>
          </p:nvPr>
        </p:nvSpPr>
        <p:spPr/>
        <p:txBody>
          <a:bodyPr/>
          <a:lstStyle/>
          <a:p>
            <a:fld id="{27CE633F-9882-4A5C-83A2-1109D0C73261}" type="slidenum">
              <a:rPr lang="en-US" smtClean="0"/>
              <a:t>5</a:t>
            </a:fld>
            <a:endParaRPr lang="en-US" dirty="0"/>
          </a:p>
        </p:txBody>
      </p:sp>
      <p:sp>
        <p:nvSpPr>
          <p:cNvPr id="7" name="TextBox 6">
            <a:extLst>
              <a:ext uri="{FF2B5EF4-FFF2-40B4-BE49-F238E27FC236}">
                <a16:creationId xmlns:a16="http://schemas.microsoft.com/office/drawing/2014/main" id="{77B71815-2920-42F6-82D9-D4422CECA30C}"/>
              </a:ext>
            </a:extLst>
          </p:cNvPr>
          <p:cNvSpPr txBox="1"/>
          <p:nvPr/>
        </p:nvSpPr>
        <p:spPr>
          <a:xfrm>
            <a:off x="990600" y="1857375"/>
            <a:ext cx="10363200" cy="4401205"/>
          </a:xfrm>
          <a:prstGeom prst="rect">
            <a:avLst/>
          </a:prstGeom>
          <a:noFill/>
        </p:spPr>
        <p:txBody>
          <a:bodyPr wrap="square" rtlCol="0">
            <a:spAutoFit/>
          </a:bodyPr>
          <a:lstStyle/>
          <a:p>
            <a:pPr algn="just"/>
            <a:r>
              <a:rPr lang="en-US" sz="2000"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t>
            </a:r>
          </a:p>
          <a:p>
            <a:pPr algn="just"/>
            <a:r>
              <a:rPr lang="en-US" sz="2000" dirty="0"/>
              <a:t>So, we have to build an application which can predict the rating by seeing the review. On seeing the above problem definition, I have tried in building a successful machine learning model that will predict the rating based on the reviews given by the customer. But to train the model we require some data to play around. So, I have scraped some data from multiple ecommerce websites along with the ratting for the reviews. Web scraping or data collection is done with the help of Beautiful Soup and Selenium, and I have collected more than 50000 records with ratings and reviews and have stored in CSV format</a:t>
            </a:r>
          </a:p>
        </p:txBody>
      </p:sp>
    </p:spTree>
    <p:extLst>
      <p:ext uri="{BB962C8B-B14F-4D97-AF65-F5344CB8AC3E}">
        <p14:creationId xmlns:p14="http://schemas.microsoft.com/office/powerpoint/2010/main" val="407952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6</a:t>
            </a:fld>
            <a:endParaRPr lang="en-US" dirty="0"/>
          </a:p>
        </p:txBody>
      </p:sp>
      <p:pic>
        <p:nvPicPr>
          <p:cNvPr id="5" name="Picture 4">
            <a:extLst>
              <a:ext uri="{FF2B5EF4-FFF2-40B4-BE49-F238E27FC236}">
                <a16:creationId xmlns:a16="http://schemas.microsoft.com/office/drawing/2014/main" id="{7ECEEF77-5371-4394-92A3-50FC1F038C51}"/>
              </a:ext>
            </a:extLst>
          </p:cNvPr>
          <p:cNvPicPr>
            <a:picLocks noChangeAspect="1"/>
          </p:cNvPicPr>
          <p:nvPr/>
        </p:nvPicPr>
        <p:blipFill>
          <a:blip r:embed="rId2"/>
          <a:stretch>
            <a:fillRect/>
          </a:stretch>
        </p:blipFill>
        <p:spPr>
          <a:xfrm>
            <a:off x="1185656" y="1933368"/>
            <a:ext cx="8972550" cy="3971925"/>
          </a:xfrm>
          <a:prstGeom prst="rect">
            <a:avLst/>
          </a:prstGeom>
        </p:spPr>
      </p:pic>
    </p:spTree>
    <p:extLst>
      <p:ext uri="{BB962C8B-B14F-4D97-AF65-F5344CB8AC3E}">
        <p14:creationId xmlns:p14="http://schemas.microsoft.com/office/powerpoint/2010/main" val="2778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7</a:t>
            </a:fld>
            <a:endParaRPr lang="en-US" dirty="0"/>
          </a:p>
        </p:txBody>
      </p:sp>
      <p:pic>
        <p:nvPicPr>
          <p:cNvPr id="5" name="Picture 4">
            <a:extLst>
              <a:ext uri="{FF2B5EF4-FFF2-40B4-BE49-F238E27FC236}">
                <a16:creationId xmlns:a16="http://schemas.microsoft.com/office/drawing/2014/main" id="{32BBD253-01E6-4E83-B73D-F5DE933F05FF}"/>
              </a:ext>
            </a:extLst>
          </p:cNvPr>
          <p:cNvPicPr>
            <a:picLocks noChangeAspect="1"/>
          </p:cNvPicPr>
          <p:nvPr/>
        </p:nvPicPr>
        <p:blipFill>
          <a:blip r:embed="rId2"/>
          <a:stretch>
            <a:fillRect/>
          </a:stretch>
        </p:blipFill>
        <p:spPr>
          <a:xfrm>
            <a:off x="1450077" y="2598046"/>
            <a:ext cx="5819775" cy="2085975"/>
          </a:xfrm>
          <a:prstGeom prst="rect">
            <a:avLst/>
          </a:prstGeom>
        </p:spPr>
      </p:pic>
    </p:spTree>
    <p:extLst>
      <p:ext uri="{BB962C8B-B14F-4D97-AF65-F5344CB8AC3E}">
        <p14:creationId xmlns:p14="http://schemas.microsoft.com/office/powerpoint/2010/main" val="396571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Pre- Processing data with NLP</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EDA with NLP</a:t>
            </a:r>
          </a:p>
        </p:txBody>
      </p:sp>
    </p:spTree>
    <p:extLst>
      <p:ext uri="{BB962C8B-B14F-4D97-AF65-F5344CB8AC3E}">
        <p14:creationId xmlns:p14="http://schemas.microsoft.com/office/powerpoint/2010/main" val="422111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252743"/>
            <a:ext cx="4434721" cy="1614157"/>
          </a:xfrm>
        </p:spPr>
        <p:txBody>
          <a:bodyPr anchor="t">
            <a:normAutofit fontScale="90000"/>
          </a:bodyPr>
          <a:lstStyle/>
          <a:p>
            <a:pPr>
              <a:lnSpc>
                <a:spcPct val="100000"/>
              </a:lnSpc>
            </a:pPr>
            <a:r>
              <a:rPr lang="en-US" b="0" i="0" dirty="0">
                <a:solidFill>
                  <a:srgbClr val="202124"/>
                </a:solidFill>
                <a:effectLst/>
                <a:latin typeface="Google Sans"/>
              </a:rPr>
              <a:t>Exploratory data analysis</a:t>
            </a:r>
            <a:r>
              <a:rPr lang="en-US" dirty="0"/>
              <a:t>.</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73301" y="299507"/>
            <a:ext cx="5221620" cy="6258985"/>
          </a:xfrm>
        </p:spPr>
      </p:pic>
      <p:sp>
        <p:nvSpPr>
          <p:cNvPr id="7" name="Date Placeholder 3">
            <a:extLst>
              <a:ext uri="{FF2B5EF4-FFF2-40B4-BE49-F238E27FC236}">
                <a16:creationId xmlns:a16="http://schemas.microsoft.com/office/drawing/2014/main" id="{F0F5593E-CA17-4C7C-A850-092E1004DC87}"/>
              </a:ext>
            </a:extLst>
          </p:cNvPr>
          <p:cNvSpPr txBox="1">
            <a:spLocks/>
          </p:cNvSpPr>
          <p:nvPr/>
        </p:nvSpPr>
        <p:spPr>
          <a:xfrm>
            <a:off x="838200" y="6356350"/>
            <a:ext cx="2743200" cy="365125"/>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cap="all" spc="100" dirty="0">
              <a:solidFill>
                <a:schemeClr val="bg1"/>
              </a:solidFill>
              <a:effectLst>
                <a:outerShdw blurRad="38100" dist="38100" dir="2700000" algn="tl">
                  <a:srgbClr val="000000">
                    <a:alpha val="43137"/>
                  </a:srgbClr>
                </a:outerShdw>
              </a:effectLst>
            </a:endParaRPr>
          </a:p>
        </p:txBody>
      </p:sp>
      <p:sp>
        <p:nvSpPr>
          <p:cNvPr id="2" name="Date Placeholder 1">
            <a:extLst>
              <a:ext uri="{FF2B5EF4-FFF2-40B4-BE49-F238E27FC236}">
                <a16:creationId xmlns:a16="http://schemas.microsoft.com/office/drawing/2014/main" id="{61F19CDF-728C-43C9-B45B-B516ABB1F760}"/>
              </a:ext>
            </a:extLst>
          </p:cNvPr>
          <p:cNvSpPr>
            <a:spLocks noGrp="1"/>
          </p:cNvSpPr>
          <p:nvPr>
            <p:ph type="dt" sz="half" idx="11"/>
          </p:nvPr>
        </p:nvSpPr>
        <p:spPr>
          <a:xfrm>
            <a:off x="2884111" y="6193367"/>
            <a:ext cx="2743200" cy="365125"/>
          </a:xfrm>
        </p:spPr>
        <p:txBody>
          <a:bodyPr/>
          <a:lstStyle/>
          <a:p>
            <a:r>
              <a:rPr lang="en-US" dirty="0">
                <a:solidFill>
                  <a:schemeClr val="bg1"/>
                </a:solidFill>
                <a:effectLst>
                  <a:outerShdw blurRad="38100" dist="38100" dir="2700000" algn="tl">
                    <a:srgbClr val="000000">
                      <a:alpha val="43137"/>
                    </a:srgbClr>
                  </a:outerShdw>
                </a:effectLst>
              </a:rPr>
              <a:t>Rating Prediction</a:t>
            </a:r>
          </a:p>
        </p:txBody>
      </p:sp>
      <p:sp>
        <p:nvSpPr>
          <p:cNvPr id="5" name="Footer Placeholder 4">
            <a:extLst>
              <a:ext uri="{FF2B5EF4-FFF2-40B4-BE49-F238E27FC236}">
                <a16:creationId xmlns:a16="http://schemas.microsoft.com/office/drawing/2014/main" id="{5D0BFD04-3B53-4CC9-BED5-4F6098F21BE8}"/>
              </a:ext>
            </a:extLst>
          </p:cNvPr>
          <p:cNvSpPr>
            <a:spLocks noGrp="1"/>
          </p:cNvSpPr>
          <p:nvPr>
            <p:ph type="ftr" sz="quarter" idx="13"/>
          </p:nvPr>
        </p:nvSpPr>
        <p:spPr/>
        <p:txBody>
          <a:bodyPr/>
          <a:lstStyle/>
          <a:p>
            <a:r>
              <a:rPr lang="en-US"/>
              <a:t>Rating project</a:t>
            </a:r>
            <a:endParaRPr lang="en-US" dirty="0"/>
          </a:p>
        </p:txBody>
      </p:sp>
      <p:sp>
        <p:nvSpPr>
          <p:cNvPr id="9" name="TextBox 8">
            <a:extLst>
              <a:ext uri="{FF2B5EF4-FFF2-40B4-BE49-F238E27FC236}">
                <a16:creationId xmlns:a16="http://schemas.microsoft.com/office/drawing/2014/main" id="{9AB5E51A-48D2-49D9-B913-4D1D425ADE59}"/>
              </a:ext>
            </a:extLst>
          </p:cNvPr>
          <p:cNvSpPr txBox="1"/>
          <p:nvPr/>
        </p:nvSpPr>
        <p:spPr>
          <a:xfrm>
            <a:off x="6344737" y="2695575"/>
            <a:ext cx="4810125" cy="2308324"/>
          </a:xfrm>
          <a:prstGeom prst="rect">
            <a:avLst/>
          </a:prstGeom>
          <a:noFill/>
        </p:spPr>
        <p:txBody>
          <a:bodyPr wrap="square" rtlCol="0">
            <a:spAutoFit/>
          </a:bodyPr>
          <a:lstStyle/>
          <a:p>
            <a:pPr algn="just"/>
            <a:r>
              <a:rPr lang="en-US" sz="2400" b="0" i="0" dirty="0">
                <a:solidFill>
                  <a:srgbClr val="4D5156"/>
                </a:solidFill>
                <a:effectLst/>
                <a:latin typeface="arial" panose="020B0604020202020204" pitchFamily="34" charset="0"/>
              </a:rPr>
              <a:t>In statistics, exploratory data analysis is an approach of analyzing data sets to summarize their main characteristics, often using statistical graphics and other data visualization methods.</a:t>
            </a:r>
            <a:endParaRPr lang="en-US" sz="2400" dirty="0"/>
          </a:p>
        </p:txBody>
      </p:sp>
    </p:spTree>
    <p:extLst>
      <p:ext uri="{BB962C8B-B14F-4D97-AF65-F5344CB8AC3E}">
        <p14:creationId xmlns:p14="http://schemas.microsoft.com/office/powerpoint/2010/main" val="354883468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025B34-BD2B-4F65-80AF-217925182E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Gradient design</Template>
  <TotalTime>157</TotalTime>
  <Words>805</Words>
  <Application>Microsoft Office PowerPoint</Application>
  <PresentationFormat>Widescreen</PresentationFormat>
  <Paragraphs>93</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vt:lpstr>
      <vt:lpstr>Calibri</vt:lpstr>
      <vt:lpstr>Google Sans</vt:lpstr>
      <vt:lpstr>Univers</vt:lpstr>
      <vt:lpstr>GradientVTI</vt:lpstr>
      <vt:lpstr>MACHINE LEARNING APPLIED: RATING PREDICTION BASED ON USER REVIEWS.</vt:lpstr>
      <vt:lpstr>Agenda</vt:lpstr>
      <vt:lpstr>Introduction</vt:lpstr>
      <vt:lpstr>Data Collection</vt:lpstr>
      <vt:lpstr>Data Sources and their formats.</vt:lpstr>
      <vt:lpstr>Collected Data</vt:lpstr>
      <vt:lpstr>Collected Data</vt:lpstr>
      <vt:lpstr>Pre- Processing data with NLP</vt:lpstr>
      <vt:lpstr>Exploratory data analysis.</vt:lpstr>
      <vt:lpstr>Exploratory data analysis</vt:lpstr>
      <vt:lpstr>Exploratory data analysis</vt:lpstr>
      <vt:lpstr>Exploratory data analysis</vt:lpstr>
      <vt:lpstr>Count vectorizer for Preprocessing.</vt:lpstr>
      <vt:lpstr>Model/s Development and Evaluation</vt:lpstr>
      <vt:lpstr>Testing of Identified Approaches (Algorithms).</vt:lpstr>
      <vt:lpstr>Testing of Identified Approaches (Algorithms).</vt:lpstr>
      <vt:lpstr>Visualizations.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APPLIED: RATING PREDICTION BASED ON USER REVIEWS.</dc:title>
  <dc:creator>Dilip Kumar</dc:creator>
  <cp:lastModifiedBy>umarfarookh nadaf</cp:lastModifiedBy>
  <cp:revision>11</cp:revision>
  <dcterms:created xsi:type="dcterms:W3CDTF">2021-06-28T15:09:16Z</dcterms:created>
  <dcterms:modified xsi:type="dcterms:W3CDTF">2021-12-17T06:13:28Z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