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6" r:id="rId9"/>
    <p:sldId id="267" r:id="rId10"/>
    <p:sldId id="268" r:id="rId11"/>
    <p:sldId id="269" r:id="rId12"/>
    <p:sldId id="270" r:id="rId13"/>
    <p:sldId id="271"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charitha Gowda" initials="SG" lastIdx="1" clrIdx="0">
    <p:extLst>
      <p:ext uri="{19B8F6BF-5375-455C-9EA6-DF929625EA0E}">
        <p15:presenceInfo xmlns:p15="http://schemas.microsoft.com/office/powerpoint/2012/main" userId="53f9026a08447b2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50" d="100"/>
          <a:sy n="50" d="100"/>
        </p:scale>
        <p:origin x="1934" y="7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0-22T19:35:31.997" idx="1">
    <p:pos x="6720" y="2269"/>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EAD81-CDB9-41DB-8B78-4F0BBA5CB6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FED1004-9A1F-4F04-B5CE-BE42CBD50A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F5CA2BE-6E2E-45AD-968C-2D892005BC10}"/>
              </a:ext>
            </a:extLst>
          </p:cNvPr>
          <p:cNvSpPr>
            <a:spLocks noGrp="1"/>
          </p:cNvSpPr>
          <p:nvPr>
            <p:ph type="dt" sz="half" idx="10"/>
          </p:nvPr>
        </p:nvSpPr>
        <p:spPr/>
        <p:txBody>
          <a:bodyPr/>
          <a:lstStyle/>
          <a:p>
            <a:fld id="{E321A000-72B3-455B-AE81-7A205B380B7D}" type="datetimeFigureOut">
              <a:rPr lang="en-IN" smtClean="0"/>
              <a:t>02-06-2022</a:t>
            </a:fld>
            <a:endParaRPr lang="en-IN"/>
          </a:p>
        </p:txBody>
      </p:sp>
      <p:sp>
        <p:nvSpPr>
          <p:cNvPr id="5" name="Footer Placeholder 4">
            <a:extLst>
              <a:ext uri="{FF2B5EF4-FFF2-40B4-BE49-F238E27FC236}">
                <a16:creationId xmlns:a16="http://schemas.microsoft.com/office/drawing/2014/main" id="{5A87EF06-E37E-4D33-B43D-6353EC64CC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1ABAE2-EB9E-4D74-9F50-144628FE7B7F}"/>
              </a:ext>
            </a:extLst>
          </p:cNvPr>
          <p:cNvSpPr>
            <a:spLocks noGrp="1"/>
          </p:cNvSpPr>
          <p:nvPr>
            <p:ph type="sldNum" sz="quarter" idx="12"/>
          </p:nvPr>
        </p:nvSpPr>
        <p:spPr/>
        <p:txBody>
          <a:bodyPr/>
          <a:lstStyle/>
          <a:p>
            <a:fld id="{7BBB5541-335D-47CD-B4D8-DBBBE682114F}" type="slidenum">
              <a:rPr lang="en-IN" smtClean="0"/>
              <a:t>‹#›</a:t>
            </a:fld>
            <a:endParaRPr lang="en-IN"/>
          </a:p>
        </p:txBody>
      </p:sp>
    </p:spTree>
    <p:extLst>
      <p:ext uri="{BB962C8B-B14F-4D97-AF65-F5344CB8AC3E}">
        <p14:creationId xmlns:p14="http://schemas.microsoft.com/office/powerpoint/2010/main" val="1997870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25AD0-034E-4710-A4E3-A790576AC6B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AA178E9-F004-4FD9-8591-5D67FBA310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6626F1-089C-489F-95AE-A03A5EE4405E}"/>
              </a:ext>
            </a:extLst>
          </p:cNvPr>
          <p:cNvSpPr>
            <a:spLocks noGrp="1"/>
          </p:cNvSpPr>
          <p:nvPr>
            <p:ph type="dt" sz="half" idx="10"/>
          </p:nvPr>
        </p:nvSpPr>
        <p:spPr/>
        <p:txBody>
          <a:bodyPr/>
          <a:lstStyle/>
          <a:p>
            <a:fld id="{E321A000-72B3-455B-AE81-7A205B380B7D}" type="datetimeFigureOut">
              <a:rPr lang="en-IN" smtClean="0"/>
              <a:t>02-06-2022</a:t>
            </a:fld>
            <a:endParaRPr lang="en-IN"/>
          </a:p>
        </p:txBody>
      </p:sp>
      <p:sp>
        <p:nvSpPr>
          <p:cNvPr id="5" name="Footer Placeholder 4">
            <a:extLst>
              <a:ext uri="{FF2B5EF4-FFF2-40B4-BE49-F238E27FC236}">
                <a16:creationId xmlns:a16="http://schemas.microsoft.com/office/drawing/2014/main" id="{121E08A8-1EFC-45F6-9499-38A1AC6267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687C0C-C4C2-4347-A5D1-F61C43B75751}"/>
              </a:ext>
            </a:extLst>
          </p:cNvPr>
          <p:cNvSpPr>
            <a:spLocks noGrp="1"/>
          </p:cNvSpPr>
          <p:nvPr>
            <p:ph type="sldNum" sz="quarter" idx="12"/>
          </p:nvPr>
        </p:nvSpPr>
        <p:spPr/>
        <p:txBody>
          <a:bodyPr/>
          <a:lstStyle/>
          <a:p>
            <a:fld id="{7BBB5541-335D-47CD-B4D8-DBBBE682114F}" type="slidenum">
              <a:rPr lang="en-IN" smtClean="0"/>
              <a:t>‹#›</a:t>
            </a:fld>
            <a:endParaRPr lang="en-IN"/>
          </a:p>
        </p:txBody>
      </p:sp>
    </p:spTree>
    <p:extLst>
      <p:ext uri="{BB962C8B-B14F-4D97-AF65-F5344CB8AC3E}">
        <p14:creationId xmlns:p14="http://schemas.microsoft.com/office/powerpoint/2010/main" val="2175910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B3C3A8-0E1B-410D-A14E-37BCABD821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886D5A7-85BE-4E74-879E-0967821068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325864-97EA-4FA8-9E01-FC3DA500B693}"/>
              </a:ext>
            </a:extLst>
          </p:cNvPr>
          <p:cNvSpPr>
            <a:spLocks noGrp="1"/>
          </p:cNvSpPr>
          <p:nvPr>
            <p:ph type="dt" sz="half" idx="10"/>
          </p:nvPr>
        </p:nvSpPr>
        <p:spPr/>
        <p:txBody>
          <a:bodyPr/>
          <a:lstStyle/>
          <a:p>
            <a:fld id="{E321A000-72B3-455B-AE81-7A205B380B7D}" type="datetimeFigureOut">
              <a:rPr lang="en-IN" smtClean="0"/>
              <a:t>02-06-2022</a:t>
            </a:fld>
            <a:endParaRPr lang="en-IN"/>
          </a:p>
        </p:txBody>
      </p:sp>
      <p:sp>
        <p:nvSpPr>
          <p:cNvPr id="5" name="Footer Placeholder 4">
            <a:extLst>
              <a:ext uri="{FF2B5EF4-FFF2-40B4-BE49-F238E27FC236}">
                <a16:creationId xmlns:a16="http://schemas.microsoft.com/office/drawing/2014/main" id="{D9358643-984E-412B-B1A0-8625310E4A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CDBAB3-8FB3-4D4F-83DC-E61F87173C2D}"/>
              </a:ext>
            </a:extLst>
          </p:cNvPr>
          <p:cNvSpPr>
            <a:spLocks noGrp="1"/>
          </p:cNvSpPr>
          <p:nvPr>
            <p:ph type="sldNum" sz="quarter" idx="12"/>
          </p:nvPr>
        </p:nvSpPr>
        <p:spPr/>
        <p:txBody>
          <a:bodyPr/>
          <a:lstStyle/>
          <a:p>
            <a:fld id="{7BBB5541-335D-47CD-B4D8-DBBBE682114F}" type="slidenum">
              <a:rPr lang="en-IN" smtClean="0"/>
              <a:t>‹#›</a:t>
            </a:fld>
            <a:endParaRPr lang="en-IN"/>
          </a:p>
        </p:txBody>
      </p:sp>
    </p:spTree>
    <p:extLst>
      <p:ext uri="{BB962C8B-B14F-4D97-AF65-F5344CB8AC3E}">
        <p14:creationId xmlns:p14="http://schemas.microsoft.com/office/powerpoint/2010/main" val="4010900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26AC8-AE31-4643-83D3-086C49E2C5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77B1E42-CB15-4883-85BE-EFB9D2A8DB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F0AF10-DED7-40EE-8A48-BAC4F4210A10}"/>
              </a:ext>
            </a:extLst>
          </p:cNvPr>
          <p:cNvSpPr>
            <a:spLocks noGrp="1"/>
          </p:cNvSpPr>
          <p:nvPr>
            <p:ph type="dt" sz="half" idx="10"/>
          </p:nvPr>
        </p:nvSpPr>
        <p:spPr/>
        <p:txBody>
          <a:bodyPr/>
          <a:lstStyle/>
          <a:p>
            <a:fld id="{E321A000-72B3-455B-AE81-7A205B380B7D}" type="datetimeFigureOut">
              <a:rPr lang="en-IN" smtClean="0"/>
              <a:t>02-06-2022</a:t>
            </a:fld>
            <a:endParaRPr lang="en-IN"/>
          </a:p>
        </p:txBody>
      </p:sp>
      <p:sp>
        <p:nvSpPr>
          <p:cNvPr id="5" name="Footer Placeholder 4">
            <a:extLst>
              <a:ext uri="{FF2B5EF4-FFF2-40B4-BE49-F238E27FC236}">
                <a16:creationId xmlns:a16="http://schemas.microsoft.com/office/drawing/2014/main" id="{519D2A59-1017-4479-BB8D-8CF91933C3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F8EC64-F6C3-4972-9396-2410F5266E59}"/>
              </a:ext>
            </a:extLst>
          </p:cNvPr>
          <p:cNvSpPr>
            <a:spLocks noGrp="1"/>
          </p:cNvSpPr>
          <p:nvPr>
            <p:ph type="sldNum" sz="quarter" idx="12"/>
          </p:nvPr>
        </p:nvSpPr>
        <p:spPr/>
        <p:txBody>
          <a:bodyPr/>
          <a:lstStyle/>
          <a:p>
            <a:fld id="{7BBB5541-335D-47CD-B4D8-DBBBE682114F}" type="slidenum">
              <a:rPr lang="en-IN" smtClean="0"/>
              <a:t>‹#›</a:t>
            </a:fld>
            <a:endParaRPr lang="en-IN"/>
          </a:p>
        </p:txBody>
      </p:sp>
    </p:spTree>
    <p:extLst>
      <p:ext uri="{BB962C8B-B14F-4D97-AF65-F5344CB8AC3E}">
        <p14:creationId xmlns:p14="http://schemas.microsoft.com/office/powerpoint/2010/main" val="594238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98DE7-FD7A-4A9D-A34F-689E9F3C55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1DD1967-36A6-4602-84ED-6D970FD4F8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55ADB1-D6C7-4042-B6CE-6FE1BD48FB4B}"/>
              </a:ext>
            </a:extLst>
          </p:cNvPr>
          <p:cNvSpPr>
            <a:spLocks noGrp="1"/>
          </p:cNvSpPr>
          <p:nvPr>
            <p:ph type="dt" sz="half" idx="10"/>
          </p:nvPr>
        </p:nvSpPr>
        <p:spPr/>
        <p:txBody>
          <a:bodyPr/>
          <a:lstStyle/>
          <a:p>
            <a:fld id="{E321A000-72B3-455B-AE81-7A205B380B7D}" type="datetimeFigureOut">
              <a:rPr lang="en-IN" smtClean="0"/>
              <a:t>02-06-2022</a:t>
            </a:fld>
            <a:endParaRPr lang="en-IN"/>
          </a:p>
        </p:txBody>
      </p:sp>
      <p:sp>
        <p:nvSpPr>
          <p:cNvPr id="5" name="Footer Placeholder 4">
            <a:extLst>
              <a:ext uri="{FF2B5EF4-FFF2-40B4-BE49-F238E27FC236}">
                <a16:creationId xmlns:a16="http://schemas.microsoft.com/office/drawing/2014/main" id="{054E3064-7FA8-4967-8CCB-17009F02DE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30279E-418D-406C-ADA8-2857173BB753}"/>
              </a:ext>
            </a:extLst>
          </p:cNvPr>
          <p:cNvSpPr>
            <a:spLocks noGrp="1"/>
          </p:cNvSpPr>
          <p:nvPr>
            <p:ph type="sldNum" sz="quarter" idx="12"/>
          </p:nvPr>
        </p:nvSpPr>
        <p:spPr/>
        <p:txBody>
          <a:bodyPr/>
          <a:lstStyle/>
          <a:p>
            <a:fld id="{7BBB5541-335D-47CD-B4D8-DBBBE682114F}" type="slidenum">
              <a:rPr lang="en-IN" smtClean="0"/>
              <a:t>‹#›</a:t>
            </a:fld>
            <a:endParaRPr lang="en-IN"/>
          </a:p>
        </p:txBody>
      </p:sp>
    </p:spTree>
    <p:extLst>
      <p:ext uri="{BB962C8B-B14F-4D97-AF65-F5344CB8AC3E}">
        <p14:creationId xmlns:p14="http://schemas.microsoft.com/office/powerpoint/2010/main" val="1648698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6F51A-CAED-412F-A931-00845F1B412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511253B-4FC1-43E7-9F21-1E428AADCD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EF5143B-0031-4301-A066-DA3C4A0202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875BD35-FD9B-44D2-B167-F12C69A5E1AB}"/>
              </a:ext>
            </a:extLst>
          </p:cNvPr>
          <p:cNvSpPr>
            <a:spLocks noGrp="1"/>
          </p:cNvSpPr>
          <p:nvPr>
            <p:ph type="dt" sz="half" idx="10"/>
          </p:nvPr>
        </p:nvSpPr>
        <p:spPr/>
        <p:txBody>
          <a:bodyPr/>
          <a:lstStyle/>
          <a:p>
            <a:fld id="{E321A000-72B3-455B-AE81-7A205B380B7D}" type="datetimeFigureOut">
              <a:rPr lang="en-IN" smtClean="0"/>
              <a:t>02-06-2022</a:t>
            </a:fld>
            <a:endParaRPr lang="en-IN"/>
          </a:p>
        </p:txBody>
      </p:sp>
      <p:sp>
        <p:nvSpPr>
          <p:cNvPr id="6" name="Footer Placeholder 5">
            <a:extLst>
              <a:ext uri="{FF2B5EF4-FFF2-40B4-BE49-F238E27FC236}">
                <a16:creationId xmlns:a16="http://schemas.microsoft.com/office/drawing/2014/main" id="{7F508A4E-4280-47B0-9B7B-DD0F878C92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D08FD1-AD80-4BC7-8869-1C6BF5D1EFAF}"/>
              </a:ext>
            </a:extLst>
          </p:cNvPr>
          <p:cNvSpPr>
            <a:spLocks noGrp="1"/>
          </p:cNvSpPr>
          <p:nvPr>
            <p:ph type="sldNum" sz="quarter" idx="12"/>
          </p:nvPr>
        </p:nvSpPr>
        <p:spPr/>
        <p:txBody>
          <a:bodyPr/>
          <a:lstStyle/>
          <a:p>
            <a:fld id="{7BBB5541-335D-47CD-B4D8-DBBBE682114F}" type="slidenum">
              <a:rPr lang="en-IN" smtClean="0"/>
              <a:t>‹#›</a:t>
            </a:fld>
            <a:endParaRPr lang="en-IN"/>
          </a:p>
        </p:txBody>
      </p:sp>
    </p:spTree>
    <p:extLst>
      <p:ext uri="{BB962C8B-B14F-4D97-AF65-F5344CB8AC3E}">
        <p14:creationId xmlns:p14="http://schemas.microsoft.com/office/powerpoint/2010/main" val="151528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35201-EF84-4653-A63F-46E6E1FF5DB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70424A1-66ED-49C1-883D-A933601EA9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B0899C-9CF9-46EF-9537-E4E465B4DF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3F8AA43-B798-4B85-A13C-EAFC770BFA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EDA12F-44F9-4220-A46A-DC630C171E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96BF4E5-224B-49DF-AF4C-A82B910A26FF}"/>
              </a:ext>
            </a:extLst>
          </p:cNvPr>
          <p:cNvSpPr>
            <a:spLocks noGrp="1"/>
          </p:cNvSpPr>
          <p:nvPr>
            <p:ph type="dt" sz="half" idx="10"/>
          </p:nvPr>
        </p:nvSpPr>
        <p:spPr/>
        <p:txBody>
          <a:bodyPr/>
          <a:lstStyle/>
          <a:p>
            <a:fld id="{E321A000-72B3-455B-AE81-7A205B380B7D}" type="datetimeFigureOut">
              <a:rPr lang="en-IN" smtClean="0"/>
              <a:t>02-06-2022</a:t>
            </a:fld>
            <a:endParaRPr lang="en-IN"/>
          </a:p>
        </p:txBody>
      </p:sp>
      <p:sp>
        <p:nvSpPr>
          <p:cNvPr id="8" name="Footer Placeholder 7">
            <a:extLst>
              <a:ext uri="{FF2B5EF4-FFF2-40B4-BE49-F238E27FC236}">
                <a16:creationId xmlns:a16="http://schemas.microsoft.com/office/drawing/2014/main" id="{44DF4E10-FC09-4996-95E9-224A89BA491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2DA668C-B47E-4D9C-A7DD-45DCCCE53993}"/>
              </a:ext>
            </a:extLst>
          </p:cNvPr>
          <p:cNvSpPr>
            <a:spLocks noGrp="1"/>
          </p:cNvSpPr>
          <p:nvPr>
            <p:ph type="sldNum" sz="quarter" idx="12"/>
          </p:nvPr>
        </p:nvSpPr>
        <p:spPr/>
        <p:txBody>
          <a:bodyPr/>
          <a:lstStyle/>
          <a:p>
            <a:fld id="{7BBB5541-335D-47CD-B4D8-DBBBE682114F}" type="slidenum">
              <a:rPr lang="en-IN" smtClean="0"/>
              <a:t>‹#›</a:t>
            </a:fld>
            <a:endParaRPr lang="en-IN"/>
          </a:p>
        </p:txBody>
      </p:sp>
    </p:spTree>
    <p:extLst>
      <p:ext uri="{BB962C8B-B14F-4D97-AF65-F5344CB8AC3E}">
        <p14:creationId xmlns:p14="http://schemas.microsoft.com/office/powerpoint/2010/main" val="1660177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593D0-7AC7-4646-8A1E-65F3C48B4DA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10608E6-8B06-41FB-A75F-B101B1213F53}"/>
              </a:ext>
            </a:extLst>
          </p:cNvPr>
          <p:cNvSpPr>
            <a:spLocks noGrp="1"/>
          </p:cNvSpPr>
          <p:nvPr>
            <p:ph type="dt" sz="half" idx="10"/>
          </p:nvPr>
        </p:nvSpPr>
        <p:spPr/>
        <p:txBody>
          <a:bodyPr/>
          <a:lstStyle/>
          <a:p>
            <a:fld id="{E321A000-72B3-455B-AE81-7A205B380B7D}" type="datetimeFigureOut">
              <a:rPr lang="en-IN" smtClean="0"/>
              <a:t>02-06-2022</a:t>
            </a:fld>
            <a:endParaRPr lang="en-IN"/>
          </a:p>
        </p:txBody>
      </p:sp>
      <p:sp>
        <p:nvSpPr>
          <p:cNvPr id="4" name="Footer Placeholder 3">
            <a:extLst>
              <a:ext uri="{FF2B5EF4-FFF2-40B4-BE49-F238E27FC236}">
                <a16:creationId xmlns:a16="http://schemas.microsoft.com/office/drawing/2014/main" id="{7FE6EF4C-5975-41F7-84A8-916BD322EA7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47F060C-B7E6-4A31-B1FF-6A4A7BBBDF69}"/>
              </a:ext>
            </a:extLst>
          </p:cNvPr>
          <p:cNvSpPr>
            <a:spLocks noGrp="1"/>
          </p:cNvSpPr>
          <p:nvPr>
            <p:ph type="sldNum" sz="quarter" idx="12"/>
          </p:nvPr>
        </p:nvSpPr>
        <p:spPr/>
        <p:txBody>
          <a:bodyPr/>
          <a:lstStyle/>
          <a:p>
            <a:fld id="{7BBB5541-335D-47CD-B4D8-DBBBE682114F}" type="slidenum">
              <a:rPr lang="en-IN" smtClean="0"/>
              <a:t>‹#›</a:t>
            </a:fld>
            <a:endParaRPr lang="en-IN"/>
          </a:p>
        </p:txBody>
      </p:sp>
    </p:spTree>
    <p:extLst>
      <p:ext uri="{BB962C8B-B14F-4D97-AF65-F5344CB8AC3E}">
        <p14:creationId xmlns:p14="http://schemas.microsoft.com/office/powerpoint/2010/main" val="3356129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99BEEC-0450-44CC-9A1B-A2FB8B5FCE31}"/>
              </a:ext>
            </a:extLst>
          </p:cNvPr>
          <p:cNvSpPr>
            <a:spLocks noGrp="1"/>
          </p:cNvSpPr>
          <p:nvPr>
            <p:ph type="dt" sz="half" idx="10"/>
          </p:nvPr>
        </p:nvSpPr>
        <p:spPr/>
        <p:txBody>
          <a:bodyPr/>
          <a:lstStyle/>
          <a:p>
            <a:fld id="{E321A000-72B3-455B-AE81-7A205B380B7D}" type="datetimeFigureOut">
              <a:rPr lang="en-IN" smtClean="0"/>
              <a:t>02-06-2022</a:t>
            </a:fld>
            <a:endParaRPr lang="en-IN"/>
          </a:p>
        </p:txBody>
      </p:sp>
      <p:sp>
        <p:nvSpPr>
          <p:cNvPr id="3" name="Footer Placeholder 2">
            <a:extLst>
              <a:ext uri="{FF2B5EF4-FFF2-40B4-BE49-F238E27FC236}">
                <a16:creationId xmlns:a16="http://schemas.microsoft.com/office/drawing/2014/main" id="{8CB60200-8F1F-4423-9B8A-F11166953C1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E019956-6553-4A2E-B306-52D0C1D1EEF8}"/>
              </a:ext>
            </a:extLst>
          </p:cNvPr>
          <p:cNvSpPr>
            <a:spLocks noGrp="1"/>
          </p:cNvSpPr>
          <p:nvPr>
            <p:ph type="sldNum" sz="quarter" idx="12"/>
          </p:nvPr>
        </p:nvSpPr>
        <p:spPr/>
        <p:txBody>
          <a:bodyPr/>
          <a:lstStyle/>
          <a:p>
            <a:fld id="{7BBB5541-335D-47CD-B4D8-DBBBE682114F}" type="slidenum">
              <a:rPr lang="en-IN" smtClean="0"/>
              <a:t>‹#›</a:t>
            </a:fld>
            <a:endParaRPr lang="en-IN"/>
          </a:p>
        </p:txBody>
      </p:sp>
    </p:spTree>
    <p:extLst>
      <p:ext uri="{BB962C8B-B14F-4D97-AF65-F5344CB8AC3E}">
        <p14:creationId xmlns:p14="http://schemas.microsoft.com/office/powerpoint/2010/main" val="1545105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41BDF-5537-4B6E-9DFD-644564D3C1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D35508B-04E6-4C80-A88A-A5FC8CD8D5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4746C04-3FDB-40D2-819E-D83FC257C5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DCDE0E-BBCA-4118-9BA7-9288E0AE33B3}"/>
              </a:ext>
            </a:extLst>
          </p:cNvPr>
          <p:cNvSpPr>
            <a:spLocks noGrp="1"/>
          </p:cNvSpPr>
          <p:nvPr>
            <p:ph type="dt" sz="half" idx="10"/>
          </p:nvPr>
        </p:nvSpPr>
        <p:spPr/>
        <p:txBody>
          <a:bodyPr/>
          <a:lstStyle/>
          <a:p>
            <a:fld id="{E321A000-72B3-455B-AE81-7A205B380B7D}" type="datetimeFigureOut">
              <a:rPr lang="en-IN" smtClean="0"/>
              <a:t>02-06-2022</a:t>
            </a:fld>
            <a:endParaRPr lang="en-IN"/>
          </a:p>
        </p:txBody>
      </p:sp>
      <p:sp>
        <p:nvSpPr>
          <p:cNvPr id="6" name="Footer Placeholder 5">
            <a:extLst>
              <a:ext uri="{FF2B5EF4-FFF2-40B4-BE49-F238E27FC236}">
                <a16:creationId xmlns:a16="http://schemas.microsoft.com/office/drawing/2014/main" id="{CFF98A3C-163A-4D41-9AB3-8567D57EFF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67C025-4CA4-4E59-9853-589A841826F6}"/>
              </a:ext>
            </a:extLst>
          </p:cNvPr>
          <p:cNvSpPr>
            <a:spLocks noGrp="1"/>
          </p:cNvSpPr>
          <p:nvPr>
            <p:ph type="sldNum" sz="quarter" idx="12"/>
          </p:nvPr>
        </p:nvSpPr>
        <p:spPr/>
        <p:txBody>
          <a:bodyPr/>
          <a:lstStyle/>
          <a:p>
            <a:fld id="{7BBB5541-335D-47CD-B4D8-DBBBE682114F}" type="slidenum">
              <a:rPr lang="en-IN" smtClean="0"/>
              <a:t>‹#›</a:t>
            </a:fld>
            <a:endParaRPr lang="en-IN"/>
          </a:p>
        </p:txBody>
      </p:sp>
    </p:spTree>
    <p:extLst>
      <p:ext uri="{BB962C8B-B14F-4D97-AF65-F5344CB8AC3E}">
        <p14:creationId xmlns:p14="http://schemas.microsoft.com/office/powerpoint/2010/main" val="631522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2F24B-E4CC-4B68-9EFC-89DDD5DE6A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9887468-426F-4648-A33E-E6A16BFD19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B3CCCFE-D4CA-47DF-BD2F-3992399D16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7E8CFF-9609-4CB7-9E80-640231F88741}"/>
              </a:ext>
            </a:extLst>
          </p:cNvPr>
          <p:cNvSpPr>
            <a:spLocks noGrp="1"/>
          </p:cNvSpPr>
          <p:nvPr>
            <p:ph type="dt" sz="half" idx="10"/>
          </p:nvPr>
        </p:nvSpPr>
        <p:spPr/>
        <p:txBody>
          <a:bodyPr/>
          <a:lstStyle/>
          <a:p>
            <a:fld id="{E321A000-72B3-455B-AE81-7A205B380B7D}" type="datetimeFigureOut">
              <a:rPr lang="en-IN" smtClean="0"/>
              <a:t>02-06-2022</a:t>
            </a:fld>
            <a:endParaRPr lang="en-IN"/>
          </a:p>
        </p:txBody>
      </p:sp>
      <p:sp>
        <p:nvSpPr>
          <p:cNvPr id="6" name="Footer Placeholder 5">
            <a:extLst>
              <a:ext uri="{FF2B5EF4-FFF2-40B4-BE49-F238E27FC236}">
                <a16:creationId xmlns:a16="http://schemas.microsoft.com/office/drawing/2014/main" id="{535F5B13-7C41-4887-B679-2FA427D19E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2A4407-D04F-4CCC-AA2C-23A8B4BD388E}"/>
              </a:ext>
            </a:extLst>
          </p:cNvPr>
          <p:cNvSpPr>
            <a:spLocks noGrp="1"/>
          </p:cNvSpPr>
          <p:nvPr>
            <p:ph type="sldNum" sz="quarter" idx="12"/>
          </p:nvPr>
        </p:nvSpPr>
        <p:spPr/>
        <p:txBody>
          <a:bodyPr/>
          <a:lstStyle/>
          <a:p>
            <a:fld id="{7BBB5541-335D-47CD-B4D8-DBBBE682114F}" type="slidenum">
              <a:rPr lang="en-IN" smtClean="0"/>
              <a:t>‹#›</a:t>
            </a:fld>
            <a:endParaRPr lang="en-IN"/>
          </a:p>
        </p:txBody>
      </p:sp>
    </p:spTree>
    <p:extLst>
      <p:ext uri="{BB962C8B-B14F-4D97-AF65-F5344CB8AC3E}">
        <p14:creationId xmlns:p14="http://schemas.microsoft.com/office/powerpoint/2010/main" val="433228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73D6E0-17A7-41ED-8B1F-1B34FCFEF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B650E81-D87B-497F-9DBF-0044FA8D48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10289D-718E-43FD-A941-26D6B4C9A2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21A000-72B3-455B-AE81-7A205B380B7D}" type="datetimeFigureOut">
              <a:rPr lang="en-IN" smtClean="0"/>
              <a:t>02-06-2022</a:t>
            </a:fld>
            <a:endParaRPr lang="en-IN"/>
          </a:p>
        </p:txBody>
      </p:sp>
      <p:sp>
        <p:nvSpPr>
          <p:cNvPr id="5" name="Footer Placeholder 4">
            <a:extLst>
              <a:ext uri="{FF2B5EF4-FFF2-40B4-BE49-F238E27FC236}">
                <a16:creationId xmlns:a16="http://schemas.microsoft.com/office/drawing/2014/main" id="{EF6B71D5-6FFE-4A99-BCA1-2DCE8067C5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CAE6AD5-B0DD-4AE7-9E54-C9B859CD92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BB5541-335D-47CD-B4D8-DBBBE682114F}" type="slidenum">
              <a:rPr lang="en-IN" smtClean="0"/>
              <a:t>‹#›</a:t>
            </a:fld>
            <a:endParaRPr lang="en-IN"/>
          </a:p>
        </p:txBody>
      </p:sp>
    </p:spTree>
    <p:extLst>
      <p:ext uri="{BB962C8B-B14F-4D97-AF65-F5344CB8AC3E}">
        <p14:creationId xmlns:p14="http://schemas.microsoft.com/office/powerpoint/2010/main" val="3791485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3E0FE-C2AC-476F-8D79-F132F5DE42A2}"/>
              </a:ext>
            </a:extLst>
          </p:cNvPr>
          <p:cNvSpPr>
            <a:spLocks noGrp="1"/>
          </p:cNvSpPr>
          <p:nvPr>
            <p:ph type="ctrTitle"/>
          </p:nvPr>
        </p:nvSpPr>
        <p:spPr>
          <a:xfrm>
            <a:off x="1325880" y="3865563"/>
            <a:ext cx="9144000" cy="2387600"/>
          </a:xfrm>
        </p:spPr>
        <p:txBody>
          <a:bodyPr>
            <a:normAutofit fontScale="90000"/>
          </a:bodyPr>
          <a:lstStyle/>
          <a:p>
            <a:pPr algn="ctr" eaLnBrk="1" hangingPunct="1"/>
            <a:r>
              <a:rPr lang="en-US" dirty="0">
                <a:latin typeface="Times New Roman" panose="02020603050405020304" pitchFamily="18" charset="0"/>
                <a:cs typeface="Times New Roman" panose="02020603050405020304" pitchFamily="18" charset="0"/>
              </a:rPr>
              <a:t>FLIGHT PRICE PREDICTION PROJECT</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altLang="en-US" sz="6000" b="1" dirty="0"/>
              <a:t>Submitted By </a:t>
            </a:r>
            <a:br>
              <a:rPr lang="en-US" altLang="en-US" sz="6000" b="1" dirty="0"/>
            </a:br>
            <a:r>
              <a:rPr lang="en-US" altLang="en-US" sz="6000" b="1" dirty="0"/>
              <a:t>Mohammed Mukarram</a:t>
            </a:r>
            <a:br>
              <a:rPr lang="en-US" altLang="en-US" sz="6000" b="1" i="1" dirty="0"/>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4346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7CD8D4-7DB1-4E35-93F8-460758EE2C86}"/>
              </a:ext>
            </a:extLst>
          </p:cNvPr>
          <p:cNvSpPr txBox="1"/>
          <p:nvPr/>
        </p:nvSpPr>
        <p:spPr>
          <a:xfrm>
            <a:off x="2385391" y="1616578"/>
            <a:ext cx="6096000" cy="4220899"/>
          </a:xfrm>
          <a:prstGeom prst="rect">
            <a:avLst/>
          </a:prstGeom>
          <a:noFill/>
        </p:spPr>
        <p:txBody>
          <a:bodyPr wrap="square">
            <a:spAutoFit/>
          </a:bodyPr>
          <a:lstStyle/>
          <a:p>
            <a:pPr>
              <a:lnSpc>
                <a:spcPct val="107000"/>
              </a:lnSpc>
              <a:spcAft>
                <a:spcPts val="800"/>
              </a:spcAft>
            </a:pPr>
            <a:r>
              <a:rPr lang="en-IN" sz="2800" dirty="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Building machine learning model</a:t>
            </a:r>
            <a:r>
              <a:rPr lang="en-IN" sz="2400" dirty="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500"/>
              </a:spcAft>
            </a:pPr>
            <a:r>
              <a:rPr lang="en-IN" sz="24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As the dataset is imbalance, use cross validation when training the models, and each baseline model performance can be tabulated.</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400" dirty="0">
                <a:solidFill>
                  <a:srgbClr val="24292E"/>
                </a:solidFill>
                <a:effectLst/>
                <a:latin typeface="Times New Roman" panose="02020603050405020304" pitchFamily="18" charset="0"/>
                <a:ea typeface="Calibri" panose="020F0502020204030204" pitchFamily="34" charset="0"/>
                <a:cs typeface="Times New Roman" panose="02020603050405020304" pitchFamily="18" charset="0"/>
              </a:rPr>
              <a:t>The model will be cross-validated using a 10-fold cross validation method returning the average accuracy. This method will be applied at every modelling step, to ensure that the model is not biased by the training set split</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22801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0FDE9D-D532-4F53-8BDB-7920E51C59D7}"/>
              </a:ext>
            </a:extLst>
          </p:cNvPr>
          <p:cNvSpPr txBox="1"/>
          <p:nvPr/>
        </p:nvSpPr>
        <p:spPr>
          <a:xfrm>
            <a:off x="2628569" y="915799"/>
            <a:ext cx="6096000" cy="526297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According to the </a:t>
            </a:r>
            <a:r>
              <a:rPr lang="en-US" altLang="en-US" sz="2400" dirty="0">
                <a:solidFill>
                  <a:srgbClr val="292929"/>
                </a:solidFill>
                <a:latin typeface="Times New Roman" panose="02020603050405020304" pitchFamily="18" charset="0"/>
                <a:ea typeface="Times New Roman" panose="02020603050405020304" pitchFamily="18" charset="0"/>
                <a:cs typeface="Times New Roman" panose="02020603050405020304" pitchFamily="18" charset="0"/>
              </a:rPr>
              <a:t>Regression</a:t>
            </a: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report the accuracy of the model is </a:t>
            </a:r>
            <a:r>
              <a:rPr lang="en-US" altLang="en-US" sz="2400" dirty="0">
                <a:solidFill>
                  <a:srgbClr val="292929"/>
                </a:solidFill>
                <a:latin typeface="Times New Roman" panose="02020603050405020304" pitchFamily="18" charset="0"/>
                <a:ea typeface="Times New Roman" panose="02020603050405020304" pitchFamily="18" charset="0"/>
                <a:cs typeface="Times New Roman" panose="02020603050405020304" pitchFamily="18" charset="0"/>
              </a:rPr>
              <a:t>99</a:t>
            </a: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however  positive cases. The RandomForestRegressor is providing excellent results, however the purpose of the problem is to identify employees that are likely to leave. This is the reason that recall then becomes a very important measure.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Recall measures the fraction of values that are identified correctly. </a:t>
            </a:r>
            <a:r>
              <a:rPr lang="en-US" altLang="en-US" sz="2400" dirty="0">
                <a:solidFill>
                  <a:srgbClr val="292929"/>
                </a:solidFill>
                <a:latin typeface="Times New Roman" panose="02020603050405020304" pitchFamily="18" charset="0"/>
                <a:ea typeface="Times New Roman" panose="02020603050405020304" pitchFamily="18" charset="0"/>
                <a:cs typeface="Times New Roman" panose="02020603050405020304" pitchFamily="18" charset="0"/>
              </a:rPr>
              <a:t>Decision</a:t>
            </a: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Tree </a:t>
            </a:r>
            <a:r>
              <a:rPr lang="en-US" altLang="en-US" sz="2400" dirty="0">
                <a:solidFill>
                  <a:srgbClr val="292929"/>
                </a:solidFill>
                <a:latin typeface="Times New Roman" panose="02020603050405020304" pitchFamily="18" charset="0"/>
                <a:ea typeface="Times New Roman" panose="02020603050405020304" pitchFamily="18" charset="0"/>
                <a:cs typeface="Times New Roman" panose="02020603050405020304" pitchFamily="18" charset="0"/>
              </a:rPr>
              <a:t>Regression</a:t>
            </a: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has emerged as the final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winning model with 99</a:t>
            </a:r>
            <a:r>
              <a:rPr lang="en-US" altLang="en-US" sz="2400" dirty="0">
                <a:solidFill>
                  <a:srgbClr val="292929"/>
                </a:solidFill>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and highest </a:t>
            </a:r>
            <a:r>
              <a:rPr kumimoji="0" lang="en-US" altLang="en-US" sz="2400" b="1"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99</a:t>
            </a:r>
            <a:r>
              <a:rPr lang="en-US" altLang="en-US" sz="2400" b="1" dirty="0">
                <a:solidFill>
                  <a:srgbClr val="292929"/>
                </a:solidFill>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This could be the highest possible score achieved with the inherent limitations in the dataset</a:t>
            </a:r>
            <a:endParaRPr lang="en-IN" sz="2400" dirty="0"/>
          </a:p>
        </p:txBody>
      </p:sp>
    </p:spTree>
    <p:extLst>
      <p:ext uri="{BB962C8B-B14F-4D97-AF65-F5344CB8AC3E}">
        <p14:creationId xmlns:p14="http://schemas.microsoft.com/office/powerpoint/2010/main" val="527640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13DD8C-7886-48F5-BB72-559D479F52E6}"/>
              </a:ext>
            </a:extLst>
          </p:cNvPr>
          <p:cNvSpPr txBox="1"/>
          <p:nvPr/>
        </p:nvSpPr>
        <p:spPr>
          <a:xfrm>
            <a:off x="3048000" y="2320342"/>
            <a:ext cx="6096000" cy="2862322"/>
          </a:xfrm>
          <a:prstGeom prst="rect">
            <a:avLst/>
          </a:prstGeom>
          <a:noFill/>
        </p:spPr>
        <p:txBody>
          <a:bodyPr wrap="square">
            <a:spAutoFit/>
          </a:bodyPr>
          <a:lstStyle/>
          <a:p>
            <a:pPr>
              <a:lnSpc>
                <a:spcPts val="2400"/>
              </a:lnSpc>
              <a:spcBef>
                <a:spcPts val="1030"/>
              </a:spcBef>
              <a:spcAft>
                <a:spcPts val="800"/>
              </a:spcAft>
            </a:pPr>
            <a:r>
              <a:rPr lang="en-IN" sz="24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Machine learning models are as good as the data to feed it, and more data would strengthen the model. For example, in this dataset, the feature ‘Performance Rating’ has been restricted to scores of 3 and 4 only. More insights could be generated if the full spectrum of performance ratings is included. In the real-life situation, getting the right data is often more challenging than the analytics itself</a:t>
            </a:r>
            <a:r>
              <a:rPr lang="en-IN" sz="18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3291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94154B-CDA0-4CA8-8958-06A5009D425C}"/>
              </a:ext>
            </a:extLst>
          </p:cNvPr>
          <p:cNvSpPr txBox="1"/>
          <p:nvPr/>
        </p:nvSpPr>
        <p:spPr>
          <a:xfrm>
            <a:off x="3048000" y="1724153"/>
            <a:ext cx="6096000" cy="5262979"/>
          </a:xfrm>
          <a:prstGeom prst="rect">
            <a:avLst/>
          </a:prstGeom>
          <a:noFill/>
        </p:spPr>
        <p:txBody>
          <a:bodyPr wrap="square">
            <a:spAutoFit/>
          </a:bodyPr>
          <a:lstStyle/>
          <a:p>
            <a:pPr algn="l"/>
            <a:r>
              <a:rPr lang="en-US" sz="2400" b="0" i="0" dirty="0">
                <a:solidFill>
                  <a:srgbClr val="000000"/>
                </a:solidFill>
                <a:effectLst/>
                <a:latin typeface="Times New Roman" panose="02020603050405020304" pitchFamily="18" charset="0"/>
                <a:cs typeface="Times New Roman" panose="02020603050405020304" pitchFamily="18" charset="0"/>
              </a:rPr>
              <a:t>A </a:t>
            </a:r>
            <a:r>
              <a:rPr lang="en-US" sz="2400" dirty="0">
                <a:solidFill>
                  <a:srgbClr val="000000"/>
                </a:solidFill>
                <a:latin typeface="Times New Roman" panose="02020603050405020304" pitchFamily="18" charset="0"/>
                <a:cs typeface="Times New Roman" panose="02020603050405020304" pitchFamily="18" charset="0"/>
              </a:rPr>
              <a:t>Decision Tree</a:t>
            </a:r>
            <a:r>
              <a:rPr lang="en-US" sz="2400" b="0" i="0" dirty="0">
                <a:solidFill>
                  <a:srgbClr val="000000"/>
                </a:solidFill>
                <a:effectLst/>
                <a:latin typeface="Times New Roman" panose="02020603050405020304" pitchFamily="18" charset="0"/>
                <a:cs typeface="Times New Roman" panose="02020603050405020304" pitchFamily="18" charset="0"/>
              </a:rPr>
              <a:t> is an ensemble technique capable of performing both regression and</a:t>
            </a:r>
          </a:p>
          <a:p>
            <a:pPr algn="l"/>
            <a:r>
              <a:rPr lang="en-US" sz="2400" b="0" i="0" dirty="0">
                <a:solidFill>
                  <a:srgbClr val="000000"/>
                </a:solidFill>
                <a:effectLst/>
                <a:latin typeface="Times New Roman" panose="02020603050405020304" pitchFamily="18" charset="0"/>
                <a:cs typeface="Times New Roman" panose="02020603050405020304" pitchFamily="18" charset="0"/>
              </a:rPr>
              <a:t>classification tasks with the use of multiple decision trees and a technique</a:t>
            </a:r>
          </a:p>
          <a:p>
            <a:pPr algn="l"/>
            <a:r>
              <a:rPr lang="en-US" sz="2400" b="0" i="0" dirty="0">
                <a:solidFill>
                  <a:srgbClr val="000000"/>
                </a:solidFill>
                <a:effectLst/>
                <a:latin typeface="Times New Roman" panose="02020603050405020304" pitchFamily="18" charset="0"/>
                <a:cs typeface="Times New Roman" panose="02020603050405020304" pitchFamily="18" charset="0"/>
              </a:rPr>
              <a:t>called Bootstrap Aggregation, commonly known as bagging</a:t>
            </a:r>
          </a:p>
          <a:p>
            <a:pPr algn="l"/>
            <a:r>
              <a:rPr lang="en-US" sz="2400" b="0" i="0" dirty="0">
                <a:solidFill>
                  <a:srgbClr val="000000"/>
                </a:solidFill>
                <a:effectLst/>
                <a:latin typeface="Times New Roman" panose="02020603050405020304" pitchFamily="18" charset="0"/>
                <a:cs typeface="Times New Roman" panose="02020603050405020304" pitchFamily="18" charset="0"/>
              </a:rPr>
              <a:t>Bagging, in the Random Forest method, involves training each decision tree on a</a:t>
            </a:r>
          </a:p>
          <a:p>
            <a:pPr algn="l"/>
            <a:r>
              <a:rPr lang="en-US" sz="2400" b="0" i="0" dirty="0">
                <a:solidFill>
                  <a:srgbClr val="000000"/>
                </a:solidFill>
                <a:effectLst/>
                <a:latin typeface="Times New Roman" panose="02020603050405020304" pitchFamily="18" charset="0"/>
                <a:cs typeface="Times New Roman" panose="02020603050405020304" pitchFamily="18" charset="0"/>
              </a:rPr>
              <a:t>different data sample where sampling is done with replacement.</a:t>
            </a:r>
          </a:p>
          <a:p>
            <a:pPr algn="l"/>
            <a:r>
              <a:rPr lang="en-US" sz="2400" b="0" i="0" dirty="0">
                <a:solidFill>
                  <a:srgbClr val="000000"/>
                </a:solidFill>
                <a:effectLst/>
                <a:latin typeface="Times New Roman" panose="02020603050405020304" pitchFamily="18" charset="0"/>
                <a:cs typeface="Times New Roman" panose="02020603050405020304" pitchFamily="18" charset="0"/>
              </a:rPr>
              <a:t>The basic idea behind this is to combine multiple decision trees in determining the</a:t>
            </a:r>
          </a:p>
          <a:p>
            <a:pPr algn="l"/>
            <a:r>
              <a:rPr lang="en-US" sz="2400" b="0" i="0" dirty="0">
                <a:solidFill>
                  <a:srgbClr val="000000"/>
                </a:solidFill>
                <a:effectLst/>
                <a:latin typeface="Times New Roman" panose="02020603050405020304" pitchFamily="18" charset="0"/>
                <a:cs typeface="Times New Roman" panose="02020603050405020304" pitchFamily="18" charset="0"/>
              </a:rPr>
              <a:t>final output rather than relying on individual Decision Tree</a:t>
            </a:r>
            <a:r>
              <a:rPr lang="en-US" sz="2400" dirty="0">
                <a:solidFill>
                  <a:srgbClr val="000000"/>
                </a:solidFill>
                <a:latin typeface="Times New Roman" panose="02020603050405020304" pitchFamily="18" charset="0"/>
                <a:cs typeface="Times New Roman" panose="02020603050405020304" pitchFamily="18" charset="0"/>
              </a:rPr>
              <a:t> regressor</a:t>
            </a:r>
            <a:endParaRPr lang="en-US" sz="24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3905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D1C6C5-572F-430F-8F2D-2E308DF1345D}"/>
              </a:ext>
            </a:extLst>
          </p:cNvPr>
          <p:cNvSpPr txBox="1"/>
          <p:nvPr/>
        </p:nvSpPr>
        <p:spPr>
          <a:xfrm>
            <a:off x="2621280" y="766732"/>
            <a:ext cx="6096000" cy="5324535"/>
          </a:xfrm>
          <a:prstGeom prst="rect">
            <a:avLst/>
          </a:prstGeom>
          <a:noFill/>
        </p:spPr>
        <p:txBody>
          <a:bodyPr wrap="square">
            <a:spAutoFit/>
          </a:bodyPr>
          <a:lstStyle/>
          <a:p>
            <a:r>
              <a:rPr lang="en-US" sz="2800" b="0" i="0" dirty="0">
                <a:solidFill>
                  <a:srgbClr val="4C4C4C"/>
                </a:solidFill>
                <a:effectLst/>
                <a:latin typeface="Times New Roman" panose="02020603050405020304" pitchFamily="18" charset="0"/>
                <a:cs typeface="Times New Roman" panose="02020603050405020304" pitchFamily="18" charset="0"/>
              </a:rPr>
              <a:t>CONCLUSION</a:t>
            </a:r>
          </a:p>
          <a:p>
            <a:r>
              <a:rPr lang="en-US" sz="2400" b="0" i="0" dirty="0">
                <a:solidFill>
                  <a:srgbClr val="4C4C4C"/>
                </a:solidFill>
                <a:effectLst/>
                <a:latin typeface="Times New Roman" panose="02020603050405020304" pitchFamily="18" charset="0"/>
                <a:cs typeface="Times New Roman" panose="02020603050405020304" pitchFamily="18" charset="0"/>
              </a:rPr>
              <a:t>The type of recommendation engine built in this study is called content-based filtering because it uses only intrinsic and spatial features engineered for prediction. This type of recommendation needs a training set that would be too large to generate manually.</a:t>
            </a:r>
          </a:p>
          <a:p>
            <a:r>
              <a:rPr lang="en-US" sz="2400" b="0" i="0" dirty="0">
                <a:solidFill>
                  <a:srgbClr val="4C4C4C"/>
                </a:solidFill>
                <a:effectLst/>
                <a:latin typeface="Times New Roman" panose="02020603050405020304" pitchFamily="18" charset="0"/>
                <a:cs typeface="Times New Roman" panose="02020603050405020304" pitchFamily="18" charset="0"/>
              </a:rPr>
              <a:t>In practice, another type of recommendation engine—community-based filtering—is employed. It uses the features engineered for the properties, combined with favorite and blacklist data, to find similarity between a large number of buyers. It then pools the training set from similar buyers to create a large training set</a:t>
            </a:r>
            <a:r>
              <a:rPr lang="en-US" b="0" i="0" dirty="0">
                <a:solidFill>
                  <a:srgbClr val="4C4C4C"/>
                </a:solidFill>
                <a:effectLst/>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4292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73FC18-E481-4F90-B23B-033C1058CC9A}"/>
              </a:ext>
            </a:extLst>
          </p:cNvPr>
          <p:cNvSpPr txBox="1"/>
          <p:nvPr/>
        </p:nvSpPr>
        <p:spPr>
          <a:xfrm>
            <a:off x="2279374" y="1397675"/>
            <a:ext cx="6096000" cy="3477875"/>
          </a:xfrm>
          <a:prstGeom prst="rect">
            <a:avLst/>
          </a:prstGeom>
          <a:noFill/>
        </p:spPr>
        <p:txBody>
          <a:bodyPr wrap="square">
            <a:spAutoFit/>
          </a:bodyPr>
          <a:lstStyle/>
          <a:p>
            <a:r>
              <a:rPr lang="en-US" sz="2800" b="0" i="0" dirty="0">
                <a:solidFill>
                  <a:srgbClr val="333333"/>
                </a:solidFill>
                <a:effectLst/>
                <a:latin typeface="Lato" panose="020F0502020204030203" pitchFamily="34" charset="0"/>
              </a:rPr>
              <a:t> </a:t>
            </a:r>
            <a:r>
              <a:rPr lang="en-US" sz="2800" b="0" i="0" dirty="0">
                <a:solidFill>
                  <a:srgbClr val="333333"/>
                </a:solidFill>
                <a:effectLst/>
                <a:latin typeface="Times New Roman" panose="02020603050405020304" pitchFamily="18" charset="0"/>
                <a:cs typeface="Times New Roman" panose="02020603050405020304" pitchFamily="18" charset="0"/>
              </a:rPr>
              <a:t>ABSTRACT</a:t>
            </a:r>
          </a:p>
          <a:p>
            <a:r>
              <a:rPr lang="en-US" sz="2400" b="0" i="0" dirty="0">
                <a:solidFill>
                  <a:srgbClr val="333333"/>
                </a:solidFill>
                <a:effectLst/>
                <a:latin typeface="Times New Roman" panose="02020603050405020304" pitchFamily="18" charset="0"/>
                <a:cs typeface="Times New Roman" panose="02020603050405020304" pitchFamily="18" charset="0"/>
              </a:rPr>
              <a:t>Optimal timing for airline ticket purchasing from the consumer’s perspective is challenging principally because buyers have insufficient information for reasoning about future price movements. In this project we simulate various models for computing expected future prices and classifying whether this is the best time to buy the ticket.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7098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B43E4C-FDF8-461D-A130-BA7EC14C4FEF}"/>
              </a:ext>
            </a:extLst>
          </p:cNvPr>
          <p:cNvSpPr txBox="1"/>
          <p:nvPr/>
        </p:nvSpPr>
        <p:spPr>
          <a:xfrm>
            <a:off x="2928731" y="2197342"/>
            <a:ext cx="6096000" cy="3477875"/>
          </a:xfrm>
          <a:prstGeom prst="rect">
            <a:avLst/>
          </a:prstGeom>
          <a:noFill/>
        </p:spPr>
        <p:txBody>
          <a:bodyPr wrap="square">
            <a:spAutoFit/>
          </a:bodyPr>
          <a:lstStyle/>
          <a:p>
            <a:r>
              <a:rPr lang="en-US" sz="2800" b="0" i="0" dirty="0">
                <a:solidFill>
                  <a:srgbClr val="292929"/>
                </a:solidFill>
                <a:effectLst/>
                <a:latin typeface="Times New Roman" panose="02020603050405020304" pitchFamily="18" charset="0"/>
                <a:cs typeface="Times New Roman" panose="02020603050405020304" pitchFamily="18" charset="0"/>
              </a:rPr>
              <a:t>INTRODUCTION</a:t>
            </a:r>
          </a:p>
          <a:p>
            <a:r>
              <a:rPr lang="en-US" sz="2400" b="0" i="0" dirty="0">
                <a:solidFill>
                  <a:srgbClr val="292929"/>
                </a:solidFill>
                <a:effectLst/>
                <a:latin typeface="Times New Roman" panose="02020603050405020304" pitchFamily="18" charset="0"/>
                <a:cs typeface="Times New Roman" panose="02020603050405020304" pitchFamily="18" charset="0"/>
              </a:rPr>
              <a:t>Flight ticket prices can be something hard to guess, today we might see a price, check out the price of the same flight tomorrow, it will be a different story. We might have often heard travelers saying that flight ticket prices are so unpredictable. As data scientists, we are goanna prove that given the right data anything can be predicted.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3435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F17AE2-94C1-443F-9901-CDA8DE519F0C}"/>
              </a:ext>
            </a:extLst>
          </p:cNvPr>
          <p:cNvSpPr txBox="1"/>
          <p:nvPr/>
        </p:nvSpPr>
        <p:spPr>
          <a:xfrm>
            <a:off x="3048000" y="2185818"/>
            <a:ext cx="6096000" cy="347787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28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EDA Concluding Remarks</a:t>
            </a:r>
            <a:endParaRPr lang="en-US" altLang="en-US" sz="2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.Find patterns of data through visualization and reveal the hidden trends from data.</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Using both matplotlib and seaborn library to visualize the data</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Finding relationships between features using bar graphs, histograms, box plots, heatmap</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Analyzing both the numerical and the categorical columns separately</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722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0396EA-9E9B-468B-9006-E6DFC79584D7}"/>
              </a:ext>
            </a:extLst>
          </p:cNvPr>
          <p:cNvSpPr>
            <a:spLocks noChangeArrowheads="1"/>
          </p:cNvSpPr>
          <p:nvPr/>
        </p:nvSpPr>
        <p:spPr bwMode="auto">
          <a:xfrm>
            <a:off x="3432313" y="-7111871"/>
            <a:ext cx="808384" cy="1468094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900" b="0" i="0" u="none" strike="noStrike" cap="none" normalizeH="0" baseline="0" dirty="0">
                <a:ln>
                  <a:noFill/>
                </a:ln>
                <a:solidFill>
                  <a:srgbClr val="000000"/>
                </a:solidFill>
                <a:effectLst/>
                <a:latin typeface="Helvetica Neue"/>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6" name="Picture 2">
            <a:extLst>
              <a:ext uri="{FF2B5EF4-FFF2-40B4-BE49-F238E27FC236}">
                <a16:creationId xmlns:a16="http://schemas.microsoft.com/office/drawing/2014/main" id="{0DE30006-D137-4242-9C3A-765C02D50E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276" y="3429000"/>
            <a:ext cx="3762375" cy="2533651"/>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5">
            <a:extLst>
              <a:ext uri="{FF2B5EF4-FFF2-40B4-BE49-F238E27FC236}">
                <a16:creationId xmlns:a16="http://schemas.microsoft.com/office/drawing/2014/main" id="{E2C66D46-9B74-43B6-8CFF-DB19A86951A1}"/>
              </a:ext>
            </a:extLst>
          </p:cNvPr>
          <p:cNvSpPr>
            <a:spLocks noGrp="1"/>
          </p:cNvSpPr>
          <p:nvPr>
            <p:ph type="subTitle" idx="1"/>
          </p:nvPr>
        </p:nvSpPr>
        <p:spPr>
          <a:xfrm>
            <a:off x="1524000" y="1007165"/>
            <a:ext cx="9144000" cy="2054087"/>
          </a:xfrm>
        </p:spPr>
        <p:txBody>
          <a:bodyPr>
            <a:normAutofit/>
          </a:bodyPr>
          <a:lstStyle/>
          <a:p>
            <a:r>
              <a:rPr lang="en-IN" dirty="0" err="1">
                <a:latin typeface="Times New Roman" panose="02020603050405020304" pitchFamily="18" charset="0"/>
                <a:cs typeface="Times New Roman" panose="02020603050405020304" pitchFamily="18" charset="0"/>
              </a:rPr>
              <a:t>ax</a:t>
            </a:r>
            <a:r>
              <a:rPr lang="en-IN" dirty="0">
                <a:latin typeface="Times New Roman" panose="02020603050405020304" pitchFamily="18" charset="0"/>
                <a:cs typeface="Times New Roman" panose="02020603050405020304" pitchFamily="18" charset="0"/>
              </a:rPr>
              <a:t> = sns.countplot(x="</a:t>
            </a:r>
            <a:r>
              <a:rPr lang="en-IN" dirty="0" err="1">
                <a:latin typeface="Times New Roman" panose="02020603050405020304" pitchFamily="18" charset="0"/>
                <a:cs typeface="Times New Roman" panose="02020603050405020304" pitchFamily="18" charset="0"/>
              </a:rPr>
              <a:t>Destination",data</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df_visualization_nominal</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print(</a:t>
            </a:r>
            <a:r>
              <a:rPr lang="en-IN" dirty="0" err="1">
                <a:latin typeface="Times New Roman" panose="02020603050405020304" pitchFamily="18" charset="0"/>
                <a:cs typeface="Times New Roman" panose="02020603050405020304" pitchFamily="18" charset="0"/>
              </a:rPr>
              <a:t>df_visualization_nominal</a:t>
            </a:r>
            <a:r>
              <a:rPr lang="en-IN" dirty="0">
                <a:latin typeface="Times New Roman" panose="02020603050405020304" pitchFamily="18" charset="0"/>
                <a:cs typeface="Times New Roman" panose="02020603050405020304" pitchFamily="18" charset="0"/>
              </a:rPr>
              <a:t>["Destination"].</a:t>
            </a:r>
            <a:r>
              <a:rPr lang="en-IN" dirty="0" err="1">
                <a:latin typeface="Times New Roman" panose="02020603050405020304" pitchFamily="18" charset="0"/>
                <a:cs typeface="Times New Roman" panose="02020603050405020304" pitchFamily="18" charset="0"/>
              </a:rPr>
              <a:t>value_counts</a:t>
            </a:r>
            <a:r>
              <a:rPr lang="en-I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32655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9DEB70-2BF4-47D5-B822-DCCAC68E4D98}"/>
              </a:ext>
            </a:extLst>
          </p:cNvPr>
          <p:cNvSpPr txBox="1"/>
          <p:nvPr/>
        </p:nvSpPr>
        <p:spPr>
          <a:xfrm>
            <a:off x="3048000" y="1816486"/>
            <a:ext cx="6096000" cy="4278094"/>
          </a:xfrm>
          <a:prstGeom prst="rect">
            <a:avLst/>
          </a:prstGeom>
          <a:noFill/>
        </p:spPr>
        <p:txBody>
          <a:bodyPr wrap="square">
            <a:spAutoFit/>
          </a:bodyPr>
          <a:lstStyle/>
          <a:p>
            <a:pPr algn="l"/>
            <a:r>
              <a:rPr lang="en-US" sz="2800" b="0" i="0" dirty="0">
                <a:solidFill>
                  <a:srgbClr val="000000"/>
                </a:solidFill>
                <a:effectLst/>
                <a:latin typeface="Times New Roman" panose="02020603050405020304" pitchFamily="18" charset="0"/>
                <a:cs typeface="Times New Roman" panose="02020603050405020304" pitchFamily="18" charset="0"/>
              </a:rPr>
              <a:t>Data Visualization</a:t>
            </a:r>
          </a:p>
          <a:p>
            <a:pPr algn="l"/>
            <a:r>
              <a:rPr lang="en-US" sz="2400" b="0" i="0" dirty="0">
                <a:solidFill>
                  <a:srgbClr val="333333"/>
                </a:solidFill>
                <a:effectLst/>
                <a:latin typeface="Times New Roman" panose="02020603050405020304" pitchFamily="18" charset="0"/>
                <a:cs typeface="Times New Roman" panose="02020603050405020304" pitchFamily="18" charset="0"/>
              </a:rPr>
              <a:t>Data visualization is the graphical representation of information and data. By</a:t>
            </a:r>
          </a:p>
          <a:p>
            <a:pPr algn="l"/>
            <a:r>
              <a:rPr lang="en-US" sz="2400" b="0" i="0" dirty="0">
                <a:solidFill>
                  <a:srgbClr val="333333"/>
                </a:solidFill>
                <a:effectLst/>
                <a:latin typeface="Times New Roman" panose="02020603050405020304" pitchFamily="18" charset="0"/>
                <a:cs typeface="Times New Roman" panose="02020603050405020304" pitchFamily="18" charset="0"/>
              </a:rPr>
              <a:t>using </a:t>
            </a:r>
            <a:r>
              <a:rPr lang="en-US" sz="2400" b="0" i="0" dirty="0">
                <a:solidFill>
                  <a:srgbClr val="FF6D01"/>
                </a:solidFill>
                <a:effectLst/>
                <a:latin typeface="Times New Roman" panose="02020603050405020304" pitchFamily="18" charset="0"/>
                <a:cs typeface="Times New Roman" panose="02020603050405020304" pitchFamily="18" charset="0"/>
              </a:rPr>
              <a:t>visual elements like charts, graphs, and maps</a:t>
            </a:r>
            <a:r>
              <a:rPr lang="en-US" sz="2400" b="0" i="0" dirty="0">
                <a:solidFill>
                  <a:srgbClr val="333333"/>
                </a:solidFill>
                <a:effectLst/>
                <a:latin typeface="Times New Roman" panose="02020603050405020304" pitchFamily="18" charset="0"/>
                <a:cs typeface="Times New Roman" panose="02020603050405020304" pitchFamily="18" charset="0"/>
              </a:rPr>
              <a:t>, data visualization tools provide an</a:t>
            </a:r>
          </a:p>
          <a:p>
            <a:pPr algn="l"/>
            <a:r>
              <a:rPr lang="en-US" sz="2400" b="0" i="0" dirty="0">
                <a:solidFill>
                  <a:srgbClr val="333333"/>
                </a:solidFill>
                <a:effectLst/>
                <a:latin typeface="Times New Roman" panose="02020603050405020304" pitchFamily="18" charset="0"/>
                <a:cs typeface="Times New Roman" panose="02020603050405020304" pitchFamily="18" charset="0"/>
              </a:rPr>
              <a:t>accessible way to see and understand trends, outliers, and patterns in data. In the</a:t>
            </a:r>
          </a:p>
          <a:p>
            <a:pPr algn="l"/>
            <a:r>
              <a:rPr lang="en-US" sz="2400" b="0" i="0" dirty="0">
                <a:solidFill>
                  <a:srgbClr val="333333"/>
                </a:solidFill>
                <a:effectLst/>
                <a:latin typeface="Times New Roman" panose="02020603050405020304" pitchFamily="18" charset="0"/>
                <a:cs typeface="Times New Roman" panose="02020603050405020304" pitchFamily="18" charset="0"/>
              </a:rPr>
              <a:t>world of Big Data, data visualization tools and technologies are essential to analyze</a:t>
            </a:r>
          </a:p>
          <a:p>
            <a:pPr algn="l"/>
            <a:r>
              <a:rPr lang="en-US" sz="2400" b="0" i="0" dirty="0">
                <a:solidFill>
                  <a:srgbClr val="333333"/>
                </a:solidFill>
                <a:effectLst/>
                <a:latin typeface="Times New Roman" panose="02020603050405020304" pitchFamily="18" charset="0"/>
                <a:cs typeface="Times New Roman" panose="02020603050405020304" pitchFamily="18" charset="0"/>
              </a:rPr>
              <a:t>massive amounts of information and make data-driven decisions</a:t>
            </a:r>
            <a:r>
              <a:rPr lang="en-US" sz="2800" b="0" i="0" dirty="0">
                <a:solidFill>
                  <a:srgbClr val="333333"/>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524124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F296B07-B211-41E4-AF1D-FD3B41DFCEEA}"/>
              </a:ext>
            </a:extLst>
          </p:cNvPr>
          <p:cNvSpPr>
            <a:spLocks noChangeArrowheads="1"/>
          </p:cNvSpPr>
          <p:nvPr/>
        </p:nvSpPr>
        <p:spPr bwMode="auto">
          <a:xfrm>
            <a:off x="3511826" y="-396529"/>
            <a:ext cx="3973845" cy="352404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21900" b="0" i="0" u="none" strike="noStrike" cap="none" normalizeH="0" baseline="0" dirty="0">
                <a:ln>
                  <a:noFill/>
                </a:ln>
                <a:solidFill>
                  <a:srgbClr val="000000"/>
                </a:solidFill>
                <a:effectLst/>
                <a:latin typeface="Helvetica Neue"/>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4" name="Picture 2">
            <a:extLst>
              <a:ext uri="{FF2B5EF4-FFF2-40B4-BE49-F238E27FC236}">
                <a16:creationId xmlns:a16="http://schemas.microsoft.com/office/drawing/2014/main" id="{1B2F1A50-9110-4730-B435-B98F321AFF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476" y="3127513"/>
            <a:ext cx="3571875" cy="294081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6302CE2D-044B-457A-9451-EE30D56665FA}"/>
              </a:ext>
            </a:extLst>
          </p:cNvPr>
          <p:cNvSpPr>
            <a:spLocks noGrp="1"/>
          </p:cNvSpPr>
          <p:nvPr>
            <p:ph type="ctrTitle"/>
          </p:nvPr>
        </p:nvSpPr>
        <p:spPr>
          <a:xfrm>
            <a:off x="1524000" y="1122363"/>
            <a:ext cx="9144000" cy="1263028"/>
          </a:xfrm>
        </p:spPr>
        <p:txBody>
          <a:bodyPr>
            <a:normAutofit/>
          </a:bodyPr>
          <a:lstStyle/>
          <a:p>
            <a:r>
              <a:rPr lang="en-US" sz="2400" dirty="0" err="1">
                <a:latin typeface="Times New Roman" panose="02020603050405020304" pitchFamily="18" charset="0"/>
                <a:cs typeface="Times New Roman" panose="02020603050405020304" pitchFamily="18" charset="0"/>
              </a:rPr>
              <a:t>sns.catplot</a:t>
            </a:r>
            <a:r>
              <a:rPr lang="en-US" sz="2400" dirty="0">
                <a:latin typeface="Times New Roman" panose="02020603050405020304" pitchFamily="18" charset="0"/>
                <a:cs typeface="Times New Roman" panose="02020603050405020304" pitchFamily="18" charset="0"/>
              </a:rPr>
              <a:t>(x="</a:t>
            </a:r>
            <a:r>
              <a:rPr lang="en-US" sz="2400" dirty="0" err="1">
                <a:latin typeface="Times New Roman" panose="02020603050405020304" pitchFamily="18" charset="0"/>
                <a:cs typeface="Times New Roman" panose="02020603050405020304" pitchFamily="18" charset="0"/>
              </a:rPr>
              <a:t>Airline",y</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Source",data</a:t>
            </a:r>
            <a:r>
              <a:rPr lang="en-US" sz="2400" dirty="0">
                <a:latin typeface="Times New Roman" panose="02020603050405020304" pitchFamily="18" charset="0"/>
                <a:cs typeface="Times New Roman" panose="02020603050405020304" pitchFamily="18" charset="0"/>
              </a:rPr>
              <a:t>=df)</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8160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0FC11B7-DEE6-4624-886B-2D632AE28369}"/>
              </a:ext>
            </a:extLst>
          </p:cNvPr>
          <p:cNvSpPr>
            <a:spLocks noChangeArrowheads="1"/>
          </p:cNvSpPr>
          <p:nvPr/>
        </p:nvSpPr>
        <p:spPr bwMode="auto">
          <a:xfrm>
            <a:off x="2862470" y="1728535"/>
            <a:ext cx="3829575" cy="34009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21100" b="0" i="0" u="none" strike="noStrike" cap="none" normalizeH="0" baseline="0" dirty="0">
                <a:ln>
                  <a:noFill/>
                </a:ln>
                <a:solidFill>
                  <a:srgbClr val="000000"/>
                </a:solidFill>
                <a:effectLst/>
                <a:latin typeface="Helvetica Neue"/>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098" name="Picture 2">
            <a:extLst>
              <a:ext uri="{FF2B5EF4-FFF2-40B4-BE49-F238E27FC236}">
                <a16:creationId xmlns:a16="http://schemas.microsoft.com/office/drawing/2014/main" id="{9A3D28DF-4CB5-4219-AE5F-092A937CD4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1822" y="2169994"/>
            <a:ext cx="7014948" cy="3474122"/>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E7CFBA33-B192-413D-99B1-0748CCCD7557}"/>
              </a:ext>
            </a:extLst>
          </p:cNvPr>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sns.displot(</a:t>
            </a:r>
            <a:r>
              <a:rPr lang="en-US" sz="2400" dirty="0" err="1">
                <a:latin typeface="Times New Roman" panose="02020603050405020304" pitchFamily="18" charset="0"/>
                <a:cs typeface="Times New Roman" panose="02020603050405020304" pitchFamily="18" charset="0"/>
              </a:rPr>
              <a:t>df_visualization_continuous</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Total_Stops</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kde</a:t>
            </a:r>
            <a:r>
              <a:rPr lang="en-US" sz="2400" dirty="0">
                <a:latin typeface="Times New Roman" panose="02020603050405020304" pitchFamily="18" charset="0"/>
                <a:cs typeface="Times New Roman" panose="02020603050405020304" pitchFamily="18" charset="0"/>
              </a:rPr>
              <a:t>=True)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1967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01026F-EED3-4E39-BC31-0152F898E33C}"/>
              </a:ext>
            </a:extLst>
          </p:cNvPr>
          <p:cNvSpPr txBox="1"/>
          <p:nvPr/>
        </p:nvSpPr>
        <p:spPr>
          <a:xfrm>
            <a:off x="2141551" y="397401"/>
            <a:ext cx="6096000" cy="606319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Pre-processing pipeline:</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For the model to proceed with the data efficiently, the categorical variables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salary and department have been encoded. As the values of salary have an order, they have been encoded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into integers within the same variable. For department, as the values have no specific order, they have been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encoded into individual variables with Boolean values. Thus, the dataset has been transformed from 10variables to 19 variables. Numerical variables scaled between 0 and 1 to remove any influence of their difference in value ranges on the model. They have also been checked for skewness, without a real change on their shape.</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66000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863</Words>
  <Application>Microsoft Office PowerPoint</Application>
  <PresentationFormat>Widescreen</PresentationFormat>
  <Paragraphs>48</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Helvetica Neue</vt:lpstr>
      <vt:lpstr>Lato</vt:lpstr>
      <vt:lpstr>Times New Roman</vt:lpstr>
      <vt:lpstr>Office Theme</vt:lpstr>
      <vt:lpstr>FLIGHT PRICE PREDICTION PROJECT    Submitted By  Mohammed Mukarram </vt:lpstr>
      <vt:lpstr>PowerPoint Presentation</vt:lpstr>
      <vt:lpstr>PowerPoint Presentation</vt:lpstr>
      <vt:lpstr>PowerPoint Presentation</vt:lpstr>
      <vt:lpstr>PowerPoint Presentation</vt:lpstr>
      <vt:lpstr>PowerPoint Presentation</vt:lpstr>
      <vt:lpstr>sns.catplot(x="Airline",y="Source",data=df)</vt:lpstr>
      <vt:lpstr>sns.displot(df_visualization_continuous['Total_Stops'], kde=True)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PRICE PREDICTION PROJECT</dc:title>
  <dc:creator>Sucharitha Gowda</dc:creator>
  <cp:lastModifiedBy>Mohammed Mukarram Shaikhali</cp:lastModifiedBy>
  <cp:revision>4</cp:revision>
  <dcterms:created xsi:type="dcterms:W3CDTF">2021-10-14T13:38:58Z</dcterms:created>
  <dcterms:modified xsi:type="dcterms:W3CDTF">2022-06-02T07:44:59Z</dcterms:modified>
</cp:coreProperties>
</file>