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07" autoAdjust="0"/>
  </p:normalViewPr>
  <p:slideViewPr>
    <p:cSldViewPr snapToGrid="0">
      <p:cViewPr>
        <p:scale>
          <a:sx n="125" d="100"/>
          <a:sy n="125" d="100"/>
        </p:scale>
        <p:origin x="-3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20/10/2022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qr.ae/pGclP6" TargetMode="External"/><Relationship Id="rId13" Type="http://schemas.openxmlformats.org/officeDocument/2006/relationships/hyperlink" Target="https://www.geeksforgeeks.org/vector-assign-in-c-stl/" TargetMode="External"/><Relationship Id="rId3" Type="http://schemas.openxmlformats.org/officeDocument/2006/relationships/hyperlink" Target="https://stackoverflow.com/a/68637039/4168707" TargetMode="External"/><Relationship Id="rId7" Type="http://schemas.openxmlformats.org/officeDocument/2006/relationships/hyperlink" Target="https://stackoverflow.com/a/6438087/4168707" TargetMode="External"/><Relationship Id="rId12" Type="http://schemas.openxmlformats.org/officeDocument/2006/relationships/hyperlink" Target="https://stackoverflow.com/q/16518533/4168707" TargetMode="External"/><Relationship Id="rId2" Type="http://schemas.openxmlformats.org/officeDocument/2006/relationships/hyperlink" Target="https://stackoverflow.com/a/2826347/4168707" TargetMode="External"/><Relationship Id="rId16" Type="http://schemas.openxmlformats.org/officeDocument/2006/relationships/hyperlink" Target="https://stackoverflow.com/a/3683613/41687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container/vector/reserve" TargetMode="External"/><Relationship Id="rId11" Type="http://schemas.openxmlformats.org/officeDocument/2006/relationships/hyperlink" Target="https://en.cppreference.com/w/cpp/container/vector/shrink_to_fit" TargetMode="External"/><Relationship Id="rId5" Type="http://schemas.openxmlformats.org/officeDocument/2006/relationships/hyperlink" Target="https://www.geeksforgeeks.org/iterator-invalidation-cpp/" TargetMode="External"/><Relationship Id="rId15" Type="http://schemas.openxmlformats.org/officeDocument/2006/relationships/hyperlink" Target="https://www.geeksforgeeks.org/stdstring-class-in-c/" TargetMode="External"/><Relationship Id="rId10" Type="http://schemas.openxmlformats.org/officeDocument/2006/relationships/hyperlink" Target="https://stackoverflow.com/a/2664094/4168707" TargetMode="External"/><Relationship Id="rId4" Type="http://schemas.openxmlformats.org/officeDocument/2006/relationships/hyperlink" Target="https://www.geeksforgeeks.org/vector-in-cpp-stl/" TargetMode="External"/><Relationship Id="rId9" Type="http://schemas.openxmlformats.org/officeDocument/2006/relationships/hyperlink" Target="https://stackoverflow.com/a/3813203/4168707" TargetMode="External"/><Relationship Id="rId14" Type="http://schemas.openxmlformats.org/officeDocument/2006/relationships/hyperlink" Target="https://en.cppreference.com/w/cpp/container/vector/as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BC61-71AA-5F8B-0115-84BF38E7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separates data structures and algorithms to operate on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Dynamic arrays with the ability to resize itself.</a:t>
            </a:r>
          </a:p>
          <a:p>
            <a:r>
              <a:rPr lang="en-US" dirty="0"/>
              <a:t>Iterators, Capacity, Element Access</a:t>
            </a:r>
          </a:p>
          <a:p>
            <a:r>
              <a:rPr lang="en-US" dirty="0"/>
              <a:t>Interesting concepts:</a:t>
            </a:r>
          </a:p>
          <a:p>
            <a:pPr lvl="1"/>
            <a:r>
              <a:rPr lang="en-US" dirty="0"/>
              <a:t>Iterator Invalidation</a:t>
            </a:r>
          </a:p>
          <a:p>
            <a:pPr lvl="2"/>
            <a:r>
              <a:rPr lang="en-US" dirty="0"/>
              <a:t>Certain operations can invalidate current iterators</a:t>
            </a:r>
          </a:p>
          <a:p>
            <a:pPr marL="914400" lvl="2" indent="0">
              <a:buNone/>
            </a:pPr>
            <a:r>
              <a:rPr lang="en-US" dirty="0"/>
              <a:t>    (E.g.: Resizing.)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74666-695D-11C8-145F-B2BE80FE58F5}"/>
              </a:ext>
            </a:extLst>
          </p:cNvPr>
          <p:cNvGrpSpPr/>
          <p:nvPr/>
        </p:nvGrpSpPr>
        <p:grpSpPr>
          <a:xfrm>
            <a:off x="7189365" y="2315361"/>
            <a:ext cx="4572000" cy="2365696"/>
            <a:chOff x="7164198" y="2315361"/>
            <a:chExt cx="4572000" cy="2365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72D4C-300B-3229-6B18-71859F86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6478" y="2432976"/>
              <a:ext cx="4398539" cy="17393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DD5A97-AB47-C00E-8B69-5DD8D443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6478" y="4363676"/>
              <a:ext cx="523948" cy="1905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EBA63-6015-0FCE-4CDF-9CEC89B0262B}"/>
                </a:ext>
              </a:extLst>
            </p:cNvPr>
            <p:cNvSpPr/>
            <p:nvPr/>
          </p:nvSpPr>
          <p:spPr>
            <a:xfrm>
              <a:off x="7164198" y="2315361"/>
              <a:ext cx="4572000" cy="2365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Interesting functions:</a:t>
                </a:r>
              </a:p>
              <a:p>
                <a:pPr lvl="1"/>
                <a:r>
                  <a:rPr lang="en-US" dirty="0" err="1"/>
                  <a:t>shrink_to_fit</a:t>
                </a:r>
                <a:r>
                  <a:rPr lang="en-US" dirty="0"/>
                  <a:t>: Requests reduction of unused capacity.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Non binding request.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O(N)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/>
                <a:r>
                  <a:rPr lang="en-US" dirty="0" err="1"/>
                  <a:t>max_size</a:t>
                </a:r>
                <a:r>
                  <a:rPr lang="en-US" dirty="0"/>
                  <a:t>: </a:t>
                </a:r>
                <a:r>
                  <a:rPr lang="en-US" b="0" i="0" dirty="0">
                    <a:effectLst/>
                  </a:rPr>
                  <a:t>Theoretical maximum number of items that could be put in a vector. </a:t>
                </a:r>
              </a:p>
              <a:p>
                <a:pPr lvl="2"/>
                <a:r>
                  <a:rPr lang="en-US" dirty="0"/>
                  <a:t>E.g.: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char = 1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char values.</a:t>
                </a:r>
              </a:p>
              <a:p>
                <a:pPr lvl="2">
                  <a:buFontTx/>
                  <a:buChar char="-"/>
                </a:pPr>
                <a:r>
                  <a:rPr lang="en-US" dirty="0"/>
                  <a:t>Let 32 bit system and int = 4 bit. </a:t>
                </a:r>
                <a:r>
                  <a:rPr lang="en-US" dirty="0" err="1"/>
                  <a:t>max_size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int values.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1">
                  <a:buFontTx/>
                  <a:buChar char="-"/>
                </a:pPr>
                <a:r>
                  <a:rPr lang="en-US" dirty="0"/>
                  <a:t>emplace: ??</a:t>
                </a:r>
              </a:p>
              <a:p>
                <a:pPr lvl="2">
                  <a:buFontTx/>
                  <a:buChar char="-"/>
                </a:pPr>
                <a:endParaRPr lang="en-US" dirty="0"/>
              </a:p>
              <a:p>
                <a:pPr lvl="2">
                  <a:buFontTx/>
                  <a:buChar char="-"/>
                </a:pPr>
                <a:endParaRPr lang="en-US" b="0" i="0" dirty="0">
                  <a:effectLst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BCCB0-7017-DF98-D434-B31366113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754" y="1439731"/>
                <a:ext cx="10515600" cy="4351338"/>
              </a:xfrm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0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Sequence of characters as an object of the class</a:t>
            </a:r>
          </a:p>
          <a:p>
            <a:r>
              <a:rPr lang="en-GB" dirty="0"/>
              <a:t>Input, Capacity, Iterator, Manipulation</a:t>
            </a:r>
          </a:p>
          <a:p>
            <a:r>
              <a:rPr lang="en-GB" dirty="0"/>
              <a:t>Interesting concepts:</a:t>
            </a:r>
          </a:p>
          <a:p>
            <a:pPr lvl="1"/>
            <a:r>
              <a:rPr lang="en-GB" dirty="0"/>
              <a:t>string vs vector &lt;char&gt;</a:t>
            </a:r>
          </a:p>
          <a:p>
            <a:pPr lvl="2"/>
            <a:r>
              <a:rPr lang="en-GB" dirty="0"/>
              <a:t>Easier initialisation for string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string vs </a:t>
            </a:r>
            <a:r>
              <a:rPr lang="en-GB" dirty="0" err="1"/>
              <a:t>const</a:t>
            </a:r>
            <a:r>
              <a:rPr lang="en-GB" dirty="0"/>
              <a:t> char*</a:t>
            </a:r>
          </a:p>
          <a:p>
            <a:pPr lvl="1"/>
            <a:endParaRPr lang="en-GB" dirty="0"/>
          </a:p>
          <a:p>
            <a:pPr lvl="1"/>
            <a:r>
              <a:rPr lang="en-US" dirty="0" err="1"/>
              <a:t>cpp</a:t>
            </a:r>
            <a:r>
              <a:rPr lang="en-US" dirty="0"/>
              <a:t> is </a:t>
            </a:r>
            <a:r>
              <a:rPr lang="en-US" dirty="0" err="1"/>
              <a:t>std:stiring</a:t>
            </a:r>
            <a:r>
              <a:rPr lang="en-US" dirty="0"/>
              <a:t> not a subclass of vector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42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Interesting concepts:</a:t>
            </a:r>
          </a:p>
          <a:p>
            <a:pPr lvl="1"/>
            <a:r>
              <a:rPr lang="en-GB" dirty="0"/>
              <a:t>Double Quote (”) vs Sigle Quote(‘):</a:t>
            </a:r>
          </a:p>
          <a:p>
            <a:pPr lvl="2"/>
            <a:r>
              <a:rPr lang="en-GB" dirty="0"/>
              <a:t>single quotes = single character</a:t>
            </a:r>
          </a:p>
          <a:p>
            <a:pPr lvl="2"/>
            <a:r>
              <a:rPr lang="en-GB" dirty="0"/>
              <a:t>double quotes = string literal</a:t>
            </a:r>
          </a:p>
          <a:p>
            <a:pPr lvl="2"/>
            <a:r>
              <a:rPr lang="en-GB" dirty="0"/>
              <a:t> "a"  = 'a’ + a null terminator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Iterator invalidation ??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Sizeof</a:t>
            </a:r>
            <a:r>
              <a:rPr lang="en-US" dirty="0"/>
              <a:t> (string) ??</a:t>
            </a:r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DC76D-9380-8514-D9EC-C789A95F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94" y="4111293"/>
            <a:ext cx="290553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order.</a:t>
            </a:r>
          </a:p>
          <a:p>
            <a:r>
              <a:rPr lang="en-US" dirty="0"/>
              <a:t>Search/ Insert/ Delete: Θ(1) time.</a:t>
            </a:r>
          </a:p>
          <a:p>
            <a:endParaRPr lang="en-GB" dirty="0"/>
          </a:p>
          <a:p>
            <a:r>
              <a:rPr lang="en-GB" dirty="0" err="1"/>
              <a:t>unordered_map</a:t>
            </a:r>
            <a:r>
              <a:rPr lang="en-GB" dirty="0"/>
              <a:t> vs map:</a:t>
            </a:r>
          </a:p>
          <a:p>
            <a:pPr lvl="1"/>
            <a:r>
              <a:rPr lang="en-GB" dirty="0"/>
              <a:t>Order of keys</a:t>
            </a:r>
          </a:p>
          <a:p>
            <a:pPr lvl="1"/>
            <a:r>
              <a:rPr lang="en-GB" dirty="0"/>
              <a:t>Hash table vs BST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90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4397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Elements stored  as a dictionary without any </a:t>
            </a:r>
            <a:r>
              <a:rPr lang="en-GB"/>
              <a:t>order.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94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02AB-00A8-F204-A938-6ECB39C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541E07-6D5C-700F-F710-AE59D6B9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594132"/>
              </p:ext>
            </p:extLst>
          </p:nvPr>
        </p:nvGraphicFramePr>
        <p:xfrm>
          <a:off x="838200" y="1825625"/>
          <a:ext cx="10663518" cy="4028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4091">
                  <a:extLst>
                    <a:ext uri="{9D8B030D-6E8A-4147-A177-3AD203B41FA5}">
                      <a16:colId xmlns:a16="http://schemas.microsoft.com/office/drawing/2014/main" val="3965392556"/>
                    </a:ext>
                  </a:extLst>
                </a:gridCol>
                <a:gridCol w="5689427">
                  <a:extLst>
                    <a:ext uri="{9D8B030D-6E8A-4147-A177-3AD203B41FA5}">
                      <a16:colId xmlns:a16="http://schemas.microsoft.com/office/drawing/2014/main" val="71124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STL</a:t>
                      </a:r>
                    </a:p>
                    <a:p>
                      <a:r>
                        <a:rPr lang="en-US" sz="1000" b="1" dirty="0">
                          <a:hlinkClick r:id="rId2"/>
                        </a:rPr>
                        <a:t>https://stackoverflow.com/a/2826347/4168707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 management Python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https://bit.ly/3EQHoxH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3"/>
                        </a:rPr>
                        <a:t>https://stackoverflow.com/a/68637039/4168707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4"/>
                        </a:rPr>
                        <a:t>https://www.geeksforgeeks.org/vector-in-cpp-stl/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Iterator Invalidation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5"/>
                        </a:rPr>
                        <a:t>https://www.geeksforgeeks.org/iterator-invalidation-cpp/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7"/>
                        </a:rPr>
                        <a:t>https://stackoverflow.com/a/6438087/4168707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7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000" b="1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ax_size</a:t>
                      </a:r>
                      <a:endParaRPr lang="en-US" sz="10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hlinkClick r:id="rId8"/>
                        </a:rPr>
                        <a:t>https://qr.ae/pGclP6</a:t>
                      </a:r>
                      <a:endParaRPr kumimoji="0" lang="en-US" sz="10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9"/>
                        </a:rPr>
                        <a:t>https://stackoverflow.com/a/3813203/4168707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0"/>
                        </a:rPr>
                        <a:t>https://stackoverflow.com/a/2664094/4168707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- Reserve</a:t>
                      </a:r>
                      <a:endParaRPr lang="en-US" sz="1000" b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rId6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sz="1000" b="1" dirty="0">
                          <a:hlinkClick r:id="rId6"/>
                        </a:rPr>
                        <a:t>https://en.cppreference.com/w/cpp/container/vector/reserve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</a:t>
                      </a:r>
                      <a:r>
                        <a:rPr lang="en-US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shrink_to</a:t>
                      </a:r>
                      <a:r>
                        <a:rPr lang="en-US" sz="10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_fit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1"/>
                        </a:rPr>
                        <a:t>https://en.cppreference.com/w/cpp/container/vector/shrink_to_fit</a:t>
                      </a:r>
                      <a:endParaRPr lang="en-US" sz="1000" b="1" dirty="0">
                        <a:solidFill>
                          <a:prstClr val="black"/>
                        </a:solidFill>
                      </a:endParaRP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hlinkClick r:id="rId12"/>
                        </a:rPr>
                        <a:t>https://stackoverflow.com/q/16518533/4168707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sz="1000" b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– Assign</a:t>
                      </a:r>
                    </a:p>
                    <a:p>
                      <a:r>
                        <a:rPr lang="en-US" sz="1000" b="1" dirty="0">
                          <a:hlinkClick r:id="rId13"/>
                        </a:rPr>
                        <a:t>https://www.geeksforgeeks.org/vector-assign-in-c-stl/</a:t>
                      </a:r>
                      <a:endParaRPr lang="en-US" sz="1000" b="1" dirty="0"/>
                    </a:p>
                    <a:p>
                      <a:r>
                        <a:rPr lang="en-US" sz="1000" b="1" dirty="0">
                          <a:hlinkClick r:id="rId14"/>
                        </a:rPr>
                        <a:t>https://en.cppreference.com/w/cpp/container/vector/assign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latin typeface="+mn-lt"/>
                        </a:rPr>
                        <a:t>String</a:t>
                      </a:r>
                    </a:p>
                    <a:p>
                      <a:pPr marL="0" indent="0">
                        <a:buNone/>
                        <a:defRPr/>
                      </a:pPr>
                      <a:r>
                        <a:rPr lang="en-US" sz="1000" b="1" dirty="0">
                          <a:solidFill>
                            <a:prstClr val="black"/>
                          </a:solidFill>
                          <a:latin typeface="+mn-lt"/>
                          <a:hlinkClick r:id="rId15"/>
                        </a:rPr>
                        <a:t>https://www.geeksforgeeks.org/stdstring-class-in-c/</a:t>
                      </a: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None/>
                        <a:defRPr/>
                      </a:pP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String – Single Quote vs Double Quotes</a:t>
                      </a:r>
                    </a:p>
                    <a:p>
                      <a:r>
                        <a:rPr lang="en-US" sz="1000" b="1" dirty="0">
                          <a:hlinkClick r:id="rId16"/>
                        </a:rPr>
                        <a:t>https://stackoverflow.com/a/3683613/4168707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4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  <a:defRPr/>
                      </a:pPr>
                      <a:endParaRPr lang="en-US" sz="1000" b="1" dirty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1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486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STL</vt:lpstr>
      <vt:lpstr>vector</vt:lpstr>
      <vt:lpstr>vector</vt:lpstr>
      <vt:lpstr>string</vt:lpstr>
      <vt:lpstr>string</vt:lpstr>
      <vt:lpstr>unordered_map</vt:lpstr>
      <vt:lpstr>optional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14</cp:revision>
  <dcterms:created xsi:type="dcterms:W3CDTF">2022-10-11T20:15:26Z</dcterms:created>
  <dcterms:modified xsi:type="dcterms:W3CDTF">2022-10-21T02:47:17Z</dcterms:modified>
</cp:coreProperties>
</file>