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3" r:id="rId6"/>
    <p:sldId id="264" r:id="rId7"/>
    <p:sldId id="265" r:id="rId8"/>
    <p:sldId id="266" r:id="rId9"/>
    <p:sldId id="267" r:id="rId10"/>
    <p:sldId id="260" r:id="rId11"/>
    <p:sldId id="268" r:id="rId12"/>
    <p:sldId id="269" r:id="rId13"/>
    <p:sldId id="270"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9" autoAdjust="0"/>
    <p:restoredTop sz="94660"/>
  </p:normalViewPr>
  <p:slideViewPr>
    <p:cSldViewPr snapToGrid="0">
      <p:cViewPr varScale="1">
        <p:scale>
          <a:sx n="117" d="100"/>
          <a:sy n="117"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2AAE2-FA1D-A24B-84E2-479FEC30737F}" type="datetimeFigureOut">
              <a:rPr lang="en-US" smtClean="0"/>
              <a:t>12/28/18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3EEB8-DA5E-0843-8C37-AE8CA808F32C}" type="slidenum">
              <a:rPr lang="en-US" smtClean="0"/>
              <a:t>‹#›</a:t>
            </a:fld>
            <a:endParaRPr lang="en-US"/>
          </a:p>
        </p:txBody>
      </p:sp>
    </p:spTree>
    <p:extLst>
      <p:ext uri="{BB962C8B-B14F-4D97-AF65-F5344CB8AC3E}">
        <p14:creationId xmlns:p14="http://schemas.microsoft.com/office/powerpoint/2010/main" val="150310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7C481-106E-484F-93A3-3DEE808E4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2EB160-DA42-4C17-8FCA-04568D31D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9D612B1-14B2-4058-8B96-A07738D19909}"/>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5" name="Footer Placeholder 4">
            <a:extLst>
              <a:ext uri="{FF2B5EF4-FFF2-40B4-BE49-F238E27FC236}">
                <a16:creationId xmlns:a16="http://schemas.microsoft.com/office/drawing/2014/main" xmlns="" id="{4BD7FAB2-8D13-42EA-83EB-2760B80C4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1A2F7B-661D-4330-8A8C-FBD83C3E8F8D}"/>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0930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94D94-7C7D-4AEB-955C-761DF5E06D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BA0D5B1-02CE-4E94-B813-EB662BA915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31A07C-17C0-4F93-A1B4-0B25A4917C3C}"/>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5" name="Footer Placeholder 4">
            <a:extLst>
              <a:ext uri="{FF2B5EF4-FFF2-40B4-BE49-F238E27FC236}">
                <a16:creationId xmlns:a16="http://schemas.microsoft.com/office/drawing/2014/main" xmlns="" id="{DE46F1CC-9E06-4E41-953C-D78A7E919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034747E-01C0-43AC-A7FD-6AE26DDD5684}"/>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207333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71A52EF-D789-44B6-8D7A-6943138903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27CC8FA-280F-4CC5-9EA3-A847641030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C2F84E-48E9-49BA-88D3-7B0D484FAB1D}"/>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5" name="Footer Placeholder 4">
            <a:extLst>
              <a:ext uri="{FF2B5EF4-FFF2-40B4-BE49-F238E27FC236}">
                <a16:creationId xmlns:a16="http://schemas.microsoft.com/office/drawing/2014/main" xmlns="" id="{751FCA1D-E81E-4696-BBED-58640CB98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DAF8B39-8191-40B3-85BA-1A43F3F4F158}"/>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427485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54AEDA-7612-42C7-86E1-6B1BB86FA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89C2AF-6ECA-4C8D-9F8E-670EEECC41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0F6113E-3CF1-4B29-BD82-26B96EBFA713}"/>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5" name="Footer Placeholder 4">
            <a:extLst>
              <a:ext uri="{FF2B5EF4-FFF2-40B4-BE49-F238E27FC236}">
                <a16:creationId xmlns:a16="http://schemas.microsoft.com/office/drawing/2014/main" xmlns="" id="{73336016-2C46-4DBA-B583-1A995CC21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313F46-B1FF-40F3-ABF7-FF2DE6287300}"/>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65256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37542-FBE7-4EE8-BC79-EA9E0410E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F33AD84-B04C-4E5E-BCAB-2B9897BD7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5D5CE57-4100-49F3-AD95-5A4B2B7FB11D}"/>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5" name="Footer Placeholder 4">
            <a:extLst>
              <a:ext uri="{FF2B5EF4-FFF2-40B4-BE49-F238E27FC236}">
                <a16:creationId xmlns:a16="http://schemas.microsoft.com/office/drawing/2014/main" xmlns="" id="{6B961567-36EF-465B-BE08-35D2BF283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2F3299-F8FC-4556-8692-923C9693FDF9}"/>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03140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DFC4E-349C-4974-8DE0-6363CA020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F942AAE-AB7E-4A33-AC96-16FAB63AC2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68DD144-6883-4027-BEFA-A48D2863FA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05B5ED3-DFEC-447C-AF6E-9DED1F542248}"/>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6" name="Footer Placeholder 5">
            <a:extLst>
              <a:ext uri="{FF2B5EF4-FFF2-40B4-BE49-F238E27FC236}">
                <a16:creationId xmlns:a16="http://schemas.microsoft.com/office/drawing/2014/main" xmlns="" id="{943EE4D1-D248-4373-BA9C-A33E6C779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F2493A8-D2D9-4CED-ADD0-D242DCB199B0}"/>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60268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4AA30-285C-4FCC-A4A0-B6D6AD61C3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91439A0-F6A1-4026-92D1-9D23BABC2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DBC7FE-4FA6-4F8C-8CA8-5CEBA37DF1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06CBC22-84B1-4DB3-919F-249F9831D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D5305D5-51E4-4A51-88D2-810D3649F7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62B52CD-1403-4BC3-AD77-6F2F46E1D64B}"/>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8" name="Footer Placeholder 7">
            <a:extLst>
              <a:ext uri="{FF2B5EF4-FFF2-40B4-BE49-F238E27FC236}">
                <a16:creationId xmlns:a16="http://schemas.microsoft.com/office/drawing/2014/main" xmlns="" id="{FBA3AEEF-725B-489D-BCD3-57A5F8B294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9E9C083-B076-4E28-9CAC-9174A6868586}"/>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02943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B3AF90-2748-4643-858D-E4C802FDD0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8649EC0-E6C6-453A-80A6-195B0A56A659}"/>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4" name="Footer Placeholder 3">
            <a:extLst>
              <a:ext uri="{FF2B5EF4-FFF2-40B4-BE49-F238E27FC236}">
                <a16:creationId xmlns:a16="http://schemas.microsoft.com/office/drawing/2014/main" xmlns="" id="{80B2B7DB-5DD0-49AF-A828-BE15F9942E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8CD8EFD-DC0A-472F-ABD8-04E5DD543A02}"/>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53332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EAB219-D461-4E50-9BDD-CF183ED9E843}"/>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3" name="Footer Placeholder 2">
            <a:extLst>
              <a:ext uri="{FF2B5EF4-FFF2-40B4-BE49-F238E27FC236}">
                <a16:creationId xmlns:a16="http://schemas.microsoft.com/office/drawing/2014/main" xmlns="" id="{62B921E6-0C95-482C-8ED7-105B86C8FE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5A9222F-CADB-4B6D-A049-091E062CC049}"/>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151867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59160-520C-4108-A671-63E28979C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E78CAC2-34A2-4079-B1EB-44CF12A28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221DEC6-10E4-45F8-8E0C-CF1A4644D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3341D60-5BDC-46D3-B564-42F32A1D6F5F}"/>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6" name="Footer Placeholder 5">
            <a:extLst>
              <a:ext uri="{FF2B5EF4-FFF2-40B4-BE49-F238E27FC236}">
                <a16:creationId xmlns:a16="http://schemas.microsoft.com/office/drawing/2014/main" xmlns="" id="{DAE2F0ED-3047-4B69-8D40-BBB029B42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2B942C8-0E5E-48AF-9167-6DE3B63123FD}"/>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300390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1118B-CD46-448F-BF86-A44D797B8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C816C92-53A9-4AE8-BB90-0D5500611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E664DDA-6B36-4188-B39A-8F8EBFC76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7FCF00A-AC4B-4F77-8940-CBA52C63A9AD}"/>
              </a:ext>
            </a:extLst>
          </p:cNvPr>
          <p:cNvSpPr>
            <a:spLocks noGrp="1"/>
          </p:cNvSpPr>
          <p:nvPr>
            <p:ph type="dt" sz="half" idx="10"/>
          </p:nvPr>
        </p:nvSpPr>
        <p:spPr/>
        <p:txBody>
          <a:bodyPr/>
          <a:lstStyle/>
          <a:p>
            <a:fld id="{D9F86D26-D35E-4120-BB29-203B956972E3}" type="datetimeFigureOut">
              <a:rPr lang="en-US" smtClean="0"/>
              <a:t>12/28/18</a:t>
            </a:fld>
            <a:endParaRPr lang="en-US"/>
          </a:p>
        </p:txBody>
      </p:sp>
      <p:sp>
        <p:nvSpPr>
          <p:cNvPr id="6" name="Footer Placeholder 5">
            <a:extLst>
              <a:ext uri="{FF2B5EF4-FFF2-40B4-BE49-F238E27FC236}">
                <a16:creationId xmlns:a16="http://schemas.microsoft.com/office/drawing/2014/main" xmlns="" id="{893A8A55-8564-4FD8-AF80-FA46C6DAA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5F00BB1-CCB1-43B8-90F6-4771734CF3B4}"/>
              </a:ext>
            </a:extLst>
          </p:cNvPr>
          <p:cNvSpPr>
            <a:spLocks noGrp="1"/>
          </p:cNvSpPr>
          <p:nvPr>
            <p:ph type="sldNum" sz="quarter" idx="12"/>
          </p:nvPr>
        </p:nvSpPr>
        <p:spPr/>
        <p:txBody>
          <a:bodyPr/>
          <a:lstStyle/>
          <a:p>
            <a:fld id="{BF8F99FD-F3C4-476E-82BC-57B7368BECFE}" type="slidenum">
              <a:rPr lang="en-US" smtClean="0"/>
              <a:t>‹#›</a:t>
            </a:fld>
            <a:endParaRPr lang="en-US"/>
          </a:p>
        </p:txBody>
      </p:sp>
    </p:spTree>
    <p:extLst>
      <p:ext uri="{BB962C8B-B14F-4D97-AF65-F5344CB8AC3E}">
        <p14:creationId xmlns:p14="http://schemas.microsoft.com/office/powerpoint/2010/main" val="27079402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7226E77-443E-4B0C-A080-1703BE0CF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582D130-0215-4D26-8866-BBE74C0F5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B81BBB-E65B-4536-9C55-C4375C82A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86D26-D35E-4120-BB29-203B956972E3}" type="datetimeFigureOut">
              <a:rPr lang="en-US" smtClean="0"/>
              <a:t>12/28/18</a:t>
            </a:fld>
            <a:endParaRPr lang="en-US"/>
          </a:p>
        </p:txBody>
      </p:sp>
      <p:sp>
        <p:nvSpPr>
          <p:cNvPr id="5" name="Footer Placeholder 4">
            <a:extLst>
              <a:ext uri="{FF2B5EF4-FFF2-40B4-BE49-F238E27FC236}">
                <a16:creationId xmlns:a16="http://schemas.microsoft.com/office/drawing/2014/main" xmlns="" id="{888A0C3A-1734-4F0F-AD4E-4F14F16AA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EF8D77F-F7E6-4880-91C9-3F1C13CFF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F99FD-F3C4-476E-82BC-57B7368BECFE}" type="slidenum">
              <a:rPr lang="en-US" smtClean="0"/>
              <a:t>‹#›</a:t>
            </a:fld>
            <a:endParaRPr lang="en-US"/>
          </a:p>
        </p:txBody>
      </p:sp>
    </p:spTree>
    <p:extLst>
      <p:ext uri="{BB962C8B-B14F-4D97-AF65-F5344CB8AC3E}">
        <p14:creationId xmlns:p14="http://schemas.microsoft.com/office/powerpoint/2010/main" val="2108281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DFB18-7003-46A4-9971-77122F7584FE}"/>
              </a:ext>
            </a:extLst>
          </p:cNvPr>
          <p:cNvSpPr>
            <a:spLocks noGrp="1"/>
          </p:cNvSpPr>
          <p:nvPr>
            <p:ph type="ctrTitle"/>
          </p:nvPr>
        </p:nvSpPr>
        <p:spPr>
          <a:solidFill>
            <a:schemeClr val="accent1">
              <a:lumMod val="40000"/>
              <a:lumOff val="60000"/>
            </a:schemeClr>
          </a:solidFill>
        </p:spPr>
        <p:txBody>
          <a:bodyPr/>
          <a:lstStyle/>
          <a:p>
            <a:r>
              <a:rPr lang="en-US" dirty="0" smtClean="0"/>
              <a:t>Best Location</a:t>
            </a:r>
            <a:endParaRPr lang="en-US" dirty="0"/>
          </a:p>
        </p:txBody>
      </p:sp>
      <p:sp>
        <p:nvSpPr>
          <p:cNvPr id="3" name="Subtitle 2">
            <a:extLst>
              <a:ext uri="{FF2B5EF4-FFF2-40B4-BE49-F238E27FC236}">
                <a16:creationId xmlns:a16="http://schemas.microsoft.com/office/drawing/2014/main" xmlns="" id="{BEE6F7B8-AE45-4154-8E96-01B23A692C1D}"/>
              </a:ext>
            </a:extLst>
          </p:cNvPr>
          <p:cNvSpPr>
            <a:spLocks noGrp="1"/>
          </p:cNvSpPr>
          <p:nvPr>
            <p:ph type="subTitle" idx="1"/>
          </p:nvPr>
        </p:nvSpPr>
        <p:spPr>
          <a:solidFill>
            <a:schemeClr val="accent1">
              <a:lumMod val="60000"/>
              <a:lumOff val="40000"/>
            </a:schemeClr>
          </a:solidFill>
        </p:spPr>
        <p:txBody>
          <a:bodyPr/>
          <a:lstStyle/>
          <a:p>
            <a:r>
              <a:rPr lang="en-US" dirty="0" smtClean="0"/>
              <a:t>Capstone Project</a:t>
            </a:r>
            <a:endParaRPr lang="en-US" dirty="0"/>
          </a:p>
        </p:txBody>
      </p:sp>
    </p:spTree>
    <p:extLst>
      <p:ext uri="{BB962C8B-B14F-4D97-AF65-F5344CB8AC3E}">
        <p14:creationId xmlns:p14="http://schemas.microsoft.com/office/powerpoint/2010/main" val="148125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DF1AF-11B6-4047-9C99-14761405E50F}"/>
              </a:ext>
            </a:extLst>
          </p:cNvPr>
          <p:cNvSpPr>
            <a:spLocks noGrp="1"/>
          </p:cNvSpPr>
          <p:nvPr>
            <p:ph type="title"/>
          </p:nvPr>
        </p:nvSpPr>
        <p:spPr/>
        <p:txBody>
          <a:bodyPr/>
          <a:lstStyle/>
          <a:p>
            <a:r>
              <a:rPr lang="en-US" dirty="0"/>
              <a:t>Results </a:t>
            </a:r>
            <a:r>
              <a:rPr lang="en-US" dirty="0" smtClean="0"/>
              <a:t>        </a:t>
            </a:r>
            <a:r>
              <a:rPr lang="en-US" sz="1200" dirty="0" err="1" smtClean="0"/>
              <a:t>contd</a:t>
            </a:r>
            <a:r>
              <a:rPr lang="mr-IN" sz="1200" dirty="0" smtClean="0"/>
              <a:t>…</a:t>
            </a:r>
            <a:endParaRPr lang="en-US" sz="1200" dirty="0"/>
          </a:p>
        </p:txBody>
      </p:sp>
      <p:sp>
        <p:nvSpPr>
          <p:cNvPr id="3" name="Content Placeholder 2">
            <a:extLst>
              <a:ext uri="{FF2B5EF4-FFF2-40B4-BE49-F238E27FC236}">
                <a16:creationId xmlns:a16="http://schemas.microsoft.com/office/drawing/2014/main" xmlns="" id="{8833840F-4156-4528-AF2F-00CC62E23F5C}"/>
              </a:ext>
            </a:extLst>
          </p:cNvPr>
          <p:cNvSpPr>
            <a:spLocks noGrp="1"/>
          </p:cNvSpPr>
          <p:nvPr>
            <p:ph idx="1"/>
          </p:nvPr>
        </p:nvSpPr>
        <p:spPr>
          <a:xfrm>
            <a:off x="838200" y="1349829"/>
            <a:ext cx="10515600" cy="4827134"/>
          </a:xfrm>
        </p:spPr>
        <p:txBody>
          <a:bodyPr>
            <a:normAutofit/>
          </a:bodyPr>
          <a:lstStyle/>
          <a:p>
            <a:r>
              <a:rPr lang="en-US" sz="1600" dirty="0"/>
              <a:t>In Figure 5 we present the map of Toronto. The locations of the venues of interest are marked on the map with different colors </a:t>
            </a:r>
            <a:r>
              <a:rPr lang="en-US" sz="1600" dirty="0" smtClean="0"/>
              <a:t>according </a:t>
            </a:r>
            <a:r>
              <a:rPr lang="en-US" sz="1600" dirty="0"/>
              <a:t>to their category</a:t>
            </a:r>
            <a:r>
              <a:rPr lang="en-US" sz="1600" dirty="0" smtClean="0"/>
              <a:t>.</a:t>
            </a:r>
          </a:p>
          <a:p>
            <a:r>
              <a:rPr lang="en-GB" sz="1600" i="1" dirty="0"/>
              <a:t>Figure 5: Hotels (green points), Coffee shops (blue points), Restaurants (red points) and Bars (black points ) in Toronto</a:t>
            </a:r>
            <a:endParaRPr lang="en-GB" sz="1600" dirty="0"/>
          </a:p>
          <a:p>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07" y="2308225"/>
            <a:ext cx="5842000" cy="3251200"/>
          </a:xfrm>
          <a:prstGeom prst="rect">
            <a:avLst/>
          </a:prstGeom>
        </p:spPr>
      </p:pic>
    </p:spTree>
    <p:extLst>
      <p:ext uri="{BB962C8B-B14F-4D97-AF65-F5344CB8AC3E}">
        <p14:creationId xmlns:p14="http://schemas.microsoft.com/office/powerpoint/2010/main" val="362524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DF1AF-11B6-4047-9C99-14761405E50F}"/>
              </a:ext>
            </a:extLst>
          </p:cNvPr>
          <p:cNvSpPr>
            <a:spLocks noGrp="1"/>
          </p:cNvSpPr>
          <p:nvPr>
            <p:ph type="title"/>
          </p:nvPr>
        </p:nvSpPr>
        <p:spPr/>
        <p:txBody>
          <a:bodyPr/>
          <a:lstStyle/>
          <a:p>
            <a:r>
              <a:rPr lang="en-US" dirty="0"/>
              <a:t>Results </a:t>
            </a:r>
            <a:r>
              <a:rPr lang="en-US" dirty="0" smtClean="0"/>
              <a:t>       </a:t>
            </a:r>
            <a:r>
              <a:rPr lang="en-US" sz="1600" dirty="0" err="1" smtClean="0"/>
              <a:t>contd</a:t>
            </a:r>
            <a:r>
              <a:rPr lang="mr-IN" sz="1600" dirty="0" smtClean="0"/>
              <a:t>…</a:t>
            </a:r>
            <a:r>
              <a:rPr lang="en-US" sz="1600" dirty="0" smtClean="0"/>
              <a:t>.</a:t>
            </a:r>
            <a:endParaRPr lang="en-US" sz="1600" dirty="0"/>
          </a:p>
        </p:txBody>
      </p:sp>
      <p:sp>
        <p:nvSpPr>
          <p:cNvPr id="3" name="Content Placeholder 2">
            <a:extLst>
              <a:ext uri="{FF2B5EF4-FFF2-40B4-BE49-F238E27FC236}">
                <a16:creationId xmlns:a16="http://schemas.microsoft.com/office/drawing/2014/main" xmlns="" id="{8833840F-4156-4528-AF2F-00CC62E23F5C}"/>
              </a:ext>
            </a:extLst>
          </p:cNvPr>
          <p:cNvSpPr>
            <a:spLocks noGrp="1"/>
          </p:cNvSpPr>
          <p:nvPr>
            <p:ph idx="1"/>
          </p:nvPr>
        </p:nvSpPr>
        <p:spPr>
          <a:xfrm>
            <a:off x="838200" y="1349829"/>
            <a:ext cx="10515600" cy="4827134"/>
          </a:xfrm>
        </p:spPr>
        <p:txBody>
          <a:bodyPr>
            <a:normAutofit/>
          </a:bodyPr>
          <a:lstStyle/>
          <a:p>
            <a:r>
              <a:rPr lang="en-US" sz="1600" dirty="0"/>
              <a:t>All of the above points were used in the k-mean algorithm. The resulted clusters are shown in Figure 6. </a:t>
            </a:r>
            <a:endParaRPr lang="en-US" sz="1600" dirty="0" smtClean="0"/>
          </a:p>
          <a:p>
            <a:r>
              <a:rPr lang="en-GB" sz="1600" i="1" dirty="0"/>
              <a:t>Figure 6: The 5 clusters of the venues indicated by the different </a:t>
            </a:r>
            <a:r>
              <a:rPr lang="en-GB" sz="1600" i="1" dirty="0" err="1"/>
              <a:t>colors</a:t>
            </a:r>
            <a:r>
              <a:rPr lang="en-GB" sz="1600" i="1" dirty="0"/>
              <a:t>. The clusters were extracted with the k-means algorithm.</a:t>
            </a:r>
            <a:endParaRPr lang="en-GB"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328" y="2264347"/>
            <a:ext cx="5842000" cy="3708400"/>
          </a:xfrm>
          <a:prstGeom prst="rect">
            <a:avLst/>
          </a:prstGeom>
        </p:spPr>
      </p:pic>
    </p:spTree>
    <p:extLst>
      <p:ext uri="{BB962C8B-B14F-4D97-AF65-F5344CB8AC3E}">
        <p14:creationId xmlns:p14="http://schemas.microsoft.com/office/powerpoint/2010/main" val="6284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DF1AF-11B6-4047-9C99-14761405E50F}"/>
              </a:ext>
            </a:extLst>
          </p:cNvPr>
          <p:cNvSpPr>
            <a:spLocks noGrp="1"/>
          </p:cNvSpPr>
          <p:nvPr>
            <p:ph type="title"/>
          </p:nvPr>
        </p:nvSpPr>
        <p:spPr/>
        <p:txBody>
          <a:bodyPr/>
          <a:lstStyle/>
          <a:p>
            <a:r>
              <a:rPr lang="en-US" dirty="0"/>
              <a:t>Results </a:t>
            </a:r>
            <a:r>
              <a:rPr lang="en-US" dirty="0" smtClean="0"/>
              <a:t>       </a:t>
            </a:r>
            <a:r>
              <a:rPr lang="en-US" sz="1600" dirty="0" err="1" smtClean="0"/>
              <a:t>contd</a:t>
            </a:r>
            <a:r>
              <a:rPr lang="mr-IN" sz="1600" dirty="0" smtClean="0"/>
              <a:t>…</a:t>
            </a:r>
            <a:r>
              <a:rPr lang="en-US" sz="1600" dirty="0" smtClean="0"/>
              <a:t>.</a:t>
            </a:r>
            <a:endParaRPr lang="en-US" sz="1600" dirty="0"/>
          </a:p>
        </p:txBody>
      </p:sp>
      <p:sp>
        <p:nvSpPr>
          <p:cNvPr id="3" name="Content Placeholder 2">
            <a:extLst>
              <a:ext uri="{FF2B5EF4-FFF2-40B4-BE49-F238E27FC236}">
                <a16:creationId xmlns:a16="http://schemas.microsoft.com/office/drawing/2014/main" xmlns="" id="{8833840F-4156-4528-AF2F-00CC62E23F5C}"/>
              </a:ext>
            </a:extLst>
          </p:cNvPr>
          <p:cNvSpPr>
            <a:spLocks noGrp="1"/>
          </p:cNvSpPr>
          <p:nvPr>
            <p:ph idx="1"/>
          </p:nvPr>
        </p:nvSpPr>
        <p:spPr>
          <a:xfrm>
            <a:off x="838200" y="1349829"/>
            <a:ext cx="10515600" cy="4827134"/>
          </a:xfrm>
        </p:spPr>
        <p:txBody>
          <a:bodyPr>
            <a:normAutofit/>
          </a:bodyPr>
          <a:lstStyle/>
          <a:p>
            <a:r>
              <a:rPr lang="en-US" sz="1600" dirty="0"/>
              <a:t>The mean radius was calculated for each cluster. The location of the warehouse was defined by the clusters centroids calculated in the k-means algorithm. </a:t>
            </a:r>
            <a:r>
              <a:rPr lang="en-US" sz="1600" dirty="0" err="1"/>
              <a:t>Moroever</a:t>
            </a:r>
            <a:r>
              <a:rPr lang="en-US" sz="1600" dirty="0"/>
              <a:t>, the number of venues in each cluster was extracted and used to define the density in each area. The results are shown in the next table</a:t>
            </a:r>
            <a:r>
              <a:rPr lang="en-US" sz="1600" dirty="0" smtClean="0"/>
              <a:t>.</a:t>
            </a:r>
          </a:p>
          <a:p>
            <a:endParaRPr lang="en-US" sz="1600" dirty="0"/>
          </a:p>
          <a:p>
            <a:endParaRPr lang="en-US" sz="1600" dirty="0"/>
          </a:p>
        </p:txBody>
      </p:sp>
      <p:graphicFrame>
        <p:nvGraphicFramePr>
          <p:cNvPr id="7" name="Table 6"/>
          <p:cNvGraphicFramePr>
            <a:graphicFrameLocks noGrp="1"/>
          </p:cNvGraphicFramePr>
          <p:nvPr/>
        </p:nvGraphicFramePr>
        <p:xfrm>
          <a:off x="3028950" y="2734469"/>
          <a:ext cx="6134100" cy="2533650"/>
        </p:xfrm>
        <a:graphic>
          <a:graphicData uri="http://schemas.openxmlformats.org/drawingml/2006/table">
            <a:tbl>
              <a:tblPr>
                <a:tableStyleId>{5C22544A-7EE6-4342-B048-85BDC9FD1C3A}</a:tableStyleId>
              </a:tblPr>
              <a:tblGrid>
                <a:gridCol w="876300"/>
                <a:gridCol w="876300"/>
                <a:gridCol w="876300"/>
                <a:gridCol w="876300"/>
                <a:gridCol w="876300"/>
                <a:gridCol w="876300"/>
                <a:gridCol w="876300"/>
              </a:tblGrid>
              <a:tr h="198755">
                <a:tc>
                  <a:txBody>
                    <a:bodyPr/>
                    <a:lstStyle/>
                    <a:p>
                      <a:pPr marL="38100">
                        <a:spcAft>
                          <a:spcPts val="0"/>
                        </a:spcAft>
                      </a:pPr>
                      <a:r>
                        <a:rPr lang="en-GB" sz="1200">
                          <a:effectLst/>
                        </a:rPr>
                        <a:t>Cluster</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Location-</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Location-</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Mean</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Area</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Number of</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Density</a:t>
                      </a:r>
                      <a:endParaRPr lang="en-GB" sz="1000">
                        <a:effectLst/>
                        <a:latin typeface="Calibri" charset="0"/>
                        <a:ea typeface="Calibri" charset="0"/>
                        <a:cs typeface="Arial" charset="0"/>
                      </a:endParaRPr>
                    </a:p>
                  </a:txBody>
                  <a:tcPr marL="0" marR="0" marT="0" marB="0" anchor="b"/>
                </a:tc>
              </a:tr>
              <a:tr h="175260">
                <a:tc>
                  <a:txBody>
                    <a:bodyPr/>
                    <a:lstStyle/>
                    <a:p>
                      <a:pPr>
                        <a:spcAft>
                          <a:spcPts val="0"/>
                        </a:spcAft>
                      </a:pPr>
                      <a:r>
                        <a:rPr lang="en-GB" sz="1200">
                          <a:effectLst/>
                        </a:rPr>
                        <a:t> </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Centre</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Centre</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Radius</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(km^2)</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Venues</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(#/km^2)</a:t>
                      </a:r>
                      <a:endParaRPr lang="en-GB" sz="1000">
                        <a:effectLst/>
                        <a:latin typeface="Calibri" charset="0"/>
                        <a:ea typeface="Calibri" charset="0"/>
                        <a:cs typeface="Arial" charset="0"/>
                      </a:endParaRPr>
                    </a:p>
                  </a:txBody>
                  <a:tcPr marL="0" marR="0" marT="0" marB="0" anchor="b"/>
                </a:tc>
              </a:tr>
              <a:tr h="199390">
                <a:tc>
                  <a:txBody>
                    <a:bodyPr/>
                    <a:lstStyle/>
                    <a:p>
                      <a:pPr>
                        <a:spcAft>
                          <a:spcPts val="0"/>
                        </a:spcAft>
                      </a:pPr>
                      <a:r>
                        <a:rPr lang="en-GB" sz="1200">
                          <a:effectLst/>
                        </a:rPr>
                        <a:t> </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(latitude)</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(longitude)</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200">
                          <a:effectLst/>
                        </a:rPr>
                        <a:t>(km)</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20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20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200">
                          <a:effectLst/>
                        </a:rPr>
                        <a:t> </a:t>
                      </a:r>
                      <a:endParaRPr lang="en-GB" sz="1000">
                        <a:effectLst/>
                        <a:latin typeface="Calibri" charset="0"/>
                        <a:ea typeface="Calibri" charset="0"/>
                        <a:cs typeface="Arial" charset="0"/>
                      </a:endParaRPr>
                    </a:p>
                  </a:txBody>
                  <a:tcPr marL="0" marR="0" marT="0" marB="0" anchor="b"/>
                </a:tc>
              </a:tr>
              <a:tr h="0">
                <a:tc>
                  <a:txBody>
                    <a:bodyPr/>
                    <a:lstStyle/>
                    <a:p>
                      <a:pPr>
                        <a:spcAft>
                          <a:spcPts val="0"/>
                        </a:spcAft>
                      </a:pPr>
                      <a:r>
                        <a:rPr lang="en-GB" sz="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50">
                          <a:effectLst/>
                        </a:rPr>
                        <a:t> </a:t>
                      </a:r>
                      <a:endParaRPr lang="en-GB" sz="1000">
                        <a:effectLst/>
                        <a:latin typeface="Calibri" charset="0"/>
                        <a:ea typeface="Calibri" charset="0"/>
                        <a:cs typeface="Arial" charset="0"/>
                      </a:endParaRPr>
                    </a:p>
                  </a:txBody>
                  <a:tcPr marL="0" marR="0" marT="0" marB="0" anchor="b"/>
                </a:tc>
              </a:tr>
              <a:tr h="210185">
                <a:tc>
                  <a:txBody>
                    <a:bodyPr/>
                    <a:lstStyle/>
                    <a:p>
                      <a:pPr marL="38100">
                        <a:spcAft>
                          <a:spcPts val="0"/>
                        </a:spcAft>
                      </a:pPr>
                      <a:r>
                        <a:rPr lang="en-GB" sz="1200">
                          <a:effectLst/>
                        </a:rPr>
                        <a:t>Red</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dirty="0">
                          <a:effectLst/>
                        </a:rPr>
                        <a:t>43.66962</a:t>
                      </a:r>
                      <a:endParaRPr lang="en-GB" sz="1000" dirty="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-79.33436</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5.24</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86.27</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182</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2.1</a:t>
                      </a:r>
                      <a:endParaRPr lang="en-GB" sz="1000">
                        <a:effectLst/>
                        <a:latin typeface="Calibri" charset="0"/>
                        <a:ea typeface="Calibri" charset="0"/>
                        <a:cs typeface="Arial" charset="0"/>
                      </a:endParaRPr>
                    </a:p>
                  </a:txBody>
                  <a:tcPr marL="0" marR="0" marT="0" marB="0" anchor="b"/>
                </a:tc>
              </a:tr>
              <a:tr h="172085">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r>
              <a:tr h="210185">
                <a:tc>
                  <a:txBody>
                    <a:bodyPr/>
                    <a:lstStyle/>
                    <a:p>
                      <a:pPr marL="38100">
                        <a:spcAft>
                          <a:spcPts val="0"/>
                        </a:spcAft>
                      </a:pPr>
                      <a:r>
                        <a:rPr lang="en-GB" sz="1200">
                          <a:effectLst/>
                        </a:rPr>
                        <a:t>Magenta</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43.65410</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-79.37749</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3.49</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38.42</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425</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11.1</a:t>
                      </a:r>
                      <a:endParaRPr lang="en-GB" sz="1000">
                        <a:effectLst/>
                        <a:latin typeface="Calibri" charset="0"/>
                        <a:ea typeface="Calibri" charset="0"/>
                        <a:cs typeface="Arial" charset="0"/>
                      </a:endParaRPr>
                    </a:p>
                  </a:txBody>
                  <a:tcPr marL="0" marR="0" marT="0" marB="0" anchor="b"/>
                </a:tc>
              </a:tr>
              <a:tr h="170815">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r>
              <a:tr h="210185">
                <a:tc>
                  <a:txBody>
                    <a:bodyPr/>
                    <a:lstStyle/>
                    <a:p>
                      <a:pPr marL="38100">
                        <a:spcAft>
                          <a:spcPts val="0"/>
                        </a:spcAft>
                      </a:pPr>
                      <a:r>
                        <a:rPr lang="en-GB" sz="1200">
                          <a:effectLst/>
                        </a:rPr>
                        <a:t>Light blue</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43.70438</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-79.39764</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4.18</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54.99</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231</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4.2</a:t>
                      </a:r>
                      <a:endParaRPr lang="en-GB" sz="1000">
                        <a:effectLst/>
                        <a:latin typeface="Calibri" charset="0"/>
                        <a:ea typeface="Calibri" charset="0"/>
                        <a:cs typeface="Arial" charset="0"/>
                      </a:endParaRPr>
                    </a:p>
                  </a:txBody>
                  <a:tcPr marL="0" marR="0" marT="0" marB="0" anchor="b"/>
                </a:tc>
              </a:tr>
              <a:tr h="172085">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r>
              <a:tr h="210185">
                <a:tc>
                  <a:txBody>
                    <a:bodyPr/>
                    <a:lstStyle/>
                    <a:p>
                      <a:pPr marL="38100">
                        <a:spcAft>
                          <a:spcPts val="0"/>
                        </a:spcAft>
                      </a:pPr>
                      <a:r>
                        <a:rPr lang="en-GB" sz="1200">
                          <a:effectLst/>
                        </a:rPr>
                        <a:t>Light green</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43.65665</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-79.44908</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5.87</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108.33</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166</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1.5</a:t>
                      </a:r>
                      <a:endParaRPr lang="en-GB" sz="1000">
                        <a:effectLst/>
                        <a:latin typeface="Calibri" charset="0"/>
                        <a:ea typeface="Calibri" charset="0"/>
                        <a:cs typeface="Arial" charset="0"/>
                      </a:endParaRPr>
                    </a:p>
                  </a:txBody>
                  <a:tcPr marL="0" marR="0" marT="0" marB="0" anchor="b"/>
                </a:tc>
              </a:tr>
              <a:tr h="170815">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r>
              <a:tr h="210185">
                <a:tc>
                  <a:txBody>
                    <a:bodyPr/>
                    <a:lstStyle/>
                    <a:p>
                      <a:pPr marL="38100">
                        <a:spcAft>
                          <a:spcPts val="0"/>
                        </a:spcAft>
                      </a:pPr>
                      <a:r>
                        <a:rPr lang="en-GB" sz="1200">
                          <a:effectLst/>
                        </a:rPr>
                        <a:t>Orange</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43.65278</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-79.40520</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3.81</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45.7</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414</a:t>
                      </a:r>
                      <a:endParaRPr lang="en-GB" sz="1000">
                        <a:effectLst/>
                        <a:latin typeface="Calibri" charset="0"/>
                        <a:ea typeface="Calibri" charset="0"/>
                        <a:cs typeface="Arial" charset="0"/>
                      </a:endParaRPr>
                    </a:p>
                  </a:txBody>
                  <a:tcPr marL="0" marR="0" marT="0" marB="0" anchor="b"/>
                </a:tc>
                <a:tc>
                  <a:txBody>
                    <a:bodyPr/>
                    <a:lstStyle/>
                    <a:p>
                      <a:pPr marL="25400">
                        <a:spcAft>
                          <a:spcPts val="0"/>
                        </a:spcAft>
                      </a:pPr>
                      <a:r>
                        <a:rPr lang="en-GB" sz="1000">
                          <a:effectLst/>
                        </a:rPr>
                        <a:t>9.1</a:t>
                      </a:r>
                      <a:endParaRPr lang="en-GB" sz="1000">
                        <a:effectLst/>
                        <a:latin typeface="Calibri" charset="0"/>
                        <a:ea typeface="Calibri" charset="0"/>
                        <a:cs typeface="Arial" charset="0"/>
                      </a:endParaRPr>
                    </a:p>
                  </a:txBody>
                  <a:tcPr marL="0" marR="0" marT="0" marB="0" anchor="b"/>
                </a:tc>
              </a:tr>
              <a:tr h="172085">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a:effectLst/>
                        </a:rPr>
                        <a:t> </a:t>
                      </a:r>
                      <a:endParaRPr lang="en-GB" sz="1000">
                        <a:effectLst/>
                        <a:latin typeface="Calibri" charset="0"/>
                        <a:ea typeface="Calibri" charset="0"/>
                        <a:cs typeface="Arial" charset="0"/>
                      </a:endParaRPr>
                    </a:p>
                  </a:txBody>
                  <a:tcPr marL="0" marR="0" marT="0" marB="0" anchor="b"/>
                </a:tc>
                <a:tc>
                  <a:txBody>
                    <a:bodyPr/>
                    <a:lstStyle/>
                    <a:p>
                      <a:pPr>
                        <a:spcAft>
                          <a:spcPts val="0"/>
                        </a:spcAft>
                      </a:pPr>
                      <a:r>
                        <a:rPr lang="en-GB" sz="1150" dirty="0">
                          <a:effectLst/>
                        </a:rPr>
                        <a:t> </a:t>
                      </a:r>
                      <a:endParaRPr lang="en-GB" sz="1000" dirty="0">
                        <a:effectLst/>
                        <a:latin typeface="Calibri" charset="0"/>
                        <a:ea typeface="Calibri" charset="0"/>
                        <a:cs typeface="Arial" charset="0"/>
                      </a:endParaRPr>
                    </a:p>
                  </a:txBody>
                  <a:tcPr marL="0" marR="0" marT="0" marB="0" anchor="b"/>
                </a:tc>
              </a:tr>
            </a:tbl>
          </a:graphicData>
        </a:graphic>
      </p:graphicFrame>
    </p:spTree>
    <p:extLst>
      <p:ext uri="{BB962C8B-B14F-4D97-AF65-F5344CB8AC3E}">
        <p14:creationId xmlns:p14="http://schemas.microsoft.com/office/powerpoint/2010/main" val="131785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DF1AF-11B6-4047-9C99-14761405E50F}"/>
              </a:ext>
            </a:extLst>
          </p:cNvPr>
          <p:cNvSpPr>
            <a:spLocks noGrp="1"/>
          </p:cNvSpPr>
          <p:nvPr>
            <p:ph type="title"/>
          </p:nvPr>
        </p:nvSpPr>
        <p:spPr/>
        <p:txBody>
          <a:bodyPr/>
          <a:lstStyle/>
          <a:p>
            <a:r>
              <a:rPr lang="en-US" dirty="0"/>
              <a:t>Results </a:t>
            </a:r>
            <a:r>
              <a:rPr lang="en-US" dirty="0" smtClean="0"/>
              <a:t>       </a:t>
            </a:r>
            <a:r>
              <a:rPr lang="en-US" sz="1600" dirty="0" err="1" smtClean="0"/>
              <a:t>contd</a:t>
            </a:r>
            <a:r>
              <a:rPr lang="mr-IN" sz="1600" dirty="0" smtClean="0"/>
              <a:t>…</a:t>
            </a:r>
            <a:r>
              <a:rPr lang="en-US" sz="1600" dirty="0" smtClean="0"/>
              <a:t>.</a:t>
            </a:r>
            <a:endParaRPr lang="en-US" sz="1600" dirty="0"/>
          </a:p>
        </p:txBody>
      </p:sp>
      <p:sp>
        <p:nvSpPr>
          <p:cNvPr id="3" name="Content Placeholder 2">
            <a:extLst>
              <a:ext uri="{FF2B5EF4-FFF2-40B4-BE49-F238E27FC236}">
                <a16:creationId xmlns:a16="http://schemas.microsoft.com/office/drawing/2014/main" xmlns="" id="{8833840F-4156-4528-AF2F-00CC62E23F5C}"/>
              </a:ext>
            </a:extLst>
          </p:cNvPr>
          <p:cNvSpPr>
            <a:spLocks noGrp="1"/>
          </p:cNvSpPr>
          <p:nvPr>
            <p:ph idx="1"/>
          </p:nvPr>
        </p:nvSpPr>
        <p:spPr>
          <a:xfrm>
            <a:off x="838200" y="1349829"/>
            <a:ext cx="10515600" cy="4827134"/>
          </a:xfrm>
        </p:spPr>
        <p:txBody>
          <a:bodyPr>
            <a:normAutofit/>
          </a:bodyPr>
          <a:lstStyle/>
          <a:p>
            <a:r>
              <a:rPr lang="en-GB" sz="1600" dirty="0"/>
              <a:t>In Figure 7 were present the area of each cluster </a:t>
            </a:r>
            <a:r>
              <a:rPr lang="en-GB" sz="1600" dirty="0" err="1"/>
              <a:t>overlayed</a:t>
            </a:r>
            <a:r>
              <a:rPr lang="en-GB" sz="1600" dirty="0"/>
              <a:t> on the map of Toronto</a:t>
            </a:r>
          </a:p>
          <a:p>
            <a:r>
              <a:rPr lang="en-GB" sz="1600" i="1" dirty="0"/>
              <a:t>Figure 7: Clusters Area. Each warehouse will be responsible for the venues lying at the area indicated by the corresponding circle.</a:t>
            </a:r>
            <a:endParaRPr lang="en-GB" sz="1600" dirty="0"/>
          </a:p>
          <a:p>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29" y="2675392"/>
            <a:ext cx="6121400" cy="3009900"/>
          </a:xfrm>
          <a:prstGeom prst="rect">
            <a:avLst/>
          </a:prstGeom>
        </p:spPr>
      </p:pic>
    </p:spTree>
    <p:extLst>
      <p:ext uri="{BB962C8B-B14F-4D97-AF65-F5344CB8AC3E}">
        <p14:creationId xmlns:p14="http://schemas.microsoft.com/office/powerpoint/2010/main" val="190371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FFD05-E391-47F9-88E4-04DEDB051FBA}"/>
              </a:ext>
            </a:extLst>
          </p:cNvPr>
          <p:cNvSpPr>
            <a:spLocks noGrp="1"/>
          </p:cNvSpPr>
          <p:nvPr>
            <p:ph type="title"/>
          </p:nvPr>
        </p:nvSpPr>
        <p:spPr/>
        <p:txBody>
          <a:bodyPr/>
          <a:lstStyle/>
          <a:p>
            <a:r>
              <a:rPr lang="en-US" dirty="0" smtClean="0"/>
              <a:t>Discussion</a:t>
            </a:r>
            <a:endParaRPr lang="en-US" dirty="0"/>
          </a:p>
        </p:txBody>
      </p:sp>
      <p:sp>
        <p:nvSpPr>
          <p:cNvPr id="3" name="Content Placeholder 2">
            <a:extLst>
              <a:ext uri="{FF2B5EF4-FFF2-40B4-BE49-F238E27FC236}">
                <a16:creationId xmlns:a16="http://schemas.microsoft.com/office/drawing/2014/main" xmlns="" id="{A50D4D32-D611-42F7-BC1D-3590D40C4ACE}"/>
              </a:ext>
            </a:extLst>
          </p:cNvPr>
          <p:cNvSpPr>
            <a:spLocks noGrp="1"/>
          </p:cNvSpPr>
          <p:nvPr>
            <p:ph idx="1"/>
          </p:nvPr>
        </p:nvSpPr>
        <p:spPr/>
        <p:txBody>
          <a:bodyPr>
            <a:normAutofit/>
          </a:bodyPr>
          <a:lstStyle/>
          <a:p>
            <a:pPr marL="0" indent="0">
              <a:buNone/>
            </a:pPr>
            <a:r>
              <a:rPr lang="en-US" sz="1800" dirty="0"/>
              <a:t>From the results we can see the variability in the distribution of venues in the Toronto city. As seen the two central clusters in the middle of the city contain at least a double number of hotels, restaurants, bars and coffee shops than the three other cluster. For this reason, their areas are smaller than those of the other three clusters. Based on this observation we suggest</a:t>
            </a:r>
            <a:r>
              <a:rPr lang="en-US" sz="1800" dirty="0" smtClean="0"/>
              <a:t>:</a:t>
            </a:r>
          </a:p>
          <a:p>
            <a:r>
              <a:rPr lang="en-US" sz="1800" dirty="0"/>
              <a:t>T</a:t>
            </a:r>
            <a:r>
              <a:rPr lang="en-US" sz="1800" dirty="0" smtClean="0"/>
              <a:t>he </a:t>
            </a:r>
            <a:r>
              <a:rPr lang="en-US" sz="1800" dirty="0"/>
              <a:t>size of the warehouse placed at the orange and purple areas be at least double than the size of the other warehouse</a:t>
            </a:r>
            <a:r>
              <a:rPr lang="en-US" sz="1800" dirty="0" smtClean="0"/>
              <a:t>.</a:t>
            </a:r>
          </a:p>
          <a:p>
            <a:r>
              <a:rPr lang="en-US" sz="1800" dirty="0" smtClean="0"/>
              <a:t>Similarly</a:t>
            </a:r>
            <a:r>
              <a:rPr lang="en-US" sz="1800" dirty="0"/>
              <a:t>, </a:t>
            </a:r>
            <a:r>
              <a:rPr lang="en-US" sz="1800" dirty="0" err="1"/>
              <a:t>th</a:t>
            </a:r>
            <a:r>
              <a:rPr lang="en-US" sz="1800" dirty="0"/>
              <a:t> employees employed in the central warehouses be at leas double than those employed in the other three warehouse</a:t>
            </a:r>
            <a:r>
              <a:rPr lang="en-US" sz="1800" dirty="0" smtClean="0"/>
              <a:t>,</a:t>
            </a:r>
          </a:p>
          <a:p>
            <a:r>
              <a:rPr lang="en-US" sz="1800" dirty="0"/>
              <a:t>T</a:t>
            </a:r>
            <a:r>
              <a:rPr lang="en-US" sz="1800" dirty="0" smtClean="0"/>
              <a:t>he </a:t>
            </a:r>
            <a:r>
              <a:rPr lang="en-US" sz="1800" dirty="0"/>
              <a:t>number of trucks in each warehouse to chosen regarding the number of venues in each cluster.						 </a:t>
            </a:r>
            <a:endParaRPr lang="en-US" sz="1800" dirty="0"/>
          </a:p>
        </p:txBody>
      </p:sp>
    </p:spTree>
    <p:extLst>
      <p:ext uri="{BB962C8B-B14F-4D97-AF65-F5344CB8AC3E}">
        <p14:creationId xmlns:p14="http://schemas.microsoft.com/office/powerpoint/2010/main" val="235680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D5F64-93A6-494F-837A-461C96E19AB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40FEAA23-7A41-4677-B8AE-F46E85EF7BF7}"/>
              </a:ext>
            </a:extLst>
          </p:cNvPr>
          <p:cNvSpPr>
            <a:spLocks noGrp="1"/>
          </p:cNvSpPr>
          <p:nvPr>
            <p:ph idx="1"/>
          </p:nvPr>
        </p:nvSpPr>
        <p:spPr/>
        <p:txBody>
          <a:bodyPr>
            <a:normAutofit/>
          </a:bodyPr>
          <a:lstStyle/>
          <a:p>
            <a:pPr marL="0" indent="0">
              <a:buNone/>
            </a:pPr>
            <a:r>
              <a:rPr lang="en-US" sz="1800" dirty="0"/>
              <a:t>The main problem solved in this work is the definition of the locations where 5 warehouses can be build to improve the process of bottled water distribution in the Toronto city. Our approach was to divide the Toronto city in 5 different </a:t>
            </a:r>
            <a:r>
              <a:rPr lang="en-US" sz="1800" dirty="0" err="1"/>
              <a:t>subregions</a:t>
            </a:r>
            <a:r>
              <a:rPr lang="en-US" sz="1800" dirty="0"/>
              <a:t>. The criterion used for this division was the distribution (density) of the venues of interest in the entire city. The center of each </a:t>
            </a:r>
            <a:r>
              <a:rPr lang="en-US" sz="1800" dirty="0" err="1"/>
              <a:t>subregion</a:t>
            </a:r>
            <a:r>
              <a:rPr lang="en-US" sz="1800" dirty="0"/>
              <a:t> was estimated using the k-means algorithm. The standard deviation of each cluster was used to define the area containing the venues to which the warehouse must provide the products. Based on the results, we are able to define the location of the warehouses, their size, the number of employees in each warehouse and the number of trucks required.</a:t>
            </a:r>
            <a:endParaRPr lang="en-US" sz="1800" dirty="0"/>
          </a:p>
        </p:txBody>
      </p:sp>
    </p:spTree>
    <p:extLst>
      <p:ext uri="{BB962C8B-B14F-4D97-AF65-F5344CB8AC3E}">
        <p14:creationId xmlns:p14="http://schemas.microsoft.com/office/powerpoint/2010/main" val="299148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38252-F726-4896-AFB6-0BFE7409B434}"/>
              </a:ext>
            </a:extLst>
          </p:cNvPr>
          <p:cNvSpPr>
            <a:spLocks noGrp="1"/>
          </p:cNvSpPr>
          <p:nvPr>
            <p:ph type="title"/>
          </p:nvPr>
        </p:nvSpPr>
        <p:spPr/>
        <p:txBody>
          <a:bodyPr/>
          <a:lstStyle/>
          <a:p>
            <a:r>
              <a:rPr lang="en-US" dirty="0"/>
              <a:t>Introduction/Business Problems</a:t>
            </a:r>
          </a:p>
        </p:txBody>
      </p:sp>
      <p:sp>
        <p:nvSpPr>
          <p:cNvPr id="3" name="Content Placeholder 2">
            <a:extLst>
              <a:ext uri="{FF2B5EF4-FFF2-40B4-BE49-F238E27FC236}">
                <a16:creationId xmlns:a16="http://schemas.microsoft.com/office/drawing/2014/main" xmlns="" id="{7498E846-E44B-4A81-B2F6-B79DE21EC735}"/>
              </a:ext>
            </a:extLst>
          </p:cNvPr>
          <p:cNvSpPr>
            <a:spLocks noGrp="1"/>
          </p:cNvSpPr>
          <p:nvPr>
            <p:ph idx="1"/>
          </p:nvPr>
        </p:nvSpPr>
        <p:spPr/>
        <p:txBody>
          <a:bodyPr>
            <a:normAutofit/>
          </a:bodyPr>
          <a:lstStyle/>
          <a:p>
            <a:pPr marL="0" indent="0">
              <a:buNone/>
            </a:pPr>
            <a:r>
              <a:rPr lang="en-US" sz="2000" dirty="0" smtClean="0"/>
              <a:t>Our client</a:t>
            </a:r>
            <a:r>
              <a:rPr lang="en-US" sz="2000" dirty="0"/>
              <a:t>, a bottled water brand, has an established role in </a:t>
            </a:r>
            <a:r>
              <a:rPr lang="en-US" sz="2000" dirty="0" err="1"/>
              <a:t>th</a:t>
            </a:r>
            <a:r>
              <a:rPr lang="en-US" sz="2000" dirty="0"/>
              <a:t> market of Toronto. He is the first supplier of bottled water with more than 1500 clients in the neighborhoods of Toronto. His main clients are hotels, coffee shops, restaurants and bars. Currently, the products are stored in a big central warehouse outside Toronto and distributed in the different venues in a daily </a:t>
            </a:r>
            <a:r>
              <a:rPr lang="en-US" sz="2000" dirty="0" err="1"/>
              <a:t>basis.The</a:t>
            </a:r>
            <a:r>
              <a:rPr lang="en-US" sz="2000" dirty="0"/>
              <a:t> main problem of this business plan is that the distribution of the product becomes time consuming, inefficient, and costly. Our client wants to reduces the costs of distribution by building 5 smaller warehouse in Toronto to serve locally his clients. This approach will reduce the time which is required to serve his clients, the fuel costs, and will also transform his business to a green </a:t>
            </a:r>
            <a:r>
              <a:rPr lang="en-US" sz="2000" dirty="0" err="1"/>
              <a:t>chain.To</a:t>
            </a:r>
            <a:r>
              <a:rPr lang="en-US" sz="2000" dirty="0"/>
              <a:t> do so, our client asked from us to find the 5 best locations in Toronto at which the warehouses must be build in order to create smaller distribution clusters. The warehouses locations must be at the centers of these clusters in order to minimize the relative distance from each of the venues.</a:t>
            </a:r>
            <a:endParaRPr lang="en-US" sz="2000" dirty="0"/>
          </a:p>
        </p:txBody>
      </p:sp>
    </p:spTree>
    <p:extLst>
      <p:ext uri="{BB962C8B-B14F-4D97-AF65-F5344CB8AC3E}">
        <p14:creationId xmlns:p14="http://schemas.microsoft.com/office/powerpoint/2010/main" val="414243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61E179-08A7-45D1-B3D2-4BD5B0DA999C}"/>
              </a:ext>
            </a:extLst>
          </p:cNvPr>
          <p:cNvSpPr>
            <a:spLocks noGrp="1"/>
          </p:cNvSpPr>
          <p:nvPr>
            <p:ph type="title"/>
          </p:nvPr>
        </p:nvSpPr>
        <p:spPr/>
        <p:txBody>
          <a:bodyPr/>
          <a:lstStyle/>
          <a:p>
            <a:r>
              <a:rPr lang="en-US" dirty="0"/>
              <a:t>Data Usage</a:t>
            </a:r>
          </a:p>
        </p:txBody>
      </p:sp>
      <p:sp>
        <p:nvSpPr>
          <p:cNvPr id="3" name="Content Placeholder 2">
            <a:extLst>
              <a:ext uri="{FF2B5EF4-FFF2-40B4-BE49-F238E27FC236}">
                <a16:creationId xmlns:a16="http://schemas.microsoft.com/office/drawing/2014/main" xmlns="" id="{4AC192E0-D6D7-4D73-BBF5-02563CA9F6F1}"/>
              </a:ext>
            </a:extLst>
          </p:cNvPr>
          <p:cNvSpPr>
            <a:spLocks noGrp="1"/>
          </p:cNvSpPr>
          <p:nvPr>
            <p:ph idx="1"/>
          </p:nvPr>
        </p:nvSpPr>
        <p:spPr/>
        <p:txBody>
          <a:bodyPr>
            <a:normAutofit/>
          </a:bodyPr>
          <a:lstStyle/>
          <a:p>
            <a:pPr marL="0" indent="0">
              <a:buNone/>
            </a:pPr>
            <a:r>
              <a:rPr lang="en-US" sz="1800" dirty="0"/>
              <a:t>The data required for this task are the locations of the hotels, coffee shops, bars and restaurants in Toronto. To gather the data we ‘ll use the locations of all neighborhoods in Toronto gathered from Wikipedia. Based on these location we </a:t>
            </a:r>
            <a:r>
              <a:rPr lang="en-US" sz="1800" dirty="0" err="1"/>
              <a:t>ll</a:t>
            </a:r>
            <a:r>
              <a:rPr lang="en-US" sz="1800" dirty="0"/>
              <a:t> gather the locations of all venues in these neighborhoods from Foursquare. We will filter the data to acquire the locations of the targeted venues. In order to inspect the data, we </a:t>
            </a:r>
            <a:r>
              <a:rPr lang="en-US" sz="1800" dirty="0" err="1"/>
              <a:t>ll</a:t>
            </a:r>
            <a:r>
              <a:rPr lang="en-US" sz="1800" dirty="0"/>
              <a:t> use the folium library to extract the map of Toronto and visualize the locations of the venues on the </a:t>
            </a:r>
            <a:r>
              <a:rPr lang="en-US" sz="1800" dirty="0" err="1"/>
              <a:t>map.A</a:t>
            </a:r>
            <a:r>
              <a:rPr lang="en-US" sz="1800" dirty="0"/>
              <a:t> k-means algorithm will be applied on the location features to define the 5 clusters of venues. The locations of the warehouse will be defined as the centroids of the clusters. Again, to visualize the map of Toronto, the 5 clusters and the locations of the warehouses we </a:t>
            </a:r>
            <a:r>
              <a:rPr lang="en-US" sz="1800" dirty="0" err="1"/>
              <a:t>ll</a:t>
            </a:r>
            <a:r>
              <a:rPr lang="en-US" sz="1800" dirty="0"/>
              <a:t> use the folium library.</a:t>
            </a:r>
            <a:endParaRPr lang="en-US" sz="1800" dirty="0"/>
          </a:p>
        </p:txBody>
      </p:sp>
    </p:spTree>
    <p:extLst>
      <p:ext uri="{BB962C8B-B14F-4D97-AF65-F5344CB8AC3E}">
        <p14:creationId xmlns:p14="http://schemas.microsoft.com/office/powerpoint/2010/main" val="104387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518ED-2E8C-4BFF-829E-EDFE92E76A2A}"/>
              </a:ext>
            </a:extLst>
          </p:cNvPr>
          <p:cNvSpPr>
            <a:spLocks noGrp="1"/>
          </p:cNvSpPr>
          <p:nvPr>
            <p:ph type="title"/>
          </p:nvPr>
        </p:nvSpPr>
        <p:spPr/>
        <p:txBody>
          <a:bodyPr/>
          <a:lstStyle/>
          <a:p>
            <a:r>
              <a:rPr lang="en-US" dirty="0" smtClean="0"/>
              <a:t>Methodology   </a:t>
            </a:r>
            <a:r>
              <a:rPr lang="en-US" sz="1400" dirty="0" err="1" smtClean="0"/>
              <a:t>contd</a:t>
            </a:r>
            <a:r>
              <a:rPr lang="mr-IN" sz="1400" dirty="0" smtClean="0"/>
              <a:t>…</a:t>
            </a:r>
            <a:r>
              <a:rPr lang="en-US" sz="1400" dirty="0" smtClean="0"/>
              <a:t>.</a:t>
            </a:r>
            <a:endParaRPr lang="en-US" sz="1400" dirty="0"/>
          </a:p>
        </p:txBody>
      </p:sp>
      <p:sp>
        <p:nvSpPr>
          <p:cNvPr id="3" name="Content Placeholder 2">
            <a:extLst>
              <a:ext uri="{FF2B5EF4-FFF2-40B4-BE49-F238E27FC236}">
                <a16:creationId xmlns:a16="http://schemas.microsoft.com/office/drawing/2014/main" xmlns="" id="{6D977654-4A67-4132-B9C8-BBD3890D7401}"/>
              </a:ext>
            </a:extLst>
          </p:cNvPr>
          <p:cNvSpPr>
            <a:spLocks noGrp="1"/>
          </p:cNvSpPr>
          <p:nvPr>
            <p:ph idx="1"/>
          </p:nvPr>
        </p:nvSpPr>
        <p:spPr/>
        <p:txBody>
          <a:bodyPr>
            <a:normAutofit/>
          </a:bodyPr>
          <a:lstStyle/>
          <a:p>
            <a:pPr marL="0" indent="0">
              <a:buNone/>
            </a:pPr>
            <a:r>
              <a:rPr lang="en-US" sz="1800" dirty="0"/>
              <a:t>In order to define the location of each warehouse, we choose to use the </a:t>
            </a:r>
            <a:r>
              <a:rPr lang="en-US" sz="1800" dirty="0" smtClean="0"/>
              <a:t>k-means </a:t>
            </a:r>
            <a:r>
              <a:rPr lang="en-US" sz="1800" dirty="0"/>
              <a:t>algorithm. By default, this algorithm minimize the distance of each point in a cluster from the centroid of the cluster. As a result, the output of the k-mean algorithm is a set of clusters whose points are lying at the minimum distance from the determined </a:t>
            </a:r>
            <a:r>
              <a:rPr lang="en-US" sz="1800" dirty="0" err="1"/>
              <a:t>centroids.As</a:t>
            </a:r>
            <a:r>
              <a:rPr lang="en-US" sz="1800" dirty="0"/>
              <a:t> an input, we used the set of locations (</a:t>
            </a:r>
            <a:r>
              <a:rPr lang="en-US" sz="1800" dirty="0" err="1"/>
              <a:t>lat</a:t>
            </a:r>
            <a:r>
              <a:rPr lang="en-US" sz="1800" dirty="0"/>
              <a:t>, long) of the venues of interest. In this example the category of each venue is not required in the algorithm. All venues belonging to hotels, bars, restaurants and coffee shops are included in the list. The locations of hotels, bars, restaurants and coffee shops are shown as the were gathered from the </a:t>
            </a:r>
            <a:r>
              <a:rPr lang="en-US" sz="1800" dirty="0" err="1"/>
              <a:t>Foursquared</a:t>
            </a:r>
            <a:r>
              <a:rPr lang="en-US" sz="1800" dirty="0"/>
              <a:t> database in Figure 1, 2, 3, 4. A total of 258 coffee shops, 909 restaurants, 178 bars and 73 hotels were found and used in the k-means algorithm.</a:t>
            </a:r>
            <a:endParaRPr lang="en-US" sz="1800" dirty="0"/>
          </a:p>
        </p:txBody>
      </p:sp>
    </p:spTree>
    <p:extLst>
      <p:ext uri="{BB962C8B-B14F-4D97-AF65-F5344CB8AC3E}">
        <p14:creationId xmlns:p14="http://schemas.microsoft.com/office/powerpoint/2010/main" val="113544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518ED-2E8C-4BFF-829E-EDFE92E76A2A}"/>
              </a:ext>
            </a:extLst>
          </p:cNvPr>
          <p:cNvSpPr>
            <a:spLocks noGrp="1"/>
          </p:cNvSpPr>
          <p:nvPr>
            <p:ph type="title"/>
          </p:nvPr>
        </p:nvSpPr>
        <p:spPr/>
        <p:txBody>
          <a:bodyPr/>
          <a:lstStyle/>
          <a:p>
            <a:r>
              <a:rPr lang="en-US" dirty="0"/>
              <a:t>Methodology   </a:t>
            </a:r>
            <a:r>
              <a:rPr lang="en-US" sz="1400" dirty="0" err="1"/>
              <a:t>contd</a:t>
            </a:r>
            <a:r>
              <a:rPr lang="mr-IN" sz="1400" dirty="0"/>
              <a:t>…</a:t>
            </a:r>
            <a:r>
              <a:rPr lang="en-US" sz="1400" dirty="0" smtClean="0"/>
              <a:t>.</a:t>
            </a:r>
            <a:endParaRPr lang="en-US" dirty="0"/>
          </a:p>
        </p:txBody>
      </p:sp>
      <p:sp>
        <p:nvSpPr>
          <p:cNvPr id="3" name="Content Placeholder 2">
            <a:extLst>
              <a:ext uri="{FF2B5EF4-FFF2-40B4-BE49-F238E27FC236}">
                <a16:creationId xmlns:a16="http://schemas.microsoft.com/office/drawing/2014/main" xmlns="" id="{6D977654-4A67-4132-B9C8-BBD3890D7401}"/>
              </a:ext>
            </a:extLst>
          </p:cNvPr>
          <p:cNvSpPr>
            <a:spLocks noGrp="1"/>
          </p:cNvSpPr>
          <p:nvPr>
            <p:ph idx="1"/>
          </p:nvPr>
        </p:nvSpPr>
        <p:spPr/>
        <p:txBody>
          <a:bodyPr>
            <a:normAutofit/>
          </a:bodyPr>
          <a:lstStyle/>
          <a:p>
            <a:pPr marL="0" indent="0">
              <a:buNone/>
            </a:pPr>
            <a:r>
              <a:rPr lang="en-GB" i="1" dirty="0"/>
              <a:t>Figure 1: Locations of Bars in Toronto (sample</a:t>
            </a:r>
            <a:r>
              <a:rPr lang="en-GB" i="1" dirty="0" smtClean="0"/>
              <a:t>).</a:t>
            </a:r>
          </a:p>
          <a:p>
            <a:pPr marL="0" indent="0">
              <a:buNone/>
            </a:pPr>
            <a:endParaRPr lang="en-GB"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944" y="2566233"/>
            <a:ext cx="5537200" cy="2235200"/>
          </a:xfrm>
          <a:prstGeom prst="rect">
            <a:avLst/>
          </a:prstGeom>
        </p:spPr>
      </p:pic>
    </p:spTree>
    <p:extLst>
      <p:ext uri="{BB962C8B-B14F-4D97-AF65-F5344CB8AC3E}">
        <p14:creationId xmlns:p14="http://schemas.microsoft.com/office/powerpoint/2010/main" val="181470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518ED-2E8C-4BFF-829E-EDFE92E76A2A}"/>
              </a:ext>
            </a:extLst>
          </p:cNvPr>
          <p:cNvSpPr>
            <a:spLocks noGrp="1"/>
          </p:cNvSpPr>
          <p:nvPr>
            <p:ph type="title"/>
          </p:nvPr>
        </p:nvSpPr>
        <p:spPr/>
        <p:txBody>
          <a:bodyPr/>
          <a:lstStyle/>
          <a:p>
            <a:r>
              <a:rPr lang="en-US" dirty="0"/>
              <a:t>Methodology   </a:t>
            </a:r>
            <a:r>
              <a:rPr lang="en-US" sz="1400" dirty="0" err="1"/>
              <a:t>contd</a:t>
            </a:r>
            <a:r>
              <a:rPr lang="mr-IN" sz="1400" dirty="0"/>
              <a:t>…</a:t>
            </a:r>
            <a:r>
              <a:rPr lang="en-US" sz="1400" dirty="0" smtClean="0"/>
              <a:t>.</a:t>
            </a:r>
            <a:endParaRPr lang="en-US" dirty="0"/>
          </a:p>
        </p:txBody>
      </p:sp>
      <p:sp>
        <p:nvSpPr>
          <p:cNvPr id="3" name="Content Placeholder 2">
            <a:extLst>
              <a:ext uri="{FF2B5EF4-FFF2-40B4-BE49-F238E27FC236}">
                <a16:creationId xmlns:a16="http://schemas.microsoft.com/office/drawing/2014/main" xmlns="" id="{6D977654-4A67-4132-B9C8-BBD3890D7401}"/>
              </a:ext>
            </a:extLst>
          </p:cNvPr>
          <p:cNvSpPr>
            <a:spLocks noGrp="1"/>
          </p:cNvSpPr>
          <p:nvPr>
            <p:ph idx="1"/>
          </p:nvPr>
        </p:nvSpPr>
        <p:spPr/>
        <p:txBody>
          <a:bodyPr>
            <a:normAutofit/>
          </a:bodyPr>
          <a:lstStyle/>
          <a:p>
            <a:r>
              <a:rPr lang="en-GB" i="1" dirty="0"/>
              <a:t>Figure 2: Locations of Coffee Shops in Toronto</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99" y="2592674"/>
            <a:ext cx="6121400" cy="2362200"/>
          </a:xfrm>
          <a:prstGeom prst="rect">
            <a:avLst/>
          </a:prstGeom>
        </p:spPr>
      </p:pic>
    </p:spTree>
    <p:extLst>
      <p:ext uri="{BB962C8B-B14F-4D97-AF65-F5344CB8AC3E}">
        <p14:creationId xmlns:p14="http://schemas.microsoft.com/office/powerpoint/2010/main" val="113788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518ED-2E8C-4BFF-829E-EDFE92E76A2A}"/>
              </a:ext>
            </a:extLst>
          </p:cNvPr>
          <p:cNvSpPr>
            <a:spLocks noGrp="1"/>
          </p:cNvSpPr>
          <p:nvPr>
            <p:ph type="title"/>
          </p:nvPr>
        </p:nvSpPr>
        <p:spPr/>
        <p:txBody>
          <a:bodyPr/>
          <a:lstStyle/>
          <a:p>
            <a:r>
              <a:rPr lang="en-US" dirty="0"/>
              <a:t>Methodology   </a:t>
            </a:r>
            <a:r>
              <a:rPr lang="en-US" sz="1400" dirty="0" err="1"/>
              <a:t>contd</a:t>
            </a:r>
            <a:r>
              <a:rPr lang="mr-IN" sz="1400" dirty="0"/>
              <a:t>…</a:t>
            </a:r>
            <a:r>
              <a:rPr lang="en-US" sz="1400" dirty="0" smtClean="0"/>
              <a:t>.</a:t>
            </a:r>
            <a:endParaRPr lang="en-US" dirty="0"/>
          </a:p>
        </p:txBody>
      </p:sp>
      <p:sp>
        <p:nvSpPr>
          <p:cNvPr id="3" name="Content Placeholder 2">
            <a:extLst>
              <a:ext uri="{FF2B5EF4-FFF2-40B4-BE49-F238E27FC236}">
                <a16:creationId xmlns:a16="http://schemas.microsoft.com/office/drawing/2014/main" xmlns="" id="{6D977654-4A67-4132-B9C8-BBD3890D7401}"/>
              </a:ext>
            </a:extLst>
          </p:cNvPr>
          <p:cNvSpPr>
            <a:spLocks noGrp="1"/>
          </p:cNvSpPr>
          <p:nvPr>
            <p:ph idx="1"/>
          </p:nvPr>
        </p:nvSpPr>
        <p:spPr/>
        <p:txBody>
          <a:bodyPr>
            <a:normAutofit/>
          </a:bodyPr>
          <a:lstStyle/>
          <a:p>
            <a:r>
              <a:rPr lang="en-GB" i="1" dirty="0"/>
              <a:t>Figure 3: Location of Restaurant in Toronto (sample).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699" y="2424242"/>
            <a:ext cx="6045200" cy="2489200"/>
          </a:xfrm>
          <a:prstGeom prst="rect">
            <a:avLst/>
          </a:prstGeom>
        </p:spPr>
      </p:pic>
    </p:spTree>
    <p:extLst>
      <p:ext uri="{BB962C8B-B14F-4D97-AF65-F5344CB8AC3E}">
        <p14:creationId xmlns:p14="http://schemas.microsoft.com/office/powerpoint/2010/main" val="153489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518ED-2E8C-4BFF-829E-EDFE92E76A2A}"/>
              </a:ext>
            </a:extLst>
          </p:cNvPr>
          <p:cNvSpPr>
            <a:spLocks noGrp="1"/>
          </p:cNvSpPr>
          <p:nvPr>
            <p:ph type="title"/>
          </p:nvPr>
        </p:nvSpPr>
        <p:spPr/>
        <p:txBody>
          <a:bodyPr/>
          <a:lstStyle/>
          <a:p>
            <a:r>
              <a:rPr lang="en-US" dirty="0"/>
              <a:t>Methodology   </a:t>
            </a:r>
            <a:r>
              <a:rPr lang="en-US" sz="1400" dirty="0" err="1"/>
              <a:t>contd</a:t>
            </a:r>
            <a:r>
              <a:rPr lang="mr-IN" sz="1400" dirty="0"/>
              <a:t>…</a:t>
            </a:r>
            <a:r>
              <a:rPr lang="en-US" sz="1400" dirty="0" smtClean="0"/>
              <a:t>.</a:t>
            </a:r>
            <a:endParaRPr lang="en-US" dirty="0"/>
          </a:p>
        </p:txBody>
      </p:sp>
      <p:sp>
        <p:nvSpPr>
          <p:cNvPr id="3" name="Content Placeholder 2">
            <a:extLst>
              <a:ext uri="{FF2B5EF4-FFF2-40B4-BE49-F238E27FC236}">
                <a16:creationId xmlns:a16="http://schemas.microsoft.com/office/drawing/2014/main" xmlns="" id="{6D977654-4A67-4132-B9C8-BBD3890D7401}"/>
              </a:ext>
            </a:extLst>
          </p:cNvPr>
          <p:cNvSpPr>
            <a:spLocks noGrp="1"/>
          </p:cNvSpPr>
          <p:nvPr>
            <p:ph idx="1"/>
          </p:nvPr>
        </p:nvSpPr>
        <p:spPr/>
        <p:txBody>
          <a:bodyPr>
            <a:normAutofit/>
          </a:bodyPr>
          <a:lstStyle/>
          <a:p>
            <a:r>
              <a:rPr lang="en-GB" i="1" dirty="0"/>
              <a:t>Figure 4: Locations of Hotels in Toronto</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198" y="2393221"/>
            <a:ext cx="6172200" cy="2311400"/>
          </a:xfrm>
          <a:prstGeom prst="rect">
            <a:avLst/>
          </a:prstGeom>
        </p:spPr>
      </p:pic>
    </p:spTree>
    <p:extLst>
      <p:ext uri="{BB962C8B-B14F-4D97-AF65-F5344CB8AC3E}">
        <p14:creationId xmlns:p14="http://schemas.microsoft.com/office/powerpoint/2010/main" val="73108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518ED-2E8C-4BFF-829E-EDFE92E76A2A}"/>
              </a:ext>
            </a:extLst>
          </p:cNvPr>
          <p:cNvSpPr>
            <a:spLocks noGrp="1"/>
          </p:cNvSpPr>
          <p:nvPr>
            <p:ph type="title"/>
          </p:nvPr>
        </p:nvSpPr>
        <p:spPr/>
        <p:txBody>
          <a:bodyPr/>
          <a:lstStyle/>
          <a:p>
            <a:r>
              <a:rPr lang="en-US" dirty="0"/>
              <a:t>Methodology   </a:t>
            </a:r>
            <a:r>
              <a:rPr lang="en-US" sz="1400" dirty="0" err="1"/>
              <a:t>contd</a:t>
            </a:r>
            <a:r>
              <a:rPr lang="mr-IN" sz="1400" dirty="0"/>
              <a:t>…</a:t>
            </a:r>
            <a:r>
              <a:rPr lang="en-US" sz="1400" dirty="0" smtClean="0"/>
              <a:t>.</a:t>
            </a:r>
            <a:endParaRPr lang="en-US" dirty="0"/>
          </a:p>
        </p:txBody>
      </p:sp>
      <p:sp>
        <p:nvSpPr>
          <p:cNvPr id="3" name="Content Placeholder 2">
            <a:extLst>
              <a:ext uri="{FF2B5EF4-FFF2-40B4-BE49-F238E27FC236}">
                <a16:creationId xmlns:a16="http://schemas.microsoft.com/office/drawing/2014/main" xmlns="" id="{6D977654-4A67-4132-B9C8-BBD3890D7401}"/>
              </a:ext>
            </a:extLst>
          </p:cNvPr>
          <p:cNvSpPr>
            <a:spLocks noGrp="1"/>
          </p:cNvSpPr>
          <p:nvPr>
            <p:ph idx="1"/>
          </p:nvPr>
        </p:nvSpPr>
        <p:spPr/>
        <p:txBody>
          <a:bodyPr>
            <a:normAutofit/>
          </a:bodyPr>
          <a:lstStyle/>
          <a:p>
            <a:r>
              <a:rPr lang="en-GB" sz="1800" dirty="0"/>
              <a:t>Having extracted the clusters, descriptive statistics were used to determine the radius of each cluster and therefore the area in which the venues of interest will be served by the specific warehouse. </a:t>
            </a:r>
            <a:r>
              <a:rPr lang="en-GB" sz="1800" dirty="0" err="1"/>
              <a:t>Morover</a:t>
            </a:r>
            <a:r>
              <a:rPr lang="en-GB" sz="1800" dirty="0"/>
              <a:t>, in order to examine the result, the density of venues in each area was calculated. Mean values were used to determine the exact location of each warehouse.</a:t>
            </a:r>
            <a:endParaRPr lang="en-GB" sz="1800" dirty="0"/>
          </a:p>
        </p:txBody>
      </p:sp>
    </p:spTree>
    <p:extLst>
      <p:ext uri="{BB962C8B-B14F-4D97-AF65-F5344CB8AC3E}">
        <p14:creationId xmlns:p14="http://schemas.microsoft.com/office/powerpoint/2010/main" val="1424527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1228</Words>
  <Application>Microsoft Macintosh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Mangal</vt:lpstr>
      <vt:lpstr>Arial</vt:lpstr>
      <vt:lpstr>Office Theme</vt:lpstr>
      <vt:lpstr>Best Location</vt:lpstr>
      <vt:lpstr>Introduction/Business Problems</vt:lpstr>
      <vt:lpstr>Data Usage</vt:lpstr>
      <vt:lpstr>Methodology   contd….</vt:lpstr>
      <vt:lpstr>Methodology   contd….</vt:lpstr>
      <vt:lpstr>Methodology   contd….</vt:lpstr>
      <vt:lpstr>Methodology   contd….</vt:lpstr>
      <vt:lpstr>Methodology   contd….</vt:lpstr>
      <vt:lpstr>Methodology   contd….</vt:lpstr>
      <vt:lpstr>Results         contd…</vt:lpstr>
      <vt:lpstr>Results        contd….</vt:lpstr>
      <vt:lpstr>Results        contd….</vt:lpstr>
      <vt:lpstr>Results        contd….</vt:lpstr>
      <vt:lpstr>Discussion</vt:lpstr>
      <vt:lpstr>Conclusion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Lights</dc:title>
  <dc:creator>linda</dc:creator>
  <cp:lastModifiedBy>Mukesh Kumar</cp:lastModifiedBy>
  <cp:revision>26</cp:revision>
  <dcterms:created xsi:type="dcterms:W3CDTF">2018-12-25T10:46:29Z</dcterms:created>
  <dcterms:modified xsi:type="dcterms:W3CDTF">2018-12-27T20:51:47Z</dcterms:modified>
</cp:coreProperties>
</file>