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FF28-9A89-410A-98E4-61C005C21E21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F5CB-CDB0-4F8C-9534-16141A44B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FF28-9A89-410A-98E4-61C005C21E21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F5CB-CDB0-4F8C-9534-16141A44B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2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FF28-9A89-410A-98E4-61C005C21E21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F5CB-CDB0-4F8C-9534-16141A44B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8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FF28-9A89-410A-98E4-61C005C21E21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F5CB-CDB0-4F8C-9534-16141A44B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6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FF28-9A89-410A-98E4-61C005C21E21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F5CB-CDB0-4F8C-9534-16141A44B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6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FF28-9A89-410A-98E4-61C005C21E21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F5CB-CDB0-4F8C-9534-16141A44B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1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FF28-9A89-410A-98E4-61C005C21E21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F5CB-CDB0-4F8C-9534-16141A44B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7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FF28-9A89-410A-98E4-61C005C21E21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F5CB-CDB0-4F8C-9534-16141A44B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FF28-9A89-410A-98E4-61C005C21E21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F5CB-CDB0-4F8C-9534-16141A44B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9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FF28-9A89-410A-98E4-61C005C21E21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F5CB-CDB0-4F8C-9534-16141A44B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4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FF28-9A89-410A-98E4-61C005C21E21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F5CB-CDB0-4F8C-9534-16141A44B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9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6FF28-9A89-410A-98E4-61C005C21E21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CF5CB-CDB0-4F8C-9534-16141A44B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2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ookman Old Style" panose="02050604050505020204" pitchFamily="18" charset="0"/>
              </a:rPr>
              <a:t>Load Distribution Algorithms</a:t>
            </a: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892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S</a:t>
            </a:r>
            <a:r>
              <a:rPr lang="en-US" dirty="0" smtClean="0">
                <a:latin typeface="Bookman Old Style" panose="02050604050505020204" pitchFamily="18" charset="0"/>
              </a:rPr>
              <a:t>ymmetrically </a:t>
            </a:r>
            <a:r>
              <a:rPr lang="en-US" dirty="0">
                <a:latin typeface="Bookman Old Style" panose="02050604050505020204" pitchFamily="18" charset="0"/>
              </a:rPr>
              <a:t>Initiated </a:t>
            </a:r>
            <a:r>
              <a:rPr lang="en-US" dirty="0" smtClean="0">
                <a:latin typeface="Bookman Old Style" panose="02050604050505020204" pitchFamily="18" charset="0"/>
              </a:rPr>
              <a:t>Algorithms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Both senders and receivers search for receiver and senders, respectively, for task transfer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Bookman Old Style" panose="02050604050505020204" pitchFamily="18" charset="0"/>
              </a:rPr>
              <a:t>Transfer Policy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Bookman Old Style" panose="02050604050505020204" pitchFamily="18" charset="0"/>
              </a:rPr>
              <a:t>Thresholds are equidistant from the node’s estimate of the average load across all node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Bookman Old Style" panose="02050604050505020204" pitchFamily="18" charset="0"/>
              </a:rPr>
              <a:t>Selection Policy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Bookman Old Style" panose="02050604050505020204" pitchFamily="18" charset="0"/>
              </a:rPr>
              <a:t>Only new arrived tasks are considered for transfer</a:t>
            </a:r>
            <a:endParaRPr lang="en-US" dirty="0">
              <a:latin typeface="Bookman Old Style" panose="0205060405050502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Bookman Old Style" panose="02050604050505020204" pitchFamily="18" charset="0"/>
              </a:rPr>
              <a:t>Location Policy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Bookman Old Style" panose="02050604050505020204" pitchFamily="18" charset="0"/>
              </a:rPr>
              <a:t>Too hard for me to understand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Bookman Old Style" panose="02050604050505020204" pitchFamily="18" charset="0"/>
              </a:rPr>
              <a:t>Information </a:t>
            </a:r>
            <a:r>
              <a:rPr lang="en-US" dirty="0" smtClean="0">
                <a:latin typeface="Bookman Old Style" panose="02050604050505020204" pitchFamily="18" charset="0"/>
              </a:rPr>
              <a:t>Policy</a:t>
            </a:r>
            <a:endParaRPr lang="en-US" dirty="0">
              <a:latin typeface="Bookman Old Style" panose="020506040505050202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Bookman Old Style" panose="02050604050505020204" pitchFamily="18" charset="0"/>
              </a:rPr>
              <a:t>demand-driven type </a:t>
            </a:r>
          </a:p>
        </p:txBody>
      </p:sp>
    </p:spTree>
    <p:extLst>
      <p:ext uri="{BB962C8B-B14F-4D97-AF65-F5344CB8AC3E}">
        <p14:creationId xmlns:p14="http://schemas.microsoft.com/office/powerpoint/2010/main" val="163075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Adaptive </a:t>
            </a:r>
            <a:r>
              <a:rPr lang="en-US" dirty="0" smtClean="0">
                <a:latin typeface="Bookman Old Style" panose="02050604050505020204" pitchFamily="18" charset="0"/>
              </a:rPr>
              <a:t>Algorithms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A Stable Symmetrically Initiated </a:t>
            </a:r>
            <a:r>
              <a:rPr lang="en-US" dirty="0" smtClean="0">
                <a:latin typeface="Bookman Old Style" panose="02050604050505020204" pitchFamily="18" charset="0"/>
              </a:rPr>
              <a:t>Algorithm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Bookman Old Style" panose="02050604050505020204" pitchFamily="18" charset="0"/>
              </a:rPr>
              <a:t>Transfer Policy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Bookman Old Style" panose="02050604050505020204" pitchFamily="18" charset="0"/>
              </a:rPr>
              <a:t>Triggers when a new task originates or when a task departs.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Bookman Old Style" panose="02050604050505020204" pitchFamily="18" charset="0"/>
              </a:rPr>
              <a:t>Selection </a:t>
            </a:r>
            <a:r>
              <a:rPr lang="en-US" dirty="0" smtClean="0">
                <a:latin typeface="Bookman Old Style" panose="02050604050505020204" pitchFamily="18" charset="0"/>
              </a:rPr>
              <a:t>Policy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Bookman Old Style" panose="02050604050505020204" pitchFamily="18" charset="0"/>
              </a:rPr>
              <a:t>Only new arrived tasks are considered for transfer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Bookman Old Style" panose="02050604050505020204" pitchFamily="18" charset="0"/>
              </a:rPr>
              <a:t>Location Policy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Bookman Old Style" panose="02050604050505020204" pitchFamily="18" charset="0"/>
              </a:rPr>
              <a:t>Again </a:t>
            </a:r>
            <a:r>
              <a:rPr lang="en-US" dirty="0">
                <a:latin typeface="Bookman Old Style" panose="02050604050505020204" pitchFamily="18" charset="0"/>
              </a:rPr>
              <a:t>t</a:t>
            </a:r>
            <a:r>
              <a:rPr lang="en-US" dirty="0" smtClean="0">
                <a:latin typeface="Bookman Old Style" panose="02050604050505020204" pitchFamily="18" charset="0"/>
              </a:rPr>
              <a:t>oo hard for me to understand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Bookman Old Style" panose="02050604050505020204" pitchFamily="18" charset="0"/>
              </a:rPr>
              <a:t>Information Policy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Bookman Old Style" panose="02050604050505020204" pitchFamily="18" charset="0"/>
              </a:rPr>
              <a:t>demand-driven type </a:t>
            </a:r>
          </a:p>
        </p:txBody>
      </p:sp>
    </p:spTree>
    <p:extLst>
      <p:ext uri="{BB962C8B-B14F-4D97-AF65-F5344CB8AC3E}">
        <p14:creationId xmlns:p14="http://schemas.microsoft.com/office/powerpoint/2010/main" val="378044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anose="02050604050505020204" pitchFamily="18" charset="0"/>
              </a:rPr>
              <a:t>Motivation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Load </a:t>
            </a:r>
            <a:r>
              <a:rPr lang="en-US" dirty="0" smtClean="0">
                <a:latin typeface="Bookman Old Style" panose="02050604050505020204" pitchFamily="18" charset="0"/>
              </a:rPr>
              <a:t>distribution </a:t>
            </a:r>
            <a:r>
              <a:rPr lang="en-US" dirty="0">
                <a:latin typeface="Bookman Old Style" panose="02050604050505020204" pitchFamily="18" charset="0"/>
              </a:rPr>
              <a:t>is required in such environment </a:t>
            </a:r>
            <a:r>
              <a:rPr lang="en-US" dirty="0" smtClean="0">
                <a:latin typeface="Bookman Old Style" panose="02050604050505020204" pitchFamily="18" charset="0"/>
              </a:rPr>
              <a:t>where is </a:t>
            </a:r>
            <a:r>
              <a:rPr lang="en-US" dirty="0">
                <a:latin typeface="Bookman Old Style" panose="02050604050505020204" pitchFamily="18" charset="0"/>
              </a:rPr>
              <a:t>a possibility that several computers are heavily loaded and others are idle </a:t>
            </a:r>
            <a:r>
              <a:rPr lang="en-US" dirty="0" smtClean="0">
                <a:latin typeface="Bookman Old Style" panose="02050604050505020204" pitchFamily="18" charset="0"/>
              </a:rPr>
              <a:t>or </a:t>
            </a:r>
            <a:r>
              <a:rPr lang="en-US" dirty="0">
                <a:latin typeface="Bookman Old Style" panose="02050604050505020204" pitchFamily="18" charset="0"/>
              </a:rPr>
              <a:t>lightly </a:t>
            </a:r>
            <a:r>
              <a:rPr lang="en-US" dirty="0" smtClean="0">
                <a:latin typeface="Bookman Old Style" panose="02050604050505020204" pitchFamily="18" charset="0"/>
              </a:rPr>
              <a:t>loaded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pPr lvl="0"/>
            <a:r>
              <a:rPr lang="en-US" dirty="0">
                <a:latin typeface="Bookman Old Style" panose="02050604050505020204" pitchFamily="18" charset="0"/>
              </a:rPr>
              <a:t>If the load is heavier on some systems or if some processors execute tasks at a slower rate than others, </a:t>
            </a:r>
            <a:r>
              <a:rPr lang="en-US" dirty="0" smtClean="0">
                <a:latin typeface="Bookman Old Style" panose="02050604050505020204" pitchFamily="18" charset="0"/>
              </a:rPr>
              <a:t>then load distribution is needed</a:t>
            </a:r>
            <a:endParaRPr lang="en-US" dirty="0">
              <a:latin typeface="Bookman Old Style" panose="02050604050505020204" pitchFamily="18" charset="0"/>
            </a:endParaRPr>
          </a:p>
          <a:p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69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anose="02050604050505020204" pitchFamily="18" charset="0"/>
              </a:rPr>
              <a:t>Load and Load measurement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CPU </a:t>
            </a:r>
            <a:r>
              <a:rPr lang="en-US" dirty="0">
                <a:latin typeface="Bookman Old Style" panose="02050604050505020204" pitchFamily="18" charset="0"/>
              </a:rPr>
              <a:t>queue length are good indicators of </a:t>
            </a:r>
            <a:r>
              <a:rPr lang="en-US" dirty="0" smtClean="0">
                <a:latin typeface="Bookman Old Style" panose="02050604050505020204" pitchFamily="18" charset="0"/>
              </a:rPr>
              <a:t>load</a:t>
            </a:r>
          </a:p>
          <a:p>
            <a:r>
              <a:rPr lang="en-US" dirty="0">
                <a:latin typeface="Bookman Old Style" panose="02050604050505020204" pitchFamily="18" charset="0"/>
              </a:rPr>
              <a:t>Measuring the CPU queue length is fairly </a:t>
            </a:r>
            <a:r>
              <a:rPr lang="en-US" dirty="0" smtClean="0">
                <a:latin typeface="Bookman Old Style" panose="02050604050505020204" pitchFamily="18" charset="0"/>
              </a:rPr>
              <a:t>simple but </a:t>
            </a:r>
            <a:r>
              <a:rPr lang="en-US" dirty="0">
                <a:latin typeface="Bookman Old Style" panose="02050604050505020204" pitchFamily="18" charset="0"/>
              </a:rPr>
              <a:t>CPU queue length does not always tell the correct situation </a:t>
            </a:r>
            <a:endParaRPr lang="en-US" dirty="0" smtClean="0">
              <a:latin typeface="Bookman Old Style" panose="02050604050505020204" pitchFamily="18" charset="0"/>
            </a:endParaRPr>
          </a:p>
          <a:p>
            <a:r>
              <a:rPr lang="en-US" dirty="0">
                <a:latin typeface="Bookman Old Style" panose="02050604050505020204" pitchFamily="18" charset="0"/>
              </a:rPr>
              <a:t>Another load measuring </a:t>
            </a:r>
            <a:r>
              <a:rPr lang="en-US" dirty="0" smtClean="0">
                <a:latin typeface="Bookman Old Style" panose="02050604050505020204" pitchFamily="18" charset="0"/>
              </a:rPr>
              <a:t>process is </a:t>
            </a:r>
            <a:r>
              <a:rPr lang="en-US" dirty="0">
                <a:latin typeface="Bookman Old Style" panose="02050604050505020204" pitchFamily="18" charset="0"/>
              </a:rPr>
              <a:t>the processor utilization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It requires </a:t>
            </a:r>
            <a:r>
              <a:rPr lang="en-US" dirty="0">
                <a:latin typeface="Bookman Old Style" panose="02050604050505020204" pitchFamily="18" charset="0"/>
              </a:rPr>
              <a:t>a background process that monitors CPU utilization continuously 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The second one is used </a:t>
            </a:r>
            <a:r>
              <a:rPr lang="en-US" dirty="0">
                <a:latin typeface="Bookman Old Style" panose="02050604050505020204" pitchFamily="18" charset="0"/>
              </a:rPr>
              <a:t>in most of the load balancing </a:t>
            </a:r>
            <a:r>
              <a:rPr lang="en-US" dirty="0" smtClean="0">
                <a:latin typeface="Bookman Old Style" panose="02050604050505020204" pitchFamily="18" charset="0"/>
              </a:rPr>
              <a:t>algorithms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latin typeface="Bookman Old Style" panose="0205060405050502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73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Classification of </a:t>
            </a:r>
            <a:r>
              <a:rPr lang="en-US" dirty="0" smtClean="0">
                <a:latin typeface="Bookman Old Style" panose="02050604050505020204" pitchFamily="18" charset="0"/>
              </a:rPr>
              <a:t>LDA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Bookman Old Style" panose="02050604050505020204" pitchFamily="18" charset="0"/>
              </a:rPr>
              <a:t>Load Distribution Algorithms</a:t>
            </a:r>
            <a:r>
              <a:rPr lang="en-US" dirty="0" smtClean="0">
                <a:latin typeface="Bookman Old Style" panose="02050604050505020204" pitchFamily="18" charset="0"/>
              </a:rPr>
              <a:t> can be classified as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Bookman Old Style" panose="02050604050505020204" pitchFamily="18" charset="0"/>
              </a:rPr>
              <a:t>Static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decisions are hard-wired in the algorithm using a prior knowledge of the </a:t>
            </a:r>
            <a:r>
              <a:rPr lang="en-US" dirty="0" smtClean="0">
                <a:latin typeface="Bookman Old Style" panose="02050604050505020204" pitchFamily="18" charset="0"/>
              </a:rPr>
              <a:t>system</a:t>
            </a:r>
            <a:endParaRPr lang="en-US" dirty="0">
              <a:latin typeface="Bookman Old Style" panose="0205060405050502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Bookman Old Style" panose="02050604050505020204" pitchFamily="18" charset="0"/>
              </a:rPr>
              <a:t>Dynamic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use system state information to make load distributing </a:t>
            </a:r>
            <a:r>
              <a:rPr lang="en-US" dirty="0" smtClean="0">
                <a:latin typeface="Bookman Old Style" panose="02050604050505020204" pitchFamily="18" charset="0"/>
              </a:rPr>
              <a:t>decisions</a:t>
            </a:r>
            <a:endParaRPr lang="en-US" dirty="0">
              <a:latin typeface="Bookman Old Style" panose="0205060405050502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Bookman Old Style" panose="02050604050505020204" pitchFamily="18" charset="0"/>
              </a:rPr>
              <a:t>Adaptive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dynamically changing the parameters of the algorithm to suit the changing system state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05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anose="02050604050505020204" pitchFamily="18" charset="0"/>
              </a:rPr>
              <a:t>Load Distribution </a:t>
            </a:r>
            <a:r>
              <a:rPr lang="en-US" dirty="0">
                <a:latin typeface="Bookman Old Style" panose="02050604050505020204" pitchFamily="18" charset="0"/>
              </a:rPr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Bookman Old Style" panose="02050604050505020204" pitchFamily="18" charset="0"/>
              </a:rPr>
              <a:t>Load Distribution has two basic terminologies i.e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smtClean="0">
                <a:latin typeface="Bookman Old Style" panose="02050604050505020204" pitchFamily="18" charset="0"/>
              </a:rPr>
              <a:t>Load </a:t>
            </a:r>
            <a:r>
              <a:rPr lang="en-US" dirty="0">
                <a:latin typeface="Bookman Old Style" panose="02050604050505020204" pitchFamily="18" charset="0"/>
              </a:rPr>
              <a:t>Balancing </a:t>
            </a:r>
            <a:r>
              <a:rPr lang="en-US" dirty="0" smtClean="0">
                <a:latin typeface="Bookman Old Style" panose="02050604050505020204" pitchFamily="18" charset="0"/>
              </a:rPr>
              <a:t>and </a:t>
            </a:r>
            <a:r>
              <a:rPr lang="en-US" dirty="0">
                <a:latin typeface="Bookman Old Style" panose="02050604050505020204" pitchFamily="18" charset="0"/>
              </a:rPr>
              <a:t>Load </a:t>
            </a:r>
            <a:r>
              <a:rPr lang="en-US" dirty="0" smtClean="0">
                <a:latin typeface="Bookman Old Style" panose="02050604050505020204" pitchFamily="18" charset="0"/>
              </a:rPr>
              <a:t>sharing</a:t>
            </a:r>
          </a:p>
          <a:p>
            <a:pPr marL="0" indent="0">
              <a:buNone/>
            </a:pPr>
            <a:endParaRPr lang="en-US" dirty="0" smtClean="0">
              <a:latin typeface="Bookman Old Style" panose="02050604050505020204" pitchFamily="18" charset="0"/>
            </a:endParaRPr>
          </a:p>
          <a:p>
            <a:r>
              <a:rPr lang="en-US" dirty="0" smtClean="0">
                <a:latin typeface="Bookman Old Style" panose="02050604050505020204" pitchFamily="18" charset="0"/>
              </a:rPr>
              <a:t>Load Balancing</a:t>
            </a:r>
          </a:p>
          <a:p>
            <a:pPr lvl="1"/>
            <a:r>
              <a:rPr lang="en-US" dirty="0" smtClean="0">
                <a:latin typeface="Bookman Old Style" panose="02050604050505020204" pitchFamily="18" charset="0"/>
              </a:rPr>
              <a:t>Try to </a:t>
            </a:r>
            <a:r>
              <a:rPr lang="en-US" dirty="0">
                <a:latin typeface="Bookman Old Style" panose="02050604050505020204" pitchFamily="18" charset="0"/>
              </a:rPr>
              <a:t>reduce the possibility for a system to go to </a:t>
            </a:r>
            <a:r>
              <a:rPr lang="en-US" dirty="0" smtClean="0">
                <a:latin typeface="Bookman Old Style" panose="02050604050505020204" pitchFamily="18" charset="0"/>
              </a:rPr>
              <a:t>an idle state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r>
              <a:rPr lang="en-US" dirty="0" smtClean="0">
                <a:latin typeface="Bookman Old Style" panose="02050604050505020204" pitchFamily="18" charset="0"/>
              </a:rPr>
              <a:t>Load sharing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T</a:t>
            </a:r>
            <a:r>
              <a:rPr lang="en-US" dirty="0" smtClean="0">
                <a:latin typeface="Bookman Old Style" panose="02050604050505020204" pitchFamily="18" charset="0"/>
              </a:rPr>
              <a:t>ry </a:t>
            </a:r>
            <a:r>
              <a:rPr lang="en-US" dirty="0">
                <a:latin typeface="Bookman Old Style" panose="02050604050505020204" pitchFamily="18" charset="0"/>
              </a:rPr>
              <a:t>to equalize loads at </a:t>
            </a:r>
            <a:r>
              <a:rPr lang="en-US" dirty="0" smtClean="0">
                <a:latin typeface="Bookman Old Style" panose="02050604050505020204" pitchFamily="18" charset="0"/>
              </a:rPr>
              <a:t>all </a:t>
            </a:r>
            <a:r>
              <a:rPr lang="en-US" dirty="0">
                <a:latin typeface="Bookman Old Style" panose="02050604050505020204" pitchFamily="18" charset="0"/>
              </a:rPr>
              <a:t>computers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0" indent="0" algn="ctr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algn="ctr"/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347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Components of a Load Balancing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Transfer </a:t>
            </a:r>
            <a:r>
              <a:rPr lang="en-US" dirty="0" smtClean="0">
                <a:latin typeface="Bookman Old Style" panose="02050604050505020204" pitchFamily="18" charset="0"/>
              </a:rPr>
              <a:t>Policy</a:t>
            </a:r>
          </a:p>
          <a:p>
            <a:pPr lvl="1"/>
            <a:r>
              <a:rPr lang="en-US" dirty="0" smtClean="0">
                <a:latin typeface="Bookman Old Style" panose="02050604050505020204" pitchFamily="18" charset="0"/>
              </a:rPr>
              <a:t>Decides whether </a:t>
            </a:r>
            <a:r>
              <a:rPr lang="en-US" dirty="0">
                <a:latin typeface="Bookman Old Style" panose="02050604050505020204" pitchFamily="18" charset="0"/>
              </a:rPr>
              <a:t>a node is in a suitable state to participate in a task </a:t>
            </a:r>
            <a:r>
              <a:rPr lang="en-US" dirty="0" smtClean="0">
                <a:latin typeface="Bookman Old Style" panose="02050604050505020204" pitchFamily="18" charset="0"/>
              </a:rPr>
              <a:t>transfer</a:t>
            </a:r>
            <a:endParaRPr lang="en-US" dirty="0">
              <a:latin typeface="Bookman Old Style" panose="02050604050505020204" pitchFamily="18" charset="0"/>
            </a:endParaRPr>
          </a:p>
          <a:p>
            <a:r>
              <a:rPr lang="en-US" dirty="0">
                <a:latin typeface="Bookman Old Style" panose="02050604050505020204" pitchFamily="18" charset="0"/>
              </a:rPr>
              <a:t>Selection Policy</a:t>
            </a:r>
          </a:p>
          <a:p>
            <a:pPr lvl="1"/>
            <a:r>
              <a:rPr lang="en-US" dirty="0" smtClean="0">
                <a:latin typeface="Bookman Old Style" panose="02050604050505020204" pitchFamily="18" charset="0"/>
              </a:rPr>
              <a:t>Decides </a:t>
            </a:r>
            <a:r>
              <a:rPr lang="en-US" dirty="0" smtClean="0">
                <a:latin typeface="Bookman Old Style" panose="02050604050505020204" pitchFamily="18" charset="0"/>
              </a:rPr>
              <a:t>which </a:t>
            </a:r>
            <a:r>
              <a:rPr lang="en-US" dirty="0">
                <a:latin typeface="Bookman Old Style" panose="02050604050505020204" pitchFamily="18" charset="0"/>
              </a:rPr>
              <a:t>task should be </a:t>
            </a:r>
            <a:r>
              <a:rPr lang="en-US" dirty="0" smtClean="0">
                <a:latin typeface="Bookman Old Style" panose="02050604050505020204" pitchFamily="18" charset="0"/>
              </a:rPr>
              <a:t>transferred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Location Policy</a:t>
            </a:r>
          </a:p>
          <a:p>
            <a:pPr lvl="1"/>
            <a:r>
              <a:rPr lang="en-US" dirty="0" smtClean="0">
                <a:latin typeface="Bookman Old Style" panose="02050604050505020204" pitchFamily="18" charset="0"/>
              </a:rPr>
              <a:t>Decides </a:t>
            </a:r>
            <a:r>
              <a:rPr lang="en-US" dirty="0" smtClean="0">
                <a:latin typeface="Bookman Old Style" panose="02050604050505020204" pitchFamily="18" charset="0"/>
              </a:rPr>
              <a:t>to </a:t>
            </a:r>
            <a:r>
              <a:rPr lang="en-US" dirty="0">
                <a:latin typeface="Bookman Old Style" panose="02050604050505020204" pitchFamily="18" charset="0"/>
              </a:rPr>
              <a:t>which node a task selected for transfer should be </a:t>
            </a:r>
            <a:r>
              <a:rPr lang="en-US" dirty="0" smtClean="0">
                <a:latin typeface="Bookman Old Style" panose="02050604050505020204" pitchFamily="18" charset="0"/>
              </a:rPr>
              <a:t>sent</a:t>
            </a:r>
          </a:p>
          <a:p>
            <a:r>
              <a:rPr lang="en-US" dirty="0">
                <a:latin typeface="Bookman Old Style" panose="02050604050505020204" pitchFamily="18" charset="0"/>
              </a:rPr>
              <a:t>Information policy</a:t>
            </a:r>
          </a:p>
          <a:p>
            <a:pPr lvl="1"/>
            <a:r>
              <a:rPr lang="en-US" dirty="0" smtClean="0">
                <a:latin typeface="Bookman Old Style" panose="02050604050505020204" pitchFamily="18" charset="0"/>
              </a:rPr>
              <a:t>Responsible </a:t>
            </a:r>
            <a:r>
              <a:rPr lang="en-US" dirty="0">
                <a:latin typeface="Bookman Old Style" panose="02050604050505020204" pitchFamily="18" charset="0"/>
              </a:rPr>
              <a:t>for triggering the collection of system state </a:t>
            </a:r>
            <a:r>
              <a:rPr lang="en-US" dirty="0" smtClean="0">
                <a:latin typeface="Bookman Old Style" panose="02050604050505020204" pitchFamily="18" charset="0"/>
              </a:rPr>
              <a:t>information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Three types are: Demand-Driven, Periodic, </a:t>
            </a:r>
            <a:r>
              <a:rPr lang="en-US" dirty="0" smtClean="0">
                <a:latin typeface="Bookman Old Style" panose="02050604050505020204" pitchFamily="18" charset="0"/>
              </a:rPr>
              <a:t>State-Change-Driven</a:t>
            </a: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122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Load Distributing </a:t>
            </a:r>
            <a:r>
              <a:rPr lang="en-US" dirty="0" smtClean="0">
                <a:latin typeface="Bookman Old Style" panose="02050604050505020204" pitchFamily="18" charset="0"/>
              </a:rPr>
              <a:t>Algorithms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Sender-Initiated 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Receiver-Initiated 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Symmetrically Initiated 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Adaptive Algorithms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33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Sender-Initiated </a:t>
            </a:r>
            <a:r>
              <a:rPr lang="en-US" dirty="0" smtClean="0">
                <a:latin typeface="Bookman Old Style" panose="02050604050505020204" pitchFamily="18" charset="0"/>
              </a:rPr>
              <a:t>Algorithms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Activity is initiated by an overloaded node (sender)</a:t>
            </a:r>
          </a:p>
          <a:p>
            <a:r>
              <a:rPr lang="en-US" dirty="0">
                <a:latin typeface="Bookman Old Style" panose="02050604050505020204" pitchFamily="18" charset="0"/>
              </a:rPr>
              <a:t>A task is sent to an </a:t>
            </a:r>
            <a:r>
              <a:rPr lang="en-US" dirty="0" smtClean="0">
                <a:latin typeface="Bookman Old Style" panose="02050604050505020204" pitchFamily="18" charset="0"/>
              </a:rPr>
              <a:t>under loaded </a:t>
            </a:r>
            <a:r>
              <a:rPr lang="en-US" dirty="0">
                <a:latin typeface="Bookman Old Style" panose="02050604050505020204" pitchFamily="18" charset="0"/>
              </a:rPr>
              <a:t>node (receiver</a:t>
            </a:r>
            <a:r>
              <a:rPr lang="en-US" dirty="0" smtClean="0">
                <a:latin typeface="Bookman Old Style" panose="020506040505050202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Bookman Old Style" panose="02050604050505020204" pitchFamily="18" charset="0"/>
              </a:rPr>
              <a:t>Transfer Policy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Bookman Old Style" panose="02050604050505020204" pitchFamily="18" charset="0"/>
              </a:rPr>
              <a:t>A node is identified as a sender if a new task originating at the node makes the queue length exceed a threshold T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Bookman Old Style" panose="02050604050505020204" pitchFamily="18" charset="0"/>
              </a:rPr>
              <a:t>Selection Policy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Bookman Old Style" panose="02050604050505020204" pitchFamily="18" charset="0"/>
              </a:rPr>
              <a:t>Only new arrived tasks are considered for transfer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Bookman Old Style" panose="02050604050505020204" pitchFamily="18" charset="0"/>
              </a:rPr>
              <a:t>Location Policy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Bookman Old Style" panose="02050604050505020204" pitchFamily="18" charset="0"/>
              </a:rPr>
              <a:t>dynamic location policy, no prior information </a:t>
            </a:r>
            <a:r>
              <a:rPr lang="en-US" dirty="0" smtClean="0">
                <a:latin typeface="Bookman Old Style" panose="02050604050505020204" pitchFamily="18" charset="0"/>
              </a:rPr>
              <a:t>exchange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Bookman Old Style" panose="02050604050505020204" pitchFamily="18" charset="0"/>
              </a:rPr>
              <a:t>Information Policy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Bookman Old Style" panose="02050604050505020204" pitchFamily="18" charset="0"/>
              </a:rPr>
              <a:t>demand-driven </a:t>
            </a:r>
            <a:r>
              <a:rPr lang="en-US" dirty="0" smtClean="0">
                <a:latin typeface="Bookman Old Style" panose="02050604050505020204" pitchFamily="18" charset="0"/>
              </a:rPr>
              <a:t>type</a:t>
            </a: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31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Receiver-Initiated </a:t>
            </a:r>
            <a:r>
              <a:rPr lang="en-US" dirty="0" smtClean="0">
                <a:latin typeface="Bookman Old Style" panose="02050604050505020204" pitchFamily="18" charset="0"/>
              </a:rPr>
              <a:t>Algorithms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Activity is initiated by an under loaded node (receiver)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A task is sent to an overloaded node (sender)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Bookman Old Style" panose="02050604050505020204" pitchFamily="18" charset="0"/>
              </a:rPr>
              <a:t>Transfer Policy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Bookman Old Style" panose="02050604050505020204" pitchFamily="18" charset="0"/>
              </a:rPr>
              <a:t>Triggered </a:t>
            </a:r>
            <a:r>
              <a:rPr lang="en-US" dirty="0">
                <a:latin typeface="Bookman Old Style" panose="02050604050505020204" pitchFamily="18" charset="0"/>
              </a:rPr>
              <a:t>when a task departs</a:t>
            </a:r>
            <a:endParaRPr lang="en-US" sz="700" dirty="0">
              <a:latin typeface="Bookman Old Style" panose="0205060405050502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Bookman Old Style" panose="02050604050505020204" pitchFamily="18" charset="0"/>
              </a:rPr>
              <a:t>Selection Policy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Bookman Old Style" panose="02050604050505020204" pitchFamily="18" charset="0"/>
              </a:rPr>
              <a:t>Only new arrived tasks are considered for transfer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Bookman Old Style" panose="02050604050505020204" pitchFamily="18" charset="0"/>
              </a:rPr>
              <a:t>Location Policy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Bookman Old Style" panose="02050604050505020204" pitchFamily="18" charset="0"/>
              </a:rPr>
              <a:t>dynamic location policy, no prior information exchange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Bookman Old Style" panose="02050604050505020204" pitchFamily="18" charset="0"/>
              </a:rPr>
              <a:t>Information Policy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Bookman Old Style" panose="02050604050505020204" pitchFamily="18" charset="0"/>
              </a:rPr>
              <a:t>demand-driven type</a:t>
            </a:r>
          </a:p>
        </p:txBody>
      </p:sp>
    </p:spTree>
    <p:extLst>
      <p:ext uri="{BB962C8B-B14F-4D97-AF65-F5344CB8AC3E}">
        <p14:creationId xmlns:p14="http://schemas.microsoft.com/office/powerpoint/2010/main" val="306275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513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Calibri Light</vt:lpstr>
      <vt:lpstr>Wingdings</vt:lpstr>
      <vt:lpstr>Office Theme</vt:lpstr>
      <vt:lpstr>Load Distribution Algorithms</vt:lpstr>
      <vt:lpstr>Motivation</vt:lpstr>
      <vt:lpstr>Load and Load measurement</vt:lpstr>
      <vt:lpstr>Classification of LDA</vt:lpstr>
      <vt:lpstr>Load Distribution Terminologies</vt:lpstr>
      <vt:lpstr>Components of a Load Balancing Algorithm</vt:lpstr>
      <vt:lpstr>Load Distributing Algorithms</vt:lpstr>
      <vt:lpstr>Sender-Initiated Algorithms</vt:lpstr>
      <vt:lpstr>Receiver-Initiated Algorithms</vt:lpstr>
      <vt:lpstr>Symmetrically Initiated Algorithms</vt:lpstr>
      <vt:lpstr>Adaptive Algorithms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Distribution Algorithms</dc:title>
  <dc:creator>Anik Muktadir</dc:creator>
  <cp:lastModifiedBy>Anik Muktadir</cp:lastModifiedBy>
  <cp:revision>31</cp:revision>
  <dcterms:created xsi:type="dcterms:W3CDTF">2021-07-03T12:45:40Z</dcterms:created>
  <dcterms:modified xsi:type="dcterms:W3CDTF">2021-07-03T14:00:57Z</dcterms:modified>
</cp:coreProperties>
</file>