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319" r:id="rId1"/>
  </p:sldMasterIdLst>
  <p:notesMasterIdLst>
    <p:notesMasterId r:id="rId47"/>
  </p:notesMasterIdLst>
  <p:handoutMasterIdLst>
    <p:handoutMasterId r:id="rId48"/>
  </p:handoutMasterIdLst>
  <p:sldIdLst>
    <p:sldId id="429" r:id="rId2"/>
    <p:sldId id="428" r:id="rId3"/>
    <p:sldId id="348" r:id="rId4"/>
    <p:sldId id="347" r:id="rId5"/>
    <p:sldId id="349" r:id="rId6"/>
    <p:sldId id="453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2" r:id="rId17"/>
    <p:sldId id="440" r:id="rId18"/>
    <p:sldId id="447" r:id="rId19"/>
    <p:sldId id="448" r:id="rId20"/>
    <p:sldId id="449" r:id="rId21"/>
    <p:sldId id="450" r:id="rId22"/>
    <p:sldId id="421" r:id="rId23"/>
    <p:sldId id="422" r:id="rId24"/>
    <p:sldId id="415" r:id="rId25"/>
    <p:sldId id="424" r:id="rId26"/>
    <p:sldId id="425" r:id="rId27"/>
    <p:sldId id="426" r:id="rId28"/>
    <p:sldId id="451" r:id="rId29"/>
    <p:sldId id="452" r:id="rId30"/>
    <p:sldId id="423" r:id="rId31"/>
    <p:sldId id="408" r:id="rId32"/>
    <p:sldId id="430" r:id="rId33"/>
    <p:sldId id="366" r:id="rId34"/>
    <p:sldId id="445" r:id="rId35"/>
    <p:sldId id="367" r:id="rId36"/>
    <p:sldId id="369" r:id="rId37"/>
    <p:sldId id="370" r:id="rId38"/>
    <p:sldId id="374" r:id="rId39"/>
    <p:sldId id="410" r:id="rId40"/>
    <p:sldId id="376" r:id="rId41"/>
    <p:sldId id="441" r:id="rId42"/>
    <p:sldId id="443" r:id="rId43"/>
    <p:sldId id="444" r:id="rId44"/>
    <p:sldId id="391" r:id="rId45"/>
    <p:sldId id="400" r:id="rId4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 snapToGrid="0">
      <p:cViewPr>
        <p:scale>
          <a:sx n="70" d="100"/>
          <a:sy n="70" d="100"/>
        </p:scale>
        <p:origin x="-1404" y="-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9E465CC4-B943-4A94-ADAF-E423AC82B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4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024C5B-54AF-4DB8-99DE-44B13FE1B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4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2EE9C2-F091-45B2-83B6-169BFF4898BB}" type="slidenum">
              <a:rPr lang="en-US" smtClean="0">
                <a:latin typeface="Times New Roman" panose="02020603050405020304" pitchFamily="18" charset="0"/>
              </a:rPr>
              <a:pPr/>
              <a:t>2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149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96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20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97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60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96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78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38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037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53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61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34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17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14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65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7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08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56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4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39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2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5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8B0CF5-ED20-41E3-86E4-7AA298A1F7BD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5F7EBF5-06F5-4A64-8F16-6849FDBA7A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BF0D18-A6A4-4F3B-AC58-78908030A8C4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343F1-6436-4B48-8814-45F376E0B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97DE-422B-4730-A151-B1F6F0E254C2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77695-A9F7-417D-A615-B8D611ED7B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6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79A237-AFC6-4038-8475-707D83908587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D6BD6-1B2A-4DC7-A755-1CBCE8C556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F0C070-21BB-4659-8E15-B5582BD978CC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2FA252D7-59EA-4B75-929B-4025C3F25A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8C3574-77EE-403B-8900-084EA42A7FB0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6F8B5-E829-489B-B859-DA0A69AA21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2C572-A48A-4BE4-9853-5CD3F45B8616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7798B-4D84-40F6-9892-DEC11AA98C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F52546-B5D4-4E87-AA38-382D12363C52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B8557-DA3F-490D-AE25-DC2E08EC5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5A0E64-5D9C-4EC8-9685-484F9B4B29C6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EC565-4290-4C4B-8BBC-5086D4994E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4B9067-FBF9-4BEF-AD38-C824351F269B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6B713-D8D0-4061-B94D-1DF2780DB2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35FBF2-5A4B-4E41-A232-2F7385F28462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3EC7FD1B-CD0C-4292-99B9-989E60A39D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38635F6-C346-45DE-AB16-3AB40680FCD3}" type="datetimeFigureOut">
              <a:rPr lang="en-US" smtClean="0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04E9688-BE2C-4630-BD0F-8008D91856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41059" y="4005617"/>
            <a:ext cx="6825017" cy="2326943"/>
          </a:xfrm>
        </p:spPr>
        <p:txBody>
          <a:bodyPr>
            <a:normAutofit fontScale="32500" lnSpcReduction="20000"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0" b="1" dirty="0" smtClean="0">
                <a:solidFill>
                  <a:srgbClr val="002060"/>
                </a:solidFill>
                <a:latin typeface="Comic Sans MS" pitchFamily="66" charset="0"/>
              </a:rPr>
              <a:t>Presented by-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/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</a:br>
            <a:r>
              <a:rPr lang="en-US" sz="6000" b="1" dirty="0">
                <a:solidFill>
                  <a:srgbClr val="002060"/>
                </a:solidFill>
                <a:latin typeface="Comic Sans MS" pitchFamily="66" charset="0"/>
              </a:rPr>
              <a:t/>
            </a:r>
            <a:br>
              <a:rPr lang="en-US" sz="6000" b="1" dirty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n-US" sz="7400" b="1" dirty="0">
                <a:solidFill>
                  <a:srgbClr val="002060"/>
                </a:solidFill>
                <a:latin typeface="Comic Sans MS" pitchFamily="66" charset="0"/>
              </a:rPr>
              <a:t>                         </a:t>
            </a:r>
            <a:r>
              <a:rPr lang="en-US" sz="74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7400" b="1" dirty="0" err="1" smtClean="0">
                <a:solidFill>
                  <a:srgbClr val="002060"/>
                </a:solidFill>
                <a:latin typeface="Comic Sans MS" pitchFamily="66" charset="0"/>
              </a:rPr>
              <a:t>Mst</a:t>
            </a:r>
            <a:r>
              <a:rPr lang="en-US" sz="7400" b="1" dirty="0" smtClean="0">
                <a:solidFill>
                  <a:srgbClr val="002060"/>
                </a:solidFill>
                <a:latin typeface="Comic Sans MS" pitchFamily="66" charset="0"/>
              </a:rPr>
              <a:t>. </a:t>
            </a:r>
            <a:r>
              <a:rPr lang="en-US" sz="7400" b="1" dirty="0" err="1" smtClean="0">
                <a:solidFill>
                  <a:srgbClr val="002060"/>
                </a:solidFill>
                <a:latin typeface="Comic Sans MS" pitchFamily="66" charset="0"/>
              </a:rPr>
              <a:t>Rashida</a:t>
            </a:r>
            <a:r>
              <a:rPr lang="en-US" sz="74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7400" b="1" dirty="0" err="1">
                <a:solidFill>
                  <a:srgbClr val="002060"/>
                </a:solidFill>
                <a:latin typeface="Comic Sans MS" pitchFamily="66" charset="0"/>
              </a:rPr>
              <a:t>Akhtar</a:t>
            </a:r>
            <a:r>
              <a:rPr lang="en-US" sz="7400" b="1" dirty="0">
                <a:solidFill>
                  <a:srgbClr val="002060"/>
                </a:solidFill>
                <a:latin typeface="Comic Sans MS" pitchFamily="66" charset="0"/>
              </a:rPr>
              <a:t/>
            </a:r>
            <a:br>
              <a:rPr lang="en-US" sz="7400" b="1" dirty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n-US" sz="7400" b="1" dirty="0">
                <a:solidFill>
                  <a:srgbClr val="002060"/>
                </a:solidFill>
                <a:latin typeface="Comic Sans MS" pitchFamily="66" charset="0"/>
              </a:rPr>
              <a:t>                         </a:t>
            </a:r>
            <a:r>
              <a:rPr lang="en-US" sz="7400" b="1" dirty="0" smtClean="0">
                <a:solidFill>
                  <a:srgbClr val="002060"/>
                </a:solidFill>
                <a:latin typeface="Comic Sans MS" pitchFamily="66" charset="0"/>
              </a:rPr>
              <a:t>Assistant </a:t>
            </a:r>
            <a:r>
              <a:rPr lang="en-US" sz="7400" b="1" dirty="0">
                <a:solidFill>
                  <a:srgbClr val="002060"/>
                </a:solidFill>
                <a:latin typeface="Comic Sans MS" pitchFamily="66" charset="0"/>
              </a:rPr>
              <a:t>Professor</a:t>
            </a:r>
            <a:br>
              <a:rPr lang="en-US" sz="7400" b="1" dirty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n-US" sz="7400" b="1" dirty="0">
                <a:solidFill>
                  <a:srgbClr val="002060"/>
                </a:solidFill>
                <a:latin typeface="Comic Sans MS" pitchFamily="66" charset="0"/>
              </a:rPr>
              <a:t>                       </a:t>
            </a:r>
            <a:r>
              <a:rPr lang="en-US" sz="7400" b="1" dirty="0" err="1" smtClean="0">
                <a:solidFill>
                  <a:srgbClr val="002060"/>
                </a:solidFill>
                <a:latin typeface="Comic Sans MS" pitchFamily="66" charset="0"/>
              </a:rPr>
              <a:t>Dept</a:t>
            </a:r>
            <a:r>
              <a:rPr lang="en-US" sz="7400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7400" b="1" dirty="0">
                <a:solidFill>
                  <a:srgbClr val="002060"/>
                </a:solidFill>
                <a:latin typeface="Comic Sans MS" pitchFamily="66" charset="0"/>
              </a:rPr>
              <a:t>of CSE, VU</a:t>
            </a:r>
            <a: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/>
            </a:r>
            <a:br>
              <a:rPr lang="en-US" sz="7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/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</a:br>
            <a:endParaRPr lang="en-US" sz="6000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latin typeface="Comic Sans MS" pitchFamily="66" charset="0"/>
              </a:rPr>
              <a:t>Chapter </a:t>
            </a:r>
            <a:r>
              <a:rPr lang="en-US" sz="4900" dirty="0">
                <a:latin typeface="Comic Sans MS" pitchFamily="66" charset="0"/>
              </a:rPr>
              <a:t>1:  </a:t>
            </a:r>
            <a:r>
              <a:rPr lang="en-US" sz="4900" dirty="0" smtClean="0">
                <a:latin typeface="Comic Sans MS" pitchFamily="66" charset="0"/>
              </a:rPr>
              <a:t>Introduction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sz="3100" dirty="0">
                <a:latin typeface="Comic Sans MS" pitchFamily="66" charset="0"/>
              </a:rPr>
              <a:t>Operating System and System Programming</a:t>
            </a:r>
          </a:p>
        </p:txBody>
      </p:sp>
    </p:spTree>
    <p:extLst>
      <p:ext uri="{BB962C8B-B14F-4D97-AF65-F5344CB8AC3E}">
        <p14:creationId xmlns:p14="http://schemas.microsoft.com/office/powerpoint/2010/main" val="19214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9013" y="358538"/>
            <a:ext cx="7960838" cy="82881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/>
                </a:solidFill>
                <a:latin typeface="Comic Sans MS" pitchFamily="66" charset="0"/>
              </a:rPr>
              <a:t>Operating System Definition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7672" y="1324284"/>
            <a:ext cx="8106770" cy="48450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sz="1800" dirty="0" smtClean="0">
              <a:latin typeface="Comic Sans MS" pitchFamily="66" charset="0"/>
            </a:endParaRP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OS is a </a:t>
            </a:r>
            <a:r>
              <a:rPr lang="en-US" sz="2800" b="1" dirty="0" smtClean="0">
                <a:solidFill>
                  <a:schemeClr val="accent1"/>
                </a:solidFill>
                <a:latin typeface="Comic Sans MS" pitchFamily="66" charset="0"/>
              </a:rPr>
              <a:t>resource allocator</a:t>
            </a: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Manages all resources</a:t>
            </a: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Decides between conflicting requests for efficient and fair resource use</a:t>
            </a:r>
          </a:p>
          <a:p>
            <a:pPr marL="320040" lvl="1" indent="0" eaLnBrk="1" hangingPunct="1">
              <a:buNone/>
            </a:pPr>
            <a:endParaRPr lang="en-US" dirty="0" smtClean="0">
              <a:latin typeface="Comic Sans MS" pitchFamily="66" charset="0"/>
            </a:endParaRPr>
          </a:p>
          <a:p>
            <a:pPr eaLnBrk="1" hangingPunct="1"/>
            <a:r>
              <a:rPr lang="en-US" sz="2800" dirty="0" smtClean="0">
                <a:latin typeface="Comic Sans MS" pitchFamily="66" charset="0"/>
              </a:rPr>
              <a:t>OS is a </a:t>
            </a:r>
            <a:r>
              <a:rPr lang="en-US" sz="2800" b="1" dirty="0" smtClean="0">
                <a:solidFill>
                  <a:schemeClr val="accent1"/>
                </a:solidFill>
                <a:latin typeface="Comic Sans MS" pitchFamily="66" charset="0"/>
              </a:rPr>
              <a:t>control program</a:t>
            </a: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Controls execution of programs to prevent errors and improper use of the computer</a:t>
            </a:r>
          </a:p>
        </p:txBody>
      </p:sp>
    </p:spTree>
    <p:extLst>
      <p:ext uri="{BB962C8B-B14F-4D97-AF65-F5344CB8AC3E}">
        <p14:creationId xmlns:p14="http://schemas.microsoft.com/office/powerpoint/2010/main" val="37361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3899" y="258835"/>
            <a:ext cx="8352430" cy="83298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/>
                </a:solidFill>
                <a:latin typeface="Comic Sans MS" pitchFamily="66" charset="0"/>
              </a:rPr>
              <a:t>Operating System Definition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3899" y="1282890"/>
            <a:ext cx="8516202" cy="503602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91440" indent="-91440" eaLnBrk="1" fontAlgn="auto" hangingPunct="1">
              <a:defRPr/>
            </a:pP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ja-JP" sz="2800" b="1" dirty="0" smtClean="0">
                <a:solidFill>
                  <a:srgbClr val="FF0000"/>
                </a:solidFill>
                <a:latin typeface="Comic Sans MS" pitchFamily="66" charset="0"/>
              </a:rPr>
              <a:t>The one program running at all times on the computer</a:t>
            </a:r>
            <a:r>
              <a:rPr lang="ja-JP" alt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”</a:t>
            </a:r>
            <a:r>
              <a:rPr lang="en-US" altLang="ja-JP" sz="2800" b="1" dirty="0" smtClean="0">
                <a:solidFill>
                  <a:srgbClr val="FF0000"/>
                </a:solidFill>
                <a:latin typeface="Comic Sans MS" pitchFamily="66" charset="0"/>
              </a:rPr>
              <a:t> is the kernel. </a:t>
            </a:r>
          </a:p>
          <a:p>
            <a:pPr marL="91440" indent="-91440" algn="just" eaLnBrk="1" fontAlgn="auto" hangingPunct="1">
              <a:defRPr/>
            </a:pPr>
            <a:r>
              <a:rPr lang="en-US" altLang="ja-JP" sz="2800" b="1" dirty="0" smtClean="0">
                <a:solidFill>
                  <a:srgbClr val="002060"/>
                </a:solidFill>
                <a:latin typeface="Comic Sans MS" pitchFamily="66" charset="0"/>
              </a:rPr>
              <a:t>Kernel: is the collection of all core software of operating system.</a:t>
            </a:r>
          </a:p>
          <a:p>
            <a:pPr marL="91440" indent="-91440" eaLnBrk="1" fontAlgn="auto" hangingPunct="1">
              <a:defRPr/>
            </a:pP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 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middleware—a set of software frameworks that provide additional services to application developers</a:t>
            </a:r>
          </a:p>
          <a:p>
            <a:pPr>
              <a:defRPr/>
            </a:pP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(</a:t>
            </a:r>
            <a:r>
              <a:rPr lang="en-US" sz="2400" dirty="0" smtClean="0">
                <a:latin typeface="Comic Sans MS" pitchFamily="66" charset="0"/>
              </a:rPr>
              <a:t>Apple’s </a:t>
            </a:r>
            <a:r>
              <a:rPr lang="en-US" sz="2400" dirty="0" err="1" smtClean="0">
                <a:latin typeface="Comic Sans MS" pitchFamily="66" charset="0"/>
              </a:rPr>
              <a:t>iOS</a:t>
            </a:r>
            <a:r>
              <a:rPr lang="en-US" sz="2400" dirty="0" smtClean="0">
                <a:latin typeface="Comic Sans MS" pitchFamily="66" charset="0"/>
              </a:rPr>
              <a:t> and Google’s Android-features</a:t>
            </a:r>
          </a:p>
          <a:p>
            <a:pPr>
              <a:defRPr/>
            </a:pPr>
            <a:r>
              <a:rPr lang="en-US" sz="2400" dirty="0" smtClean="0">
                <a:latin typeface="Comic Sans MS" pitchFamily="66" charset="0"/>
              </a:rPr>
              <a:t>a core kernel along with middleware that supports databases, multimedia, and graphics</a:t>
            </a:r>
            <a:r>
              <a:rPr lang="en-US" altLang="ja-JP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)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1445" y="373726"/>
            <a:ext cx="8229600" cy="5762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Bootstrap </a:t>
            </a: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program </a:t>
            </a:r>
            <a:endParaRPr lang="en-US" b="1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7672" y="1269384"/>
            <a:ext cx="8229600" cy="50904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3366FF"/>
                </a:solidFill>
                <a:latin typeface="Comic Sans MS" pitchFamily="66" charset="0"/>
              </a:rPr>
              <a:t>bootstrap program</a:t>
            </a:r>
            <a:r>
              <a:rPr lang="en-US" sz="3200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is loaded at power-up or reboot</a:t>
            </a:r>
          </a:p>
          <a:p>
            <a:pPr lvl="1" eaLnBrk="1" hangingPunct="1"/>
            <a:r>
              <a:rPr lang="en-US" sz="3200" dirty="0" smtClean="0">
                <a:latin typeface="Comic Sans MS" pitchFamily="66" charset="0"/>
              </a:rPr>
              <a:t>Typically stored in ROM or EPROM, generally known as </a:t>
            </a:r>
            <a:r>
              <a:rPr lang="en-US" sz="3200" b="1" dirty="0" smtClean="0">
                <a:solidFill>
                  <a:srgbClr val="3366FF"/>
                </a:solidFill>
                <a:latin typeface="Comic Sans MS" pitchFamily="66" charset="0"/>
              </a:rPr>
              <a:t>firmware</a:t>
            </a:r>
          </a:p>
          <a:p>
            <a:pPr lvl="1" eaLnBrk="1" hangingPunct="1"/>
            <a:r>
              <a:rPr lang="en-US" sz="3200" dirty="0" smtClean="0">
                <a:latin typeface="Comic Sans MS" pitchFamily="66" charset="0"/>
              </a:rPr>
              <a:t>Initializes all aspects of system</a:t>
            </a:r>
          </a:p>
          <a:p>
            <a:pPr lvl="1" eaLnBrk="1" hangingPunct="1"/>
            <a:r>
              <a:rPr lang="en-US" sz="3200" dirty="0" smtClean="0">
                <a:latin typeface="Comic Sans MS" pitchFamily="66" charset="0"/>
              </a:rPr>
              <a:t>Loads operating system kernel and starts execution</a:t>
            </a:r>
          </a:p>
        </p:txBody>
      </p:sp>
    </p:spTree>
    <p:extLst>
      <p:ext uri="{BB962C8B-B14F-4D97-AF65-F5344CB8AC3E}">
        <p14:creationId xmlns:p14="http://schemas.microsoft.com/office/powerpoint/2010/main" val="8599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7672" y="459688"/>
            <a:ext cx="8229600" cy="5762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mic Sans MS" pitchFamily="66" charset="0"/>
              </a:rPr>
              <a:t>Computer System Organization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6980" y="1214651"/>
            <a:ext cx="7902054" cy="49814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Computer-system operation</a:t>
            </a:r>
          </a:p>
          <a:p>
            <a:pPr lvl="1" eaLnBrk="1" hangingPunct="1"/>
            <a:r>
              <a:rPr lang="en-US" sz="2000" dirty="0" smtClean="0">
                <a:latin typeface="Comic Sans MS" pitchFamily="66" charset="0"/>
              </a:rPr>
              <a:t>One or more CPUs, device controllers connect through common bus providing access to shared memory</a:t>
            </a:r>
          </a:p>
          <a:p>
            <a:pPr lvl="1" eaLnBrk="1" hangingPunct="1"/>
            <a:r>
              <a:rPr lang="en-US" sz="2000" dirty="0" smtClean="0">
                <a:latin typeface="Comic Sans MS" pitchFamily="66" charset="0"/>
              </a:rPr>
              <a:t>Concurrent execution of CPUs and devices competing for memory cycles</a:t>
            </a:r>
          </a:p>
          <a:p>
            <a:pPr lvl="1" eaLnBrk="1" hangingPunct="1"/>
            <a:endParaRPr lang="en-US" sz="1800" dirty="0" smtClean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963863"/>
            <a:ext cx="6059487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3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9558" y="415097"/>
            <a:ext cx="8229600" cy="5762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Computer-System Operation(OLD)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7546" y="1132763"/>
            <a:ext cx="8666328" cy="52134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mic Sans MS" pitchFamily="66" charset="0"/>
              </a:rPr>
              <a:t>I/O devices and the CPU can execute concurrently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mic Sans MS" pitchFamily="66" charset="0"/>
              </a:rPr>
              <a:t>Each device controller is in charge of a particular device type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mic Sans MS" pitchFamily="66" charset="0"/>
              </a:rPr>
              <a:t>Each device controller has a local buffer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mic Sans MS" pitchFamily="66" charset="0"/>
              </a:rPr>
              <a:t>CPU moves data from/to main memory to/from local buffers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mic Sans MS" pitchFamily="66" charset="0"/>
              </a:rPr>
              <a:t>I/O is from the device to local buffer of controller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mic Sans MS" pitchFamily="66" charset="0"/>
              </a:rPr>
              <a:t>Device controller informs CPU that it has finished its operation by causing an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13916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673100" y="425996"/>
            <a:ext cx="82296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How a Modern Computer Works</a:t>
            </a:r>
          </a:p>
        </p:txBody>
      </p:sp>
      <p:pic>
        <p:nvPicPr>
          <p:cNvPr id="38915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482" y="1313660"/>
            <a:ext cx="6325382" cy="503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400" i="1"/>
              <a:t>A von Neumann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6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794" y="205142"/>
            <a:ext cx="7751762" cy="9064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Direct Memory Access Structure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785" y="1255594"/>
            <a:ext cx="8488908" cy="48991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omic Sans MS" pitchFamily="66" charset="0"/>
              </a:rPr>
              <a:t>Used for high-speed I/O devices able to transmit information at close to memory speeds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omic Sans MS" pitchFamily="66" charset="0"/>
              </a:rPr>
              <a:t>Device controller transfers blocks of data from buffer storage directly to main memory without CPU intervention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omic Sans MS" pitchFamily="66" charset="0"/>
              </a:rPr>
              <a:t>Only one interrupt is generated per block, rather than the one interrupt per byte</a:t>
            </a:r>
          </a:p>
        </p:txBody>
      </p:sp>
    </p:spTree>
    <p:extLst>
      <p:ext uri="{BB962C8B-B14F-4D97-AF65-F5344CB8AC3E}">
        <p14:creationId xmlns:p14="http://schemas.microsoft.com/office/powerpoint/2010/main" val="28833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6853" y="370718"/>
            <a:ext cx="8229600" cy="5762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Common Functions of Interrupts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2264" y="1173707"/>
            <a:ext cx="8325134" cy="52680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b="1" dirty="0" smtClean="0">
                <a:solidFill>
                  <a:schemeClr val="tx1"/>
                </a:solidFill>
              </a:rPr>
              <a:t>The occurrence of an event is usually signaled by an interrupt from either the hardware or the software.</a:t>
            </a:r>
          </a:p>
          <a:p>
            <a:pPr marL="0" indent="0">
              <a:buFont typeface="Calibri" pitchFamily="34" charset="0"/>
              <a:buNone/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Hardware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interrupt </a:t>
            </a:r>
            <a:r>
              <a:rPr lang="en-US" sz="2800" b="1" i="1" dirty="0" smtClean="0">
                <a:solidFill>
                  <a:srgbClr val="002060"/>
                </a:solidFill>
              </a:rPr>
              <a:t>:</a:t>
            </a:r>
            <a:r>
              <a:rPr lang="en-US" sz="2800" b="1" i="1" dirty="0" smtClean="0">
                <a:solidFill>
                  <a:schemeClr val="tx1"/>
                </a:solidFill>
              </a:rPr>
              <a:t>Hardware may </a:t>
            </a:r>
            <a:r>
              <a:rPr lang="en-US" sz="2800" b="1" i="1" dirty="0">
                <a:solidFill>
                  <a:schemeClr val="tx1"/>
                </a:solidFill>
              </a:rPr>
              <a:t>trigger an interrupt at any </a:t>
            </a:r>
            <a:r>
              <a:rPr lang="en-US" sz="2800" b="1" i="1" dirty="0" smtClean="0">
                <a:solidFill>
                  <a:schemeClr val="tx1"/>
                </a:solidFill>
              </a:rPr>
              <a:t>time by </a:t>
            </a:r>
            <a:r>
              <a:rPr lang="en-US" sz="2800" b="1" i="1" dirty="0">
                <a:solidFill>
                  <a:schemeClr val="tx1"/>
                </a:solidFill>
              </a:rPr>
              <a:t>sending a signal to the CPU, usually by way of the system bus</a:t>
            </a:r>
            <a:r>
              <a:rPr lang="en-US" sz="2800" b="1" i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Font typeface="Calibri" pitchFamily="34" charset="0"/>
              <a:buNone/>
              <a:defRPr/>
            </a:pPr>
            <a:r>
              <a:rPr lang="en-US" sz="2800" b="1" i="1" dirty="0" smtClean="0">
                <a:solidFill>
                  <a:srgbClr val="FF0000"/>
                </a:solidFill>
              </a:rPr>
              <a:t>Software interrupt: </a:t>
            </a:r>
            <a:r>
              <a:rPr lang="en-US" sz="2800" b="1" i="1" dirty="0" smtClean="0">
                <a:solidFill>
                  <a:schemeClr val="tx1"/>
                </a:solidFill>
              </a:rPr>
              <a:t>Software may trigger an interrupt by executing a special operation called a system call (also called a monitor call).</a:t>
            </a:r>
          </a:p>
          <a:p>
            <a:pPr algn="just" eaLnBrk="1" hangingPunct="1">
              <a:defRPr/>
            </a:pPr>
            <a:r>
              <a:rPr lang="en-US" sz="2800" b="1" i="1" dirty="0" smtClean="0"/>
              <a:t>A </a:t>
            </a:r>
            <a:r>
              <a:rPr lang="en-US" sz="2800" b="1" i="1" dirty="0" smtClean="0">
                <a:solidFill>
                  <a:srgbClr val="3366FF"/>
                </a:solidFill>
              </a:rPr>
              <a:t>trap</a:t>
            </a:r>
            <a:r>
              <a:rPr lang="en-US" sz="2800" b="1" i="1" dirty="0" smtClean="0"/>
              <a:t> or </a:t>
            </a:r>
            <a:r>
              <a:rPr lang="en-US" sz="2800" b="1" i="1" dirty="0" smtClean="0">
                <a:solidFill>
                  <a:srgbClr val="3366FF"/>
                </a:solidFill>
              </a:rPr>
              <a:t>exception</a:t>
            </a:r>
            <a:r>
              <a:rPr lang="en-US" sz="2800" b="1" i="1" dirty="0" smtClean="0"/>
              <a:t> is a software-generated interrupt caused either by an error or a user request</a:t>
            </a:r>
          </a:p>
          <a:p>
            <a:pPr eaLnBrk="1" hangingPunct="1">
              <a:defRPr/>
            </a:pPr>
            <a:r>
              <a:rPr lang="en-US" sz="2800" b="1" dirty="0" smtClean="0"/>
              <a:t>An operating system is </a:t>
            </a:r>
            <a:r>
              <a:rPr lang="en-US" sz="2800" b="1" dirty="0" smtClean="0">
                <a:solidFill>
                  <a:srgbClr val="3366FF"/>
                </a:solidFill>
              </a:rPr>
              <a:t>interrupt driven</a:t>
            </a:r>
          </a:p>
        </p:txBody>
      </p:sp>
    </p:spTree>
    <p:extLst>
      <p:ext uri="{BB962C8B-B14F-4D97-AF65-F5344CB8AC3E}">
        <p14:creationId xmlns:p14="http://schemas.microsoft.com/office/powerpoint/2010/main" val="21145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4651" y="150126"/>
            <a:ext cx="7110508" cy="70219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latin typeface="Comic Sans MS" pitchFamily="66" charset="0"/>
              </a:rPr>
              <a:t>Types of operating systems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354842" y="1003299"/>
            <a:ext cx="8352596" cy="52200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Batch Operating System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: </a:t>
            </a:r>
            <a:r>
              <a:rPr lang="en-US" sz="2400" b="1" dirty="0" smtClean="0">
                <a:latin typeface="Comic Sans MS" pitchFamily="66" charset="0"/>
              </a:rPr>
              <a:t>Batch </a:t>
            </a:r>
            <a:r>
              <a:rPr lang="en-US" sz="2400" b="1" dirty="0">
                <a:latin typeface="Comic Sans MS" pitchFamily="66" charset="0"/>
              </a:rPr>
              <a:t>processing</a:t>
            </a:r>
            <a:r>
              <a:rPr lang="en-US" sz="2400" dirty="0">
                <a:latin typeface="Comic Sans MS" pitchFamily="66" charset="0"/>
              </a:rPr>
              <a:t> is the execution of non-interactive processing tasks, meaning tasks with no user-interface</a:t>
            </a:r>
            <a:r>
              <a:rPr lang="en-US" sz="2400" dirty="0" smtClean="0">
                <a:latin typeface="Comic Sans MS" pitchFamily="66" charset="0"/>
              </a:rPr>
              <a:t>.</a:t>
            </a:r>
            <a:r>
              <a:rPr lang="en-US" sz="2400" dirty="0">
                <a:latin typeface="Comic Sans MS" pitchFamily="66" charset="0"/>
              </a:rPr>
              <a:t> To speed up processing, jobs with similar needs are batched together and run as a </a:t>
            </a:r>
            <a:r>
              <a:rPr lang="en-US" sz="2400" dirty="0" smtClean="0">
                <a:latin typeface="Comic Sans MS" pitchFamily="66" charset="0"/>
              </a:rPr>
              <a:t>group.</a:t>
            </a:r>
            <a:r>
              <a:rPr lang="en-US" sz="2400" dirty="0"/>
              <a:t> </a:t>
            </a:r>
            <a:endParaRPr lang="en-US" sz="2400" dirty="0" smtClean="0"/>
          </a:p>
          <a:p>
            <a:pPr algn="just"/>
            <a:endParaRPr lang="en-US" sz="2400" b="1" dirty="0" smtClean="0">
              <a:latin typeface="+mj-lt"/>
            </a:endParaRPr>
          </a:p>
          <a:p>
            <a:pPr algn="just"/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endParaRPr lang="en-US" sz="2400" b="1" dirty="0">
              <a:solidFill>
                <a:srgbClr val="FF0000"/>
              </a:solidFill>
            </a:endParaRPr>
          </a:p>
          <a:p>
            <a:pPr algn="just"/>
            <a:endParaRPr lang="en-US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How it works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: </a:t>
            </a:r>
            <a:r>
              <a:rPr lang="en-US" sz="2400" dirty="0" smtClean="0">
                <a:latin typeface="Comic Sans MS" pitchFamily="66" charset="0"/>
              </a:rPr>
              <a:t>OS </a:t>
            </a:r>
            <a:r>
              <a:rPr lang="en-US" sz="2400" dirty="0">
                <a:latin typeface="Comic Sans MS" pitchFamily="66" charset="0"/>
              </a:rPr>
              <a:t>keeps the number of jobs in memory and executes them one by one. Jobs processed in first come first served order. Each set of a job considered as a batch. When a job completes its execution, its memory is released, and the output for the job gets copied into an output spool for later printing or processing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6378" b="2812"/>
          <a:stretch/>
        </p:blipFill>
        <p:spPr>
          <a:xfrm>
            <a:off x="1364777" y="2402832"/>
            <a:ext cx="6452940" cy="14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3684" y="191140"/>
            <a:ext cx="7383462" cy="128905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latin typeface="Comic Sans MS" pitchFamily="66" charset="0"/>
              </a:rPr>
              <a:t>Batch </a:t>
            </a:r>
            <a:r>
              <a:rPr lang="en-US" b="1" dirty="0">
                <a:latin typeface="Comic Sans MS" pitchFamily="66" charset="0"/>
              </a:rPr>
              <a:t>operating systems</a:t>
            </a:r>
            <a:br>
              <a:rPr lang="en-US" b="1" dirty="0">
                <a:latin typeface="Comic Sans MS" pitchFamily="66" charset="0"/>
              </a:rPr>
            </a:br>
            <a:endParaRPr lang="en-US" dirty="0">
              <a:latin typeface="Comic Sans MS" pitchFamily="66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0" y="1003300"/>
            <a:ext cx="8707438" cy="5207000"/>
          </a:xfrm>
        </p:spPr>
        <p:txBody>
          <a:bodyPr/>
          <a:lstStyle/>
          <a:p>
            <a:pPr algn="just"/>
            <a:r>
              <a:rPr lang="en-US" sz="2400" b="1" dirty="0" smtClean="0">
                <a:latin typeface="+mj-l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7" y="1323346"/>
            <a:ext cx="7532104" cy="45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17763" name="AutoShape 4" descr="Linux"/>
          <p:cNvSpPr>
            <a:spLocks noChangeAspect="1" noChangeArrowheads="1"/>
          </p:cNvSpPr>
          <p:nvPr/>
        </p:nvSpPr>
        <p:spPr bwMode="auto">
          <a:xfrm>
            <a:off x="1730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55" y="832514"/>
            <a:ext cx="4967785" cy="49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8401" y="122901"/>
            <a:ext cx="7383462" cy="128905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>
                <a:latin typeface="Comic Sans MS" pitchFamily="66" charset="0"/>
              </a:rPr>
              <a:t>Types of operating systems</a:t>
            </a:r>
            <a:br>
              <a:rPr lang="en-US" b="1" dirty="0">
                <a:latin typeface="Comic Sans MS" pitchFamily="66" charset="0"/>
              </a:rPr>
            </a:br>
            <a:endParaRPr lang="en-US" dirty="0">
              <a:latin typeface="Comic Sans MS" pitchFamily="66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286603" y="1098834"/>
            <a:ext cx="8707438" cy="5207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Example of Batch </a:t>
            </a:r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Operating System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 smtClean="0">
                <a:latin typeface="Comic Sans MS" pitchFamily="66" charset="0"/>
              </a:rPr>
              <a:t>Billing:</a:t>
            </a:r>
            <a:endParaRPr lang="en-US" sz="3200" b="1" dirty="0">
              <a:latin typeface="Comic Sans MS" pitchFamily="66" charset="0"/>
            </a:endParaRPr>
          </a:p>
          <a:p>
            <a:r>
              <a:rPr lang="en-US" sz="2400" b="1" dirty="0">
                <a:latin typeface="Comic Sans MS" pitchFamily="66" charset="0"/>
              </a:rPr>
              <a:t>A telecom company runs a monthly batch job to process call data records that include the details of millions of phone calls to calculate </a:t>
            </a:r>
            <a:r>
              <a:rPr lang="en-US" sz="2400" b="1" dirty="0" smtClean="0">
                <a:latin typeface="Comic Sans MS" pitchFamily="66" charset="0"/>
              </a:rPr>
              <a:t>charges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>
                <a:latin typeface="Comic Sans MS" pitchFamily="66" charset="0"/>
              </a:rPr>
              <a:t>Transactions</a:t>
            </a:r>
          </a:p>
          <a:p>
            <a:r>
              <a:rPr lang="en-US" sz="2400" b="1" dirty="0">
                <a:latin typeface="Comic Sans MS" pitchFamily="66" charset="0"/>
              </a:rPr>
              <a:t>A bank that processes transactions such as international money transfers after-hours. After-hours batch processing was once extremely common in the banking industry</a:t>
            </a:r>
            <a:r>
              <a:rPr lang="en-US" sz="2400" b="1" dirty="0" smtClean="0">
                <a:latin typeface="Comic Sans MS" pitchFamily="66" charset="0"/>
              </a:rPr>
              <a:t>.</a:t>
            </a:r>
            <a:endParaRPr lang="en-US" sz="2400" b="1" dirty="0">
              <a:latin typeface="Comic Sans MS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Comic Sans MS" pitchFamily="66" charset="0"/>
              </a:rPr>
              <a:t>Examples of Batch based Operating System:</a:t>
            </a:r>
            <a:r>
              <a:rPr lang="en-US" sz="2400" dirty="0">
                <a:solidFill>
                  <a:srgbClr val="0070C0"/>
                </a:solidFill>
                <a:latin typeface="Comic Sans MS" pitchFamily="66" charset="0"/>
              </a:rPr>
              <a:t> Payroll System, Bank Statements </a:t>
            </a:r>
            <a:r>
              <a:rPr lang="en-US" sz="2400" dirty="0" err="1">
                <a:solidFill>
                  <a:srgbClr val="0070C0"/>
                </a:solidFill>
                <a:latin typeface="Comic Sans MS" pitchFamily="66" charset="0"/>
              </a:rPr>
              <a:t>etc</a:t>
            </a:r>
            <a:endParaRPr lang="en-US" sz="2400" b="1" dirty="0" smtClean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1216" y="232433"/>
            <a:ext cx="7096836" cy="81095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Types of operating systems</a:t>
            </a:r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436564" y="1132764"/>
            <a:ext cx="8298004" cy="50775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Batch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Operating System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>
                <a:solidFill>
                  <a:srgbClr val="000000"/>
                </a:solidFill>
                <a:latin typeface="Comic Sans MS" pitchFamily="66" charset="0"/>
                <a:cs typeface="Arial" panose="020B0604020202020204" pitchFamily="34" charset="0"/>
              </a:rPr>
              <a:t>Advantages</a:t>
            </a: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cs typeface="Arial" panose="020B0604020202020204" pitchFamily="34" charset="0"/>
              </a:rPr>
              <a:t>1) Same jobs in the batch are higher executed speed.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cs typeface="Arial" panose="020B0604020202020204" pitchFamily="34" charset="0"/>
              </a:rPr>
              <a:t>2) A process is complete its execution, next job from job spool get executed without any user interaction.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cs typeface="Arial" panose="020B0604020202020204" pitchFamily="34" charset="0"/>
              </a:rPr>
              <a:t>3) CPU utilization gets improved.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cs typeface="Arial" panose="020B0604020202020204" pitchFamily="34" charset="0"/>
              </a:rPr>
              <a:t>4) To speed up the processing speed, the batch process can partition into the number of processes.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>
                <a:solidFill>
                  <a:srgbClr val="000000"/>
                </a:solidFill>
                <a:latin typeface="Comic Sans MS" pitchFamily="66" charset="0"/>
                <a:cs typeface="Arial" panose="020B0604020202020204" pitchFamily="34" charset="0"/>
              </a:rPr>
              <a:t>Disadvantages</a:t>
            </a: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cs typeface="Arial" panose="020B0604020202020204" pitchFamily="34" charset="0"/>
              </a:rPr>
              <a:t>1) Difficult to debug.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cs typeface="Arial" panose="020B0604020202020204" pitchFamily="34" charset="0"/>
              </a:rPr>
              <a:t>2) If a job gets to enter in an infinite loop, other jobs wait for unknown time.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lvl="0" indent="0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cs typeface="Arial" panose="020B0604020202020204" pitchFamily="34" charset="0"/>
              </a:rPr>
              <a:t>3) Batch systems are costly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algn="just"/>
            <a:endParaRPr lang="en-US" sz="32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79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4627" y="204788"/>
            <a:ext cx="7383462" cy="1289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Types</a:t>
            </a: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of operating systems</a:t>
            </a:r>
            <a:r>
              <a:rPr lang="en-US" b="1" dirty="0">
                <a:latin typeface="Comic Sans MS" pitchFamily="66" charset="0"/>
              </a:rPr>
              <a:t/>
            </a:r>
            <a:br>
              <a:rPr lang="en-US" b="1" dirty="0">
                <a:latin typeface="Comic Sans MS" pitchFamily="66" charset="0"/>
              </a:rPr>
            </a:br>
            <a:endParaRPr lang="en-US" dirty="0">
              <a:latin typeface="Comic Sans MS" pitchFamily="66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505038" y="1064525"/>
            <a:ext cx="8079404" cy="52546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sz="2400" b="1" dirty="0">
                <a:solidFill>
                  <a:srgbClr val="0070C0"/>
                </a:solidFill>
                <a:latin typeface="Comic Sans MS" pitchFamily="66" charset="0"/>
              </a:rPr>
              <a:t>Time-Sharing Operating Systems </a:t>
            </a: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: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omic Sans MS" pitchFamily="66" charset="0"/>
              </a:rPr>
              <a:t>Time-sharing </a:t>
            </a:r>
            <a:r>
              <a:rPr lang="en-US" sz="2400" dirty="0">
                <a:latin typeface="Comic Sans MS" pitchFamily="66" charset="0"/>
              </a:rPr>
              <a:t>is a technique which enables many people, located at various terminals, to use a particular computer system at the same time.</a:t>
            </a:r>
            <a:endParaRPr lang="en-US" sz="2400" b="1" dirty="0">
              <a:latin typeface="Comic Sans MS" pitchFamily="66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omic Sans MS" pitchFamily="66" charset="0"/>
              </a:rPr>
              <a:t>Each </a:t>
            </a:r>
            <a:r>
              <a:rPr lang="en-US" sz="2400" dirty="0">
                <a:latin typeface="Comic Sans MS" pitchFamily="66" charset="0"/>
              </a:rPr>
              <a:t>task is given </a:t>
            </a:r>
            <a:r>
              <a:rPr lang="en-US" sz="2400" dirty="0" smtClean="0">
                <a:latin typeface="Comic Sans MS" pitchFamily="66" charset="0"/>
              </a:rPr>
              <a:t>equal </a:t>
            </a:r>
            <a:r>
              <a:rPr lang="en-US" sz="2400" dirty="0">
                <a:latin typeface="Comic Sans MS" pitchFamily="66" charset="0"/>
              </a:rPr>
              <a:t>time to </a:t>
            </a:r>
            <a:r>
              <a:rPr lang="en-US" sz="2400" dirty="0" smtClean="0">
                <a:latin typeface="Comic Sans MS" pitchFamily="66" charset="0"/>
              </a:rPr>
              <a:t>execute which is known as time slice or quantum, </a:t>
            </a:r>
            <a:r>
              <a:rPr lang="en-US" sz="2400" dirty="0">
                <a:latin typeface="Comic Sans MS" pitchFamily="66" charset="0"/>
              </a:rPr>
              <a:t>so that all the tasks work smoothly. Each user gets time of CPU as they use single system. These systems are also known as Multitasking Systems. </a:t>
            </a:r>
            <a:endParaRPr lang="en-US" sz="2400" dirty="0" smtClean="0">
              <a:latin typeface="Comic Sans MS" pitchFamily="66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Comic Sans MS" pitchFamily="66" charset="0"/>
              </a:rPr>
              <a:t>Time-sharing or multitasking is a logical extension of multiprogramming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34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31" y="367085"/>
            <a:ext cx="5088330" cy="45324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35122" y="5371363"/>
            <a:ext cx="7212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Examples of Time-Sharing OSs are:</a:t>
            </a:r>
            <a:r>
              <a:rPr lang="en-US" dirty="0"/>
              <a:t> </a:t>
            </a:r>
            <a:r>
              <a:rPr lang="en-US" dirty="0" err="1"/>
              <a:t>Multics</a:t>
            </a:r>
            <a:r>
              <a:rPr lang="en-US" dirty="0"/>
              <a:t>, Unix etc.</a:t>
            </a:r>
          </a:p>
        </p:txBody>
      </p:sp>
    </p:spTree>
    <p:extLst>
      <p:ext uri="{BB962C8B-B14F-4D97-AF65-F5344CB8AC3E}">
        <p14:creationId xmlns:p14="http://schemas.microsoft.com/office/powerpoint/2010/main" val="40384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50854" y="354841"/>
            <a:ext cx="7383462" cy="10434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1"/>
                </a:solidFill>
                <a:latin typeface="Comic Sans MS" pitchFamily="66" charset="0"/>
              </a:rPr>
              <a:t>Types of operating systems</a:t>
            </a:r>
            <a:br>
              <a:rPr lang="en-US" b="1" dirty="0">
                <a:solidFill>
                  <a:schemeClr val="accent1"/>
                </a:solidFill>
                <a:latin typeface="Comic Sans MS" pitchFamily="66" charset="0"/>
              </a:rPr>
            </a:br>
            <a:endParaRPr lang="en-US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641445" y="1160061"/>
            <a:ext cx="7929348" cy="4927056"/>
          </a:xfrm>
        </p:spPr>
        <p:txBody>
          <a:bodyPr/>
          <a:lstStyle/>
          <a:p>
            <a:r>
              <a:rPr lang="en-US" sz="2400" b="1" dirty="0">
                <a:latin typeface="Comic Sans MS" pitchFamily="66" charset="0"/>
              </a:rPr>
              <a:t>Distributed Operating </a:t>
            </a:r>
            <a:r>
              <a:rPr lang="en-US" sz="2400" b="1" dirty="0" smtClean="0">
                <a:latin typeface="Comic Sans MS" pitchFamily="66" charset="0"/>
              </a:rPr>
              <a:t>System:</a:t>
            </a:r>
          </a:p>
          <a:p>
            <a:pPr algn="just"/>
            <a:r>
              <a:rPr lang="en-US" sz="2400" dirty="0">
                <a:latin typeface="Comic Sans MS" pitchFamily="66" charset="0"/>
              </a:rPr>
              <a:t>A distributed system is a system whose components are located on different networked computers, which communicate and coordinate their actions by passing messages to one another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Comic Sans MS" pitchFamily="66" charset="0"/>
              </a:rPr>
              <a:t>Various autonomous interconnected computers communicate each other using a shared communication </a:t>
            </a:r>
            <a:r>
              <a:rPr lang="en-US" sz="2400" dirty="0" smtClean="0">
                <a:latin typeface="Comic Sans MS" pitchFamily="66" charset="0"/>
              </a:rPr>
              <a:t>network.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Independent systems possess their own memory unit and CPU. These are referred as </a:t>
            </a:r>
            <a:r>
              <a:rPr lang="en-US" sz="2400" b="1" dirty="0">
                <a:latin typeface="Comic Sans MS" pitchFamily="66" charset="0"/>
              </a:rPr>
              <a:t>loosely coupled systems</a:t>
            </a:r>
            <a:r>
              <a:rPr lang="en-US" sz="2400" dirty="0">
                <a:latin typeface="Comic Sans MS" pitchFamily="66" charset="0"/>
              </a:rPr>
              <a:t> or distributed systems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60538" y="204788"/>
            <a:ext cx="7383462" cy="1289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Types of operating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804863" y="1044575"/>
            <a:ext cx="8339137" cy="5478463"/>
          </a:xfrm>
        </p:spPr>
        <p:txBody>
          <a:bodyPr/>
          <a:lstStyle/>
          <a:p>
            <a:r>
              <a:rPr lang="en-US" sz="2400" b="1" dirty="0"/>
              <a:t>Distributed Operating </a:t>
            </a:r>
            <a:r>
              <a:rPr lang="en-US" sz="2400" b="1" dirty="0" smtClean="0"/>
              <a:t>System:</a:t>
            </a:r>
          </a:p>
          <a:p>
            <a:pPr algn="just"/>
            <a:r>
              <a:rPr lang="en-US" sz="2400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6" y="1494525"/>
            <a:ext cx="6155141" cy="4186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65026" y="56805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Roboto"/>
              </a:rPr>
              <a:t>Examples of Distributed Operating System are-</a:t>
            </a:r>
            <a:r>
              <a:rPr lang="en-US" dirty="0">
                <a:latin typeface="Roboto"/>
              </a:rPr>
              <a:t> </a:t>
            </a:r>
            <a:r>
              <a:rPr lang="en-US" dirty="0" smtClean="0">
                <a:latin typeface="Roboto"/>
              </a:rPr>
              <a:t>LOCUS, </a:t>
            </a:r>
            <a:r>
              <a:rPr lang="en-US" dirty="0" smtClean="0"/>
              <a:t>AEGIS </a:t>
            </a:r>
            <a:r>
              <a:rPr lang="en-US" dirty="0" smtClean="0">
                <a:latin typeface="Roboto"/>
              </a:rPr>
              <a:t>etc</a:t>
            </a:r>
            <a:r>
              <a:rPr lang="en-US" dirty="0">
                <a:latin typeface="Robo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4275" y="313898"/>
            <a:ext cx="7765576" cy="79157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Types of operating systems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450377" y="1146413"/>
            <a:ext cx="8461944" cy="50225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Comic Sans MS" pitchFamily="66" charset="0"/>
              </a:rPr>
              <a:t>Network Operating System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algn="just"/>
            <a:r>
              <a:rPr lang="en-US" sz="2400" dirty="0" smtClean="0">
                <a:latin typeface="Comic Sans MS" pitchFamily="66" charset="0"/>
              </a:rPr>
              <a:t>These </a:t>
            </a:r>
            <a:r>
              <a:rPr lang="en-US" sz="2400" dirty="0">
                <a:latin typeface="Comic Sans MS" pitchFamily="66" charset="0"/>
              </a:rPr>
              <a:t>systems run on a server and provide the capability to manage data, users, groups, security, applications, and other networking functions. </a:t>
            </a:r>
            <a:endParaRPr lang="en-US" sz="2400" dirty="0" smtClean="0">
              <a:latin typeface="Comic Sans MS" pitchFamily="66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omic Sans MS" pitchFamily="66" charset="0"/>
              </a:rPr>
              <a:t>These </a:t>
            </a:r>
            <a:r>
              <a:rPr lang="en-US" sz="2400" dirty="0">
                <a:latin typeface="Comic Sans MS" pitchFamily="66" charset="0"/>
              </a:rPr>
              <a:t>type of operating systems allow shared access of files, printers, security, applications, and other networking functions over a small private network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omic Sans MS" pitchFamily="66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omic Sans MS" pitchFamily="66" charset="0"/>
              </a:rPr>
              <a:t>these </a:t>
            </a:r>
            <a:r>
              <a:rPr lang="en-US" sz="2400" dirty="0">
                <a:latin typeface="Comic Sans MS" pitchFamily="66" charset="0"/>
              </a:rPr>
              <a:t>computers are popularly known as tightly coupled systems</a:t>
            </a: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1923" y="204788"/>
            <a:ext cx="7383462" cy="1289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Types of operating systems</a:t>
            </a:r>
            <a:br>
              <a:rPr lang="en-US" b="1" dirty="0">
                <a:solidFill>
                  <a:schemeClr val="tx1"/>
                </a:solidFill>
                <a:latin typeface="Comic Sans MS" pitchFamily="66" charset="0"/>
              </a:rPr>
            </a:b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873125" y="849313"/>
            <a:ext cx="8270875" cy="4900612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Network Operating System 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https://media.geeksforgeeks.org/wp-content/uploads/Network-O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11" y="1361446"/>
            <a:ext cx="5282597" cy="403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4024" y="5394324"/>
            <a:ext cx="8407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Examples of Network Operating System are: Microsoft Windows Server 2003, Microsoft Windows Server 2008, UNIX, Linux, Mac OS X, Novell NetWare, and BSD etc.</a:t>
            </a:r>
          </a:p>
        </p:txBody>
      </p:sp>
    </p:spTree>
    <p:extLst>
      <p:ext uri="{BB962C8B-B14F-4D97-AF65-F5344CB8AC3E}">
        <p14:creationId xmlns:p14="http://schemas.microsoft.com/office/powerpoint/2010/main" val="17430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491319" y="518615"/>
            <a:ext cx="8475260" cy="742311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Mobile</a:t>
            </a:r>
            <a:r>
              <a:rPr lang="en-US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operating systems</a:t>
            </a:r>
            <a:endParaRPr lang="en-US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98307" name="Content Placeholder 2"/>
          <p:cNvSpPr>
            <a:spLocks noGrp="1"/>
          </p:cNvSpPr>
          <p:nvPr>
            <p:ph idx="4294967295"/>
          </p:nvPr>
        </p:nvSpPr>
        <p:spPr>
          <a:xfrm>
            <a:off x="436728" y="1392072"/>
            <a:ext cx="8188657" cy="51042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Comic Sans MS" pitchFamily="66" charset="0"/>
              </a:rPr>
              <a:t>Handheld smartphones, tablets, </a:t>
            </a:r>
            <a:r>
              <a:rPr lang="en-US" sz="2400" dirty="0" err="1" smtClean="0">
                <a:latin typeface="Comic Sans MS" pitchFamily="66" charset="0"/>
              </a:rPr>
              <a:t>etc</a:t>
            </a:r>
            <a:endParaRPr lang="en-US" sz="2400" dirty="0" smtClean="0">
              <a:latin typeface="Comic Sans MS" pitchFamily="66" charset="0"/>
            </a:endParaRP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What is the functional difference between them and a </a:t>
            </a:r>
            <a:r>
              <a:rPr lang="en-US" altLang="en-US" sz="2400" dirty="0" smtClean="0">
                <a:latin typeface="Comic Sans MS" pitchFamily="66" charset="0"/>
              </a:rPr>
              <a:t>“</a:t>
            </a:r>
            <a:r>
              <a:rPr lang="en-US" sz="2400" dirty="0" smtClean="0">
                <a:latin typeface="Comic Sans MS" pitchFamily="66" charset="0"/>
              </a:rPr>
              <a:t>traditional</a:t>
            </a:r>
            <a:r>
              <a:rPr lang="en-US" altLang="en-US" sz="2400" dirty="0" smtClean="0">
                <a:latin typeface="Comic Sans MS" pitchFamily="66" charset="0"/>
              </a:rPr>
              <a:t>”</a:t>
            </a:r>
            <a:r>
              <a:rPr lang="en-US" sz="2400" dirty="0" smtClean="0">
                <a:latin typeface="Comic Sans MS" pitchFamily="66" charset="0"/>
              </a:rPr>
              <a:t> laptop?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Extra feature – more OS features (GPS, gyroscope)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Allows new types of apps like </a:t>
            </a:r>
            <a:r>
              <a:rPr lang="en-US" sz="2400" b="1" i="1" dirty="0" smtClean="0">
                <a:latin typeface="Comic Sans MS" pitchFamily="66" charset="0"/>
              </a:rPr>
              <a:t>augmented reality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Use IEEE 802.11 wireless, or cellular data networks for connectivity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Leaders are </a:t>
            </a:r>
            <a:r>
              <a:rPr lang="en-US" sz="2400" b="1" dirty="0" smtClean="0">
                <a:solidFill>
                  <a:srgbClr val="3366FF"/>
                </a:solidFill>
                <a:latin typeface="Comic Sans MS" pitchFamily="66" charset="0"/>
              </a:rPr>
              <a:t>Apple </a:t>
            </a:r>
            <a:r>
              <a:rPr lang="en-US" sz="2400" b="1" dirty="0" err="1" smtClean="0">
                <a:solidFill>
                  <a:srgbClr val="3366FF"/>
                </a:solidFill>
                <a:latin typeface="Comic Sans MS" pitchFamily="66" charset="0"/>
              </a:rPr>
              <a:t>iOS</a:t>
            </a:r>
            <a:r>
              <a:rPr lang="en-US" sz="2400" b="1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and </a:t>
            </a:r>
            <a:r>
              <a:rPr lang="en-US" sz="2400" b="1" dirty="0" smtClean="0">
                <a:solidFill>
                  <a:srgbClr val="3366FF"/>
                </a:solidFill>
                <a:latin typeface="Comic Sans MS" pitchFamily="66" charset="0"/>
              </a:rPr>
              <a:t>Google Android</a:t>
            </a:r>
          </a:p>
        </p:txBody>
      </p:sp>
    </p:spTree>
    <p:extLst>
      <p:ext uri="{BB962C8B-B14F-4D97-AF65-F5344CB8AC3E}">
        <p14:creationId xmlns:p14="http://schemas.microsoft.com/office/powerpoint/2010/main" val="405423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4165" y="286603"/>
            <a:ext cx="7543800" cy="121811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Embedded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operating system</a:t>
            </a: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Comic Sans MS" pitchFamily="66" charset="0"/>
              </a:rPr>
            </a:br>
            <a:endParaRPr lang="en-US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142" y="1187450"/>
            <a:ext cx="8707437" cy="50371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b="1" dirty="0" smtClean="0">
                <a:latin typeface="+mj-lt"/>
              </a:rPr>
              <a:t>   </a:t>
            </a:r>
          </a:p>
          <a:p>
            <a:pPr marL="0" indent="0" algn="just">
              <a:buNone/>
              <a:defRPr/>
            </a:pPr>
            <a:r>
              <a:rPr lang="en-US" sz="2400" b="1" dirty="0" smtClean="0">
                <a:latin typeface="+mj-lt"/>
              </a:rPr>
              <a:t>       </a:t>
            </a:r>
            <a:r>
              <a:rPr lang="en-US" sz="2400" b="1" dirty="0" smtClean="0">
                <a:latin typeface="Comic Sans MS" pitchFamily="66" charset="0"/>
              </a:rPr>
              <a:t>An</a:t>
            </a:r>
            <a:r>
              <a:rPr lang="en-US" sz="2400" b="1" dirty="0">
                <a:latin typeface="Comic Sans MS" pitchFamily="66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embedded operating system</a:t>
            </a:r>
            <a:r>
              <a:rPr lang="en-US" sz="2400" b="1" dirty="0">
                <a:latin typeface="Comic Sans MS" pitchFamily="66" charset="0"/>
              </a:rPr>
              <a:t> is specialized for use in the computers built into larger systems, such as </a:t>
            </a:r>
            <a:r>
              <a:rPr lang="en-US" sz="2400" b="1" dirty="0">
                <a:solidFill>
                  <a:srgbClr val="0070C0"/>
                </a:solidFill>
                <a:latin typeface="Comic Sans MS" pitchFamily="66" charset="0"/>
              </a:rPr>
              <a:t>cars, traffic lights, digital televisions, ATMs, airplane controls, point of sale (POS) terminals, digital cameras, GPS navigation systems, elevators, digital media receivers and smart meters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.</a:t>
            </a:r>
          </a:p>
          <a:p>
            <a:pPr marL="0" indent="0" algn="just">
              <a:buNone/>
              <a:defRPr/>
            </a:pPr>
            <a:r>
              <a:rPr lang="en-US" b="1" dirty="0" smtClean="0">
                <a:latin typeface="Comic Sans MS" pitchFamily="66" charset="0"/>
              </a:rPr>
              <a:t>      </a:t>
            </a:r>
            <a:endParaRPr lang="en-US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9433" y="262223"/>
            <a:ext cx="8229600" cy="5762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accent1"/>
                </a:solidFill>
                <a:latin typeface="Comic Sans MS" pitchFamily="66" charset="0"/>
              </a:rPr>
              <a:t>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181" y="1214011"/>
            <a:ext cx="8884693" cy="49684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To describe the basic organization of computer systems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To provide a grand tour of the major components of operating systems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To give an overview of the many types of computing environments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mic Sans MS" pitchFamily="66" charset="0"/>
              </a:rPr>
              <a:t>To explore several open-source operating systems</a:t>
            </a:r>
          </a:p>
          <a:p>
            <a:pPr eaLnBrk="1" hangingPunct="1">
              <a:buFont typeface="Monotype Sorts" pitchFamily="2" charset="2"/>
              <a:buNone/>
            </a:pPr>
            <a:endParaRPr lang="en-US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7231" y="327546"/>
            <a:ext cx="7670042" cy="116005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Types 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of operating systems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600502" y="1160061"/>
            <a:ext cx="8120418" cy="5131772"/>
          </a:xfrm>
        </p:spPr>
        <p:txBody>
          <a:bodyPr/>
          <a:lstStyle/>
          <a:p>
            <a:pPr algn="just"/>
            <a:r>
              <a:rPr lang="en-US" sz="2400" b="1" dirty="0" smtClean="0"/>
              <a:t> </a:t>
            </a:r>
            <a:r>
              <a:rPr lang="en-US" sz="2400" b="1" dirty="0"/>
              <a:t> </a:t>
            </a:r>
            <a:r>
              <a:rPr lang="en-US" sz="2400" b="1" dirty="0">
                <a:latin typeface="Comic Sans MS" pitchFamily="66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real-time operating system (RTOS) </a:t>
            </a:r>
            <a:r>
              <a:rPr lang="en-US" sz="2400" b="1" dirty="0">
                <a:latin typeface="Comic Sans MS" pitchFamily="66" charset="0"/>
              </a:rPr>
              <a:t>is an operating system that guarantees a certain capability within a specified time constraint. For example, an operating system might be designed to ensure that a certain object was available for a </a:t>
            </a:r>
            <a:r>
              <a:rPr lang="en-US" sz="2400" b="1" dirty="0" smtClean="0">
                <a:latin typeface="Comic Sans MS" pitchFamily="66" charset="0"/>
              </a:rPr>
              <a:t>robot </a:t>
            </a:r>
            <a:r>
              <a:rPr lang="en-US" sz="2400" b="1" dirty="0">
                <a:latin typeface="Comic Sans MS" pitchFamily="66" charset="0"/>
              </a:rPr>
              <a:t>on an assembly line</a:t>
            </a:r>
            <a:r>
              <a:rPr lang="en-US" sz="2400" b="1" dirty="0" smtClean="0">
                <a:latin typeface="Comic Sans MS" pitchFamily="66" charset="0"/>
              </a:rPr>
              <a:t>.</a:t>
            </a:r>
          </a:p>
          <a:p>
            <a:pPr marL="0" indent="0">
              <a:buNone/>
            </a:pPr>
            <a:endParaRPr lang="en-US" sz="2400" b="1" dirty="0" smtClean="0">
              <a:latin typeface="Comic Sans MS" pitchFamily="66" charset="0"/>
            </a:endParaRP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Examples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of Real-Time Operating Systems are: </a:t>
            </a:r>
            <a:endParaRPr lang="en-US" sz="24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Scientific </a:t>
            </a:r>
            <a:r>
              <a:rPr lang="en-US" sz="2400" b="1" dirty="0">
                <a:solidFill>
                  <a:srgbClr val="0070C0"/>
                </a:solidFill>
                <a:latin typeface="Comic Sans MS" pitchFamily="66" charset="0"/>
              </a:rPr>
              <a:t>experiments, medical imaging systems, industrial control systems, weapon systems, robots, air traffic control systems, etc</a:t>
            </a:r>
            <a:r>
              <a:rPr lang="en-US" sz="2400" dirty="0">
                <a:latin typeface="Comic Sans MS" pitchFamily="66" charset="0"/>
              </a:rPr>
              <a:t>.</a:t>
            </a: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Storage-Device Hierarchy</a:t>
            </a:r>
          </a:p>
        </p:txBody>
      </p:sp>
      <p:pic>
        <p:nvPicPr>
          <p:cNvPr id="52227" name="Picture 3" descr="C:\Users\as668\Desktop\1_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70013"/>
            <a:ext cx="5322887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332689"/>
            <a:ext cx="8531225" cy="5762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Performance of Various Levels of Storage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3691" y="1847375"/>
            <a:ext cx="7707312" cy="4521200"/>
          </a:xfrm>
        </p:spPr>
        <p:txBody>
          <a:bodyPr rtlCol="0">
            <a:normAutofit/>
          </a:bodyPr>
          <a:lstStyle/>
          <a:p>
            <a:pPr marL="91440" indent="-91440" eaLnBrk="1" fontAlgn="auto" hangingPunct="1">
              <a:buFont typeface="Monotype Sorts" charset="0"/>
              <a:buChar char="n"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Monotype Sorts" charset="0"/>
              <a:buChar char="n"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Monotype Sorts" charset="0"/>
              <a:buChar char="n"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Monotype Sorts" charset="0"/>
              <a:buChar char="n"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Monotype Sorts" charset="0"/>
              <a:buChar char="n"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Monotype Sorts" charset="0"/>
              <a:buChar char="n"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Monotype Sorts" charset="0"/>
              <a:buChar char="n"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 marL="91440" indent="-91440" eaLnBrk="1" fontAlgn="auto" hangingPunct="1">
              <a:buFont typeface="Monotype Sorts" charset="0"/>
              <a:buChar char="n"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 marL="0" indent="0" eaLnBrk="1" fontAlgn="auto" hangingPunct="1">
              <a:buFont typeface="Monotype Sorts" charset="0"/>
              <a:buNone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 marL="91440" indent="-91440" algn="ctr" eaLnBrk="1" fontAlgn="auto" hangingPunct="1">
              <a:buFont typeface="Monotype Sorts" pitchFamily="-84" charset="2"/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Movement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between levels of storage hierarchy can be explicit or implicit</a:t>
            </a:r>
          </a:p>
        </p:txBody>
      </p:sp>
      <p:pic>
        <p:nvPicPr>
          <p:cNvPr id="86020" name="Picture 1" descr="1_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92" y="1269242"/>
            <a:ext cx="8796373" cy="367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4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6979" y="416803"/>
            <a:ext cx="82296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Caching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7672" y="1132764"/>
            <a:ext cx="8311486" cy="52953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 smtClean="0">
                <a:solidFill>
                  <a:srgbClr val="002060"/>
                </a:solidFill>
                <a:latin typeface="Comic Sans MS" pitchFamily="66" charset="0"/>
              </a:rPr>
              <a:t>Important principle, performed at many levels in a computer (in hardware, operating system, software)</a:t>
            </a:r>
          </a:p>
          <a:p>
            <a:pPr eaLnBrk="1" hangingPunct="1"/>
            <a:r>
              <a:rPr lang="en-US" dirty="0" smtClean="0">
                <a:solidFill>
                  <a:srgbClr val="002060"/>
                </a:solidFill>
                <a:latin typeface="Comic Sans MS" pitchFamily="66" charset="0"/>
              </a:rPr>
              <a:t>Information in use copied from slower to faster storage temporarily</a:t>
            </a:r>
          </a:p>
          <a:p>
            <a:pPr eaLnBrk="1" hangingPunct="1"/>
            <a:r>
              <a:rPr lang="en-US" dirty="0" smtClean="0">
                <a:solidFill>
                  <a:srgbClr val="002060"/>
                </a:solidFill>
                <a:latin typeface="Comic Sans MS" pitchFamily="66" charset="0"/>
              </a:rPr>
              <a:t>Faster storage (cache) checked first to determine if information is there</a:t>
            </a:r>
          </a:p>
          <a:p>
            <a:pPr lvl="1"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If it is, information used directly from the cache (fast)</a:t>
            </a:r>
          </a:p>
          <a:p>
            <a:pPr lvl="1" eaLnBrk="1" hangingPunct="1"/>
            <a:r>
              <a:rPr lang="en-US" sz="2000" dirty="0" smtClean="0">
                <a:solidFill>
                  <a:srgbClr val="002060"/>
                </a:solidFill>
                <a:latin typeface="Comic Sans MS" pitchFamily="66" charset="0"/>
              </a:rPr>
              <a:t>If not, data copied to cache and used there</a:t>
            </a:r>
          </a:p>
          <a:p>
            <a:pPr eaLnBrk="1" hangingPunct="1">
              <a:buFont typeface="Monotype Sorts" pitchFamily="2" charset="2"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6979" y="450423"/>
            <a:ext cx="8229600" cy="5762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Migration of data “A” from Disk to Register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4149" y="1178897"/>
            <a:ext cx="8011236" cy="51400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Comic Sans MS" pitchFamily="66" charset="0"/>
              </a:rPr>
              <a:t>Multitasking environments must be careful to use most recent value, no matter where it is stored in the storage hierarchy</a:t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/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/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/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/>
            </a:r>
            <a:br>
              <a:rPr lang="en-US" sz="2400" dirty="0" smtClean="0">
                <a:latin typeface="Comic Sans MS" pitchFamily="66" charset="0"/>
              </a:rPr>
            </a:br>
            <a:r>
              <a:rPr lang="en-US" sz="2400" dirty="0" smtClean="0">
                <a:latin typeface="Comic Sans MS" pitchFamily="66" charset="0"/>
              </a:rPr>
              <a:t/>
            </a:r>
            <a:br>
              <a:rPr lang="en-US" sz="2400" dirty="0" smtClean="0">
                <a:latin typeface="Comic Sans MS" pitchFamily="66" charset="0"/>
              </a:rPr>
            </a:br>
            <a:endParaRPr lang="en-US" sz="2400" dirty="0" smtClean="0">
              <a:latin typeface="Comic Sans MS" pitchFamily="66" charset="0"/>
            </a:endParaRP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Multiprocessor environment must provide </a:t>
            </a:r>
            <a:r>
              <a:rPr lang="en-US" sz="2400" b="1" dirty="0" smtClean="0">
                <a:solidFill>
                  <a:srgbClr val="3366FF"/>
                </a:solidFill>
                <a:latin typeface="Comic Sans MS" pitchFamily="66" charset="0"/>
              </a:rPr>
              <a:t>cache coherency </a:t>
            </a:r>
            <a:r>
              <a:rPr lang="en-US" sz="2400" dirty="0" smtClean="0">
                <a:latin typeface="Comic Sans MS" pitchFamily="66" charset="0"/>
              </a:rPr>
              <a:t>in hardware such that all CPUs have the most recent value in their cache</a:t>
            </a:r>
            <a:endParaRPr lang="en-US" sz="1000" dirty="0" smtClean="0">
              <a:latin typeface="Comic Sans MS" pitchFamily="66" charset="0"/>
            </a:endParaRPr>
          </a:p>
        </p:txBody>
      </p:sp>
      <p:pic>
        <p:nvPicPr>
          <p:cNvPr id="88068" name="Picture 5" descr="C:\Users\as668\Desktop\1_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67" y="3030538"/>
            <a:ext cx="655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25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11428" y="339417"/>
            <a:ext cx="7586662" cy="5762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Computer-System Architecture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4294967295"/>
          </p:nvPr>
        </p:nvSpPr>
        <p:spPr>
          <a:xfrm>
            <a:off x="533495" y="1192544"/>
            <a:ext cx="8337550" cy="48672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Most systems use a single general-purpose processor</a:t>
            </a:r>
          </a:p>
          <a:p>
            <a:pPr lvl="1" eaLnBrk="1" hangingPunct="1"/>
            <a:r>
              <a:rPr lang="en-US" sz="2000" dirty="0" smtClean="0">
                <a:latin typeface="Comic Sans MS" pitchFamily="66" charset="0"/>
              </a:rPr>
              <a:t>Most systems have special-purpose processors as well</a:t>
            </a:r>
          </a:p>
          <a:p>
            <a:pPr eaLnBrk="1" hangingPunct="1"/>
            <a:r>
              <a:rPr lang="en-US" b="1" dirty="0" smtClean="0">
                <a:solidFill>
                  <a:srgbClr val="3366FF"/>
                </a:solidFill>
                <a:latin typeface="Comic Sans MS" pitchFamily="66" charset="0"/>
              </a:rPr>
              <a:t>Multiprocessors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systems growing in use and importance</a:t>
            </a:r>
          </a:p>
          <a:p>
            <a:pPr lvl="1" eaLnBrk="1" hangingPunct="1"/>
            <a:r>
              <a:rPr lang="en-US" sz="2000" dirty="0" smtClean="0">
                <a:latin typeface="Comic Sans MS" pitchFamily="66" charset="0"/>
              </a:rPr>
              <a:t>Also known as </a:t>
            </a:r>
            <a:r>
              <a:rPr lang="en-US" sz="2000" b="1" dirty="0" smtClean="0">
                <a:solidFill>
                  <a:srgbClr val="3366FF"/>
                </a:solidFill>
                <a:latin typeface="Comic Sans MS" pitchFamily="66" charset="0"/>
              </a:rPr>
              <a:t>parallel systems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b="1" dirty="0" smtClean="0">
                <a:solidFill>
                  <a:srgbClr val="3366FF"/>
                </a:solidFill>
                <a:latin typeface="Comic Sans MS" pitchFamily="66" charset="0"/>
              </a:rPr>
              <a:t>tightly-coupled systems</a:t>
            </a:r>
          </a:p>
          <a:p>
            <a:pPr lvl="1" eaLnBrk="1" hangingPunct="1"/>
            <a:r>
              <a:rPr lang="en-US" sz="2000" dirty="0" smtClean="0">
                <a:latin typeface="Comic Sans MS" pitchFamily="66" charset="0"/>
              </a:rPr>
              <a:t>Advantages include:</a:t>
            </a:r>
          </a:p>
          <a:p>
            <a:pPr marL="1200150" lvl="2" indent="-342900" eaLnBrk="1" hangingPunct="1">
              <a:buFont typeface="Arial" panose="020B0604020202020204" pitchFamily="34" charset="0"/>
              <a:buAutoNum type="arabicPeriod"/>
            </a:pPr>
            <a:r>
              <a:rPr lang="en-US" sz="2000" b="1" dirty="0" smtClean="0">
                <a:solidFill>
                  <a:srgbClr val="3366FF"/>
                </a:solidFill>
                <a:latin typeface="Comic Sans MS" pitchFamily="66" charset="0"/>
              </a:rPr>
              <a:t>Increased throughput</a:t>
            </a:r>
          </a:p>
          <a:p>
            <a:pPr marL="1200150" lvl="2" indent="-342900" eaLnBrk="1" hangingPunct="1">
              <a:buFont typeface="Arial" panose="020B0604020202020204" pitchFamily="34" charset="0"/>
              <a:buAutoNum type="arabicPeriod"/>
            </a:pPr>
            <a:r>
              <a:rPr lang="en-US" sz="2000" b="1" dirty="0" smtClean="0">
                <a:solidFill>
                  <a:srgbClr val="3366FF"/>
                </a:solidFill>
                <a:latin typeface="Comic Sans MS" pitchFamily="66" charset="0"/>
              </a:rPr>
              <a:t>Economy of scale</a:t>
            </a:r>
          </a:p>
          <a:p>
            <a:pPr marL="1200150" lvl="2" indent="-342900" eaLnBrk="1" hangingPunct="1">
              <a:buFont typeface="Arial" panose="020B0604020202020204" pitchFamily="34" charset="0"/>
              <a:buAutoNum type="arabicPeriod"/>
            </a:pPr>
            <a:r>
              <a:rPr lang="en-US" sz="2000" b="1" dirty="0" smtClean="0">
                <a:solidFill>
                  <a:srgbClr val="3366FF"/>
                </a:solidFill>
                <a:latin typeface="Comic Sans MS" pitchFamily="66" charset="0"/>
              </a:rPr>
              <a:t>Increased reliability </a:t>
            </a:r>
            <a:r>
              <a:rPr lang="en-US" sz="2000" dirty="0" smtClean="0">
                <a:latin typeface="Comic Sans MS" pitchFamily="66" charset="0"/>
              </a:rPr>
              <a:t>– graceful degradation or fault tolerance</a:t>
            </a:r>
          </a:p>
          <a:p>
            <a:pPr lvl="1" eaLnBrk="1" hangingPunct="1"/>
            <a:r>
              <a:rPr lang="en-US" sz="2000" dirty="0" smtClean="0">
                <a:latin typeface="Comic Sans MS" pitchFamily="66" charset="0"/>
              </a:rPr>
              <a:t>Two types:</a:t>
            </a:r>
          </a:p>
          <a:p>
            <a:pPr marL="1200150" lvl="2" indent="-342900" eaLnBrk="1" hangingPunct="1">
              <a:buFont typeface="Arial" panose="020B0604020202020204" pitchFamily="34" charset="0"/>
              <a:buAutoNum type="arabicPeriod"/>
            </a:pPr>
            <a:r>
              <a:rPr lang="en-US" sz="2000" b="1" dirty="0" smtClean="0">
                <a:solidFill>
                  <a:srgbClr val="3366FF"/>
                </a:solidFill>
                <a:latin typeface="Comic Sans MS" pitchFamily="66" charset="0"/>
              </a:rPr>
              <a:t>Asymmetric Multiprocessing </a:t>
            </a:r>
            <a:r>
              <a:rPr lang="en-US" sz="2000" dirty="0" smtClean="0">
                <a:latin typeface="Comic Sans MS" pitchFamily="66" charset="0"/>
              </a:rPr>
              <a:t>– each processor is assigned a specific task.</a:t>
            </a:r>
          </a:p>
          <a:p>
            <a:pPr marL="1200150" lvl="2" indent="-342900" eaLnBrk="1" hangingPunct="1">
              <a:buFont typeface="Arial" panose="020B0604020202020204" pitchFamily="34" charset="0"/>
              <a:buAutoNum type="arabicPeriod"/>
            </a:pPr>
            <a:r>
              <a:rPr lang="en-US" sz="2000" b="1" dirty="0" smtClean="0">
                <a:solidFill>
                  <a:srgbClr val="3366FF"/>
                </a:solidFill>
                <a:latin typeface="Comic Sans MS" pitchFamily="66" charset="0"/>
              </a:rPr>
              <a:t>Symmetric Multiprocessing </a:t>
            </a:r>
            <a:r>
              <a:rPr lang="en-US" sz="2000" dirty="0" smtClean="0">
                <a:latin typeface="Comic Sans MS" pitchFamily="66" charset="0"/>
              </a:rPr>
              <a:t>– each processor performs all tasks</a:t>
            </a:r>
          </a:p>
          <a:p>
            <a:pPr marL="1200150" lvl="2" indent="-342900" eaLnBrk="1" hangingPunct="1">
              <a:buFont typeface="Webdings" panose="05030102010509060703" pitchFamily="18" charset="2"/>
              <a:buNone/>
            </a:pPr>
            <a:endParaRPr lang="en-US" sz="180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643731" y="602776"/>
            <a:ext cx="8229600" cy="5762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smtClean="0">
                <a:solidFill>
                  <a:srgbClr val="002060"/>
                </a:solidFill>
                <a:latin typeface="Comic Sans MS" pitchFamily="66" charset="0"/>
              </a:rPr>
              <a:t>Symmetric Multiprocessing Architecture</a:t>
            </a:r>
          </a:p>
        </p:txBody>
      </p:sp>
      <p:pic>
        <p:nvPicPr>
          <p:cNvPr id="58371" name="Picture 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760538"/>
            <a:ext cx="6319837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52734" y="432677"/>
            <a:ext cx="8229600" cy="5762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A Dual-Core Design</a:t>
            </a:r>
          </a:p>
        </p:txBody>
      </p:sp>
      <p:sp>
        <p:nvSpPr>
          <p:cNvPr id="60419" name="Content Placeholder 1"/>
          <p:cNvSpPr>
            <a:spLocks noGrp="1"/>
          </p:cNvSpPr>
          <p:nvPr>
            <p:ph sz="quarter" idx="1"/>
          </p:nvPr>
        </p:nvSpPr>
        <p:spPr>
          <a:xfrm>
            <a:off x="1085827" y="1222375"/>
            <a:ext cx="7108825" cy="26828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Comic Sans MS" pitchFamily="66" charset="0"/>
              </a:rPr>
              <a:t>Multi-chip and </a:t>
            </a:r>
            <a:r>
              <a:rPr lang="en-US" sz="2400" b="1" dirty="0" smtClean="0">
                <a:solidFill>
                  <a:srgbClr val="3366FF"/>
                </a:solidFill>
                <a:latin typeface="Comic Sans MS" pitchFamily="66" charset="0"/>
              </a:rPr>
              <a:t>multicore</a:t>
            </a: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Systems containing all  chips</a:t>
            </a:r>
            <a:endParaRPr lang="en-US" sz="2400" b="1" dirty="0" smtClean="0">
              <a:solidFill>
                <a:srgbClr val="3366FF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Chassis containing multiple separate systems</a:t>
            </a:r>
          </a:p>
          <a:p>
            <a:pPr lvl="1" eaLnBrk="1" hangingPunct="1"/>
            <a:endParaRPr lang="en-US" dirty="0" smtClean="0">
              <a:latin typeface="Comic Sans MS" pitchFamily="66" charset="0"/>
            </a:endParaRPr>
          </a:p>
        </p:txBody>
      </p:sp>
      <p:pic>
        <p:nvPicPr>
          <p:cNvPr id="60420" name="Picture 10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33" y="2815817"/>
            <a:ext cx="4517409" cy="332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98438"/>
            <a:ext cx="8229600" cy="5762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Layout for Multiprogrammed System</a:t>
            </a:r>
          </a:p>
        </p:txBody>
      </p:sp>
      <p:pic>
        <p:nvPicPr>
          <p:cNvPr id="675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1230313"/>
            <a:ext cx="2814637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243" y="227392"/>
            <a:ext cx="7834312" cy="10747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Operating-System Operations 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3898" y="1460310"/>
            <a:ext cx="8502555" cy="498143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b="1" dirty="0" smtClean="0">
                <a:solidFill>
                  <a:srgbClr val="3366FF"/>
                </a:solidFill>
                <a:latin typeface="Comic Sans MS" pitchFamily="66" charset="0"/>
              </a:rPr>
              <a:t>Dual-mode </a:t>
            </a:r>
            <a:r>
              <a:rPr lang="en-US" dirty="0" smtClean="0">
                <a:latin typeface="Comic Sans MS" pitchFamily="66" charset="0"/>
              </a:rPr>
              <a:t>operation allows OS to protect itself and other system component</a:t>
            </a:r>
          </a:p>
          <a:p>
            <a:pPr lvl="1" eaLnBrk="1" hangingPunct="1"/>
            <a:r>
              <a:rPr lang="en-US" sz="2800" b="1" dirty="0" smtClean="0">
                <a:solidFill>
                  <a:srgbClr val="C00000"/>
                </a:solidFill>
                <a:latin typeface="Comic Sans MS" pitchFamily="66" charset="0"/>
              </a:rPr>
              <a:t>User mode </a:t>
            </a:r>
            <a:r>
              <a:rPr lang="en-US" sz="2800" dirty="0" smtClean="0">
                <a:solidFill>
                  <a:srgbClr val="C00000"/>
                </a:solidFill>
                <a:latin typeface="Comic Sans MS" pitchFamily="66" charset="0"/>
              </a:rPr>
              <a:t>and </a:t>
            </a:r>
            <a:r>
              <a:rPr lang="en-US" sz="2800" b="1" dirty="0" smtClean="0">
                <a:solidFill>
                  <a:srgbClr val="C00000"/>
                </a:solidFill>
                <a:latin typeface="Comic Sans MS" pitchFamily="66" charset="0"/>
              </a:rPr>
              <a:t>kernel mode </a:t>
            </a:r>
            <a:endParaRPr lang="en-US" b="1" dirty="0" smtClean="0">
              <a:solidFill>
                <a:srgbClr val="3366FF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b="1" dirty="0" smtClean="0">
                <a:solidFill>
                  <a:srgbClr val="3366FF"/>
                </a:solidFill>
                <a:latin typeface="Comic Sans MS" pitchFamily="66" charset="0"/>
              </a:rPr>
              <a:t>Mode bit </a:t>
            </a:r>
            <a:r>
              <a:rPr lang="en-US" dirty="0" smtClean="0">
                <a:latin typeface="Comic Sans MS" pitchFamily="66" charset="0"/>
              </a:rPr>
              <a:t>provided by hardware</a:t>
            </a:r>
          </a:p>
          <a:p>
            <a:pPr lvl="2" eaLnBrk="1" hangingPunct="1"/>
            <a:r>
              <a:rPr lang="en-US" sz="2400" dirty="0" smtClean="0">
                <a:latin typeface="Comic Sans MS" pitchFamily="66" charset="0"/>
              </a:rPr>
              <a:t>Provides ability to distinguish when system is running user code or kernel code</a:t>
            </a:r>
          </a:p>
          <a:p>
            <a:pPr lvl="2" eaLnBrk="1" hangingPunct="1"/>
            <a:r>
              <a:rPr lang="en-US" sz="2400" dirty="0" smtClean="0">
                <a:latin typeface="Comic Sans MS" pitchFamily="66" charset="0"/>
              </a:rPr>
              <a:t>Some instructions designated as </a:t>
            </a:r>
            <a:r>
              <a:rPr lang="en-US" sz="2400" b="1" dirty="0" smtClean="0">
                <a:solidFill>
                  <a:srgbClr val="3366FF"/>
                </a:solidFill>
                <a:latin typeface="Comic Sans MS" pitchFamily="66" charset="0"/>
              </a:rPr>
              <a:t>privileged</a:t>
            </a:r>
            <a:r>
              <a:rPr lang="en-US" sz="2400" dirty="0" smtClean="0">
                <a:latin typeface="Comic Sans MS" pitchFamily="66" charset="0"/>
              </a:rPr>
              <a:t>, only executable in kernel mode</a:t>
            </a:r>
          </a:p>
          <a:p>
            <a:pPr lvl="2" eaLnBrk="1" hangingPunct="1"/>
            <a:r>
              <a:rPr lang="en-US" sz="2400" dirty="0" smtClean="0">
                <a:latin typeface="Comic Sans MS" pitchFamily="66" charset="0"/>
              </a:rPr>
              <a:t>System call changes mode to kernel, return from call resets it to user</a:t>
            </a:r>
            <a:endParaRPr lang="en-US" sz="2400" b="1" dirty="0" smtClean="0">
              <a:solidFill>
                <a:srgbClr val="3366FF"/>
              </a:solidFill>
              <a:latin typeface="Comic Sans MS" pitchFamily="66" charset="0"/>
            </a:endParaRPr>
          </a:p>
          <a:p>
            <a:pPr lvl="1" eaLnBrk="1" hangingPunct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2954" y="291459"/>
            <a:ext cx="8229600" cy="800361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Chapter 1: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7546" y="1201004"/>
            <a:ext cx="8352431" cy="4981432"/>
          </a:xfrm>
        </p:spPr>
        <p:txBody>
          <a:bodyPr rtlCol="0">
            <a:normAutofit fontScale="92500" lnSpcReduction="10000"/>
          </a:bodyPr>
          <a:lstStyle/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Operating Systems Do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Computer-System Organization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Computer-System Architecture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Operating-System Structure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Operating-System Operations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Management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Memory Management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 Management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Protection and Security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Kernel Data Structures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Computing Environments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Open-Source Operating Systems</a:t>
            </a:r>
          </a:p>
          <a:p>
            <a:pPr marL="91440" indent="-91440" eaLnBrk="1" fontAlgn="auto" hangingPunct="1">
              <a:buFont typeface="Monotype Sorts" pitchFamily="2" charset="2"/>
              <a:buNone/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6132" y="504968"/>
            <a:ext cx="8454788" cy="6854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mic Sans MS" pitchFamily="66" charset="0"/>
              </a:rPr>
              <a:t>Transition from User to Kernel Mode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49498"/>
            <a:ext cx="8454788" cy="26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1630" y="5090615"/>
            <a:ext cx="507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Comic Sans MS" pitchFamily="66" charset="0"/>
              </a:rPr>
              <a:t>Figure: Dual mode operation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>
          <a:xfrm>
            <a:off x="716533" y="331717"/>
            <a:ext cx="7704137" cy="57626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2060"/>
                </a:solidFill>
                <a:latin typeface="Comic Sans MS" pitchFamily="66" charset="0"/>
              </a:rPr>
              <a:t>Open-Source Operating Systems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4294967295"/>
          </p:nvPr>
        </p:nvSpPr>
        <p:spPr>
          <a:xfrm>
            <a:off x="272955" y="1009935"/>
            <a:ext cx="8502555" cy="55682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Comic Sans MS" pitchFamily="66" charset="0"/>
              </a:rPr>
              <a:t>Operating systems made available in source-code format rather than just binary </a:t>
            </a:r>
            <a:r>
              <a:rPr lang="en-US" sz="2800" b="1" dirty="0" smtClean="0">
                <a:solidFill>
                  <a:srgbClr val="3366FF"/>
                </a:solidFill>
                <a:latin typeface="Comic Sans MS" pitchFamily="66" charset="0"/>
              </a:rPr>
              <a:t>closed-source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mic Sans MS" pitchFamily="66" charset="0"/>
              </a:rPr>
              <a:t>Linux is the best-known and most-used open source operating system.</a:t>
            </a:r>
            <a:endParaRPr lang="en-US" sz="2800" b="1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eaLnBrk="1" hangingPunct="1"/>
            <a:endParaRPr lang="en-US" sz="1000" b="1" dirty="0" smtClean="0">
              <a:solidFill>
                <a:srgbClr val="3366FF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Comic Sans MS" pitchFamily="66" charset="0"/>
              </a:rPr>
              <a:t>Started by </a:t>
            </a:r>
            <a:r>
              <a:rPr lang="en-US" sz="2400" b="1" dirty="0" smtClean="0">
                <a:solidFill>
                  <a:srgbClr val="3366FF"/>
                </a:solidFill>
                <a:latin typeface="Comic Sans MS" pitchFamily="66" charset="0"/>
              </a:rPr>
              <a:t>Free Software Foundation (FSF)</a:t>
            </a:r>
            <a:r>
              <a:rPr lang="en-US" sz="2400" dirty="0" smtClean="0">
                <a:solidFill>
                  <a:srgbClr val="000000"/>
                </a:solidFill>
                <a:latin typeface="Comic Sans MS" pitchFamily="66" charset="0"/>
              </a:rPr>
              <a:t>, which has </a:t>
            </a:r>
            <a:r>
              <a:rPr lang="ja-JP" altLang="en-US" sz="2400" dirty="0" smtClean="0">
                <a:solidFill>
                  <a:srgbClr val="000000"/>
                </a:solidFill>
                <a:latin typeface="Comic Sans MS" pitchFamily="66" charset="0"/>
              </a:rPr>
              <a:t>“</a:t>
            </a:r>
            <a:r>
              <a:rPr lang="en-US" altLang="ja-JP" sz="2400" dirty="0" err="1" smtClean="0">
                <a:solidFill>
                  <a:srgbClr val="000000"/>
                </a:solidFill>
                <a:latin typeface="Comic Sans MS" pitchFamily="66" charset="0"/>
              </a:rPr>
              <a:t>copyleft</a:t>
            </a:r>
            <a:r>
              <a:rPr lang="ja-JP" altLang="en-US" sz="2400" dirty="0" smtClean="0">
                <a:solidFill>
                  <a:srgbClr val="000000"/>
                </a:solidFill>
                <a:latin typeface="Comic Sans MS" pitchFamily="66" charset="0"/>
              </a:rPr>
              <a:t>”</a:t>
            </a:r>
            <a:r>
              <a:rPr lang="en-US" altLang="ja-JP" sz="2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ja-JP" sz="2400" b="1" dirty="0" smtClean="0">
                <a:solidFill>
                  <a:srgbClr val="3366FF"/>
                </a:solidFill>
                <a:latin typeface="Comic Sans MS" pitchFamily="66" charset="0"/>
              </a:rPr>
              <a:t>GNU Public License (GPL)</a:t>
            </a:r>
          </a:p>
          <a:p>
            <a:pPr eaLnBrk="1" hangingPunct="1"/>
            <a:endParaRPr lang="en-US" sz="1000" b="1" dirty="0" smtClean="0">
              <a:solidFill>
                <a:srgbClr val="3366FF"/>
              </a:solidFill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https</a:t>
            </a:r>
            <a:r>
              <a:rPr lang="en-US" sz="2400" dirty="0">
                <a:latin typeface="Comic Sans MS" pitchFamily="66" charset="0"/>
              </a:rPr>
              <a:t>://opensource.com/resources/linux</a:t>
            </a: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09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2" y="206399"/>
            <a:ext cx="7772400" cy="8308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Open-Source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4967" y="1310185"/>
            <a:ext cx="8181833" cy="51997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Ubuntu   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Linux Lite 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Fedora 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Linux </a:t>
            </a: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Mint 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US" b="1" dirty="0" err="1">
                <a:solidFill>
                  <a:srgbClr val="002060"/>
                </a:solidFill>
                <a:latin typeface="Comic Sans MS" pitchFamily="66" charset="0"/>
              </a:rPr>
              <a:t>Solus</a:t>
            </a:r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. </a:t>
            </a: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Source 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US" b="1" dirty="0" err="1" smtClean="0">
                <a:solidFill>
                  <a:srgbClr val="002060"/>
                </a:solidFill>
                <a:latin typeface="Comic Sans MS" pitchFamily="66" charset="0"/>
              </a:rPr>
              <a:t>Xubuntu</a:t>
            </a: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Chrome </a:t>
            </a: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OS </a:t>
            </a:r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mic Sans MS" pitchFamily="66" charset="0"/>
              </a:rPr>
              <a:t>React </a:t>
            </a:r>
            <a:r>
              <a:rPr lang="en-US" b="1" dirty="0" smtClean="0">
                <a:solidFill>
                  <a:srgbClr val="002060"/>
                </a:solidFill>
                <a:latin typeface="Comic Sans MS" pitchFamily="66" charset="0"/>
              </a:rPr>
              <a:t>OS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(Source: https</a:t>
            </a: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://blogs.systweak.com/8-best-open-source-operating-system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/)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  <a:p>
            <a:endParaRPr 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32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33" y="4367283"/>
            <a:ext cx="2130188" cy="21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839" y="2544171"/>
            <a:ext cx="3127034" cy="114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8" y="512929"/>
            <a:ext cx="2031242" cy="203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5" y="2822223"/>
            <a:ext cx="2493702" cy="174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448" y="1632045"/>
            <a:ext cx="1824251" cy="182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738" y="329233"/>
            <a:ext cx="2203402" cy="184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68" y="4349159"/>
            <a:ext cx="2798192" cy="132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8" y="4476083"/>
            <a:ext cx="2554761" cy="149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280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6212" y="303165"/>
            <a:ext cx="7645400" cy="5762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Comic Sans MS" pitchFamily="66" charset="0"/>
              </a:rPr>
              <a:t>Computing Environments - Virtualization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4967" y="1023582"/>
            <a:ext cx="8366077" cy="54454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Comic Sans MS" pitchFamily="66" charset="0"/>
              </a:rPr>
              <a:t>Allows operating systems to run applications within other </a:t>
            </a:r>
            <a:r>
              <a:rPr lang="en-US" sz="2400" dirty="0" err="1" smtClean="0">
                <a:latin typeface="Comic Sans MS" pitchFamily="66" charset="0"/>
              </a:rPr>
              <a:t>OSes</a:t>
            </a:r>
            <a:endParaRPr lang="en-US" sz="2400" dirty="0" smtClean="0">
              <a:latin typeface="Comic Sans MS" pitchFamily="66" charset="0"/>
            </a:endParaRP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Vast and growing industry</a:t>
            </a:r>
            <a:endParaRPr lang="en-US" sz="1000" dirty="0" smtClean="0">
              <a:latin typeface="Comic Sans MS" pitchFamily="66" charset="0"/>
            </a:endParaRPr>
          </a:p>
          <a:p>
            <a:pPr eaLnBrk="1" hangingPunct="1"/>
            <a:r>
              <a:rPr lang="en-US" sz="2400" dirty="0" smtClean="0">
                <a:solidFill>
                  <a:srgbClr val="3366FF"/>
                </a:solidFill>
                <a:latin typeface="Comic Sans MS" pitchFamily="66" charset="0"/>
              </a:rPr>
              <a:t>Emulation</a:t>
            </a:r>
            <a:r>
              <a:rPr lang="en-US" sz="2400" dirty="0" smtClean="0">
                <a:latin typeface="Comic Sans MS" pitchFamily="66" charset="0"/>
              </a:rPr>
              <a:t> used when source CPU type different from target type (i.e. PowerPC to Intel x86)</a:t>
            </a: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Generally slowest method</a:t>
            </a:r>
          </a:p>
          <a:p>
            <a:pPr eaLnBrk="1" hangingPunct="1"/>
            <a:r>
              <a:rPr lang="en-US" sz="2400" dirty="0" smtClean="0">
                <a:solidFill>
                  <a:srgbClr val="3366FF"/>
                </a:solidFill>
                <a:latin typeface="Comic Sans MS" pitchFamily="66" charset="0"/>
              </a:rPr>
              <a:t>Virtualization</a:t>
            </a:r>
            <a:r>
              <a:rPr lang="en-US" sz="2400" dirty="0" smtClean="0">
                <a:latin typeface="Comic Sans MS" pitchFamily="66" charset="0"/>
              </a:rPr>
              <a:t> – OS natively compiled for CPU, running </a:t>
            </a:r>
            <a:r>
              <a:rPr lang="en-US" sz="2400" dirty="0" smtClean="0">
                <a:solidFill>
                  <a:srgbClr val="3366FF"/>
                </a:solidFill>
                <a:latin typeface="Comic Sans MS" pitchFamily="66" charset="0"/>
              </a:rPr>
              <a:t>guest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OSes</a:t>
            </a:r>
            <a:r>
              <a:rPr lang="en-US" sz="2400" dirty="0" smtClean="0">
                <a:latin typeface="Comic Sans MS" pitchFamily="66" charset="0"/>
              </a:rPr>
              <a:t>  also natively compiled </a:t>
            </a:r>
          </a:p>
          <a:p>
            <a:pPr lvl="1" eaLnBrk="1" hangingPunct="1"/>
            <a:r>
              <a:rPr lang="en-US" dirty="0" smtClean="0">
                <a:latin typeface="Comic Sans MS" pitchFamily="66" charset="0"/>
              </a:rPr>
              <a:t>Consider VMware running </a:t>
            </a:r>
            <a:r>
              <a:rPr lang="en-US" dirty="0" err="1" smtClean="0">
                <a:latin typeface="Comic Sans MS" pitchFamily="66" charset="0"/>
              </a:rPr>
              <a:t>WinXP</a:t>
            </a:r>
            <a:r>
              <a:rPr lang="en-US" dirty="0" smtClean="0">
                <a:latin typeface="Comic Sans MS" pitchFamily="66" charset="0"/>
              </a:rPr>
              <a:t> guests, each running applications, all on native </a:t>
            </a:r>
            <a:r>
              <a:rPr lang="en-US" dirty="0" err="1" smtClean="0">
                <a:latin typeface="Comic Sans MS" pitchFamily="66" charset="0"/>
              </a:rPr>
              <a:t>WinXP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host</a:t>
            </a:r>
            <a:r>
              <a:rPr lang="en-US" dirty="0" smtClean="0">
                <a:latin typeface="Comic Sans MS" pitchFamily="66" charset="0"/>
              </a:rPr>
              <a:t> OS</a:t>
            </a:r>
          </a:p>
          <a:p>
            <a:pPr lvl="1" eaLnBrk="1" hangingPunct="1"/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VMM</a:t>
            </a:r>
            <a:r>
              <a:rPr lang="en-US" dirty="0" smtClean="0">
                <a:latin typeface="Comic Sans MS" pitchFamily="66" charset="0"/>
              </a:rPr>
              <a:t> (virtual machine Manager) provides virtualization services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6338" y="395832"/>
            <a:ext cx="7645400" cy="576263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Computing Environments - Virtualization</a:t>
            </a:r>
          </a:p>
        </p:txBody>
      </p:sp>
      <p:pic>
        <p:nvPicPr>
          <p:cNvPr id="108547" name="Picture 1" descr="1_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1554163"/>
            <a:ext cx="6562180" cy="44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9890" y="327001"/>
            <a:ext cx="8188325" cy="77846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mic Sans MS" pitchFamily="66" charset="0"/>
              </a:rPr>
              <a:t>What is an Operating System?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2011" y="1214651"/>
            <a:ext cx="8543499" cy="55341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 eaLnBrk="1" hangingPunct="1"/>
            <a:r>
              <a:rPr lang="en-US" sz="3200" b="1" dirty="0" smtClean="0">
                <a:solidFill>
                  <a:schemeClr val="tx1"/>
                </a:solidFill>
                <a:latin typeface="Comic Sans MS" pitchFamily="66" charset="0"/>
              </a:rPr>
              <a:t>A program that acts as an intermediary between a user of a computer and the computer hardware.</a:t>
            </a:r>
          </a:p>
          <a:p>
            <a:pPr marL="0" indent="0" eaLnBrk="1" hangingPunct="1">
              <a:buNone/>
            </a:pPr>
            <a:endParaRPr lang="en-US" sz="3200" b="1" i="1" dirty="0" smtClean="0">
              <a:solidFill>
                <a:srgbClr val="0070C0"/>
              </a:solidFill>
            </a:endParaRPr>
          </a:p>
          <a:p>
            <a:pPr algn="just" eaLnBrk="1" hangingPunct="1"/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Operating System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is a </a:t>
            </a:r>
            <a:r>
              <a:rPr lang="en-US" sz="2800" b="1" dirty="0" smtClean="0">
                <a:latin typeface="Comic Sans MS" pitchFamily="66" charset="0"/>
              </a:rPr>
              <a:t>software that controls the operation of a computer and directs the processing of programs (as by assigning storage space in memory and controlling input and output functions)</a:t>
            </a:r>
          </a:p>
          <a:p>
            <a:pPr algn="just" eaLnBrk="1" hangingPunct="1"/>
            <a:endParaRPr lang="en-US" sz="2800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2388" y="477672"/>
            <a:ext cx="7772400" cy="6550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Operating system goals: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9307" y="1433015"/>
            <a:ext cx="8693624" cy="462659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en-US" sz="3200" dirty="0" smtClean="0">
                <a:latin typeface="Comic Sans MS" pitchFamily="66" charset="0"/>
              </a:rPr>
              <a:t>Execute </a:t>
            </a:r>
            <a:r>
              <a:rPr lang="en-US" sz="3200" dirty="0">
                <a:latin typeface="Comic Sans MS" pitchFamily="66" charset="0"/>
              </a:rPr>
              <a:t>user programs and make solving user problems easier</a:t>
            </a:r>
          </a:p>
          <a:p>
            <a:pPr lvl="1"/>
            <a:r>
              <a:rPr lang="en-US" sz="3200" dirty="0">
                <a:latin typeface="Comic Sans MS" pitchFamily="66" charset="0"/>
              </a:rPr>
              <a:t>Make the computer system convenient to use</a:t>
            </a:r>
          </a:p>
          <a:p>
            <a:pPr lvl="1"/>
            <a:r>
              <a:rPr lang="en-US" sz="3200" dirty="0">
                <a:latin typeface="Comic Sans MS" pitchFamily="66" charset="0"/>
              </a:rPr>
              <a:t>Use the computer hardware in an efficient manner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9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1746" y="319041"/>
            <a:ext cx="7645400" cy="5762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mic Sans MS" pitchFamily="66" charset="0"/>
              </a:rPr>
              <a:t>Computer System Structure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0251" y="1037230"/>
            <a:ext cx="8625385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2800" b="1" dirty="0" smtClean="0"/>
              <a:t>Computer system can be divided into four components:</a:t>
            </a: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Hardware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provides basic computing resources</a:t>
            </a:r>
          </a:p>
          <a:p>
            <a:pPr lvl="2" eaLnBrk="1" hangingPunct="1"/>
            <a:r>
              <a:rPr lang="en-US" sz="2400" dirty="0" smtClean="0"/>
              <a:t>CPU, memory, I/O devices</a:t>
            </a: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Operating system</a:t>
            </a:r>
          </a:p>
          <a:p>
            <a:pPr lvl="2" eaLnBrk="1" hangingPunct="1"/>
            <a:r>
              <a:rPr lang="en-US" sz="2400" dirty="0" smtClean="0"/>
              <a:t>Controls and coordinates use of hardware among various applications and users</a:t>
            </a: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Application programs </a:t>
            </a:r>
            <a:r>
              <a:rPr lang="en-US" dirty="0" smtClean="0"/>
              <a:t>– define the ways in which the system resources are used to solve the computing problems of the users</a:t>
            </a:r>
          </a:p>
          <a:p>
            <a:pPr lvl="2" eaLnBrk="1" hangingPunct="1"/>
            <a:r>
              <a:rPr lang="en-US" sz="2400" dirty="0" smtClean="0"/>
              <a:t>Word processors, compilers, web browsers, database systems, video games</a:t>
            </a:r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Users</a:t>
            </a:r>
          </a:p>
          <a:p>
            <a:pPr lvl="2" eaLnBrk="1" hangingPunct="1"/>
            <a:r>
              <a:rPr lang="en-US" sz="2400" dirty="0" smtClean="0"/>
              <a:t>People, machines, other computers</a:t>
            </a:r>
          </a:p>
        </p:txBody>
      </p:sp>
    </p:spTree>
    <p:extLst>
      <p:ext uri="{BB962C8B-B14F-4D97-AF65-F5344CB8AC3E}">
        <p14:creationId xmlns:p14="http://schemas.microsoft.com/office/powerpoint/2010/main" val="42934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1570" y="325367"/>
            <a:ext cx="8229600" cy="57626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Four Components of a Computer System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28" y="1424343"/>
            <a:ext cx="6268145" cy="467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91319" y="387279"/>
            <a:ext cx="8229600" cy="5762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What Operating Systems Do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313899" y="1110018"/>
            <a:ext cx="8584441" cy="51543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Depends on the point of view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dirty="0" smtClean="0"/>
              <a:t>Users want convenience, </a:t>
            </a:r>
            <a:r>
              <a:rPr lang="en-US" b="1" dirty="0" smtClean="0"/>
              <a:t>ease</a:t>
            </a:r>
            <a:r>
              <a:rPr lang="en-US" dirty="0" smtClean="0"/>
              <a:t> </a:t>
            </a:r>
            <a:r>
              <a:rPr lang="en-US" b="1" dirty="0" smtClean="0"/>
              <a:t>of</a:t>
            </a:r>
            <a:r>
              <a:rPr lang="en-US" dirty="0" smtClean="0"/>
              <a:t> </a:t>
            </a:r>
            <a:r>
              <a:rPr lang="en-US" b="1" dirty="0" smtClean="0"/>
              <a:t>use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b="1" dirty="0" smtClean="0"/>
              <a:t>good performance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sz="2000" dirty="0" smtClean="0"/>
              <a:t>Don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t care about </a:t>
            </a:r>
            <a:r>
              <a:rPr lang="en-US" altLang="ja-JP" sz="2000" b="1" dirty="0" smtClean="0"/>
              <a:t>resource</a:t>
            </a:r>
            <a:r>
              <a:rPr lang="en-US" altLang="ja-JP" sz="2000" dirty="0" smtClean="0"/>
              <a:t> </a:t>
            </a:r>
            <a:r>
              <a:rPr lang="en-US" altLang="ja-JP" sz="2000" b="1" dirty="0" smtClean="0"/>
              <a:t>utilization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dirty="0" smtClean="0"/>
              <a:t>But shared computer such as </a:t>
            </a:r>
            <a:r>
              <a:rPr lang="en-US" b="1" dirty="0" smtClean="0"/>
              <a:t>mainframe</a:t>
            </a:r>
            <a:r>
              <a:rPr lang="en-US" dirty="0" smtClean="0"/>
              <a:t> or </a:t>
            </a:r>
            <a:r>
              <a:rPr lang="en-US" b="1" dirty="0" smtClean="0"/>
              <a:t>minicomputer</a:t>
            </a:r>
            <a:r>
              <a:rPr lang="en-US" dirty="0" smtClean="0"/>
              <a:t> must keep all users happy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dirty="0" smtClean="0"/>
              <a:t>Users of dedicate systems such as </a:t>
            </a:r>
            <a:r>
              <a:rPr lang="en-US" b="1" dirty="0" smtClean="0"/>
              <a:t>workstations</a:t>
            </a:r>
            <a:r>
              <a:rPr lang="en-US" dirty="0" smtClean="0"/>
              <a:t> have dedicated resources but frequently use shared resources from </a:t>
            </a:r>
            <a:r>
              <a:rPr lang="en-US" b="1" dirty="0" smtClean="0"/>
              <a:t>servers-</a:t>
            </a:r>
            <a:r>
              <a:rPr lang="en-US" dirty="0" smtClean="0"/>
              <a:t>designed to compromise between individual usability and resource utilization.</a:t>
            </a:r>
            <a:endParaRPr lang="en-US" b="1" dirty="0" smtClean="0">
              <a:solidFill>
                <a:srgbClr val="3366FF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000000"/>
                </a:solidFill>
              </a:rPr>
              <a:t>Handheld computers</a:t>
            </a:r>
            <a:r>
              <a:rPr lang="en-US" dirty="0" smtClean="0">
                <a:solidFill>
                  <a:srgbClr val="000000"/>
                </a:solidFill>
              </a:rPr>
              <a:t> are resource poor,  optimized for usability and battery life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Some computers have little or no user interface, such as </a:t>
            </a:r>
            <a:r>
              <a:rPr lang="en-US" b="1" dirty="0" smtClean="0">
                <a:solidFill>
                  <a:srgbClr val="000000"/>
                </a:solidFill>
              </a:rPr>
              <a:t>embedded computers in devices and automobiles</a:t>
            </a:r>
          </a:p>
        </p:txBody>
      </p:sp>
    </p:spTree>
    <p:extLst>
      <p:ext uri="{BB962C8B-B14F-4D97-AF65-F5344CB8AC3E}">
        <p14:creationId xmlns:p14="http://schemas.microsoft.com/office/powerpoint/2010/main" val="4374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9382A55F28804EBF85AA5E1F4F47A0" ma:contentTypeVersion="0" ma:contentTypeDescription="Create a new document." ma:contentTypeScope="" ma:versionID="24ecf4fcf7941df643760017e36f97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1E38A9-1958-4BD2-A4F1-7AE2429448E1}"/>
</file>

<file path=customXml/itemProps2.xml><?xml version="1.0" encoding="utf-8"?>
<ds:datastoreItem xmlns:ds="http://schemas.openxmlformats.org/officeDocument/2006/customXml" ds:itemID="{E6C0B75E-599E-47DE-961C-DAC4C111F161}"/>
</file>

<file path=customXml/itemProps3.xml><?xml version="1.0" encoding="utf-8"?>
<ds:datastoreItem xmlns:ds="http://schemas.openxmlformats.org/officeDocument/2006/customXml" ds:itemID="{5D3D5328-C0E1-4B38-87F9-741EA0496EF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11051</TotalTime>
  <Words>1693</Words>
  <Application>Microsoft Office PowerPoint</Application>
  <PresentationFormat>On-screen Show (4:3)</PresentationFormat>
  <Paragraphs>233</Paragraphs>
  <Slides>45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Equity</vt:lpstr>
      <vt:lpstr>Chapter 1:  Introduction Operating System and System Programming</vt:lpstr>
      <vt:lpstr> </vt:lpstr>
      <vt:lpstr>Objectives</vt:lpstr>
      <vt:lpstr>Chapter 1: Introduction</vt:lpstr>
      <vt:lpstr>What is an Operating System?</vt:lpstr>
      <vt:lpstr> Operating system goals:</vt:lpstr>
      <vt:lpstr>Computer System Structure</vt:lpstr>
      <vt:lpstr>Four Components of a Computer System</vt:lpstr>
      <vt:lpstr>What Operating Systems Do</vt:lpstr>
      <vt:lpstr>Operating System Definition</vt:lpstr>
      <vt:lpstr>Operating System Definition (Cont.)</vt:lpstr>
      <vt:lpstr>Bootstrap program </vt:lpstr>
      <vt:lpstr>Computer System Organization</vt:lpstr>
      <vt:lpstr>Computer-System Operation(OLD)</vt:lpstr>
      <vt:lpstr>How a Modern Computer Works</vt:lpstr>
      <vt:lpstr>Direct Memory Access Structure</vt:lpstr>
      <vt:lpstr>Common Functions of Interrupts</vt:lpstr>
      <vt:lpstr> Types of operating systems</vt:lpstr>
      <vt:lpstr>Batch operating systems </vt:lpstr>
      <vt:lpstr>Types of operating systems </vt:lpstr>
      <vt:lpstr> Types of operating systems</vt:lpstr>
      <vt:lpstr>Types of operating systems </vt:lpstr>
      <vt:lpstr>PowerPoint Presentation</vt:lpstr>
      <vt:lpstr>Types of operating systems </vt:lpstr>
      <vt:lpstr>Types of operating systems </vt:lpstr>
      <vt:lpstr> Types of operating systems</vt:lpstr>
      <vt:lpstr>Types of operating systems </vt:lpstr>
      <vt:lpstr> Mobile operating systems</vt:lpstr>
      <vt:lpstr>Embedded operating system </vt:lpstr>
      <vt:lpstr> Types of operating systems </vt:lpstr>
      <vt:lpstr>Storage-Device Hierarchy</vt:lpstr>
      <vt:lpstr>Performance of Various Levels of Storage</vt:lpstr>
      <vt:lpstr>Caching</vt:lpstr>
      <vt:lpstr>Migration of data “A” from Disk to Register</vt:lpstr>
      <vt:lpstr>Computer-System Architecture</vt:lpstr>
      <vt:lpstr>Symmetric Multiprocessing Architecture</vt:lpstr>
      <vt:lpstr>A Dual-Core Design</vt:lpstr>
      <vt:lpstr>Memory Layout for Multiprogrammed System</vt:lpstr>
      <vt:lpstr>Operating-System Operations  </vt:lpstr>
      <vt:lpstr>Transition from User to Kernel Mode</vt:lpstr>
      <vt:lpstr>Open-Source Operating Systems</vt:lpstr>
      <vt:lpstr>Open-Source Operating Systems</vt:lpstr>
      <vt:lpstr>PowerPoint Presentation</vt:lpstr>
      <vt:lpstr>Computing Environments - Virtualization</vt:lpstr>
      <vt:lpstr>Computing Environments - Virtualization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USER</cp:lastModifiedBy>
  <cp:revision>369</cp:revision>
  <cp:lastPrinted>2001-06-14T13:58:17Z</cp:lastPrinted>
  <dcterms:created xsi:type="dcterms:W3CDTF">2011-01-13T23:43:38Z</dcterms:created>
  <dcterms:modified xsi:type="dcterms:W3CDTF">2020-10-07T09:46:34Z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0x010100A39382A55F28804EBF85AA5E1F4F47A0</vt:lpwstr>
  </property>
</Properties>
</file>