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4"/>
    <p:sldMasterId id="2147483713" r:id="rId5"/>
  </p:sldMasterIdLst>
  <p:notesMasterIdLst>
    <p:notesMasterId r:id="rId64"/>
  </p:notesMasterIdLst>
  <p:handoutMasterIdLst>
    <p:handoutMasterId r:id="rId65"/>
  </p:handoutMasterIdLst>
  <p:sldIdLst>
    <p:sldId id="348" r:id="rId6"/>
    <p:sldId id="275" r:id="rId7"/>
    <p:sldId id="287" r:id="rId8"/>
    <p:sldId id="277" r:id="rId9"/>
    <p:sldId id="336" r:id="rId10"/>
    <p:sldId id="332" r:id="rId11"/>
    <p:sldId id="288" r:id="rId12"/>
    <p:sldId id="350" r:id="rId13"/>
    <p:sldId id="289" r:id="rId14"/>
    <p:sldId id="337" r:id="rId15"/>
    <p:sldId id="338" r:id="rId16"/>
    <p:sldId id="279" r:id="rId17"/>
    <p:sldId id="355" r:id="rId18"/>
    <p:sldId id="358" r:id="rId19"/>
    <p:sldId id="356" r:id="rId20"/>
    <p:sldId id="290" r:id="rId21"/>
    <p:sldId id="292" r:id="rId22"/>
    <p:sldId id="294" r:id="rId23"/>
    <p:sldId id="293" r:id="rId24"/>
    <p:sldId id="335" r:id="rId25"/>
    <p:sldId id="357" r:id="rId26"/>
    <p:sldId id="295" r:id="rId27"/>
    <p:sldId id="296" r:id="rId28"/>
    <p:sldId id="359" r:id="rId29"/>
    <p:sldId id="361" r:id="rId30"/>
    <p:sldId id="363" r:id="rId31"/>
    <p:sldId id="360" r:id="rId32"/>
    <p:sldId id="362" r:id="rId33"/>
    <p:sldId id="364" r:id="rId34"/>
    <p:sldId id="280" r:id="rId35"/>
    <p:sldId id="339" r:id="rId36"/>
    <p:sldId id="282" r:id="rId37"/>
    <p:sldId id="333" r:id="rId38"/>
    <p:sldId id="351" r:id="rId39"/>
    <p:sldId id="303" r:id="rId40"/>
    <p:sldId id="304" r:id="rId41"/>
    <p:sldId id="352" r:id="rId42"/>
    <p:sldId id="307" r:id="rId43"/>
    <p:sldId id="334" r:id="rId44"/>
    <p:sldId id="353" r:id="rId45"/>
    <p:sldId id="366" r:id="rId46"/>
    <p:sldId id="365" r:id="rId47"/>
    <p:sldId id="367" r:id="rId48"/>
    <p:sldId id="310" r:id="rId49"/>
    <p:sldId id="368" r:id="rId50"/>
    <p:sldId id="369" r:id="rId51"/>
    <p:sldId id="370" r:id="rId52"/>
    <p:sldId id="373" r:id="rId53"/>
    <p:sldId id="371" r:id="rId54"/>
    <p:sldId id="372" r:id="rId55"/>
    <p:sldId id="374" r:id="rId56"/>
    <p:sldId id="375" r:id="rId57"/>
    <p:sldId id="376" r:id="rId58"/>
    <p:sldId id="377" r:id="rId59"/>
    <p:sldId id="315" r:id="rId60"/>
    <p:sldId id="317" r:id="rId61"/>
    <p:sldId id="326" r:id="rId62"/>
    <p:sldId id="349" r:id="rId63"/>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ECFF"/>
    <a:srgbClr val="66CCFF"/>
    <a:srgbClr val="CCFFFF"/>
    <a:srgbClr val="F8F8F8"/>
    <a:srgbClr val="EAEAEA"/>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7DBD1-1984-4DDA-96B0-21A0DD78C134}" v="1" dt="2020-11-03T18:08:54.343"/>
    <p1510:client id="{E866F2E4-3987-44B8-B3A9-ED0D11C7E1A1}" v="1" dt="2020-11-03T17:35:51.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16"/>
        <p:guide pos="4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Jorjius Azam" userId="S::181311003@vu.edu.bd::228e0758-179b-4f7a-939b-898f21895792" providerId="AD" clId="Web-{B5E7DBD1-1984-4DDA-96B0-21A0DD78C134}"/>
    <pc:docChg chg="modSld">
      <pc:chgData name="Md. Jorjius Azam" userId="S::181311003@vu.edu.bd::228e0758-179b-4f7a-939b-898f21895792" providerId="AD" clId="Web-{B5E7DBD1-1984-4DDA-96B0-21A0DD78C134}" dt="2020-11-03T18:08:54.343" v="0" actId="1076"/>
      <pc:docMkLst>
        <pc:docMk/>
      </pc:docMkLst>
      <pc:sldChg chg="modSp">
        <pc:chgData name="Md. Jorjius Azam" userId="S::181311003@vu.edu.bd::228e0758-179b-4f7a-939b-898f21895792" providerId="AD" clId="Web-{B5E7DBD1-1984-4DDA-96B0-21A0DD78C134}" dt="2020-11-03T18:08:54.343" v="0" actId="1076"/>
        <pc:sldMkLst>
          <pc:docMk/>
          <pc:sldMk cId="0" sldId="339"/>
        </pc:sldMkLst>
        <pc:picChg chg="mod">
          <ac:chgData name="Md. Jorjius Azam" userId="S::181311003@vu.edu.bd::228e0758-179b-4f7a-939b-898f21895792" providerId="AD" clId="Web-{B5E7DBD1-1984-4DDA-96B0-21A0DD78C134}" dt="2020-11-03T18:08:54.343" v="0" actId="1076"/>
          <ac:picMkLst>
            <pc:docMk/>
            <pc:sldMk cId="0" sldId="339"/>
            <ac:picMk id="68611" creationId="{00000000-0000-0000-0000-000000000000}"/>
          </ac:picMkLst>
        </pc:picChg>
      </pc:sldChg>
    </pc:docChg>
  </pc:docChgLst>
  <pc:docChgLst>
    <pc:chgData name="Raj Dev Chowdhury" userId="S::181311024@vu.edu.bd::a197e70f-95a1-40ce-8af0-fad743b56d14" providerId="AD" clId="Web-{E866F2E4-3987-44B8-B3A9-ED0D11C7E1A1}"/>
    <pc:docChg chg="modSld">
      <pc:chgData name="Raj Dev Chowdhury" userId="S::181311024@vu.edu.bd::a197e70f-95a1-40ce-8af0-fad743b56d14" providerId="AD" clId="Web-{E866F2E4-3987-44B8-B3A9-ED0D11C7E1A1}" dt="2020-11-03T17:35:51.482" v="0" actId="1076"/>
      <pc:docMkLst>
        <pc:docMk/>
      </pc:docMkLst>
      <pc:sldChg chg="modSp">
        <pc:chgData name="Raj Dev Chowdhury" userId="S::181311024@vu.edu.bd::a197e70f-95a1-40ce-8af0-fad743b56d14" providerId="AD" clId="Web-{E866F2E4-3987-44B8-B3A9-ED0D11C7E1A1}" dt="2020-11-03T17:35:51.482" v="0" actId="1076"/>
        <pc:sldMkLst>
          <pc:docMk/>
          <pc:sldMk cId="0" sldId="348"/>
        </pc:sldMkLst>
        <pc:spChg chg="mod">
          <ac:chgData name="Raj Dev Chowdhury" userId="S::181311024@vu.edu.bd::a197e70f-95a1-40ce-8af0-fad743b56d14" providerId="AD" clId="Web-{E866F2E4-3987-44B8-B3A9-ED0D11C7E1A1}" dt="2020-11-03T17:35:51.482" v="0" actId="1076"/>
          <ac:spMkLst>
            <pc:docMk/>
            <pc:sldMk cId="0" sldId="348"/>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670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pitchFamily="-112" charset="0"/>
                <a:ea typeface="ＭＳ Ｐゴシック" pitchFamily="-112" charset="-128"/>
                <a:cs typeface="ＭＳ Ｐゴシック" pitchFamily="-112" charset="-128"/>
              </a:defRPr>
            </a:lvl1pPr>
          </a:lstStyle>
          <a:p>
            <a:pPr>
              <a:defRPr/>
            </a:pPr>
            <a:endParaRPr lang="en-US"/>
          </a:p>
        </p:txBody>
      </p:sp>
      <p:sp>
        <p:nvSpPr>
          <p:cNvPr id="46083" name="Rectangle 3"/>
          <p:cNvSpPr>
            <a:spLocks noGrp="1" noChangeArrowheads="1"/>
          </p:cNvSpPr>
          <p:nvPr>
            <p:ph type="dt" sz="quarter" idx="1"/>
          </p:nvPr>
        </p:nvSpPr>
        <p:spPr bwMode="auto">
          <a:xfrm>
            <a:off x="3943350" y="0"/>
            <a:ext cx="30670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pitchFamily="-112" charset="0"/>
                <a:ea typeface="ＭＳ Ｐゴシック" pitchFamily="-112" charset="-128"/>
                <a:cs typeface="ＭＳ Ｐゴシック" pitchFamily="-112" charset="-128"/>
              </a:defRPr>
            </a:lvl1pPr>
          </a:lstStyle>
          <a:p>
            <a:pPr>
              <a:defRPr/>
            </a:pPr>
            <a:endParaRPr lang="en-US"/>
          </a:p>
        </p:txBody>
      </p:sp>
      <p:sp>
        <p:nvSpPr>
          <p:cNvPr id="46084"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pitchFamily="-112" charset="0"/>
                <a:ea typeface="ＭＳ Ｐゴシック" pitchFamily="-112" charset="-128"/>
                <a:cs typeface="ＭＳ Ｐゴシック" pitchFamily="-112" charset="-128"/>
              </a:defRPr>
            </a:lvl1pPr>
          </a:lstStyle>
          <a:p>
            <a:pPr>
              <a:defRPr/>
            </a:pPr>
            <a:endParaRPr lang="en-US"/>
          </a:p>
        </p:txBody>
      </p:sp>
      <p:sp>
        <p:nvSpPr>
          <p:cNvPr id="46085"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pPr>
              <a:defRPr/>
            </a:pPr>
            <a:fld id="{ADD849C1-62B6-42CA-9BCE-2D4FE62A6F24}" type="slidenum">
              <a:rPr lang="en-US"/>
              <a:pPr>
                <a:defRPr/>
              </a:pPr>
              <a:t>‹#›</a:t>
            </a:fld>
            <a:endParaRPr lang="en-US"/>
          </a:p>
        </p:txBody>
      </p:sp>
    </p:spTree>
    <p:extLst>
      <p:ext uri="{BB962C8B-B14F-4D97-AF65-F5344CB8AC3E}">
        <p14:creationId xmlns:p14="http://schemas.microsoft.com/office/powerpoint/2010/main" val="506098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pitchFamily="-112" charset="0"/>
                <a:ea typeface="ＭＳ Ｐゴシック" pitchFamily="-112" charset="-128"/>
                <a:cs typeface="ＭＳ Ｐゴシック" pitchFamily="-112" charset="-128"/>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pitchFamily="-112" charset="0"/>
                <a:ea typeface="ＭＳ Ｐゴシック" pitchFamily="-112" charset="-128"/>
                <a:cs typeface="ＭＳ Ｐゴシック" pitchFamily="-112" charset="-128"/>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pitchFamily="-112" charset="0"/>
                <a:ea typeface="ＭＳ Ｐゴシック" pitchFamily="-112" charset="-128"/>
                <a:cs typeface="ＭＳ Ｐゴシック" pitchFamily="-112" charset="-128"/>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EA8AB701-B6B5-4E7D-AE27-F62893BB41F7}" type="slidenum">
              <a:rPr lang="en-US"/>
              <a:pPr>
                <a:defRPr/>
              </a:pPr>
              <a:t>‹#›</a:t>
            </a:fld>
            <a:endParaRPr lang="en-US"/>
          </a:p>
        </p:txBody>
      </p:sp>
    </p:spTree>
    <p:extLst>
      <p:ext uri="{BB962C8B-B14F-4D97-AF65-F5344CB8AC3E}">
        <p14:creationId xmlns:p14="http://schemas.microsoft.com/office/powerpoint/2010/main" val="1493444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79513"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144690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68276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2365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CC5215-5B7F-4413-957D-765C4B9DDED6}" type="slidenum">
              <a:rPr lang="en-US" smtClean="0">
                <a:latin typeface="Times New Roman" panose="02020603050405020304" pitchFamily="18" charset="0"/>
              </a:rPr>
              <a:pPr/>
              <a:t>12</a:t>
            </a:fld>
            <a:endParaRPr lang="en-US">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872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263A63-EE3D-45C1-923A-A4CFEBC9B2F2}" type="slidenum">
              <a:rPr lang="en-US" smtClean="0">
                <a:latin typeface="Times New Roman" panose="02020603050405020304" pitchFamily="18" charset="0"/>
              </a:rPr>
              <a:pPr/>
              <a:t>16</a:t>
            </a:fld>
            <a:endParaRPr 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4773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891A44-7FF4-4B5A-A885-BEDA2455FDAA}" type="slidenum">
              <a:rPr lang="en-US" smtClean="0">
                <a:latin typeface="Times New Roman" panose="02020603050405020304" pitchFamily="18" charset="0"/>
              </a:rPr>
              <a:pPr/>
              <a:t>17</a:t>
            </a:fld>
            <a:endParaRPr 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43683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94E3F07-7FFB-4952-9ADF-0A36057565C5}" type="slidenum">
              <a:rPr lang="en-US" smtClean="0">
                <a:latin typeface="Times New Roman" panose="02020603050405020304" pitchFamily="18" charset="0"/>
              </a:rPr>
              <a:pPr/>
              <a:t>18</a:t>
            </a:fld>
            <a:endParaRPr 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88941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36C81B-121E-442E-AFD3-BAE659C69B42}" type="slidenum">
              <a:rPr lang="en-US" smtClean="0">
                <a:latin typeface="Times New Roman" panose="02020603050405020304" pitchFamily="18" charset="0"/>
              </a:rPr>
              <a:pPr/>
              <a:t>19</a:t>
            </a:fld>
            <a:endParaRPr 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5963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908DD5-54B1-4016-B7BC-E7DBC51E264C}" type="slidenum">
              <a:rPr lang="en-US" smtClean="0">
                <a:latin typeface="Times New Roman" panose="02020603050405020304" pitchFamily="18" charset="0"/>
              </a:rPr>
              <a:pPr/>
              <a:t>20</a:t>
            </a:fld>
            <a:endParaRPr 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45395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6DC5A7-05AE-419E-9314-7636D360EA29}" type="slidenum">
              <a:rPr lang="en-US" smtClean="0">
                <a:latin typeface="Times New Roman" panose="02020603050405020304" pitchFamily="18" charset="0"/>
              </a:rPr>
              <a:pPr/>
              <a:t>22</a:t>
            </a:fld>
            <a:endParaRPr 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953246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511D44-7FFB-4E91-97CE-DA6D985E6047}" type="slidenum">
              <a:rPr lang="en-US" smtClean="0">
                <a:latin typeface="Times New Roman" panose="02020603050405020304" pitchFamily="18" charset="0"/>
              </a:rPr>
              <a:pPr/>
              <a:t>23</a:t>
            </a:fld>
            <a:endParaRPr 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17577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B59059-0680-48AC-AA8E-1B46FF3276A3}" type="slidenum">
              <a:rPr lang="en-US" smtClean="0">
                <a:latin typeface="Times New Roman" panose="02020603050405020304" pitchFamily="18" charset="0"/>
              </a:rPr>
              <a:pPr/>
              <a:t>2</a:t>
            </a:fld>
            <a:endParaRPr lang="en-US">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585479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DD7B4D-AFE5-4B5A-B278-C2E8155DCEC3}" type="slidenum">
              <a:rPr lang="en-US" smtClean="0">
                <a:latin typeface="Times New Roman" panose="02020603050405020304" pitchFamily="18" charset="0"/>
              </a:rPr>
              <a:pPr/>
              <a:t>30</a:t>
            </a:fld>
            <a:endParaRPr 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975953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73995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5E97E6-AB24-428D-8ADD-59AD20B7439F}" type="slidenum">
              <a:rPr lang="en-US" smtClean="0">
                <a:latin typeface="Times New Roman" panose="02020603050405020304" pitchFamily="18" charset="0"/>
              </a:rPr>
              <a:pPr/>
              <a:t>32</a:t>
            </a:fld>
            <a:endParaRPr lang="en-US">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30299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57FCC3-5B1D-4966-BFE7-5C5413A69994}" type="slidenum">
              <a:rPr lang="en-US" smtClean="0">
                <a:latin typeface="Times New Roman" panose="02020603050405020304" pitchFamily="18" charset="0"/>
              </a:rPr>
              <a:pPr/>
              <a:t>33</a:t>
            </a:fld>
            <a:endParaRPr 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62663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ABBD72-8E66-455E-B458-FC13B0A107A3}" type="slidenum">
              <a:rPr lang="en-US" smtClean="0">
                <a:latin typeface="Times New Roman" panose="02020603050405020304" pitchFamily="18" charset="0"/>
              </a:rPr>
              <a:pPr/>
              <a:t>34</a:t>
            </a:fld>
            <a:endParaRPr 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14560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CD4E1D-33B6-4A09-BD9D-0D1D4B1C6654}" type="slidenum">
              <a:rPr lang="en-US" smtClean="0">
                <a:latin typeface="Times New Roman" panose="02020603050405020304" pitchFamily="18" charset="0"/>
              </a:rPr>
              <a:pPr/>
              <a:t>35</a:t>
            </a:fld>
            <a:endParaRPr 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85563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9B32B6-6280-48DB-AAD2-9E99C5DE730F}" type="slidenum">
              <a:rPr lang="en-US" smtClean="0">
                <a:latin typeface="Times New Roman" panose="02020603050405020304" pitchFamily="18" charset="0"/>
              </a:rPr>
              <a:pPr/>
              <a:t>36</a:t>
            </a:fld>
            <a:endParaRPr lang="en-US">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55494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A39AE6-B41E-464A-891B-AF98E5D6F053}" type="slidenum">
              <a:rPr lang="en-US" smtClean="0">
                <a:latin typeface="Times New Roman" panose="02020603050405020304" pitchFamily="18" charset="0"/>
              </a:rPr>
              <a:pPr/>
              <a:t>37</a:t>
            </a:fld>
            <a:endParaRPr 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444088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5256E8-620C-42B6-8633-5E7F7AF0F983}" type="slidenum">
              <a:rPr lang="en-US" smtClean="0">
                <a:latin typeface="Times New Roman" panose="02020603050405020304" pitchFamily="18" charset="0"/>
              </a:rPr>
              <a:pPr/>
              <a:t>38</a:t>
            </a:fld>
            <a:endParaRPr lang="en-US">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982400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F43B0D-00DF-46CE-B98D-410E665D0B66}" type="slidenum">
              <a:rPr lang="en-US" smtClean="0">
                <a:latin typeface="Times New Roman" panose="02020603050405020304" pitchFamily="18" charset="0"/>
              </a:rPr>
              <a:pPr/>
              <a:t>39</a:t>
            </a:fld>
            <a:endParaRPr lang="en-US">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5698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875107-694D-4D4C-9A8F-38CAE26AC43F}" type="slidenum">
              <a:rPr lang="en-US" smtClean="0">
                <a:latin typeface="Times New Roman" panose="02020603050405020304" pitchFamily="18" charset="0"/>
              </a:rPr>
              <a:pPr/>
              <a:t>3</a:t>
            </a:fld>
            <a:endParaRPr lang="en-US">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81081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3524B5-92B7-4A90-9ABE-03176767E205}" type="slidenum">
              <a:rPr lang="en-US" smtClean="0">
                <a:latin typeface="Times New Roman" panose="02020603050405020304" pitchFamily="18" charset="0"/>
              </a:rPr>
              <a:pPr/>
              <a:t>40</a:t>
            </a:fld>
            <a:endParaRPr lang="en-US">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67863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4425FD-0DC0-483C-9F53-1BAB610C9AD5}" type="slidenum">
              <a:rPr lang="en-US" smtClean="0">
                <a:latin typeface="Times New Roman" panose="02020603050405020304" pitchFamily="18" charset="0"/>
              </a:rPr>
              <a:pPr/>
              <a:t>44</a:t>
            </a:fld>
            <a:endParaRPr lang="en-US">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795455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5AB4C7-9BC4-43B1-8F8D-F8CD36FB8302}" type="slidenum">
              <a:rPr lang="en-US" smtClean="0">
                <a:latin typeface="Times New Roman" panose="02020603050405020304" pitchFamily="18" charset="0"/>
              </a:rPr>
              <a:pPr/>
              <a:t>55</a:t>
            </a:fld>
            <a:endParaRPr lang="en-US">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863837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755D1E-5212-4803-B7A7-C79A47D03110}" type="slidenum">
              <a:rPr lang="en-US" smtClean="0">
                <a:latin typeface="Times New Roman" panose="02020603050405020304" pitchFamily="18" charset="0"/>
              </a:rPr>
              <a:pPr/>
              <a:t>56</a:t>
            </a:fld>
            <a:endParaRPr lang="en-US">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08826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F38264-0857-49E1-923B-CEDB3D941D8E}" type="slidenum">
              <a:rPr lang="en-US" smtClean="0">
                <a:latin typeface="Times New Roman" panose="02020603050405020304" pitchFamily="18" charset="0"/>
              </a:rPr>
              <a:pPr/>
              <a:t>57</a:t>
            </a:fld>
            <a:endParaRPr 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64402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79513" y="696913"/>
            <a:ext cx="4641850" cy="3481387"/>
          </a:xfrm>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79165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011B80-39FB-4392-8028-B38560EE6196}" type="slidenum">
              <a:rPr lang="en-US" smtClean="0">
                <a:latin typeface="Times New Roman" panose="02020603050405020304" pitchFamily="18" charset="0"/>
              </a:rPr>
              <a:pPr/>
              <a:t>4</a:t>
            </a:fld>
            <a:endParaRPr lang="en-US">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92904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90517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A20354-2693-4ACF-8053-B9093EDC3D65}" type="slidenum">
              <a:rPr lang="en-US" smtClean="0">
                <a:latin typeface="Times New Roman" panose="02020603050405020304" pitchFamily="18" charset="0"/>
              </a:rPr>
              <a:pPr/>
              <a:t>6</a:t>
            </a:fld>
            <a:endParaRPr lang="en-US">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0147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866BAB-8C7A-423B-ACA2-B09515DA8505}" type="slidenum">
              <a:rPr lang="en-US" smtClean="0">
                <a:latin typeface="Times New Roman" panose="02020603050405020304" pitchFamily="18" charset="0"/>
              </a:rPr>
              <a:pPr/>
              <a:t>7</a:t>
            </a:fld>
            <a:endParaRPr lang="en-US">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003990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436" tIns="46217" rIns="92436" bIns="46217" anchor="b"/>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a:fld id="{4266C471-6176-44BB-AA79-0E31A4ACD221}" type="slidenum">
              <a:rPr lang="en-US" sz="1200">
                <a:latin typeface="Times New Roman" panose="02020603050405020304" pitchFamily="18" charset="0"/>
              </a:rPr>
              <a:pPr algn="r"/>
              <a:t>8</a:t>
            </a:fld>
            <a:endParaRPr lang="en-US" sz="12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75812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2A0169A-4C29-46BF-A656-78FE95175AA5}" type="slidenum">
              <a:rPr lang="en-US" smtClean="0">
                <a:latin typeface="Times New Roman" panose="02020603050405020304" pitchFamily="18" charset="0"/>
              </a:rPr>
              <a:pPr/>
              <a:t>9</a:t>
            </a:fld>
            <a:endParaRPr lang="en-US">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02067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257675" y="6613525"/>
            <a:ext cx="444500" cy="244475"/>
          </a:xfrm>
          <a:prstGeom prst="rect">
            <a:avLst/>
          </a:prstGeom>
          <a:noFill/>
          <a:ln w="9525">
            <a:noFill/>
            <a:miter lim="800000"/>
            <a:headEnd/>
            <a:tailEnd/>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00" b="1">
                <a:solidFill>
                  <a:srgbClr val="EE3900"/>
                </a:solidFill>
                <a:latin typeface="Helvetica" panose="020B0604020202020204" pitchFamily="34" charset="0"/>
              </a:rPr>
              <a:t>2.</a:t>
            </a:r>
            <a:fld id="{28BD05C7-19AD-425B-BEC6-DDB5C0C24DAB}" type="slidenum">
              <a:rPr lang="en-US" sz="1000" b="1" smtClean="0">
                <a:solidFill>
                  <a:srgbClr val="EE3900"/>
                </a:solidFill>
                <a:latin typeface="Helvetica" panose="020B0604020202020204" pitchFamily="34" charset="0"/>
              </a:rPr>
              <a:pPr algn="ctr">
                <a:spcBef>
                  <a:spcPct val="50000"/>
                </a:spcBef>
                <a:defRPr/>
              </a:pPr>
              <a:t>‹#›</a:t>
            </a:fld>
            <a:endParaRPr lang="en-US" sz="1000" b="1">
              <a:solidFill>
                <a:srgbClr val="EE3900"/>
              </a:solidFill>
              <a:latin typeface="Helvetica" panose="020B0604020202020204" pitchFamily="34" charset="0"/>
            </a:endParaRPr>
          </a:p>
        </p:txBody>
      </p:sp>
      <p:sp>
        <p:nvSpPr>
          <p:cNvPr id="5" name="Text Box 10"/>
          <p:cNvSpPr txBox="1">
            <a:spLocks noChangeArrowheads="1"/>
          </p:cNvSpPr>
          <p:nvPr/>
        </p:nvSpPr>
        <p:spPr bwMode="auto">
          <a:xfrm>
            <a:off x="6489700" y="6621463"/>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00" b="1">
                <a:solidFill>
                  <a:srgbClr val="EE3900"/>
                </a:solidFill>
                <a:latin typeface="Helvetica" panose="020B0604020202020204" pitchFamily="34" charset="0"/>
              </a:rPr>
              <a:t>Silberschatz, Galvin and Gagne ©2009</a:t>
            </a:r>
          </a:p>
        </p:txBody>
      </p:sp>
      <p:sp>
        <p:nvSpPr>
          <p:cNvPr id="6" name="Text Box 11"/>
          <p:cNvSpPr txBox="1">
            <a:spLocks noChangeArrowheads="1"/>
          </p:cNvSpPr>
          <p:nvPr/>
        </p:nvSpPr>
        <p:spPr bwMode="auto">
          <a:xfrm>
            <a:off x="71438" y="6621463"/>
            <a:ext cx="3241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sz="1000" b="1">
                <a:solidFill>
                  <a:srgbClr val="EE3900"/>
                </a:solidFill>
                <a:latin typeface="Helvetica" panose="020B0604020202020204" pitchFamily="34" charset="0"/>
              </a:rPr>
              <a:t>Operating System Concepts with Java – 8</a:t>
            </a:r>
            <a:r>
              <a:rPr lang="en-US" sz="1000" b="1" baseline="30000">
                <a:solidFill>
                  <a:srgbClr val="EE3900"/>
                </a:solidFill>
                <a:latin typeface="Helvetica" panose="020B0604020202020204" pitchFamily="34" charset="0"/>
              </a:rPr>
              <a:t>th</a:t>
            </a:r>
            <a:r>
              <a:rPr lang="en-US" sz="1000" b="1">
                <a:solidFill>
                  <a:srgbClr val="EE3900"/>
                </a:solidFill>
                <a:latin typeface="Helvetica" panose="020B0604020202020204" pitchFamily="34" charset="0"/>
              </a:rPr>
              <a:t> Edition</a:t>
            </a:r>
          </a:p>
        </p:txBody>
      </p:sp>
      <p:sp>
        <p:nvSpPr>
          <p:cNvPr id="7" name="Rectangle 7"/>
          <p:cNvSpPr>
            <a:spLocks noChangeArrowheads="1"/>
          </p:cNvSpPr>
          <p:nvPr/>
        </p:nvSpPr>
        <p:spPr bwMode="auto">
          <a:xfrm>
            <a:off x="0" y="3048000"/>
            <a:ext cx="9144000" cy="228600"/>
          </a:xfrm>
          <a:prstGeom prst="rect">
            <a:avLst/>
          </a:prstGeom>
          <a:gradFill rotWithShape="1">
            <a:gsLst>
              <a:gs pos="0">
                <a:srgbClr val="FF8A65"/>
              </a:gs>
              <a:gs pos="100000">
                <a:srgbClr val="C02E00"/>
              </a:gs>
            </a:gsLst>
            <a:lin ang="5400000" scaled="1"/>
          </a:gradFill>
          <a:ln w="9525">
            <a:solidFill>
              <a:srgbClr val="D03200"/>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8" name="Rectangle 8"/>
          <p:cNvSpPr>
            <a:spLocks noChangeArrowheads="1"/>
          </p:cNvSpPr>
          <p:nvPr/>
        </p:nvSpPr>
        <p:spPr bwMode="auto">
          <a:xfrm>
            <a:off x="3048000" y="3048000"/>
            <a:ext cx="3200400" cy="228600"/>
          </a:xfrm>
          <a:prstGeom prst="rect">
            <a:avLst/>
          </a:prstGeom>
          <a:gradFill rotWithShape="1">
            <a:gsLst>
              <a:gs pos="0">
                <a:schemeClr val="accent1"/>
              </a:gs>
              <a:gs pos="100000">
                <a:srgbClr val="475E00"/>
              </a:gs>
            </a:gsLst>
            <a:lin ang="5400000" scaled="1"/>
          </a:gradFill>
          <a:ln w="9525">
            <a:solidFill>
              <a:srgbClr val="99CCFF"/>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AutoShape 9"/>
          <p:cNvSpPr>
            <a:spLocks noChangeArrowheads="1"/>
          </p:cNvSpPr>
          <p:nvPr/>
        </p:nvSpPr>
        <p:spPr bwMode="auto">
          <a:xfrm>
            <a:off x="3570288" y="4319588"/>
            <a:ext cx="2092325" cy="1403350"/>
          </a:xfrm>
          <a:prstGeom prst="bevel">
            <a:avLst>
              <a:gd name="adj" fmla="val 12500"/>
            </a:avLst>
          </a:prstGeom>
          <a:solidFill>
            <a:srgbClr val="D03200"/>
          </a:solidFill>
          <a:ln w="9525">
            <a:solidFill>
              <a:srgbClr val="D03200"/>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solidFill>
                <a:srgbClr val="FF8A65"/>
              </a:solidFill>
              <a:latin typeface="Arial" panose="020B0604020202020204" pitchFamily="34" charset="0"/>
            </a:endParaRPr>
          </a:p>
        </p:txBody>
      </p:sp>
      <p:pic>
        <p:nvPicPr>
          <p:cNvPr id="10" name="Picture 10" descr="dino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25" y="4498975"/>
            <a:ext cx="170656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0" name="Rectangle 3"/>
          <p:cNvSpPr>
            <a:spLocks noGrp="1" noChangeArrowheads="1"/>
          </p:cNvSpPr>
          <p:nvPr>
            <p:ph type="ctrTitle"/>
          </p:nvPr>
        </p:nvSpPr>
        <p:spPr>
          <a:xfrm>
            <a:off x="685800" y="2130425"/>
            <a:ext cx="7772400" cy="1470025"/>
          </a:xfrm>
        </p:spPr>
        <p:txBody>
          <a:bodyPr/>
          <a:lstStyle>
            <a:lvl1pPr>
              <a:defRPr sz="4000"/>
            </a:lvl1pPr>
          </a:lstStyle>
          <a:p>
            <a:r>
              <a:rPr lang="en-US"/>
              <a:t>Click to edit Master title style</a:t>
            </a:r>
          </a:p>
        </p:txBody>
      </p:sp>
      <p:sp>
        <p:nvSpPr>
          <p:cNvPr id="124931"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273872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652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1613"/>
            <a:ext cx="2057400" cy="5519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1613"/>
            <a:ext cx="6019800" cy="5519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6" name="Rectangle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7" name="Rectangle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382042A9-F333-4C23-85AB-27E032A0E910}" type="datetimeFigureOut">
              <a:rPr lang="en-US"/>
              <a:pPr>
                <a:defRPr/>
              </a:pPr>
              <a:t>11/3/2020</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lvl1pPr>
          </a:lstStyle>
          <a:p>
            <a:pPr>
              <a:defRPr/>
            </a:pPr>
            <a:fld id="{84722B39-157C-444C-ABBD-2E72185A6164}" type="slidenum">
              <a:rPr lang="en-US"/>
              <a:pPr>
                <a:defRPr/>
              </a:pPr>
              <a:t>‹#›</a:t>
            </a:fld>
            <a:endParaRPr lang="en-US" sz="1400">
              <a:solidFill>
                <a:srgbClr val="FFFFFF"/>
              </a:solidFill>
            </a:endParaRPr>
          </a:p>
        </p:txBody>
      </p:sp>
    </p:spTree>
    <p:extLst>
      <p:ext uri="{BB962C8B-B14F-4D97-AF65-F5344CB8AC3E}">
        <p14:creationId xmlns:p14="http://schemas.microsoft.com/office/powerpoint/2010/main" val="69558452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27D76B-3936-432E-A965-133AB7D749BC}" type="datetimeFigureOut">
              <a:rPr lang="en-US"/>
              <a:pPr>
                <a:defRPr/>
              </a:pPr>
              <a:t>11/3/2020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9BF9BDCD-66A2-4E71-B9C1-4236390EFBE9}" type="slidenum">
              <a:rPr lang="en-US"/>
              <a:pPr>
                <a:defRPr/>
              </a:pPr>
              <a:t>‹#›</a:t>
            </a:fld>
            <a:endParaRPr lang="en-US"/>
          </a:p>
        </p:txBody>
      </p:sp>
    </p:spTree>
    <p:extLst>
      <p:ext uri="{BB962C8B-B14F-4D97-AF65-F5344CB8AC3E}">
        <p14:creationId xmlns:p14="http://schemas.microsoft.com/office/powerpoint/2010/main" val="416540126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6" name="Rectangle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7" name="Rectangle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8" name="Rectangle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Rectangle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DDAAE67F-8594-4BCB-9547-0F914F3F7D43}" type="datetimeFigureOut">
              <a:rPr lang="en-US"/>
              <a:pPr>
                <a:defRPr/>
              </a:pPr>
              <a:t>11/3/2020</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lvl1pPr>
          </a:lstStyle>
          <a:p>
            <a:pPr>
              <a:defRPr/>
            </a:pPr>
            <a:fld id="{2954BFB9-660B-4C43-B105-7C3BB4142236}" type="slidenum">
              <a:rPr lang="en-US"/>
              <a:pPr>
                <a:defRPr/>
              </a:pPr>
              <a:t>‹#›</a:t>
            </a:fld>
            <a:endParaRPr lang="en-US"/>
          </a:p>
        </p:txBody>
      </p:sp>
    </p:spTree>
    <p:extLst>
      <p:ext uri="{BB962C8B-B14F-4D97-AF65-F5344CB8AC3E}">
        <p14:creationId xmlns:p14="http://schemas.microsoft.com/office/powerpoint/2010/main" val="201949690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6429ACCC-1328-422B-AA7D-DC0808FCB06F}" type="datetimeFigureOut">
              <a:rPr lang="en-US"/>
              <a:pPr>
                <a:defRPr/>
              </a:pPr>
              <a:t>11/3/2020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A6889D3F-BA56-46FD-9656-BA5DEAF2E0F5}" type="slidenum">
              <a:rPr lang="en-US"/>
              <a:pPr>
                <a:defRPr/>
              </a:pPr>
              <a:t>‹#›</a:t>
            </a:fld>
            <a:endParaRPr lang="en-US"/>
          </a:p>
        </p:txBody>
      </p:sp>
    </p:spTree>
    <p:extLst>
      <p:ext uri="{BB962C8B-B14F-4D97-AF65-F5344CB8AC3E}">
        <p14:creationId xmlns:p14="http://schemas.microsoft.com/office/powerpoint/2010/main" val="118717667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Rectangle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0"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1"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CFBE4700-8E66-460C-BC6D-DC807D24E4FC}" type="datetimeFigureOut">
              <a:rPr lang="en-US"/>
              <a:pPr>
                <a:defRPr/>
              </a:pPr>
              <a:t>11/3/2020</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defRPr/>
            </a:lvl1pPr>
          </a:lstStyle>
          <a:p>
            <a:pPr>
              <a:defRPr/>
            </a:pPr>
            <a:fld id="{1D77AF6B-AD5B-4192-924D-414503468BE6}" type="slidenum">
              <a:rPr lang="en-US"/>
              <a:pPr>
                <a:defRPr/>
              </a:pPr>
              <a:t>‹#›</a:t>
            </a:fld>
            <a:endParaRPr lang="en-US"/>
          </a:p>
        </p:txBody>
      </p:sp>
    </p:spTree>
    <p:extLst>
      <p:ext uri="{BB962C8B-B14F-4D97-AF65-F5344CB8AC3E}">
        <p14:creationId xmlns:p14="http://schemas.microsoft.com/office/powerpoint/2010/main" val="7000803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E09D1995-9820-4BE8-BD34-E88136275DD2}" type="datetimeFigureOut">
              <a:rPr lang="en-US"/>
              <a:pPr>
                <a:defRPr/>
              </a:pPr>
              <a:t>11/3/2020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1C0DBDF4-7FB3-459D-A7FD-E149E792E168}" type="slidenum">
              <a:rPr lang="en-US"/>
              <a:pPr>
                <a:defRPr/>
              </a:pPr>
              <a:t>‹#›</a:t>
            </a:fld>
            <a:endParaRPr lang="en-US"/>
          </a:p>
        </p:txBody>
      </p:sp>
    </p:spTree>
    <p:extLst>
      <p:ext uri="{BB962C8B-B14F-4D97-AF65-F5344CB8AC3E}">
        <p14:creationId xmlns:p14="http://schemas.microsoft.com/office/powerpoint/2010/main" val="2777974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4"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8" name="Date Placeholder 1"/>
          <p:cNvSpPr>
            <a:spLocks noGrp="1"/>
          </p:cNvSpPr>
          <p:nvPr>
            <p:ph type="dt" sz="half" idx="10"/>
          </p:nvPr>
        </p:nvSpPr>
        <p:spPr/>
        <p:txBody>
          <a:bodyPr/>
          <a:lstStyle>
            <a:lvl1pPr>
              <a:defRPr/>
            </a:lvl1pPr>
          </a:lstStyle>
          <a:p>
            <a:pPr>
              <a:defRPr/>
            </a:pPr>
            <a:fld id="{BDA1FE4B-0CC7-4D66-B946-44646E210D1A}" type="datetimeFigureOut">
              <a:rPr lang="en-US"/>
              <a:pPr>
                <a:defRPr/>
              </a:pPr>
              <a:t>11/3/2020</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361EED50-E95C-4C30-9585-F1325628772A}" type="slidenum">
              <a:rPr lang="en-US"/>
              <a:pPr>
                <a:defRPr/>
              </a:pPr>
              <a:t>‹#›</a:t>
            </a:fld>
            <a:endParaRPr lang="en-US"/>
          </a:p>
        </p:txBody>
      </p:sp>
    </p:spTree>
    <p:extLst>
      <p:ext uri="{BB962C8B-B14F-4D97-AF65-F5344CB8AC3E}">
        <p14:creationId xmlns:p14="http://schemas.microsoft.com/office/powerpoint/2010/main" val="2009788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8" name="Rectangle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B531F375-EE15-4F07-AC86-FB1E2935831A}"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53D214A8-257F-4509-B848-C2757CD93222}" type="datetimeFigureOut">
              <a:rPr lang="en-US"/>
              <a:pPr>
                <a:defRPr/>
              </a:pPr>
              <a:t>11/3/2020</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10362529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4266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8"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E39CA54E-503E-4E2B-B95F-36471566EF60}"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97CA2AA4-C92B-40FE-B590-5B05BB967160}" type="datetimeFigureOut">
              <a:rPr lang="en-US"/>
              <a:pPr>
                <a:defRPr/>
              </a:pPr>
              <a:t>11/3/2020</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846186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C98C02-1CBC-4BC3-B920-D56D37E1340C}" type="datetimeFigureOut">
              <a:rPr lang="en-US"/>
              <a:pPr>
                <a:defRPr/>
              </a:pPr>
              <a:t>11/3/2020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E9097F-3F7F-49FA-865B-AB428FD1E13E}" type="slidenum">
              <a:rPr lang="en-US"/>
              <a:pPr>
                <a:defRPr/>
              </a:pPr>
              <a:t>‹#›</a:t>
            </a:fld>
            <a:endParaRPr lang="en-US"/>
          </a:p>
        </p:txBody>
      </p:sp>
    </p:spTree>
    <p:extLst>
      <p:ext uri="{BB962C8B-B14F-4D97-AF65-F5344CB8AC3E}">
        <p14:creationId xmlns:p14="http://schemas.microsoft.com/office/powerpoint/2010/main" val="330561443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6" name="Rectangle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7"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55884CB9-6A59-43E8-A705-F05B36ACCABB}"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C2C917FD-D518-4AAD-BCAB-D75F27A44E75}" type="datetimeFigureOut">
              <a:rPr lang="en-US"/>
              <a:pPr>
                <a:defRPr/>
              </a:pPr>
              <a:t>11/3/2020</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5693433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433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3413" y="1190625"/>
            <a:ext cx="3789362"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5175" y="1190625"/>
            <a:ext cx="3789363"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599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0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210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0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805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52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016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633413" y="1190625"/>
            <a:ext cx="773112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084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00" b="1">
                <a:solidFill>
                  <a:srgbClr val="EE3900"/>
                </a:solidFill>
                <a:latin typeface="Helvetica" panose="020B0604020202020204" pitchFamily="34" charset="0"/>
              </a:rPr>
              <a:t>2.</a:t>
            </a:r>
            <a:fld id="{0C497A03-B9E4-4B26-8593-FE059F1F40D7}" type="slidenum">
              <a:rPr lang="en-US" sz="1000" b="1" smtClean="0">
                <a:solidFill>
                  <a:srgbClr val="EE3900"/>
                </a:solidFill>
                <a:latin typeface="Helvetica" panose="020B0604020202020204" pitchFamily="34" charset="0"/>
              </a:rPr>
              <a:pPr algn="ctr">
                <a:spcBef>
                  <a:spcPct val="50000"/>
                </a:spcBef>
                <a:defRPr/>
              </a:pPr>
              <a:t>‹#›</a:t>
            </a:fld>
            <a:endParaRPr lang="en-US" sz="1000" b="1">
              <a:solidFill>
                <a:srgbClr val="EE3900"/>
              </a:solidFill>
              <a:latin typeface="Helvetica" panose="020B0604020202020204" pitchFamily="34" charset="0"/>
            </a:endParaRPr>
          </a:p>
        </p:txBody>
      </p:sp>
      <p:sp>
        <p:nvSpPr>
          <p:cNvPr id="1029" name="Text Box 10"/>
          <p:cNvSpPr txBox="1">
            <a:spLocks noChangeArrowheads="1"/>
          </p:cNvSpPr>
          <p:nvPr/>
        </p:nvSpPr>
        <p:spPr bwMode="auto">
          <a:xfrm>
            <a:off x="6489700" y="66262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00" b="1">
                <a:solidFill>
                  <a:srgbClr val="EE3900"/>
                </a:solidFill>
                <a:latin typeface="Helvetica" panose="020B0604020202020204" pitchFamily="34" charset="0"/>
              </a:rPr>
              <a:t>Silberschatz, Galvin and Gagne ©2009</a:t>
            </a:r>
          </a:p>
        </p:txBody>
      </p:sp>
      <p:sp>
        <p:nvSpPr>
          <p:cNvPr id="1030" name="Text Box 11"/>
          <p:cNvSpPr txBox="1">
            <a:spLocks noChangeArrowheads="1"/>
          </p:cNvSpPr>
          <p:nvPr/>
        </p:nvSpPr>
        <p:spPr bwMode="auto">
          <a:xfrm>
            <a:off x="71438" y="6621463"/>
            <a:ext cx="324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sz="1000" b="1">
                <a:solidFill>
                  <a:srgbClr val="EE3900"/>
                </a:solidFill>
                <a:latin typeface="Helvetica" panose="020B0604020202020204" pitchFamily="34" charset="0"/>
              </a:rPr>
              <a:t>Operating System Concepts with Java – 8</a:t>
            </a:r>
            <a:r>
              <a:rPr lang="en-US" sz="1000" b="1" baseline="30000">
                <a:solidFill>
                  <a:srgbClr val="EE3900"/>
                </a:solidFill>
                <a:latin typeface="Helvetica" panose="020B0604020202020204" pitchFamily="34" charset="0"/>
              </a:rPr>
              <a:t>th</a:t>
            </a:r>
            <a:r>
              <a:rPr lang="en-US" sz="1000" b="1">
                <a:solidFill>
                  <a:srgbClr val="EE3900"/>
                </a:solidFill>
                <a:latin typeface="Helvetica" panose="020B0604020202020204" pitchFamily="34" charset="0"/>
              </a:rPr>
              <a:t> Edition</a:t>
            </a:r>
          </a:p>
        </p:txBody>
      </p:sp>
      <p:pic>
        <p:nvPicPr>
          <p:cNvPr id="1031" name="Picture 7" descr="dino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23825"/>
            <a:ext cx="13065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6"/>
          <p:cNvSpPr>
            <a:spLocks noChangeShapeType="1"/>
          </p:cNvSpPr>
          <p:nvPr/>
        </p:nvSpPr>
        <p:spPr bwMode="auto">
          <a:xfrm>
            <a:off x="246063" y="846138"/>
            <a:ext cx="8689975" cy="19050"/>
          </a:xfrm>
          <a:prstGeom prst="line">
            <a:avLst/>
          </a:prstGeom>
          <a:noFill/>
          <a:ln w="38100">
            <a:solidFill>
              <a:srgbClr val="D032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9" descr="dino_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39100" y="5700713"/>
            <a:ext cx="10763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7"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ctr" rtl="0" eaLnBrk="0" fontAlgn="base" hangingPunct="0">
        <a:spcBef>
          <a:spcPct val="0"/>
        </a:spcBef>
        <a:spcAft>
          <a:spcPct val="0"/>
        </a:spcAft>
        <a:defRPr sz="3200" b="1">
          <a:solidFill>
            <a:srgbClr val="D03200"/>
          </a:solidFill>
          <a:latin typeface="+mj-lt"/>
          <a:ea typeface="MS PGothic" pitchFamily="34" charset="-128"/>
          <a:cs typeface="+mj-cs"/>
        </a:defRPr>
      </a:lvl1pPr>
      <a:lvl2pPr algn="ctr" rtl="0" eaLnBrk="0" fontAlgn="base" hangingPunct="0">
        <a:spcBef>
          <a:spcPct val="0"/>
        </a:spcBef>
        <a:spcAft>
          <a:spcPct val="0"/>
        </a:spcAft>
        <a:defRPr sz="3200" b="1">
          <a:solidFill>
            <a:srgbClr val="D03200"/>
          </a:solidFill>
          <a:latin typeface="Arial" charset="0"/>
          <a:ea typeface="MS PGothic" pitchFamily="34" charset="-128"/>
        </a:defRPr>
      </a:lvl2pPr>
      <a:lvl3pPr algn="ctr" rtl="0" eaLnBrk="0" fontAlgn="base" hangingPunct="0">
        <a:spcBef>
          <a:spcPct val="0"/>
        </a:spcBef>
        <a:spcAft>
          <a:spcPct val="0"/>
        </a:spcAft>
        <a:defRPr sz="3200" b="1">
          <a:solidFill>
            <a:srgbClr val="D03200"/>
          </a:solidFill>
          <a:latin typeface="Arial" charset="0"/>
          <a:ea typeface="MS PGothic" pitchFamily="34" charset="-128"/>
        </a:defRPr>
      </a:lvl3pPr>
      <a:lvl4pPr algn="ctr" rtl="0" eaLnBrk="0" fontAlgn="base" hangingPunct="0">
        <a:spcBef>
          <a:spcPct val="0"/>
        </a:spcBef>
        <a:spcAft>
          <a:spcPct val="0"/>
        </a:spcAft>
        <a:defRPr sz="3200" b="1">
          <a:solidFill>
            <a:srgbClr val="D03200"/>
          </a:solidFill>
          <a:latin typeface="Arial" charset="0"/>
          <a:ea typeface="MS PGothic" pitchFamily="34" charset="-128"/>
        </a:defRPr>
      </a:lvl4pPr>
      <a:lvl5pPr algn="ctr" rtl="0" eaLnBrk="0" fontAlgn="base" hangingPunct="0">
        <a:spcBef>
          <a:spcPct val="0"/>
        </a:spcBef>
        <a:spcAft>
          <a:spcPct val="0"/>
        </a:spcAft>
        <a:defRPr sz="3200" b="1">
          <a:solidFill>
            <a:srgbClr val="D03200"/>
          </a:solidFill>
          <a:latin typeface="Arial" charset="0"/>
          <a:ea typeface="MS PGothic" pitchFamily="34" charset="-128"/>
        </a:defRPr>
      </a:lvl5pPr>
      <a:lvl6pPr marL="457200" algn="ctr" rtl="0" fontAlgn="base">
        <a:spcBef>
          <a:spcPct val="0"/>
        </a:spcBef>
        <a:spcAft>
          <a:spcPct val="0"/>
        </a:spcAft>
        <a:defRPr sz="3200" b="1">
          <a:solidFill>
            <a:srgbClr val="D03200"/>
          </a:solidFill>
          <a:latin typeface="Arial" charset="0"/>
          <a:ea typeface="ＭＳ Ｐゴシック" charset="-128"/>
        </a:defRPr>
      </a:lvl6pPr>
      <a:lvl7pPr marL="914400" algn="ctr" rtl="0" fontAlgn="base">
        <a:spcBef>
          <a:spcPct val="0"/>
        </a:spcBef>
        <a:spcAft>
          <a:spcPct val="0"/>
        </a:spcAft>
        <a:defRPr sz="3200" b="1">
          <a:solidFill>
            <a:srgbClr val="D03200"/>
          </a:solidFill>
          <a:latin typeface="Arial" charset="0"/>
          <a:ea typeface="ＭＳ Ｐゴシック" charset="-128"/>
        </a:defRPr>
      </a:lvl7pPr>
      <a:lvl8pPr marL="1371600" algn="ctr" rtl="0" fontAlgn="base">
        <a:spcBef>
          <a:spcPct val="0"/>
        </a:spcBef>
        <a:spcAft>
          <a:spcPct val="0"/>
        </a:spcAft>
        <a:defRPr sz="3200" b="1">
          <a:solidFill>
            <a:srgbClr val="D03200"/>
          </a:solidFill>
          <a:latin typeface="Arial" charset="0"/>
          <a:ea typeface="ＭＳ Ｐゴシック" charset="-128"/>
        </a:defRPr>
      </a:lvl8pPr>
      <a:lvl9pPr marL="1828800" algn="ctr" rtl="0" fontAlgn="base">
        <a:spcBef>
          <a:spcPct val="0"/>
        </a:spcBef>
        <a:spcAft>
          <a:spcPct val="0"/>
        </a:spcAft>
        <a:defRPr sz="3200" b="1">
          <a:solidFill>
            <a:srgbClr val="D03200"/>
          </a:solidFill>
          <a:latin typeface="Arial" charset="0"/>
          <a:ea typeface="ＭＳ Ｐゴシック" charset="-128"/>
        </a:defRPr>
      </a:lvl9pPr>
    </p:titleStyle>
    <p:bodyStyle>
      <a:lvl1pPr marL="342900" indent="-342900" algn="l" rtl="0" eaLnBrk="0" fontAlgn="base" hangingPunct="0">
        <a:spcBef>
          <a:spcPct val="35000"/>
        </a:spcBef>
        <a:spcAft>
          <a:spcPct val="0"/>
        </a:spcAft>
        <a:buClr>
          <a:schemeClr val="bg2"/>
        </a:buClr>
        <a:buSzPct val="90000"/>
        <a:buFont typeface="Wingdings" panose="05000000000000000000" pitchFamily="2" charset="2"/>
        <a:buChar char="n"/>
        <a:defRPr kumimoji="1" sz="32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rgbClr val="FF3300"/>
        </a:buClr>
        <a:buSzPct val="80000"/>
        <a:buFont typeface="Wingdings" panose="05000000000000000000" pitchFamily="2" charset="2"/>
        <a:buChar char="l"/>
        <a:defRPr kumimoji="1" sz="28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6699"/>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99CCFF"/>
        </a:buClr>
        <a:buSzPct val="75000"/>
        <a:buFont typeface="Arial" panose="020B0604020202020204" pitchFamily="34" charset="0"/>
        <a:buChar char="»"/>
        <a:defRPr kumimoji="1" sz="2000">
          <a:solidFill>
            <a:schemeClr val="tx1"/>
          </a:solidFill>
          <a:latin typeface="+mn-lt"/>
          <a:ea typeface="MS PGothic" pitchFamily="34" charset="-128"/>
        </a:defRPr>
      </a:lvl5pPr>
      <a:lvl6pPr marL="22288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26860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31432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3600450" indent="-228600"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2051"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2052"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2053"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fld id="{B74A0212-275B-4B65-89EE-E4F4F6DBE9D3}" type="datetimeFigureOut">
              <a:rPr lang="en-US"/>
              <a:pPr>
                <a:defRPr/>
              </a:pPr>
              <a:t>11/3/2020</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a:ea typeface="ＭＳ Ｐゴシック" charset="-128"/>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ea typeface="ＭＳ Ｐゴシック" charset="-128"/>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A4D6A1DB-5BF7-4228-A8B2-5E6EBAEA563C}" type="slidenum">
              <a:rPr lang="en-US"/>
              <a:pPr>
                <a:defRPr/>
              </a:pPr>
              <a:t>‹#›</a:t>
            </a:fld>
            <a:endParaRPr lang="en-US"/>
          </a:p>
        </p:txBody>
      </p:sp>
      <p:sp>
        <p:nvSpPr>
          <p:cNvPr id="2062"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63"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hatis.techtarget.com/definition/Amazon" TargetMode="External"/><Relationship Id="rId2" Type="http://schemas.openxmlformats.org/officeDocument/2006/relationships/hyperlink" Target="https://searchcloudprovider.techtarget.com/definition/cloud-services" TargetMode="External"/><Relationship Id="rId1" Type="http://schemas.openxmlformats.org/officeDocument/2006/relationships/slideLayout" Target="../slideLayouts/slideLayout13.xml"/><Relationship Id="rId6" Type="http://schemas.openxmlformats.org/officeDocument/2006/relationships/hyperlink" Target="https://whatis.techtarget.com/definition/Twitter" TargetMode="External"/><Relationship Id="rId5" Type="http://schemas.openxmlformats.org/officeDocument/2006/relationships/hyperlink" Target="https://whatis.techtarget.com/definition/LinkedIn" TargetMode="External"/><Relationship Id="rId4" Type="http://schemas.openxmlformats.org/officeDocument/2006/relationships/hyperlink" Target="https://searchcio.techtarget.com/definition/Google-The-Company"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50500" y="500664"/>
            <a:ext cx="8918575" cy="1503363"/>
          </a:xfrm>
        </p:spPr>
        <p:txBody>
          <a:bodyPr/>
          <a:lstStyle/>
          <a:p>
            <a:pPr eaLnBrk="1" hangingPunct="1"/>
            <a:r>
              <a:rPr lang="en-US" sz="3600">
                <a:solidFill>
                  <a:srgbClr val="0070C0"/>
                </a:solidFill>
              </a:rPr>
              <a:t>Chapter 2: </a:t>
            </a:r>
            <a:br>
              <a:rPr lang="en-US" sz="3600">
                <a:solidFill>
                  <a:srgbClr val="0070C0"/>
                </a:solidFill>
              </a:rPr>
            </a:br>
            <a:r>
              <a:rPr lang="en-US" sz="3600">
                <a:solidFill>
                  <a:srgbClr val="0070C0"/>
                </a:solidFill>
              </a:rPr>
              <a:t>Operating-System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352550" y="201613"/>
            <a:ext cx="7791450" cy="576262"/>
          </a:xfrm>
        </p:spPr>
        <p:txBody>
          <a:bodyPr>
            <a:normAutofit fontScale="90000"/>
          </a:bodyPr>
          <a:lstStyle/>
          <a:p>
            <a:pPr eaLnBrk="1" fontAlgn="auto" hangingPunct="1">
              <a:spcAft>
                <a:spcPts val="0"/>
              </a:spcAft>
              <a:defRPr/>
            </a:pPr>
            <a:r>
              <a:rPr lang="en-US">
                <a:solidFill>
                  <a:schemeClr val="accent3">
                    <a:shade val="75000"/>
                  </a:schemeClr>
                </a:solidFill>
              </a:rPr>
              <a:t>Bourne Shell Command Interpreter</a:t>
            </a:r>
          </a:p>
        </p:txBody>
      </p:sp>
      <p:pic>
        <p:nvPicPr>
          <p:cNvPr id="35843"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368425"/>
            <a:ext cx="61817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492125" y="412750"/>
            <a:ext cx="8229600" cy="576263"/>
          </a:xfrm>
        </p:spPr>
        <p:txBody>
          <a:bodyPr>
            <a:normAutofit fontScale="90000"/>
          </a:bodyPr>
          <a:lstStyle/>
          <a:p>
            <a:pPr eaLnBrk="1" fontAlgn="auto" hangingPunct="1">
              <a:spcAft>
                <a:spcPts val="0"/>
              </a:spcAft>
              <a:defRPr/>
            </a:pPr>
            <a:r>
              <a:rPr lang="en-US">
                <a:solidFill>
                  <a:schemeClr val="accent3">
                    <a:shade val="75000"/>
                  </a:schemeClr>
                </a:solidFill>
              </a:rPr>
              <a:t>The Mac OS X GUI</a:t>
            </a:r>
          </a:p>
        </p:txBody>
      </p:sp>
      <p:pic>
        <p:nvPicPr>
          <p:cNvPr id="37891"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1274763"/>
            <a:ext cx="6410325"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39738" y="220663"/>
            <a:ext cx="8229600" cy="576262"/>
          </a:xfrm>
        </p:spPr>
        <p:txBody>
          <a:bodyPr/>
          <a:lstStyle/>
          <a:p>
            <a:pPr eaLnBrk="1" hangingPunct="1"/>
            <a:r>
              <a:rPr lang="en-US" sz="3600">
                <a:solidFill>
                  <a:srgbClr val="0070C0"/>
                </a:solidFill>
              </a:rPr>
              <a:t>System Calls</a:t>
            </a:r>
          </a:p>
        </p:txBody>
      </p:sp>
      <p:sp>
        <p:nvSpPr>
          <p:cNvPr id="37891" name="Rectangle 3"/>
          <p:cNvSpPr>
            <a:spLocks noGrp="1" noChangeArrowheads="1"/>
          </p:cNvSpPr>
          <p:nvPr>
            <p:ph type="body" idx="4294967295"/>
          </p:nvPr>
        </p:nvSpPr>
        <p:spPr>
          <a:xfrm>
            <a:off x="549275" y="1023938"/>
            <a:ext cx="8012113" cy="5465762"/>
          </a:xfrm>
        </p:spPr>
        <p:txBody>
          <a:bodyPr>
            <a:normAutofit fontScale="77500" lnSpcReduction="20000"/>
          </a:bodyPr>
          <a:lstStyle/>
          <a:p>
            <a:pPr marL="274320" indent="-274320" algn="just" eaLnBrk="1" fontAlgn="auto" hangingPunct="1">
              <a:spcAft>
                <a:spcPts val="0"/>
              </a:spcAft>
              <a:buFont typeface="Wingdings 2"/>
              <a:buChar char=""/>
              <a:defRPr/>
            </a:pPr>
            <a:r>
              <a:rPr lang="en-US" sz="3400" b="1" i="1">
                <a:solidFill>
                  <a:srgbClr val="FF0000"/>
                </a:solidFill>
              </a:rPr>
              <a:t>System Calls </a:t>
            </a:r>
            <a:r>
              <a:rPr lang="en-US" sz="3400" i="1"/>
              <a:t>provide  programming interface for user processes to request the services from the system made available by the OS.</a:t>
            </a:r>
          </a:p>
          <a:p>
            <a:pPr marL="0" indent="0" eaLnBrk="1" fontAlgn="auto" hangingPunct="1">
              <a:spcAft>
                <a:spcPts val="0"/>
              </a:spcAft>
              <a:buFont typeface="Wingdings 2" panose="05020102010507070707" pitchFamily="18" charset="2"/>
              <a:buNone/>
              <a:defRPr/>
            </a:pPr>
            <a:endParaRPr lang="en-US"/>
          </a:p>
          <a:p>
            <a:pPr marL="274320" indent="-274320" eaLnBrk="1" fontAlgn="auto" hangingPunct="1">
              <a:spcAft>
                <a:spcPts val="0"/>
              </a:spcAft>
              <a:buFont typeface="Wingdings 2"/>
              <a:buChar char=""/>
              <a:defRPr/>
            </a:pPr>
            <a:r>
              <a:rPr lang="en-US" b="1">
                <a:solidFill>
                  <a:srgbClr val="FF0000"/>
                </a:solidFill>
              </a:rPr>
              <a:t>System calls</a:t>
            </a:r>
            <a:r>
              <a:rPr lang="en-US">
                <a:solidFill>
                  <a:srgbClr val="FF0000"/>
                </a:solidFill>
              </a:rPr>
              <a:t> allow user-level processes to request services of the </a:t>
            </a:r>
            <a:r>
              <a:rPr lang="en-US" b="1">
                <a:solidFill>
                  <a:srgbClr val="FF0000"/>
                </a:solidFill>
              </a:rPr>
              <a:t>operating</a:t>
            </a:r>
            <a:r>
              <a:rPr lang="en-US">
                <a:solidFill>
                  <a:srgbClr val="FF0000"/>
                </a:solidFill>
              </a:rPr>
              <a:t> </a:t>
            </a:r>
            <a:r>
              <a:rPr lang="en-US" b="1">
                <a:solidFill>
                  <a:srgbClr val="FF0000"/>
                </a:solidFill>
              </a:rPr>
              <a:t>system</a:t>
            </a:r>
            <a:endParaRPr lang="en-US">
              <a:solidFill>
                <a:srgbClr val="FF0000"/>
              </a:solidFill>
            </a:endParaRP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Typically written in a high-level language (C or C++)</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Mostly accessed by programs via a high-level </a:t>
            </a:r>
            <a:r>
              <a:rPr lang="en-US" b="1">
                <a:solidFill>
                  <a:srgbClr val="3366FF"/>
                </a:solidFill>
              </a:rPr>
              <a:t>Application Program Interface (API)</a:t>
            </a:r>
            <a:r>
              <a:rPr lang="en-US">
                <a:solidFill>
                  <a:srgbClr val="3366FF"/>
                </a:solidFill>
              </a:rPr>
              <a:t> </a:t>
            </a:r>
            <a:r>
              <a:rPr lang="en-US"/>
              <a:t>rather than direct system call use</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Three most common APIs are Win32 API for Windows, POSIX API for POSIX-based systems (including virtually all versions of UNIX, Linux, and Mac OS X), and Java API for the Java virtual machine (JVM)</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solidFill>
                  <a:srgbClr val="FF0000"/>
                </a:solidFill>
              </a:rPr>
              <a:t>Why use APIs rather than system calls?</a:t>
            </a:r>
            <a:br>
              <a:rPr lang="en-US"/>
            </a:br>
            <a:br>
              <a:rPr lang="en-US"/>
            </a:br>
            <a:endParaRPr lang="en-US"/>
          </a:p>
          <a:p>
            <a:pPr marL="274320" indent="-274320" eaLnBrk="1" fontAlgn="auto" hangingPunct="1">
              <a:spcAft>
                <a:spcPts val="0"/>
              </a:spcAft>
              <a:buFont typeface="Wingdings" pitchFamily="2" charset="2"/>
              <a:buNone/>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z="3200">
                <a:solidFill>
                  <a:srgbClr val="0070C0"/>
                </a:solidFill>
              </a:rPr>
              <a:t>System Calls and API (Def.)</a:t>
            </a:r>
            <a:endParaRPr lang="en-US"/>
          </a:p>
        </p:txBody>
      </p:sp>
      <p:sp>
        <p:nvSpPr>
          <p:cNvPr id="41987" name="Content Placeholder 2"/>
          <p:cNvSpPr>
            <a:spLocks noGrp="1"/>
          </p:cNvSpPr>
          <p:nvPr>
            <p:ph sz="quarter" idx="1"/>
          </p:nvPr>
        </p:nvSpPr>
        <p:spPr>
          <a:xfrm>
            <a:off x="436563" y="1466850"/>
            <a:ext cx="8399462" cy="5002213"/>
          </a:xfrm>
          <a:solidFill>
            <a:schemeClr val="bg1"/>
          </a:solidFill>
          <a:ln>
            <a:solidFill>
              <a:schemeClr val="bg1"/>
            </a:solidFill>
            <a:miter lim="800000"/>
            <a:headEnd/>
            <a:tailEnd/>
          </a:ln>
        </p:spPr>
        <p:txBody>
          <a:bodyPr/>
          <a:lstStyle/>
          <a:p>
            <a:pPr>
              <a:defRPr/>
            </a:pPr>
            <a:r>
              <a:rPr lang="en-US" i="1"/>
              <a:t>A </a:t>
            </a:r>
            <a:r>
              <a:rPr lang="en-US" i="1">
                <a:solidFill>
                  <a:srgbClr val="FF0000"/>
                </a:solidFill>
              </a:rPr>
              <a:t>System Call </a:t>
            </a:r>
            <a:r>
              <a:rPr lang="en-US" i="1"/>
              <a:t>is an explicit request to the kernel made via a software interrupt by OS  from user processes. </a:t>
            </a:r>
          </a:p>
          <a:p>
            <a:pPr>
              <a:defRPr/>
            </a:pPr>
            <a:endParaRPr lang="en-US" i="1"/>
          </a:p>
          <a:p>
            <a:pPr marL="0" indent="0">
              <a:buFont typeface="Wingdings 2" panose="05020102010507070707" pitchFamily="18" charset="2"/>
              <a:buNone/>
              <a:defRPr/>
            </a:pPr>
            <a:endParaRPr lang="en-US" i="1"/>
          </a:p>
          <a:p>
            <a:pPr>
              <a:defRPr/>
            </a:pPr>
            <a:r>
              <a:rPr lang="en-US" i="1">
                <a:solidFill>
                  <a:srgbClr val="FF0000"/>
                </a:solidFill>
              </a:rPr>
              <a:t>Application Programming Interface (API) </a:t>
            </a:r>
            <a:r>
              <a:rPr lang="en-US" i="1"/>
              <a:t>is a set of functions, objects, protocols or data structures for the support of application development for  developers/programmers.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a:solidFill>
                  <a:srgbClr val="0070C0"/>
                </a:solidFill>
              </a:rPr>
              <a:t>API (Def.)</a:t>
            </a:r>
            <a:endParaRPr lang="en-US"/>
          </a:p>
        </p:txBody>
      </p:sp>
      <p:sp>
        <p:nvSpPr>
          <p:cNvPr id="3" name="Content Placeholder 2"/>
          <p:cNvSpPr>
            <a:spLocks noGrp="1"/>
          </p:cNvSpPr>
          <p:nvPr>
            <p:ph sz="quarter" idx="1"/>
          </p:nvPr>
        </p:nvSpPr>
        <p:spPr>
          <a:xfrm>
            <a:off x="301625" y="1527175"/>
            <a:ext cx="8504238" cy="4572000"/>
          </a:xfrm>
          <a:solidFill>
            <a:schemeClr val="bg1"/>
          </a:solidFill>
        </p:spPr>
        <p:txBody>
          <a:bodyPr/>
          <a:lstStyle/>
          <a:p>
            <a:pPr>
              <a:defRPr/>
            </a:pPr>
            <a:r>
              <a:rPr lang="en-US" i="1">
                <a:solidFill>
                  <a:srgbClr val="FF0000"/>
                </a:solidFill>
              </a:rPr>
              <a:t>Operating Systems provide a library (or high-level Application Program Interface or API) that sits between normal programs and the rest of the operating system.</a:t>
            </a:r>
          </a:p>
          <a:p>
            <a:pPr marL="0" indent="0">
              <a:buFont typeface="Wingdings 2" panose="05020102010507070707" pitchFamily="18" charset="2"/>
              <a:buNone/>
              <a:defRPr/>
            </a:pPr>
            <a:endParaRPr lang="en-US" i="1">
              <a:solidFill>
                <a:srgbClr val="002060"/>
              </a:solidFill>
            </a:endParaRPr>
          </a:p>
          <a:p>
            <a:pPr>
              <a:defRPr/>
            </a:pPr>
            <a:r>
              <a:rPr lang="en-US" i="1"/>
              <a:t>This library handles the low-level details of passing information to the kernel and switching to supervisor mode,</a:t>
            </a:r>
          </a:p>
          <a:p>
            <a:pPr marL="0" indent="0">
              <a:buFont typeface="Wingdings 2" panose="05020102010507070707" pitchFamily="18" charset="2"/>
              <a:buNone/>
              <a:defRPr/>
            </a:pPr>
            <a:endParaRPr lang="en-US"/>
          </a:p>
          <a:p>
            <a:pPr marL="0" indent="0">
              <a:buFont typeface="Wingdings 2" panose="05020102010507070707" pitchFamily="18" charset="2"/>
              <a:buNone/>
              <a:defRPr/>
            </a:pPr>
            <a:endParaRPr 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a:solidFill>
                  <a:srgbClr val="0070C0"/>
                </a:solidFill>
              </a:rPr>
              <a:t> API (Def.) Cont.</a:t>
            </a:r>
            <a:endParaRPr lang="en-US"/>
          </a:p>
        </p:txBody>
      </p:sp>
      <p:sp>
        <p:nvSpPr>
          <p:cNvPr id="3" name="Content Placeholder 2"/>
          <p:cNvSpPr>
            <a:spLocks noGrp="1"/>
          </p:cNvSpPr>
          <p:nvPr>
            <p:ph sz="quarter" idx="1"/>
          </p:nvPr>
        </p:nvSpPr>
        <p:spPr>
          <a:xfrm>
            <a:off x="301625" y="1527175"/>
            <a:ext cx="8504238" cy="4572000"/>
          </a:xfrm>
          <a:solidFill>
            <a:schemeClr val="bg1"/>
          </a:solidFill>
        </p:spPr>
        <p:txBody>
          <a:bodyPr/>
          <a:lstStyle/>
          <a:p>
            <a:pPr>
              <a:defRPr/>
            </a:pPr>
            <a:r>
              <a:rPr lang="en-US" sz="2800" i="1"/>
              <a:t>It(API) is actually a kind of function definition which </a:t>
            </a:r>
            <a:r>
              <a:rPr lang="en-US" sz="2800" i="1">
                <a:solidFill>
                  <a:srgbClr val="FF0000"/>
                </a:solidFill>
              </a:rPr>
              <a:t>specifies </a:t>
            </a:r>
            <a:r>
              <a:rPr lang="en-US" sz="2800" i="1"/>
              <a:t>how to make available of a specific service of the system/OS. </a:t>
            </a:r>
          </a:p>
          <a:p>
            <a:pPr>
              <a:defRPr/>
            </a:pPr>
            <a:endParaRPr lang="en-US" sz="2800" i="1"/>
          </a:p>
          <a:p>
            <a:pPr>
              <a:defRPr/>
            </a:pPr>
            <a:r>
              <a:rPr lang="en-US" sz="2800" i="1">
                <a:solidFill>
                  <a:srgbClr val="002060"/>
                </a:solidFill>
              </a:rPr>
              <a:t>The API's are available from library or from Operating system itself.</a:t>
            </a:r>
          </a:p>
          <a:p>
            <a:pPr marL="0" indent="0">
              <a:buFont typeface="Wingdings 2" panose="05020102010507070707" pitchFamily="18" charset="2"/>
              <a:buNone/>
              <a:defRPr/>
            </a:pPr>
            <a:endParaRPr lang="en-US"/>
          </a:p>
          <a:p>
            <a:pPr>
              <a:defRPr/>
            </a:pPr>
            <a:r>
              <a:rPr lang="en-US">
                <a:solidFill>
                  <a:srgbClr val="FF0000"/>
                </a:solidFill>
              </a:rPr>
              <a:t> </a:t>
            </a:r>
            <a:r>
              <a:rPr lang="en-US" i="1">
                <a:solidFill>
                  <a:srgbClr val="FF0000"/>
                </a:solidFill>
              </a:rPr>
              <a:t>API is used in high level programming to invoke system calls in low level architecture.</a:t>
            </a:r>
          </a:p>
          <a:p>
            <a:pPr>
              <a:defRPr/>
            </a:pPr>
            <a:endParaRPr 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58850" y="230188"/>
            <a:ext cx="7820025" cy="576262"/>
          </a:xfrm>
        </p:spPr>
        <p:txBody>
          <a:bodyPr>
            <a:normAutofit fontScale="90000"/>
          </a:bodyPr>
          <a:lstStyle/>
          <a:p>
            <a:pPr eaLnBrk="1" fontAlgn="auto" hangingPunct="1">
              <a:spcAft>
                <a:spcPts val="0"/>
              </a:spcAft>
              <a:defRPr/>
            </a:pPr>
            <a:r>
              <a:rPr lang="en-US">
                <a:solidFill>
                  <a:srgbClr val="0070C0"/>
                </a:solidFill>
              </a:rPr>
              <a:t>Example of System Calls</a:t>
            </a:r>
          </a:p>
        </p:txBody>
      </p:sp>
      <p:sp>
        <p:nvSpPr>
          <p:cNvPr id="45059" name="Rectangle 5"/>
          <p:cNvSpPr>
            <a:spLocks noGrp="1" noChangeArrowheads="1"/>
          </p:cNvSpPr>
          <p:nvPr>
            <p:ph type="body" idx="4294967295"/>
          </p:nvPr>
        </p:nvSpPr>
        <p:spPr>
          <a:xfrm>
            <a:off x="561975" y="1344613"/>
            <a:ext cx="7731125" cy="4530725"/>
          </a:xfrm>
        </p:spPr>
        <p:txBody>
          <a:bodyPr/>
          <a:lstStyle/>
          <a:p>
            <a:pPr eaLnBrk="1" hangingPunct="1"/>
            <a:r>
              <a:rPr lang="en-US"/>
              <a:t>System call sequence to copy the contents of one file to another file</a:t>
            </a:r>
          </a:p>
        </p:txBody>
      </p:sp>
      <p:pic>
        <p:nvPicPr>
          <p:cNvPr id="45060"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463800"/>
            <a:ext cx="577215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47700" y="201613"/>
            <a:ext cx="8229600" cy="576262"/>
          </a:xfrm>
        </p:spPr>
        <p:txBody>
          <a:bodyPr>
            <a:normAutofit fontScale="90000"/>
          </a:bodyPr>
          <a:lstStyle/>
          <a:p>
            <a:pPr eaLnBrk="1" fontAlgn="auto" hangingPunct="1">
              <a:spcAft>
                <a:spcPts val="0"/>
              </a:spcAft>
              <a:defRPr/>
            </a:pPr>
            <a:r>
              <a:rPr lang="en-US">
                <a:solidFill>
                  <a:schemeClr val="accent3">
                    <a:shade val="75000"/>
                  </a:schemeClr>
                </a:solidFill>
              </a:rPr>
              <a:t>Example of Standard API</a:t>
            </a:r>
          </a:p>
        </p:txBody>
      </p:sp>
      <p:sp>
        <p:nvSpPr>
          <p:cNvPr id="47107" name="Rectangle 3"/>
          <p:cNvSpPr>
            <a:spLocks noGrp="1" noChangeArrowheads="1"/>
          </p:cNvSpPr>
          <p:nvPr>
            <p:ph type="body" idx="4294967295"/>
          </p:nvPr>
        </p:nvSpPr>
        <p:spPr>
          <a:xfrm>
            <a:off x="590550" y="1209675"/>
            <a:ext cx="7815263" cy="4638675"/>
          </a:xfrm>
        </p:spPr>
        <p:txBody>
          <a:bodyPr/>
          <a:lstStyle/>
          <a:p>
            <a:pPr eaLnBrk="1" hangingPunct="1">
              <a:lnSpc>
                <a:spcPct val="90000"/>
              </a:lnSpc>
            </a:pPr>
            <a:r>
              <a:rPr lang="en-US" sz="1600"/>
              <a:t>Consider the ReadFile() function in the</a:t>
            </a:r>
          </a:p>
          <a:p>
            <a:pPr eaLnBrk="1" hangingPunct="1">
              <a:lnSpc>
                <a:spcPct val="90000"/>
              </a:lnSpc>
            </a:pPr>
            <a:r>
              <a:rPr lang="en-US" sz="1600"/>
              <a:t>Win32 API—a function for reading from a file</a:t>
            </a:r>
            <a:br>
              <a:rPr lang="en-US" sz="1600"/>
            </a:br>
            <a:br>
              <a:rPr lang="en-US" sz="1600"/>
            </a:br>
            <a:br>
              <a:rPr lang="en-US" sz="1600"/>
            </a:br>
            <a:br>
              <a:rPr lang="en-US" sz="1600"/>
            </a:br>
            <a:endParaRPr lang="en-US" sz="1600"/>
          </a:p>
          <a:p>
            <a:pPr eaLnBrk="1" hangingPunct="1">
              <a:lnSpc>
                <a:spcPct val="90000"/>
              </a:lnSpc>
              <a:buFont typeface="Wingdings" panose="05000000000000000000" pitchFamily="2" charset="2"/>
              <a:buNone/>
            </a:pPr>
            <a:br>
              <a:rPr lang="en-US" sz="1600"/>
            </a:br>
            <a:br>
              <a:rPr lang="en-US" sz="1600"/>
            </a:br>
            <a:br>
              <a:rPr lang="en-US" sz="1600"/>
            </a:br>
            <a:br>
              <a:rPr lang="en-US" sz="1600"/>
            </a:br>
            <a:endParaRPr lang="en-US" sz="1600"/>
          </a:p>
          <a:p>
            <a:pPr eaLnBrk="1" hangingPunct="1">
              <a:lnSpc>
                <a:spcPct val="90000"/>
              </a:lnSpc>
            </a:pPr>
            <a:endParaRPr lang="en-US" sz="1600"/>
          </a:p>
          <a:p>
            <a:pPr eaLnBrk="1" hangingPunct="1">
              <a:lnSpc>
                <a:spcPct val="90000"/>
              </a:lnSpc>
            </a:pPr>
            <a:r>
              <a:rPr lang="en-US" sz="1600"/>
              <a:t>A description of the parameters passed to ReadFile()</a:t>
            </a:r>
          </a:p>
          <a:p>
            <a:pPr lvl="1" eaLnBrk="1" hangingPunct="1">
              <a:lnSpc>
                <a:spcPct val="90000"/>
              </a:lnSpc>
            </a:pPr>
            <a:r>
              <a:rPr lang="en-US" sz="1600"/>
              <a:t>HANDLE file—the file to be read</a:t>
            </a:r>
          </a:p>
          <a:p>
            <a:pPr lvl="1" eaLnBrk="1" hangingPunct="1">
              <a:lnSpc>
                <a:spcPct val="90000"/>
              </a:lnSpc>
            </a:pPr>
            <a:r>
              <a:rPr lang="en-US" sz="1600"/>
              <a:t>LPVOID buffer—a buffer where the data will be read into and written from</a:t>
            </a:r>
          </a:p>
          <a:p>
            <a:pPr lvl="1" eaLnBrk="1" hangingPunct="1">
              <a:lnSpc>
                <a:spcPct val="90000"/>
              </a:lnSpc>
            </a:pPr>
            <a:r>
              <a:rPr lang="en-US" sz="1600"/>
              <a:t>DWORD bytesToRead—the number of bytes to be read into the buffer</a:t>
            </a:r>
          </a:p>
          <a:p>
            <a:pPr lvl="1" eaLnBrk="1" hangingPunct="1">
              <a:lnSpc>
                <a:spcPct val="90000"/>
              </a:lnSpc>
            </a:pPr>
            <a:r>
              <a:rPr lang="en-US" sz="1600"/>
              <a:t>LPDWORD bytesRead—the number of bytes read during the last read</a:t>
            </a:r>
          </a:p>
          <a:p>
            <a:pPr lvl="1" eaLnBrk="1" hangingPunct="1">
              <a:lnSpc>
                <a:spcPct val="90000"/>
              </a:lnSpc>
            </a:pPr>
            <a:r>
              <a:rPr lang="en-US" sz="1600"/>
              <a:t>LPOVERLAPPED ovl—indicates if overlapped I/O is being used</a:t>
            </a:r>
          </a:p>
          <a:p>
            <a:pPr eaLnBrk="1" hangingPunct="1">
              <a:lnSpc>
                <a:spcPct val="90000"/>
              </a:lnSpc>
            </a:pPr>
            <a:endParaRPr lang="en-US" sz="160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l="1031" t="29628" r="1031" b="29379"/>
          <a:stretch>
            <a:fillRect/>
          </a:stretch>
        </p:blipFill>
        <p:spPr bwMode="auto">
          <a:xfrm>
            <a:off x="1585913" y="1963738"/>
            <a:ext cx="6732587" cy="2112962"/>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790575" y="230188"/>
            <a:ext cx="7959725" cy="576262"/>
          </a:xfrm>
        </p:spPr>
        <p:txBody>
          <a:bodyPr>
            <a:normAutofit fontScale="90000"/>
          </a:bodyPr>
          <a:lstStyle/>
          <a:p>
            <a:pPr eaLnBrk="1" fontAlgn="auto" hangingPunct="1">
              <a:spcAft>
                <a:spcPts val="0"/>
              </a:spcAft>
              <a:defRPr/>
            </a:pPr>
            <a:r>
              <a:rPr lang="en-US">
                <a:solidFill>
                  <a:srgbClr val="0070C0"/>
                </a:solidFill>
              </a:rPr>
              <a:t>System Call Implementation</a:t>
            </a:r>
          </a:p>
        </p:txBody>
      </p:sp>
      <p:sp>
        <p:nvSpPr>
          <p:cNvPr id="44035" name="Rectangle 3"/>
          <p:cNvSpPr>
            <a:spLocks noGrp="1" noChangeArrowheads="1"/>
          </p:cNvSpPr>
          <p:nvPr>
            <p:ph type="body" idx="4294967295"/>
          </p:nvPr>
        </p:nvSpPr>
        <p:spPr>
          <a:xfrm>
            <a:off x="561975" y="1303338"/>
            <a:ext cx="8315325" cy="4787900"/>
          </a:xfrm>
        </p:spPr>
        <p:txBody>
          <a:bodyPr>
            <a:normAutofit fontScale="92500" lnSpcReduction="10000"/>
          </a:bodyPr>
          <a:lstStyle/>
          <a:p>
            <a:pPr marL="274320" indent="-274320" eaLnBrk="1" fontAlgn="auto" hangingPunct="1">
              <a:spcAft>
                <a:spcPts val="0"/>
              </a:spcAft>
              <a:buFont typeface="Wingdings 2"/>
              <a:buChar char=""/>
              <a:defRPr/>
            </a:pPr>
            <a:r>
              <a:rPr lang="en-US"/>
              <a:t>Typically, a number associated with each system call</a:t>
            </a:r>
          </a:p>
          <a:p>
            <a:pPr marL="548640" lvl="1" indent="-274320" eaLnBrk="1" fontAlgn="auto" hangingPunct="1">
              <a:spcAft>
                <a:spcPts val="0"/>
              </a:spcAft>
              <a:buFont typeface="Wingdings"/>
              <a:buChar char=""/>
              <a:defRPr/>
            </a:pPr>
            <a:r>
              <a:rPr lang="en-US">
                <a:solidFill>
                  <a:srgbClr val="FF0000"/>
                </a:solidFill>
              </a:rPr>
              <a:t>System-call interface maintains a table indexed according to these numbers</a:t>
            </a:r>
          </a:p>
          <a:p>
            <a:pPr marL="548640" lvl="1" indent="-274320" eaLnBrk="1" fontAlgn="auto" hangingPunct="1">
              <a:spcAft>
                <a:spcPts val="0"/>
              </a:spcAft>
              <a:buFont typeface="Wingdings"/>
              <a:buChar char=""/>
              <a:defRPr/>
            </a:pPr>
            <a:endParaRPr lang="en-US" sz="800"/>
          </a:p>
          <a:p>
            <a:pPr marL="274320" indent="-274320" eaLnBrk="1" fontAlgn="auto" hangingPunct="1">
              <a:spcAft>
                <a:spcPts val="0"/>
              </a:spcAft>
              <a:buFont typeface="Wingdings 2"/>
              <a:buChar char=""/>
              <a:defRPr/>
            </a:pPr>
            <a:r>
              <a:rPr lang="en-US"/>
              <a:t>The system call interface invokes intended system call in OS kernel and returns status of the system call and any return values</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The caller need know nothing about how the system call is implemented</a:t>
            </a:r>
          </a:p>
          <a:p>
            <a:pPr marL="548640" lvl="1" indent="-274320" eaLnBrk="1" fontAlgn="auto" hangingPunct="1">
              <a:spcAft>
                <a:spcPts val="0"/>
              </a:spcAft>
              <a:buFont typeface="Wingdings"/>
              <a:buChar char=""/>
              <a:defRPr/>
            </a:pPr>
            <a:r>
              <a:rPr lang="en-US">
                <a:solidFill>
                  <a:srgbClr val="FF0000"/>
                </a:solidFill>
              </a:rPr>
              <a:t>Just needs to obey API and understand what OS will do as a result call</a:t>
            </a:r>
          </a:p>
          <a:p>
            <a:pPr marL="548640" lvl="1" indent="-274320" eaLnBrk="1" fontAlgn="auto" hangingPunct="1">
              <a:spcAft>
                <a:spcPts val="0"/>
              </a:spcAft>
              <a:buFont typeface="Wingdings"/>
              <a:buChar char=""/>
              <a:defRPr/>
            </a:pPr>
            <a:r>
              <a:rPr lang="en-US">
                <a:solidFill>
                  <a:srgbClr val="FF0000"/>
                </a:solidFill>
              </a:rPr>
              <a:t>Most details of  OS interface hidden from programmer by API  </a:t>
            </a:r>
          </a:p>
          <a:p>
            <a:pPr marL="822960" lvl="2" eaLnBrk="1" fontAlgn="auto" hangingPunct="1">
              <a:spcAft>
                <a:spcPts val="0"/>
              </a:spcAft>
              <a:buClr>
                <a:schemeClr val="accent3"/>
              </a:buClr>
              <a:buFont typeface="Wingdings 2"/>
              <a:buChar char=""/>
              <a:defRPr/>
            </a:pPr>
            <a:r>
              <a:rPr lang="en-US"/>
              <a:t>Managed by run-time support library (set of functions built into libraries included with compiler)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534988" y="333375"/>
            <a:ext cx="8229600" cy="576263"/>
          </a:xfrm>
        </p:spPr>
        <p:txBody>
          <a:bodyPr>
            <a:normAutofit fontScale="90000"/>
          </a:bodyPr>
          <a:lstStyle/>
          <a:p>
            <a:pPr eaLnBrk="1" fontAlgn="auto" hangingPunct="1">
              <a:spcAft>
                <a:spcPts val="0"/>
              </a:spcAft>
              <a:defRPr/>
            </a:pPr>
            <a:r>
              <a:rPr lang="en-US">
                <a:solidFill>
                  <a:srgbClr val="0070C0"/>
                </a:solidFill>
              </a:rPr>
              <a:t>API – System Call – OS Relationship</a:t>
            </a:r>
          </a:p>
        </p:txBody>
      </p:sp>
      <p:pic>
        <p:nvPicPr>
          <p:cNvPr id="51203"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1268413"/>
            <a:ext cx="7758112"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220663"/>
            <a:ext cx="8229600" cy="576262"/>
          </a:xfrm>
        </p:spPr>
        <p:txBody>
          <a:bodyPr>
            <a:normAutofit fontScale="90000"/>
          </a:bodyPr>
          <a:lstStyle/>
          <a:p>
            <a:pPr eaLnBrk="1" fontAlgn="auto" hangingPunct="1">
              <a:spcAft>
                <a:spcPts val="0"/>
              </a:spcAft>
              <a:defRPr/>
            </a:pPr>
            <a:r>
              <a:rPr lang="en-US">
                <a:solidFill>
                  <a:schemeClr val="accent3">
                    <a:shade val="75000"/>
                  </a:schemeClr>
                </a:solidFill>
              </a:rPr>
              <a:t>Chapter 2:  Operating-System Structures</a:t>
            </a:r>
          </a:p>
        </p:txBody>
      </p:sp>
      <p:sp>
        <p:nvSpPr>
          <p:cNvPr id="17411" name="Rectangle 3"/>
          <p:cNvSpPr>
            <a:spLocks noGrp="1" noChangeArrowheads="1"/>
          </p:cNvSpPr>
          <p:nvPr>
            <p:ph type="body" idx="4294967295"/>
          </p:nvPr>
        </p:nvSpPr>
        <p:spPr>
          <a:xfrm>
            <a:off x="844550" y="1204913"/>
            <a:ext cx="7731125" cy="4530725"/>
          </a:xfrm>
        </p:spPr>
        <p:txBody>
          <a:bodyPr>
            <a:normAutofit fontScale="92500" lnSpcReduction="20000"/>
          </a:bodyPr>
          <a:lstStyle/>
          <a:p>
            <a:pPr marL="274320" indent="-274320" eaLnBrk="1" fontAlgn="auto" hangingPunct="1">
              <a:spcAft>
                <a:spcPts val="0"/>
              </a:spcAft>
              <a:buFont typeface="Wingdings 2"/>
              <a:buChar char=""/>
              <a:defRPr/>
            </a:pPr>
            <a:r>
              <a:rPr lang="en-US"/>
              <a:t>Operating System Services</a:t>
            </a:r>
          </a:p>
          <a:p>
            <a:pPr marL="274320" indent="-274320" eaLnBrk="1" fontAlgn="auto" hangingPunct="1">
              <a:spcAft>
                <a:spcPts val="0"/>
              </a:spcAft>
              <a:buFont typeface="Wingdings 2"/>
              <a:buChar char=""/>
              <a:defRPr/>
            </a:pPr>
            <a:r>
              <a:rPr lang="en-US"/>
              <a:t>User Operating System Interface</a:t>
            </a:r>
          </a:p>
          <a:p>
            <a:pPr marL="274320" indent="-274320" eaLnBrk="1" fontAlgn="auto" hangingPunct="1">
              <a:spcAft>
                <a:spcPts val="0"/>
              </a:spcAft>
              <a:buFont typeface="Wingdings 2"/>
              <a:buChar char=""/>
              <a:defRPr/>
            </a:pPr>
            <a:r>
              <a:rPr lang="en-US"/>
              <a:t>System Calls</a:t>
            </a:r>
          </a:p>
          <a:p>
            <a:pPr marL="274320" indent="-274320" eaLnBrk="1" fontAlgn="auto" hangingPunct="1">
              <a:spcAft>
                <a:spcPts val="0"/>
              </a:spcAft>
              <a:buFont typeface="Wingdings 2"/>
              <a:buChar char=""/>
              <a:defRPr/>
            </a:pPr>
            <a:r>
              <a:rPr lang="en-US"/>
              <a:t>Types of System Calls</a:t>
            </a:r>
          </a:p>
          <a:p>
            <a:pPr marL="274320" indent="-274320" eaLnBrk="1" fontAlgn="auto" hangingPunct="1">
              <a:spcAft>
                <a:spcPts val="0"/>
              </a:spcAft>
              <a:buFont typeface="Wingdings 2"/>
              <a:buChar char=""/>
              <a:defRPr/>
            </a:pPr>
            <a:r>
              <a:rPr lang="en-US"/>
              <a:t>System Programs</a:t>
            </a:r>
          </a:p>
          <a:p>
            <a:pPr marL="274320" indent="-274320" eaLnBrk="1" fontAlgn="auto" hangingPunct="1">
              <a:spcAft>
                <a:spcPts val="0"/>
              </a:spcAft>
              <a:buFont typeface="Wingdings 2"/>
              <a:buChar char=""/>
              <a:defRPr/>
            </a:pPr>
            <a:r>
              <a:rPr lang="en-US"/>
              <a:t>Operating System Design and Implementation</a:t>
            </a:r>
          </a:p>
          <a:p>
            <a:pPr marL="274320" indent="-274320" eaLnBrk="1" fontAlgn="auto" hangingPunct="1">
              <a:spcAft>
                <a:spcPts val="0"/>
              </a:spcAft>
              <a:buFont typeface="Wingdings 2"/>
              <a:buChar char=""/>
              <a:defRPr/>
            </a:pPr>
            <a:r>
              <a:rPr lang="en-US"/>
              <a:t>Operating System Structure</a:t>
            </a:r>
          </a:p>
          <a:p>
            <a:pPr marL="274320" indent="-274320" eaLnBrk="1" fontAlgn="auto" hangingPunct="1">
              <a:spcAft>
                <a:spcPts val="0"/>
              </a:spcAft>
              <a:buFont typeface="Wingdings 2"/>
              <a:buChar char=""/>
              <a:defRPr/>
            </a:pPr>
            <a:r>
              <a:rPr lang="en-US"/>
              <a:t>Virtual Machines</a:t>
            </a:r>
          </a:p>
          <a:p>
            <a:pPr marL="274320" indent="-274320" eaLnBrk="1" fontAlgn="auto" hangingPunct="1">
              <a:spcAft>
                <a:spcPts val="0"/>
              </a:spcAft>
              <a:buFont typeface="Wingdings 2"/>
              <a:buChar char=""/>
              <a:defRPr/>
            </a:pPr>
            <a:r>
              <a:rPr lang="en-US"/>
              <a:t>Operating System Debugging</a:t>
            </a:r>
          </a:p>
          <a:p>
            <a:pPr marL="274320" indent="-274320" eaLnBrk="1" fontAlgn="auto" hangingPunct="1">
              <a:spcAft>
                <a:spcPts val="0"/>
              </a:spcAft>
              <a:buFont typeface="Wingdings 2"/>
              <a:buChar char=""/>
              <a:defRPr/>
            </a:pPr>
            <a:r>
              <a:rPr lang="en-US"/>
              <a:t>Operating System Generation</a:t>
            </a:r>
          </a:p>
          <a:p>
            <a:pPr marL="274320" indent="-274320" eaLnBrk="1" fontAlgn="auto" hangingPunct="1">
              <a:spcAft>
                <a:spcPts val="0"/>
              </a:spcAft>
              <a:buFont typeface="Wingdings 2"/>
              <a:buChar char=""/>
              <a:defRPr/>
            </a:pPr>
            <a:r>
              <a:rPr lang="en-US"/>
              <a:t>System Boot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76263" y="187325"/>
            <a:ext cx="8229600" cy="576263"/>
          </a:xfrm>
        </p:spPr>
        <p:txBody>
          <a:bodyPr>
            <a:normAutofit fontScale="90000"/>
          </a:bodyPr>
          <a:lstStyle/>
          <a:p>
            <a:pPr eaLnBrk="1" fontAlgn="auto" hangingPunct="1">
              <a:spcAft>
                <a:spcPts val="0"/>
              </a:spcAft>
              <a:defRPr/>
            </a:pPr>
            <a:r>
              <a:rPr lang="en-US">
                <a:solidFill>
                  <a:srgbClr val="0070C0"/>
                </a:solidFill>
              </a:rPr>
              <a:t>Standard C Library Example</a:t>
            </a:r>
          </a:p>
        </p:txBody>
      </p:sp>
      <p:sp>
        <p:nvSpPr>
          <p:cNvPr id="53251" name="Rectangle 3"/>
          <p:cNvSpPr>
            <a:spLocks noGrp="1" noChangeArrowheads="1"/>
          </p:cNvSpPr>
          <p:nvPr>
            <p:ph type="body" idx="4294967295"/>
          </p:nvPr>
        </p:nvSpPr>
        <p:spPr>
          <a:xfrm>
            <a:off x="812800" y="906463"/>
            <a:ext cx="7683500" cy="5213350"/>
          </a:xfrm>
        </p:spPr>
        <p:txBody>
          <a:bodyPr/>
          <a:lstStyle/>
          <a:p>
            <a:pPr eaLnBrk="1" hangingPunct="1"/>
            <a:r>
              <a:rPr lang="en-US"/>
              <a:t>C program invoking printf() library call, which calls write() system call</a:t>
            </a:r>
          </a:p>
        </p:txBody>
      </p:sp>
      <p:pic>
        <p:nvPicPr>
          <p:cNvPr id="53252"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8" y="1766888"/>
            <a:ext cx="4089400"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solidFill>
                  <a:srgbClr val="0070C0"/>
                </a:solidFill>
              </a:rPr>
              <a:t>System Call Parameter Passing</a:t>
            </a:r>
            <a:endParaRPr lang="en-US"/>
          </a:p>
        </p:txBody>
      </p:sp>
      <p:sp>
        <p:nvSpPr>
          <p:cNvPr id="3" name="Content Placeholder 2"/>
          <p:cNvSpPr>
            <a:spLocks noGrp="1"/>
          </p:cNvSpPr>
          <p:nvPr>
            <p:ph sz="quarter" idx="1"/>
          </p:nvPr>
        </p:nvSpPr>
        <p:spPr>
          <a:xfrm>
            <a:off x="301625" y="1527175"/>
            <a:ext cx="8504238" cy="4572000"/>
          </a:xfrm>
          <a:solidFill>
            <a:schemeClr val="bg1"/>
          </a:solidFill>
        </p:spPr>
        <p:txBody>
          <a:bodyPr/>
          <a:lstStyle/>
          <a:p>
            <a:pPr>
              <a:defRPr/>
            </a:pPr>
            <a:r>
              <a:rPr lang="en-US" i="1"/>
              <a:t>Typically, each system call is associated with a number. </a:t>
            </a:r>
            <a:r>
              <a:rPr lang="en-US" i="1">
                <a:solidFill>
                  <a:srgbClr val="FF0000"/>
                </a:solidFill>
              </a:rPr>
              <a:t>When a system call is made, it triggers a software interrupt or trap which uses the number to find the proper system call in a lookup table.</a:t>
            </a:r>
          </a:p>
          <a:p>
            <a:pPr marL="0" indent="0">
              <a:buFont typeface="Wingdings 2" panose="05020102010507070707" pitchFamily="18" charset="2"/>
              <a:buNone/>
              <a:defRPr/>
            </a:pPr>
            <a:endParaRPr lang="en-US"/>
          </a:p>
          <a:p>
            <a:pPr>
              <a:defRPr/>
            </a:pPr>
            <a:r>
              <a:rPr lang="en-US"/>
              <a:t> </a:t>
            </a:r>
            <a:r>
              <a:rPr lang="en-US" i="1"/>
              <a:t>Interrupts transfer control to the kernel so software simply needs to set up some </a:t>
            </a:r>
            <a:r>
              <a:rPr lang="en-US" i="1">
                <a:solidFill>
                  <a:srgbClr val="FF0000"/>
                </a:solidFill>
              </a:rPr>
              <a:t>register</a:t>
            </a:r>
            <a:r>
              <a:rPr lang="en-US" i="1"/>
              <a:t> with the system call number they want and execute the software interrupt.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738188" y="187325"/>
            <a:ext cx="7969250" cy="576263"/>
          </a:xfrm>
        </p:spPr>
        <p:txBody>
          <a:bodyPr>
            <a:normAutofit fontScale="90000"/>
          </a:bodyPr>
          <a:lstStyle/>
          <a:p>
            <a:pPr eaLnBrk="1" fontAlgn="auto" hangingPunct="1">
              <a:spcAft>
                <a:spcPts val="0"/>
              </a:spcAft>
              <a:defRPr/>
            </a:pPr>
            <a:r>
              <a:rPr lang="en-US">
                <a:solidFill>
                  <a:srgbClr val="0070C0"/>
                </a:solidFill>
              </a:rPr>
              <a:t>System Call Parameter Passing(Method)</a:t>
            </a:r>
          </a:p>
        </p:txBody>
      </p:sp>
      <p:sp>
        <p:nvSpPr>
          <p:cNvPr id="56323" name="Rectangle 3"/>
          <p:cNvSpPr>
            <a:spLocks noGrp="1" noChangeArrowheads="1"/>
          </p:cNvSpPr>
          <p:nvPr>
            <p:ph type="body" idx="4294967295"/>
          </p:nvPr>
        </p:nvSpPr>
        <p:spPr>
          <a:xfrm>
            <a:off x="352425" y="1096963"/>
            <a:ext cx="8537575" cy="5064125"/>
          </a:xfrm>
        </p:spPr>
        <p:txBody>
          <a:bodyPr/>
          <a:lstStyle/>
          <a:p>
            <a:pPr lvl="1" eaLnBrk="1" hangingPunct="1">
              <a:lnSpc>
                <a:spcPct val="90000"/>
              </a:lnSpc>
            </a:pPr>
            <a:endParaRPr lang="en-US" sz="900"/>
          </a:p>
          <a:p>
            <a:pPr eaLnBrk="1" hangingPunct="1">
              <a:lnSpc>
                <a:spcPct val="90000"/>
              </a:lnSpc>
            </a:pPr>
            <a:r>
              <a:rPr lang="en-US"/>
              <a:t>Three general methods used to pass parameters to the OS</a:t>
            </a:r>
          </a:p>
          <a:p>
            <a:pPr lvl="1" eaLnBrk="1" hangingPunct="1">
              <a:lnSpc>
                <a:spcPct val="90000"/>
              </a:lnSpc>
            </a:pPr>
            <a:r>
              <a:rPr lang="en-US">
                <a:solidFill>
                  <a:srgbClr val="FF0000"/>
                </a:solidFill>
              </a:rPr>
              <a:t>Simplest:  pass the parameters in </a:t>
            </a:r>
            <a:r>
              <a:rPr lang="en-US" i="1">
                <a:solidFill>
                  <a:srgbClr val="FF0000"/>
                </a:solidFill>
              </a:rPr>
              <a:t>registers</a:t>
            </a:r>
          </a:p>
          <a:p>
            <a:pPr lvl="2" eaLnBrk="1" hangingPunct="1">
              <a:lnSpc>
                <a:spcPct val="90000"/>
              </a:lnSpc>
            </a:pPr>
            <a:r>
              <a:rPr lang="en-US"/>
              <a:t> In some cases, may be more parameters than registers</a:t>
            </a:r>
          </a:p>
          <a:p>
            <a:pPr lvl="2" eaLnBrk="1" hangingPunct="1">
              <a:lnSpc>
                <a:spcPct val="90000"/>
              </a:lnSpc>
              <a:buFont typeface="Wingdings 2" panose="05020102010507070707" pitchFamily="18" charset="2"/>
              <a:buNone/>
            </a:pPr>
            <a:endParaRPr lang="en-US"/>
          </a:p>
          <a:p>
            <a:pPr lvl="1" eaLnBrk="1" hangingPunct="1">
              <a:lnSpc>
                <a:spcPct val="90000"/>
              </a:lnSpc>
            </a:pPr>
            <a:r>
              <a:rPr lang="en-US">
                <a:solidFill>
                  <a:srgbClr val="FF0000"/>
                </a:solidFill>
              </a:rPr>
              <a:t>Parameters stored in a </a:t>
            </a:r>
            <a:r>
              <a:rPr lang="en-US" i="1">
                <a:solidFill>
                  <a:srgbClr val="FF0000"/>
                </a:solidFill>
              </a:rPr>
              <a:t>block, </a:t>
            </a:r>
            <a:r>
              <a:rPr lang="en-US">
                <a:solidFill>
                  <a:srgbClr val="FF0000"/>
                </a:solidFill>
              </a:rPr>
              <a:t>or table, in memory, and address of block passed as a parameter in a register </a:t>
            </a:r>
          </a:p>
          <a:p>
            <a:pPr lvl="2" eaLnBrk="1" hangingPunct="1">
              <a:lnSpc>
                <a:spcPct val="90000"/>
              </a:lnSpc>
            </a:pPr>
            <a:r>
              <a:rPr lang="en-US"/>
              <a:t>This approach taken by Linux and Solaris</a:t>
            </a:r>
          </a:p>
          <a:p>
            <a:pPr lvl="2" eaLnBrk="1" hangingPunct="1">
              <a:lnSpc>
                <a:spcPct val="90000"/>
              </a:lnSpc>
              <a:buFont typeface="Wingdings 2" panose="05020102010507070707" pitchFamily="18" charset="2"/>
              <a:buNone/>
            </a:pPr>
            <a:endParaRPr lang="en-US"/>
          </a:p>
          <a:p>
            <a:pPr lvl="1" eaLnBrk="1" hangingPunct="1">
              <a:lnSpc>
                <a:spcPct val="90000"/>
              </a:lnSpc>
            </a:pPr>
            <a:r>
              <a:rPr lang="en-US">
                <a:solidFill>
                  <a:srgbClr val="FF0000"/>
                </a:solidFill>
              </a:rPr>
              <a:t>Parameters placed, or </a:t>
            </a:r>
            <a:r>
              <a:rPr lang="en-US" i="1">
                <a:solidFill>
                  <a:srgbClr val="FF0000"/>
                </a:solidFill>
              </a:rPr>
              <a:t>pushed, </a:t>
            </a:r>
            <a:r>
              <a:rPr lang="en-US">
                <a:solidFill>
                  <a:srgbClr val="FF0000"/>
                </a:solidFill>
              </a:rPr>
              <a:t>onto the </a:t>
            </a:r>
            <a:r>
              <a:rPr lang="en-US" i="1">
                <a:solidFill>
                  <a:srgbClr val="FF0000"/>
                </a:solidFill>
              </a:rPr>
              <a:t>stack </a:t>
            </a:r>
            <a:r>
              <a:rPr lang="en-US">
                <a:solidFill>
                  <a:srgbClr val="FF0000"/>
                </a:solidFill>
              </a:rPr>
              <a:t>by the program and </a:t>
            </a:r>
            <a:r>
              <a:rPr lang="en-US" i="1">
                <a:solidFill>
                  <a:srgbClr val="FF0000"/>
                </a:solidFill>
              </a:rPr>
              <a:t>popped </a:t>
            </a:r>
            <a:r>
              <a:rPr lang="en-US">
                <a:solidFill>
                  <a:srgbClr val="FF0000"/>
                </a:solidFill>
              </a:rPr>
              <a:t>off the stack by the operating system</a:t>
            </a:r>
          </a:p>
          <a:p>
            <a:pPr lvl="1" eaLnBrk="1" hangingPunct="1">
              <a:lnSpc>
                <a:spcPct val="90000"/>
              </a:lnSpc>
            </a:pPr>
            <a:r>
              <a:rPr lang="en-US">
                <a:solidFill>
                  <a:schemeClr val="tx1"/>
                </a:solidFill>
              </a:rPr>
              <a:t>Block and stack methods do not limit the number or length of parameters being passed</a:t>
            </a:r>
          </a:p>
          <a:p>
            <a:pPr lvl="1" eaLnBrk="1" hangingPunct="1">
              <a:lnSpc>
                <a:spcPct val="90000"/>
              </a:lnSpc>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0850" y="314325"/>
            <a:ext cx="8229600" cy="576263"/>
          </a:xfrm>
        </p:spPr>
        <p:txBody>
          <a:bodyPr>
            <a:normAutofit fontScale="90000"/>
          </a:bodyPr>
          <a:lstStyle/>
          <a:p>
            <a:pPr eaLnBrk="1" fontAlgn="auto" hangingPunct="1">
              <a:spcAft>
                <a:spcPts val="0"/>
              </a:spcAft>
              <a:defRPr/>
            </a:pPr>
            <a:r>
              <a:rPr lang="en-US">
                <a:solidFill>
                  <a:srgbClr val="0070C0"/>
                </a:solidFill>
              </a:rPr>
              <a:t>Parameter Passing via Table</a:t>
            </a:r>
          </a:p>
        </p:txBody>
      </p:sp>
      <p:pic>
        <p:nvPicPr>
          <p:cNvPr id="58371" name="Picture 6"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479550"/>
            <a:ext cx="76898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defRPr/>
            </a:pPr>
            <a:r>
              <a:rPr lang="en-US"/>
              <a:t>REST API</a:t>
            </a:r>
          </a:p>
        </p:txBody>
      </p:sp>
      <p:sp>
        <p:nvSpPr>
          <p:cNvPr id="3" name="Content Placeholder 2"/>
          <p:cNvSpPr>
            <a:spLocks noGrp="1"/>
          </p:cNvSpPr>
          <p:nvPr>
            <p:ph sz="quarter" idx="1"/>
          </p:nvPr>
        </p:nvSpPr>
        <p:spPr>
          <a:xfrm>
            <a:off x="301625" y="1527175"/>
            <a:ext cx="8504238" cy="4572000"/>
          </a:xfrm>
          <a:solidFill>
            <a:schemeClr val="bg1"/>
          </a:solidFill>
        </p:spPr>
        <p:txBody>
          <a:bodyPr/>
          <a:lstStyle/>
          <a:p>
            <a:pPr>
              <a:defRPr/>
            </a:pPr>
            <a:r>
              <a:rPr lang="en-US">
                <a:solidFill>
                  <a:srgbClr val="FF0000"/>
                </a:solidFill>
              </a:rPr>
              <a:t>A </a:t>
            </a:r>
            <a:r>
              <a:rPr lang="en-US" err="1">
                <a:solidFill>
                  <a:srgbClr val="FF0000"/>
                </a:solidFill>
              </a:rPr>
              <a:t>RESTful</a:t>
            </a:r>
            <a:r>
              <a:rPr lang="en-US">
                <a:solidFill>
                  <a:srgbClr val="FF0000"/>
                </a:solidFill>
              </a:rPr>
              <a:t> API </a:t>
            </a:r>
            <a:r>
              <a:rPr lang="en-US"/>
              <a:t>-- also referred to as a </a:t>
            </a:r>
            <a:r>
              <a:rPr lang="en-US" err="1"/>
              <a:t>RESTful</a:t>
            </a:r>
            <a:r>
              <a:rPr lang="en-US"/>
              <a:t> web service -- is based on </a:t>
            </a:r>
            <a:r>
              <a:rPr lang="en-US">
                <a:solidFill>
                  <a:srgbClr val="FF0000"/>
                </a:solidFill>
              </a:rPr>
              <a:t>representational state transfer (</a:t>
            </a:r>
            <a:r>
              <a:rPr lang="en-US" u="sng">
                <a:solidFill>
                  <a:srgbClr val="FF0000"/>
                </a:solidFill>
              </a:rPr>
              <a:t>REST</a:t>
            </a:r>
            <a:r>
              <a:rPr lang="en-US">
                <a:solidFill>
                  <a:srgbClr val="FF0000"/>
                </a:solidFill>
              </a:rPr>
              <a:t>) technology</a:t>
            </a:r>
            <a:r>
              <a:rPr lang="en-US"/>
              <a:t>, an architectural style and approach to communication used in </a:t>
            </a:r>
            <a:r>
              <a:rPr lang="en-US" u="sng"/>
              <a:t>web services</a:t>
            </a:r>
            <a:r>
              <a:rPr lang="en-US"/>
              <a:t> development.</a:t>
            </a:r>
          </a:p>
          <a:p>
            <a:pPr>
              <a:defRPr/>
            </a:pPr>
            <a:endParaRPr lang="en-US"/>
          </a:p>
          <a:p>
            <a:pPr>
              <a:defRPr/>
            </a:pPr>
            <a:r>
              <a:rPr lang="en-US"/>
              <a:t>An API for a website is </a:t>
            </a:r>
            <a:r>
              <a:rPr lang="en-US" u="sng"/>
              <a:t>code</a:t>
            </a:r>
            <a:r>
              <a:rPr lang="en-US"/>
              <a:t> that allows two software programs to communicate with each another.</a:t>
            </a:r>
          </a:p>
          <a:p>
            <a:pPr marL="0" indent="0">
              <a:buFont typeface="Wingdings 2" panose="05020102010507070707" pitchFamily="18" charset="2"/>
              <a:buNone/>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defRPr/>
            </a:pPr>
            <a:r>
              <a:rPr lang="en-US"/>
              <a:t>REST API</a:t>
            </a:r>
          </a:p>
        </p:txBody>
      </p:sp>
      <p:sp>
        <p:nvSpPr>
          <p:cNvPr id="62467" name="Content Placeholder 2"/>
          <p:cNvSpPr>
            <a:spLocks noGrp="1"/>
          </p:cNvSpPr>
          <p:nvPr>
            <p:ph sz="quarter" idx="1"/>
          </p:nvPr>
        </p:nvSpPr>
        <p:spPr>
          <a:xfrm>
            <a:off x="301625" y="1527175"/>
            <a:ext cx="8504238" cy="4572000"/>
          </a:xfrm>
          <a:solidFill>
            <a:schemeClr val="bg1"/>
          </a:solidFill>
        </p:spPr>
        <p:txBody>
          <a:bodyPr/>
          <a:lstStyle/>
          <a:p>
            <a:pPr marL="0" indent="0">
              <a:buFont typeface="Wingdings 2" panose="05020102010507070707" pitchFamily="18" charset="2"/>
              <a:buNone/>
            </a:pPr>
            <a:r>
              <a:rPr lang="en-US" i="1">
                <a:solidFill>
                  <a:srgbClr val="FF0000"/>
                </a:solidFill>
              </a:rPr>
              <a:t>a </a:t>
            </a:r>
            <a:r>
              <a:rPr lang="en-US" i="1" err="1">
                <a:solidFill>
                  <a:srgbClr val="FF0000"/>
                </a:solidFill>
              </a:rPr>
              <a:t>RESTful</a:t>
            </a:r>
            <a:r>
              <a:rPr lang="en-US" i="1">
                <a:solidFill>
                  <a:srgbClr val="FF0000"/>
                </a:solidFill>
              </a:rPr>
              <a:t> API is an Application-Programmer Interface for communicating with an application across a network. ***</a:t>
            </a:r>
          </a:p>
          <a:p>
            <a:pPr marL="0" indent="0">
              <a:buFont typeface="Wingdings 2" panose="05020102010507070707" pitchFamily="18" charset="2"/>
              <a:buNone/>
            </a:pPr>
            <a:endParaRPr lang="en-US" i="1">
              <a:solidFill>
                <a:srgbClr val="FF0000"/>
              </a:solidFill>
            </a:endParaRPr>
          </a:p>
          <a:p>
            <a:pPr marL="0" indent="0">
              <a:buFont typeface="Wingdings 2" panose="05020102010507070707" pitchFamily="18" charset="2"/>
              <a:buNone/>
            </a:pPr>
            <a:r>
              <a:rPr lang="en-US" i="1"/>
              <a:t>REST is a logical choice for building APIs that allow users to connect and interact with </a:t>
            </a:r>
            <a:r>
              <a:rPr lang="en-US" i="1" u="sng">
                <a:hlinkClick r:id="rId2"/>
              </a:rPr>
              <a:t>cloud services</a:t>
            </a:r>
            <a:r>
              <a:rPr lang="en-US" i="1"/>
              <a:t>. </a:t>
            </a:r>
            <a:r>
              <a:rPr lang="en-US" i="1" err="1"/>
              <a:t>RESTful</a:t>
            </a:r>
            <a:r>
              <a:rPr lang="en-US" i="1"/>
              <a:t> APIs are used by such sites as </a:t>
            </a:r>
            <a:r>
              <a:rPr lang="en-US" i="1" u="sng">
                <a:hlinkClick r:id="rId3"/>
              </a:rPr>
              <a:t>Amazon</a:t>
            </a:r>
            <a:r>
              <a:rPr lang="en-US" i="1"/>
              <a:t>, </a:t>
            </a:r>
            <a:r>
              <a:rPr lang="en-US" i="1" u="sng">
                <a:hlinkClick r:id="rId4"/>
              </a:rPr>
              <a:t>Google</a:t>
            </a:r>
            <a:r>
              <a:rPr lang="en-US" i="1"/>
              <a:t>, </a:t>
            </a:r>
            <a:r>
              <a:rPr lang="en-US" i="1" u="sng">
                <a:hlinkClick r:id="rId5"/>
              </a:rPr>
              <a:t>LinkedIn</a:t>
            </a:r>
            <a:r>
              <a:rPr lang="en-US" i="1"/>
              <a:t> and </a:t>
            </a:r>
            <a:r>
              <a:rPr lang="en-US" i="1" u="sng">
                <a:hlinkClick r:id="rId6"/>
              </a:rPr>
              <a:t>Twitter</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err="1">
                <a:solidFill>
                  <a:srgbClr val="FF0000"/>
                </a:solidFill>
              </a:rPr>
              <a:t>RESTful</a:t>
            </a:r>
            <a:r>
              <a:rPr lang="en-US">
                <a:solidFill>
                  <a:srgbClr val="FF0000"/>
                </a:solidFill>
              </a:rPr>
              <a:t> API</a:t>
            </a:r>
            <a:endParaRPr lang="en-US"/>
          </a:p>
        </p:txBody>
      </p:sp>
      <p:pic>
        <p:nvPicPr>
          <p:cNvPr id="61443"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38250" y="1499880"/>
            <a:ext cx="6661150" cy="4981575"/>
          </a:xfrm>
          <a:solidFill>
            <a:schemeClr val="bg1"/>
          </a:solid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defRPr/>
            </a:pPr>
            <a:r>
              <a:rPr lang="en-US"/>
              <a:t>REST API</a:t>
            </a:r>
          </a:p>
        </p:txBody>
      </p:sp>
      <p:sp>
        <p:nvSpPr>
          <p:cNvPr id="63491" name="Content Placeholder 2"/>
          <p:cNvSpPr>
            <a:spLocks noGrp="1"/>
          </p:cNvSpPr>
          <p:nvPr>
            <p:ph sz="quarter" idx="1"/>
          </p:nvPr>
        </p:nvSpPr>
        <p:spPr>
          <a:xfrm>
            <a:off x="301625" y="1527175"/>
            <a:ext cx="8504238" cy="4572000"/>
          </a:xfrm>
          <a:solidFill>
            <a:schemeClr val="bg1"/>
          </a:solidFill>
        </p:spPr>
        <p:txBody>
          <a:bodyPr/>
          <a:lstStyle/>
          <a:p>
            <a:r>
              <a:rPr lang="en-US">
                <a:solidFill>
                  <a:srgbClr val="FF0000"/>
                </a:solidFill>
              </a:rPr>
              <a:t>Twitter, Facebook, SalesForce and many others expose their services as RESTful APIs.</a:t>
            </a:r>
          </a:p>
          <a:p>
            <a:r>
              <a:rPr lang="en-US"/>
              <a:t>[</a:t>
            </a:r>
            <a:r>
              <a:rPr lang="en-US" sz="2000"/>
              <a:t>This is usually done via an API Security Gateway which will convert web services message formats (i.e. SOAP) and protocols (i.e. JMS, ActiveMQ) into API formats, often REST-based (i.e. XML or JSON) and API protocols (often HTTP). Using an API Security Gateway provides the simplicity of connection, with the information assurance that some with the “security” part of the API Security Gateway.]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SMS API</a:t>
            </a:r>
          </a:p>
        </p:txBody>
      </p:sp>
      <p:sp>
        <p:nvSpPr>
          <p:cNvPr id="3" name="Content Placeholder 2"/>
          <p:cNvSpPr>
            <a:spLocks noGrp="1"/>
          </p:cNvSpPr>
          <p:nvPr>
            <p:ph sz="quarter" idx="1"/>
          </p:nvPr>
        </p:nvSpPr>
        <p:spPr>
          <a:xfrm>
            <a:off x="301625" y="1527175"/>
            <a:ext cx="8504238" cy="4572000"/>
          </a:xfrm>
          <a:solidFill>
            <a:schemeClr val="bg1"/>
          </a:solidFill>
        </p:spPr>
        <p:txBody>
          <a:bodyPr/>
          <a:lstStyle/>
          <a:p>
            <a:pPr>
              <a:defRPr/>
            </a:pPr>
            <a:r>
              <a:rPr lang="en-US"/>
              <a:t>An SMS API is mainly used to integrate an APP or a website to directly send messages from the APP or website.</a:t>
            </a:r>
          </a:p>
          <a:p>
            <a:pPr marL="0" indent="0">
              <a:buFont typeface="Wingdings 2" panose="05020102010507070707" pitchFamily="18" charset="2"/>
              <a:buNone/>
              <a:defRPr/>
            </a:pPr>
            <a:endParaRPr lang="en-US"/>
          </a:p>
        </p:txBody>
      </p:sp>
      <p:pic>
        <p:nvPicPr>
          <p:cNvPr id="645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620963"/>
            <a:ext cx="6958013"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solidFill>
                  <a:srgbClr val="0070C0"/>
                </a:solidFill>
              </a:rPr>
              <a:t>How SMS API WORKS</a:t>
            </a:r>
          </a:p>
        </p:txBody>
      </p:sp>
      <p:sp>
        <p:nvSpPr>
          <p:cNvPr id="65539" name="Content Placeholder 2"/>
          <p:cNvSpPr>
            <a:spLocks noGrp="1"/>
          </p:cNvSpPr>
          <p:nvPr>
            <p:ph sz="quarter" idx="1"/>
          </p:nvPr>
        </p:nvSpPr>
        <p:spPr>
          <a:xfrm>
            <a:off x="331787" y="1551003"/>
            <a:ext cx="8504238" cy="4572000"/>
          </a:xfrm>
          <a:solidFill>
            <a:schemeClr val="bg1"/>
          </a:solidFill>
        </p:spPr>
        <p:txBody>
          <a:bodyPr/>
          <a:lstStyle/>
          <a:p>
            <a:endParaRPr lang="en-US" sz="2800"/>
          </a:p>
          <a:p>
            <a:pPr marL="0" indent="0">
              <a:buNone/>
            </a:pPr>
            <a:r>
              <a:rPr lang="en-US" sz="2800"/>
              <a:t>                                              </a:t>
            </a:r>
            <a:r>
              <a:rPr lang="en-US" sz="1400" err="1"/>
              <a:t>Txtlocal</a:t>
            </a:r>
            <a:r>
              <a:rPr lang="en-US" sz="1400"/>
              <a:t> Process</a:t>
            </a:r>
          </a:p>
          <a:p>
            <a:pPr marL="0" indent="0">
              <a:buNone/>
            </a:pPr>
            <a:endParaRPr lang="en-US" sz="1400"/>
          </a:p>
          <a:p>
            <a:pPr marL="0" indent="0">
              <a:buNone/>
            </a:pPr>
            <a:endParaRPr lang="en-US" sz="1400"/>
          </a:p>
          <a:p>
            <a:pPr marL="0" indent="0">
              <a:buNone/>
            </a:pPr>
            <a:endParaRPr lang="en-US" sz="1400"/>
          </a:p>
          <a:p>
            <a:pPr marL="0" indent="0">
              <a:buNone/>
            </a:pPr>
            <a:r>
              <a:rPr lang="en-US" sz="1400"/>
              <a:t>    </a:t>
            </a:r>
            <a:r>
              <a:rPr lang="en-US"/>
              <a:t>                      </a:t>
            </a:r>
            <a:r>
              <a:rPr lang="en-US" sz="1400" err="1"/>
              <a:t>cURL</a:t>
            </a:r>
            <a:r>
              <a:rPr lang="en-US" sz="1400"/>
              <a:t>  submits POST data to </a:t>
            </a:r>
            <a:r>
              <a:rPr lang="en-US" sz="1400" err="1"/>
              <a:t>Txtlocal</a:t>
            </a:r>
            <a:endParaRPr lang="en-US" sz="1400"/>
          </a:p>
          <a:p>
            <a:endParaRPr lang="en-US"/>
          </a:p>
          <a:p>
            <a:pPr marL="0" indent="0">
              <a:buNone/>
            </a:pPr>
            <a:r>
              <a:rPr lang="en-US"/>
              <a:t>         </a:t>
            </a:r>
          </a:p>
          <a:p>
            <a:endParaRPr lang="en-US"/>
          </a:p>
          <a:p>
            <a:pPr marL="0" indent="0">
              <a:buNone/>
            </a:pPr>
            <a:endParaRPr lang="en-US"/>
          </a:p>
          <a:p>
            <a:pPr marL="0" indent="0">
              <a:buNone/>
            </a:pPr>
            <a:r>
              <a:rPr lang="en-US"/>
              <a:t>                          </a:t>
            </a:r>
          </a:p>
        </p:txBody>
      </p:sp>
      <p:sp>
        <p:nvSpPr>
          <p:cNvPr id="4" name="Rectangle 3"/>
          <p:cNvSpPr/>
          <p:nvPr/>
        </p:nvSpPr>
        <p:spPr>
          <a:xfrm>
            <a:off x="1255593" y="4258101"/>
            <a:ext cx="1992573" cy="5860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n>
                  <a:solidFill>
                    <a:schemeClr val="tx1"/>
                  </a:solidFill>
                </a:ln>
                <a:blipFill>
                  <a:blip r:embed="rId2"/>
                  <a:tile tx="0" ty="0" sx="100000" sy="100000" flip="none" algn="tl"/>
                </a:blipFill>
              </a:rPr>
              <a:t>sms.php</a:t>
            </a:r>
          </a:p>
        </p:txBody>
      </p:sp>
      <p:sp>
        <p:nvSpPr>
          <p:cNvPr id="8" name="Rectangle 7"/>
          <p:cNvSpPr/>
          <p:nvPr/>
        </p:nvSpPr>
        <p:spPr>
          <a:xfrm>
            <a:off x="534988" y="2409825"/>
            <a:ext cx="3419475" cy="736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t>Txtlocal.com/</a:t>
            </a:r>
            <a:r>
              <a:rPr lang="en-US" err="1"/>
              <a:t>sendsmspost.php</a:t>
            </a:r>
            <a:endParaRPr lang="en-US"/>
          </a:p>
        </p:txBody>
      </p:sp>
      <p:sp>
        <p:nvSpPr>
          <p:cNvPr id="9" name="Rectangle 8"/>
          <p:cNvSpPr/>
          <p:nvPr/>
        </p:nvSpPr>
        <p:spPr>
          <a:xfrm>
            <a:off x="6427788" y="2116138"/>
            <a:ext cx="2074862" cy="1322387"/>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a:t>Arrives at cell/mobile!</a:t>
            </a:r>
          </a:p>
        </p:txBody>
      </p:sp>
      <p:cxnSp>
        <p:nvCxnSpPr>
          <p:cNvPr id="11" name="Straight Connector 10"/>
          <p:cNvCxnSpPr/>
          <p:nvPr/>
        </p:nvCxnSpPr>
        <p:spPr>
          <a:xfrm flipH="1" flipV="1">
            <a:off x="2251880" y="3171162"/>
            <a:ext cx="13648" cy="106220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endCxn id="9" idx="1"/>
          </p:cNvCxnSpPr>
          <p:nvPr/>
        </p:nvCxnSpPr>
        <p:spPr>
          <a:xfrm flipV="1">
            <a:off x="3993345" y="2777560"/>
            <a:ext cx="2434750" cy="20231"/>
          </a:xfrm>
          <a:prstGeom prst="line">
            <a:avLst/>
          </a:prstGeom>
        </p:spPr>
        <p:style>
          <a:lnRef idx="3">
            <a:schemeClr val="dk1"/>
          </a:lnRef>
          <a:fillRef idx="0">
            <a:schemeClr val="dk1"/>
          </a:fillRef>
          <a:effectRef idx="2">
            <a:schemeClr val="dk1"/>
          </a:effectRef>
          <a:fontRef idx="minor">
            <a:schemeClr val="tx1"/>
          </a:fontRef>
        </p:style>
      </p:cxnSp>
      <p:sp>
        <p:nvSpPr>
          <p:cNvPr id="3" name="Rectangle 2"/>
          <p:cNvSpPr/>
          <p:nvPr/>
        </p:nvSpPr>
        <p:spPr>
          <a:xfrm>
            <a:off x="3575713" y="4258102"/>
            <a:ext cx="3293056" cy="4223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a:t>Submit POST variables through form</a:t>
            </a:r>
          </a:p>
        </p:txBody>
      </p:sp>
      <p:sp>
        <p:nvSpPr>
          <p:cNvPr id="5" name="Rectangle 4"/>
          <p:cNvSpPr/>
          <p:nvPr/>
        </p:nvSpPr>
        <p:spPr>
          <a:xfrm>
            <a:off x="818865" y="5162120"/>
            <a:ext cx="3903259" cy="74736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a:t>Put together URL to send to </a:t>
            </a:r>
            <a:r>
              <a:rPr lang="en-US" sz="1400" err="1"/>
              <a:t>Txtlocal</a:t>
            </a:r>
            <a:r>
              <a:rPr lang="en-US" sz="1400"/>
              <a:t> and submit using </a:t>
            </a:r>
            <a:r>
              <a:rPr lang="en-US" sz="1400" err="1"/>
              <a:t>cURL</a:t>
            </a:r>
            <a:endParaRPr lang="en-US" sz="1400"/>
          </a:p>
        </p:txBody>
      </p:sp>
      <p:cxnSp>
        <p:nvCxnSpPr>
          <p:cNvPr id="7" name="Straight Connector 6"/>
          <p:cNvCxnSpPr>
            <a:stCxn id="4" idx="2"/>
          </p:cNvCxnSpPr>
          <p:nvPr/>
        </p:nvCxnSpPr>
        <p:spPr>
          <a:xfrm>
            <a:off x="2251880" y="4844134"/>
            <a:ext cx="0" cy="30351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222241" y="4694033"/>
            <a:ext cx="18499" cy="87421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722124" y="5586776"/>
            <a:ext cx="5459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68312" y="283500"/>
            <a:ext cx="8229600" cy="576262"/>
          </a:xfrm>
        </p:spPr>
        <p:txBody>
          <a:bodyPr>
            <a:normAutofit fontScale="90000"/>
          </a:bodyPr>
          <a:lstStyle/>
          <a:p>
            <a:pPr eaLnBrk="1" fontAlgn="auto" hangingPunct="1">
              <a:spcAft>
                <a:spcPts val="0"/>
              </a:spcAft>
              <a:defRPr/>
            </a:pPr>
            <a:r>
              <a:rPr lang="en-US">
                <a:solidFill>
                  <a:schemeClr val="accent3">
                    <a:shade val="75000"/>
                  </a:schemeClr>
                </a:solidFill>
              </a:rPr>
              <a:t>Objectives</a:t>
            </a:r>
          </a:p>
        </p:txBody>
      </p:sp>
      <p:sp>
        <p:nvSpPr>
          <p:cNvPr id="21507" name="Rectangle 3"/>
          <p:cNvSpPr>
            <a:spLocks noGrp="1" noChangeArrowheads="1"/>
          </p:cNvSpPr>
          <p:nvPr>
            <p:ph type="body" idx="4294967295"/>
          </p:nvPr>
        </p:nvSpPr>
        <p:spPr>
          <a:xfrm>
            <a:off x="717550" y="1317625"/>
            <a:ext cx="7731125" cy="4530725"/>
          </a:xfrm>
        </p:spPr>
        <p:txBody>
          <a:bodyPr/>
          <a:lstStyle/>
          <a:p>
            <a:pPr eaLnBrk="1" hangingPunct="1"/>
            <a:r>
              <a:rPr lang="en-US"/>
              <a:t>To describe the services an operating system provides to users, processes, and other systems</a:t>
            </a:r>
          </a:p>
          <a:p>
            <a:pPr eaLnBrk="1" hangingPunct="1"/>
            <a:endParaRPr lang="en-US" sz="800"/>
          </a:p>
          <a:p>
            <a:pPr eaLnBrk="1" hangingPunct="1"/>
            <a:r>
              <a:rPr lang="en-US"/>
              <a:t>To discuss the various ways of structuring an operating system</a:t>
            </a:r>
          </a:p>
          <a:p>
            <a:pPr eaLnBrk="1" hangingPunct="1"/>
            <a:endParaRPr lang="en-US" sz="800"/>
          </a:p>
          <a:p>
            <a:pPr eaLnBrk="1" hangingPunct="1"/>
            <a:r>
              <a:rPr lang="en-US"/>
              <a:t>To explain how operating systems are installed and customized and how they boot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20700" y="441325"/>
            <a:ext cx="8229600" cy="576263"/>
          </a:xfrm>
        </p:spPr>
        <p:txBody>
          <a:bodyPr>
            <a:normAutofit fontScale="90000"/>
          </a:bodyPr>
          <a:lstStyle/>
          <a:p>
            <a:pPr eaLnBrk="1" fontAlgn="auto" hangingPunct="1">
              <a:spcAft>
                <a:spcPts val="0"/>
              </a:spcAft>
              <a:defRPr/>
            </a:pPr>
            <a:r>
              <a:rPr lang="en-US">
                <a:solidFill>
                  <a:schemeClr val="accent6">
                    <a:lumMod val="50000"/>
                  </a:schemeClr>
                </a:solidFill>
              </a:rPr>
              <a:t>Types of System Calls</a:t>
            </a:r>
          </a:p>
        </p:txBody>
      </p:sp>
      <p:sp>
        <p:nvSpPr>
          <p:cNvPr id="66563" name="Rectangle 4"/>
          <p:cNvSpPr>
            <a:spLocks noGrp="1" noChangeArrowheads="1"/>
          </p:cNvSpPr>
          <p:nvPr>
            <p:ph type="body" idx="4294967295"/>
          </p:nvPr>
        </p:nvSpPr>
        <p:spPr>
          <a:xfrm>
            <a:off x="787400" y="1584325"/>
            <a:ext cx="7731125" cy="4530725"/>
          </a:xfrm>
        </p:spPr>
        <p:txBody>
          <a:bodyPr/>
          <a:lstStyle/>
          <a:p>
            <a:pPr eaLnBrk="1" hangingPunct="1"/>
            <a:r>
              <a:rPr lang="en-US"/>
              <a:t>Process control</a:t>
            </a:r>
          </a:p>
          <a:p>
            <a:pPr eaLnBrk="1" hangingPunct="1"/>
            <a:endParaRPr lang="en-US" sz="800"/>
          </a:p>
          <a:p>
            <a:pPr eaLnBrk="1" hangingPunct="1"/>
            <a:r>
              <a:rPr lang="en-US"/>
              <a:t>File management</a:t>
            </a:r>
          </a:p>
          <a:p>
            <a:pPr eaLnBrk="1" hangingPunct="1"/>
            <a:endParaRPr lang="en-US" sz="800"/>
          </a:p>
          <a:p>
            <a:pPr eaLnBrk="1" hangingPunct="1"/>
            <a:r>
              <a:rPr lang="en-US"/>
              <a:t>Device management</a:t>
            </a:r>
          </a:p>
          <a:p>
            <a:pPr eaLnBrk="1" hangingPunct="1"/>
            <a:endParaRPr lang="en-US" sz="800"/>
          </a:p>
          <a:p>
            <a:pPr eaLnBrk="1" hangingPunct="1"/>
            <a:r>
              <a:rPr lang="en-US"/>
              <a:t>Information maintenance</a:t>
            </a:r>
          </a:p>
          <a:p>
            <a:pPr eaLnBrk="1" hangingPunct="1"/>
            <a:endParaRPr lang="en-US" sz="800"/>
          </a:p>
          <a:p>
            <a:pPr eaLnBrk="1" hangingPunct="1"/>
            <a:r>
              <a:rPr lang="en-US"/>
              <a:t>Communications</a:t>
            </a:r>
          </a:p>
          <a:p>
            <a:pPr eaLnBrk="1" hangingPunct="1"/>
            <a:endParaRPr lang="en-US" sz="800"/>
          </a:p>
          <a:p>
            <a:pPr eaLnBrk="1" hangingPunct="1"/>
            <a:r>
              <a:rPr lang="en-US"/>
              <a:t>Protection</a:t>
            </a:r>
          </a:p>
          <a:p>
            <a:pPr eaLnBrk="1" hangingPunct="1">
              <a:buFont typeface="Wingdings" panose="05000000000000000000" pitchFamily="2" charset="2"/>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390525" y="266700"/>
            <a:ext cx="8388350" cy="576263"/>
          </a:xfrm>
        </p:spPr>
        <p:txBody>
          <a:bodyPr/>
          <a:lstStyle/>
          <a:p>
            <a:pPr eaLnBrk="1" hangingPunct="1"/>
            <a:r>
              <a:rPr lang="en-US" sz="2800">
                <a:solidFill>
                  <a:srgbClr val="0070C0"/>
                </a:solidFill>
              </a:rPr>
              <a:t>Examples of Windows and Unix System Calls</a:t>
            </a:r>
          </a:p>
        </p:txBody>
      </p:sp>
      <p:pic>
        <p:nvPicPr>
          <p:cNvPr id="68611"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624" y="983486"/>
            <a:ext cx="6097588"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idx="4294967295"/>
          </p:nvPr>
        </p:nvSpPr>
        <p:spPr>
          <a:xfrm>
            <a:off x="352425" y="271463"/>
            <a:ext cx="8229600" cy="576262"/>
          </a:xfrm>
        </p:spPr>
        <p:txBody>
          <a:bodyPr/>
          <a:lstStyle/>
          <a:p>
            <a:pPr eaLnBrk="1" hangingPunct="1"/>
            <a:br>
              <a:rPr lang="en-US" sz="3200">
                <a:solidFill>
                  <a:srgbClr val="002060"/>
                </a:solidFill>
              </a:rPr>
            </a:br>
            <a:r>
              <a:rPr lang="en-US" sz="3000">
                <a:solidFill>
                  <a:srgbClr val="002060"/>
                </a:solidFill>
              </a:rPr>
              <a:t>Operating System Design and Implementation</a:t>
            </a:r>
          </a:p>
        </p:txBody>
      </p:sp>
      <p:sp>
        <p:nvSpPr>
          <p:cNvPr id="70659" name="Rectangle 1027"/>
          <p:cNvSpPr>
            <a:spLocks noGrp="1" noChangeArrowheads="1"/>
          </p:cNvSpPr>
          <p:nvPr>
            <p:ph type="body" idx="4294967295"/>
          </p:nvPr>
        </p:nvSpPr>
        <p:spPr>
          <a:xfrm>
            <a:off x="422275" y="1238250"/>
            <a:ext cx="8383588" cy="4908550"/>
          </a:xfrm>
        </p:spPr>
        <p:txBody>
          <a:bodyPr/>
          <a:lstStyle/>
          <a:p>
            <a:pPr eaLnBrk="1" hangingPunct="1"/>
            <a:r>
              <a:rPr lang="en-US" sz="2200"/>
              <a:t>Design and Implementation of OS not “solvable”, but some approaches have proven successful</a:t>
            </a:r>
          </a:p>
          <a:p>
            <a:pPr eaLnBrk="1" hangingPunct="1"/>
            <a:r>
              <a:rPr lang="en-US" sz="2200"/>
              <a:t>Internal structure of different Operating Systems can vary widely</a:t>
            </a:r>
          </a:p>
          <a:p>
            <a:pPr eaLnBrk="1" hangingPunct="1"/>
            <a:r>
              <a:rPr lang="en-US" sz="2200"/>
              <a:t>Start by defining goals and specifications</a:t>
            </a:r>
          </a:p>
          <a:p>
            <a:pPr eaLnBrk="1" hangingPunct="1"/>
            <a:r>
              <a:rPr lang="en-US" sz="2200"/>
              <a:t>Affected by </a:t>
            </a:r>
            <a:r>
              <a:rPr lang="en-US" sz="2200">
                <a:solidFill>
                  <a:srgbClr val="FF0000"/>
                </a:solidFill>
              </a:rPr>
              <a:t>choice</a:t>
            </a:r>
            <a:r>
              <a:rPr lang="en-US" sz="2200"/>
              <a:t> of </a:t>
            </a:r>
            <a:r>
              <a:rPr lang="en-US" sz="2200">
                <a:solidFill>
                  <a:srgbClr val="FF0000"/>
                </a:solidFill>
              </a:rPr>
              <a:t>hardware, type of system</a:t>
            </a:r>
          </a:p>
          <a:p>
            <a:pPr eaLnBrk="1" hangingPunct="1"/>
            <a:endParaRPr lang="en-US" sz="800"/>
          </a:p>
          <a:p>
            <a:pPr eaLnBrk="1" hangingPunct="1"/>
            <a:r>
              <a:rPr lang="en-US" sz="2400" i="1">
                <a:solidFill>
                  <a:srgbClr val="FF0000"/>
                </a:solidFill>
              </a:rPr>
              <a:t>User</a:t>
            </a:r>
            <a:r>
              <a:rPr lang="en-US" sz="2400">
                <a:solidFill>
                  <a:srgbClr val="FF0000"/>
                </a:solidFill>
              </a:rPr>
              <a:t> goals and </a:t>
            </a:r>
            <a:r>
              <a:rPr lang="en-US" sz="2400" i="1">
                <a:solidFill>
                  <a:srgbClr val="FF0000"/>
                </a:solidFill>
              </a:rPr>
              <a:t>System</a:t>
            </a:r>
            <a:r>
              <a:rPr lang="en-US" sz="2400">
                <a:solidFill>
                  <a:srgbClr val="FF0000"/>
                </a:solidFill>
              </a:rPr>
              <a:t> goals</a:t>
            </a:r>
          </a:p>
          <a:p>
            <a:pPr lvl="1" eaLnBrk="1" hangingPunct="1"/>
            <a:r>
              <a:rPr lang="en-US" sz="2400">
                <a:solidFill>
                  <a:srgbClr val="FF0000"/>
                </a:solidFill>
              </a:rPr>
              <a:t>User goals </a:t>
            </a:r>
            <a:r>
              <a:rPr lang="en-US" sz="2400">
                <a:solidFill>
                  <a:srgbClr val="002060"/>
                </a:solidFill>
              </a:rPr>
              <a:t>– operating system should be </a:t>
            </a:r>
            <a:r>
              <a:rPr lang="en-US" sz="2400">
                <a:solidFill>
                  <a:srgbClr val="00B0F0"/>
                </a:solidFill>
              </a:rPr>
              <a:t>convenient to use, easy to learn, reliable, safe, and fast</a:t>
            </a:r>
          </a:p>
          <a:p>
            <a:pPr lvl="1" eaLnBrk="1" hangingPunct="1"/>
            <a:r>
              <a:rPr lang="en-US" sz="2400">
                <a:solidFill>
                  <a:srgbClr val="FF0000"/>
                </a:solidFill>
              </a:rPr>
              <a:t>System goals </a:t>
            </a:r>
            <a:r>
              <a:rPr lang="en-US" sz="2400">
                <a:solidFill>
                  <a:srgbClr val="002060"/>
                </a:solidFill>
              </a:rPr>
              <a:t>– operating system should be </a:t>
            </a:r>
            <a:r>
              <a:rPr lang="en-US" sz="2400">
                <a:solidFill>
                  <a:srgbClr val="00B0F0"/>
                </a:solidFill>
              </a:rPr>
              <a:t>easy to design</a:t>
            </a:r>
            <a:r>
              <a:rPr lang="en-US" sz="2400">
                <a:solidFill>
                  <a:srgbClr val="002060"/>
                </a:solidFill>
              </a:rPr>
              <a:t>, </a:t>
            </a:r>
            <a:r>
              <a:rPr lang="en-US" sz="2400">
                <a:solidFill>
                  <a:srgbClr val="00B0F0"/>
                </a:solidFill>
              </a:rPr>
              <a:t>implement</a:t>
            </a:r>
            <a:r>
              <a:rPr lang="en-US" sz="2400">
                <a:solidFill>
                  <a:srgbClr val="002060"/>
                </a:solidFill>
              </a:rPr>
              <a:t>, and maintain, as well as </a:t>
            </a:r>
            <a:r>
              <a:rPr lang="en-US" sz="2400">
                <a:solidFill>
                  <a:srgbClr val="00B0F0"/>
                </a:solidFill>
              </a:rPr>
              <a:t>flexible, reliable, error-free, and efficient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365125" y="379413"/>
            <a:ext cx="8778875" cy="869950"/>
          </a:xfrm>
        </p:spPr>
        <p:txBody>
          <a:bodyPr/>
          <a:lstStyle/>
          <a:p>
            <a:pPr eaLnBrk="1" hangingPunct="1"/>
            <a:r>
              <a:rPr lang="en-US" sz="3200">
                <a:solidFill>
                  <a:srgbClr val="0070C0"/>
                </a:solidFill>
              </a:rPr>
              <a:t>Operating System Design </a:t>
            </a:r>
            <a:br>
              <a:rPr lang="en-US" sz="3200">
                <a:solidFill>
                  <a:srgbClr val="0070C0"/>
                </a:solidFill>
              </a:rPr>
            </a:br>
            <a:r>
              <a:rPr lang="en-US" sz="3200">
                <a:solidFill>
                  <a:srgbClr val="0070C0"/>
                </a:solidFill>
              </a:rPr>
              <a:t>and Implementation (Cont.)</a:t>
            </a:r>
          </a:p>
        </p:txBody>
      </p:sp>
      <p:sp>
        <p:nvSpPr>
          <p:cNvPr id="72707" name="Rectangle 3"/>
          <p:cNvSpPr>
            <a:spLocks noGrp="1" noChangeArrowheads="1"/>
          </p:cNvSpPr>
          <p:nvPr>
            <p:ph type="body" idx="4294967295"/>
          </p:nvPr>
        </p:nvSpPr>
        <p:spPr>
          <a:xfrm>
            <a:off x="660400" y="1627188"/>
            <a:ext cx="7731125" cy="4530725"/>
          </a:xfrm>
        </p:spPr>
        <p:txBody>
          <a:bodyPr/>
          <a:lstStyle/>
          <a:p>
            <a:pPr eaLnBrk="1" hangingPunct="1"/>
            <a:r>
              <a:rPr lang="en-US"/>
              <a:t>Important principle to separate</a:t>
            </a:r>
          </a:p>
          <a:p>
            <a:pPr eaLnBrk="1" hangingPunct="1">
              <a:buFont typeface="Wingdings" panose="05000000000000000000" pitchFamily="2" charset="2"/>
              <a:buNone/>
            </a:pPr>
            <a:r>
              <a:rPr lang="en-US" b="1"/>
              <a:t>	Policy:   </a:t>
            </a:r>
            <a:r>
              <a:rPr lang="en-US"/>
              <a:t>What will be done?</a:t>
            </a:r>
            <a:r>
              <a:rPr lang="en-US" b="1"/>
              <a:t> </a:t>
            </a:r>
            <a:br>
              <a:rPr lang="en-US" b="1"/>
            </a:br>
            <a:r>
              <a:rPr lang="en-US" b="1"/>
              <a:t>Mechanism:  </a:t>
            </a:r>
            <a:r>
              <a:rPr lang="en-US"/>
              <a:t>How to do it?</a:t>
            </a:r>
          </a:p>
          <a:p>
            <a:pPr eaLnBrk="1" hangingPunct="1">
              <a:buFont typeface="Wingdings" panose="05000000000000000000" pitchFamily="2" charset="2"/>
              <a:buNone/>
            </a:pPr>
            <a:endParaRPr lang="en-US" sz="800"/>
          </a:p>
          <a:p>
            <a:pPr eaLnBrk="1" hangingPunct="1"/>
            <a:r>
              <a:rPr lang="en-US"/>
              <a:t>Mechanisms determine how to do something, policies decide what will be done.</a:t>
            </a:r>
          </a:p>
          <a:p>
            <a:pPr lvl="1" eaLnBrk="1" hangingPunct="1"/>
            <a:r>
              <a:rPr lang="en-US"/>
              <a:t>The separation of policy from mechanism is a very important principle, it allows maximum flexibility if policy decisions are to be changed later.</a:t>
            </a:r>
          </a:p>
          <a:p>
            <a:pPr eaLnBrk="1" hangingPunct="1">
              <a:buFont typeface="Wingdings" panose="05000000000000000000" pitchFamily="2" charset="2"/>
              <a:buNone/>
            </a:pPr>
            <a:endParaRPr lang="en-US"/>
          </a:p>
          <a:p>
            <a:pPr eaLnBrk="1" hangingPunct="1">
              <a:buFont typeface="Wingdings" panose="05000000000000000000" pitchFamily="2" charset="2"/>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idx="4294967295"/>
          </p:nvPr>
        </p:nvSpPr>
        <p:spPr>
          <a:xfrm>
            <a:off x="352425" y="271463"/>
            <a:ext cx="8229600" cy="576262"/>
          </a:xfrm>
        </p:spPr>
        <p:txBody>
          <a:bodyPr/>
          <a:lstStyle/>
          <a:p>
            <a:pPr eaLnBrk="1" hangingPunct="1"/>
            <a:br>
              <a:rPr lang="en-US" sz="3200">
                <a:solidFill>
                  <a:srgbClr val="002060"/>
                </a:solidFill>
              </a:rPr>
            </a:br>
            <a:r>
              <a:rPr lang="en-US" sz="3000">
                <a:solidFill>
                  <a:srgbClr val="002060"/>
                </a:solidFill>
              </a:rPr>
              <a:t>Operating System Design and Implementation</a:t>
            </a:r>
          </a:p>
        </p:txBody>
      </p:sp>
      <p:sp>
        <p:nvSpPr>
          <p:cNvPr id="74755" name="Rectangle 1027"/>
          <p:cNvSpPr>
            <a:spLocks noGrp="1" noChangeArrowheads="1"/>
          </p:cNvSpPr>
          <p:nvPr>
            <p:ph type="body" idx="4294967295"/>
          </p:nvPr>
        </p:nvSpPr>
        <p:spPr>
          <a:xfrm>
            <a:off x="527454" y="1014104"/>
            <a:ext cx="8370887" cy="5049838"/>
          </a:xfrm>
        </p:spPr>
        <p:txBody>
          <a:bodyPr/>
          <a:lstStyle/>
          <a:p>
            <a:pPr eaLnBrk="1" hangingPunct="1"/>
            <a:endParaRPr lang="en-US" sz="800"/>
          </a:p>
          <a:p>
            <a:pPr eaLnBrk="1" hangingPunct="1">
              <a:buFont typeface="Wingdings" panose="05000000000000000000" pitchFamily="2" charset="2"/>
              <a:buChar char="ü"/>
            </a:pPr>
            <a:r>
              <a:rPr lang="en-US" sz="2400" i="1"/>
              <a:t>Selecting language for coding</a:t>
            </a:r>
          </a:p>
          <a:p>
            <a:pPr eaLnBrk="1" hangingPunct="1">
              <a:buFont typeface="Wingdings" panose="05000000000000000000" pitchFamily="2" charset="2"/>
              <a:buChar char="ü"/>
            </a:pPr>
            <a:r>
              <a:rPr lang="en-US" sz="2400" i="1"/>
              <a:t>Assembly  language  was used before</a:t>
            </a:r>
          </a:p>
          <a:p>
            <a:pPr lvl="2" eaLnBrk="1" hangingPunct="1">
              <a:buFont typeface="Courier New" panose="02070309020205020404" pitchFamily="49" charset="0"/>
              <a:buChar char="o"/>
            </a:pPr>
            <a:r>
              <a:rPr lang="en-US" sz="1700" i="1"/>
              <a:t>  </a:t>
            </a:r>
            <a:r>
              <a:rPr lang="en-US" sz="1700" i="1" err="1"/>
              <a:t>Adv</a:t>
            </a:r>
            <a:r>
              <a:rPr lang="en-US" sz="1700" i="1"/>
              <a:t>:  faster/ run fast directly due to directly hard coding</a:t>
            </a:r>
          </a:p>
          <a:p>
            <a:pPr lvl="2" eaLnBrk="1" hangingPunct="1">
              <a:buFont typeface="Courier New" panose="02070309020205020404" pitchFamily="49" charset="0"/>
              <a:buChar char="o"/>
            </a:pPr>
            <a:r>
              <a:rPr lang="en-US" sz="1700" i="1" err="1"/>
              <a:t>Disadv</a:t>
            </a:r>
            <a:r>
              <a:rPr lang="en-US" sz="1700" i="1"/>
              <a:t>: More no of lines with large program</a:t>
            </a:r>
          </a:p>
          <a:p>
            <a:pPr eaLnBrk="1" hangingPunct="1">
              <a:buFont typeface="Wingdings" panose="05000000000000000000" pitchFamily="2" charset="2"/>
              <a:buChar char="ü"/>
            </a:pPr>
            <a:r>
              <a:rPr lang="en-US" sz="2400" i="1"/>
              <a:t>Now generally used  C, C++ or Python.</a:t>
            </a:r>
          </a:p>
          <a:p>
            <a:pPr eaLnBrk="1" hangingPunct="1">
              <a:buFont typeface="Wingdings" panose="05000000000000000000" pitchFamily="2" charset="2"/>
              <a:buChar char="ü"/>
            </a:pPr>
            <a:r>
              <a:rPr lang="en-US" sz="2400" i="1"/>
              <a:t>Linux and windows OS are written mainly in C </a:t>
            </a:r>
          </a:p>
          <a:p>
            <a:pPr eaLnBrk="1" hangingPunct="1">
              <a:buFont typeface="Wingdings" panose="05000000000000000000" pitchFamily="2" charset="2"/>
              <a:buChar char="ü"/>
            </a:pPr>
            <a:r>
              <a:rPr lang="en-US" sz="2400" i="1">
                <a:solidFill>
                  <a:srgbClr val="FF0000"/>
                </a:solidFill>
              </a:rPr>
              <a:t>Advantages of using higher-level language :</a:t>
            </a:r>
          </a:p>
          <a:p>
            <a:pPr lvl="2" eaLnBrk="1" hangingPunct="1">
              <a:buFont typeface="Wingdings" panose="05000000000000000000" pitchFamily="2" charset="2"/>
              <a:buChar char="v"/>
            </a:pPr>
            <a:r>
              <a:rPr lang="en-US" i="1">
                <a:solidFill>
                  <a:srgbClr val="0070C0"/>
                </a:solidFill>
              </a:rPr>
              <a:t>Code can be written faster</a:t>
            </a:r>
          </a:p>
          <a:p>
            <a:pPr lvl="2" eaLnBrk="1" hangingPunct="1">
              <a:buFont typeface="Wingdings" panose="05000000000000000000" pitchFamily="2" charset="2"/>
              <a:buChar char="v"/>
            </a:pPr>
            <a:r>
              <a:rPr lang="en-US" i="1">
                <a:solidFill>
                  <a:srgbClr val="0070C0"/>
                </a:solidFill>
              </a:rPr>
              <a:t>More compact</a:t>
            </a:r>
          </a:p>
          <a:p>
            <a:pPr lvl="2" eaLnBrk="1" hangingPunct="1">
              <a:buFont typeface="Wingdings" panose="05000000000000000000" pitchFamily="2" charset="2"/>
              <a:buChar char="v"/>
            </a:pPr>
            <a:r>
              <a:rPr lang="en-US" i="1">
                <a:solidFill>
                  <a:srgbClr val="0070C0"/>
                </a:solidFill>
              </a:rPr>
              <a:t>Easier to understand and debug</a:t>
            </a:r>
          </a:p>
          <a:p>
            <a:pPr lvl="2" eaLnBrk="1" hangingPunct="1">
              <a:buFont typeface="Wingdings" panose="05000000000000000000" pitchFamily="2" charset="2"/>
              <a:buChar char="v"/>
            </a:pPr>
            <a:r>
              <a:rPr lang="en-US" i="1">
                <a:solidFill>
                  <a:srgbClr val="0070C0"/>
                </a:solidFill>
              </a:rPr>
              <a:t>Improvements in compilation technology</a:t>
            </a:r>
          </a:p>
          <a:p>
            <a:pPr lvl="2" eaLnBrk="1" hangingPunct="1">
              <a:buFont typeface="Wingdings" panose="05000000000000000000" pitchFamily="2" charset="2"/>
              <a:buChar char="v"/>
            </a:pPr>
            <a:r>
              <a:rPr lang="en-US" i="1">
                <a:solidFill>
                  <a:srgbClr val="0070C0"/>
                </a:solidFill>
              </a:rPr>
              <a:t>Easier to port</a:t>
            </a:r>
          </a:p>
          <a:p>
            <a:pPr lvl="2" eaLnBrk="1" hangingPunct="1">
              <a:buFont typeface="Wingdings" panose="05000000000000000000" pitchFamily="2" charset="2"/>
              <a:buChar char="v"/>
            </a:pPr>
            <a:endParaRPr lang="en-US" sz="1700" i="1">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688975" y="352425"/>
            <a:ext cx="8229600" cy="1039813"/>
          </a:xfrm>
        </p:spPr>
        <p:txBody>
          <a:bodyPr/>
          <a:lstStyle/>
          <a:p>
            <a:pPr eaLnBrk="1" hangingPunct="1"/>
            <a:r>
              <a:rPr lang="en-US" sz="3200">
                <a:solidFill>
                  <a:srgbClr val="FF0000"/>
                </a:solidFill>
              </a:rPr>
              <a:t>Operating System Structure</a:t>
            </a:r>
            <a:br>
              <a:rPr lang="en-US" sz="3200">
                <a:solidFill>
                  <a:srgbClr val="FF0000"/>
                </a:solidFill>
              </a:rPr>
            </a:br>
            <a:r>
              <a:rPr lang="en-US" sz="3200">
                <a:solidFill>
                  <a:srgbClr val="0070C0"/>
                </a:solidFill>
              </a:rPr>
              <a:t>Simple Structure</a:t>
            </a:r>
          </a:p>
        </p:txBody>
      </p:sp>
      <p:sp>
        <p:nvSpPr>
          <p:cNvPr id="76803" name="Rectangle 3"/>
          <p:cNvSpPr>
            <a:spLocks noGrp="1" noChangeArrowheads="1"/>
          </p:cNvSpPr>
          <p:nvPr>
            <p:ph type="body" idx="4294967295"/>
          </p:nvPr>
        </p:nvSpPr>
        <p:spPr>
          <a:xfrm>
            <a:off x="254000" y="1701800"/>
            <a:ext cx="8721725" cy="4979988"/>
          </a:xfrm>
        </p:spPr>
        <p:txBody>
          <a:bodyPr/>
          <a:lstStyle/>
          <a:p>
            <a:pPr eaLnBrk="1" hangingPunct="1"/>
            <a:r>
              <a:rPr lang="en-US"/>
              <a:t>MS-DOS – written to provide the most functionality in the least space</a:t>
            </a:r>
          </a:p>
          <a:p>
            <a:pPr lvl="1" eaLnBrk="1" hangingPunct="1"/>
            <a:r>
              <a:rPr lang="en-US">
                <a:solidFill>
                  <a:srgbClr val="002060"/>
                </a:solidFill>
              </a:rPr>
              <a:t>Not divided into modules</a:t>
            </a:r>
          </a:p>
          <a:p>
            <a:pPr lvl="1" eaLnBrk="1" hangingPunct="1"/>
            <a:r>
              <a:rPr lang="en-US">
                <a:solidFill>
                  <a:srgbClr val="002060"/>
                </a:solidFill>
              </a:rPr>
              <a:t>Although MS-DOS has some structure, its interfaces and levels of functionality are not well separated</a:t>
            </a:r>
          </a:p>
          <a:p>
            <a:pPr lvl="1" eaLnBrk="1" hangingPunct="1"/>
            <a:r>
              <a:rPr lang="en-US">
                <a:solidFill>
                  <a:srgbClr val="002060"/>
                </a:solidFill>
              </a:rPr>
              <a:t>No dual-mode and no hardware protection</a:t>
            </a:r>
          </a:p>
          <a:p>
            <a:pPr lvl="1" eaLnBrk="1" hangingPunct="1"/>
            <a:r>
              <a:rPr lang="en-US">
                <a:solidFill>
                  <a:srgbClr val="002060"/>
                </a:solidFill>
              </a:rPr>
              <a:t>Leave vulnerable to errant or malicious programs</a:t>
            </a:r>
          </a:p>
          <a:p>
            <a:pPr lvl="1" eaLnBrk="1" hangingPunct="1"/>
            <a:r>
              <a:rPr lang="en-US">
                <a:solidFill>
                  <a:srgbClr val="002060"/>
                </a:solidFill>
              </a:rPr>
              <a:t>Crashes entire program when user program fails</a:t>
            </a:r>
          </a:p>
          <a:p>
            <a:pPr lvl="1" eaLnBrk="1" hangingPunct="1">
              <a:buFont typeface="Wingdings" panose="05000000000000000000" pitchFamily="2" charset="2"/>
              <a:buNone/>
            </a:pPr>
            <a:endParaRPr lang="en-US">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890588" y="314325"/>
            <a:ext cx="7874000" cy="576263"/>
          </a:xfrm>
        </p:spPr>
        <p:txBody>
          <a:bodyPr>
            <a:normAutofit fontScale="90000"/>
          </a:bodyPr>
          <a:lstStyle/>
          <a:p>
            <a:pPr eaLnBrk="1" fontAlgn="auto" hangingPunct="1">
              <a:spcAft>
                <a:spcPts val="0"/>
              </a:spcAft>
              <a:defRPr/>
            </a:pPr>
            <a:r>
              <a:rPr lang="en-US">
                <a:solidFill>
                  <a:srgbClr val="0070C0"/>
                </a:solidFill>
              </a:rPr>
              <a:t>MS-DOS Layer Structure</a:t>
            </a:r>
          </a:p>
        </p:txBody>
      </p:sp>
      <p:pic>
        <p:nvPicPr>
          <p:cNvPr id="78851" name="Picture 6"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279525"/>
            <a:ext cx="492125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0850" y="196850"/>
            <a:ext cx="8229600" cy="576263"/>
          </a:xfrm>
        </p:spPr>
        <p:txBody>
          <a:bodyPr/>
          <a:lstStyle/>
          <a:p>
            <a:pPr eaLnBrk="1" hangingPunct="1"/>
            <a:r>
              <a:rPr lang="en-US" sz="3600">
                <a:solidFill>
                  <a:srgbClr val="0070C0"/>
                </a:solidFill>
              </a:rPr>
              <a:t>Layered Approach</a:t>
            </a:r>
          </a:p>
        </p:txBody>
      </p:sp>
      <p:sp>
        <p:nvSpPr>
          <p:cNvPr id="80899" name="Rectangle 3"/>
          <p:cNvSpPr>
            <a:spLocks noGrp="1" noChangeArrowheads="1"/>
          </p:cNvSpPr>
          <p:nvPr>
            <p:ph type="body" idx="4294967295"/>
          </p:nvPr>
        </p:nvSpPr>
        <p:spPr>
          <a:xfrm>
            <a:off x="590550" y="1181100"/>
            <a:ext cx="7773988" cy="4864100"/>
          </a:xfrm>
        </p:spPr>
        <p:txBody>
          <a:bodyPr/>
          <a:lstStyle/>
          <a:p>
            <a:pPr eaLnBrk="1" hangingPunct="1"/>
            <a:endParaRPr lang="en-US" sz="800"/>
          </a:p>
          <a:p>
            <a:pPr eaLnBrk="1" hangingPunct="1"/>
            <a:r>
              <a:rPr lang="en-US"/>
              <a:t>OS can be broken into smaller and more appropriate pieces creating modular operating system</a:t>
            </a:r>
          </a:p>
          <a:p>
            <a:pPr eaLnBrk="1" hangingPunct="1"/>
            <a:r>
              <a:rPr lang="en-US"/>
              <a:t>With modularity, layers are selected such that each uses functions (operations) and services of only lower-level layers</a:t>
            </a:r>
          </a:p>
          <a:p>
            <a:pPr eaLnBrk="1" hangingPunct="1"/>
            <a:r>
              <a:rPr lang="en-US"/>
              <a:t>More freedom in changing inner workings of the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63550" y="525463"/>
            <a:ext cx="8229600" cy="576262"/>
          </a:xfrm>
        </p:spPr>
        <p:txBody>
          <a:bodyPr>
            <a:normAutofit fontScale="90000"/>
          </a:bodyPr>
          <a:lstStyle/>
          <a:p>
            <a:pPr eaLnBrk="1" fontAlgn="auto" hangingPunct="1">
              <a:spcAft>
                <a:spcPts val="0"/>
              </a:spcAft>
              <a:defRPr/>
            </a:pPr>
            <a:r>
              <a:rPr lang="en-US">
                <a:solidFill>
                  <a:srgbClr val="0070C0"/>
                </a:solidFill>
              </a:rPr>
              <a:t>Layered Approach</a:t>
            </a:r>
          </a:p>
        </p:txBody>
      </p:sp>
      <p:sp>
        <p:nvSpPr>
          <p:cNvPr id="82947" name="Rectangle 3"/>
          <p:cNvSpPr>
            <a:spLocks noGrp="1" noChangeArrowheads="1"/>
          </p:cNvSpPr>
          <p:nvPr>
            <p:ph type="body" idx="4294967295"/>
          </p:nvPr>
        </p:nvSpPr>
        <p:spPr>
          <a:xfrm>
            <a:off x="633413" y="1514475"/>
            <a:ext cx="7731125" cy="4530725"/>
          </a:xfrm>
        </p:spPr>
        <p:txBody>
          <a:bodyPr/>
          <a:lstStyle/>
          <a:p>
            <a:pPr eaLnBrk="1" hangingPunct="1"/>
            <a:r>
              <a:rPr lang="en-US"/>
              <a:t>The operating system is divided into a number of layers (levels), each built on top of lower layers.  The bottom layer (layer 0), is the hardware; the highest (layer N) is the user interface.</a:t>
            </a:r>
          </a:p>
          <a:p>
            <a:pPr eaLnBrk="1" hangingPunct="1"/>
            <a:endParaRPr lang="en-US" sz="800"/>
          </a:p>
          <a:p>
            <a:pPr eaLnBrk="1" hangingPunct="1"/>
            <a:r>
              <a:rPr lang="en-US"/>
              <a:t>With modularity, layers are selected such that each uses functions (operations) and services of only lower-level layers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604838" y="230188"/>
            <a:ext cx="8229600" cy="576262"/>
          </a:xfrm>
        </p:spPr>
        <p:txBody>
          <a:bodyPr>
            <a:normAutofit fontScale="90000"/>
          </a:bodyPr>
          <a:lstStyle/>
          <a:p>
            <a:pPr eaLnBrk="1" fontAlgn="auto" hangingPunct="1">
              <a:spcAft>
                <a:spcPts val="0"/>
              </a:spcAft>
              <a:defRPr/>
            </a:pPr>
            <a:r>
              <a:rPr lang="en-US">
                <a:solidFill>
                  <a:srgbClr val="0070C0"/>
                </a:solidFill>
              </a:rPr>
              <a:t>Layered Operating System</a:t>
            </a:r>
          </a:p>
        </p:txBody>
      </p:sp>
      <p:pic>
        <p:nvPicPr>
          <p:cNvPr id="84995"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938" y="1400175"/>
            <a:ext cx="49720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73113" y="201613"/>
            <a:ext cx="7864475" cy="576262"/>
          </a:xfrm>
        </p:spPr>
        <p:txBody>
          <a:bodyPr>
            <a:normAutofit fontScale="90000"/>
          </a:bodyPr>
          <a:lstStyle/>
          <a:p>
            <a:pPr eaLnBrk="1" fontAlgn="auto" hangingPunct="1">
              <a:spcAft>
                <a:spcPts val="0"/>
              </a:spcAft>
              <a:defRPr/>
            </a:pPr>
            <a:r>
              <a:rPr lang="en-US" b="1">
                <a:solidFill>
                  <a:srgbClr val="FF0000"/>
                </a:solidFill>
              </a:rPr>
              <a:t>Operating System Services</a:t>
            </a:r>
          </a:p>
        </p:txBody>
      </p:sp>
      <p:sp>
        <p:nvSpPr>
          <p:cNvPr id="21507" name="Rectangle 3"/>
          <p:cNvSpPr>
            <a:spLocks noGrp="1" noChangeArrowheads="1"/>
          </p:cNvSpPr>
          <p:nvPr>
            <p:ph type="body" idx="4294967295"/>
          </p:nvPr>
        </p:nvSpPr>
        <p:spPr>
          <a:xfrm>
            <a:off x="477838" y="1238250"/>
            <a:ext cx="7837487" cy="4865688"/>
          </a:xfrm>
        </p:spPr>
        <p:txBody>
          <a:bodyPr>
            <a:normAutofit fontScale="92500" lnSpcReduction="10000"/>
          </a:bodyPr>
          <a:lstStyle/>
          <a:p>
            <a:pPr marL="274320" indent="-274320" eaLnBrk="1" fontAlgn="auto" hangingPunct="1">
              <a:spcAft>
                <a:spcPts val="0"/>
              </a:spcAft>
              <a:buFont typeface="Wingdings 2"/>
              <a:buChar char=""/>
              <a:defRPr/>
            </a:pPr>
            <a:r>
              <a:rPr lang="en-US"/>
              <a:t>One set of operating-system services provides functions that are helpful to the user:</a:t>
            </a:r>
          </a:p>
          <a:p>
            <a:pPr marL="548640" lvl="1" indent="-274320" eaLnBrk="1" fontAlgn="auto" hangingPunct="1">
              <a:spcAft>
                <a:spcPts val="0"/>
              </a:spcAft>
              <a:buFont typeface="Wingdings"/>
              <a:buChar char=""/>
              <a:defRPr/>
            </a:pPr>
            <a:r>
              <a:rPr lang="en-US" b="1">
                <a:solidFill>
                  <a:srgbClr val="FF0000"/>
                </a:solidFill>
              </a:rPr>
              <a:t>User interface </a:t>
            </a:r>
            <a:r>
              <a:rPr lang="en-US"/>
              <a:t>- </a:t>
            </a:r>
            <a:r>
              <a:rPr lang="en-US">
                <a:solidFill>
                  <a:schemeClr val="tx1"/>
                </a:solidFill>
              </a:rPr>
              <a:t>Almost all operating systems have a user interface (UI)</a:t>
            </a:r>
          </a:p>
          <a:p>
            <a:pPr marL="822960" lvl="2" eaLnBrk="1" fontAlgn="auto" hangingPunct="1">
              <a:spcAft>
                <a:spcPts val="0"/>
              </a:spcAft>
              <a:buClr>
                <a:schemeClr val="accent3"/>
              </a:buClr>
              <a:buFont typeface="Wingdings 2"/>
              <a:buChar char=""/>
              <a:defRPr/>
            </a:pPr>
            <a:r>
              <a:rPr lang="en-US"/>
              <a:t>Varies between </a:t>
            </a:r>
            <a:r>
              <a:rPr lang="en-US" b="1">
                <a:solidFill>
                  <a:srgbClr val="3366FF"/>
                </a:solidFill>
              </a:rPr>
              <a:t>Command-Line (CLI)</a:t>
            </a:r>
            <a:r>
              <a:rPr lang="en-US"/>
              <a:t>, </a:t>
            </a:r>
            <a:r>
              <a:rPr lang="en-US" b="1">
                <a:solidFill>
                  <a:srgbClr val="3366FF"/>
                </a:solidFill>
              </a:rPr>
              <a:t>Graphics User Interface (GUI)</a:t>
            </a:r>
            <a:r>
              <a:rPr lang="en-US"/>
              <a:t>,</a:t>
            </a:r>
            <a:r>
              <a:rPr lang="en-US" b="1">
                <a:solidFill>
                  <a:srgbClr val="3366FF"/>
                </a:solidFill>
              </a:rPr>
              <a:t> Batch Interface.</a:t>
            </a:r>
          </a:p>
          <a:p>
            <a:pPr marL="548640" lvl="1" indent="-274320" eaLnBrk="1" fontAlgn="auto" hangingPunct="1">
              <a:spcAft>
                <a:spcPts val="0"/>
              </a:spcAft>
              <a:buFont typeface="Wingdings"/>
              <a:buChar char=""/>
              <a:defRPr/>
            </a:pPr>
            <a:r>
              <a:rPr lang="en-US" b="1">
                <a:solidFill>
                  <a:srgbClr val="FF0000"/>
                </a:solidFill>
              </a:rPr>
              <a:t>Program execution </a:t>
            </a:r>
            <a:r>
              <a:rPr lang="en-US"/>
              <a:t>- </a:t>
            </a:r>
            <a:r>
              <a:rPr lang="en-US">
                <a:solidFill>
                  <a:schemeClr val="tx1"/>
                </a:solidFill>
              </a:rPr>
              <a:t>The system must be able to load a program into memory and to run that program, end execution, either normally or abnormally (indicating error)</a:t>
            </a:r>
          </a:p>
          <a:p>
            <a:pPr marL="548640" lvl="1" indent="-274320" eaLnBrk="1" fontAlgn="auto" hangingPunct="1">
              <a:spcAft>
                <a:spcPts val="0"/>
              </a:spcAft>
              <a:buFont typeface="Wingdings"/>
              <a:buChar char=""/>
              <a:defRPr/>
            </a:pPr>
            <a:r>
              <a:rPr lang="en-US" b="1">
                <a:solidFill>
                  <a:srgbClr val="FF0000"/>
                </a:solidFill>
              </a:rPr>
              <a:t>I/O operations </a:t>
            </a:r>
            <a:r>
              <a:rPr lang="en-US"/>
              <a:t>-  </a:t>
            </a:r>
            <a:r>
              <a:rPr lang="en-US">
                <a:solidFill>
                  <a:schemeClr val="tx1"/>
                </a:solidFill>
              </a:rPr>
              <a:t>A running program may require I/O, which may involve a file or an I/O device </a:t>
            </a:r>
          </a:p>
          <a:p>
            <a:pPr marL="548640" lvl="1" indent="-274320" eaLnBrk="1" fontAlgn="auto" hangingPunct="1">
              <a:spcAft>
                <a:spcPts val="0"/>
              </a:spcAft>
              <a:buFont typeface="Wingdings"/>
              <a:buChar char=""/>
              <a:defRPr/>
            </a:pPr>
            <a:r>
              <a:rPr lang="en-US" b="1">
                <a:solidFill>
                  <a:srgbClr val="FF0000"/>
                </a:solidFill>
              </a:rPr>
              <a:t>File-system manipulation </a:t>
            </a:r>
            <a:r>
              <a:rPr lang="en-US">
                <a:solidFill>
                  <a:schemeClr val="tx1"/>
                </a:solidFill>
              </a:rPr>
              <a:t>-  The file system is of particular interest. Obviously, programs need to read and write files and directories, create and delete them, search them, list file Information, permission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63550" y="525463"/>
            <a:ext cx="8229600" cy="576262"/>
          </a:xfrm>
        </p:spPr>
        <p:txBody>
          <a:bodyPr>
            <a:normAutofit fontScale="90000"/>
          </a:bodyPr>
          <a:lstStyle/>
          <a:p>
            <a:pPr eaLnBrk="1" fontAlgn="auto" hangingPunct="1">
              <a:spcAft>
                <a:spcPts val="0"/>
              </a:spcAft>
              <a:defRPr/>
            </a:pPr>
            <a:r>
              <a:rPr lang="en-US">
                <a:solidFill>
                  <a:srgbClr val="0070C0"/>
                </a:solidFill>
              </a:rPr>
              <a:t>Layered Approach</a:t>
            </a:r>
          </a:p>
        </p:txBody>
      </p:sp>
      <p:sp>
        <p:nvSpPr>
          <p:cNvPr id="87043" name="Rectangle 3"/>
          <p:cNvSpPr>
            <a:spLocks noGrp="1" noChangeArrowheads="1"/>
          </p:cNvSpPr>
          <p:nvPr>
            <p:ph type="body" idx="4294967295"/>
          </p:nvPr>
        </p:nvSpPr>
        <p:spPr>
          <a:xfrm>
            <a:off x="746125" y="1322388"/>
            <a:ext cx="7708900" cy="4994275"/>
          </a:xfrm>
        </p:spPr>
        <p:txBody>
          <a:bodyPr/>
          <a:lstStyle/>
          <a:p>
            <a:pPr eaLnBrk="1" hangingPunct="1"/>
            <a:r>
              <a:rPr lang="en-US"/>
              <a:t>Advantages:</a:t>
            </a:r>
          </a:p>
          <a:p>
            <a:pPr lvl="1" eaLnBrk="1" hangingPunct="1"/>
            <a:r>
              <a:rPr lang="en-US">
                <a:solidFill>
                  <a:srgbClr val="0070C0"/>
                </a:solidFill>
              </a:rPr>
              <a:t>Simplicity of construction and debugging</a:t>
            </a:r>
          </a:p>
          <a:p>
            <a:pPr lvl="1" eaLnBrk="1" hangingPunct="1"/>
            <a:r>
              <a:rPr lang="en-US">
                <a:solidFill>
                  <a:srgbClr val="0070C0"/>
                </a:solidFill>
              </a:rPr>
              <a:t>Design and implementation of the system is simplified</a:t>
            </a:r>
          </a:p>
          <a:p>
            <a:pPr lvl="2" eaLnBrk="1" hangingPunct="1"/>
            <a:r>
              <a:rPr lang="en-US"/>
              <a:t>Each layer is implemented only those operation provided by its lower layer</a:t>
            </a:r>
          </a:p>
          <a:p>
            <a:pPr lvl="2" eaLnBrk="1" hangingPunct="1"/>
            <a:endParaRPr lang="en-US"/>
          </a:p>
          <a:p>
            <a:pPr eaLnBrk="1" hangingPunct="1"/>
            <a:r>
              <a:rPr lang="en-US"/>
              <a:t>Disadvantages:</a:t>
            </a:r>
          </a:p>
          <a:p>
            <a:pPr lvl="1" eaLnBrk="1" hangingPunct="1"/>
            <a:r>
              <a:rPr lang="en-US">
                <a:solidFill>
                  <a:srgbClr val="0070C0"/>
                </a:solidFill>
              </a:rPr>
              <a:t>Major difficulty  involves appropriately defining each layer</a:t>
            </a:r>
          </a:p>
          <a:p>
            <a:pPr lvl="1" eaLnBrk="1" hangingPunct="1"/>
            <a:r>
              <a:rPr lang="en-US">
                <a:solidFill>
                  <a:srgbClr val="0070C0"/>
                </a:solidFill>
              </a:rPr>
              <a:t>Less efficient than others</a:t>
            </a:r>
          </a:p>
          <a:p>
            <a:pPr lvl="2" eaLnBrk="1" hangingPunct="1"/>
            <a:r>
              <a:rPr lang="en-US"/>
              <a:t>An I/O request of user program adds overhead at each layer </a:t>
            </a:r>
          </a:p>
          <a:p>
            <a:pPr lvl="1" eaLnBrk="1" hangingPunct="1">
              <a:buFont typeface="Wingdings" panose="05000000000000000000" pitchFamily="2" charset="2"/>
              <a:buNone/>
            </a:pPr>
            <a:endParaRPr lang="en-US"/>
          </a:p>
          <a:p>
            <a:pPr eaLnBrk="1" hangingPunct="1"/>
            <a:endParaRPr lang="en-US"/>
          </a:p>
          <a:p>
            <a:pPr lvl="1" eaLnBrk="1" hangingPunct="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Microkernel System Structure </a:t>
            </a:r>
            <a:endParaRPr lang="en-US"/>
          </a:p>
        </p:txBody>
      </p:sp>
      <p:sp>
        <p:nvSpPr>
          <p:cNvPr id="3" name="Content Placeholder 2"/>
          <p:cNvSpPr>
            <a:spLocks noGrp="1"/>
          </p:cNvSpPr>
          <p:nvPr>
            <p:ph sz="quarter" idx="1"/>
          </p:nvPr>
        </p:nvSpPr>
        <p:spPr>
          <a:solidFill>
            <a:schemeClr val="bg1">
              <a:lumMod val="95000"/>
            </a:schemeClr>
          </a:solidFill>
        </p:spPr>
        <p:txBody>
          <a:bodyPr/>
          <a:lstStyle/>
          <a:p>
            <a:pPr algn="just"/>
            <a:r>
              <a:rPr lang="en-US">
                <a:solidFill>
                  <a:srgbClr val="FF0000"/>
                </a:solidFill>
              </a:rPr>
              <a:t>A microkernel-based system puts only the bare minimum system components in the kernel and runs the rest of them as user mode processes.</a:t>
            </a:r>
          </a:p>
          <a:p>
            <a:pPr marL="274320" indent="-274320" eaLnBrk="1" fontAlgn="auto" hangingPunct="1">
              <a:spcAft>
                <a:spcPts val="0"/>
              </a:spcAft>
              <a:buFont typeface="Wingdings 2"/>
              <a:buChar char=""/>
              <a:defRPr/>
            </a:pPr>
            <a:r>
              <a:rPr lang="en-US"/>
              <a:t>Moves all non-essential components as much from the kernel into “</a:t>
            </a:r>
            <a:r>
              <a:rPr lang="en-US" i="1"/>
              <a:t>user</a:t>
            </a:r>
            <a:r>
              <a:rPr lang="en-US"/>
              <a:t>” space</a:t>
            </a:r>
          </a:p>
          <a:p>
            <a:pPr marL="274320" indent="-274320" eaLnBrk="1" fontAlgn="auto" hangingPunct="1">
              <a:spcAft>
                <a:spcPts val="0"/>
              </a:spcAft>
              <a:buFont typeface="Wingdings 2"/>
              <a:buChar char=""/>
              <a:defRPr/>
            </a:pPr>
            <a:r>
              <a:rPr lang="en-US"/>
              <a:t>Implementing as system and user level</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Communication takes place between user modules using message passing</a:t>
            </a:r>
          </a:p>
          <a:p>
            <a:pPr algn="just"/>
            <a:endParaRPr lang="en-US">
              <a:solidFill>
                <a:srgbClr val="FF0000"/>
              </a:solidFill>
            </a:endParaRPr>
          </a:p>
        </p:txBody>
      </p:sp>
    </p:spTree>
    <p:extLst>
      <p:ext uri="{BB962C8B-B14F-4D97-AF65-F5344CB8AC3E}">
        <p14:creationId xmlns:p14="http://schemas.microsoft.com/office/powerpoint/2010/main" val="878575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Microkernel System Structure </a:t>
            </a:r>
            <a:endParaRPr lang="en-US"/>
          </a:p>
        </p:txBody>
      </p:sp>
      <p:sp>
        <p:nvSpPr>
          <p:cNvPr id="3" name="Content Placeholder 2"/>
          <p:cNvSpPr>
            <a:spLocks noGrp="1"/>
          </p:cNvSpPr>
          <p:nvPr>
            <p:ph sz="quarter" idx="1"/>
          </p:nvPr>
        </p:nvSpPr>
        <p:spPr>
          <a:solidFill>
            <a:schemeClr val="bg1"/>
          </a:solidFill>
        </p:spPr>
        <p:txBody>
          <a:bodyPr/>
          <a:lstStyle/>
          <a:p>
            <a:r>
              <a:rPr lang="en-US" sz="2400"/>
              <a:t> </a:t>
            </a:r>
            <a:r>
              <a:rPr lang="en-US" sz="2400">
                <a:solidFill>
                  <a:srgbClr val="FF0000"/>
                </a:solidFill>
              </a:rPr>
              <a:t>new protocol stacks, file systems, device drivers and other low-level systems </a:t>
            </a:r>
            <a:r>
              <a:rPr lang="en-US" sz="2400"/>
              <a:t>located in the </a:t>
            </a:r>
            <a:r>
              <a:rPr lang="en-US" sz="2400">
                <a:solidFill>
                  <a:srgbClr val="FF0000"/>
                </a:solidFill>
              </a:rPr>
              <a:t>monolithic kernel </a:t>
            </a:r>
            <a:r>
              <a:rPr lang="en-US" sz="2400"/>
              <a:t>which results </a:t>
            </a:r>
            <a:r>
              <a:rPr lang="en-US" sz="2400" u="sng"/>
              <a:t>to a lot of work</a:t>
            </a:r>
            <a:r>
              <a:rPr lang="en-US" sz="2400"/>
              <a:t> and careful </a:t>
            </a:r>
            <a:r>
              <a:rPr lang="en-US" sz="2400" u="sng"/>
              <a:t>code management.</a:t>
            </a:r>
          </a:p>
          <a:p>
            <a:pPr marL="0" indent="0">
              <a:buNone/>
            </a:pPr>
            <a:endParaRPr lang="en-US" sz="2400"/>
          </a:p>
          <a:p>
            <a:r>
              <a:rPr lang="en-US" sz="2400"/>
              <a:t>operating system functions, such as device drivers, protocol stacks and file systems, are typically removed from the microkernel itself and are instead run in user space.</a:t>
            </a:r>
          </a:p>
          <a:p>
            <a:pPr marL="0" indent="0">
              <a:buNone/>
            </a:pPr>
            <a:endParaRPr lang="en-US" sz="2400"/>
          </a:p>
          <a:p>
            <a:r>
              <a:rPr lang="en-US" sz="2400">
                <a:solidFill>
                  <a:srgbClr val="FF0000"/>
                </a:solidFill>
              </a:rPr>
              <a:t>Windows NT became a hybrid kernel is speed</a:t>
            </a:r>
            <a:endParaRPr lang="en-US" sz="2400"/>
          </a:p>
          <a:p>
            <a:r>
              <a:rPr lang="en-US" sz="2400"/>
              <a:t>Mac OS X kernel (</a:t>
            </a:r>
            <a:r>
              <a:rPr lang="en-US" sz="2400" b="1"/>
              <a:t>Darwin</a:t>
            </a:r>
            <a:r>
              <a:rPr lang="en-US" sz="2400"/>
              <a:t>) partly based on Mach</a:t>
            </a:r>
          </a:p>
        </p:txBody>
      </p:sp>
    </p:spTree>
    <p:extLst>
      <p:ext uri="{BB962C8B-B14F-4D97-AF65-F5344CB8AC3E}">
        <p14:creationId xmlns:p14="http://schemas.microsoft.com/office/powerpoint/2010/main" val="2246214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3511" t="16125" r="30009" b="17304"/>
          <a:stretch/>
        </p:blipFill>
        <p:spPr>
          <a:xfrm>
            <a:off x="474479" y="423079"/>
            <a:ext cx="8361546" cy="5540992"/>
          </a:xfrm>
          <a:prstGeom prst="rect">
            <a:avLst/>
          </a:prstGeom>
        </p:spPr>
      </p:pic>
    </p:spTree>
    <p:extLst>
      <p:ext uri="{BB962C8B-B14F-4D97-AF65-F5344CB8AC3E}">
        <p14:creationId xmlns:p14="http://schemas.microsoft.com/office/powerpoint/2010/main" val="1812595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720725" y="300038"/>
            <a:ext cx="7902575" cy="576262"/>
          </a:xfrm>
        </p:spPr>
        <p:txBody>
          <a:bodyPr>
            <a:normAutofit fontScale="90000"/>
          </a:bodyPr>
          <a:lstStyle/>
          <a:p>
            <a:pPr eaLnBrk="1" fontAlgn="auto" hangingPunct="1">
              <a:spcAft>
                <a:spcPts val="0"/>
              </a:spcAft>
              <a:defRPr/>
            </a:pPr>
            <a:r>
              <a:rPr lang="en-US">
                <a:solidFill>
                  <a:srgbClr val="0070C0"/>
                </a:solidFill>
              </a:rPr>
              <a:t>Microkernel System Structure </a:t>
            </a:r>
            <a:endParaRPr lang="en-US" sz="2400">
              <a:solidFill>
                <a:srgbClr val="0070C0"/>
              </a:solidFill>
            </a:endParaRPr>
          </a:p>
        </p:txBody>
      </p:sp>
      <p:sp>
        <p:nvSpPr>
          <p:cNvPr id="84995" name="Rectangle 3"/>
          <p:cNvSpPr>
            <a:spLocks noGrp="1" noChangeArrowheads="1"/>
          </p:cNvSpPr>
          <p:nvPr>
            <p:ph type="body" idx="4294967295"/>
          </p:nvPr>
        </p:nvSpPr>
        <p:spPr>
          <a:xfrm>
            <a:off x="590550" y="1195388"/>
            <a:ext cx="8018463" cy="4994275"/>
          </a:xfrm>
        </p:spPr>
        <p:txBody>
          <a:bodyPr>
            <a:normAutofit/>
          </a:bodyPr>
          <a:lstStyle/>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Benefits:</a:t>
            </a:r>
          </a:p>
          <a:p>
            <a:pPr marL="548640" lvl="1" indent="-274320" eaLnBrk="1" fontAlgn="auto" hangingPunct="1">
              <a:spcAft>
                <a:spcPts val="0"/>
              </a:spcAft>
              <a:buFont typeface="Wingdings"/>
              <a:buChar char=""/>
              <a:defRPr/>
            </a:pPr>
            <a:r>
              <a:rPr lang="en-US">
                <a:solidFill>
                  <a:srgbClr val="0070C0"/>
                </a:solidFill>
              </a:rPr>
              <a:t>Easier to extend a microkernel</a:t>
            </a:r>
          </a:p>
          <a:p>
            <a:pPr marL="548640" lvl="1" indent="-274320" eaLnBrk="1" fontAlgn="auto" hangingPunct="1">
              <a:spcAft>
                <a:spcPts val="0"/>
              </a:spcAft>
              <a:buFont typeface="Wingdings"/>
              <a:buChar char=""/>
              <a:defRPr/>
            </a:pPr>
            <a:r>
              <a:rPr lang="en-US">
                <a:solidFill>
                  <a:srgbClr val="0070C0"/>
                </a:solidFill>
              </a:rPr>
              <a:t>Easier to port the operating system to new architectures</a:t>
            </a:r>
          </a:p>
          <a:p>
            <a:pPr marL="548640" lvl="1" indent="-274320" eaLnBrk="1" fontAlgn="auto" hangingPunct="1">
              <a:spcAft>
                <a:spcPts val="0"/>
              </a:spcAft>
              <a:buFont typeface="Wingdings"/>
              <a:buChar char=""/>
              <a:defRPr/>
            </a:pPr>
            <a:r>
              <a:rPr lang="en-US">
                <a:solidFill>
                  <a:srgbClr val="0070C0"/>
                </a:solidFill>
              </a:rPr>
              <a:t>More reliable (less code is running in kernel mode)</a:t>
            </a:r>
          </a:p>
          <a:p>
            <a:pPr marL="548640" lvl="1" indent="-274320" eaLnBrk="1" fontAlgn="auto" hangingPunct="1">
              <a:spcAft>
                <a:spcPts val="0"/>
              </a:spcAft>
              <a:buFont typeface="Wingdings"/>
              <a:buChar char=""/>
              <a:defRPr/>
            </a:pPr>
            <a:r>
              <a:rPr lang="en-US">
                <a:solidFill>
                  <a:srgbClr val="0070C0"/>
                </a:solidFill>
              </a:rPr>
              <a:t>More secure</a:t>
            </a:r>
          </a:p>
          <a:p>
            <a:pPr marL="548640" lvl="1" indent="-274320" eaLnBrk="1" fontAlgn="auto" hangingPunct="1">
              <a:spcAft>
                <a:spcPts val="0"/>
              </a:spcAft>
              <a:buFont typeface="Wingdings"/>
              <a:buChar char=""/>
              <a:defRPr/>
            </a:pPr>
            <a:endParaRPr lang="en-US" sz="800"/>
          </a:p>
          <a:p>
            <a:pPr marL="274320" indent="-274320" eaLnBrk="1" fontAlgn="auto" hangingPunct="1">
              <a:spcAft>
                <a:spcPts val="0"/>
              </a:spcAft>
              <a:buFont typeface="Wingdings 2"/>
              <a:buChar char=""/>
              <a:defRPr/>
            </a:pPr>
            <a:r>
              <a:rPr lang="en-US"/>
              <a:t>Demerits:</a:t>
            </a:r>
          </a:p>
          <a:p>
            <a:pPr marL="548640" lvl="1" indent="-274320" eaLnBrk="1" fontAlgn="auto" hangingPunct="1">
              <a:spcAft>
                <a:spcPts val="0"/>
              </a:spcAft>
              <a:buFont typeface="Wingdings"/>
              <a:buChar char=""/>
              <a:defRPr/>
            </a:pPr>
            <a:r>
              <a:rPr lang="en-US">
                <a:solidFill>
                  <a:srgbClr val="0070C0"/>
                </a:solidFill>
              </a:rPr>
              <a:t>Performance overhead of user space to kernel space communication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36728"/>
            <a:ext cx="8534400" cy="496106"/>
          </a:xfrm>
        </p:spPr>
        <p:txBody>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solidFill>
                  <a:schemeClr val="tx1"/>
                </a:solidFill>
              </a:rPr>
              <a:t>Loadable Modules Architecture</a:t>
            </a:r>
          </a:p>
        </p:txBody>
      </p:sp>
      <p:sp>
        <p:nvSpPr>
          <p:cNvPr id="3" name="Content Placeholder 2"/>
          <p:cNvSpPr>
            <a:spLocks noGrp="1"/>
          </p:cNvSpPr>
          <p:nvPr>
            <p:ph sz="quarter" idx="1"/>
          </p:nvPr>
        </p:nvSpPr>
        <p:spPr>
          <a:solidFill>
            <a:schemeClr val="bg1"/>
          </a:solidFill>
        </p:spPr>
        <p:txBody>
          <a:bodyPr/>
          <a:lstStyle/>
          <a:p>
            <a:pPr algn="just"/>
            <a:r>
              <a:rPr lang="en-US">
                <a:solidFill>
                  <a:srgbClr val="0070C0"/>
                </a:solidFill>
                <a:latin typeface="Calibri" panose="020F0502020204030204" pitchFamily="34" charset="0"/>
              </a:rPr>
              <a:t>The best current methodology for OS design is loadable kernel modules where the kernel has a set of core components and links in additional services via modules either boot time or during run time.</a:t>
            </a:r>
          </a:p>
          <a:p>
            <a:r>
              <a:rPr lang="en-US">
                <a:latin typeface="Calibri" panose="020F0502020204030204" pitchFamily="34" charset="0"/>
              </a:rPr>
              <a:t>Kernel is provided to design core services</a:t>
            </a:r>
          </a:p>
          <a:p>
            <a:r>
              <a:rPr lang="en-US">
                <a:latin typeface="Calibri" panose="020F0502020204030204" pitchFamily="34" charset="0"/>
              </a:rPr>
              <a:t>And other services dynamically is adding new features directly to the kernel (required kernel compilation every time)</a:t>
            </a:r>
          </a:p>
          <a:p>
            <a:r>
              <a:rPr lang="en-US">
                <a:solidFill>
                  <a:srgbClr val="FF0000"/>
                </a:solidFill>
                <a:latin typeface="Calibri" panose="020F0502020204030204" pitchFamily="34" charset="0"/>
              </a:rPr>
              <a:t>Example: Solaris, Linux and Mac OS X.</a:t>
            </a:r>
          </a:p>
        </p:txBody>
      </p:sp>
    </p:spTree>
    <p:extLst>
      <p:ext uri="{BB962C8B-B14F-4D97-AF65-F5344CB8AC3E}">
        <p14:creationId xmlns:p14="http://schemas.microsoft.com/office/powerpoint/2010/main" val="4048238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36728"/>
            <a:ext cx="8534400" cy="496106"/>
          </a:xfrm>
        </p:spPr>
        <p:txBody>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solidFill>
                  <a:schemeClr val="tx1"/>
                </a:solidFill>
              </a:rPr>
              <a:t>Loadable Modules Architecture</a:t>
            </a:r>
          </a:p>
        </p:txBody>
      </p:sp>
      <p:pic>
        <p:nvPicPr>
          <p:cNvPr id="6" name="Picture 5"/>
          <p:cNvPicPr>
            <a:picLocks noChangeAspect="1"/>
          </p:cNvPicPr>
          <p:nvPr/>
        </p:nvPicPr>
        <p:blipFill>
          <a:blip r:embed="rId2"/>
          <a:stretch>
            <a:fillRect/>
          </a:stretch>
        </p:blipFill>
        <p:spPr>
          <a:xfrm>
            <a:off x="459956" y="1615758"/>
            <a:ext cx="8187511" cy="4394580"/>
          </a:xfrm>
          <a:prstGeom prst="rect">
            <a:avLst/>
          </a:prstGeom>
        </p:spPr>
      </p:pic>
      <p:sp>
        <p:nvSpPr>
          <p:cNvPr id="7" name="Content Placeholder 6"/>
          <p:cNvSpPr>
            <a:spLocks noGrp="1"/>
          </p:cNvSpPr>
          <p:nvPr>
            <p:ph sz="quarter" idx="1"/>
          </p:nvPr>
        </p:nvSpPr>
        <p:spPr>
          <a:xfrm>
            <a:off x="301752" y="1527047"/>
            <a:ext cx="8200803" cy="4483291"/>
          </a:xfrm>
        </p:spPr>
        <p:txBody>
          <a:bodyPr/>
          <a:lstStyle/>
          <a:p>
            <a:endParaRPr lang="en-US"/>
          </a:p>
        </p:txBody>
      </p:sp>
    </p:spTree>
    <p:extLst>
      <p:ext uri="{BB962C8B-B14F-4D97-AF65-F5344CB8AC3E}">
        <p14:creationId xmlns:p14="http://schemas.microsoft.com/office/powerpoint/2010/main" val="3375942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36728"/>
            <a:ext cx="8534400" cy="496106"/>
          </a:xfrm>
        </p:spPr>
        <p:txBody>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solidFill>
                  <a:schemeClr val="tx1"/>
                </a:solidFill>
              </a:rPr>
              <a:t>Loadable Modules Architecture</a:t>
            </a:r>
          </a:p>
        </p:txBody>
      </p:sp>
      <p:sp>
        <p:nvSpPr>
          <p:cNvPr id="3" name="Content Placeholder 2"/>
          <p:cNvSpPr>
            <a:spLocks noGrp="1"/>
          </p:cNvSpPr>
          <p:nvPr>
            <p:ph sz="quarter" idx="1"/>
          </p:nvPr>
        </p:nvSpPr>
        <p:spPr>
          <a:solidFill>
            <a:schemeClr val="bg1"/>
          </a:solidFill>
        </p:spPr>
        <p:txBody>
          <a:bodyPr/>
          <a:lstStyle/>
          <a:p>
            <a:pPr algn="just"/>
            <a:r>
              <a:rPr lang="en-US">
                <a:latin typeface="+mj-lt"/>
              </a:rPr>
              <a:t>Advantages</a:t>
            </a:r>
          </a:p>
          <a:p>
            <a:pPr lvl="1" algn="just"/>
            <a:r>
              <a:rPr lang="en-US">
                <a:solidFill>
                  <a:srgbClr val="0070C0"/>
                </a:solidFill>
                <a:latin typeface="Calibri" panose="020F0502020204030204" pitchFamily="34" charset="0"/>
              </a:rPr>
              <a:t>More flexible than a layered approach as one module can call another module.</a:t>
            </a:r>
          </a:p>
          <a:p>
            <a:pPr lvl="1" algn="just"/>
            <a:r>
              <a:rPr lang="en-US">
                <a:solidFill>
                  <a:srgbClr val="0070C0"/>
                </a:solidFill>
                <a:latin typeface="Calibri" panose="020F0502020204030204" pitchFamily="34" charset="0"/>
              </a:rPr>
              <a:t>More efficient than microkernel because modules do not need to invoke message passing to communicate</a:t>
            </a:r>
          </a:p>
          <a:p>
            <a:pPr algn="just"/>
            <a:r>
              <a:rPr lang="en-US"/>
              <a:t>Disadvantages</a:t>
            </a:r>
          </a:p>
          <a:p>
            <a:pPr lvl="1" algn="just"/>
            <a:r>
              <a:rPr lang="en-US">
                <a:solidFill>
                  <a:srgbClr val="0070C0"/>
                </a:solidFill>
                <a:latin typeface="Calibri" panose="020F0502020204030204" pitchFamily="34" charset="0"/>
              </a:rPr>
              <a:t>the fragmentation penalty is a major disadvantage of loadable modules in the kernel. This means that every time a new kernel module code is inserted, the kernel becomes fragmented</a:t>
            </a:r>
            <a:r>
              <a:rPr lang="en-US">
                <a:solidFill>
                  <a:schemeClr val="tx1"/>
                </a:solidFill>
                <a:latin typeface="Calibri" panose="020F0502020204030204" pitchFamily="34" charset="0"/>
              </a:rPr>
              <a:t>.[TLB (Transaction </a:t>
            </a:r>
            <a:r>
              <a:rPr lang="en-US" err="1">
                <a:solidFill>
                  <a:schemeClr val="tx1"/>
                </a:solidFill>
                <a:latin typeface="Calibri" panose="020F0502020204030204" pitchFamily="34" charset="0"/>
              </a:rPr>
              <a:t>Lookaside</a:t>
            </a:r>
            <a:r>
              <a:rPr lang="en-US">
                <a:solidFill>
                  <a:schemeClr val="tx1"/>
                </a:solidFill>
                <a:latin typeface="Calibri" panose="020F0502020204030204" pitchFamily="34" charset="0"/>
              </a:rPr>
              <a:t> Buffer)]</a:t>
            </a:r>
          </a:p>
          <a:p>
            <a:pPr marL="274638" lvl="1" indent="0" algn="just">
              <a:buNone/>
            </a:pPr>
            <a:endParaRPr lang="en-US">
              <a:solidFill>
                <a:srgbClr val="0070C0"/>
              </a:solidFill>
              <a:latin typeface="Calibri" panose="020F0502020204030204" pitchFamily="34" charset="0"/>
            </a:endParaRPr>
          </a:p>
        </p:txBody>
      </p:sp>
    </p:spTree>
    <p:extLst>
      <p:ext uri="{BB962C8B-B14F-4D97-AF65-F5344CB8AC3E}">
        <p14:creationId xmlns:p14="http://schemas.microsoft.com/office/powerpoint/2010/main" val="3057730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Hybrid Architecture</a:t>
            </a:r>
            <a:endParaRPr lang="en-US"/>
          </a:p>
        </p:txBody>
      </p:sp>
      <p:sp>
        <p:nvSpPr>
          <p:cNvPr id="3" name="Content Placeholder 2"/>
          <p:cNvSpPr>
            <a:spLocks noGrp="1"/>
          </p:cNvSpPr>
          <p:nvPr>
            <p:ph sz="quarter" idx="1"/>
          </p:nvPr>
        </p:nvSpPr>
        <p:spPr>
          <a:solidFill>
            <a:schemeClr val="accent3">
              <a:lumMod val="20000"/>
              <a:lumOff val="80000"/>
            </a:schemeClr>
          </a:solidFill>
        </p:spPr>
        <p:txBody>
          <a:bodyPr/>
          <a:lstStyle/>
          <a:p>
            <a:r>
              <a:rPr lang="en-US"/>
              <a:t>Most modern operating systems are actually not one pure model</a:t>
            </a:r>
          </a:p>
          <a:p>
            <a:r>
              <a:rPr lang="en-US"/>
              <a:t>Hybrid combines multiple approaches to address performance, security, usability needs</a:t>
            </a:r>
          </a:p>
          <a:p>
            <a:r>
              <a:rPr lang="en-US">
                <a:solidFill>
                  <a:srgbClr val="0070C0"/>
                </a:solidFill>
              </a:rPr>
              <a:t>Linux and Solaris </a:t>
            </a:r>
            <a:r>
              <a:rPr lang="en-US"/>
              <a:t>kernels in kernel address space, so monolithic, plus modular for dynamic loading of functionality</a:t>
            </a:r>
          </a:p>
          <a:p>
            <a:r>
              <a:rPr lang="en-US">
                <a:solidFill>
                  <a:srgbClr val="0070C0"/>
                </a:solidFill>
              </a:rPr>
              <a:t>Windows mostly monolithic</a:t>
            </a:r>
            <a:r>
              <a:rPr lang="en-US"/>
              <a:t>, plus microkernel for different subsystem </a:t>
            </a:r>
            <a:r>
              <a:rPr lang="en-US" b="1" i="1"/>
              <a:t>personalities</a:t>
            </a:r>
            <a:endParaRPr lang="en-US"/>
          </a:p>
          <a:p>
            <a:endParaRPr lang="en-US"/>
          </a:p>
          <a:p>
            <a:endParaRPr lang="en-US"/>
          </a:p>
        </p:txBody>
      </p:sp>
    </p:spTree>
    <p:extLst>
      <p:ext uri="{BB962C8B-B14F-4D97-AF65-F5344CB8AC3E}">
        <p14:creationId xmlns:p14="http://schemas.microsoft.com/office/powerpoint/2010/main" val="3732081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36728"/>
            <a:ext cx="8534400" cy="496106"/>
          </a:xfrm>
        </p:spPr>
        <p:txBody>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solidFill>
                  <a:schemeClr val="tx1"/>
                </a:solidFill>
              </a:rPr>
              <a:t> Hybrid Architecture</a:t>
            </a:r>
          </a:p>
        </p:txBody>
      </p:sp>
      <p:sp>
        <p:nvSpPr>
          <p:cNvPr id="3" name="Content Placeholder 2"/>
          <p:cNvSpPr>
            <a:spLocks noGrp="1"/>
          </p:cNvSpPr>
          <p:nvPr>
            <p:ph sz="quarter" idx="1"/>
          </p:nvPr>
        </p:nvSpPr>
        <p:spPr>
          <a:solidFill>
            <a:schemeClr val="bg1"/>
          </a:solidFill>
        </p:spPr>
        <p:txBody>
          <a:bodyPr/>
          <a:lstStyle/>
          <a:p>
            <a:pPr algn="just"/>
            <a:r>
              <a:rPr lang="en-US">
                <a:solidFill>
                  <a:srgbClr val="0070C0"/>
                </a:solidFill>
                <a:latin typeface="+mj-lt"/>
              </a:rPr>
              <a:t>Apple Mac OS X</a:t>
            </a:r>
          </a:p>
          <a:p>
            <a:pPr algn="just"/>
            <a:r>
              <a:rPr lang="en-US" err="1">
                <a:solidFill>
                  <a:srgbClr val="0070C0"/>
                </a:solidFill>
                <a:latin typeface="+mj-lt"/>
              </a:rPr>
              <a:t>iOS</a:t>
            </a:r>
            <a:r>
              <a:rPr lang="en-US">
                <a:solidFill>
                  <a:srgbClr val="0070C0"/>
                </a:solidFill>
                <a:latin typeface="+mj-lt"/>
              </a:rPr>
              <a:t> and Android </a:t>
            </a:r>
            <a:r>
              <a:rPr lang="en-US">
                <a:latin typeface="+mj-lt"/>
              </a:rPr>
              <a:t>(most prominent mobile OS)</a:t>
            </a:r>
            <a:endParaRPr lang="en-US">
              <a:solidFill>
                <a:schemeClr val="tx1"/>
              </a:solidFill>
              <a:latin typeface="Calibri" panose="020F0502020204030204" pitchFamily="34" charset="0"/>
            </a:endParaRPr>
          </a:p>
          <a:p>
            <a:pPr marL="274638" lvl="1" indent="0" algn="just">
              <a:buNone/>
            </a:pPr>
            <a:endParaRPr lang="en-US">
              <a:solidFill>
                <a:srgbClr val="0070C0"/>
              </a:solidFill>
              <a:latin typeface="Calibri" panose="020F0502020204030204" pitchFamily="34" charset="0"/>
            </a:endParaRPr>
          </a:p>
        </p:txBody>
      </p:sp>
    </p:spTree>
    <p:extLst>
      <p:ext uri="{BB962C8B-B14F-4D97-AF65-F5344CB8AC3E}">
        <p14:creationId xmlns:p14="http://schemas.microsoft.com/office/powerpoint/2010/main" val="16132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914400" y="201613"/>
            <a:ext cx="8229600" cy="576262"/>
          </a:xfrm>
        </p:spPr>
        <p:txBody>
          <a:bodyPr>
            <a:normAutofit fontScale="90000"/>
          </a:bodyPr>
          <a:lstStyle/>
          <a:p>
            <a:pPr eaLnBrk="1" fontAlgn="auto" hangingPunct="1">
              <a:spcAft>
                <a:spcPts val="0"/>
              </a:spcAft>
              <a:defRPr/>
            </a:pPr>
            <a:r>
              <a:rPr lang="en-US">
                <a:solidFill>
                  <a:schemeClr val="accent3">
                    <a:shade val="75000"/>
                  </a:schemeClr>
                </a:solidFill>
              </a:rPr>
              <a:t>A View of Operating System Services</a:t>
            </a:r>
          </a:p>
        </p:txBody>
      </p:sp>
      <p:pic>
        <p:nvPicPr>
          <p:cNvPr id="25603"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601788"/>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solidFill>
                  <a:srgbClr val="0070C0"/>
                </a:solidFill>
              </a:rPr>
            </a:br>
            <a:br>
              <a:rPr lang="en-US">
                <a:solidFill>
                  <a:srgbClr val="0070C0"/>
                </a:solidFill>
              </a:rPr>
            </a:br>
            <a:br>
              <a:rPr lang="en-US">
                <a:solidFill>
                  <a:srgbClr val="0070C0"/>
                </a:solidFill>
              </a:rPr>
            </a:br>
            <a:br>
              <a:rPr lang="en-US">
                <a:solidFill>
                  <a:srgbClr val="0070C0"/>
                </a:solidFill>
              </a:rPr>
            </a:br>
            <a:r>
              <a:rPr lang="en-US">
                <a:solidFill>
                  <a:srgbClr val="0070C0"/>
                </a:solidFill>
              </a:rPr>
              <a:t>Apple Mac OS X</a:t>
            </a:r>
            <a:endParaRPr lang="en-US"/>
          </a:p>
        </p:txBody>
      </p:sp>
      <p:sp>
        <p:nvSpPr>
          <p:cNvPr id="3" name="Content Placeholder 2"/>
          <p:cNvSpPr>
            <a:spLocks noGrp="1"/>
          </p:cNvSpPr>
          <p:nvPr>
            <p:ph sz="quarter" idx="1"/>
          </p:nvPr>
        </p:nvSpPr>
        <p:spPr>
          <a:solidFill>
            <a:schemeClr val="bg1"/>
          </a:solidFill>
        </p:spPr>
        <p:txBody>
          <a:bodyPr/>
          <a:lstStyle/>
          <a:p>
            <a:r>
              <a:rPr lang="en-US"/>
              <a:t>Apple Mac OS X hybrid, layered, plus </a:t>
            </a:r>
            <a:r>
              <a:rPr lang="en-US" b="1"/>
              <a:t>Cocoa </a:t>
            </a:r>
            <a:r>
              <a:rPr lang="en-US"/>
              <a:t>programming environment</a:t>
            </a:r>
          </a:p>
          <a:p>
            <a:r>
              <a:rPr lang="en-US"/>
              <a:t>Top layers include </a:t>
            </a:r>
            <a:r>
              <a:rPr lang="en-US" b="1"/>
              <a:t>Aqua </a:t>
            </a:r>
            <a:r>
              <a:rPr lang="en-US"/>
              <a:t>User Interface</a:t>
            </a:r>
          </a:p>
          <a:p>
            <a:r>
              <a:rPr lang="en-US"/>
              <a:t>Cocoa environment specifies API for the Objective –C programming language-used for writing Mac OS X applications</a:t>
            </a:r>
          </a:p>
          <a:p>
            <a:pPr algn="just"/>
            <a:r>
              <a:rPr lang="en-US"/>
              <a:t> below this layer kernel environment consists of  Mach microkernel and the BSD UNIX kernel including I/O kit for device drivers and loadable modules(kernel extension)</a:t>
            </a:r>
          </a:p>
          <a:p>
            <a:endParaRPr lang="en-US"/>
          </a:p>
          <a:p>
            <a:endParaRPr lang="en-US"/>
          </a:p>
        </p:txBody>
      </p:sp>
    </p:spTree>
    <p:extLst>
      <p:ext uri="{BB962C8B-B14F-4D97-AF65-F5344CB8AC3E}">
        <p14:creationId xmlns:p14="http://schemas.microsoft.com/office/powerpoint/2010/main" val="346524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solidFill>
                  <a:srgbClr val="0070C0"/>
                </a:solidFill>
              </a:rPr>
            </a:br>
            <a:br>
              <a:rPr lang="en-US">
                <a:solidFill>
                  <a:srgbClr val="0070C0"/>
                </a:solidFill>
              </a:rPr>
            </a:br>
            <a:br>
              <a:rPr lang="en-US">
                <a:solidFill>
                  <a:srgbClr val="0070C0"/>
                </a:solidFill>
              </a:rPr>
            </a:br>
            <a:br>
              <a:rPr lang="en-US">
                <a:solidFill>
                  <a:srgbClr val="0070C0"/>
                </a:solidFill>
              </a:rPr>
            </a:br>
            <a:r>
              <a:rPr lang="en-US">
                <a:solidFill>
                  <a:srgbClr val="0070C0"/>
                </a:solidFill>
              </a:rPr>
              <a:t>Apple Mac OS X</a:t>
            </a:r>
            <a:endParaRPr lang="en-US"/>
          </a:p>
        </p:txBody>
      </p:sp>
      <p:sp>
        <p:nvSpPr>
          <p:cNvPr id="3" name="Content Placeholder 2"/>
          <p:cNvSpPr>
            <a:spLocks noGrp="1"/>
          </p:cNvSpPr>
          <p:nvPr>
            <p:ph sz="quarter" idx="1"/>
          </p:nvPr>
        </p:nvSpPr>
        <p:spPr>
          <a:solidFill>
            <a:schemeClr val="accent3">
              <a:lumMod val="20000"/>
              <a:lumOff val="80000"/>
            </a:schemeClr>
          </a:solidFill>
        </p:spPr>
        <p:txBody>
          <a:bodyPr/>
          <a:lstStyle/>
          <a:p>
            <a:endParaRPr lang="en-US"/>
          </a:p>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134" t="17812" r="29851" b="8387"/>
          <a:stretch/>
        </p:blipFill>
        <p:spPr>
          <a:xfrm>
            <a:off x="941696" y="466980"/>
            <a:ext cx="7570741" cy="5509596"/>
          </a:xfrm>
          <a:prstGeom prst="rect">
            <a:avLst/>
          </a:prstGeom>
        </p:spPr>
      </p:pic>
    </p:spTree>
    <p:extLst>
      <p:ext uri="{BB962C8B-B14F-4D97-AF65-F5344CB8AC3E}">
        <p14:creationId xmlns:p14="http://schemas.microsoft.com/office/powerpoint/2010/main" val="1986046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3134" t="16150" r="29804" b="8030"/>
          <a:stretch/>
        </p:blipFill>
        <p:spPr>
          <a:xfrm>
            <a:off x="313104" y="300252"/>
            <a:ext cx="8503350" cy="6023724"/>
          </a:xfrm>
        </p:spPr>
      </p:pic>
    </p:spTree>
    <p:extLst>
      <p:ext uri="{BB962C8B-B14F-4D97-AF65-F5344CB8AC3E}">
        <p14:creationId xmlns:p14="http://schemas.microsoft.com/office/powerpoint/2010/main" val="2469070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3134" t="15850" r="30140" b="8329"/>
          <a:stretch/>
        </p:blipFill>
        <p:spPr>
          <a:xfrm>
            <a:off x="668740" y="317209"/>
            <a:ext cx="7874759" cy="5917717"/>
          </a:xfrm>
        </p:spPr>
      </p:pic>
    </p:spTree>
    <p:extLst>
      <p:ext uri="{BB962C8B-B14F-4D97-AF65-F5344CB8AC3E}">
        <p14:creationId xmlns:p14="http://schemas.microsoft.com/office/powerpoint/2010/main" val="423862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3302" t="14956" r="30140" b="7432"/>
          <a:stretch/>
        </p:blipFill>
        <p:spPr>
          <a:xfrm>
            <a:off x="668740" y="228600"/>
            <a:ext cx="8069463" cy="6225698"/>
          </a:xfrm>
        </p:spPr>
      </p:pic>
    </p:spTree>
    <p:extLst>
      <p:ext uri="{BB962C8B-B14F-4D97-AF65-F5344CB8AC3E}">
        <p14:creationId xmlns:p14="http://schemas.microsoft.com/office/powerpoint/2010/main" val="470341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463550" y="300038"/>
            <a:ext cx="8229600" cy="576262"/>
          </a:xfrm>
        </p:spPr>
        <p:txBody>
          <a:bodyPr>
            <a:normAutofit fontScale="90000"/>
          </a:bodyPr>
          <a:lstStyle/>
          <a:p>
            <a:pPr eaLnBrk="1" fontAlgn="auto" hangingPunct="1">
              <a:spcAft>
                <a:spcPts val="0"/>
              </a:spcAft>
              <a:defRPr/>
            </a:pPr>
            <a:r>
              <a:rPr lang="en-US">
                <a:solidFill>
                  <a:srgbClr val="0070C0"/>
                </a:solidFill>
              </a:rPr>
              <a:t>Virtual Machines</a:t>
            </a:r>
          </a:p>
        </p:txBody>
      </p:sp>
      <p:sp>
        <p:nvSpPr>
          <p:cNvPr id="93187" name="Rectangle 3"/>
          <p:cNvSpPr>
            <a:spLocks noGrp="1" noChangeArrowheads="1"/>
          </p:cNvSpPr>
          <p:nvPr>
            <p:ph type="body" idx="4294967295"/>
          </p:nvPr>
        </p:nvSpPr>
        <p:spPr>
          <a:xfrm>
            <a:off x="661988" y="1171575"/>
            <a:ext cx="7778750" cy="4905375"/>
          </a:xfrm>
        </p:spPr>
        <p:txBody>
          <a:bodyPr>
            <a:normAutofit lnSpcReduction="10000"/>
          </a:bodyPr>
          <a:lstStyle/>
          <a:p>
            <a:pPr marL="274320" indent="-274320" eaLnBrk="1" fontAlgn="auto" hangingPunct="1">
              <a:spcAft>
                <a:spcPts val="0"/>
              </a:spcAft>
              <a:buFont typeface="Wingdings 2"/>
              <a:buChar char=""/>
              <a:defRPr/>
            </a:pPr>
            <a:r>
              <a:rPr lang="en-US"/>
              <a:t>A </a:t>
            </a:r>
            <a:r>
              <a:rPr lang="en-US" b="1">
                <a:solidFill>
                  <a:srgbClr val="3366FF"/>
                </a:solidFill>
              </a:rPr>
              <a:t>virtual machine</a:t>
            </a:r>
            <a:r>
              <a:rPr lang="en-US">
                <a:solidFill>
                  <a:srgbClr val="3366FF"/>
                </a:solidFill>
              </a:rPr>
              <a:t> </a:t>
            </a:r>
            <a:r>
              <a:rPr lang="en-US"/>
              <a:t>takes the layered approach to its logical conclusion.  It treats hardware and the operating system kernel as though they were all hardware.</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A virtual machine provides an interface </a:t>
            </a:r>
            <a:r>
              <a:rPr lang="en-US" i="1"/>
              <a:t>identical</a:t>
            </a:r>
            <a:r>
              <a:rPr lang="en-US"/>
              <a:t> to the underlying bare hardware.</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The operating system </a:t>
            </a:r>
            <a:r>
              <a:rPr lang="en-US" b="1">
                <a:solidFill>
                  <a:srgbClr val="3366FF"/>
                </a:solidFill>
              </a:rPr>
              <a:t>host</a:t>
            </a:r>
            <a:r>
              <a:rPr lang="en-US">
                <a:solidFill>
                  <a:srgbClr val="3366FF"/>
                </a:solidFill>
              </a:rPr>
              <a:t> </a:t>
            </a:r>
            <a:r>
              <a:rPr lang="en-US"/>
              <a:t>creates the illusion that a process has its own processor and (virtual memory).</a:t>
            </a:r>
          </a:p>
          <a:p>
            <a:pPr marL="274320" indent="-274320" eaLnBrk="1" fontAlgn="auto" hangingPunct="1">
              <a:spcAft>
                <a:spcPts val="0"/>
              </a:spcAft>
              <a:buFont typeface="Wingdings 2"/>
              <a:buChar char=""/>
              <a:defRPr/>
            </a:pPr>
            <a:endParaRPr lang="en-US" sz="800"/>
          </a:p>
          <a:p>
            <a:pPr marL="274320" indent="-274320" eaLnBrk="1" fontAlgn="auto" hangingPunct="1">
              <a:spcAft>
                <a:spcPts val="0"/>
              </a:spcAft>
              <a:buFont typeface="Wingdings 2"/>
              <a:buChar char=""/>
              <a:defRPr/>
            </a:pPr>
            <a:r>
              <a:rPr lang="en-US"/>
              <a:t>Each </a:t>
            </a:r>
            <a:r>
              <a:rPr lang="en-US" b="1">
                <a:solidFill>
                  <a:srgbClr val="3366FF"/>
                </a:solidFill>
              </a:rPr>
              <a:t>guest </a:t>
            </a:r>
            <a:r>
              <a:rPr lang="en-US"/>
              <a:t>is provided with a (virtual) copy of underlying computer.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214438" y="230188"/>
            <a:ext cx="7929562" cy="576262"/>
          </a:xfrm>
        </p:spPr>
        <p:txBody>
          <a:bodyPr>
            <a:normAutofit fontScale="90000"/>
          </a:bodyPr>
          <a:lstStyle/>
          <a:p>
            <a:pPr eaLnBrk="1" fontAlgn="auto" hangingPunct="1">
              <a:spcAft>
                <a:spcPts val="0"/>
              </a:spcAft>
              <a:defRPr/>
            </a:pPr>
            <a:r>
              <a:rPr lang="en-US">
                <a:solidFill>
                  <a:srgbClr val="0070C0"/>
                </a:solidFill>
              </a:rPr>
              <a:t>Virtual Machines (Cont.)</a:t>
            </a:r>
          </a:p>
        </p:txBody>
      </p:sp>
      <p:sp>
        <p:nvSpPr>
          <p:cNvPr id="97283" name="Rectangle 7"/>
          <p:cNvSpPr>
            <a:spLocks noGrp="1" noChangeArrowheads="1"/>
          </p:cNvSpPr>
          <p:nvPr>
            <p:ph type="body" idx="4294967295"/>
          </p:nvPr>
        </p:nvSpPr>
        <p:spPr>
          <a:xfrm>
            <a:off x="0" y="1604963"/>
            <a:ext cx="7351713" cy="4513262"/>
          </a:xfrm>
        </p:spPr>
        <p:txBody>
          <a:bodyPr>
            <a:normAutofit fontScale="85000" lnSpcReduction="20000"/>
          </a:bodyPr>
          <a:lstStyle/>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endParaRPr lang="en-US"/>
          </a:p>
          <a:p>
            <a:pPr marL="274320" indent="-274320" eaLnBrk="1" fontAlgn="auto" hangingPunct="1">
              <a:spcAft>
                <a:spcPts val="0"/>
              </a:spcAft>
              <a:buFont typeface="Wingdings" pitchFamily="2" charset="2"/>
              <a:buNone/>
              <a:defRPr/>
            </a:pPr>
            <a:r>
              <a:rPr lang="en-US"/>
              <a:t>                             (a) Nonvirtual machine (b) virtual machine</a:t>
            </a:r>
          </a:p>
        </p:txBody>
      </p:sp>
      <p:pic>
        <p:nvPicPr>
          <p:cNvPr id="93188" name="Picture 11"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1147763"/>
            <a:ext cx="6411912"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1184275" y="201613"/>
            <a:ext cx="7959725" cy="576262"/>
          </a:xfrm>
        </p:spPr>
        <p:txBody>
          <a:bodyPr>
            <a:normAutofit fontScale="90000"/>
          </a:bodyPr>
          <a:lstStyle/>
          <a:p>
            <a:pPr eaLnBrk="1" fontAlgn="auto" hangingPunct="1">
              <a:spcAft>
                <a:spcPts val="0"/>
              </a:spcAft>
              <a:defRPr/>
            </a:pPr>
            <a:r>
              <a:rPr lang="en-US">
                <a:solidFill>
                  <a:srgbClr val="0070C0"/>
                </a:solidFill>
              </a:rPr>
              <a:t>VMware Architecture</a:t>
            </a:r>
          </a:p>
        </p:txBody>
      </p:sp>
      <p:pic>
        <p:nvPicPr>
          <p:cNvPr id="9523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128713"/>
            <a:ext cx="6954838"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755650" y="754063"/>
            <a:ext cx="7772400" cy="1470025"/>
          </a:xfrm>
        </p:spPr>
        <p:txBody>
          <a:bodyPr/>
          <a:lstStyle/>
          <a:p>
            <a:pPr eaLnBrk="1" hangingPunct="1"/>
            <a:r>
              <a:rPr lang="en-US"/>
              <a:t>End of Chapter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7900" y="192088"/>
            <a:ext cx="7885113" cy="660400"/>
          </a:xfrm>
        </p:spPr>
        <p:txBody>
          <a:bodyPr/>
          <a:lstStyle/>
          <a:p>
            <a:pPr eaLnBrk="1" hangingPunct="1"/>
            <a:r>
              <a:rPr lang="en-US">
                <a:solidFill>
                  <a:srgbClr val="0070C0"/>
                </a:solidFill>
              </a:rPr>
              <a:t>Operating System Services (Cont.)</a:t>
            </a:r>
          </a:p>
        </p:txBody>
      </p:sp>
      <p:sp>
        <p:nvSpPr>
          <p:cNvPr id="25603" name="Rectangle 3"/>
          <p:cNvSpPr>
            <a:spLocks noGrp="1" noChangeArrowheads="1"/>
          </p:cNvSpPr>
          <p:nvPr>
            <p:ph type="body" idx="4294967295"/>
          </p:nvPr>
        </p:nvSpPr>
        <p:spPr>
          <a:xfrm>
            <a:off x="633413" y="1055688"/>
            <a:ext cx="8229600" cy="5183187"/>
          </a:xfrm>
        </p:spPr>
        <p:txBody>
          <a:bodyPr>
            <a:normAutofit/>
          </a:bodyPr>
          <a:lstStyle/>
          <a:p>
            <a:pPr marL="274320" indent="-274320" eaLnBrk="1" fontAlgn="auto" hangingPunct="1">
              <a:spcAft>
                <a:spcPts val="0"/>
              </a:spcAft>
              <a:buFont typeface="Wingdings 2"/>
              <a:buChar char=""/>
              <a:defRPr/>
            </a:pPr>
            <a:r>
              <a:rPr lang="en-US"/>
              <a:t>One set of operating-system services provides functions that are helpful to the user (cont.):</a:t>
            </a:r>
          </a:p>
          <a:p>
            <a:pPr marL="548640" lvl="1" indent="-274320" eaLnBrk="1" fontAlgn="auto" hangingPunct="1">
              <a:spcAft>
                <a:spcPts val="0"/>
              </a:spcAft>
              <a:buFont typeface="Wingdings"/>
              <a:buChar char=""/>
              <a:defRPr/>
            </a:pPr>
            <a:r>
              <a:rPr lang="en-US">
                <a:solidFill>
                  <a:srgbClr val="FF0000"/>
                </a:solidFill>
              </a:rPr>
              <a:t>Communications </a:t>
            </a:r>
            <a:r>
              <a:rPr lang="en-US"/>
              <a:t>– Processes may exchange information, on the same computer or between computers over a network</a:t>
            </a:r>
          </a:p>
          <a:p>
            <a:pPr marL="822960" lvl="2" eaLnBrk="1" fontAlgn="auto" hangingPunct="1">
              <a:spcAft>
                <a:spcPts val="0"/>
              </a:spcAft>
              <a:buClr>
                <a:schemeClr val="accent3"/>
              </a:buClr>
              <a:buFont typeface="Wingdings 2"/>
              <a:buChar char=""/>
              <a:defRPr/>
            </a:pPr>
            <a:r>
              <a:rPr lang="en-US"/>
              <a:t>Communications may be via shared memory or through message passing (packets moved by the OS)</a:t>
            </a:r>
          </a:p>
          <a:p>
            <a:pPr marL="548640" lvl="1" indent="-274320" eaLnBrk="1" fontAlgn="auto" hangingPunct="1">
              <a:spcAft>
                <a:spcPts val="0"/>
              </a:spcAft>
              <a:buFont typeface="Wingdings"/>
              <a:buChar char=""/>
              <a:defRPr/>
            </a:pPr>
            <a:r>
              <a:rPr lang="en-US">
                <a:solidFill>
                  <a:srgbClr val="FF0000"/>
                </a:solidFill>
              </a:rPr>
              <a:t>Error detection </a:t>
            </a:r>
            <a:r>
              <a:rPr lang="en-US"/>
              <a:t>– OS needs to be constantly aware of possible errors</a:t>
            </a:r>
          </a:p>
          <a:p>
            <a:pPr marL="822960" lvl="2" eaLnBrk="1" fontAlgn="auto" hangingPunct="1">
              <a:spcAft>
                <a:spcPts val="0"/>
              </a:spcAft>
              <a:buClr>
                <a:schemeClr val="accent3"/>
              </a:buClr>
              <a:buFont typeface="Wingdings 2"/>
              <a:buChar char=""/>
              <a:defRPr/>
            </a:pPr>
            <a:r>
              <a:rPr lang="en-US"/>
              <a:t>May occur in the CPU and memory hardware, in I/O devices, in user program</a:t>
            </a:r>
          </a:p>
          <a:p>
            <a:pPr marL="822960" lvl="2" eaLnBrk="1" fontAlgn="auto" hangingPunct="1">
              <a:spcAft>
                <a:spcPts val="0"/>
              </a:spcAft>
              <a:buClr>
                <a:schemeClr val="accent3"/>
              </a:buClr>
              <a:buFont typeface="Wingdings 2"/>
              <a:buChar char=""/>
              <a:defRPr/>
            </a:pPr>
            <a:r>
              <a:rPr lang="en-US"/>
              <a:t>For each type of error, OS should take the appropriate action to ensure correct and consistent computing</a:t>
            </a:r>
          </a:p>
          <a:p>
            <a:pPr marL="822960" lvl="2" eaLnBrk="1" fontAlgn="auto" hangingPunct="1">
              <a:spcAft>
                <a:spcPts val="0"/>
              </a:spcAft>
              <a:buClr>
                <a:schemeClr val="accent3"/>
              </a:buClr>
              <a:buFont typeface="Wingdings 2"/>
              <a:buChar char=""/>
              <a:defRPr/>
            </a:pPr>
            <a:r>
              <a:rPr lang="en-US"/>
              <a:t>Debugging facilities can greatly enhance the user’s and programmer’s abilities to efficiently use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674688" y="903288"/>
            <a:ext cx="8089900" cy="5624512"/>
          </a:xfrm>
        </p:spPr>
        <p:txBody>
          <a:bodyPr/>
          <a:lstStyle/>
          <a:p>
            <a:pPr eaLnBrk="1" hangingPunct="1">
              <a:lnSpc>
                <a:spcPct val="90000"/>
              </a:lnSpc>
            </a:pPr>
            <a:r>
              <a:rPr lang="en-US" sz="1800"/>
              <a:t>Another set of OS functions exists for ensuring the efficient operation of the system itself via resource sharing</a:t>
            </a:r>
          </a:p>
          <a:p>
            <a:pPr lvl="1" eaLnBrk="1" hangingPunct="1">
              <a:lnSpc>
                <a:spcPct val="90000"/>
              </a:lnSpc>
            </a:pPr>
            <a:r>
              <a:rPr lang="en-US" sz="1800" b="1">
                <a:solidFill>
                  <a:srgbClr val="FF0000"/>
                </a:solidFill>
              </a:rPr>
              <a:t>Resource allocation </a:t>
            </a:r>
            <a:r>
              <a:rPr lang="en-US" sz="1800" b="1"/>
              <a:t>- </a:t>
            </a:r>
            <a:r>
              <a:rPr lang="en-US" sz="1800"/>
              <a:t>When  multiple users or multiple jobs running concurrently, resources must be allocated to each of them</a:t>
            </a:r>
          </a:p>
          <a:p>
            <a:pPr lvl="2" eaLnBrk="1" hangingPunct="1">
              <a:lnSpc>
                <a:spcPct val="90000"/>
              </a:lnSpc>
            </a:pPr>
            <a:r>
              <a:rPr lang="en-US" sz="1800"/>
              <a:t>Many types of resources -  Some (such as CPU cycles, main memory, and file storage) may have special allocation code, others (such as I/O devices) may have general request and release code </a:t>
            </a:r>
          </a:p>
          <a:p>
            <a:pPr lvl="1" eaLnBrk="1" hangingPunct="1">
              <a:lnSpc>
                <a:spcPct val="90000"/>
              </a:lnSpc>
            </a:pPr>
            <a:r>
              <a:rPr lang="en-US" sz="1800" b="1">
                <a:solidFill>
                  <a:srgbClr val="FF0000"/>
                </a:solidFill>
              </a:rPr>
              <a:t>Accounting </a:t>
            </a:r>
            <a:r>
              <a:rPr lang="en-US" sz="1800" b="1"/>
              <a:t>-</a:t>
            </a:r>
            <a:r>
              <a:rPr lang="en-US" sz="1800"/>
              <a:t> To keep track of which users use how much and what kinds of computer resources</a:t>
            </a:r>
          </a:p>
          <a:p>
            <a:pPr lvl="1" eaLnBrk="1" hangingPunct="1">
              <a:lnSpc>
                <a:spcPct val="90000"/>
              </a:lnSpc>
            </a:pPr>
            <a:r>
              <a:rPr lang="en-US" sz="1800" b="1">
                <a:solidFill>
                  <a:srgbClr val="FF0000"/>
                </a:solidFill>
              </a:rPr>
              <a:t>Protection and security </a:t>
            </a:r>
            <a:r>
              <a:rPr lang="en-US" sz="1800" b="1"/>
              <a:t>- </a:t>
            </a:r>
            <a:r>
              <a:rPr lang="en-US" sz="1800"/>
              <a:t>The owners of information stored in a multiuser or networked computer system may want to control use of that information, concurrent processes should not interfere with each other</a:t>
            </a:r>
          </a:p>
          <a:p>
            <a:pPr lvl="2" eaLnBrk="1" hangingPunct="1">
              <a:lnSpc>
                <a:spcPct val="90000"/>
              </a:lnSpc>
            </a:pPr>
            <a:r>
              <a:rPr lang="en-US" sz="1800" b="1"/>
              <a:t>Protection</a:t>
            </a:r>
            <a:r>
              <a:rPr lang="en-US" sz="1800"/>
              <a:t> involves ensuring that all access to system resources is controlled</a:t>
            </a:r>
          </a:p>
          <a:p>
            <a:pPr lvl="2" eaLnBrk="1" hangingPunct="1">
              <a:lnSpc>
                <a:spcPct val="90000"/>
              </a:lnSpc>
            </a:pPr>
            <a:r>
              <a:rPr lang="en-US" sz="1800" b="1"/>
              <a:t>Security</a:t>
            </a:r>
            <a:r>
              <a:rPr lang="en-US" sz="1800"/>
              <a:t> of the system from outsiders requires user authentication, extends to defending external I/O devices from invalid access attempts</a:t>
            </a:r>
          </a:p>
          <a:p>
            <a:pPr lvl="2" eaLnBrk="1" hangingPunct="1">
              <a:lnSpc>
                <a:spcPct val="90000"/>
              </a:lnSpc>
            </a:pPr>
            <a:r>
              <a:rPr lang="en-US" sz="1800"/>
              <a:t>If a system is to be protected and secure, precautions must be instituted throughout it. A chain is only as strong as its weakest link.</a:t>
            </a:r>
          </a:p>
          <a:p>
            <a:pPr eaLnBrk="1" hangingPunct="1">
              <a:lnSpc>
                <a:spcPct val="90000"/>
              </a:lnSpc>
            </a:pPr>
            <a:endParaRPr lang="en-US" sz="1600"/>
          </a:p>
        </p:txBody>
      </p:sp>
      <p:sp>
        <p:nvSpPr>
          <p:cNvPr id="29699" name="Rectangle 2"/>
          <p:cNvSpPr>
            <a:spLocks noChangeArrowheads="1"/>
          </p:cNvSpPr>
          <p:nvPr/>
        </p:nvSpPr>
        <p:spPr bwMode="auto">
          <a:xfrm>
            <a:off x="930275" y="117475"/>
            <a:ext cx="78851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sz="3200" b="1">
                <a:solidFill>
                  <a:srgbClr val="D03200"/>
                </a:solidFill>
                <a:latin typeface="Arial" panose="020B0604020202020204" pitchFamily="34" charset="0"/>
              </a:rPr>
              <a:t>Operating System Services (Cont.)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647700" y="1292225"/>
            <a:ext cx="7580313" cy="5110163"/>
          </a:xfrm>
        </p:spPr>
        <p:txBody>
          <a:bodyPr/>
          <a:lstStyle/>
          <a:p>
            <a:pPr eaLnBrk="1" hangingPunct="1"/>
            <a:r>
              <a:rPr lang="en-US"/>
              <a:t>Command Line Interface (CLI) or </a:t>
            </a:r>
            <a:r>
              <a:rPr lang="en-US" b="1">
                <a:solidFill>
                  <a:srgbClr val="3366FF"/>
                </a:solidFill>
              </a:rPr>
              <a:t>command interpreter</a:t>
            </a:r>
            <a:r>
              <a:rPr lang="en-US"/>
              <a:t> allows direct command entry.  </a:t>
            </a:r>
          </a:p>
          <a:p>
            <a:pPr lvl="1" eaLnBrk="1" hangingPunct="1"/>
            <a:r>
              <a:rPr lang="en-US"/>
              <a:t>Sometimes implemented in kernel, sometimes by systems program</a:t>
            </a:r>
          </a:p>
          <a:p>
            <a:pPr lvl="1" eaLnBrk="1" hangingPunct="1"/>
            <a:r>
              <a:rPr lang="en-US"/>
              <a:t>Sometimes multiple flavors implemented – </a:t>
            </a:r>
            <a:r>
              <a:rPr lang="en-US" b="1">
                <a:solidFill>
                  <a:srgbClr val="3366FF"/>
                </a:solidFill>
              </a:rPr>
              <a:t>shells</a:t>
            </a:r>
          </a:p>
          <a:p>
            <a:pPr lvl="1" eaLnBrk="1" hangingPunct="1"/>
            <a:r>
              <a:rPr lang="en-US"/>
              <a:t>Primarily fetches a command from user and executes it</a:t>
            </a:r>
          </a:p>
          <a:p>
            <a:pPr lvl="2" eaLnBrk="1" hangingPunct="1"/>
            <a:r>
              <a:rPr lang="en-US"/>
              <a:t>Sometimes commands built-in, sometimes just names of programs</a:t>
            </a:r>
          </a:p>
          <a:p>
            <a:pPr lvl="3" eaLnBrk="1" hangingPunct="1"/>
            <a:r>
              <a:rPr lang="en-US">
                <a:solidFill>
                  <a:schemeClr val="hlink"/>
                </a:solidFill>
                <a:latin typeface="Helvetica" panose="020B0604020202020204" pitchFamily="34" charset="0"/>
                <a:cs typeface="Arial" panose="020B0604020202020204" pitchFamily="34" charset="0"/>
              </a:rPr>
              <a:t>–</a:t>
            </a:r>
            <a:r>
              <a:rPr lang="en-US">
                <a:solidFill>
                  <a:schemeClr val="hlink"/>
                </a:solidFill>
              </a:rPr>
              <a:t>  </a:t>
            </a:r>
            <a:r>
              <a:rPr lang="en-US"/>
              <a:t>If the latter, adding new features doesn’t require shell modification</a:t>
            </a:r>
          </a:p>
        </p:txBody>
      </p:sp>
      <p:sp>
        <p:nvSpPr>
          <p:cNvPr id="31747" name="Rectangle 2"/>
          <p:cNvSpPr>
            <a:spLocks noChangeArrowheads="1"/>
          </p:cNvSpPr>
          <p:nvPr/>
        </p:nvSpPr>
        <p:spPr bwMode="auto">
          <a:xfrm>
            <a:off x="590550" y="23018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sz="3200" b="1">
                <a:solidFill>
                  <a:srgbClr val="D03200"/>
                </a:solidFill>
                <a:latin typeface="Arial" panose="020B0604020202020204" pitchFamily="34" charset="0"/>
              </a:rPr>
              <a:t>User Operating System Interface - CLI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49275" y="234950"/>
            <a:ext cx="8229600" cy="576263"/>
          </a:xfrm>
        </p:spPr>
        <p:txBody>
          <a:bodyPr>
            <a:normAutofit fontScale="90000"/>
          </a:bodyPr>
          <a:lstStyle/>
          <a:p>
            <a:pPr eaLnBrk="1" fontAlgn="auto" hangingPunct="1">
              <a:spcAft>
                <a:spcPts val="0"/>
              </a:spcAft>
              <a:defRPr/>
            </a:pPr>
            <a:r>
              <a:rPr lang="en-US">
                <a:solidFill>
                  <a:schemeClr val="accent3">
                    <a:shade val="75000"/>
                  </a:schemeClr>
                </a:solidFill>
              </a:rPr>
              <a:t>User Operating System Interface - GUI</a:t>
            </a:r>
          </a:p>
        </p:txBody>
      </p:sp>
      <p:sp>
        <p:nvSpPr>
          <p:cNvPr id="31747" name="Rectangle 3"/>
          <p:cNvSpPr>
            <a:spLocks noGrp="1" noChangeArrowheads="1"/>
          </p:cNvSpPr>
          <p:nvPr>
            <p:ph type="body" idx="4294967295"/>
          </p:nvPr>
        </p:nvSpPr>
        <p:spPr>
          <a:xfrm>
            <a:off x="598488" y="1176338"/>
            <a:ext cx="7954962" cy="4811712"/>
          </a:xfrm>
        </p:spPr>
        <p:txBody>
          <a:bodyPr>
            <a:normAutofit fontScale="92500" lnSpcReduction="10000"/>
          </a:bodyPr>
          <a:lstStyle/>
          <a:p>
            <a:pPr marL="274320" indent="-274320" eaLnBrk="1" fontAlgn="auto" hangingPunct="1">
              <a:spcAft>
                <a:spcPts val="0"/>
              </a:spcAft>
              <a:buFont typeface="Wingdings 2"/>
              <a:buChar char=""/>
              <a:defRPr/>
            </a:pPr>
            <a:r>
              <a:rPr lang="en-US"/>
              <a:t>User-friendly </a:t>
            </a:r>
            <a:r>
              <a:rPr lang="en-US" b="1">
                <a:solidFill>
                  <a:srgbClr val="3366FF"/>
                </a:solidFill>
              </a:rPr>
              <a:t>desktop</a:t>
            </a:r>
            <a:r>
              <a:rPr lang="en-US"/>
              <a:t> metaphor interface</a:t>
            </a:r>
          </a:p>
          <a:p>
            <a:pPr marL="548640" lvl="1" indent="-274320" eaLnBrk="1" fontAlgn="auto" hangingPunct="1">
              <a:spcAft>
                <a:spcPts val="0"/>
              </a:spcAft>
              <a:buFont typeface="Wingdings"/>
              <a:buChar char=""/>
              <a:defRPr/>
            </a:pPr>
            <a:r>
              <a:rPr lang="en-US"/>
              <a:t>Usually mouse, keyboard, and monitor</a:t>
            </a:r>
          </a:p>
          <a:p>
            <a:pPr marL="548640" lvl="1" indent="-274320" eaLnBrk="1" fontAlgn="auto" hangingPunct="1">
              <a:spcAft>
                <a:spcPts val="0"/>
              </a:spcAft>
              <a:buFont typeface="Wingdings"/>
              <a:buChar char=""/>
              <a:defRPr/>
            </a:pPr>
            <a:r>
              <a:rPr lang="en-US" b="1">
                <a:solidFill>
                  <a:srgbClr val="3366FF"/>
                </a:solidFill>
              </a:rPr>
              <a:t>Icons</a:t>
            </a:r>
            <a:r>
              <a:rPr lang="en-US" b="1"/>
              <a:t> </a:t>
            </a:r>
            <a:r>
              <a:rPr lang="en-US"/>
              <a:t>represent files, programs, actions, etc</a:t>
            </a:r>
          </a:p>
          <a:p>
            <a:pPr marL="548640" lvl="1" indent="-274320" eaLnBrk="1" fontAlgn="auto" hangingPunct="1">
              <a:spcAft>
                <a:spcPts val="0"/>
              </a:spcAft>
              <a:buFont typeface="Wingdings"/>
              <a:buChar char=""/>
              <a:defRPr/>
            </a:pPr>
            <a:r>
              <a:rPr lang="en-US"/>
              <a:t>Various mouse buttons over objects in the interface cause various actions (provide information, options, execute function, open directory (known as a </a:t>
            </a:r>
            <a:r>
              <a:rPr lang="en-US" b="1">
                <a:solidFill>
                  <a:srgbClr val="3366FF"/>
                </a:solidFill>
              </a:rPr>
              <a:t>folder</a:t>
            </a:r>
            <a:r>
              <a:rPr lang="en-US"/>
              <a:t>)</a:t>
            </a:r>
          </a:p>
          <a:p>
            <a:pPr marL="548640" lvl="1" indent="-274320" eaLnBrk="1" fontAlgn="auto" hangingPunct="1">
              <a:spcAft>
                <a:spcPts val="0"/>
              </a:spcAft>
              <a:buFont typeface="Wingdings"/>
              <a:buChar char=""/>
              <a:defRPr/>
            </a:pPr>
            <a:r>
              <a:rPr lang="en-US"/>
              <a:t>Invented at Xerox PARC</a:t>
            </a:r>
          </a:p>
          <a:p>
            <a:pPr marL="548640" lvl="1" indent="-274320" eaLnBrk="1" fontAlgn="auto" hangingPunct="1">
              <a:spcAft>
                <a:spcPts val="0"/>
              </a:spcAft>
              <a:buFont typeface="Wingdings"/>
              <a:buChar char=""/>
              <a:defRPr/>
            </a:pPr>
            <a:endParaRPr lang="en-US" sz="800"/>
          </a:p>
          <a:p>
            <a:pPr marL="274320" indent="-274320" eaLnBrk="1" fontAlgn="auto" hangingPunct="1">
              <a:spcAft>
                <a:spcPts val="0"/>
              </a:spcAft>
              <a:buFont typeface="Wingdings 2"/>
              <a:buChar char=""/>
              <a:defRPr/>
            </a:pPr>
            <a:r>
              <a:rPr lang="en-US"/>
              <a:t>Many systems now include both CLI and GUI interfaces</a:t>
            </a:r>
          </a:p>
          <a:p>
            <a:pPr marL="548640" lvl="1" indent="-274320" eaLnBrk="1" fontAlgn="auto" hangingPunct="1">
              <a:spcAft>
                <a:spcPts val="0"/>
              </a:spcAft>
              <a:buFont typeface="Wingdings"/>
              <a:buChar char=""/>
              <a:defRPr/>
            </a:pPr>
            <a:r>
              <a:rPr lang="en-US"/>
              <a:t>Microsoft Windows is GUI with CLI “command” shell</a:t>
            </a:r>
          </a:p>
          <a:p>
            <a:pPr marL="548640" lvl="1" indent="-274320" eaLnBrk="1" fontAlgn="auto" hangingPunct="1">
              <a:spcAft>
                <a:spcPts val="0"/>
              </a:spcAft>
              <a:buFont typeface="Wingdings"/>
              <a:buChar char=""/>
              <a:defRPr/>
            </a:pPr>
            <a:r>
              <a:rPr lang="en-US"/>
              <a:t>Apple Mac OS X as “Aqua” GUI interface with UNIX kernel underneath and shells available</a:t>
            </a:r>
          </a:p>
          <a:p>
            <a:pPr marL="548640" lvl="1" indent="-274320" eaLnBrk="1" fontAlgn="auto" hangingPunct="1">
              <a:spcAft>
                <a:spcPts val="0"/>
              </a:spcAft>
              <a:buFont typeface="Wingdings"/>
              <a:buChar char=""/>
              <a:defRPr/>
            </a:pPr>
            <a:r>
              <a:rPr lang="en-US"/>
              <a:t>Solaris is CLI with optional GUI interfaces (Java Desktop, KDE)</a:t>
            </a:r>
          </a:p>
          <a:p>
            <a:pPr marL="548640" lvl="1" indent="-274320" eaLnBrk="1" fontAlgn="auto" hangingPunct="1">
              <a:spcAft>
                <a:spcPts val="0"/>
              </a:spcAft>
              <a:buFont typeface="Wingdings"/>
              <a:buChar char=""/>
              <a:defRPr/>
            </a:pPr>
            <a:endParaRPr lang="en-US"/>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2_os-8">
  <a:themeElements>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2_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2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2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2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2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2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83180DF6AE5944B250E2ADD9B60FCA" ma:contentTypeVersion="2" ma:contentTypeDescription="Create a new document." ma:contentTypeScope="" ma:versionID="4459b38aa6984165bc1b0fd20558312a">
  <xsd:schema xmlns:xsd="http://www.w3.org/2001/XMLSchema" xmlns:xs="http://www.w3.org/2001/XMLSchema" xmlns:p="http://schemas.microsoft.com/office/2006/metadata/properties" xmlns:ns2="fa890c74-7690-4200-a152-a44b686a8029" targetNamespace="http://schemas.microsoft.com/office/2006/metadata/properties" ma:root="true" ma:fieldsID="ecac3df1beb8003127a1bba06017ae7a" ns2:_="">
    <xsd:import namespace="fa890c74-7690-4200-a152-a44b686a80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90c74-7690-4200-a152-a44b686a80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A74D97-8BF9-4729-A07D-AB987A4A2020}">
  <ds:schemaRefs>
    <ds:schemaRef ds:uri="fa890c74-7690-4200-a152-a44b686a80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EEE2F6-B565-4D01-BFB2-78FB58BDE56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AD47B5-9F33-4BD4-8AD1-09D2E071B2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58</Slides>
  <Notes>35</Notes>
  <HiddenSlides>0</HiddenSlide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2_os-8</vt:lpstr>
      <vt:lpstr>Civic</vt:lpstr>
      <vt:lpstr>Chapter 2:  Operating-System Structures</vt:lpstr>
      <vt:lpstr>Chapter 2:  Operating-System Structures</vt:lpstr>
      <vt:lpstr>Objectives</vt:lpstr>
      <vt:lpstr>Operating System Services</vt:lpstr>
      <vt:lpstr>A View of Operating System Services</vt:lpstr>
      <vt:lpstr>Operating System Services (Cont.)</vt:lpstr>
      <vt:lpstr>PowerPoint Presentation</vt:lpstr>
      <vt:lpstr>PowerPoint Presentation</vt:lpstr>
      <vt:lpstr>User Operating System Interface - GUI</vt:lpstr>
      <vt:lpstr>Bourne Shell Command Interpreter</vt:lpstr>
      <vt:lpstr>The Mac OS X GUI</vt:lpstr>
      <vt:lpstr>System Calls</vt:lpstr>
      <vt:lpstr>System Calls and API (Def.)</vt:lpstr>
      <vt:lpstr>API (Def.)</vt:lpstr>
      <vt:lpstr> API (Def.) Cont.</vt:lpstr>
      <vt:lpstr>Example of System Calls</vt:lpstr>
      <vt:lpstr>Example of Standard API</vt:lpstr>
      <vt:lpstr>System Call Implementation</vt:lpstr>
      <vt:lpstr>API – System Call – OS Relationship</vt:lpstr>
      <vt:lpstr>Standard C Library Example</vt:lpstr>
      <vt:lpstr>System Call Parameter Passing</vt:lpstr>
      <vt:lpstr>System Call Parameter Passing(Method)</vt:lpstr>
      <vt:lpstr>Parameter Passing via Table</vt:lpstr>
      <vt:lpstr>REST API</vt:lpstr>
      <vt:lpstr>REST API</vt:lpstr>
      <vt:lpstr>RESTful API</vt:lpstr>
      <vt:lpstr>REST API</vt:lpstr>
      <vt:lpstr>SMS API</vt:lpstr>
      <vt:lpstr>How SMS API WORKS</vt:lpstr>
      <vt:lpstr>Types of System Calls</vt:lpstr>
      <vt:lpstr>Examples of Windows and Unix System Calls</vt:lpstr>
      <vt:lpstr> Operating System Design and Implementation</vt:lpstr>
      <vt:lpstr>Operating System Design  and Implementation (Cont.)</vt:lpstr>
      <vt:lpstr> Operating System Design and Implementation</vt:lpstr>
      <vt:lpstr>Operating System Structure Simple Structure</vt:lpstr>
      <vt:lpstr>MS-DOS Layer Structure</vt:lpstr>
      <vt:lpstr>Layered Approach</vt:lpstr>
      <vt:lpstr>Layered Approach</vt:lpstr>
      <vt:lpstr>Layered Operating System</vt:lpstr>
      <vt:lpstr>Layered Approach</vt:lpstr>
      <vt:lpstr>Microkernel System Structure </vt:lpstr>
      <vt:lpstr>Microkernel System Structure </vt:lpstr>
      <vt:lpstr>PowerPoint Presentation</vt:lpstr>
      <vt:lpstr>Microkernel System Structure </vt:lpstr>
      <vt:lpstr>                      Loadable Modules Architecture</vt:lpstr>
      <vt:lpstr>                      Loadable Modules Architecture</vt:lpstr>
      <vt:lpstr>                      Loadable Modules Architecture</vt:lpstr>
      <vt:lpstr>Hybrid Architecture</vt:lpstr>
      <vt:lpstr>                       Hybrid Architecture</vt:lpstr>
      <vt:lpstr>    Apple Mac OS X</vt:lpstr>
      <vt:lpstr>    Apple Mac OS X</vt:lpstr>
      <vt:lpstr>PowerPoint Presentation</vt:lpstr>
      <vt:lpstr>PowerPoint Presentation</vt:lpstr>
      <vt:lpstr>PowerPoint Presentation</vt:lpstr>
      <vt:lpstr>Virtual Machines</vt:lpstr>
      <vt:lpstr>Virtual Machines (Cont.)</vt:lpstr>
      <vt:lpstr>VMware Architecture</vt:lpstr>
      <vt:lpstr>End of Chapter 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revision>1</cp:revision>
  <cp:lastPrinted>2001-06-14T13:58:17Z</cp:lastPrinted>
  <dcterms:created xsi:type="dcterms:W3CDTF">2009-08-22T13:36:40Z</dcterms:created>
  <dcterms:modified xsi:type="dcterms:W3CDTF">2020-11-03T18:09:25Z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0x0101004383180DF6AE5944B250E2ADD9B60FCA</vt:lpwstr>
  </property>
</Properties>
</file>